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3.xml" ContentType="application/vnd.openxmlformats-officedocument.drawingml.chart+xml"/>
  <Override PartName="/ppt/notesSlides/notesSlide66.xml" ContentType="application/vnd.openxmlformats-officedocument.presentationml.notesSlide+xml"/>
  <Override PartName="/ppt/charts/chart4.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6"/>
  </p:notesMasterIdLst>
  <p:sldIdLst>
    <p:sldId id="832" r:id="rId2"/>
    <p:sldId id="263" r:id="rId3"/>
    <p:sldId id="257" r:id="rId4"/>
    <p:sldId id="258" r:id="rId5"/>
    <p:sldId id="259" r:id="rId6"/>
    <p:sldId id="260" r:id="rId7"/>
    <p:sldId id="827" r:id="rId8"/>
    <p:sldId id="828" r:id="rId9"/>
    <p:sldId id="831" r:id="rId10"/>
    <p:sldId id="264" r:id="rId11"/>
    <p:sldId id="317" r:id="rId12"/>
    <p:sldId id="452" r:id="rId13"/>
    <p:sldId id="305" r:id="rId14"/>
    <p:sldId id="319" r:id="rId15"/>
    <p:sldId id="312" r:id="rId16"/>
    <p:sldId id="320" r:id="rId17"/>
    <p:sldId id="321" r:id="rId18"/>
    <p:sldId id="327" r:id="rId19"/>
    <p:sldId id="323" r:id="rId20"/>
    <p:sldId id="322" r:id="rId21"/>
    <p:sldId id="303" r:id="rId22"/>
    <p:sldId id="304" r:id="rId23"/>
    <p:sldId id="324" r:id="rId24"/>
    <p:sldId id="308" r:id="rId25"/>
    <p:sldId id="453" r:id="rId26"/>
    <p:sldId id="457" r:id="rId27"/>
    <p:sldId id="328" r:id="rId28"/>
    <p:sldId id="331" r:id="rId29"/>
    <p:sldId id="330" r:id="rId30"/>
    <p:sldId id="454" r:id="rId31"/>
    <p:sldId id="334" r:id="rId32"/>
    <p:sldId id="459" r:id="rId33"/>
    <p:sldId id="456" r:id="rId34"/>
    <p:sldId id="455" r:id="rId35"/>
    <p:sldId id="461" r:id="rId36"/>
    <p:sldId id="460" r:id="rId37"/>
    <p:sldId id="462" r:id="rId38"/>
    <p:sldId id="480" r:id="rId39"/>
    <p:sldId id="483" r:id="rId40"/>
    <p:sldId id="484" r:id="rId41"/>
    <p:sldId id="485" r:id="rId42"/>
    <p:sldId id="486" r:id="rId43"/>
    <p:sldId id="487" r:id="rId44"/>
    <p:sldId id="488" r:id="rId45"/>
    <p:sldId id="489" r:id="rId46"/>
    <p:sldId id="490" r:id="rId47"/>
    <p:sldId id="491" r:id="rId48"/>
    <p:sldId id="492" r:id="rId49"/>
    <p:sldId id="493" r:id="rId50"/>
    <p:sldId id="494" r:id="rId51"/>
    <p:sldId id="495" r:id="rId52"/>
    <p:sldId id="496" r:id="rId53"/>
    <p:sldId id="497" r:id="rId54"/>
    <p:sldId id="498" r:id="rId55"/>
    <p:sldId id="499" r:id="rId56"/>
    <p:sldId id="500" r:id="rId57"/>
    <p:sldId id="501" r:id="rId58"/>
    <p:sldId id="502" r:id="rId59"/>
    <p:sldId id="503" r:id="rId60"/>
    <p:sldId id="504" r:id="rId61"/>
    <p:sldId id="505" r:id="rId62"/>
    <p:sldId id="506" r:id="rId63"/>
    <p:sldId id="507" r:id="rId64"/>
    <p:sldId id="508" r:id="rId65"/>
    <p:sldId id="509" r:id="rId66"/>
    <p:sldId id="510" r:id="rId67"/>
    <p:sldId id="511" r:id="rId68"/>
    <p:sldId id="512" r:id="rId69"/>
    <p:sldId id="513" r:id="rId70"/>
    <p:sldId id="265" r:id="rId71"/>
    <p:sldId id="473" r:id="rId72"/>
    <p:sldId id="514" r:id="rId73"/>
    <p:sldId id="515" r:id="rId74"/>
    <p:sldId id="516" r:id="rId75"/>
    <p:sldId id="517" r:id="rId76"/>
    <p:sldId id="552" r:id="rId77"/>
    <p:sldId id="553" r:id="rId78"/>
    <p:sldId id="554" r:id="rId79"/>
    <p:sldId id="555" r:id="rId80"/>
    <p:sldId id="556" r:id="rId81"/>
    <p:sldId id="557" r:id="rId82"/>
    <p:sldId id="558" r:id="rId83"/>
    <p:sldId id="559" r:id="rId84"/>
    <p:sldId id="560" r:id="rId85"/>
    <p:sldId id="561" r:id="rId86"/>
    <p:sldId id="562" r:id="rId87"/>
    <p:sldId id="563" r:id="rId88"/>
    <p:sldId id="564" r:id="rId89"/>
    <p:sldId id="565" r:id="rId90"/>
    <p:sldId id="566" r:id="rId91"/>
    <p:sldId id="567" r:id="rId92"/>
    <p:sldId id="568" r:id="rId93"/>
    <p:sldId id="569" r:id="rId94"/>
    <p:sldId id="570" r:id="rId95"/>
    <p:sldId id="571" r:id="rId96"/>
    <p:sldId id="547" r:id="rId97"/>
    <p:sldId id="572" r:id="rId98"/>
    <p:sldId id="548" r:id="rId99"/>
    <p:sldId id="573" r:id="rId100"/>
    <p:sldId id="574" r:id="rId101"/>
    <p:sldId id="575" r:id="rId102"/>
    <p:sldId id="576" r:id="rId103"/>
    <p:sldId id="518" r:id="rId104"/>
    <p:sldId id="521" r:id="rId105"/>
    <p:sldId id="549" r:id="rId106"/>
    <p:sldId id="550" r:id="rId107"/>
    <p:sldId id="522" r:id="rId108"/>
    <p:sldId id="577" r:id="rId109"/>
    <p:sldId id="523" r:id="rId110"/>
    <p:sldId id="578" r:id="rId111"/>
    <p:sldId id="525" r:id="rId112"/>
    <p:sldId id="526" r:id="rId113"/>
    <p:sldId id="528" r:id="rId114"/>
    <p:sldId id="529" r:id="rId115"/>
    <p:sldId id="530" r:id="rId116"/>
    <p:sldId id="531" r:id="rId117"/>
    <p:sldId id="532" r:id="rId118"/>
    <p:sldId id="538" r:id="rId119"/>
    <p:sldId id="533" r:id="rId120"/>
    <p:sldId id="534" r:id="rId121"/>
    <p:sldId id="579" r:id="rId122"/>
    <p:sldId id="536" r:id="rId123"/>
    <p:sldId id="537" r:id="rId124"/>
    <p:sldId id="580" r:id="rId125"/>
    <p:sldId id="539" r:id="rId126"/>
    <p:sldId id="540" r:id="rId127"/>
    <p:sldId id="541" r:id="rId128"/>
    <p:sldId id="542" r:id="rId129"/>
    <p:sldId id="543" r:id="rId130"/>
    <p:sldId id="544" r:id="rId131"/>
    <p:sldId id="546" r:id="rId132"/>
    <p:sldId id="581" r:id="rId133"/>
    <p:sldId id="582" r:id="rId134"/>
    <p:sldId id="335" r:id="rId135"/>
    <p:sldId id="583" r:id="rId136"/>
    <p:sldId id="584" r:id="rId137"/>
    <p:sldId id="273" r:id="rId138"/>
    <p:sldId id="585" r:id="rId139"/>
    <p:sldId id="586" r:id="rId140"/>
    <p:sldId id="587" r:id="rId141"/>
    <p:sldId id="333" r:id="rId142"/>
    <p:sldId id="588" r:id="rId143"/>
    <p:sldId id="589" r:id="rId144"/>
    <p:sldId id="590" r:id="rId145"/>
    <p:sldId id="591" r:id="rId146"/>
    <p:sldId id="325" r:id="rId147"/>
    <p:sldId id="592" r:id="rId148"/>
    <p:sldId id="326" r:id="rId149"/>
    <p:sldId id="593" r:id="rId150"/>
    <p:sldId id="594" r:id="rId151"/>
    <p:sldId id="595" r:id="rId152"/>
    <p:sldId id="527" r:id="rId153"/>
    <p:sldId id="596" r:id="rId154"/>
    <p:sldId id="597" r:id="rId155"/>
    <p:sldId id="598" r:id="rId156"/>
    <p:sldId id="599" r:id="rId157"/>
    <p:sldId id="266" r:id="rId158"/>
    <p:sldId id="309" r:id="rId159"/>
    <p:sldId id="310" r:id="rId160"/>
    <p:sldId id="535" r:id="rId161"/>
    <p:sldId id="311" r:id="rId162"/>
    <p:sldId id="600" r:id="rId163"/>
    <p:sldId id="601" r:id="rId164"/>
    <p:sldId id="602" r:id="rId165"/>
    <p:sldId id="603" r:id="rId166"/>
    <p:sldId id="281" r:id="rId167"/>
    <p:sldId id="604" r:id="rId168"/>
    <p:sldId id="605" r:id="rId169"/>
    <p:sldId id="284" r:id="rId170"/>
    <p:sldId id="285" r:id="rId171"/>
    <p:sldId id="607" r:id="rId172"/>
    <p:sldId id="609" r:id="rId173"/>
    <p:sldId id="348" r:id="rId174"/>
    <p:sldId id="329" r:id="rId175"/>
    <p:sldId id="610" r:id="rId176"/>
    <p:sldId id="482" r:id="rId177"/>
    <p:sldId id="611" r:id="rId178"/>
    <p:sldId id="612" r:id="rId179"/>
    <p:sldId id="829" r:id="rId180"/>
    <p:sldId id="613" r:id="rId181"/>
    <p:sldId id="615" r:id="rId182"/>
    <p:sldId id="616" r:id="rId183"/>
    <p:sldId id="617" r:id="rId184"/>
    <p:sldId id="349" r:id="rId185"/>
    <p:sldId id="350" r:id="rId186"/>
    <p:sldId id="337" r:id="rId187"/>
    <p:sldId id="338" r:id="rId188"/>
    <p:sldId id="339" r:id="rId189"/>
    <p:sldId id="340" r:id="rId190"/>
    <p:sldId id="341" r:id="rId191"/>
    <p:sldId id="618" r:id="rId192"/>
    <p:sldId id="619" r:id="rId193"/>
    <p:sldId id="351" r:id="rId194"/>
    <p:sldId id="481" r:id="rId195"/>
    <p:sldId id="425" r:id="rId196"/>
    <p:sldId id="620" r:id="rId197"/>
    <p:sldId id="342" r:id="rId198"/>
    <p:sldId id="392" r:id="rId199"/>
    <p:sldId id="365" r:id="rId200"/>
    <p:sldId id="293" r:id="rId201"/>
    <p:sldId id="403" r:id="rId202"/>
    <p:sldId id="294" r:id="rId203"/>
    <p:sldId id="412" r:id="rId204"/>
    <p:sldId id="413" r:id="rId205"/>
    <p:sldId id="416" r:id="rId206"/>
    <p:sldId id="414" r:id="rId207"/>
    <p:sldId id="415" r:id="rId208"/>
    <p:sldId id="295" r:id="rId209"/>
    <p:sldId id="298" r:id="rId210"/>
    <p:sldId id="299" r:id="rId211"/>
    <p:sldId id="300" r:id="rId212"/>
    <p:sldId id="301" r:id="rId213"/>
    <p:sldId id="291" r:id="rId214"/>
    <p:sldId id="292" r:id="rId215"/>
    <p:sldId id="410" r:id="rId216"/>
    <p:sldId id="621" r:id="rId217"/>
    <p:sldId id="622" r:id="rId218"/>
    <p:sldId id="306" r:id="rId219"/>
    <p:sldId id="307" r:id="rId220"/>
    <p:sldId id="405" r:id="rId221"/>
    <p:sldId id="623" r:id="rId222"/>
    <p:sldId id="624" r:id="rId223"/>
    <p:sldId id="402" r:id="rId224"/>
    <p:sldId id="625" r:id="rId225"/>
    <p:sldId id="626" r:id="rId226"/>
    <p:sldId id="364" r:id="rId227"/>
    <p:sldId id="406" r:id="rId228"/>
    <p:sldId id="627" r:id="rId229"/>
    <p:sldId id="628" r:id="rId230"/>
    <p:sldId id="362" r:id="rId231"/>
    <p:sldId id="361" r:id="rId232"/>
    <p:sldId id="360" r:id="rId233"/>
    <p:sldId id="359" r:id="rId234"/>
    <p:sldId id="313" r:id="rId235"/>
    <p:sldId id="314" r:id="rId236"/>
    <p:sldId id="315" r:id="rId237"/>
    <p:sldId id="629" r:id="rId238"/>
    <p:sldId id="407" r:id="rId239"/>
    <p:sldId id="368" r:id="rId240"/>
    <p:sldId id="370" r:id="rId241"/>
    <p:sldId id="372" r:id="rId242"/>
    <p:sldId id="408" r:id="rId243"/>
    <p:sldId id="424" r:id="rId244"/>
    <p:sldId id="423" r:id="rId245"/>
    <p:sldId id="385" r:id="rId246"/>
    <p:sldId id="409" r:id="rId247"/>
    <p:sldId id="387" r:id="rId248"/>
    <p:sldId id="411" r:id="rId249"/>
    <p:sldId id="389" r:id="rId250"/>
    <p:sldId id="391" r:id="rId251"/>
    <p:sldId id="417" r:id="rId252"/>
    <p:sldId id="418" r:id="rId253"/>
    <p:sldId id="419" r:id="rId254"/>
    <p:sldId id="420" r:id="rId255"/>
    <p:sldId id="421" r:id="rId256"/>
    <p:sldId id="422" r:id="rId257"/>
    <p:sldId id="630" r:id="rId258"/>
    <p:sldId id="631" r:id="rId259"/>
    <p:sldId id="519" r:id="rId260"/>
    <p:sldId id="355" r:id="rId261"/>
    <p:sldId id="356" r:id="rId262"/>
    <p:sldId id="357" r:id="rId263"/>
    <p:sldId id="632" r:id="rId264"/>
    <p:sldId id="358" r:id="rId265"/>
    <p:sldId id="520" r:id="rId266"/>
    <p:sldId id="633" r:id="rId267"/>
    <p:sldId id="363" r:id="rId268"/>
    <p:sldId id="634" r:id="rId269"/>
    <p:sldId id="635" r:id="rId270"/>
    <p:sldId id="636" r:id="rId271"/>
    <p:sldId id="637" r:id="rId272"/>
    <p:sldId id="638" r:id="rId273"/>
    <p:sldId id="639" r:id="rId274"/>
    <p:sldId id="640" r:id="rId275"/>
    <p:sldId id="641" r:id="rId276"/>
    <p:sldId id="345" r:id="rId277"/>
    <p:sldId id="366" r:id="rId278"/>
    <p:sldId id="642" r:id="rId279"/>
    <p:sldId id="643" r:id="rId280"/>
    <p:sldId id="644" r:id="rId281"/>
    <p:sldId id="645" r:id="rId282"/>
    <p:sldId id="646" r:id="rId283"/>
    <p:sldId id="647" r:id="rId284"/>
    <p:sldId id="648" r:id="rId285"/>
    <p:sldId id="440" r:id="rId286"/>
    <p:sldId id="451" r:id="rId287"/>
    <p:sldId id="401" r:id="rId288"/>
    <p:sldId id="649" r:id="rId289"/>
    <p:sldId id="404" r:id="rId290"/>
    <p:sldId id="650" r:id="rId291"/>
    <p:sldId id="651" r:id="rId292"/>
    <p:sldId id="652" r:id="rId293"/>
    <p:sldId id="653" r:id="rId294"/>
    <p:sldId id="654" r:id="rId295"/>
    <p:sldId id="458" r:id="rId296"/>
    <p:sldId id="435" r:id="rId297"/>
    <p:sldId id="655" r:id="rId298"/>
    <p:sldId id="477" r:id="rId299"/>
    <p:sldId id="656" r:id="rId300"/>
    <p:sldId id="439" r:id="rId301"/>
    <p:sldId id="657" r:id="rId302"/>
    <p:sldId id="658" r:id="rId303"/>
    <p:sldId id="432" r:id="rId304"/>
    <p:sldId id="464" r:id="rId305"/>
    <p:sldId id="465" r:id="rId306"/>
    <p:sldId id="466" r:id="rId307"/>
    <p:sldId id="467" r:id="rId308"/>
    <p:sldId id="659" r:id="rId309"/>
    <p:sldId id="660" r:id="rId310"/>
    <p:sldId id="463" r:id="rId311"/>
    <p:sldId id="661" r:id="rId312"/>
    <p:sldId id="662" r:id="rId313"/>
    <p:sldId id="663" r:id="rId314"/>
    <p:sldId id="664" r:id="rId315"/>
    <p:sldId id="665" r:id="rId316"/>
    <p:sldId id="666" r:id="rId317"/>
    <p:sldId id="667" r:id="rId318"/>
    <p:sldId id="668" r:id="rId319"/>
    <p:sldId id="669" r:id="rId320"/>
    <p:sldId id="670" r:id="rId321"/>
    <p:sldId id="388" r:id="rId322"/>
    <p:sldId id="671" r:id="rId323"/>
    <p:sldId id="672" r:id="rId324"/>
    <p:sldId id="438" r:id="rId325"/>
    <p:sldId id="433" r:id="rId326"/>
    <p:sldId id="734" r:id="rId327"/>
    <p:sldId id="735" r:id="rId328"/>
    <p:sldId id="673" r:id="rId329"/>
    <p:sldId id="674" r:id="rId330"/>
    <p:sldId id="675" r:id="rId331"/>
    <p:sldId id="332" r:id="rId332"/>
    <p:sldId id="676" r:id="rId333"/>
    <p:sldId id="677" r:id="rId334"/>
    <p:sldId id="678" r:id="rId335"/>
    <p:sldId id="679" r:id="rId336"/>
    <p:sldId id="680" r:id="rId337"/>
    <p:sldId id="397" r:id="rId338"/>
    <p:sldId id="302" r:id="rId339"/>
    <p:sldId id="681" r:id="rId340"/>
    <p:sldId id="367" r:id="rId341"/>
    <p:sldId id="682" r:id="rId342"/>
    <p:sldId id="683" r:id="rId343"/>
    <p:sldId id="684" r:id="rId344"/>
    <p:sldId id="685" r:id="rId345"/>
    <p:sldId id="686" r:id="rId346"/>
    <p:sldId id="687" r:id="rId347"/>
    <p:sldId id="688" r:id="rId348"/>
    <p:sldId id="689" r:id="rId349"/>
    <p:sldId id="690" r:id="rId350"/>
    <p:sldId id="691" r:id="rId351"/>
    <p:sldId id="692" r:id="rId352"/>
    <p:sldId id="830" r:id="rId353"/>
    <p:sldId id="694" r:id="rId354"/>
    <p:sldId id="695" r:id="rId355"/>
    <p:sldId id="696" r:id="rId356"/>
    <p:sldId id="697" r:id="rId357"/>
    <p:sldId id="698" r:id="rId358"/>
    <p:sldId id="699" r:id="rId359"/>
    <p:sldId id="700" r:id="rId360"/>
    <p:sldId id="701" r:id="rId361"/>
    <p:sldId id="354" r:id="rId362"/>
    <p:sldId id="702" r:id="rId363"/>
    <p:sldId id="703" r:id="rId364"/>
    <p:sldId id="373" r:id="rId365"/>
    <p:sldId id="704" r:id="rId366"/>
    <p:sldId id="705" r:id="rId367"/>
    <p:sldId id="336" r:id="rId368"/>
    <p:sldId id="706" r:id="rId369"/>
    <p:sldId id="707" r:id="rId370"/>
    <p:sldId id="376" r:id="rId371"/>
    <p:sldId id="708" r:id="rId372"/>
    <p:sldId id="709" r:id="rId373"/>
    <p:sldId id="710" r:id="rId374"/>
    <p:sldId id="711" r:id="rId375"/>
    <p:sldId id="712" r:id="rId376"/>
    <p:sldId id="713" r:id="rId377"/>
    <p:sldId id="714" r:id="rId378"/>
    <p:sldId id="343" r:id="rId379"/>
    <p:sldId id="715" r:id="rId380"/>
    <p:sldId id="380" r:id="rId381"/>
    <p:sldId id="716" r:id="rId382"/>
    <p:sldId id="717" r:id="rId383"/>
    <p:sldId id="718" r:id="rId384"/>
    <p:sldId id="719" r:id="rId385"/>
    <p:sldId id="720" r:id="rId386"/>
    <p:sldId id="316" r:id="rId387"/>
    <p:sldId id="318" r:id="rId388"/>
    <p:sldId id="378" r:id="rId389"/>
    <p:sldId id="721" r:id="rId390"/>
    <p:sldId id="722" r:id="rId391"/>
    <p:sldId id="442" r:id="rId392"/>
    <p:sldId id="444" r:id="rId393"/>
    <p:sldId id="723" r:id="rId394"/>
    <p:sldId id="524" r:id="rId395"/>
    <p:sldId id="446" r:id="rId396"/>
    <p:sldId id="447" r:id="rId397"/>
    <p:sldId id="448" r:id="rId398"/>
    <p:sldId id="450" r:id="rId399"/>
    <p:sldId id="724" r:id="rId400"/>
    <p:sldId id="725" r:id="rId401"/>
    <p:sldId id="726" r:id="rId402"/>
    <p:sldId id="727" r:id="rId403"/>
    <p:sldId id="728" r:id="rId404"/>
    <p:sldId id="729" r:id="rId405"/>
    <p:sldId id="730" r:id="rId406"/>
    <p:sldId id="731" r:id="rId407"/>
    <p:sldId id="732" r:id="rId408"/>
    <p:sldId id="736" r:id="rId409"/>
    <p:sldId id="737" r:id="rId410"/>
    <p:sldId id="738" r:id="rId411"/>
    <p:sldId id="739" r:id="rId412"/>
    <p:sldId id="833" r:id="rId413"/>
    <p:sldId id="834" r:id="rId414"/>
    <p:sldId id="835" r:id="rId415"/>
    <p:sldId id="740" r:id="rId416"/>
    <p:sldId id="741" r:id="rId417"/>
    <p:sldId id="742" r:id="rId418"/>
    <p:sldId id="743" r:id="rId419"/>
    <p:sldId id="744" r:id="rId420"/>
    <p:sldId id="745" r:id="rId421"/>
    <p:sldId id="746" r:id="rId422"/>
    <p:sldId id="747" r:id="rId423"/>
    <p:sldId id="748" r:id="rId424"/>
    <p:sldId id="749" r:id="rId425"/>
    <p:sldId id="750" r:id="rId426"/>
    <p:sldId id="751" r:id="rId427"/>
    <p:sldId id="752" r:id="rId428"/>
    <p:sldId id="753" r:id="rId429"/>
    <p:sldId id="754" r:id="rId430"/>
    <p:sldId id="755" r:id="rId431"/>
    <p:sldId id="756" r:id="rId432"/>
    <p:sldId id="757" r:id="rId433"/>
    <p:sldId id="758" r:id="rId434"/>
    <p:sldId id="759" r:id="rId435"/>
    <p:sldId id="760" r:id="rId436"/>
    <p:sldId id="761" r:id="rId437"/>
    <p:sldId id="762" r:id="rId438"/>
    <p:sldId id="763" r:id="rId439"/>
    <p:sldId id="764" r:id="rId440"/>
    <p:sldId id="765" r:id="rId441"/>
    <p:sldId id="766" r:id="rId442"/>
    <p:sldId id="767" r:id="rId443"/>
    <p:sldId id="768" r:id="rId444"/>
    <p:sldId id="769" r:id="rId445"/>
    <p:sldId id="770" r:id="rId446"/>
    <p:sldId id="771" r:id="rId447"/>
    <p:sldId id="772" r:id="rId448"/>
    <p:sldId id="773" r:id="rId449"/>
    <p:sldId id="774" r:id="rId450"/>
    <p:sldId id="775" r:id="rId451"/>
    <p:sldId id="776" r:id="rId452"/>
    <p:sldId id="777" r:id="rId453"/>
    <p:sldId id="778" r:id="rId454"/>
    <p:sldId id="779" r:id="rId455"/>
    <p:sldId id="780" r:id="rId456"/>
    <p:sldId id="781" r:id="rId457"/>
    <p:sldId id="782" r:id="rId458"/>
    <p:sldId id="783" r:id="rId459"/>
    <p:sldId id="784" r:id="rId460"/>
    <p:sldId id="785" r:id="rId461"/>
    <p:sldId id="786" r:id="rId462"/>
    <p:sldId id="787" r:id="rId463"/>
    <p:sldId id="788" r:id="rId464"/>
    <p:sldId id="789" r:id="rId465"/>
    <p:sldId id="790" r:id="rId466"/>
    <p:sldId id="791" r:id="rId467"/>
    <p:sldId id="606" r:id="rId468"/>
    <p:sldId id="792" r:id="rId469"/>
    <p:sldId id="793" r:id="rId470"/>
    <p:sldId id="794" r:id="rId471"/>
    <p:sldId id="795" r:id="rId472"/>
    <p:sldId id="796" r:id="rId473"/>
    <p:sldId id="797" r:id="rId474"/>
    <p:sldId id="798" r:id="rId475"/>
    <p:sldId id="799" r:id="rId476"/>
    <p:sldId id="800" r:id="rId477"/>
    <p:sldId id="801" r:id="rId478"/>
    <p:sldId id="802" r:id="rId479"/>
    <p:sldId id="803" r:id="rId480"/>
    <p:sldId id="804" r:id="rId481"/>
    <p:sldId id="805" r:id="rId482"/>
    <p:sldId id="806" r:id="rId483"/>
    <p:sldId id="807" r:id="rId484"/>
    <p:sldId id="808" r:id="rId485"/>
    <p:sldId id="809" r:id="rId486"/>
    <p:sldId id="810" r:id="rId487"/>
    <p:sldId id="811" r:id="rId488"/>
    <p:sldId id="812" r:id="rId489"/>
    <p:sldId id="813" r:id="rId490"/>
    <p:sldId id="814" r:id="rId491"/>
    <p:sldId id="815" r:id="rId492"/>
    <p:sldId id="816" r:id="rId493"/>
    <p:sldId id="817" r:id="rId494"/>
    <p:sldId id="818" r:id="rId495"/>
    <p:sldId id="819" r:id="rId496"/>
    <p:sldId id="545" r:id="rId497"/>
    <p:sldId id="820" r:id="rId498"/>
    <p:sldId id="821" r:id="rId499"/>
    <p:sldId id="822" r:id="rId500"/>
    <p:sldId id="823" r:id="rId501"/>
    <p:sldId id="824" r:id="rId502"/>
    <p:sldId id="551" r:id="rId503"/>
    <p:sldId id="825" r:id="rId504"/>
    <p:sldId id="826" r:id="rId505"/>
  </p:sldIdLst>
  <p:sldSz cx="10693400" cy="803275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C89806-A6EE-DEE7-F0FB-82696EC512EA}" name="Dachet Victor" initials="DV" userId="S::victor.dachet@uliege.be::87ed07aa-d086-4b65-aaa9-c95ba0eac490" providerId="AD"/>
  <p188:author id="{BD035549-D839-0EEE-FD3C-36FFADB92396}" name="Pirlet Matthias" initials="PM" userId="S::matthias.pirlet@uliege.be::305b3814-da92-46fe-a160-80c386523f20" providerId="AD"/>
  <p188:author id="{55B7004D-200E-48F7-0B70-59A01D74D152}" name="Dubois Antoine" initials="DA" userId="S::antoine.dubois@uliege.be::b6dd5b3e-988c-4c8b-be50-4cd44def009c" providerId="AD"/>
  <p188:author id="{A8746579-8882-4340-C92E-942E6D6E70E7}" name="Fonteneau Raphaël" initials="RF" userId="S::Raphael.Fonteneau@uliege.be::fe392b24-bb3d-4083-a8a0-c5a7f1a395ad" providerId="AD"/>
  <p188:author id="{EFB7A28E-7805-A7DE-EB78-215EA0083485}" name="Guest User" initials="GU" userId="S::urn:spo:anon#22b4c9e4a69197ce2a01ffc5d95a0ebc1ced7a77c8cf82046b39ec55cd30f176::" providerId="AD"/>
  <p188:author id="{E6F861C6-03E6-8FD3-46A2-A0F9745474AA}" name="Techy Thibaut" initials="TT" userId="S::ttechy@uliege.be::0a091cef-aa85-4df5-ad37-63275b7af1bb" providerId="AD"/>
  <p188:author id="{C5F208CA-6652-F51B-3CC4-F924C19833AC}" name="Dachet Victor" initials="VD" userId="S::Victor.Dachet@uliege.be::87ed07aa-d086-4b65-aaa9-c95ba0eac490" providerId="AD"/>
  <p188:author id="{5EF95FDA-F71C-545E-28C5-5B7DB635989B}" name="Thibaut Techy" initials="TT" userId="711b2cbd23ba362e"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82F668-01FD-4DFA-9A20-B999DFDFD26D}" v="255" dt="2026-05-04T10:43:57.8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490" y="1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00" Type="http://schemas.openxmlformats.org/officeDocument/2006/relationships/slide" Target="slides/slide499.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511" Type="http://schemas.microsoft.com/office/2016/11/relationships/changesInfo" Target="changesInfos/changesInfo1.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497" Type="http://schemas.openxmlformats.org/officeDocument/2006/relationships/slide" Target="slides/slide496.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slide" Target="slides/slide50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513" Type="http://schemas.microsoft.com/office/2018/10/relationships/authors" Target="authors.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261" Type="http://schemas.openxmlformats.org/officeDocument/2006/relationships/slide" Target="slides/slide260.xml"/><Relationship Id="rId499" Type="http://schemas.openxmlformats.org/officeDocument/2006/relationships/slide" Target="slides/slide498.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468" Type="http://schemas.openxmlformats.org/officeDocument/2006/relationships/slide" Target="slides/slide467.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slide" Target="slides/slide436.xml"/><Relationship Id="rId479" Type="http://schemas.openxmlformats.org/officeDocument/2006/relationships/slide" Target="slides/slide478.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slide" Target="slides/slide503.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48" Type="http://schemas.openxmlformats.org/officeDocument/2006/relationships/slide" Target="slides/slide447.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417" Type="http://schemas.openxmlformats.org/officeDocument/2006/relationships/slide" Target="slides/slide416.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470" Type="http://schemas.openxmlformats.org/officeDocument/2006/relationships/slide" Target="slides/slide469.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232" Type="http://schemas.openxmlformats.org/officeDocument/2006/relationships/slide" Target="slides/slide231.xml"/><Relationship Id="rId274" Type="http://schemas.openxmlformats.org/officeDocument/2006/relationships/slide" Target="slides/slide273.xml"/><Relationship Id="rId481" Type="http://schemas.openxmlformats.org/officeDocument/2006/relationships/slide" Target="slides/slide480.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450" Type="http://schemas.openxmlformats.org/officeDocument/2006/relationships/slide" Target="slides/slide449.xml"/><Relationship Id="rId506" Type="http://schemas.openxmlformats.org/officeDocument/2006/relationships/notesMaster" Target="notesMasters/notesMaster1.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492" Type="http://schemas.openxmlformats.org/officeDocument/2006/relationships/slide" Target="slides/slide491.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212" Type="http://schemas.openxmlformats.org/officeDocument/2006/relationships/slide" Target="slides/slide211.xml"/><Relationship Id="rId254" Type="http://schemas.openxmlformats.org/officeDocument/2006/relationships/slide" Target="slides/slide253.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461" Type="http://schemas.openxmlformats.org/officeDocument/2006/relationships/slide" Target="slides/slide460.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223" Type="http://schemas.openxmlformats.org/officeDocument/2006/relationships/slide" Target="slides/slide222.xml"/><Relationship Id="rId430" Type="http://schemas.openxmlformats.org/officeDocument/2006/relationships/slide" Target="slides/slide429.xml"/><Relationship Id="rId18" Type="http://schemas.openxmlformats.org/officeDocument/2006/relationships/slide" Target="slides/slide17.xml"/><Relationship Id="rId265" Type="http://schemas.openxmlformats.org/officeDocument/2006/relationships/slide" Target="slides/slide264.xml"/><Relationship Id="rId472" Type="http://schemas.openxmlformats.org/officeDocument/2006/relationships/slide" Target="slides/slide471.xml"/><Relationship Id="rId125" Type="http://schemas.openxmlformats.org/officeDocument/2006/relationships/slide" Target="slides/slide124.xml"/><Relationship Id="rId167" Type="http://schemas.openxmlformats.org/officeDocument/2006/relationships/slide" Target="slides/slide166.xml"/><Relationship Id="rId332" Type="http://schemas.openxmlformats.org/officeDocument/2006/relationships/slide" Target="slides/slide331.xml"/><Relationship Id="rId374" Type="http://schemas.openxmlformats.org/officeDocument/2006/relationships/slide" Target="slides/slide373.xml"/><Relationship Id="rId71" Type="http://schemas.openxmlformats.org/officeDocument/2006/relationships/slide" Target="slides/slide70.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76" Type="http://schemas.openxmlformats.org/officeDocument/2006/relationships/slide" Target="slides/slide275.xml"/><Relationship Id="rId441" Type="http://schemas.openxmlformats.org/officeDocument/2006/relationships/slide" Target="slides/slide440.xml"/><Relationship Id="rId483" Type="http://schemas.openxmlformats.org/officeDocument/2006/relationships/slide" Target="slides/slide482.xml"/><Relationship Id="rId40" Type="http://schemas.openxmlformats.org/officeDocument/2006/relationships/slide" Target="slides/slide39.xml"/><Relationship Id="rId136" Type="http://schemas.openxmlformats.org/officeDocument/2006/relationships/slide" Target="slides/slide135.xml"/><Relationship Id="rId178" Type="http://schemas.openxmlformats.org/officeDocument/2006/relationships/slide" Target="slides/slide177.xml"/><Relationship Id="rId301" Type="http://schemas.openxmlformats.org/officeDocument/2006/relationships/slide" Target="slides/slide300.xml"/><Relationship Id="rId343" Type="http://schemas.openxmlformats.org/officeDocument/2006/relationships/slide" Target="slides/slide342.xml"/><Relationship Id="rId82" Type="http://schemas.openxmlformats.org/officeDocument/2006/relationships/slide" Target="slides/slide81.xml"/><Relationship Id="rId203" Type="http://schemas.openxmlformats.org/officeDocument/2006/relationships/slide" Target="slides/slide202.xml"/><Relationship Id="rId385" Type="http://schemas.openxmlformats.org/officeDocument/2006/relationships/slide" Target="slides/slide384.xml"/><Relationship Id="rId245" Type="http://schemas.openxmlformats.org/officeDocument/2006/relationships/slide" Target="slides/slide244.xml"/><Relationship Id="rId287" Type="http://schemas.openxmlformats.org/officeDocument/2006/relationships/slide" Target="slides/slide286.xml"/><Relationship Id="rId410" Type="http://schemas.openxmlformats.org/officeDocument/2006/relationships/slide" Target="slides/slide409.xml"/><Relationship Id="rId452" Type="http://schemas.openxmlformats.org/officeDocument/2006/relationships/slide" Target="slides/slide451.xml"/><Relationship Id="rId494" Type="http://schemas.openxmlformats.org/officeDocument/2006/relationships/slide" Target="slides/slide493.xml"/><Relationship Id="rId508" Type="http://schemas.openxmlformats.org/officeDocument/2006/relationships/viewProps" Target="viewProps.xml"/><Relationship Id="rId105" Type="http://schemas.openxmlformats.org/officeDocument/2006/relationships/slide" Target="slides/slide104.xml"/><Relationship Id="rId147" Type="http://schemas.openxmlformats.org/officeDocument/2006/relationships/slide" Target="slides/slide146.xml"/><Relationship Id="rId312" Type="http://schemas.openxmlformats.org/officeDocument/2006/relationships/slide" Target="slides/slide311.xml"/><Relationship Id="rId354" Type="http://schemas.openxmlformats.org/officeDocument/2006/relationships/slide" Target="slides/slide353.xml"/><Relationship Id="rId51" Type="http://schemas.openxmlformats.org/officeDocument/2006/relationships/slide" Target="slides/slide50.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214" Type="http://schemas.openxmlformats.org/officeDocument/2006/relationships/slide" Target="slides/slide213.xml"/><Relationship Id="rId256" Type="http://schemas.openxmlformats.org/officeDocument/2006/relationships/slide" Target="slides/slide255.xml"/><Relationship Id="rId298" Type="http://schemas.openxmlformats.org/officeDocument/2006/relationships/slide" Target="slides/slide297.xml"/><Relationship Id="rId421" Type="http://schemas.openxmlformats.org/officeDocument/2006/relationships/slide" Target="slides/slide420.xml"/><Relationship Id="rId463" Type="http://schemas.openxmlformats.org/officeDocument/2006/relationships/slide" Target="slides/slide462.xml"/><Relationship Id="rId116" Type="http://schemas.openxmlformats.org/officeDocument/2006/relationships/slide" Target="slides/slide115.xml"/><Relationship Id="rId158" Type="http://schemas.openxmlformats.org/officeDocument/2006/relationships/slide" Target="slides/slide157.xml"/><Relationship Id="rId323" Type="http://schemas.openxmlformats.org/officeDocument/2006/relationships/slide" Target="slides/slide322.xml"/><Relationship Id="rId20" Type="http://schemas.openxmlformats.org/officeDocument/2006/relationships/slide" Target="slides/slide19.xml"/><Relationship Id="rId62" Type="http://schemas.openxmlformats.org/officeDocument/2006/relationships/slide" Target="slides/slide61.xml"/><Relationship Id="rId365" Type="http://schemas.openxmlformats.org/officeDocument/2006/relationships/slide" Target="slides/slide364.xml"/><Relationship Id="rId225" Type="http://schemas.openxmlformats.org/officeDocument/2006/relationships/slide" Target="slides/slide224.xml"/><Relationship Id="rId267" Type="http://schemas.openxmlformats.org/officeDocument/2006/relationships/slide" Target="slides/slide266.xml"/><Relationship Id="rId432" Type="http://schemas.openxmlformats.org/officeDocument/2006/relationships/slide" Target="slides/slide431.xml"/><Relationship Id="rId474" Type="http://schemas.openxmlformats.org/officeDocument/2006/relationships/slide" Target="slides/slide473.xml"/><Relationship Id="rId127" Type="http://schemas.openxmlformats.org/officeDocument/2006/relationships/slide" Target="slides/slide126.xml"/><Relationship Id="rId31" Type="http://schemas.openxmlformats.org/officeDocument/2006/relationships/slide" Target="slides/slide30.xml"/><Relationship Id="rId73" Type="http://schemas.openxmlformats.org/officeDocument/2006/relationships/slide" Target="slides/slide72.xml"/><Relationship Id="rId169" Type="http://schemas.openxmlformats.org/officeDocument/2006/relationships/slide" Target="slides/slide168.xml"/><Relationship Id="rId334" Type="http://schemas.openxmlformats.org/officeDocument/2006/relationships/slide" Target="slides/slide333.xml"/><Relationship Id="rId376" Type="http://schemas.openxmlformats.org/officeDocument/2006/relationships/slide" Target="slides/slide375.xml"/><Relationship Id="rId4" Type="http://schemas.openxmlformats.org/officeDocument/2006/relationships/slide" Target="slides/slide3.xml"/><Relationship Id="rId180" Type="http://schemas.openxmlformats.org/officeDocument/2006/relationships/slide" Target="slides/slide179.xml"/><Relationship Id="rId236" Type="http://schemas.openxmlformats.org/officeDocument/2006/relationships/slide" Target="slides/slide235.xml"/><Relationship Id="rId278" Type="http://schemas.openxmlformats.org/officeDocument/2006/relationships/slide" Target="slides/slide277.xml"/><Relationship Id="rId401" Type="http://schemas.openxmlformats.org/officeDocument/2006/relationships/slide" Target="slides/slide400.xml"/><Relationship Id="rId443" Type="http://schemas.openxmlformats.org/officeDocument/2006/relationships/slide" Target="slides/slide442.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tableStyles" Target="tableStyles.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microsoft.com/office/2015/10/relationships/revisionInfo" Target="revisionInfo.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478" Type="http://schemas.openxmlformats.org/officeDocument/2006/relationships/slide" Target="slides/slide47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251" Type="http://schemas.openxmlformats.org/officeDocument/2006/relationships/slide" Target="slides/slide250.xml"/><Relationship Id="rId489" Type="http://schemas.openxmlformats.org/officeDocument/2006/relationships/slide" Target="slides/slide488.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458" Type="http://schemas.openxmlformats.org/officeDocument/2006/relationships/slide" Target="slides/slide457.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202" Type="http://schemas.openxmlformats.org/officeDocument/2006/relationships/slide" Target="slides/slide201.xml"/><Relationship Id="rId244" Type="http://schemas.openxmlformats.org/officeDocument/2006/relationships/slide" Target="slides/slide243.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presProps" Target="presProps.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61" Type="http://schemas.openxmlformats.org/officeDocument/2006/relationships/slide" Target="slides/slide60.xml"/><Relationship Id="rId199" Type="http://schemas.openxmlformats.org/officeDocument/2006/relationships/slide" Target="slides/slide198.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72" Type="http://schemas.openxmlformats.org/officeDocument/2006/relationships/slide" Target="slides/slide71.xml"/><Relationship Id="rId375" Type="http://schemas.openxmlformats.org/officeDocument/2006/relationships/slide" Target="slides/slide374.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theme" Target="theme/theme1.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 Id="rId299" Type="http://schemas.openxmlformats.org/officeDocument/2006/relationships/slide" Target="slides/slide29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chy Thibaut" userId="0a091cef-aa85-4df5-ad37-63275b7af1bb" providerId="ADAL" clId="{04AF269C-7AE3-4798-809D-EFDA4AD6A501}"/>
    <pc:docChg chg="undo custSel addSld delSld modSld">
      <pc:chgData name="Techy Thibaut" userId="0a091cef-aa85-4df5-ad37-63275b7af1bb" providerId="ADAL" clId="{04AF269C-7AE3-4798-809D-EFDA4AD6A501}" dt="2026-05-04T10:43:57.869" v="2088"/>
      <pc:docMkLst>
        <pc:docMk/>
      </pc:docMkLst>
      <pc:sldChg chg="addSp delSp modSp mod">
        <pc:chgData name="Techy Thibaut" userId="0a091cef-aa85-4df5-ad37-63275b7af1bb" providerId="ADAL" clId="{04AF269C-7AE3-4798-809D-EFDA4AD6A501}" dt="2026-05-04T09:31:56.899" v="1379" actId="478"/>
        <pc:sldMkLst>
          <pc:docMk/>
          <pc:sldMk cId="3988344573" sldId="257"/>
        </pc:sldMkLst>
        <pc:spChg chg="add del mod">
          <ac:chgData name="Techy Thibaut" userId="0a091cef-aa85-4df5-ad37-63275b7af1bb" providerId="ADAL" clId="{04AF269C-7AE3-4798-809D-EFDA4AD6A501}" dt="2026-05-04T09:31:56.899" v="1379" actId="478"/>
          <ac:spMkLst>
            <pc:docMk/>
            <pc:sldMk cId="3988344573" sldId="257"/>
            <ac:spMk id="2" creationId="{75446122-6818-BD49-619A-27BBEE82E96A}"/>
          </ac:spMkLst>
        </pc:spChg>
        <pc:spChg chg="mod">
          <ac:chgData name="Techy Thibaut" userId="0a091cef-aa85-4df5-ad37-63275b7af1bb" providerId="ADAL" clId="{04AF269C-7AE3-4798-809D-EFDA4AD6A501}" dt="2026-04-13T12:34:03.313" v="440" actId="20577"/>
          <ac:spMkLst>
            <pc:docMk/>
            <pc:sldMk cId="3988344573" sldId="257"/>
            <ac:spMk id="10" creationId="{B02E6DC0-D57B-3892-88E0-1A5114ACE0A2}"/>
          </ac:spMkLst>
        </pc:spChg>
        <pc:spChg chg="del">
          <ac:chgData name="Techy Thibaut" userId="0a091cef-aa85-4df5-ad37-63275b7af1bb" providerId="ADAL" clId="{04AF269C-7AE3-4798-809D-EFDA4AD6A501}" dt="2026-05-04T09:23:16.009" v="1190" actId="478"/>
          <ac:spMkLst>
            <pc:docMk/>
            <pc:sldMk cId="3988344573" sldId="257"/>
            <ac:spMk id="11" creationId="{5C5A363E-E252-8AAE-4ADE-632B75032CD8}"/>
          </ac:spMkLst>
        </pc:spChg>
      </pc:sldChg>
      <pc:sldChg chg="addSp delSp modSp mod">
        <pc:chgData name="Techy Thibaut" userId="0a091cef-aa85-4df5-ad37-63275b7af1bb" providerId="ADAL" clId="{04AF269C-7AE3-4798-809D-EFDA4AD6A501}" dt="2026-05-04T09:32:01.083" v="1381" actId="478"/>
        <pc:sldMkLst>
          <pc:docMk/>
          <pc:sldMk cId="3683817465" sldId="258"/>
        </pc:sldMkLst>
        <pc:spChg chg="add del mod">
          <ac:chgData name="Techy Thibaut" userId="0a091cef-aa85-4df5-ad37-63275b7af1bb" providerId="ADAL" clId="{04AF269C-7AE3-4798-809D-EFDA4AD6A501}" dt="2026-05-04T09:32:01.083" v="1381" actId="478"/>
          <ac:spMkLst>
            <pc:docMk/>
            <pc:sldMk cId="3683817465" sldId="258"/>
            <ac:spMk id="2" creationId="{52A488AC-8B65-EAB9-4F6D-C5B4FCD6A47C}"/>
          </ac:spMkLst>
        </pc:spChg>
        <pc:spChg chg="del">
          <ac:chgData name="Techy Thibaut" userId="0a091cef-aa85-4df5-ad37-63275b7af1bb" providerId="ADAL" clId="{04AF269C-7AE3-4798-809D-EFDA4AD6A501}" dt="2026-05-04T09:23:20.929" v="1192" actId="478"/>
          <ac:spMkLst>
            <pc:docMk/>
            <pc:sldMk cId="3683817465" sldId="258"/>
            <ac:spMk id="3" creationId="{EA5F7974-F983-358B-2652-2A97A06C5224}"/>
          </ac:spMkLst>
        </pc:spChg>
      </pc:sldChg>
      <pc:sldChg chg="addSp delSp modSp mod">
        <pc:chgData name="Techy Thibaut" userId="0a091cef-aa85-4df5-ad37-63275b7af1bb" providerId="ADAL" clId="{04AF269C-7AE3-4798-809D-EFDA4AD6A501}" dt="2026-05-04T09:31:58.897" v="1380" actId="478"/>
        <pc:sldMkLst>
          <pc:docMk/>
          <pc:sldMk cId="1496430745" sldId="259"/>
        </pc:sldMkLst>
        <pc:spChg chg="add del mod">
          <ac:chgData name="Techy Thibaut" userId="0a091cef-aa85-4df5-ad37-63275b7af1bb" providerId="ADAL" clId="{04AF269C-7AE3-4798-809D-EFDA4AD6A501}" dt="2026-05-04T09:31:58.897" v="1380" actId="478"/>
          <ac:spMkLst>
            <pc:docMk/>
            <pc:sldMk cId="1496430745" sldId="259"/>
            <ac:spMk id="2" creationId="{702652F9-436B-5DE3-7289-A46AA8BD1C5C}"/>
          </ac:spMkLst>
        </pc:spChg>
        <pc:spChg chg="del">
          <ac:chgData name="Techy Thibaut" userId="0a091cef-aa85-4df5-ad37-63275b7af1bb" providerId="ADAL" clId="{04AF269C-7AE3-4798-809D-EFDA4AD6A501}" dt="2026-05-04T09:23:26.540" v="1194" actId="478"/>
          <ac:spMkLst>
            <pc:docMk/>
            <pc:sldMk cId="1496430745" sldId="259"/>
            <ac:spMk id="4" creationId="{E00FC894-9840-5EDC-D313-2FDECF79FF61}"/>
          </ac:spMkLst>
        </pc:spChg>
      </pc:sldChg>
      <pc:sldChg chg="addSp delSp modSp mod">
        <pc:chgData name="Techy Thibaut" userId="0a091cef-aa85-4df5-ad37-63275b7af1bb" providerId="ADAL" clId="{04AF269C-7AE3-4798-809D-EFDA4AD6A501}" dt="2026-05-04T09:33:22.744" v="1382" actId="478"/>
        <pc:sldMkLst>
          <pc:docMk/>
          <pc:sldMk cId="3078335982" sldId="260"/>
        </pc:sldMkLst>
        <pc:spChg chg="add mod">
          <ac:chgData name="Techy Thibaut" userId="0a091cef-aa85-4df5-ad37-63275b7af1bb" providerId="ADAL" clId="{04AF269C-7AE3-4798-809D-EFDA4AD6A501}" dt="2026-05-04T09:23:30.732" v="1196"/>
          <ac:spMkLst>
            <pc:docMk/>
            <pc:sldMk cId="3078335982" sldId="260"/>
            <ac:spMk id="2" creationId="{F94F4BD9-3BF2-94B7-B9AA-3C8108CFB56D}"/>
          </ac:spMkLst>
        </pc:spChg>
        <pc:spChg chg="add del mod">
          <ac:chgData name="Techy Thibaut" userId="0a091cef-aa85-4df5-ad37-63275b7af1bb" providerId="ADAL" clId="{04AF269C-7AE3-4798-809D-EFDA4AD6A501}" dt="2026-05-04T09:33:22.744" v="1382" actId="478"/>
          <ac:spMkLst>
            <pc:docMk/>
            <pc:sldMk cId="3078335982" sldId="260"/>
            <ac:spMk id="3" creationId="{FB8ACE13-5AE2-DCA1-E390-4D11B009A2F9}"/>
          </ac:spMkLst>
        </pc:spChg>
        <pc:spChg chg="del">
          <ac:chgData name="Techy Thibaut" userId="0a091cef-aa85-4df5-ad37-63275b7af1bb" providerId="ADAL" clId="{04AF269C-7AE3-4798-809D-EFDA4AD6A501}" dt="2026-05-04T09:23:32.698" v="1197" actId="478"/>
          <ac:spMkLst>
            <pc:docMk/>
            <pc:sldMk cId="3078335982" sldId="260"/>
            <ac:spMk id="4" creationId="{2D4790AA-AB1C-B035-7901-B849713C8116}"/>
          </ac:spMkLst>
        </pc:spChg>
      </pc:sldChg>
      <pc:sldChg chg="delSp mod">
        <pc:chgData name="Techy Thibaut" userId="0a091cef-aa85-4df5-ad37-63275b7af1bb" providerId="ADAL" clId="{04AF269C-7AE3-4798-809D-EFDA4AD6A501}" dt="2026-05-04T09:31:52.416" v="1377" actId="478"/>
        <pc:sldMkLst>
          <pc:docMk/>
          <pc:sldMk cId="0" sldId="263"/>
        </pc:sldMkLst>
        <pc:spChg chg="del">
          <ac:chgData name="Techy Thibaut" userId="0a091cef-aa85-4df5-ad37-63275b7af1bb" providerId="ADAL" clId="{04AF269C-7AE3-4798-809D-EFDA4AD6A501}" dt="2026-05-04T09:31:52.416" v="1377" actId="478"/>
          <ac:spMkLst>
            <pc:docMk/>
            <pc:sldMk cId="0" sldId="263"/>
            <ac:spMk id="5" creationId="{9A92CD91-1B50-FB86-37AA-463AB2C0F6D7}"/>
          </ac:spMkLst>
        </pc:spChg>
      </pc:sldChg>
      <pc:sldChg chg="delSp mod">
        <pc:chgData name="Techy Thibaut" userId="0a091cef-aa85-4df5-ad37-63275b7af1bb" providerId="ADAL" clId="{04AF269C-7AE3-4798-809D-EFDA4AD6A501}" dt="2026-05-04T09:33:34.486" v="1386" actId="478"/>
        <pc:sldMkLst>
          <pc:docMk/>
          <pc:sldMk cId="0" sldId="264"/>
        </pc:sldMkLst>
        <pc:spChg chg="del">
          <ac:chgData name="Techy Thibaut" userId="0a091cef-aa85-4df5-ad37-63275b7af1bb" providerId="ADAL" clId="{04AF269C-7AE3-4798-809D-EFDA4AD6A501}" dt="2026-05-04T09:33:34.486" v="1386" actId="478"/>
          <ac:spMkLst>
            <pc:docMk/>
            <pc:sldMk cId="0" sldId="264"/>
            <ac:spMk id="5" creationId="{C4D304C1-BE0E-D07B-7B7E-06BA1E3D9E35}"/>
          </ac:spMkLst>
        </pc:spChg>
      </pc:sldChg>
      <pc:sldChg chg="addSp delSp modSp mod">
        <pc:chgData name="Techy Thibaut" userId="0a091cef-aa85-4df5-ad37-63275b7af1bb" providerId="ADAL" clId="{04AF269C-7AE3-4798-809D-EFDA4AD6A501}" dt="2026-05-04T09:36:02.522" v="1446" actId="478"/>
        <pc:sldMkLst>
          <pc:docMk/>
          <pc:sldMk cId="0" sldId="265"/>
        </pc:sldMkLst>
        <pc:spChg chg="add del mod">
          <ac:chgData name="Techy Thibaut" userId="0a091cef-aa85-4df5-ad37-63275b7af1bb" providerId="ADAL" clId="{04AF269C-7AE3-4798-809D-EFDA4AD6A501}" dt="2026-05-04T09:36:02.522" v="1446" actId="478"/>
          <ac:spMkLst>
            <pc:docMk/>
            <pc:sldMk cId="0" sldId="265"/>
            <ac:spMk id="2" creationId="{221882A1-3B08-FE44-1C56-C2F4FED73C6A}"/>
          </ac:spMkLst>
        </pc:spChg>
        <pc:spChg chg="del">
          <ac:chgData name="Techy Thibaut" userId="0a091cef-aa85-4df5-ad37-63275b7af1bb" providerId="ADAL" clId="{04AF269C-7AE3-4798-809D-EFDA4AD6A501}" dt="2026-05-04T09:28:04.132" v="1316" actId="478"/>
          <ac:spMkLst>
            <pc:docMk/>
            <pc:sldMk cId="0" sldId="265"/>
            <ac:spMk id="5" creationId="{A12FAC40-19F9-05CD-D0FA-3FB4DE9F5A70}"/>
          </ac:spMkLst>
        </pc:spChg>
      </pc:sldChg>
      <pc:sldChg chg="addSp delSp modSp mod">
        <pc:chgData name="Techy Thibaut" userId="0a091cef-aa85-4df5-ad37-63275b7af1bb" providerId="ADAL" clId="{04AF269C-7AE3-4798-809D-EFDA4AD6A501}" dt="2026-05-04T10:39:21.501" v="1939"/>
        <pc:sldMkLst>
          <pc:docMk/>
          <pc:sldMk cId="0" sldId="266"/>
        </pc:sldMkLst>
        <pc:spChg chg="del">
          <ac:chgData name="Techy Thibaut" userId="0a091cef-aa85-4df5-ad37-63275b7af1bb" providerId="ADAL" clId="{04AF269C-7AE3-4798-809D-EFDA4AD6A501}" dt="2026-05-04T09:39:18.706" v="1538" actId="478"/>
          <ac:spMkLst>
            <pc:docMk/>
            <pc:sldMk cId="0" sldId="266"/>
            <ac:spMk id="2" creationId="{E30E6268-C27E-C882-ED75-8729148FC0CC}"/>
          </ac:spMkLst>
        </pc:spChg>
        <pc:spChg chg="del">
          <ac:chgData name="Techy Thibaut" userId="0a091cef-aa85-4df5-ad37-63275b7af1bb" providerId="ADAL" clId="{04AF269C-7AE3-4798-809D-EFDA4AD6A501}" dt="2026-05-04T09:39:18.706" v="1538" actId="478"/>
          <ac:spMkLst>
            <pc:docMk/>
            <pc:sldMk cId="0" sldId="266"/>
            <ac:spMk id="3" creationId="{1839829A-08B1-B5D9-6B4D-69F4527C9085}"/>
          </ac:spMkLst>
        </pc:spChg>
        <pc:spChg chg="add mod">
          <ac:chgData name="Techy Thibaut" userId="0a091cef-aa85-4df5-ad37-63275b7af1bb" providerId="ADAL" clId="{04AF269C-7AE3-4798-809D-EFDA4AD6A501}" dt="2026-05-04T10:39:21.501" v="1939"/>
          <ac:spMkLst>
            <pc:docMk/>
            <pc:sldMk cId="0" sldId="266"/>
            <ac:spMk id="4" creationId="{9AE98DCB-54BE-B47D-78C1-BB803878505C}"/>
          </ac:spMkLst>
        </pc:spChg>
      </pc:sldChg>
      <pc:sldChg chg="delSp mod">
        <pc:chgData name="Techy Thibaut" userId="0a091cef-aa85-4df5-ad37-63275b7af1bb" providerId="ADAL" clId="{04AF269C-7AE3-4798-809D-EFDA4AD6A501}" dt="2026-05-04T09:38:39.639" v="1515" actId="478"/>
        <pc:sldMkLst>
          <pc:docMk/>
          <pc:sldMk cId="0" sldId="273"/>
        </pc:sldMkLst>
        <pc:spChg chg="del">
          <ac:chgData name="Techy Thibaut" userId="0a091cef-aa85-4df5-ad37-63275b7af1bb" providerId="ADAL" clId="{04AF269C-7AE3-4798-809D-EFDA4AD6A501}" dt="2026-05-04T09:38:39.639" v="1515" actId="478"/>
          <ac:spMkLst>
            <pc:docMk/>
            <pc:sldMk cId="0" sldId="273"/>
            <ac:spMk id="33" creationId="{903DB67B-D121-7C9E-692D-C65356723EAB}"/>
          </ac:spMkLst>
        </pc:spChg>
      </pc:sldChg>
      <pc:sldChg chg="addSp delSp modSp mod">
        <pc:chgData name="Techy Thibaut" userId="0a091cef-aa85-4df5-ad37-63275b7af1bb" providerId="ADAL" clId="{04AF269C-7AE3-4798-809D-EFDA4AD6A501}" dt="2026-05-04T10:39:29.179" v="1947"/>
        <pc:sldMkLst>
          <pc:docMk/>
          <pc:sldMk cId="3547356817" sldId="281"/>
        </pc:sldMkLst>
        <pc:spChg chg="del">
          <ac:chgData name="Techy Thibaut" userId="0a091cef-aa85-4df5-ad37-63275b7af1bb" providerId="ADAL" clId="{04AF269C-7AE3-4798-809D-EFDA4AD6A501}" dt="2026-05-04T09:39:37.986" v="1547" actId="478"/>
          <ac:spMkLst>
            <pc:docMk/>
            <pc:sldMk cId="3547356817" sldId="281"/>
            <ac:spMk id="2" creationId="{C0EAEB5D-EF7B-5AE3-9F03-5AA17DAB0DE6}"/>
          </ac:spMkLst>
        </pc:spChg>
        <pc:spChg chg="del">
          <ac:chgData name="Techy Thibaut" userId="0a091cef-aa85-4df5-ad37-63275b7af1bb" providerId="ADAL" clId="{04AF269C-7AE3-4798-809D-EFDA4AD6A501}" dt="2026-05-04T09:39:37.986" v="1547" actId="478"/>
          <ac:spMkLst>
            <pc:docMk/>
            <pc:sldMk cId="3547356817" sldId="281"/>
            <ac:spMk id="3" creationId="{C88AFFB7-A95D-87A4-46C6-B45C4BACF087}"/>
          </ac:spMkLst>
        </pc:spChg>
        <pc:spChg chg="add mod">
          <ac:chgData name="Techy Thibaut" userId="0a091cef-aa85-4df5-ad37-63275b7af1bb" providerId="ADAL" clId="{04AF269C-7AE3-4798-809D-EFDA4AD6A501}" dt="2026-05-04T10:39:29.179" v="1947"/>
          <ac:spMkLst>
            <pc:docMk/>
            <pc:sldMk cId="3547356817" sldId="281"/>
            <ac:spMk id="6" creationId="{23B67B0F-37A1-861D-979C-B75717D9E9A1}"/>
          </ac:spMkLst>
        </pc:spChg>
      </pc:sldChg>
      <pc:sldChg chg="addSp delSp modSp mod">
        <pc:chgData name="Techy Thibaut" userId="0a091cef-aa85-4df5-ad37-63275b7af1bb" providerId="ADAL" clId="{04AF269C-7AE3-4798-809D-EFDA4AD6A501}" dt="2026-05-04T10:39:34.498" v="1951"/>
        <pc:sldMkLst>
          <pc:docMk/>
          <pc:sldMk cId="2276802142" sldId="284"/>
        </pc:sldMkLst>
        <pc:spChg chg="del">
          <ac:chgData name="Techy Thibaut" userId="0a091cef-aa85-4df5-ad37-63275b7af1bb" providerId="ADAL" clId="{04AF269C-7AE3-4798-809D-EFDA4AD6A501}" dt="2026-05-04T09:39:42.667" v="1550" actId="478"/>
          <ac:spMkLst>
            <pc:docMk/>
            <pc:sldMk cId="2276802142" sldId="284"/>
            <ac:spMk id="2" creationId="{0BC4C552-1070-B6C4-7403-EE7177BC932F}"/>
          </ac:spMkLst>
        </pc:spChg>
        <pc:spChg chg="add mod">
          <ac:chgData name="Techy Thibaut" userId="0a091cef-aa85-4df5-ad37-63275b7af1bb" providerId="ADAL" clId="{04AF269C-7AE3-4798-809D-EFDA4AD6A501}" dt="2026-05-04T10:39:34.498" v="1951"/>
          <ac:spMkLst>
            <pc:docMk/>
            <pc:sldMk cId="2276802142" sldId="284"/>
            <ac:spMk id="3" creationId="{7F9F1713-CFFD-B057-DD46-4F5F6E281051}"/>
          </ac:spMkLst>
        </pc:spChg>
        <pc:spChg chg="del">
          <ac:chgData name="Techy Thibaut" userId="0a091cef-aa85-4df5-ad37-63275b7af1bb" providerId="ADAL" clId="{04AF269C-7AE3-4798-809D-EFDA4AD6A501}" dt="2026-05-04T09:39:42.667" v="1550" actId="478"/>
          <ac:spMkLst>
            <pc:docMk/>
            <pc:sldMk cId="2276802142" sldId="284"/>
            <ac:spMk id="4" creationId="{5CBBA55C-0AAB-9EFF-0050-6EE9AD4C6280}"/>
          </ac:spMkLst>
        </pc:spChg>
      </pc:sldChg>
      <pc:sldChg chg="addSp delSp modSp mod">
        <pc:chgData name="Techy Thibaut" userId="0a091cef-aa85-4df5-ad37-63275b7af1bb" providerId="ADAL" clId="{04AF269C-7AE3-4798-809D-EFDA4AD6A501}" dt="2026-05-04T10:39:36.076" v="1952"/>
        <pc:sldMkLst>
          <pc:docMk/>
          <pc:sldMk cId="4292292663" sldId="285"/>
        </pc:sldMkLst>
        <pc:spChg chg="del">
          <ac:chgData name="Techy Thibaut" userId="0a091cef-aa85-4df5-ad37-63275b7af1bb" providerId="ADAL" clId="{04AF269C-7AE3-4798-809D-EFDA4AD6A501}" dt="2026-05-04T09:39:44.311" v="1551" actId="478"/>
          <ac:spMkLst>
            <pc:docMk/>
            <pc:sldMk cId="4292292663" sldId="285"/>
            <ac:spMk id="2" creationId="{A0F02C54-1897-CCE9-C846-91618CBBBD4A}"/>
          </ac:spMkLst>
        </pc:spChg>
        <pc:spChg chg="del">
          <ac:chgData name="Techy Thibaut" userId="0a091cef-aa85-4df5-ad37-63275b7af1bb" providerId="ADAL" clId="{04AF269C-7AE3-4798-809D-EFDA4AD6A501}" dt="2026-05-04T09:39:44.311" v="1551" actId="478"/>
          <ac:spMkLst>
            <pc:docMk/>
            <pc:sldMk cId="4292292663" sldId="285"/>
            <ac:spMk id="5" creationId="{6D36F8CA-3871-7DF0-F656-FA859137C63A}"/>
          </ac:spMkLst>
        </pc:spChg>
        <pc:spChg chg="add mod">
          <ac:chgData name="Techy Thibaut" userId="0a091cef-aa85-4df5-ad37-63275b7af1bb" providerId="ADAL" clId="{04AF269C-7AE3-4798-809D-EFDA4AD6A501}" dt="2026-05-04T10:39:36.076" v="1952"/>
          <ac:spMkLst>
            <pc:docMk/>
            <pc:sldMk cId="4292292663" sldId="285"/>
            <ac:spMk id="6" creationId="{E27F9761-1584-26D4-0305-CA7D7B5FB613}"/>
          </ac:spMkLst>
        </pc:spChg>
      </pc:sldChg>
      <pc:sldChg chg="addSp delSp modSp mod">
        <pc:chgData name="Techy Thibaut" userId="0a091cef-aa85-4df5-ad37-63275b7af1bb" providerId="ADAL" clId="{04AF269C-7AE3-4798-809D-EFDA4AD6A501}" dt="2026-05-04T10:40:37.537" v="1995"/>
        <pc:sldMkLst>
          <pc:docMk/>
          <pc:sldMk cId="672330272" sldId="291"/>
        </pc:sldMkLst>
        <pc:spChg chg="del">
          <ac:chgData name="Techy Thibaut" userId="0a091cef-aa85-4df5-ad37-63275b7af1bb" providerId="ADAL" clId="{04AF269C-7AE3-4798-809D-EFDA4AD6A501}" dt="2026-05-04T09:41:08.931" v="1595" actId="478"/>
          <ac:spMkLst>
            <pc:docMk/>
            <pc:sldMk cId="672330272" sldId="291"/>
            <ac:spMk id="2" creationId="{AC34425C-3887-CDDF-62B6-4E56BD3F800E}"/>
          </ac:spMkLst>
        </pc:spChg>
        <pc:spChg chg="add mod">
          <ac:chgData name="Techy Thibaut" userId="0a091cef-aa85-4df5-ad37-63275b7af1bb" providerId="ADAL" clId="{04AF269C-7AE3-4798-809D-EFDA4AD6A501}" dt="2026-05-04T10:40:37.537" v="1995"/>
          <ac:spMkLst>
            <pc:docMk/>
            <pc:sldMk cId="672330272" sldId="291"/>
            <ac:spMk id="3" creationId="{A18D4931-2834-5562-4DF0-1CB5AF8FB054}"/>
          </ac:spMkLst>
        </pc:spChg>
        <pc:spChg chg="del">
          <ac:chgData name="Techy Thibaut" userId="0a091cef-aa85-4df5-ad37-63275b7af1bb" providerId="ADAL" clId="{04AF269C-7AE3-4798-809D-EFDA4AD6A501}" dt="2026-05-04T09:41:08.931" v="1595" actId="478"/>
          <ac:spMkLst>
            <pc:docMk/>
            <pc:sldMk cId="672330272" sldId="291"/>
            <ac:spMk id="8" creationId="{82409DBA-769E-4AB7-B94D-614AB8BD978A}"/>
          </ac:spMkLst>
        </pc:spChg>
      </pc:sldChg>
      <pc:sldChg chg="addSp delSp modSp mod">
        <pc:chgData name="Techy Thibaut" userId="0a091cef-aa85-4df5-ad37-63275b7af1bb" providerId="ADAL" clId="{04AF269C-7AE3-4798-809D-EFDA4AD6A501}" dt="2026-05-04T10:40:36.498" v="1994"/>
        <pc:sldMkLst>
          <pc:docMk/>
          <pc:sldMk cId="2360424424" sldId="292"/>
        </pc:sldMkLst>
        <pc:spChg chg="del">
          <ac:chgData name="Techy Thibaut" userId="0a091cef-aa85-4df5-ad37-63275b7af1bb" providerId="ADAL" clId="{04AF269C-7AE3-4798-809D-EFDA4AD6A501}" dt="2026-05-04T09:41:10.345" v="1596" actId="478"/>
          <ac:spMkLst>
            <pc:docMk/>
            <pc:sldMk cId="2360424424" sldId="292"/>
            <ac:spMk id="4" creationId="{5D51B21F-4F0F-B21D-CCBD-80A1BE1C7030}"/>
          </ac:spMkLst>
        </pc:spChg>
        <pc:spChg chg="add mod">
          <ac:chgData name="Techy Thibaut" userId="0a091cef-aa85-4df5-ad37-63275b7af1bb" providerId="ADAL" clId="{04AF269C-7AE3-4798-809D-EFDA4AD6A501}" dt="2026-05-04T10:40:36.498" v="1994"/>
          <ac:spMkLst>
            <pc:docMk/>
            <pc:sldMk cId="2360424424" sldId="292"/>
            <ac:spMk id="6" creationId="{2756239F-2999-B193-3450-D85D47EE08C4}"/>
          </ac:spMkLst>
        </pc:spChg>
        <pc:spChg chg="del">
          <ac:chgData name="Techy Thibaut" userId="0a091cef-aa85-4df5-ad37-63275b7af1bb" providerId="ADAL" clId="{04AF269C-7AE3-4798-809D-EFDA4AD6A501}" dt="2026-05-04T09:41:10.345" v="1596" actId="478"/>
          <ac:spMkLst>
            <pc:docMk/>
            <pc:sldMk cId="2360424424" sldId="292"/>
            <ac:spMk id="17" creationId="{4F46F536-F5A5-2189-9118-7AEA7DCFF1BF}"/>
          </ac:spMkLst>
        </pc:spChg>
      </pc:sldChg>
      <pc:sldChg chg="addSp delSp modSp mod">
        <pc:chgData name="Techy Thibaut" userId="0a091cef-aa85-4df5-ad37-63275b7af1bb" providerId="ADAL" clId="{04AF269C-7AE3-4798-809D-EFDA4AD6A501}" dt="2026-05-04T10:40:20.820" v="1981"/>
        <pc:sldMkLst>
          <pc:docMk/>
          <pc:sldMk cId="2633696817" sldId="293"/>
        </pc:sldMkLst>
        <pc:spChg chg="del">
          <ac:chgData name="Techy Thibaut" userId="0a091cef-aa85-4df5-ad37-63275b7af1bb" providerId="ADAL" clId="{04AF269C-7AE3-4798-809D-EFDA4AD6A501}" dt="2026-05-04T09:40:44.747" v="1582" actId="478"/>
          <ac:spMkLst>
            <pc:docMk/>
            <pc:sldMk cId="2633696817" sldId="293"/>
            <ac:spMk id="2" creationId="{A02D87E5-F184-F957-E009-112097834EFC}"/>
          </ac:spMkLst>
        </pc:spChg>
        <pc:spChg chg="add mod">
          <ac:chgData name="Techy Thibaut" userId="0a091cef-aa85-4df5-ad37-63275b7af1bb" providerId="ADAL" clId="{04AF269C-7AE3-4798-809D-EFDA4AD6A501}" dt="2026-05-04T10:40:20.820" v="1981"/>
          <ac:spMkLst>
            <pc:docMk/>
            <pc:sldMk cId="2633696817" sldId="293"/>
            <ac:spMk id="4" creationId="{F0F63F82-3A0B-90E0-40C2-D4D52884FEEF}"/>
          </ac:spMkLst>
        </pc:spChg>
        <pc:spChg chg="del">
          <ac:chgData name="Techy Thibaut" userId="0a091cef-aa85-4df5-ad37-63275b7af1bb" providerId="ADAL" clId="{04AF269C-7AE3-4798-809D-EFDA4AD6A501}" dt="2026-05-04T09:40:44.747" v="1582" actId="478"/>
          <ac:spMkLst>
            <pc:docMk/>
            <pc:sldMk cId="2633696817" sldId="293"/>
            <ac:spMk id="11" creationId="{F70B0BB2-C1E0-8DF3-5A01-82972E5EA28D}"/>
          </ac:spMkLst>
        </pc:spChg>
      </pc:sldChg>
      <pc:sldChg chg="addSp delSp modSp mod">
        <pc:chgData name="Techy Thibaut" userId="0a091cef-aa85-4df5-ad37-63275b7af1bb" providerId="ADAL" clId="{04AF269C-7AE3-4798-809D-EFDA4AD6A501}" dt="2026-05-04T10:40:23.153" v="1983"/>
        <pc:sldMkLst>
          <pc:docMk/>
          <pc:sldMk cId="49148417" sldId="294"/>
        </pc:sldMkLst>
        <pc:spChg chg="del">
          <ac:chgData name="Techy Thibaut" userId="0a091cef-aa85-4df5-ad37-63275b7af1bb" providerId="ADAL" clId="{04AF269C-7AE3-4798-809D-EFDA4AD6A501}" dt="2026-05-04T09:40:48.602" v="1584" actId="478"/>
          <ac:spMkLst>
            <pc:docMk/>
            <pc:sldMk cId="49148417" sldId="294"/>
            <ac:spMk id="2" creationId="{FB21C743-AF70-FA38-8825-DEFB1CA07CEF}"/>
          </ac:spMkLst>
        </pc:spChg>
        <pc:spChg chg="add mod">
          <ac:chgData name="Techy Thibaut" userId="0a091cef-aa85-4df5-ad37-63275b7af1bb" providerId="ADAL" clId="{04AF269C-7AE3-4798-809D-EFDA4AD6A501}" dt="2026-05-04T10:40:23.153" v="1983"/>
          <ac:spMkLst>
            <pc:docMk/>
            <pc:sldMk cId="49148417" sldId="294"/>
            <ac:spMk id="5" creationId="{303C4DFA-F881-D16A-BD5B-46EA16ADC83C}"/>
          </ac:spMkLst>
        </pc:spChg>
        <pc:spChg chg="del">
          <ac:chgData name="Techy Thibaut" userId="0a091cef-aa85-4df5-ad37-63275b7af1bb" providerId="ADAL" clId="{04AF269C-7AE3-4798-809D-EFDA4AD6A501}" dt="2026-05-04T09:40:48.602" v="1584" actId="478"/>
          <ac:spMkLst>
            <pc:docMk/>
            <pc:sldMk cId="49148417" sldId="294"/>
            <ac:spMk id="11" creationId="{CFCFA437-0AE2-9EB7-77EC-CA139A8D3761}"/>
          </ac:spMkLst>
        </pc:spChg>
      </pc:sldChg>
      <pc:sldChg chg="addSp delSp modSp mod">
        <pc:chgData name="Techy Thibaut" userId="0a091cef-aa85-4df5-ad37-63275b7af1bb" providerId="ADAL" clId="{04AF269C-7AE3-4798-809D-EFDA4AD6A501}" dt="2026-05-04T10:40:30.664" v="1989"/>
        <pc:sldMkLst>
          <pc:docMk/>
          <pc:sldMk cId="3549807596" sldId="295"/>
        </pc:sldMkLst>
        <pc:spChg chg="del">
          <ac:chgData name="Techy Thibaut" userId="0a091cef-aa85-4df5-ad37-63275b7af1bb" providerId="ADAL" clId="{04AF269C-7AE3-4798-809D-EFDA4AD6A501}" dt="2026-05-04T09:40:59.749" v="1590" actId="478"/>
          <ac:spMkLst>
            <pc:docMk/>
            <pc:sldMk cId="3549807596" sldId="295"/>
            <ac:spMk id="2" creationId="{9C23C2CD-7162-06D2-72C2-7CEA63F7E23A}"/>
          </ac:spMkLst>
        </pc:spChg>
        <pc:spChg chg="add mod">
          <ac:chgData name="Techy Thibaut" userId="0a091cef-aa85-4df5-ad37-63275b7af1bb" providerId="ADAL" clId="{04AF269C-7AE3-4798-809D-EFDA4AD6A501}" dt="2026-05-04T10:40:30.664" v="1989"/>
          <ac:spMkLst>
            <pc:docMk/>
            <pc:sldMk cId="3549807596" sldId="295"/>
            <ac:spMk id="3" creationId="{02783DBB-4045-7486-4EBB-CF0EB75E43A0}"/>
          </ac:spMkLst>
        </pc:spChg>
        <pc:spChg chg="del">
          <ac:chgData name="Techy Thibaut" userId="0a091cef-aa85-4df5-ad37-63275b7af1bb" providerId="ADAL" clId="{04AF269C-7AE3-4798-809D-EFDA4AD6A501}" dt="2026-05-04T09:40:59.749" v="1590" actId="478"/>
          <ac:spMkLst>
            <pc:docMk/>
            <pc:sldMk cId="3549807596" sldId="295"/>
            <ac:spMk id="10" creationId="{02F3FFAF-B13F-F820-F00A-4C643E96C968}"/>
          </ac:spMkLst>
        </pc:spChg>
      </pc:sldChg>
      <pc:sldChg chg="addSp delSp modSp mod">
        <pc:chgData name="Techy Thibaut" userId="0a091cef-aa85-4df5-ad37-63275b7af1bb" providerId="ADAL" clId="{04AF269C-7AE3-4798-809D-EFDA4AD6A501}" dt="2026-05-04T10:40:31.545" v="1990"/>
        <pc:sldMkLst>
          <pc:docMk/>
          <pc:sldMk cId="522065430" sldId="298"/>
        </pc:sldMkLst>
        <pc:spChg chg="del">
          <ac:chgData name="Techy Thibaut" userId="0a091cef-aa85-4df5-ad37-63275b7af1bb" providerId="ADAL" clId="{04AF269C-7AE3-4798-809D-EFDA4AD6A501}" dt="2026-05-04T09:41:01.487" v="1591" actId="478"/>
          <ac:spMkLst>
            <pc:docMk/>
            <pc:sldMk cId="522065430" sldId="298"/>
            <ac:spMk id="3" creationId="{78578D2D-C663-E99D-E4B8-8CEE22A57688}"/>
          </ac:spMkLst>
        </pc:spChg>
        <pc:spChg chg="add mod">
          <ac:chgData name="Techy Thibaut" userId="0a091cef-aa85-4df5-ad37-63275b7af1bb" providerId="ADAL" clId="{04AF269C-7AE3-4798-809D-EFDA4AD6A501}" dt="2026-05-04T10:40:31.545" v="1990"/>
          <ac:spMkLst>
            <pc:docMk/>
            <pc:sldMk cId="522065430" sldId="298"/>
            <ac:spMk id="4" creationId="{611DF943-028C-F38A-5C02-E6B5CBBF78ED}"/>
          </ac:spMkLst>
        </pc:spChg>
        <pc:spChg chg="del">
          <ac:chgData name="Techy Thibaut" userId="0a091cef-aa85-4df5-ad37-63275b7af1bb" providerId="ADAL" clId="{04AF269C-7AE3-4798-809D-EFDA4AD6A501}" dt="2026-05-04T09:41:01.487" v="1591" actId="478"/>
          <ac:spMkLst>
            <pc:docMk/>
            <pc:sldMk cId="522065430" sldId="298"/>
            <ac:spMk id="10" creationId="{6E936626-B6F7-591A-5669-6466ED6B78CD}"/>
          </ac:spMkLst>
        </pc:spChg>
      </pc:sldChg>
      <pc:sldChg chg="addSp delSp modSp mod">
        <pc:chgData name="Techy Thibaut" userId="0a091cef-aa85-4df5-ad37-63275b7af1bb" providerId="ADAL" clId="{04AF269C-7AE3-4798-809D-EFDA4AD6A501}" dt="2026-05-04T10:40:32.506" v="1991"/>
        <pc:sldMkLst>
          <pc:docMk/>
          <pc:sldMk cId="3773221920" sldId="299"/>
        </pc:sldMkLst>
        <pc:spChg chg="del">
          <ac:chgData name="Techy Thibaut" userId="0a091cef-aa85-4df5-ad37-63275b7af1bb" providerId="ADAL" clId="{04AF269C-7AE3-4798-809D-EFDA4AD6A501}" dt="2026-05-04T09:41:03.455" v="1592" actId="478"/>
          <ac:spMkLst>
            <pc:docMk/>
            <pc:sldMk cId="3773221920" sldId="299"/>
            <ac:spMk id="3" creationId="{6B62344A-2ACC-00F0-4D48-C6C08362400B}"/>
          </ac:spMkLst>
        </pc:spChg>
        <pc:spChg chg="add mod">
          <ac:chgData name="Techy Thibaut" userId="0a091cef-aa85-4df5-ad37-63275b7af1bb" providerId="ADAL" clId="{04AF269C-7AE3-4798-809D-EFDA4AD6A501}" dt="2026-05-04T10:40:32.506" v="1991"/>
          <ac:spMkLst>
            <pc:docMk/>
            <pc:sldMk cId="3773221920" sldId="299"/>
            <ac:spMk id="4" creationId="{6EB91CBE-8E3E-18E7-CB39-17DB4741CFD1}"/>
          </ac:spMkLst>
        </pc:spChg>
        <pc:spChg chg="del">
          <ac:chgData name="Techy Thibaut" userId="0a091cef-aa85-4df5-ad37-63275b7af1bb" providerId="ADAL" clId="{04AF269C-7AE3-4798-809D-EFDA4AD6A501}" dt="2026-05-04T09:41:03.455" v="1592" actId="478"/>
          <ac:spMkLst>
            <pc:docMk/>
            <pc:sldMk cId="3773221920" sldId="299"/>
            <ac:spMk id="7" creationId="{F541DDAA-C832-9B3B-CFB9-6D3A8620B7CA}"/>
          </ac:spMkLst>
        </pc:spChg>
      </pc:sldChg>
      <pc:sldChg chg="addSp delSp modSp mod">
        <pc:chgData name="Techy Thibaut" userId="0a091cef-aa85-4df5-ad37-63275b7af1bb" providerId="ADAL" clId="{04AF269C-7AE3-4798-809D-EFDA4AD6A501}" dt="2026-05-04T10:40:33.967" v="1992"/>
        <pc:sldMkLst>
          <pc:docMk/>
          <pc:sldMk cId="4227697353" sldId="300"/>
        </pc:sldMkLst>
        <pc:spChg chg="del">
          <ac:chgData name="Techy Thibaut" userId="0a091cef-aa85-4df5-ad37-63275b7af1bb" providerId="ADAL" clId="{04AF269C-7AE3-4798-809D-EFDA4AD6A501}" dt="2026-05-04T09:41:05.302" v="1593" actId="478"/>
          <ac:spMkLst>
            <pc:docMk/>
            <pc:sldMk cId="4227697353" sldId="300"/>
            <ac:spMk id="3" creationId="{9117E75D-F5DA-9156-686E-161E56C14BA7}"/>
          </ac:spMkLst>
        </pc:spChg>
        <pc:spChg chg="add mod">
          <ac:chgData name="Techy Thibaut" userId="0a091cef-aa85-4df5-ad37-63275b7af1bb" providerId="ADAL" clId="{04AF269C-7AE3-4798-809D-EFDA4AD6A501}" dt="2026-05-04T10:40:33.967" v="1992"/>
          <ac:spMkLst>
            <pc:docMk/>
            <pc:sldMk cId="4227697353" sldId="300"/>
            <ac:spMk id="4" creationId="{BD7F6162-42BC-99E1-5259-CC10546F1107}"/>
          </ac:spMkLst>
        </pc:spChg>
        <pc:spChg chg="del">
          <ac:chgData name="Techy Thibaut" userId="0a091cef-aa85-4df5-ad37-63275b7af1bb" providerId="ADAL" clId="{04AF269C-7AE3-4798-809D-EFDA4AD6A501}" dt="2026-05-04T09:41:05.302" v="1593" actId="478"/>
          <ac:spMkLst>
            <pc:docMk/>
            <pc:sldMk cId="4227697353" sldId="300"/>
            <ac:spMk id="11" creationId="{6C80D185-E1F2-FA23-E068-3B893685A21C}"/>
          </ac:spMkLst>
        </pc:spChg>
      </pc:sldChg>
      <pc:sldChg chg="addSp delSp modSp mod">
        <pc:chgData name="Techy Thibaut" userId="0a091cef-aa85-4df5-ad37-63275b7af1bb" providerId="ADAL" clId="{04AF269C-7AE3-4798-809D-EFDA4AD6A501}" dt="2026-05-04T10:40:34.901" v="1993"/>
        <pc:sldMkLst>
          <pc:docMk/>
          <pc:sldMk cId="3750605350" sldId="301"/>
        </pc:sldMkLst>
        <pc:spChg chg="del">
          <ac:chgData name="Techy Thibaut" userId="0a091cef-aa85-4df5-ad37-63275b7af1bb" providerId="ADAL" clId="{04AF269C-7AE3-4798-809D-EFDA4AD6A501}" dt="2026-05-04T09:41:07.179" v="1594" actId="478"/>
          <ac:spMkLst>
            <pc:docMk/>
            <pc:sldMk cId="3750605350" sldId="301"/>
            <ac:spMk id="2" creationId="{C1D8E6FC-1AF8-13CD-70DC-B15F2E71F560}"/>
          </ac:spMkLst>
        </pc:spChg>
        <pc:spChg chg="add mod">
          <ac:chgData name="Techy Thibaut" userId="0a091cef-aa85-4df5-ad37-63275b7af1bb" providerId="ADAL" clId="{04AF269C-7AE3-4798-809D-EFDA4AD6A501}" dt="2026-05-04T10:40:34.901" v="1993"/>
          <ac:spMkLst>
            <pc:docMk/>
            <pc:sldMk cId="3750605350" sldId="301"/>
            <ac:spMk id="3" creationId="{9E0D0152-E5C2-9529-4124-2847E8EF817B}"/>
          </ac:spMkLst>
        </pc:spChg>
        <pc:spChg chg="del">
          <ac:chgData name="Techy Thibaut" userId="0a091cef-aa85-4df5-ad37-63275b7af1bb" providerId="ADAL" clId="{04AF269C-7AE3-4798-809D-EFDA4AD6A501}" dt="2026-05-04T09:41:07.179" v="1594" actId="478"/>
          <ac:spMkLst>
            <pc:docMk/>
            <pc:sldMk cId="3750605350" sldId="301"/>
            <ac:spMk id="11" creationId="{FF84E413-0D90-D071-C710-F08E89C6B5E2}"/>
          </ac:spMkLst>
        </pc:spChg>
      </pc:sldChg>
      <pc:sldChg chg="delSp mod">
        <pc:chgData name="Techy Thibaut" userId="0a091cef-aa85-4df5-ad37-63275b7af1bb" providerId="ADAL" clId="{04AF269C-7AE3-4798-809D-EFDA4AD6A501}" dt="2026-05-04T10:28:45.484" v="1722" actId="478"/>
        <pc:sldMkLst>
          <pc:docMk/>
          <pc:sldMk cId="1012116965" sldId="302"/>
        </pc:sldMkLst>
        <pc:spChg chg="del">
          <ac:chgData name="Techy Thibaut" userId="0a091cef-aa85-4df5-ad37-63275b7af1bb" providerId="ADAL" clId="{04AF269C-7AE3-4798-809D-EFDA4AD6A501}" dt="2026-05-04T10:28:45.484" v="1722" actId="478"/>
          <ac:spMkLst>
            <pc:docMk/>
            <pc:sldMk cId="1012116965" sldId="302"/>
            <ac:spMk id="5" creationId="{1663DAAE-4E2B-715A-7686-88A1AB34CC42}"/>
          </ac:spMkLst>
        </pc:spChg>
      </pc:sldChg>
      <pc:sldChg chg="addSp delSp modSp mod">
        <pc:chgData name="Techy Thibaut" userId="0a091cef-aa85-4df5-ad37-63275b7af1bb" providerId="ADAL" clId="{04AF269C-7AE3-4798-809D-EFDA4AD6A501}" dt="2026-05-04T09:34:02.557" v="1397" actId="478"/>
        <pc:sldMkLst>
          <pc:docMk/>
          <pc:sldMk cId="2881811805" sldId="303"/>
        </pc:sldMkLst>
        <pc:spChg chg="add del mod">
          <ac:chgData name="Techy Thibaut" userId="0a091cef-aa85-4df5-ad37-63275b7af1bb" providerId="ADAL" clId="{04AF269C-7AE3-4798-809D-EFDA4AD6A501}" dt="2026-05-04T09:34:02.557" v="1397" actId="478"/>
          <ac:spMkLst>
            <pc:docMk/>
            <pc:sldMk cId="2881811805" sldId="303"/>
            <ac:spMk id="5" creationId="{01FA57D5-468E-9FB1-493F-FB4EF92DEF50}"/>
          </ac:spMkLst>
        </pc:spChg>
        <pc:spChg chg="del">
          <ac:chgData name="Techy Thibaut" userId="0a091cef-aa85-4df5-ad37-63275b7af1bb" providerId="ADAL" clId="{04AF269C-7AE3-4798-809D-EFDA4AD6A501}" dt="2026-05-04T09:24:37.735" v="1225" actId="478"/>
          <ac:spMkLst>
            <pc:docMk/>
            <pc:sldMk cId="2881811805" sldId="303"/>
            <ac:spMk id="6" creationId="{4CB002C6-270B-AE8F-78B7-119C96DD4451}"/>
          </ac:spMkLst>
        </pc:spChg>
        <pc:spChg chg="mod">
          <ac:chgData name="Techy Thibaut" userId="0a091cef-aa85-4df5-ad37-63275b7af1bb" providerId="ADAL" clId="{04AF269C-7AE3-4798-809D-EFDA4AD6A501}" dt="2026-04-13T12:46:45.807" v="502" actId="20577"/>
          <ac:spMkLst>
            <pc:docMk/>
            <pc:sldMk cId="2881811805" sldId="303"/>
            <ac:spMk id="9" creationId="{59A9186B-D489-F12D-C7D3-785EFE61C23B}"/>
          </ac:spMkLst>
        </pc:spChg>
      </pc:sldChg>
      <pc:sldChg chg="addSp delSp modSp mod">
        <pc:chgData name="Techy Thibaut" userId="0a091cef-aa85-4df5-ad37-63275b7af1bb" providerId="ADAL" clId="{04AF269C-7AE3-4798-809D-EFDA4AD6A501}" dt="2026-05-04T09:34:04.051" v="1398" actId="478"/>
        <pc:sldMkLst>
          <pc:docMk/>
          <pc:sldMk cId="884645565" sldId="304"/>
        </pc:sldMkLst>
        <pc:spChg chg="add del mod">
          <ac:chgData name="Techy Thibaut" userId="0a091cef-aa85-4df5-ad37-63275b7af1bb" providerId="ADAL" clId="{04AF269C-7AE3-4798-809D-EFDA4AD6A501}" dt="2026-05-04T09:34:04.051" v="1398" actId="478"/>
          <ac:spMkLst>
            <pc:docMk/>
            <pc:sldMk cId="884645565" sldId="304"/>
            <ac:spMk id="2" creationId="{8BDC9BC0-2E13-6554-7EE1-10D41F19949F}"/>
          </ac:spMkLst>
        </pc:spChg>
        <pc:spChg chg="mod">
          <ac:chgData name="Techy Thibaut" userId="0a091cef-aa85-4df5-ad37-63275b7af1bb" providerId="ADAL" clId="{04AF269C-7AE3-4798-809D-EFDA4AD6A501}" dt="2026-04-13T12:48:13.663" v="506"/>
          <ac:spMkLst>
            <pc:docMk/>
            <pc:sldMk cId="884645565" sldId="304"/>
            <ac:spMk id="4" creationId="{489214A2-86AF-964A-9129-3B69AF2CC9EA}"/>
          </ac:spMkLst>
        </pc:spChg>
        <pc:spChg chg="del">
          <ac:chgData name="Techy Thibaut" userId="0a091cef-aa85-4df5-ad37-63275b7af1bb" providerId="ADAL" clId="{04AF269C-7AE3-4798-809D-EFDA4AD6A501}" dt="2026-05-04T09:24:43.293" v="1227" actId="478"/>
          <ac:spMkLst>
            <pc:docMk/>
            <pc:sldMk cId="884645565" sldId="304"/>
            <ac:spMk id="6" creationId="{4CB002C6-270B-AE8F-78B7-119C96DD4451}"/>
          </ac:spMkLst>
        </pc:spChg>
      </pc:sldChg>
      <pc:sldChg chg="addSp delSp modSp mod">
        <pc:chgData name="Techy Thibaut" userId="0a091cef-aa85-4df5-ad37-63275b7af1bb" providerId="ADAL" clId="{04AF269C-7AE3-4798-809D-EFDA4AD6A501}" dt="2026-05-04T09:33:43.828" v="1389" actId="478"/>
        <pc:sldMkLst>
          <pc:docMk/>
          <pc:sldMk cId="197991812" sldId="305"/>
        </pc:sldMkLst>
        <pc:spChg chg="add del mod">
          <ac:chgData name="Techy Thibaut" userId="0a091cef-aa85-4df5-ad37-63275b7af1bb" providerId="ADAL" clId="{04AF269C-7AE3-4798-809D-EFDA4AD6A501}" dt="2026-05-04T09:33:43.828" v="1389" actId="478"/>
          <ac:spMkLst>
            <pc:docMk/>
            <pc:sldMk cId="197991812" sldId="305"/>
            <ac:spMk id="2" creationId="{68EE934D-3CDC-AFEE-36B9-2FE4D5E2CB79}"/>
          </ac:spMkLst>
        </pc:spChg>
        <pc:spChg chg="del">
          <ac:chgData name="Techy Thibaut" userId="0a091cef-aa85-4df5-ad37-63275b7af1bb" providerId="ADAL" clId="{04AF269C-7AE3-4798-809D-EFDA4AD6A501}" dt="2026-05-04T09:24:01.854" v="1209" actId="478"/>
          <ac:spMkLst>
            <pc:docMk/>
            <pc:sldMk cId="197991812" sldId="305"/>
            <ac:spMk id="6" creationId="{4CB002C6-270B-AE8F-78B7-119C96DD4451}"/>
          </ac:spMkLst>
        </pc:spChg>
      </pc:sldChg>
      <pc:sldChg chg="addSp delSp modSp mod">
        <pc:chgData name="Techy Thibaut" userId="0a091cef-aa85-4df5-ad37-63275b7af1bb" providerId="ADAL" clId="{04AF269C-7AE3-4798-809D-EFDA4AD6A501}" dt="2026-05-04T10:40:42.706" v="1999"/>
        <pc:sldMkLst>
          <pc:docMk/>
          <pc:sldMk cId="796583752" sldId="306"/>
        </pc:sldMkLst>
        <pc:spChg chg="del">
          <ac:chgData name="Techy Thibaut" userId="0a091cef-aa85-4df5-ad37-63275b7af1bb" providerId="ADAL" clId="{04AF269C-7AE3-4798-809D-EFDA4AD6A501}" dt="2026-05-04T09:41:17.925" v="1600" actId="478"/>
          <ac:spMkLst>
            <pc:docMk/>
            <pc:sldMk cId="796583752" sldId="306"/>
            <ac:spMk id="2" creationId="{B2F60FF2-2D26-7030-F548-E29C80216B02}"/>
          </ac:spMkLst>
        </pc:spChg>
        <pc:spChg chg="add mod">
          <ac:chgData name="Techy Thibaut" userId="0a091cef-aa85-4df5-ad37-63275b7af1bb" providerId="ADAL" clId="{04AF269C-7AE3-4798-809D-EFDA4AD6A501}" dt="2026-05-04T10:40:42.706" v="1999"/>
          <ac:spMkLst>
            <pc:docMk/>
            <pc:sldMk cId="796583752" sldId="306"/>
            <ac:spMk id="4" creationId="{100FF31C-5C19-76B1-088E-D2AD9D05F45A}"/>
          </ac:spMkLst>
        </pc:spChg>
        <pc:spChg chg="del">
          <ac:chgData name="Techy Thibaut" userId="0a091cef-aa85-4df5-ad37-63275b7af1bb" providerId="ADAL" clId="{04AF269C-7AE3-4798-809D-EFDA4AD6A501}" dt="2026-05-04T09:41:17.925" v="1600" actId="478"/>
          <ac:spMkLst>
            <pc:docMk/>
            <pc:sldMk cId="796583752" sldId="306"/>
            <ac:spMk id="11" creationId="{34668FE5-B2EA-D55A-DCD2-79575E68E05D}"/>
          </ac:spMkLst>
        </pc:spChg>
      </pc:sldChg>
      <pc:sldChg chg="addSp delSp modSp mod">
        <pc:chgData name="Techy Thibaut" userId="0a091cef-aa85-4df5-ad37-63275b7af1bb" providerId="ADAL" clId="{04AF269C-7AE3-4798-809D-EFDA4AD6A501}" dt="2026-05-04T10:40:43.619" v="2000"/>
        <pc:sldMkLst>
          <pc:docMk/>
          <pc:sldMk cId="1752079627" sldId="307"/>
        </pc:sldMkLst>
        <pc:spChg chg="del">
          <ac:chgData name="Techy Thibaut" userId="0a091cef-aa85-4df5-ad37-63275b7af1bb" providerId="ADAL" clId="{04AF269C-7AE3-4798-809D-EFDA4AD6A501}" dt="2026-05-04T09:41:19.793" v="1601" actId="478"/>
          <ac:spMkLst>
            <pc:docMk/>
            <pc:sldMk cId="1752079627" sldId="307"/>
            <ac:spMk id="2" creationId="{D3AE2DEF-F97B-8C1B-04DE-B853A91629D9}"/>
          </ac:spMkLst>
        </pc:spChg>
        <pc:spChg chg="add mod">
          <ac:chgData name="Techy Thibaut" userId="0a091cef-aa85-4df5-ad37-63275b7af1bb" providerId="ADAL" clId="{04AF269C-7AE3-4798-809D-EFDA4AD6A501}" dt="2026-05-04T10:40:43.619" v="2000"/>
          <ac:spMkLst>
            <pc:docMk/>
            <pc:sldMk cId="1752079627" sldId="307"/>
            <ac:spMk id="4" creationId="{8D5791B4-F9D8-2C81-EB34-C750F9292B27}"/>
          </ac:spMkLst>
        </pc:spChg>
        <pc:spChg chg="del">
          <ac:chgData name="Techy Thibaut" userId="0a091cef-aa85-4df5-ad37-63275b7af1bb" providerId="ADAL" clId="{04AF269C-7AE3-4798-809D-EFDA4AD6A501}" dt="2026-05-04T09:41:19.793" v="1601" actId="478"/>
          <ac:spMkLst>
            <pc:docMk/>
            <pc:sldMk cId="1752079627" sldId="307"/>
            <ac:spMk id="11" creationId="{826DC333-2320-D05A-1143-8843B8D44D34}"/>
          </ac:spMkLst>
        </pc:spChg>
      </pc:sldChg>
      <pc:sldChg chg="addSp delSp modSp mod">
        <pc:chgData name="Techy Thibaut" userId="0a091cef-aa85-4df5-ad37-63275b7af1bb" providerId="ADAL" clId="{04AF269C-7AE3-4798-809D-EFDA4AD6A501}" dt="2026-05-04T09:34:07.255" v="1400" actId="478"/>
        <pc:sldMkLst>
          <pc:docMk/>
          <pc:sldMk cId="4198654289" sldId="308"/>
        </pc:sldMkLst>
        <pc:spChg chg="add del mod">
          <ac:chgData name="Techy Thibaut" userId="0a091cef-aa85-4df5-ad37-63275b7af1bb" providerId="ADAL" clId="{04AF269C-7AE3-4798-809D-EFDA4AD6A501}" dt="2026-05-04T09:34:07.255" v="1400" actId="478"/>
          <ac:spMkLst>
            <pc:docMk/>
            <pc:sldMk cId="4198654289" sldId="308"/>
            <ac:spMk id="2" creationId="{8F914A41-3A0E-6428-6A28-059A8FC6B2E4}"/>
          </ac:spMkLst>
        </pc:spChg>
        <pc:spChg chg="del">
          <ac:chgData name="Techy Thibaut" userId="0a091cef-aa85-4df5-ad37-63275b7af1bb" providerId="ADAL" clId="{04AF269C-7AE3-4798-809D-EFDA4AD6A501}" dt="2026-05-04T09:24:51.076" v="1231" actId="478"/>
          <ac:spMkLst>
            <pc:docMk/>
            <pc:sldMk cId="4198654289" sldId="308"/>
            <ac:spMk id="6" creationId="{4CB002C6-270B-AE8F-78B7-119C96DD4451}"/>
          </ac:spMkLst>
        </pc:spChg>
      </pc:sldChg>
      <pc:sldChg chg="addSp delSp modSp mod">
        <pc:chgData name="Techy Thibaut" userId="0a091cef-aa85-4df5-ad37-63275b7af1bb" providerId="ADAL" clId="{04AF269C-7AE3-4798-809D-EFDA4AD6A501}" dt="2026-05-04T10:39:22.505" v="1940"/>
        <pc:sldMkLst>
          <pc:docMk/>
          <pc:sldMk cId="1768410588" sldId="309"/>
        </pc:sldMkLst>
        <pc:spChg chg="del">
          <ac:chgData name="Techy Thibaut" userId="0a091cef-aa85-4df5-ad37-63275b7af1bb" providerId="ADAL" clId="{04AF269C-7AE3-4798-809D-EFDA4AD6A501}" dt="2026-05-04T09:39:24.512" v="1539" actId="478"/>
          <ac:spMkLst>
            <pc:docMk/>
            <pc:sldMk cId="1768410588" sldId="309"/>
            <ac:spMk id="2" creationId="{EE62F7A8-254F-1BC4-1833-08914CBD6C99}"/>
          </ac:spMkLst>
        </pc:spChg>
        <pc:spChg chg="del">
          <ac:chgData name="Techy Thibaut" userId="0a091cef-aa85-4df5-ad37-63275b7af1bb" providerId="ADAL" clId="{04AF269C-7AE3-4798-809D-EFDA4AD6A501}" dt="2026-05-04T09:39:24.512" v="1539" actId="478"/>
          <ac:spMkLst>
            <pc:docMk/>
            <pc:sldMk cId="1768410588" sldId="309"/>
            <ac:spMk id="3" creationId="{637FC779-1569-6177-3DAC-80B6FAEA7153}"/>
          </ac:spMkLst>
        </pc:spChg>
        <pc:spChg chg="add mod">
          <ac:chgData name="Techy Thibaut" userId="0a091cef-aa85-4df5-ad37-63275b7af1bb" providerId="ADAL" clId="{04AF269C-7AE3-4798-809D-EFDA4AD6A501}" dt="2026-05-04T10:39:22.505" v="1940"/>
          <ac:spMkLst>
            <pc:docMk/>
            <pc:sldMk cId="1768410588" sldId="309"/>
            <ac:spMk id="4" creationId="{4E0D70E5-3389-CAEE-6EC9-384F42A36C4A}"/>
          </ac:spMkLst>
        </pc:spChg>
      </pc:sldChg>
      <pc:sldChg chg="addSp delSp modSp mod">
        <pc:chgData name="Techy Thibaut" userId="0a091cef-aa85-4df5-ad37-63275b7af1bb" providerId="ADAL" clId="{04AF269C-7AE3-4798-809D-EFDA4AD6A501}" dt="2026-05-04T10:39:23.463" v="1941"/>
        <pc:sldMkLst>
          <pc:docMk/>
          <pc:sldMk cId="164379320" sldId="310"/>
        </pc:sldMkLst>
        <pc:spChg chg="del">
          <ac:chgData name="Techy Thibaut" userId="0a091cef-aa85-4df5-ad37-63275b7af1bb" providerId="ADAL" clId="{04AF269C-7AE3-4798-809D-EFDA4AD6A501}" dt="2026-05-04T09:39:26.134" v="1540" actId="478"/>
          <ac:spMkLst>
            <pc:docMk/>
            <pc:sldMk cId="164379320" sldId="310"/>
            <ac:spMk id="3" creationId="{908C6EA3-EE01-32FE-5656-D09F7AACE9AB}"/>
          </ac:spMkLst>
        </pc:spChg>
        <pc:spChg chg="add mod">
          <ac:chgData name="Techy Thibaut" userId="0a091cef-aa85-4df5-ad37-63275b7af1bb" providerId="ADAL" clId="{04AF269C-7AE3-4798-809D-EFDA4AD6A501}" dt="2026-05-04T10:39:23.463" v="1941"/>
          <ac:spMkLst>
            <pc:docMk/>
            <pc:sldMk cId="164379320" sldId="310"/>
            <ac:spMk id="4" creationId="{09AD7025-F5DF-3FA8-B861-D38BD6A6D39A}"/>
          </ac:spMkLst>
        </pc:spChg>
        <pc:spChg chg="del">
          <ac:chgData name="Techy Thibaut" userId="0a091cef-aa85-4df5-ad37-63275b7af1bb" providerId="ADAL" clId="{04AF269C-7AE3-4798-809D-EFDA4AD6A501}" dt="2026-05-04T09:39:26.134" v="1540" actId="478"/>
          <ac:spMkLst>
            <pc:docMk/>
            <pc:sldMk cId="164379320" sldId="310"/>
            <ac:spMk id="5" creationId="{B00037AF-7E2C-BEA0-F3BA-D71204A9D884}"/>
          </ac:spMkLst>
        </pc:spChg>
      </pc:sldChg>
      <pc:sldChg chg="addSp delSp modSp mod">
        <pc:chgData name="Techy Thibaut" userId="0a091cef-aa85-4df5-ad37-63275b7af1bb" providerId="ADAL" clId="{04AF269C-7AE3-4798-809D-EFDA4AD6A501}" dt="2026-05-04T10:39:25.430" v="1943"/>
        <pc:sldMkLst>
          <pc:docMk/>
          <pc:sldMk cId="1773998156" sldId="311"/>
        </pc:sldMkLst>
        <pc:spChg chg="del">
          <ac:chgData name="Techy Thibaut" userId="0a091cef-aa85-4df5-ad37-63275b7af1bb" providerId="ADAL" clId="{04AF269C-7AE3-4798-809D-EFDA4AD6A501}" dt="2026-05-04T09:39:29.693" v="1542" actId="478"/>
          <ac:spMkLst>
            <pc:docMk/>
            <pc:sldMk cId="1773998156" sldId="311"/>
            <ac:spMk id="2" creationId="{DF7492C0-47DC-319A-1C5D-FA82871179FC}"/>
          </ac:spMkLst>
        </pc:spChg>
        <pc:spChg chg="del">
          <ac:chgData name="Techy Thibaut" userId="0a091cef-aa85-4df5-ad37-63275b7af1bb" providerId="ADAL" clId="{04AF269C-7AE3-4798-809D-EFDA4AD6A501}" dt="2026-05-04T09:39:29.693" v="1542" actId="478"/>
          <ac:spMkLst>
            <pc:docMk/>
            <pc:sldMk cId="1773998156" sldId="311"/>
            <ac:spMk id="3" creationId="{12827436-D08E-90DE-0FE0-86DA0AB78DB6}"/>
          </ac:spMkLst>
        </pc:spChg>
        <pc:spChg chg="add mod">
          <ac:chgData name="Techy Thibaut" userId="0a091cef-aa85-4df5-ad37-63275b7af1bb" providerId="ADAL" clId="{04AF269C-7AE3-4798-809D-EFDA4AD6A501}" dt="2026-05-04T10:39:25.430" v="1943"/>
          <ac:spMkLst>
            <pc:docMk/>
            <pc:sldMk cId="1773998156" sldId="311"/>
            <ac:spMk id="4" creationId="{9B71F685-6A30-0065-CBB5-E9306E4D5852}"/>
          </ac:spMkLst>
        </pc:spChg>
      </pc:sldChg>
      <pc:sldChg chg="addSp delSp modSp mod">
        <pc:chgData name="Techy Thibaut" userId="0a091cef-aa85-4df5-ad37-63275b7af1bb" providerId="ADAL" clId="{04AF269C-7AE3-4798-809D-EFDA4AD6A501}" dt="2026-05-04T09:33:48.677" v="1391" actId="478"/>
        <pc:sldMkLst>
          <pc:docMk/>
          <pc:sldMk cId="3057247326" sldId="312"/>
        </pc:sldMkLst>
        <pc:spChg chg="add del mod">
          <ac:chgData name="Techy Thibaut" userId="0a091cef-aa85-4df5-ad37-63275b7af1bb" providerId="ADAL" clId="{04AF269C-7AE3-4798-809D-EFDA4AD6A501}" dt="2026-05-04T09:33:48.677" v="1391" actId="478"/>
          <ac:spMkLst>
            <pc:docMk/>
            <pc:sldMk cId="3057247326" sldId="312"/>
            <ac:spMk id="4" creationId="{696EF27A-FE3A-BD08-95F5-F7F949F21004}"/>
          </ac:spMkLst>
        </pc:spChg>
        <pc:spChg chg="del">
          <ac:chgData name="Techy Thibaut" userId="0a091cef-aa85-4df5-ad37-63275b7af1bb" providerId="ADAL" clId="{04AF269C-7AE3-4798-809D-EFDA4AD6A501}" dt="2026-05-04T09:24:10.298" v="1213" actId="478"/>
          <ac:spMkLst>
            <pc:docMk/>
            <pc:sldMk cId="3057247326" sldId="312"/>
            <ac:spMk id="19" creationId="{71772593-139F-392C-B3BA-7452A1DDED2C}"/>
          </ac:spMkLst>
        </pc:spChg>
      </pc:sldChg>
      <pc:sldChg chg="addSp delSp modSp mod">
        <pc:chgData name="Techy Thibaut" userId="0a091cef-aa85-4df5-ad37-63275b7af1bb" providerId="ADAL" clId="{04AF269C-7AE3-4798-809D-EFDA4AD6A501}" dt="2026-05-04T10:41:10.057" v="2018"/>
        <pc:sldMkLst>
          <pc:docMk/>
          <pc:sldMk cId="1374498615" sldId="313"/>
        </pc:sldMkLst>
        <pc:spChg chg="del">
          <ac:chgData name="Techy Thibaut" userId="0a091cef-aa85-4df5-ad37-63275b7af1bb" providerId="ADAL" clId="{04AF269C-7AE3-4798-809D-EFDA4AD6A501}" dt="2026-05-04T09:41:43.591" v="1615" actId="478"/>
          <ac:spMkLst>
            <pc:docMk/>
            <pc:sldMk cId="1374498615" sldId="313"/>
            <ac:spMk id="2" creationId="{15BA5F73-028D-7850-8129-BA4B57A71B9A}"/>
          </ac:spMkLst>
        </pc:spChg>
        <pc:spChg chg="del">
          <ac:chgData name="Techy Thibaut" userId="0a091cef-aa85-4df5-ad37-63275b7af1bb" providerId="ADAL" clId="{04AF269C-7AE3-4798-809D-EFDA4AD6A501}" dt="2026-05-04T09:41:43.591" v="1615" actId="478"/>
          <ac:spMkLst>
            <pc:docMk/>
            <pc:sldMk cId="1374498615" sldId="313"/>
            <ac:spMk id="3" creationId="{7F104D06-ED90-44DE-4A04-BD2531F03C1A}"/>
          </ac:spMkLst>
        </pc:spChg>
        <pc:spChg chg="add mod">
          <ac:chgData name="Techy Thibaut" userId="0a091cef-aa85-4df5-ad37-63275b7af1bb" providerId="ADAL" clId="{04AF269C-7AE3-4798-809D-EFDA4AD6A501}" dt="2026-05-04T10:41:10.057" v="2018"/>
          <ac:spMkLst>
            <pc:docMk/>
            <pc:sldMk cId="1374498615" sldId="313"/>
            <ac:spMk id="4" creationId="{F6C5FA87-D545-338C-F888-18C18828A692}"/>
          </ac:spMkLst>
        </pc:spChg>
      </pc:sldChg>
      <pc:sldChg chg="addSp delSp modSp mod">
        <pc:chgData name="Techy Thibaut" userId="0a091cef-aa85-4df5-ad37-63275b7af1bb" providerId="ADAL" clId="{04AF269C-7AE3-4798-809D-EFDA4AD6A501}" dt="2026-05-04T10:41:11.037" v="2019"/>
        <pc:sldMkLst>
          <pc:docMk/>
          <pc:sldMk cId="4082005395" sldId="314"/>
        </pc:sldMkLst>
        <pc:spChg chg="del">
          <ac:chgData name="Techy Thibaut" userId="0a091cef-aa85-4df5-ad37-63275b7af1bb" providerId="ADAL" clId="{04AF269C-7AE3-4798-809D-EFDA4AD6A501}" dt="2026-05-04T09:41:45.112" v="1616" actId="478"/>
          <ac:spMkLst>
            <pc:docMk/>
            <pc:sldMk cId="4082005395" sldId="314"/>
            <ac:spMk id="2" creationId="{E597A6A6-09D8-9018-1793-0F4089E1490E}"/>
          </ac:spMkLst>
        </pc:spChg>
        <pc:spChg chg="del">
          <ac:chgData name="Techy Thibaut" userId="0a091cef-aa85-4df5-ad37-63275b7af1bb" providerId="ADAL" clId="{04AF269C-7AE3-4798-809D-EFDA4AD6A501}" dt="2026-05-04T09:41:45.112" v="1616" actId="478"/>
          <ac:spMkLst>
            <pc:docMk/>
            <pc:sldMk cId="4082005395" sldId="314"/>
            <ac:spMk id="3" creationId="{83383F19-A30C-17F6-420C-BACA48385C2C}"/>
          </ac:spMkLst>
        </pc:spChg>
        <pc:spChg chg="add mod">
          <ac:chgData name="Techy Thibaut" userId="0a091cef-aa85-4df5-ad37-63275b7af1bb" providerId="ADAL" clId="{04AF269C-7AE3-4798-809D-EFDA4AD6A501}" dt="2026-05-04T10:41:11.037" v="2019"/>
          <ac:spMkLst>
            <pc:docMk/>
            <pc:sldMk cId="4082005395" sldId="314"/>
            <ac:spMk id="4" creationId="{B6287320-B435-2749-54D3-1A126392DD13}"/>
          </ac:spMkLst>
        </pc:spChg>
      </pc:sldChg>
      <pc:sldChg chg="addSp delSp modSp mod">
        <pc:chgData name="Techy Thibaut" userId="0a091cef-aa85-4df5-ad37-63275b7af1bb" providerId="ADAL" clId="{04AF269C-7AE3-4798-809D-EFDA4AD6A501}" dt="2026-05-04T10:41:11.854" v="2020"/>
        <pc:sldMkLst>
          <pc:docMk/>
          <pc:sldMk cId="1858847295" sldId="315"/>
        </pc:sldMkLst>
        <pc:spChg chg="del">
          <ac:chgData name="Techy Thibaut" userId="0a091cef-aa85-4df5-ad37-63275b7af1bb" providerId="ADAL" clId="{04AF269C-7AE3-4798-809D-EFDA4AD6A501}" dt="2026-05-04T09:41:46.668" v="1617" actId="478"/>
          <ac:spMkLst>
            <pc:docMk/>
            <pc:sldMk cId="1858847295" sldId="315"/>
            <ac:spMk id="2" creationId="{DA498F92-FAA7-6A59-6D56-767BFA2F3A9C}"/>
          </ac:spMkLst>
        </pc:spChg>
        <pc:spChg chg="del">
          <ac:chgData name="Techy Thibaut" userId="0a091cef-aa85-4df5-ad37-63275b7af1bb" providerId="ADAL" clId="{04AF269C-7AE3-4798-809D-EFDA4AD6A501}" dt="2026-05-04T09:41:46.668" v="1617" actId="478"/>
          <ac:spMkLst>
            <pc:docMk/>
            <pc:sldMk cId="1858847295" sldId="315"/>
            <ac:spMk id="3" creationId="{379FCEAF-F0A6-A963-FEF5-9A281C86E746}"/>
          </ac:spMkLst>
        </pc:spChg>
        <pc:spChg chg="add mod">
          <ac:chgData name="Techy Thibaut" userId="0a091cef-aa85-4df5-ad37-63275b7af1bb" providerId="ADAL" clId="{04AF269C-7AE3-4798-809D-EFDA4AD6A501}" dt="2026-05-04T10:41:11.854" v="2020"/>
          <ac:spMkLst>
            <pc:docMk/>
            <pc:sldMk cId="1858847295" sldId="315"/>
            <ac:spMk id="4" creationId="{D3477A24-C883-4697-DE41-E7F7FE209A5C}"/>
          </ac:spMkLst>
        </pc:spChg>
      </pc:sldChg>
      <pc:sldChg chg="delSp mod">
        <pc:chgData name="Techy Thibaut" userId="0a091cef-aa85-4df5-ad37-63275b7af1bb" providerId="ADAL" clId="{04AF269C-7AE3-4798-809D-EFDA4AD6A501}" dt="2026-05-04T10:31:13.623" v="1792" actId="478"/>
        <pc:sldMkLst>
          <pc:docMk/>
          <pc:sldMk cId="920372111" sldId="316"/>
        </pc:sldMkLst>
        <pc:spChg chg="del">
          <ac:chgData name="Techy Thibaut" userId="0a091cef-aa85-4df5-ad37-63275b7af1bb" providerId="ADAL" clId="{04AF269C-7AE3-4798-809D-EFDA4AD6A501}" dt="2026-05-04T10:31:13.623" v="1792" actId="478"/>
          <ac:spMkLst>
            <pc:docMk/>
            <pc:sldMk cId="920372111" sldId="316"/>
            <ac:spMk id="5" creationId="{53AB7FBB-6E43-31CA-7C79-0DC9FB1B7758}"/>
          </ac:spMkLst>
        </pc:spChg>
      </pc:sldChg>
      <pc:sldChg chg="addSp delSp modSp mod">
        <pc:chgData name="Techy Thibaut" userId="0a091cef-aa85-4df5-ad37-63275b7af1bb" providerId="ADAL" clId="{04AF269C-7AE3-4798-809D-EFDA4AD6A501}" dt="2026-05-04T09:33:36.567" v="1387" actId="478"/>
        <pc:sldMkLst>
          <pc:docMk/>
          <pc:sldMk cId="2782082990" sldId="317"/>
        </pc:sldMkLst>
        <pc:spChg chg="del">
          <ac:chgData name="Techy Thibaut" userId="0a091cef-aa85-4df5-ad37-63275b7af1bb" providerId="ADAL" clId="{04AF269C-7AE3-4798-809D-EFDA4AD6A501}" dt="2026-05-04T09:23:56.473" v="1207" actId="478"/>
          <ac:spMkLst>
            <pc:docMk/>
            <pc:sldMk cId="2782082990" sldId="317"/>
            <ac:spMk id="2" creationId="{2E942091-798F-3A89-C40C-C530166B88E8}"/>
          </ac:spMkLst>
        </pc:spChg>
        <pc:spChg chg="mod">
          <ac:chgData name="Techy Thibaut" userId="0a091cef-aa85-4df5-ad37-63275b7af1bb" providerId="ADAL" clId="{04AF269C-7AE3-4798-809D-EFDA4AD6A501}" dt="2026-04-13T12:36:30.009" v="468" actId="947"/>
          <ac:spMkLst>
            <pc:docMk/>
            <pc:sldMk cId="2782082990" sldId="317"/>
            <ac:spMk id="3" creationId="{9005F3CF-90A6-B36B-78B4-8C66A981B456}"/>
          </ac:spMkLst>
        </pc:spChg>
        <pc:spChg chg="add del mod">
          <ac:chgData name="Techy Thibaut" userId="0a091cef-aa85-4df5-ad37-63275b7af1bb" providerId="ADAL" clId="{04AF269C-7AE3-4798-809D-EFDA4AD6A501}" dt="2026-05-04T09:33:36.567" v="1387" actId="478"/>
          <ac:spMkLst>
            <pc:docMk/>
            <pc:sldMk cId="2782082990" sldId="317"/>
            <ac:spMk id="5" creationId="{843FA16B-59E2-AD20-B456-E57A5B551FF4}"/>
          </ac:spMkLst>
        </pc:spChg>
      </pc:sldChg>
      <pc:sldChg chg="delSp mod">
        <pc:chgData name="Techy Thibaut" userId="0a091cef-aa85-4df5-ad37-63275b7af1bb" providerId="ADAL" clId="{04AF269C-7AE3-4798-809D-EFDA4AD6A501}" dt="2026-05-04T10:31:15.100" v="1793" actId="478"/>
        <pc:sldMkLst>
          <pc:docMk/>
          <pc:sldMk cId="1470312789" sldId="318"/>
        </pc:sldMkLst>
        <pc:spChg chg="del">
          <ac:chgData name="Techy Thibaut" userId="0a091cef-aa85-4df5-ad37-63275b7af1bb" providerId="ADAL" clId="{04AF269C-7AE3-4798-809D-EFDA4AD6A501}" dt="2026-05-04T10:31:15.100" v="1793" actId="478"/>
          <ac:spMkLst>
            <pc:docMk/>
            <pc:sldMk cId="1470312789" sldId="318"/>
            <ac:spMk id="6" creationId="{AF4D6F4E-6571-8BB7-8FE9-3C34938BA140}"/>
          </ac:spMkLst>
        </pc:spChg>
      </pc:sldChg>
      <pc:sldChg chg="addSp delSp modSp mod">
        <pc:chgData name="Techy Thibaut" userId="0a091cef-aa85-4df5-ad37-63275b7af1bb" providerId="ADAL" clId="{04AF269C-7AE3-4798-809D-EFDA4AD6A501}" dt="2026-05-04T09:33:45.772" v="1390" actId="478"/>
        <pc:sldMkLst>
          <pc:docMk/>
          <pc:sldMk cId="880038172" sldId="319"/>
        </pc:sldMkLst>
        <pc:spChg chg="add del mod">
          <ac:chgData name="Techy Thibaut" userId="0a091cef-aa85-4df5-ad37-63275b7af1bb" providerId="ADAL" clId="{04AF269C-7AE3-4798-809D-EFDA4AD6A501}" dt="2026-05-04T09:33:45.772" v="1390" actId="478"/>
          <ac:spMkLst>
            <pc:docMk/>
            <pc:sldMk cId="880038172" sldId="319"/>
            <ac:spMk id="13" creationId="{CEF42AB5-ACFC-7AA9-658E-AFD919AD1094}"/>
          </ac:spMkLst>
        </pc:spChg>
        <pc:spChg chg="mod">
          <ac:chgData name="Techy Thibaut" userId="0a091cef-aa85-4df5-ad37-63275b7af1bb" providerId="ADAL" clId="{04AF269C-7AE3-4798-809D-EFDA4AD6A501}" dt="2026-04-13T12:38:11.553" v="472" actId="1076"/>
          <ac:spMkLst>
            <pc:docMk/>
            <pc:sldMk cId="880038172" sldId="319"/>
            <ac:spMk id="14" creationId="{040361C1-4EA0-0D0B-CECD-C8E573E63ABC}"/>
          </ac:spMkLst>
        </pc:spChg>
        <pc:spChg chg="del">
          <ac:chgData name="Techy Thibaut" userId="0a091cef-aa85-4df5-ad37-63275b7af1bb" providerId="ADAL" clId="{04AF269C-7AE3-4798-809D-EFDA4AD6A501}" dt="2026-05-04T09:24:05.755" v="1211" actId="478"/>
          <ac:spMkLst>
            <pc:docMk/>
            <pc:sldMk cId="880038172" sldId="319"/>
            <ac:spMk id="16" creationId="{1A1FFF5B-857F-719C-80A1-F6D7EE4BFC89}"/>
          </ac:spMkLst>
        </pc:spChg>
      </pc:sldChg>
      <pc:sldChg chg="addSp delSp modSp mod modCm">
        <pc:chgData name="Techy Thibaut" userId="0a091cef-aa85-4df5-ad37-63275b7af1bb" providerId="ADAL" clId="{04AF269C-7AE3-4798-809D-EFDA4AD6A501}" dt="2026-05-04T09:33:50.673" v="1392" actId="478"/>
        <pc:sldMkLst>
          <pc:docMk/>
          <pc:sldMk cId="2349709706" sldId="320"/>
        </pc:sldMkLst>
        <pc:spChg chg="del">
          <ac:chgData name="Techy Thibaut" userId="0a091cef-aa85-4df5-ad37-63275b7af1bb" providerId="ADAL" clId="{04AF269C-7AE3-4798-809D-EFDA4AD6A501}" dt="2026-05-04T09:24:14.225" v="1215" actId="478"/>
          <ac:spMkLst>
            <pc:docMk/>
            <pc:sldMk cId="2349709706" sldId="320"/>
            <ac:spMk id="2" creationId="{86D0435D-E4D9-6EA9-73F9-D86A37B79726}"/>
          </ac:spMkLst>
        </pc:spChg>
        <pc:spChg chg="mod">
          <ac:chgData name="Techy Thibaut" userId="0a091cef-aa85-4df5-ad37-63275b7af1bb" providerId="ADAL" clId="{04AF269C-7AE3-4798-809D-EFDA4AD6A501}" dt="2026-04-14T10:01:46.878" v="628" actId="20577"/>
          <ac:spMkLst>
            <pc:docMk/>
            <pc:sldMk cId="2349709706" sldId="320"/>
            <ac:spMk id="4" creationId="{0A3FF430-A5AB-254C-9A03-B916DE64B87F}"/>
          </ac:spMkLst>
        </pc:spChg>
        <pc:spChg chg="add del mod">
          <ac:chgData name="Techy Thibaut" userId="0a091cef-aa85-4df5-ad37-63275b7af1bb" providerId="ADAL" clId="{04AF269C-7AE3-4798-809D-EFDA4AD6A501}" dt="2026-05-04T09:33:50.673" v="1392" actId="478"/>
          <ac:spMkLst>
            <pc:docMk/>
            <pc:sldMk cId="2349709706" sldId="320"/>
            <ac:spMk id="5" creationId="{25543048-E433-AF94-D689-6509ABF74623}"/>
          </ac:spMkLst>
        </pc:spChg>
        <pc:extLst>
          <p:ext xmlns:p="http://schemas.openxmlformats.org/presentationml/2006/main" uri="{D6D511B9-2390-475A-947B-AFAB55BFBCF1}">
            <pc226:cmChg xmlns:pc226="http://schemas.microsoft.com/office/powerpoint/2022/06/main/command" chg="mod">
              <pc226:chgData name="Techy Thibaut" userId="0a091cef-aa85-4df5-ad37-63275b7af1bb" providerId="ADAL" clId="{04AF269C-7AE3-4798-809D-EFDA4AD6A501}" dt="2026-04-14T10:01:46.878" v="628" actId="20577"/>
              <pc2:cmMkLst xmlns:pc2="http://schemas.microsoft.com/office/powerpoint/2019/9/main/command">
                <pc:docMk/>
                <pc:sldMk cId="2349709706" sldId="320"/>
                <pc2:cmMk id="{CD2DFA4A-021B-4B9F-8D8B-0D11891083AD}"/>
              </pc2:cmMkLst>
            </pc226:cmChg>
          </p:ext>
        </pc:extLst>
      </pc:sldChg>
      <pc:sldChg chg="addSp delSp modSp mod">
        <pc:chgData name="Techy Thibaut" userId="0a091cef-aa85-4df5-ad37-63275b7af1bb" providerId="ADAL" clId="{04AF269C-7AE3-4798-809D-EFDA4AD6A501}" dt="2026-05-04T09:33:55.027" v="1393" actId="478"/>
        <pc:sldMkLst>
          <pc:docMk/>
          <pc:sldMk cId="743414001" sldId="321"/>
        </pc:sldMkLst>
        <pc:spChg chg="del">
          <ac:chgData name="Techy Thibaut" userId="0a091cef-aa85-4df5-ad37-63275b7af1bb" providerId="ADAL" clId="{04AF269C-7AE3-4798-809D-EFDA4AD6A501}" dt="2026-05-04T09:24:17.961" v="1217" actId="478"/>
          <ac:spMkLst>
            <pc:docMk/>
            <pc:sldMk cId="743414001" sldId="321"/>
            <ac:spMk id="2" creationId="{50B18778-BDF5-F81B-CF90-0D1B07A90D94}"/>
          </ac:spMkLst>
        </pc:spChg>
        <pc:spChg chg="add del mod">
          <ac:chgData name="Techy Thibaut" userId="0a091cef-aa85-4df5-ad37-63275b7af1bb" providerId="ADAL" clId="{04AF269C-7AE3-4798-809D-EFDA4AD6A501}" dt="2026-05-04T09:33:55.027" v="1393" actId="478"/>
          <ac:spMkLst>
            <pc:docMk/>
            <pc:sldMk cId="743414001" sldId="321"/>
            <ac:spMk id="4" creationId="{70616C39-D3B6-CB10-1170-603196458FD2}"/>
          </ac:spMkLst>
        </pc:spChg>
        <pc:spChg chg="mod">
          <ac:chgData name="Techy Thibaut" userId="0a091cef-aa85-4df5-ad37-63275b7af1bb" providerId="ADAL" clId="{04AF269C-7AE3-4798-809D-EFDA4AD6A501}" dt="2026-04-13T12:42:12.636" v="488" actId="1035"/>
          <ac:spMkLst>
            <pc:docMk/>
            <pc:sldMk cId="743414001" sldId="321"/>
            <ac:spMk id="5" creationId="{CC39730A-CCEA-8A91-954C-E5F380396584}"/>
          </ac:spMkLst>
        </pc:spChg>
      </pc:sldChg>
      <pc:sldChg chg="addSp delSp modSp mod">
        <pc:chgData name="Techy Thibaut" userId="0a091cef-aa85-4df5-ad37-63275b7af1bb" providerId="ADAL" clId="{04AF269C-7AE3-4798-809D-EFDA4AD6A501}" dt="2026-05-04T09:34:00.830" v="1396" actId="478"/>
        <pc:sldMkLst>
          <pc:docMk/>
          <pc:sldMk cId="1762849050" sldId="322"/>
        </pc:sldMkLst>
        <pc:spChg chg="add del mod">
          <ac:chgData name="Techy Thibaut" userId="0a091cef-aa85-4df5-ad37-63275b7af1bb" providerId="ADAL" clId="{04AF269C-7AE3-4798-809D-EFDA4AD6A501}" dt="2026-05-04T09:34:00.830" v="1396" actId="478"/>
          <ac:spMkLst>
            <pc:docMk/>
            <pc:sldMk cId="1762849050" sldId="322"/>
            <ac:spMk id="3" creationId="{81D0797E-1046-70BB-374D-F224CDC422D2}"/>
          </ac:spMkLst>
        </pc:spChg>
        <pc:spChg chg="del">
          <ac:chgData name="Techy Thibaut" userId="0a091cef-aa85-4df5-ad37-63275b7af1bb" providerId="ADAL" clId="{04AF269C-7AE3-4798-809D-EFDA4AD6A501}" dt="2026-05-04T09:24:33.734" v="1223" actId="478"/>
          <ac:spMkLst>
            <pc:docMk/>
            <pc:sldMk cId="1762849050" sldId="322"/>
            <ac:spMk id="5" creationId="{DE32B81E-D8CE-8EAB-F6CE-EC4A00DCCEC4}"/>
          </ac:spMkLst>
        </pc:spChg>
      </pc:sldChg>
      <pc:sldChg chg="addSp delSp modSp mod">
        <pc:chgData name="Techy Thibaut" userId="0a091cef-aa85-4df5-ad37-63275b7af1bb" providerId="ADAL" clId="{04AF269C-7AE3-4798-809D-EFDA4AD6A501}" dt="2026-05-04T09:33:59.016" v="1395" actId="478"/>
        <pc:sldMkLst>
          <pc:docMk/>
          <pc:sldMk cId="3825246163" sldId="323"/>
        </pc:sldMkLst>
        <pc:spChg chg="add del mod">
          <ac:chgData name="Techy Thibaut" userId="0a091cef-aa85-4df5-ad37-63275b7af1bb" providerId="ADAL" clId="{04AF269C-7AE3-4798-809D-EFDA4AD6A501}" dt="2026-05-04T09:33:59.016" v="1395" actId="478"/>
          <ac:spMkLst>
            <pc:docMk/>
            <pc:sldMk cId="3825246163" sldId="323"/>
            <ac:spMk id="3" creationId="{8AFEE0CA-ACB5-6421-458D-5F9BDCDB8A33}"/>
          </ac:spMkLst>
        </pc:spChg>
        <pc:spChg chg="del">
          <ac:chgData name="Techy Thibaut" userId="0a091cef-aa85-4df5-ad37-63275b7af1bb" providerId="ADAL" clId="{04AF269C-7AE3-4798-809D-EFDA4AD6A501}" dt="2026-05-04T09:24:27.868" v="1221" actId="478"/>
          <ac:spMkLst>
            <pc:docMk/>
            <pc:sldMk cId="3825246163" sldId="323"/>
            <ac:spMk id="4" creationId="{C59B2914-BD8B-CE1F-9822-69DD4A637F08}"/>
          </ac:spMkLst>
        </pc:spChg>
      </pc:sldChg>
      <pc:sldChg chg="addSp delSp modSp mod">
        <pc:chgData name="Techy Thibaut" userId="0a091cef-aa85-4df5-ad37-63275b7af1bb" providerId="ADAL" clId="{04AF269C-7AE3-4798-809D-EFDA4AD6A501}" dt="2026-05-04T09:34:05.581" v="1399" actId="478"/>
        <pc:sldMkLst>
          <pc:docMk/>
          <pc:sldMk cId="4195510451" sldId="324"/>
        </pc:sldMkLst>
        <pc:spChg chg="add del mod">
          <ac:chgData name="Techy Thibaut" userId="0a091cef-aa85-4df5-ad37-63275b7af1bb" providerId="ADAL" clId="{04AF269C-7AE3-4798-809D-EFDA4AD6A501}" dt="2026-05-04T09:34:05.581" v="1399" actId="478"/>
          <ac:spMkLst>
            <pc:docMk/>
            <pc:sldMk cId="4195510451" sldId="324"/>
            <ac:spMk id="2" creationId="{F831FEE0-B3BA-627D-31B8-D7E5F18F679A}"/>
          </ac:spMkLst>
        </pc:spChg>
        <pc:spChg chg="del">
          <ac:chgData name="Techy Thibaut" userId="0a091cef-aa85-4df5-ad37-63275b7af1bb" providerId="ADAL" clId="{04AF269C-7AE3-4798-809D-EFDA4AD6A501}" dt="2026-05-04T09:24:47.331" v="1229" actId="478"/>
          <ac:spMkLst>
            <pc:docMk/>
            <pc:sldMk cId="4195510451" sldId="324"/>
            <ac:spMk id="6" creationId="{4CB002C6-270B-AE8F-78B7-119C96DD4451}"/>
          </ac:spMkLst>
        </pc:spChg>
        <pc:spChg chg="mod">
          <ac:chgData name="Techy Thibaut" userId="0a091cef-aa85-4df5-ad37-63275b7af1bb" providerId="ADAL" clId="{04AF269C-7AE3-4798-809D-EFDA4AD6A501}" dt="2026-04-13T12:52:40.935" v="513" actId="20577"/>
          <ac:spMkLst>
            <pc:docMk/>
            <pc:sldMk cId="4195510451" sldId="324"/>
            <ac:spMk id="9" creationId="{D5B0F427-2469-A022-A1C4-677E226628BA}"/>
          </ac:spMkLst>
        </pc:spChg>
      </pc:sldChg>
      <pc:sldChg chg="addSp delSp modSp mod">
        <pc:chgData name="Techy Thibaut" userId="0a091cef-aa85-4df5-ad37-63275b7af1bb" providerId="ADAL" clId="{04AF269C-7AE3-4798-809D-EFDA4AD6A501}" dt="2026-05-04T10:39:11.024" v="1928"/>
        <pc:sldMkLst>
          <pc:docMk/>
          <pc:sldMk cId="342532592" sldId="325"/>
        </pc:sldMkLst>
        <pc:spChg chg="del">
          <ac:chgData name="Techy Thibaut" userId="0a091cef-aa85-4df5-ad37-63275b7af1bb" providerId="ADAL" clId="{04AF269C-7AE3-4798-809D-EFDA4AD6A501}" dt="2026-05-04T09:39:01.537" v="1527" actId="478"/>
          <ac:spMkLst>
            <pc:docMk/>
            <pc:sldMk cId="342532592" sldId="325"/>
            <ac:spMk id="2" creationId="{D029F965-7216-CA08-1A8B-EC4482419B29}"/>
          </ac:spMkLst>
        </pc:spChg>
        <pc:spChg chg="del">
          <ac:chgData name="Techy Thibaut" userId="0a091cef-aa85-4df5-ad37-63275b7af1bb" providerId="ADAL" clId="{04AF269C-7AE3-4798-809D-EFDA4AD6A501}" dt="2026-05-04T09:39:01.537" v="1527" actId="478"/>
          <ac:spMkLst>
            <pc:docMk/>
            <pc:sldMk cId="342532592" sldId="325"/>
            <ac:spMk id="4" creationId="{1E216CF6-803A-F484-0F41-2A32E2E5DD42}"/>
          </ac:spMkLst>
        </pc:spChg>
        <pc:spChg chg="add mod">
          <ac:chgData name="Techy Thibaut" userId="0a091cef-aa85-4df5-ad37-63275b7af1bb" providerId="ADAL" clId="{04AF269C-7AE3-4798-809D-EFDA4AD6A501}" dt="2026-05-04T10:39:11.024" v="1928"/>
          <ac:spMkLst>
            <pc:docMk/>
            <pc:sldMk cId="342532592" sldId="325"/>
            <ac:spMk id="5" creationId="{FD0356B0-885E-5C9F-C8B4-B9FAA9F1512D}"/>
          </ac:spMkLst>
        </pc:spChg>
      </pc:sldChg>
      <pc:sldChg chg="addSp delSp modSp mod">
        <pc:chgData name="Techy Thibaut" userId="0a091cef-aa85-4df5-ad37-63275b7af1bb" providerId="ADAL" clId="{04AF269C-7AE3-4798-809D-EFDA4AD6A501}" dt="2026-05-04T10:39:12.949" v="1930"/>
        <pc:sldMkLst>
          <pc:docMk/>
          <pc:sldMk cId="624668201" sldId="326"/>
        </pc:sldMkLst>
        <pc:spChg chg="del">
          <ac:chgData name="Techy Thibaut" userId="0a091cef-aa85-4df5-ad37-63275b7af1bb" providerId="ADAL" clId="{04AF269C-7AE3-4798-809D-EFDA4AD6A501}" dt="2026-05-04T09:39:05.147" v="1529" actId="478"/>
          <ac:spMkLst>
            <pc:docMk/>
            <pc:sldMk cId="624668201" sldId="326"/>
            <ac:spMk id="2" creationId="{5CAA3DF6-51A4-ECF3-A446-F51824448F11}"/>
          </ac:spMkLst>
        </pc:spChg>
        <pc:spChg chg="del">
          <ac:chgData name="Techy Thibaut" userId="0a091cef-aa85-4df5-ad37-63275b7af1bb" providerId="ADAL" clId="{04AF269C-7AE3-4798-809D-EFDA4AD6A501}" dt="2026-05-04T09:39:05.147" v="1529" actId="478"/>
          <ac:spMkLst>
            <pc:docMk/>
            <pc:sldMk cId="624668201" sldId="326"/>
            <ac:spMk id="3" creationId="{33F059BD-ECA0-DF8E-F5E9-C816E15E8E23}"/>
          </ac:spMkLst>
        </pc:spChg>
        <pc:spChg chg="add mod">
          <ac:chgData name="Techy Thibaut" userId="0a091cef-aa85-4df5-ad37-63275b7af1bb" providerId="ADAL" clId="{04AF269C-7AE3-4798-809D-EFDA4AD6A501}" dt="2026-05-04T10:39:12.949" v="1930"/>
          <ac:spMkLst>
            <pc:docMk/>
            <pc:sldMk cId="624668201" sldId="326"/>
            <ac:spMk id="4" creationId="{D40962CD-C400-AA36-AECC-3107D9978F98}"/>
          </ac:spMkLst>
        </pc:spChg>
      </pc:sldChg>
      <pc:sldChg chg="addSp delSp modSp mod">
        <pc:chgData name="Techy Thibaut" userId="0a091cef-aa85-4df5-ad37-63275b7af1bb" providerId="ADAL" clId="{04AF269C-7AE3-4798-809D-EFDA4AD6A501}" dt="2026-05-04T09:33:57.167" v="1394" actId="478"/>
        <pc:sldMkLst>
          <pc:docMk/>
          <pc:sldMk cId="825273761" sldId="327"/>
        </pc:sldMkLst>
        <pc:spChg chg="add del mod">
          <ac:chgData name="Techy Thibaut" userId="0a091cef-aa85-4df5-ad37-63275b7af1bb" providerId="ADAL" clId="{04AF269C-7AE3-4798-809D-EFDA4AD6A501}" dt="2026-05-04T09:33:57.167" v="1394" actId="478"/>
          <ac:spMkLst>
            <pc:docMk/>
            <pc:sldMk cId="825273761" sldId="327"/>
            <ac:spMk id="4" creationId="{8C0D9BA6-8768-69A0-FB64-6489A29ABB7A}"/>
          </ac:spMkLst>
        </pc:spChg>
        <pc:spChg chg="del">
          <ac:chgData name="Techy Thibaut" userId="0a091cef-aa85-4df5-ad37-63275b7af1bb" providerId="ADAL" clId="{04AF269C-7AE3-4798-809D-EFDA4AD6A501}" dt="2026-05-04T09:24:22.909" v="1219" actId="478"/>
          <ac:spMkLst>
            <pc:docMk/>
            <pc:sldMk cId="825273761" sldId="327"/>
            <ac:spMk id="6" creationId="{47AA6381-898A-F085-FE93-9B460D29F9A2}"/>
          </ac:spMkLst>
        </pc:spChg>
      </pc:sldChg>
      <pc:sldChg chg="addSp delSp modSp mod">
        <pc:chgData name="Techy Thibaut" userId="0a091cef-aa85-4df5-ad37-63275b7af1bb" providerId="ADAL" clId="{04AF269C-7AE3-4798-809D-EFDA4AD6A501}" dt="2026-05-04T09:34:13.787" v="1403" actId="478"/>
        <pc:sldMkLst>
          <pc:docMk/>
          <pc:sldMk cId="2363713160" sldId="328"/>
        </pc:sldMkLst>
        <pc:spChg chg="add del mod">
          <ac:chgData name="Techy Thibaut" userId="0a091cef-aa85-4df5-ad37-63275b7af1bb" providerId="ADAL" clId="{04AF269C-7AE3-4798-809D-EFDA4AD6A501}" dt="2026-05-04T09:34:13.787" v="1403" actId="478"/>
          <ac:spMkLst>
            <pc:docMk/>
            <pc:sldMk cId="2363713160" sldId="328"/>
            <ac:spMk id="2" creationId="{9201DFF9-4CEE-7BAB-9A8F-A5BA3E8BE72F}"/>
          </ac:spMkLst>
        </pc:spChg>
        <pc:spChg chg="del">
          <ac:chgData name="Techy Thibaut" userId="0a091cef-aa85-4df5-ad37-63275b7af1bb" providerId="ADAL" clId="{04AF269C-7AE3-4798-809D-EFDA4AD6A501}" dt="2026-05-04T09:25:00.805" v="1235" actId="478"/>
          <ac:spMkLst>
            <pc:docMk/>
            <pc:sldMk cId="2363713160" sldId="328"/>
            <ac:spMk id="7" creationId="{6019C609-7F03-7A3D-FC64-264CFCA79EBC}"/>
          </ac:spMkLst>
        </pc:spChg>
      </pc:sldChg>
      <pc:sldChg chg="addSp delSp modSp mod modNotesTx">
        <pc:chgData name="Techy Thibaut" userId="0a091cef-aa85-4df5-ad37-63275b7af1bb" providerId="ADAL" clId="{04AF269C-7AE3-4798-809D-EFDA4AD6A501}" dt="2026-05-04T10:39:43.979" v="1956"/>
        <pc:sldMkLst>
          <pc:docMk/>
          <pc:sldMk cId="3804707774" sldId="329"/>
        </pc:sldMkLst>
        <pc:spChg chg="del">
          <ac:chgData name="Techy Thibaut" userId="0a091cef-aa85-4df5-ad37-63275b7af1bb" providerId="ADAL" clId="{04AF269C-7AE3-4798-809D-EFDA4AD6A501}" dt="2026-05-04T09:39:51.372" v="1555" actId="478"/>
          <ac:spMkLst>
            <pc:docMk/>
            <pc:sldMk cId="3804707774" sldId="329"/>
            <ac:spMk id="2" creationId="{AF19E58D-FD2F-B9B4-AD65-F9671A81CD35}"/>
          </ac:spMkLst>
        </pc:spChg>
        <pc:spChg chg="del">
          <ac:chgData name="Techy Thibaut" userId="0a091cef-aa85-4df5-ad37-63275b7af1bb" providerId="ADAL" clId="{04AF269C-7AE3-4798-809D-EFDA4AD6A501}" dt="2026-05-04T09:39:51.372" v="1555" actId="478"/>
          <ac:spMkLst>
            <pc:docMk/>
            <pc:sldMk cId="3804707774" sldId="329"/>
            <ac:spMk id="3" creationId="{0AC2FFA9-1107-28BF-B620-65B0BF9C224C}"/>
          </ac:spMkLst>
        </pc:spChg>
        <pc:spChg chg="add mod">
          <ac:chgData name="Techy Thibaut" userId="0a091cef-aa85-4df5-ad37-63275b7af1bb" providerId="ADAL" clId="{04AF269C-7AE3-4798-809D-EFDA4AD6A501}" dt="2026-05-04T10:39:43.979" v="1956"/>
          <ac:spMkLst>
            <pc:docMk/>
            <pc:sldMk cId="3804707774" sldId="329"/>
            <ac:spMk id="5" creationId="{650D059F-1145-980B-A59C-6828264BF01B}"/>
          </ac:spMkLst>
        </pc:spChg>
      </pc:sldChg>
      <pc:sldChg chg="addSp delSp modSp mod">
        <pc:chgData name="Techy Thibaut" userId="0a091cef-aa85-4df5-ad37-63275b7af1bb" providerId="ADAL" clId="{04AF269C-7AE3-4798-809D-EFDA4AD6A501}" dt="2026-05-04T09:34:18.160" v="1405" actId="478"/>
        <pc:sldMkLst>
          <pc:docMk/>
          <pc:sldMk cId="1395793009" sldId="330"/>
        </pc:sldMkLst>
        <pc:spChg chg="add del mod">
          <ac:chgData name="Techy Thibaut" userId="0a091cef-aa85-4df5-ad37-63275b7af1bb" providerId="ADAL" clId="{04AF269C-7AE3-4798-809D-EFDA4AD6A501}" dt="2026-05-04T09:34:18.160" v="1405" actId="478"/>
          <ac:spMkLst>
            <pc:docMk/>
            <pc:sldMk cId="1395793009" sldId="330"/>
            <ac:spMk id="2" creationId="{E7B68990-B001-E0B2-917D-0C4C047402F9}"/>
          </ac:spMkLst>
        </pc:spChg>
        <pc:spChg chg="mod">
          <ac:chgData name="Techy Thibaut" userId="0a091cef-aa85-4df5-ad37-63275b7af1bb" providerId="ADAL" clId="{04AF269C-7AE3-4798-809D-EFDA4AD6A501}" dt="2026-04-13T12:59:13.206" v="535" actId="20577"/>
          <ac:spMkLst>
            <pc:docMk/>
            <pc:sldMk cId="1395793009" sldId="330"/>
            <ac:spMk id="7" creationId="{5C19D728-F05C-FD56-25D2-081ED7E8F8FD}"/>
          </ac:spMkLst>
        </pc:spChg>
        <pc:spChg chg="del">
          <ac:chgData name="Techy Thibaut" userId="0a091cef-aa85-4df5-ad37-63275b7af1bb" providerId="ADAL" clId="{04AF269C-7AE3-4798-809D-EFDA4AD6A501}" dt="2026-05-04T09:25:10.722" v="1239" actId="478"/>
          <ac:spMkLst>
            <pc:docMk/>
            <pc:sldMk cId="1395793009" sldId="330"/>
            <ac:spMk id="8" creationId="{2771B6EC-6B2B-5E0B-DFC7-31F68195E737}"/>
          </ac:spMkLst>
        </pc:spChg>
      </pc:sldChg>
      <pc:sldChg chg="addSp delSp modSp mod">
        <pc:chgData name="Techy Thibaut" userId="0a091cef-aa85-4df5-ad37-63275b7af1bb" providerId="ADAL" clId="{04AF269C-7AE3-4798-809D-EFDA4AD6A501}" dt="2026-05-04T09:34:16.137" v="1404" actId="478"/>
        <pc:sldMkLst>
          <pc:docMk/>
          <pc:sldMk cId="3285886311" sldId="331"/>
        </pc:sldMkLst>
        <pc:spChg chg="add del mod">
          <ac:chgData name="Techy Thibaut" userId="0a091cef-aa85-4df5-ad37-63275b7af1bb" providerId="ADAL" clId="{04AF269C-7AE3-4798-809D-EFDA4AD6A501}" dt="2026-05-04T09:34:16.137" v="1404" actId="478"/>
          <ac:spMkLst>
            <pc:docMk/>
            <pc:sldMk cId="3285886311" sldId="331"/>
            <ac:spMk id="2" creationId="{82AF67BF-9648-45AF-E92B-B463323034CD}"/>
          </ac:spMkLst>
        </pc:spChg>
        <pc:spChg chg="mod">
          <ac:chgData name="Techy Thibaut" userId="0a091cef-aa85-4df5-ad37-63275b7af1bb" providerId="ADAL" clId="{04AF269C-7AE3-4798-809D-EFDA4AD6A501}" dt="2026-04-13T12:58:06.390" v="514"/>
          <ac:spMkLst>
            <pc:docMk/>
            <pc:sldMk cId="3285886311" sldId="331"/>
            <ac:spMk id="12" creationId="{384BFC22-C810-122F-AC30-29C283016345}"/>
          </ac:spMkLst>
        </pc:spChg>
        <pc:spChg chg="del">
          <ac:chgData name="Techy Thibaut" userId="0a091cef-aa85-4df5-ad37-63275b7af1bb" providerId="ADAL" clId="{04AF269C-7AE3-4798-809D-EFDA4AD6A501}" dt="2026-05-04T09:25:05.994" v="1237" actId="478"/>
          <ac:spMkLst>
            <pc:docMk/>
            <pc:sldMk cId="3285886311" sldId="331"/>
            <ac:spMk id="15" creationId="{B8C6D329-6A80-6711-720C-F4790A5A8574}"/>
          </ac:spMkLst>
        </pc:spChg>
      </pc:sldChg>
      <pc:sldChg chg="delSp mod">
        <pc:chgData name="Techy Thibaut" userId="0a091cef-aa85-4df5-ad37-63275b7af1bb" providerId="ADAL" clId="{04AF269C-7AE3-4798-809D-EFDA4AD6A501}" dt="2026-05-04T10:28:31.057" v="1715" actId="478"/>
        <pc:sldMkLst>
          <pc:docMk/>
          <pc:sldMk cId="1649480459" sldId="332"/>
        </pc:sldMkLst>
        <pc:spChg chg="del">
          <ac:chgData name="Techy Thibaut" userId="0a091cef-aa85-4df5-ad37-63275b7af1bb" providerId="ADAL" clId="{04AF269C-7AE3-4798-809D-EFDA4AD6A501}" dt="2026-05-04T10:28:31.057" v="1715" actId="478"/>
          <ac:spMkLst>
            <pc:docMk/>
            <pc:sldMk cId="1649480459" sldId="332"/>
            <ac:spMk id="14" creationId="{7DBFE3A2-6D49-D6D0-F09E-DA812B3FC3EA}"/>
          </ac:spMkLst>
        </pc:spChg>
      </pc:sldChg>
      <pc:sldChg chg="addSp delSp modSp mod">
        <pc:chgData name="Techy Thibaut" userId="0a091cef-aa85-4df5-ad37-63275b7af1bb" providerId="ADAL" clId="{04AF269C-7AE3-4798-809D-EFDA4AD6A501}" dt="2026-05-04T10:39:03.941" v="1923"/>
        <pc:sldMkLst>
          <pc:docMk/>
          <pc:sldMk cId="4120280170" sldId="333"/>
        </pc:sldMkLst>
        <pc:spChg chg="del">
          <ac:chgData name="Techy Thibaut" userId="0a091cef-aa85-4df5-ad37-63275b7af1bb" providerId="ADAL" clId="{04AF269C-7AE3-4798-809D-EFDA4AD6A501}" dt="2026-05-04T09:38:50.106" v="1520" actId="478"/>
          <ac:spMkLst>
            <pc:docMk/>
            <pc:sldMk cId="4120280170" sldId="333"/>
            <ac:spMk id="2" creationId="{0C403787-C0AD-CA0C-D5A4-C6F4E1C9524B}"/>
          </ac:spMkLst>
        </pc:spChg>
        <pc:spChg chg="add mod">
          <ac:chgData name="Techy Thibaut" userId="0a091cef-aa85-4df5-ad37-63275b7af1bb" providerId="ADAL" clId="{04AF269C-7AE3-4798-809D-EFDA4AD6A501}" dt="2026-05-04T10:39:03.941" v="1923"/>
          <ac:spMkLst>
            <pc:docMk/>
            <pc:sldMk cId="4120280170" sldId="333"/>
            <ac:spMk id="3" creationId="{4BDCB576-0A2D-E3B5-EC38-E39BD50D8330}"/>
          </ac:spMkLst>
        </pc:spChg>
        <pc:spChg chg="del">
          <ac:chgData name="Techy Thibaut" userId="0a091cef-aa85-4df5-ad37-63275b7af1bb" providerId="ADAL" clId="{04AF269C-7AE3-4798-809D-EFDA4AD6A501}" dt="2026-05-04T09:38:50.106" v="1520" actId="478"/>
          <ac:spMkLst>
            <pc:docMk/>
            <pc:sldMk cId="4120280170" sldId="333"/>
            <ac:spMk id="8" creationId="{48230B5A-6A59-F573-C27E-0FF357A6DEB4}"/>
          </ac:spMkLst>
        </pc:spChg>
      </pc:sldChg>
      <pc:sldChg chg="addSp delSp modSp mod modNotesTx">
        <pc:chgData name="Techy Thibaut" userId="0a091cef-aa85-4df5-ad37-63275b7af1bb" providerId="ADAL" clId="{04AF269C-7AE3-4798-809D-EFDA4AD6A501}" dt="2026-05-04T09:34:22.345" v="1407" actId="478"/>
        <pc:sldMkLst>
          <pc:docMk/>
          <pc:sldMk cId="2360094367" sldId="334"/>
        </pc:sldMkLst>
        <pc:spChg chg="add del mod">
          <ac:chgData name="Techy Thibaut" userId="0a091cef-aa85-4df5-ad37-63275b7af1bb" providerId="ADAL" clId="{04AF269C-7AE3-4798-809D-EFDA4AD6A501}" dt="2026-05-04T09:34:22.345" v="1407" actId="478"/>
          <ac:spMkLst>
            <pc:docMk/>
            <pc:sldMk cId="2360094367" sldId="334"/>
            <ac:spMk id="3" creationId="{CDD23438-7DA2-91D0-2926-640B2857FE7D}"/>
          </ac:spMkLst>
        </pc:spChg>
        <pc:spChg chg="mod">
          <ac:chgData name="Techy Thibaut" userId="0a091cef-aa85-4df5-ad37-63275b7af1bb" providerId="ADAL" clId="{04AF269C-7AE3-4798-809D-EFDA4AD6A501}" dt="2026-04-13T13:03:39.039" v="554"/>
          <ac:spMkLst>
            <pc:docMk/>
            <pc:sldMk cId="2360094367" sldId="334"/>
            <ac:spMk id="6" creationId="{93D8804A-FFB5-EC53-320A-00FA1EF9FC1F}"/>
          </ac:spMkLst>
        </pc:spChg>
        <pc:spChg chg="del">
          <ac:chgData name="Techy Thibaut" userId="0a091cef-aa85-4df5-ad37-63275b7af1bb" providerId="ADAL" clId="{04AF269C-7AE3-4798-809D-EFDA4AD6A501}" dt="2026-05-04T09:25:15.952" v="1241" actId="478"/>
          <ac:spMkLst>
            <pc:docMk/>
            <pc:sldMk cId="2360094367" sldId="334"/>
            <ac:spMk id="8" creationId="{90C6BB54-673C-B137-C910-FEA75F48BA1D}"/>
          </ac:spMkLst>
        </pc:spChg>
        <pc:spChg chg="mod">
          <ac:chgData name="Techy Thibaut" userId="0a091cef-aa85-4df5-ad37-63275b7af1bb" providerId="ADAL" clId="{04AF269C-7AE3-4798-809D-EFDA4AD6A501}" dt="2026-04-13T13:02:55.034" v="550" actId="20577"/>
          <ac:spMkLst>
            <pc:docMk/>
            <pc:sldMk cId="2360094367" sldId="334"/>
            <ac:spMk id="11" creationId="{F08DB4CC-1E9F-4D07-5627-E143DF252530}"/>
          </ac:spMkLst>
        </pc:spChg>
      </pc:sldChg>
      <pc:sldChg chg="delSp mod">
        <pc:chgData name="Techy Thibaut" userId="0a091cef-aa85-4df5-ad37-63275b7af1bb" providerId="ADAL" clId="{04AF269C-7AE3-4798-809D-EFDA4AD6A501}" dt="2026-05-04T09:38:20.968" v="1510" actId="478"/>
        <pc:sldMkLst>
          <pc:docMk/>
          <pc:sldMk cId="1900931529" sldId="335"/>
        </pc:sldMkLst>
        <pc:spChg chg="del">
          <ac:chgData name="Techy Thibaut" userId="0a091cef-aa85-4df5-ad37-63275b7af1bb" providerId="ADAL" clId="{04AF269C-7AE3-4798-809D-EFDA4AD6A501}" dt="2026-05-04T09:38:20.968" v="1510" actId="478"/>
          <ac:spMkLst>
            <pc:docMk/>
            <pc:sldMk cId="1900931529" sldId="335"/>
            <ac:spMk id="5" creationId="{8F74BC06-0EF9-9903-0477-DC6B19368CB4}"/>
          </ac:spMkLst>
        </pc:spChg>
      </pc:sldChg>
      <pc:sldChg chg="delSp mod">
        <pc:chgData name="Techy Thibaut" userId="0a091cef-aa85-4df5-ad37-63275b7af1bb" providerId="ADAL" clId="{04AF269C-7AE3-4798-809D-EFDA4AD6A501}" dt="2026-05-04T10:30:27.077" v="1768" actId="478"/>
        <pc:sldMkLst>
          <pc:docMk/>
          <pc:sldMk cId="1727692111" sldId="336"/>
        </pc:sldMkLst>
        <pc:spChg chg="del">
          <ac:chgData name="Techy Thibaut" userId="0a091cef-aa85-4df5-ad37-63275b7af1bb" providerId="ADAL" clId="{04AF269C-7AE3-4798-809D-EFDA4AD6A501}" dt="2026-05-04T10:30:27.077" v="1768" actId="478"/>
          <ac:spMkLst>
            <pc:docMk/>
            <pc:sldMk cId="1727692111" sldId="336"/>
            <ac:spMk id="6" creationId="{B0732F50-510D-94B6-624C-9A5C89AB86C1}"/>
          </ac:spMkLst>
        </pc:spChg>
      </pc:sldChg>
      <pc:sldChg chg="addSp delSp modSp mod">
        <pc:chgData name="Techy Thibaut" userId="0a091cef-aa85-4df5-ad37-63275b7af1bb" providerId="ADAL" clId="{04AF269C-7AE3-4798-809D-EFDA4AD6A501}" dt="2026-05-04T10:40:02.107" v="1969"/>
        <pc:sldMkLst>
          <pc:docMk/>
          <pc:sldMk cId="811533591" sldId="337"/>
        </pc:sldMkLst>
        <pc:spChg chg="del">
          <ac:chgData name="Techy Thibaut" userId="0a091cef-aa85-4df5-ad37-63275b7af1bb" providerId="ADAL" clId="{04AF269C-7AE3-4798-809D-EFDA4AD6A501}" dt="2026-05-04T09:40:19.545" v="1568" actId="478"/>
          <ac:spMkLst>
            <pc:docMk/>
            <pc:sldMk cId="811533591" sldId="337"/>
            <ac:spMk id="3" creationId="{3518DACA-13E8-1E48-9EE3-4C53C740419C}"/>
          </ac:spMkLst>
        </pc:spChg>
        <pc:spChg chg="del">
          <ac:chgData name="Techy Thibaut" userId="0a091cef-aa85-4df5-ad37-63275b7af1bb" providerId="ADAL" clId="{04AF269C-7AE3-4798-809D-EFDA4AD6A501}" dt="2026-05-04T09:40:19.545" v="1568" actId="478"/>
          <ac:spMkLst>
            <pc:docMk/>
            <pc:sldMk cId="811533591" sldId="337"/>
            <ac:spMk id="4" creationId="{B40D459E-1A7A-FD1F-ED34-B601A385DFD9}"/>
          </ac:spMkLst>
        </pc:spChg>
        <pc:spChg chg="add mod">
          <ac:chgData name="Techy Thibaut" userId="0a091cef-aa85-4df5-ad37-63275b7af1bb" providerId="ADAL" clId="{04AF269C-7AE3-4798-809D-EFDA4AD6A501}" dt="2026-05-04T10:40:02.107" v="1969"/>
          <ac:spMkLst>
            <pc:docMk/>
            <pc:sldMk cId="811533591" sldId="337"/>
            <ac:spMk id="6" creationId="{9AD5540B-2714-9864-8461-BE9DD5EA8F94}"/>
          </ac:spMkLst>
        </pc:spChg>
      </pc:sldChg>
      <pc:sldChg chg="addSp delSp modSp mod">
        <pc:chgData name="Techy Thibaut" userId="0a091cef-aa85-4df5-ad37-63275b7af1bb" providerId="ADAL" clId="{04AF269C-7AE3-4798-809D-EFDA4AD6A501}" dt="2026-05-04T10:40:00.944" v="1968"/>
        <pc:sldMkLst>
          <pc:docMk/>
          <pc:sldMk cId="4161990224" sldId="338"/>
        </pc:sldMkLst>
        <pc:spChg chg="del">
          <ac:chgData name="Techy Thibaut" userId="0a091cef-aa85-4df5-ad37-63275b7af1bb" providerId="ADAL" clId="{04AF269C-7AE3-4798-809D-EFDA4AD6A501}" dt="2026-05-04T09:40:21.054" v="1569" actId="478"/>
          <ac:spMkLst>
            <pc:docMk/>
            <pc:sldMk cId="4161990224" sldId="338"/>
            <ac:spMk id="2" creationId="{54A2439A-D187-8DDE-253E-7B6E9FCAC366}"/>
          </ac:spMkLst>
        </pc:spChg>
        <pc:spChg chg="del">
          <ac:chgData name="Techy Thibaut" userId="0a091cef-aa85-4df5-ad37-63275b7af1bb" providerId="ADAL" clId="{04AF269C-7AE3-4798-809D-EFDA4AD6A501}" dt="2026-05-04T09:40:21.054" v="1569" actId="478"/>
          <ac:spMkLst>
            <pc:docMk/>
            <pc:sldMk cId="4161990224" sldId="338"/>
            <ac:spMk id="3" creationId="{2D949F2E-EC10-CFD3-51C3-4C5B59795503}"/>
          </ac:spMkLst>
        </pc:spChg>
        <pc:spChg chg="add mod">
          <ac:chgData name="Techy Thibaut" userId="0a091cef-aa85-4df5-ad37-63275b7af1bb" providerId="ADAL" clId="{04AF269C-7AE3-4798-809D-EFDA4AD6A501}" dt="2026-05-04T10:40:00.944" v="1968"/>
          <ac:spMkLst>
            <pc:docMk/>
            <pc:sldMk cId="4161990224" sldId="338"/>
            <ac:spMk id="5" creationId="{4E8CA150-3744-5F1D-04CC-94039692D337}"/>
          </ac:spMkLst>
        </pc:spChg>
      </pc:sldChg>
      <pc:sldChg chg="addSp delSp modSp mod">
        <pc:chgData name="Techy Thibaut" userId="0a091cef-aa85-4df5-ad37-63275b7af1bb" providerId="ADAL" clId="{04AF269C-7AE3-4798-809D-EFDA4AD6A501}" dt="2026-05-04T10:40:03.973" v="1970"/>
        <pc:sldMkLst>
          <pc:docMk/>
          <pc:sldMk cId="2788958307" sldId="339"/>
        </pc:sldMkLst>
        <pc:spChg chg="del">
          <ac:chgData name="Techy Thibaut" userId="0a091cef-aa85-4df5-ad37-63275b7af1bb" providerId="ADAL" clId="{04AF269C-7AE3-4798-809D-EFDA4AD6A501}" dt="2026-05-04T09:40:22.537" v="1570" actId="478"/>
          <ac:spMkLst>
            <pc:docMk/>
            <pc:sldMk cId="2788958307" sldId="339"/>
            <ac:spMk id="2" creationId="{01689915-9439-6BD3-BF12-F5349EA574FE}"/>
          </ac:spMkLst>
        </pc:spChg>
        <pc:spChg chg="del">
          <ac:chgData name="Techy Thibaut" userId="0a091cef-aa85-4df5-ad37-63275b7af1bb" providerId="ADAL" clId="{04AF269C-7AE3-4798-809D-EFDA4AD6A501}" dt="2026-05-04T09:40:22.537" v="1570" actId="478"/>
          <ac:spMkLst>
            <pc:docMk/>
            <pc:sldMk cId="2788958307" sldId="339"/>
            <ac:spMk id="3" creationId="{38DEF913-54D2-AC96-65FE-08397F2E9AAA}"/>
          </ac:spMkLst>
        </pc:spChg>
        <pc:spChg chg="add mod">
          <ac:chgData name="Techy Thibaut" userId="0a091cef-aa85-4df5-ad37-63275b7af1bb" providerId="ADAL" clId="{04AF269C-7AE3-4798-809D-EFDA4AD6A501}" dt="2026-05-04T10:40:03.973" v="1970"/>
          <ac:spMkLst>
            <pc:docMk/>
            <pc:sldMk cId="2788958307" sldId="339"/>
            <ac:spMk id="4" creationId="{EBE5B740-263B-1EE0-D9D8-DDD37FCC440A}"/>
          </ac:spMkLst>
        </pc:spChg>
      </pc:sldChg>
      <pc:sldChg chg="addSp delSp modSp mod">
        <pc:chgData name="Techy Thibaut" userId="0a091cef-aa85-4df5-ad37-63275b7af1bb" providerId="ADAL" clId="{04AF269C-7AE3-4798-809D-EFDA4AD6A501}" dt="2026-05-04T10:40:05.246" v="1971"/>
        <pc:sldMkLst>
          <pc:docMk/>
          <pc:sldMk cId="353242964" sldId="340"/>
        </pc:sldMkLst>
        <pc:spChg chg="del">
          <ac:chgData name="Techy Thibaut" userId="0a091cef-aa85-4df5-ad37-63275b7af1bb" providerId="ADAL" clId="{04AF269C-7AE3-4798-809D-EFDA4AD6A501}" dt="2026-05-04T09:40:24.155" v="1571" actId="478"/>
          <ac:spMkLst>
            <pc:docMk/>
            <pc:sldMk cId="353242964" sldId="340"/>
            <ac:spMk id="3" creationId="{4D77FA23-2756-9EC4-1A9A-911F19FB649D}"/>
          </ac:spMkLst>
        </pc:spChg>
        <pc:spChg chg="del">
          <ac:chgData name="Techy Thibaut" userId="0a091cef-aa85-4df5-ad37-63275b7af1bb" providerId="ADAL" clId="{04AF269C-7AE3-4798-809D-EFDA4AD6A501}" dt="2026-05-04T09:40:24.155" v="1571" actId="478"/>
          <ac:spMkLst>
            <pc:docMk/>
            <pc:sldMk cId="353242964" sldId="340"/>
            <ac:spMk id="4" creationId="{B30B96E8-7C13-E2AB-5A51-88B21DFBA375}"/>
          </ac:spMkLst>
        </pc:spChg>
        <pc:spChg chg="add mod">
          <ac:chgData name="Techy Thibaut" userId="0a091cef-aa85-4df5-ad37-63275b7af1bb" providerId="ADAL" clId="{04AF269C-7AE3-4798-809D-EFDA4AD6A501}" dt="2026-05-04T10:40:05.246" v="1971"/>
          <ac:spMkLst>
            <pc:docMk/>
            <pc:sldMk cId="353242964" sldId="340"/>
            <ac:spMk id="10" creationId="{F3CF94BE-9626-2233-4A08-B46EBD6A63E4}"/>
          </ac:spMkLst>
        </pc:spChg>
      </pc:sldChg>
      <pc:sldChg chg="addSp delSp modSp mod">
        <pc:chgData name="Techy Thibaut" userId="0a091cef-aa85-4df5-ad37-63275b7af1bb" providerId="ADAL" clId="{04AF269C-7AE3-4798-809D-EFDA4AD6A501}" dt="2026-05-04T10:40:06.228" v="1972"/>
        <pc:sldMkLst>
          <pc:docMk/>
          <pc:sldMk cId="668843470" sldId="341"/>
        </pc:sldMkLst>
        <pc:spChg chg="del">
          <ac:chgData name="Techy Thibaut" userId="0a091cef-aa85-4df5-ad37-63275b7af1bb" providerId="ADAL" clId="{04AF269C-7AE3-4798-809D-EFDA4AD6A501}" dt="2026-05-04T09:40:25.730" v="1572" actId="478"/>
          <ac:spMkLst>
            <pc:docMk/>
            <pc:sldMk cId="668843470" sldId="341"/>
            <ac:spMk id="2" creationId="{256EC4EF-5B27-F6BA-10E8-3709C45733DC}"/>
          </ac:spMkLst>
        </pc:spChg>
        <pc:spChg chg="del">
          <ac:chgData name="Techy Thibaut" userId="0a091cef-aa85-4df5-ad37-63275b7af1bb" providerId="ADAL" clId="{04AF269C-7AE3-4798-809D-EFDA4AD6A501}" dt="2026-05-04T09:40:25.730" v="1572" actId="478"/>
          <ac:spMkLst>
            <pc:docMk/>
            <pc:sldMk cId="668843470" sldId="341"/>
            <ac:spMk id="3" creationId="{3DD66A78-34CC-3949-511A-18D7E40BC474}"/>
          </ac:spMkLst>
        </pc:spChg>
        <pc:spChg chg="add mod">
          <ac:chgData name="Techy Thibaut" userId="0a091cef-aa85-4df5-ad37-63275b7af1bb" providerId="ADAL" clId="{04AF269C-7AE3-4798-809D-EFDA4AD6A501}" dt="2026-05-04T10:40:06.228" v="1972"/>
          <ac:spMkLst>
            <pc:docMk/>
            <pc:sldMk cId="668843470" sldId="341"/>
            <ac:spMk id="4" creationId="{76412435-2E24-F302-B550-3FC222581147}"/>
          </ac:spMkLst>
        </pc:spChg>
      </pc:sldChg>
      <pc:sldChg chg="addSp delSp modSp mod">
        <pc:chgData name="Techy Thibaut" userId="0a091cef-aa85-4df5-ad37-63275b7af1bb" providerId="ADAL" clId="{04AF269C-7AE3-4798-809D-EFDA4AD6A501}" dt="2026-05-04T10:40:15.850" v="1978"/>
        <pc:sldMkLst>
          <pc:docMk/>
          <pc:sldMk cId="1968810338" sldId="342"/>
        </pc:sldMkLst>
        <pc:spChg chg="del">
          <ac:chgData name="Techy Thibaut" userId="0a091cef-aa85-4df5-ad37-63275b7af1bb" providerId="ADAL" clId="{04AF269C-7AE3-4798-809D-EFDA4AD6A501}" dt="2026-05-04T09:40:38.916" v="1579" actId="478"/>
          <ac:spMkLst>
            <pc:docMk/>
            <pc:sldMk cId="1968810338" sldId="342"/>
            <ac:spMk id="3" creationId="{BA2E42ED-F2D1-7B98-0AD6-F4FB064BD925}"/>
          </ac:spMkLst>
        </pc:spChg>
        <pc:spChg chg="add mod">
          <ac:chgData name="Techy Thibaut" userId="0a091cef-aa85-4df5-ad37-63275b7af1bb" providerId="ADAL" clId="{04AF269C-7AE3-4798-809D-EFDA4AD6A501}" dt="2026-05-04T10:40:15.850" v="1978"/>
          <ac:spMkLst>
            <pc:docMk/>
            <pc:sldMk cId="1968810338" sldId="342"/>
            <ac:spMk id="4" creationId="{6C34A8F9-3FE0-99D9-293C-7D20C18179CE}"/>
          </ac:spMkLst>
        </pc:spChg>
        <pc:spChg chg="del">
          <ac:chgData name="Techy Thibaut" userId="0a091cef-aa85-4df5-ad37-63275b7af1bb" providerId="ADAL" clId="{04AF269C-7AE3-4798-809D-EFDA4AD6A501}" dt="2026-05-04T09:40:38.916" v="1579" actId="478"/>
          <ac:spMkLst>
            <pc:docMk/>
            <pc:sldMk cId="1968810338" sldId="342"/>
            <ac:spMk id="9" creationId="{FA8FD4E3-21C5-80BE-AB97-120DA57191F9}"/>
          </ac:spMkLst>
        </pc:spChg>
      </pc:sldChg>
      <pc:sldChg chg="delSp mod modNotesTx">
        <pc:chgData name="Techy Thibaut" userId="0a091cef-aa85-4df5-ad37-63275b7af1bb" providerId="ADAL" clId="{04AF269C-7AE3-4798-809D-EFDA4AD6A501}" dt="2026-05-04T10:30:55.832" v="1784" actId="20577"/>
        <pc:sldMkLst>
          <pc:docMk/>
          <pc:sldMk cId="2920610305" sldId="343"/>
        </pc:sldMkLst>
        <pc:spChg chg="del">
          <ac:chgData name="Techy Thibaut" userId="0a091cef-aa85-4df5-ad37-63275b7af1bb" providerId="ADAL" clId="{04AF269C-7AE3-4798-809D-EFDA4AD6A501}" dt="2026-05-04T10:30:54.135" v="1783" actId="478"/>
          <ac:spMkLst>
            <pc:docMk/>
            <pc:sldMk cId="2920610305" sldId="343"/>
            <ac:spMk id="5" creationId="{0957A144-E83E-AB0B-41A9-119C6A7EA6EA}"/>
          </ac:spMkLst>
        </pc:spChg>
      </pc:sldChg>
      <pc:sldChg chg="addSp delSp modSp mod">
        <pc:chgData name="Techy Thibaut" userId="0a091cef-aa85-4df5-ad37-63275b7af1bb" providerId="ADAL" clId="{04AF269C-7AE3-4798-809D-EFDA4AD6A501}" dt="2026-05-04T10:42:05.442" v="2057"/>
        <pc:sldMkLst>
          <pc:docMk/>
          <pc:sldMk cId="825181155" sldId="345"/>
        </pc:sldMkLst>
        <pc:spChg chg="del">
          <ac:chgData name="Techy Thibaut" userId="0a091cef-aa85-4df5-ad37-63275b7af1bb" providerId="ADAL" clId="{04AF269C-7AE3-4798-809D-EFDA4AD6A501}" dt="2026-05-04T10:26:27.207" v="1657" actId="478"/>
          <ac:spMkLst>
            <pc:docMk/>
            <pc:sldMk cId="825181155" sldId="345"/>
            <ac:spMk id="2" creationId="{5DB3772E-241C-3A44-10C9-0B52F10C8FE1}"/>
          </ac:spMkLst>
        </pc:spChg>
        <pc:spChg chg="add mod">
          <ac:chgData name="Techy Thibaut" userId="0a091cef-aa85-4df5-ad37-63275b7af1bb" providerId="ADAL" clId="{04AF269C-7AE3-4798-809D-EFDA4AD6A501}" dt="2026-05-04T10:42:05.442" v="2057"/>
          <ac:spMkLst>
            <pc:docMk/>
            <pc:sldMk cId="825181155" sldId="345"/>
            <ac:spMk id="3" creationId="{1C5F0733-5AC7-00C3-5F7A-1E5E6A009E35}"/>
          </ac:spMkLst>
        </pc:spChg>
        <pc:spChg chg="del">
          <ac:chgData name="Techy Thibaut" userId="0a091cef-aa85-4df5-ad37-63275b7af1bb" providerId="ADAL" clId="{04AF269C-7AE3-4798-809D-EFDA4AD6A501}" dt="2026-05-04T10:26:27.207" v="1657" actId="478"/>
          <ac:spMkLst>
            <pc:docMk/>
            <pc:sldMk cId="825181155" sldId="345"/>
            <ac:spMk id="17" creationId="{AFBC0E58-50A5-461E-8610-658B668286D3}"/>
          </ac:spMkLst>
        </pc:spChg>
      </pc:sldChg>
      <pc:sldChg chg="addSp delSp modSp mod">
        <pc:chgData name="Techy Thibaut" userId="0a091cef-aa85-4df5-ad37-63275b7af1bb" providerId="ADAL" clId="{04AF269C-7AE3-4798-809D-EFDA4AD6A501}" dt="2026-05-04T10:39:42.311" v="1955"/>
        <pc:sldMkLst>
          <pc:docMk/>
          <pc:sldMk cId="2888195946" sldId="348"/>
        </pc:sldMkLst>
        <pc:spChg chg="del">
          <ac:chgData name="Techy Thibaut" userId="0a091cef-aa85-4df5-ad37-63275b7af1bb" providerId="ADAL" clId="{04AF269C-7AE3-4798-809D-EFDA4AD6A501}" dt="2026-05-04T09:39:49.927" v="1554" actId="478"/>
          <ac:spMkLst>
            <pc:docMk/>
            <pc:sldMk cId="2888195946" sldId="348"/>
            <ac:spMk id="2" creationId="{670C08CE-5984-640B-CC12-78BB2C00471B}"/>
          </ac:spMkLst>
        </pc:spChg>
        <pc:spChg chg="del">
          <ac:chgData name="Techy Thibaut" userId="0a091cef-aa85-4df5-ad37-63275b7af1bb" providerId="ADAL" clId="{04AF269C-7AE3-4798-809D-EFDA4AD6A501}" dt="2026-05-04T09:39:49.927" v="1554" actId="478"/>
          <ac:spMkLst>
            <pc:docMk/>
            <pc:sldMk cId="2888195946" sldId="348"/>
            <ac:spMk id="3" creationId="{06F0DA2B-BF48-7AD7-F03E-CC2A274F5C92}"/>
          </ac:spMkLst>
        </pc:spChg>
        <pc:spChg chg="add mod">
          <ac:chgData name="Techy Thibaut" userId="0a091cef-aa85-4df5-ad37-63275b7af1bb" providerId="ADAL" clId="{04AF269C-7AE3-4798-809D-EFDA4AD6A501}" dt="2026-05-04T10:39:42.311" v="1955"/>
          <ac:spMkLst>
            <pc:docMk/>
            <pc:sldMk cId="2888195946" sldId="348"/>
            <ac:spMk id="8" creationId="{C570E581-E332-EBE3-8CC2-42A45C079F26}"/>
          </ac:spMkLst>
        </pc:spChg>
      </pc:sldChg>
      <pc:sldChg chg="addSp delSp modSp mod">
        <pc:chgData name="Techy Thibaut" userId="0a091cef-aa85-4df5-ad37-63275b7af1bb" providerId="ADAL" clId="{04AF269C-7AE3-4798-809D-EFDA4AD6A501}" dt="2026-05-04T10:39:58.963" v="1966"/>
        <pc:sldMkLst>
          <pc:docMk/>
          <pc:sldMk cId="2734195494" sldId="349"/>
        </pc:sldMkLst>
        <pc:spChg chg="del">
          <ac:chgData name="Techy Thibaut" userId="0a091cef-aa85-4df5-ad37-63275b7af1bb" providerId="ADAL" clId="{04AF269C-7AE3-4798-809D-EFDA4AD6A501}" dt="2026-05-04T09:40:15.864" v="1566" actId="478"/>
          <ac:spMkLst>
            <pc:docMk/>
            <pc:sldMk cId="2734195494" sldId="349"/>
            <ac:spMk id="2" creationId="{905D4EDB-5EB3-EC6B-3DC2-30ACAE71435D}"/>
          </ac:spMkLst>
        </pc:spChg>
        <pc:spChg chg="del">
          <ac:chgData name="Techy Thibaut" userId="0a091cef-aa85-4df5-ad37-63275b7af1bb" providerId="ADAL" clId="{04AF269C-7AE3-4798-809D-EFDA4AD6A501}" dt="2026-05-04T09:40:15.864" v="1566" actId="478"/>
          <ac:spMkLst>
            <pc:docMk/>
            <pc:sldMk cId="2734195494" sldId="349"/>
            <ac:spMk id="3" creationId="{82700FA7-716F-2EA6-EB56-54B0641882BF}"/>
          </ac:spMkLst>
        </pc:spChg>
        <pc:spChg chg="add mod">
          <ac:chgData name="Techy Thibaut" userId="0a091cef-aa85-4df5-ad37-63275b7af1bb" providerId="ADAL" clId="{04AF269C-7AE3-4798-809D-EFDA4AD6A501}" dt="2026-05-04T10:39:58.963" v="1966"/>
          <ac:spMkLst>
            <pc:docMk/>
            <pc:sldMk cId="2734195494" sldId="349"/>
            <ac:spMk id="5" creationId="{27C07397-8835-34C6-5B35-24D452121F9C}"/>
          </ac:spMkLst>
        </pc:spChg>
      </pc:sldChg>
      <pc:sldChg chg="addSp delSp modSp mod">
        <pc:chgData name="Techy Thibaut" userId="0a091cef-aa85-4df5-ad37-63275b7af1bb" providerId="ADAL" clId="{04AF269C-7AE3-4798-809D-EFDA4AD6A501}" dt="2026-05-04T10:40:00.040" v="1967"/>
        <pc:sldMkLst>
          <pc:docMk/>
          <pc:sldMk cId="2631004320" sldId="350"/>
        </pc:sldMkLst>
        <pc:spChg chg="del">
          <ac:chgData name="Techy Thibaut" userId="0a091cef-aa85-4df5-ad37-63275b7af1bb" providerId="ADAL" clId="{04AF269C-7AE3-4798-809D-EFDA4AD6A501}" dt="2026-05-04T09:40:17.877" v="1567" actId="478"/>
          <ac:spMkLst>
            <pc:docMk/>
            <pc:sldMk cId="2631004320" sldId="350"/>
            <ac:spMk id="3" creationId="{3C79FDE9-5B1B-6ADF-A320-B7576E24E143}"/>
          </ac:spMkLst>
        </pc:spChg>
        <pc:spChg chg="del">
          <ac:chgData name="Techy Thibaut" userId="0a091cef-aa85-4df5-ad37-63275b7af1bb" providerId="ADAL" clId="{04AF269C-7AE3-4798-809D-EFDA4AD6A501}" dt="2026-05-04T09:40:17.877" v="1567" actId="478"/>
          <ac:spMkLst>
            <pc:docMk/>
            <pc:sldMk cId="2631004320" sldId="350"/>
            <ac:spMk id="4" creationId="{5161ED0D-D45E-1624-8723-25C6E6105427}"/>
          </ac:spMkLst>
        </pc:spChg>
        <pc:spChg chg="add mod">
          <ac:chgData name="Techy Thibaut" userId="0a091cef-aa85-4df5-ad37-63275b7af1bb" providerId="ADAL" clId="{04AF269C-7AE3-4798-809D-EFDA4AD6A501}" dt="2026-05-04T10:40:00.040" v="1967"/>
          <ac:spMkLst>
            <pc:docMk/>
            <pc:sldMk cId="2631004320" sldId="350"/>
            <ac:spMk id="5" creationId="{711520FF-CBAE-CDBE-CF82-EB6408209B8F}"/>
          </ac:spMkLst>
        </pc:spChg>
      </pc:sldChg>
      <pc:sldChg chg="addSp delSp modSp mod">
        <pc:chgData name="Techy Thibaut" userId="0a091cef-aa85-4df5-ad37-63275b7af1bb" providerId="ADAL" clId="{04AF269C-7AE3-4798-809D-EFDA4AD6A501}" dt="2026-05-04T10:40:10.237" v="1975"/>
        <pc:sldMkLst>
          <pc:docMk/>
          <pc:sldMk cId="3364999358" sldId="351"/>
        </pc:sldMkLst>
        <pc:spChg chg="del">
          <ac:chgData name="Techy Thibaut" userId="0a091cef-aa85-4df5-ad37-63275b7af1bb" providerId="ADAL" clId="{04AF269C-7AE3-4798-809D-EFDA4AD6A501}" dt="2026-05-04T09:40:32.112" v="1575" actId="478"/>
          <ac:spMkLst>
            <pc:docMk/>
            <pc:sldMk cId="3364999358" sldId="351"/>
            <ac:spMk id="2" creationId="{793DD2F3-D0CB-778D-DC80-2DAF1AD73A8E}"/>
          </ac:spMkLst>
        </pc:spChg>
        <pc:spChg chg="add mod">
          <ac:chgData name="Techy Thibaut" userId="0a091cef-aa85-4df5-ad37-63275b7af1bb" providerId="ADAL" clId="{04AF269C-7AE3-4798-809D-EFDA4AD6A501}" dt="2026-05-04T10:40:10.237" v="1975"/>
          <ac:spMkLst>
            <pc:docMk/>
            <pc:sldMk cId="3364999358" sldId="351"/>
            <ac:spMk id="3" creationId="{B8F11986-F536-32C5-BFC0-98132E935CFE}"/>
          </ac:spMkLst>
        </pc:spChg>
        <pc:spChg chg="del">
          <ac:chgData name="Techy Thibaut" userId="0a091cef-aa85-4df5-ad37-63275b7af1bb" providerId="ADAL" clId="{04AF269C-7AE3-4798-809D-EFDA4AD6A501}" dt="2026-05-04T09:40:32.112" v="1575" actId="478"/>
          <ac:spMkLst>
            <pc:docMk/>
            <pc:sldMk cId="3364999358" sldId="351"/>
            <ac:spMk id="13" creationId="{FBE464A2-83C8-F55C-7BBC-F9EF345AA542}"/>
          </ac:spMkLst>
        </pc:spChg>
      </pc:sldChg>
      <pc:sldChg chg="delSp mod modNotesTx">
        <pc:chgData name="Techy Thibaut" userId="0a091cef-aa85-4df5-ad37-63275b7af1bb" providerId="ADAL" clId="{04AF269C-7AE3-4798-809D-EFDA4AD6A501}" dt="2026-05-04T10:30:02.600" v="1758" actId="20577"/>
        <pc:sldMkLst>
          <pc:docMk/>
          <pc:sldMk cId="1597693600" sldId="354"/>
        </pc:sldMkLst>
        <pc:spChg chg="del">
          <ac:chgData name="Techy Thibaut" userId="0a091cef-aa85-4df5-ad37-63275b7af1bb" providerId="ADAL" clId="{04AF269C-7AE3-4798-809D-EFDA4AD6A501}" dt="2026-05-04T10:30:00.373" v="1757" actId="478"/>
          <ac:spMkLst>
            <pc:docMk/>
            <pc:sldMk cId="1597693600" sldId="354"/>
            <ac:spMk id="5" creationId="{ED29EC1E-6545-9EA9-20D6-9705AB13F62D}"/>
          </ac:spMkLst>
        </pc:spChg>
      </pc:sldChg>
      <pc:sldChg chg="addSp delSp modSp mod">
        <pc:chgData name="Techy Thibaut" userId="0a091cef-aa85-4df5-ad37-63275b7af1bb" providerId="ADAL" clId="{04AF269C-7AE3-4798-809D-EFDA4AD6A501}" dt="2026-05-04T10:41:42.696" v="2043"/>
        <pc:sldMkLst>
          <pc:docMk/>
          <pc:sldMk cId="3780487123" sldId="355"/>
        </pc:sldMkLst>
        <pc:spChg chg="del">
          <ac:chgData name="Techy Thibaut" userId="0a091cef-aa85-4df5-ad37-63275b7af1bb" providerId="ADAL" clId="{04AF269C-7AE3-4798-809D-EFDA4AD6A501}" dt="2026-05-04T09:42:34.693" v="1641" actId="478"/>
          <ac:spMkLst>
            <pc:docMk/>
            <pc:sldMk cId="3780487123" sldId="355"/>
            <ac:spMk id="2" creationId="{0004F8C4-B352-B987-A935-2422E777A4E6}"/>
          </ac:spMkLst>
        </pc:spChg>
        <pc:spChg chg="del">
          <ac:chgData name="Techy Thibaut" userId="0a091cef-aa85-4df5-ad37-63275b7af1bb" providerId="ADAL" clId="{04AF269C-7AE3-4798-809D-EFDA4AD6A501}" dt="2026-05-04T09:42:34.693" v="1641" actId="478"/>
          <ac:spMkLst>
            <pc:docMk/>
            <pc:sldMk cId="3780487123" sldId="355"/>
            <ac:spMk id="3" creationId="{F3653131-BD9F-4849-BB03-4928686F6EA5}"/>
          </ac:spMkLst>
        </pc:spChg>
        <pc:spChg chg="add mod">
          <ac:chgData name="Techy Thibaut" userId="0a091cef-aa85-4df5-ad37-63275b7af1bb" providerId="ADAL" clId="{04AF269C-7AE3-4798-809D-EFDA4AD6A501}" dt="2026-05-04T10:41:42.696" v="2043"/>
          <ac:spMkLst>
            <pc:docMk/>
            <pc:sldMk cId="3780487123" sldId="355"/>
            <ac:spMk id="5" creationId="{C23818A2-2C89-9796-79BF-CB0937DFB5D8}"/>
          </ac:spMkLst>
        </pc:spChg>
      </pc:sldChg>
      <pc:sldChg chg="addSp delSp modSp mod">
        <pc:chgData name="Techy Thibaut" userId="0a091cef-aa85-4df5-ad37-63275b7af1bb" providerId="ADAL" clId="{04AF269C-7AE3-4798-809D-EFDA4AD6A501}" dt="2026-05-04T10:41:41.633" v="2042"/>
        <pc:sldMkLst>
          <pc:docMk/>
          <pc:sldMk cId="3279168532" sldId="356"/>
        </pc:sldMkLst>
        <pc:spChg chg="del">
          <ac:chgData name="Techy Thibaut" userId="0a091cef-aa85-4df5-ad37-63275b7af1bb" providerId="ADAL" clId="{04AF269C-7AE3-4798-809D-EFDA4AD6A501}" dt="2026-05-04T09:42:36.168" v="1642" actId="478"/>
          <ac:spMkLst>
            <pc:docMk/>
            <pc:sldMk cId="3279168532" sldId="356"/>
            <ac:spMk id="2" creationId="{A0B06431-2960-C308-87E1-DF0B6FCE346F}"/>
          </ac:spMkLst>
        </pc:spChg>
        <pc:spChg chg="del">
          <ac:chgData name="Techy Thibaut" userId="0a091cef-aa85-4df5-ad37-63275b7af1bb" providerId="ADAL" clId="{04AF269C-7AE3-4798-809D-EFDA4AD6A501}" dt="2026-05-04T09:42:36.168" v="1642" actId="478"/>
          <ac:spMkLst>
            <pc:docMk/>
            <pc:sldMk cId="3279168532" sldId="356"/>
            <ac:spMk id="3" creationId="{6124D242-4A1F-86A4-20D3-0AAEF6C24AE8}"/>
          </ac:spMkLst>
        </pc:spChg>
        <pc:spChg chg="add mod">
          <ac:chgData name="Techy Thibaut" userId="0a091cef-aa85-4df5-ad37-63275b7af1bb" providerId="ADAL" clId="{04AF269C-7AE3-4798-809D-EFDA4AD6A501}" dt="2026-05-04T10:41:41.633" v="2042"/>
          <ac:spMkLst>
            <pc:docMk/>
            <pc:sldMk cId="3279168532" sldId="356"/>
            <ac:spMk id="5" creationId="{3D3A8186-E768-A7AA-5794-DE08CA7F6E6B}"/>
          </ac:spMkLst>
        </pc:spChg>
      </pc:sldChg>
      <pc:sldChg chg="addSp delSp modSp mod">
        <pc:chgData name="Techy Thibaut" userId="0a091cef-aa85-4df5-ad37-63275b7af1bb" providerId="ADAL" clId="{04AF269C-7AE3-4798-809D-EFDA4AD6A501}" dt="2026-05-04T10:41:44.506" v="2044"/>
        <pc:sldMkLst>
          <pc:docMk/>
          <pc:sldMk cId="2423213405" sldId="357"/>
        </pc:sldMkLst>
        <pc:spChg chg="del">
          <ac:chgData name="Techy Thibaut" userId="0a091cef-aa85-4df5-ad37-63275b7af1bb" providerId="ADAL" clId="{04AF269C-7AE3-4798-809D-EFDA4AD6A501}" dt="2026-05-04T09:42:37.725" v="1643" actId="478"/>
          <ac:spMkLst>
            <pc:docMk/>
            <pc:sldMk cId="2423213405" sldId="357"/>
            <ac:spMk id="2" creationId="{6FCC4D8E-0F58-8A80-61A8-AFBB7101D832}"/>
          </ac:spMkLst>
        </pc:spChg>
        <pc:spChg chg="del">
          <ac:chgData name="Techy Thibaut" userId="0a091cef-aa85-4df5-ad37-63275b7af1bb" providerId="ADAL" clId="{04AF269C-7AE3-4798-809D-EFDA4AD6A501}" dt="2026-05-04T09:42:37.725" v="1643" actId="478"/>
          <ac:spMkLst>
            <pc:docMk/>
            <pc:sldMk cId="2423213405" sldId="357"/>
            <ac:spMk id="3" creationId="{E4A2C888-8B04-5FA9-6755-B7CFCA68D12B}"/>
          </ac:spMkLst>
        </pc:spChg>
        <pc:spChg chg="add mod">
          <ac:chgData name="Techy Thibaut" userId="0a091cef-aa85-4df5-ad37-63275b7af1bb" providerId="ADAL" clId="{04AF269C-7AE3-4798-809D-EFDA4AD6A501}" dt="2026-05-04T10:41:44.506" v="2044"/>
          <ac:spMkLst>
            <pc:docMk/>
            <pc:sldMk cId="2423213405" sldId="357"/>
            <ac:spMk id="5" creationId="{A22F8B01-0E59-D0E8-40AD-BCB1B17A1E2B}"/>
          </ac:spMkLst>
        </pc:spChg>
      </pc:sldChg>
      <pc:sldChg chg="addSp delSp modSp mod">
        <pc:chgData name="Techy Thibaut" userId="0a091cef-aa85-4df5-ad37-63275b7af1bb" providerId="ADAL" clId="{04AF269C-7AE3-4798-809D-EFDA4AD6A501}" dt="2026-05-04T10:41:47.230" v="2046"/>
        <pc:sldMkLst>
          <pc:docMk/>
          <pc:sldMk cId="4031199509" sldId="358"/>
        </pc:sldMkLst>
        <pc:spChg chg="del">
          <ac:chgData name="Techy Thibaut" userId="0a091cef-aa85-4df5-ad37-63275b7af1bb" providerId="ADAL" clId="{04AF269C-7AE3-4798-809D-EFDA4AD6A501}" dt="2026-05-04T09:42:41.165" v="1645" actId="478"/>
          <ac:spMkLst>
            <pc:docMk/>
            <pc:sldMk cId="4031199509" sldId="358"/>
            <ac:spMk id="3" creationId="{5CDD40D9-EB56-F334-3C11-E305A66033CD}"/>
          </ac:spMkLst>
        </pc:spChg>
        <pc:spChg chg="del">
          <ac:chgData name="Techy Thibaut" userId="0a091cef-aa85-4df5-ad37-63275b7af1bb" providerId="ADAL" clId="{04AF269C-7AE3-4798-809D-EFDA4AD6A501}" dt="2026-05-04T09:42:41.165" v="1645" actId="478"/>
          <ac:spMkLst>
            <pc:docMk/>
            <pc:sldMk cId="4031199509" sldId="358"/>
            <ac:spMk id="8" creationId="{A691B05B-9AC2-3269-924D-FC820C6E0E95}"/>
          </ac:spMkLst>
        </pc:spChg>
        <pc:spChg chg="add mod">
          <ac:chgData name="Techy Thibaut" userId="0a091cef-aa85-4df5-ad37-63275b7af1bb" providerId="ADAL" clId="{04AF269C-7AE3-4798-809D-EFDA4AD6A501}" dt="2026-05-04T10:41:47.230" v="2046"/>
          <ac:spMkLst>
            <pc:docMk/>
            <pc:sldMk cId="4031199509" sldId="358"/>
            <ac:spMk id="9" creationId="{81721866-B620-51E0-DAB2-74CC166AE48B}"/>
          </ac:spMkLst>
        </pc:spChg>
      </pc:sldChg>
      <pc:sldChg chg="addSp delSp modSp mod">
        <pc:chgData name="Techy Thibaut" userId="0a091cef-aa85-4df5-ad37-63275b7af1bb" providerId="ADAL" clId="{04AF269C-7AE3-4798-809D-EFDA4AD6A501}" dt="2026-05-04T10:41:08.648" v="2017"/>
        <pc:sldMkLst>
          <pc:docMk/>
          <pc:sldMk cId="2976646291" sldId="359"/>
        </pc:sldMkLst>
        <pc:spChg chg="del">
          <ac:chgData name="Techy Thibaut" userId="0a091cef-aa85-4df5-ad37-63275b7af1bb" providerId="ADAL" clId="{04AF269C-7AE3-4798-809D-EFDA4AD6A501}" dt="2026-05-04T09:41:42.252" v="1614" actId="478"/>
          <ac:spMkLst>
            <pc:docMk/>
            <pc:sldMk cId="2976646291" sldId="359"/>
            <ac:spMk id="2" creationId="{3BAF7D9D-7C2E-4F13-5CF4-59CFCDC4AA1E}"/>
          </ac:spMkLst>
        </pc:spChg>
        <pc:spChg chg="add mod">
          <ac:chgData name="Techy Thibaut" userId="0a091cef-aa85-4df5-ad37-63275b7af1bb" providerId="ADAL" clId="{04AF269C-7AE3-4798-809D-EFDA4AD6A501}" dt="2026-05-04T10:41:08.648" v="2017"/>
          <ac:spMkLst>
            <pc:docMk/>
            <pc:sldMk cId="2976646291" sldId="359"/>
            <ac:spMk id="3" creationId="{5AEB50D5-7BCD-7ADB-EFB2-4C4440D0E026}"/>
          </ac:spMkLst>
        </pc:spChg>
        <pc:spChg chg="del">
          <ac:chgData name="Techy Thibaut" userId="0a091cef-aa85-4df5-ad37-63275b7af1bb" providerId="ADAL" clId="{04AF269C-7AE3-4798-809D-EFDA4AD6A501}" dt="2026-05-04T09:41:42.252" v="1614" actId="478"/>
          <ac:spMkLst>
            <pc:docMk/>
            <pc:sldMk cId="2976646291" sldId="359"/>
            <ac:spMk id="5" creationId="{94E371A8-ACBD-F106-A6BB-5F016FCEF76F}"/>
          </ac:spMkLst>
        </pc:spChg>
      </pc:sldChg>
      <pc:sldChg chg="addSp delSp modSp mod">
        <pc:chgData name="Techy Thibaut" userId="0a091cef-aa85-4df5-ad37-63275b7af1bb" providerId="ADAL" clId="{04AF269C-7AE3-4798-809D-EFDA4AD6A501}" dt="2026-05-04T10:41:06.171" v="2016"/>
        <pc:sldMkLst>
          <pc:docMk/>
          <pc:sldMk cId="107370232" sldId="360"/>
        </pc:sldMkLst>
        <pc:spChg chg="del">
          <ac:chgData name="Techy Thibaut" userId="0a091cef-aa85-4df5-ad37-63275b7af1bb" providerId="ADAL" clId="{04AF269C-7AE3-4798-809D-EFDA4AD6A501}" dt="2026-05-04T10:41:05.759" v="2015" actId="478"/>
          <ac:spMkLst>
            <pc:docMk/>
            <pc:sldMk cId="107370232" sldId="360"/>
            <ac:spMk id="3" creationId="{813A00BE-11D5-122A-BAEA-1743C4A61ED0}"/>
          </ac:spMkLst>
        </pc:spChg>
        <pc:spChg chg="add mod">
          <ac:chgData name="Techy Thibaut" userId="0a091cef-aa85-4df5-ad37-63275b7af1bb" providerId="ADAL" clId="{04AF269C-7AE3-4798-809D-EFDA4AD6A501}" dt="2026-05-04T10:41:03.929" v="2014"/>
          <ac:spMkLst>
            <pc:docMk/>
            <pc:sldMk cId="107370232" sldId="360"/>
            <ac:spMk id="4" creationId="{3F7EBE94-4832-A3AD-CCBE-32EC47200A4D}"/>
          </ac:spMkLst>
        </pc:spChg>
        <pc:spChg chg="add mod">
          <ac:chgData name="Techy Thibaut" userId="0a091cef-aa85-4df5-ad37-63275b7af1bb" providerId="ADAL" clId="{04AF269C-7AE3-4798-809D-EFDA4AD6A501}" dt="2026-05-04T10:41:06.171" v="2016"/>
          <ac:spMkLst>
            <pc:docMk/>
            <pc:sldMk cId="107370232" sldId="360"/>
            <ac:spMk id="5" creationId="{23D5138A-C796-6417-9DE5-940CC02D93C1}"/>
          </ac:spMkLst>
        </pc:spChg>
        <pc:spChg chg="del">
          <ac:chgData name="Techy Thibaut" userId="0a091cef-aa85-4df5-ad37-63275b7af1bb" providerId="ADAL" clId="{04AF269C-7AE3-4798-809D-EFDA4AD6A501}" dt="2026-05-04T10:41:05.759" v="2015" actId="478"/>
          <ac:spMkLst>
            <pc:docMk/>
            <pc:sldMk cId="107370232" sldId="360"/>
            <ac:spMk id="9" creationId="{988DF4A9-BF35-D1DE-4DE2-4E80C0A441D7}"/>
          </ac:spMkLst>
        </pc:spChg>
      </pc:sldChg>
      <pc:sldChg chg="addSp delSp modSp mod">
        <pc:chgData name="Techy Thibaut" userId="0a091cef-aa85-4df5-ad37-63275b7af1bb" providerId="ADAL" clId="{04AF269C-7AE3-4798-809D-EFDA4AD6A501}" dt="2026-05-04T10:41:01.930" v="2012"/>
        <pc:sldMkLst>
          <pc:docMk/>
          <pc:sldMk cId="57613415" sldId="361"/>
        </pc:sldMkLst>
        <pc:spChg chg="del">
          <ac:chgData name="Techy Thibaut" userId="0a091cef-aa85-4df5-ad37-63275b7af1bb" providerId="ADAL" clId="{04AF269C-7AE3-4798-809D-EFDA4AD6A501}" dt="2026-05-04T09:41:40.562" v="1613" actId="478"/>
          <ac:spMkLst>
            <pc:docMk/>
            <pc:sldMk cId="57613415" sldId="361"/>
            <ac:spMk id="3" creationId="{BC9D9488-0281-1063-3090-967B6DDD500F}"/>
          </ac:spMkLst>
        </pc:spChg>
        <pc:spChg chg="add mod">
          <ac:chgData name="Techy Thibaut" userId="0a091cef-aa85-4df5-ad37-63275b7af1bb" providerId="ADAL" clId="{04AF269C-7AE3-4798-809D-EFDA4AD6A501}" dt="2026-05-04T10:41:01.930" v="2012"/>
          <ac:spMkLst>
            <pc:docMk/>
            <pc:sldMk cId="57613415" sldId="361"/>
            <ac:spMk id="4" creationId="{65DA1913-9BFC-44B3-F1D8-57E954372C3F}"/>
          </ac:spMkLst>
        </pc:spChg>
        <pc:spChg chg="del">
          <ac:chgData name="Techy Thibaut" userId="0a091cef-aa85-4df5-ad37-63275b7af1bb" providerId="ADAL" clId="{04AF269C-7AE3-4798-809D-EFDA4AD6A501}" dt="2026-05-04T09:41:40.562" v="1613" actId="478"/>
          <ac:spMkLst>
            <pc:docMk/>
            <pc:sldMk cId="57613415" sldId="361"/>
            <ac:spMk id="8" creationId="{34E43C2B-BAF7-6BC9-FE39-830994E6187B}"/>
          </ac:spMkLst>
        </pc:spChg>
      </pc:sldChg>
      <pc:sldChg chg="addSp delSp modSp mod">
        <pc:chgData name="Techy Thibaut" userId="0a091cef-aa85-4df5-ad37-63275b7af1bb" providerId="ADAL" clId="{04AF269C-7AE3-4798-809D-EFDA4AD6A501}" dt="2026-05-04T10:41:00.462" v="2011"/>
        <pc:sldMkLst>
          <pc:docMk/>
          <pc:sldMk cId="3941083189" sldId="362"/>
        </pc:sldMkLst>
        <pc:spChg chg="del">
          <ac:chgData name="Techy Thibaut" userId="0a091cef-aa85-4df5-ad37-63275b7af1bb" providerId="ADAL" clId="{04AF269C-7AE3-4798-809D-EFDA4AD6A501}" dt="2026-05-04T09:41:39.045" v="1612" actId="478"/>
          <ac:spMkLst>
            <pc:docMk/>
            <pc:sldMk cId="3941083189" sldId="362"/>
            <ac:spMk id="2" creationId="{18A5466A-ABB2-92D9-3CCF-517FB32A64C4}"/>
          </ac:spMkLst>
        </pc:spChg>
        <pc:spChg chg="add mod">
          <ac:chgData name="Techy Thibaut" userId="0a091cef-aa85-4df5-ad37-63275b7af1bb" providerId="ADAL" clId="{04AF269C-7AE3-4798-809D-EFDA4AD6A501}" dt="2026-05-04T10:41:00.462" v="2011"/>
          <ac:spMkLst>
            <pc:docMk/>
            <pc:sldMk cId="3941083189" sldId="362"/>
            <ac:spMk id="3" creationId="{DBDAE3B7-9FB8-C294-A527-DA58663E6141}"/>
          </ac:spMkLst>
        </pc:spChg>
        <pc:spChg chg="del">
          <ac:chgData name="Techy Thibaut" userId="0a091cef-aa85-4df5-ad37-63275b7af1bb" providerId="ADAL" clId="{04AF269C-7AE3-4798-809D-EFDA4AD6A501}" dt="2026-05-04T09:41:39.045" v="1612" actId="478"/>
          <ac:spMkLst>
            <pc:docMk/>
            <pc:sldMk cId="3941083189" sldId="362"/>
            <ac:spMk id="11" creationId="{77DACD3D-CE42-E13C-775E-AD4F1AC41414}"/>
          </ac:spMkLst>
        </pc:spChg>
      </pc:sldChg>
      <pc:sldChg chg="addSp delSp modSp mod">
        <pc:chgData name="Techy Thibaut" userId="0a091cef-aa85-4df5-ad37-63275b7af1bb" providerId="ADAL" clId="{04AF269C-7AE3-4798-809D-EFDA4AD6A501}" dt="2026-05-04T10:41:51.541" v="2048"/>
        <pc:sldMkLst>
          <pc:docMk/>
          <pc:sldMk cId="1253199461" sldId="363"/>
        </pc:sldMkLst>
        <pc:spChg chg="del">
          <ac:chgData name="Techy Thibaut" userId="0a091cef-aa85-4df5-ad37-63275b7af1bb" providerId="ADAL" clId="{04AF269C-7AE3-4798-809D-EFDA4AD6A501}" dt="2026-05-04T10:07:02.820" v="1648" actId="478"/>
          <ac:spMkLst>
            <pc:docMk/>
            <pc:sldMk cId="1253199461" sldId="363"/>
            <ac:spMk id="3" creationId="{B8055231-B011-25F6-D252-AA23F877687D}"/>
          </ac:spMkLst>
        </pc:spChg>
        <pc:spChg chg="del">
          <ac:chgData name="Techy Thibaut" userId="0a091cef-aa85-4df5-ad37-63275b7af1bb" providerId="ADAL" clId="{04AF269C-7AE3-4798-809D-EFDA4AD6A501}" dt="2026-05-04T10:07:02.820" v="1648" actId="478"/>
          <ac:spMkLst>
            <pc:docMk/>
            <pc:sldMk cId="1253199461" sldId="363"/>
            <ac:spMk id="4" creationId="{121DBCD6-490F-ADA3-861C-644F23E559B0}"/>
          </ac:spMkLst>
        </pc:spChg>
        <pc:spChg chg="add mod">
          <ac:chgData name="Techy Thibaut" userId="0a091cef-aa85-4df5-ad37-63275b7af1bb" providerId="ADAL" clId="{04AF269C-7AE3-4798-809D-EFDA4AD6A501}" dt="2026-05-04T10:41:51.541" v="2048"/>
          <ac:spMkLst>
            <pc:docMk/>
            <pc:sldMk cId="1253199461" sldId="363"/>
            <ac:spMk id="5" creationId="{D50E6683-E37C-91DF-37ED-828C8B6DCF0E}"/>
          </ac:spMkLst>
        </pc:spChg>
      </pc:sldChg>
      <pc:sldChg chg="addSp delSp modSp mod">
        <pc:chgData name="Techy Thibaut" userId="0a091cef-aa85-4df5-ad37-63275b7af1bb" providerId="ADAL" clId="{04AF269C-7AE3-4798-809D-EFDA4AD6A501}" dt="2026-05-04T10:40:55.973" v="2008"/>
        <pc:sldMkLst>
          <pc:docMk/>
          <pc:sldMk cId="767289540" sldId="364"/>
        </pc:sldMkLst>
        <pc:spChg chg="del">
          <ac:chgData name="Techy Thibaut" userId="0a091cef-aa85-4df5-ad37-63275b7af1bb" providerId="ADAL" clId="{04AF269C-7AE3-4798-809D-EFDA4AD6A501}" dt="2026-05-04T09:41:32.527" v="1608" actId="478"/>
          <ac:spMkLst>
            <pc:docMk/>
            <pc:sldMk cId="767289540" sldId="364"/>
            <ac:spMk id="2" creationId="{68E9441C-E7D2-C6FA-905B-69D42D244D84}"/>
          </ac:spMkLst>
        </pc:spChg>
        <pc:spChg chg="add mod">
          <ac:chgData name="Techy Thibaut" userId="0a091cef-aa85-4df5-ad37-63275b7af1bb" providerId="ADAL" clId="{04AF269C-7AE3-4798-809D-EFDA4AD6A501}" dt="2026-05-04T10:40:55.973" v="2008"/>
          <ac:spMkLst>
            <pc:docMk/>
            <pc:sldMk cId="767289540" sldId="364"/>
            <ac:spMk id="4" creationId="{1698D4E8-8C72-35A4-C4A4-8169F3297218}"/>
          </ac:spMkLst>
        </pc:spChg>
        <pc:spChg chg="del">
          <ac:chgData name="Techy Thibaut" userId="0a091cef-aa85-4df5-ad37-63275b7af1bb" providerId="ADAL" clId="{04AF269C-7AE3-4798-809D-EFDA4AD6A501}" dt="2026-05-04T09:41:32.527" v="1608" actId="478"/>
          <ac:spMkLst>
            <pc:docMk/>
            <pc:sldMk cId="767289540" sldId="364"/>
            <ac:spMk id="11" creationId="{4DC6CA66-87AD-10B9-A23E-C44CFA8B9C55}"/>
          </ac:spMkLst>
        </pc:spChg>
      </pc:sldChg>
      <pc:sldChg chg="delSp mod">
        <pc:chgData name="Techy Thibaut" userId="0a091cef-aa85-4df5-ad37-63275b7af1bb" providerId="ADAL" clId="{04AF269C-7AE3-4798-809D-EFDA4AD6A501}" dt="2026-05-04T09:40:43.032" v="1581" actId="478"/>
        <pc:sldMkLst>
          <pc:docMk/>
          <pc:sldMk cId="610264951" sldId="365"/>
        </pc:sldMkLst>
        <pc:spChg chg="del">
          <ac:chgData name="Techy Thibaut" userId="0a091cef-aa85-4df5-ad37-63275b7af1bb" providerId="ADAL" clId="{04AF269C-7AE3-4798-809D-EFDA4AD6A501}" dt="2026-05-04T09:40:43.032" v="1581" actId="478"/>
          <ac:spMkLst>
            <pc:docMk/>
            <pc:sldMk cId="610264951" sldId="365"/>
            <ac:spMk id="2" creationId="{0BFBF26B-1E9B-C5AD-17B0-4CC00BFA09EF}"/>
          </ac:spMkLst>
        </pc:spChg>
      </pc:sldChg>
      <pc:sldChg chg="addSp delSp modSp mod">
        <pc:chgData name="Techy Thibaut" userId="0a091cef-aa85-4df5-ad37-63275b7af1bb" providerId="ADAL" clId="{04AF269C-7AE3-4798-809D-EFDA4AD6A501}" dt="2026-05-04T10:42:06.368" v="2058"/>
        <pc:sldMkLst>
          <pc:docMk/>
          <pc:sldMk cId="2210394665" sldId="366"/>
        </pc:sldMkLst>
        <pc:spChg chg="del">
          <ac:chgData name="Techy Thibaut" userId="0a091cef-aa85-4df5-ad37-63275b7af1bb" providerId="ADAL" clId="{04AF269C-7AE3-4798-809D-EFDA4AD6A501}" dt="2026-05-04T10:26:28.410" v="1658" actId="478"/>
          <ac:spMkLst>
            <pc:docMk/>
            <pc:sldMk cId="2210394665" sldId="366"/>
            <ac:spMk id="2" creationId="{382AA48C-A3EB-4BEE-0A55-6DC2D94C4918}"/>
          </ac:spMkLst>
        </pc:spChg>
        <pc:spChg chg="add mod">
          <ac:chgData name="Techy Thibaut" userId="0a091cef-aa85-4df5-ad37-63275b7af1bb" providerId="ADAL" clId="{04AF269C-7AE3-4798-809D-EFDA4AD6A501}" dt="2026-05-04T10:42:06.368" v="2058"/>
          <ac:spMkLst>
            <pc:docMk/>
            <pc:sldMk cId="2210394665" sldId="366"/>
            <ac:spMk id="3" creationId="{751C352B-F153-AA41-48A4-6CDD37C6D602}"/>
          </ac:spMkLst>
        </pc:spChg>
        <pc:spChg chg="del">
          <ac:chgData name="Techy Thibaut" userId="0a091cef-aa85-4df5-ad37-63275b7af1bb" providerId="ADAL" clId="{04AF269C-7AE3-4798-809D-EFDA4AD6A501}" dt="2026-05-04T10:26:28.410" v="1658" actId="478"/>
          <ac:spMkLst>
            <pc:docMk/>
            <pc:sldMk cId="2210394665" sldId="366"/>
            <ac:spMk id="9" creationId="{D466E4AD-7CDF-450B-4048-EAC6F03620FD}"/>
          </ac:spMkLst>
        </pc:spChg>
      </pc:sldChg>
      <pc:sldChg chg="delSp mod">
        <pc:chgData name="Techy Thibaut" userId="0a091cef-aa85-4df5-ad37-63275b7af1bb" providerId="ADAL" clId="{04AF269C-7AE3-4798-809D-EFDA4AD6A501}" dt="2026-05-04T10:28:49.085" v="1724" actId="478"/>
        <pc:sldMkLst>
          <pc:docMk/>
          <pc:sldMk cId="212445118" sldId="367"/>
        </pc:sldMkLst>
        <pc:spChg chg="del">
          <ac:chgData name="Techy Thibaut" userId="0a091cef-aa85-4df5-ad37-63275b7af1bb" providerId="ADAL" clId="{04AF269C-7AE3-4798-809D-EFDA4AD6A501}" dt="2026-05-04T10:28:49.085" v="1724" actId="478"/>
          <ac:spMkLst>
            <pc:docMk/>
            <pc:sldMk cId="212445118" sldId="367"/>
            <ac:spMk id="6" creationId="{29F25747-1057-E775-318E-F2434E3E4D67}"/>
          </ac:spMkLst>
        </pc:spChg>
      </pc:sldChg>
      <pc:sldChg chg="addSp delSp modSp mod">
        <pc:chgData name="Techy Thibaut" userId="0a091cef-aa85-4df5-ad37-63275b7af1bb" providerId="ADAL" clId="{04AF269C-7AE3-4798-809D-EFDA4AD6A501}" dt="2026-05-04T10:41:16.023" v="2023"/>
        <pc:sldMkLst>
          <pc:docMk/>
          <pc:sldMk cId="383333643" sldId="368"/>
        </pc:sldMkLst>
        <pc:spChg chg="del">
          <ac:chgData name="Techy Thibaut" userId="0a091cef-aa85-4df5-ad37-63275b7af1bb" providerId="ADAL" clId="{04AF269C-7AE3-4798-809D-EFDA4AD6A501}" dt="2026-05-04T09:41:51.326" v="1620" actId="478"/>
          <ac:spMkLst>
            <pc:docMk/>
            <pc:sldMk cId="383333643" sldId="368"/>
            <ac:spMk id="2" creationId="{C7A750CD-A348-D40D-E0B7-0E5BFE76A94E}"/>
          </ac:spMkLst>
        </pc:spChg>
        <pc:spChg chg="del">
          <ac:chgData name="Techy Thibaut" userId="0a091cef-aa85-4df5-ad37-63275b7af1bb" providerId="ADAL" clId="{04AF269C-7AE3-4798-809D-EFDA4AD6A501}" dt="2026-05-04T09:41:51.326" v="1620" actId="478"/>
          <ac:spMkLst>
            <pc:docMk/>
            <pc:sldMk cId="383333643" sldId="368"/>
            <ac:spMk id="3" creationId="{EDFD16EC-B659-7164-7805-99AEDA3F739E}"/>
          </ac:spMkLst>
        </pc:spChg>
        <pc:spChg chg="add mod">
          <ac:chgData name="Techy Thibaut" userId="0a091cef-aa85-4df5-ad37-63275b7af1bb" providerId="ADAL" clId="{04AF269C-7AE3-4798-809D-EFDA4AD6A501}" dt="2026-05-04T10:41:16.023" v="2023"/>
          <ac:spMkLst>
            <pc:docMk/>
            <pc:sldMk cId="383333643" sldId="368"/>
            <ac:spMk id="5" creationId="{3DBA9C94-BF06-EB69-EBDC-09A0ED64CB8A}"/>
          </ac:spMkLst>
        </pc:spChg>
      </pc:sldChg>
      <pc:sldChg chg="addSp delSp modSp mod">
        <pc:chgData name="Techy Thibaut" userId="0a091cef-aa85-4df5-ad37-63275b7af1bb" providerId="ADAL" clId="{04AF269C-7AE3-4798-809D-EFDA4AD6A501}" dt="2026-05-04T10:41:16.944" v="2024"/>
        <pc:sldMkLst>
          <pc:docMk/>
          <pc:sldMk cId="1013534979" sldId="370"/>
        </pc:sldMkLst>
        <pc:spChg chg="del">
          <ac:chgData name="Techy Thibaut" userId="0a091cef-aa85-4df5-ad37-63275b7af1bb" providerId="ADAL" clId="{04AF269C-7AE3-4798-809D-EFDA4AD6A501}" dt="2026-05-04T09:41:52.930" v="1621" actId="478"/>
          <ac:spMkLst>
            <pc:docMk/>
            <pc:sldMk cId="1013534979" sldId="370"/>
            <ac:spMk id="2" creationId="{3D15D356-6FF7-FFED-C408-B09808D28DEB}"/>
          </ac:spMkLst>
        </pc:spChg>
        <pc:spChg chg="del">
          <ac:chgData name="Techy Thibaut" userId="0a091cef-aa85-4df5-ad37-63275b7af1bb" providerId="ADAL" clId="{04AF269C-7AE3-4798-809D-EFDA4AD6A501}" dt="2026-05-04T09:41:52.930" v="1621" actId="478"/>
          <ac:spMkLst>
            <pc:docMk/>
            <pc:sldMk cId="1013534979" sldId="370"/>
            <ac:spMk id="3" creationId="{EBD7CCDB-1EF7-8413-C72C-8D640C3C5FF6}"/>
          </ac:spMkLst>
        </pc:spChg>
        <pc:spChg chg="add mod">
          <ac:chgData name="Techy Thibaut" userId="0a091cef-aa85-4df5-ad37-63275b7af1bb" providerId="ADAL" clId="{04AF269C-7AE3-4798-809D-EFDA4AD6A501}" dt="2026-05-04T10:41:16.944" v="2024"/>
          <ac:spMkLst>
            <pc:docMk/>
            <pc:sldMk cId="1013534979" sldId="370"/>
            <ac:spMk id="7" creationId="{3EF20352-BF74-1B4C-541E-1A0C329FE2B7}"/>
          </ac:spMkLst>
        </pc:spChg>
      </pc:sldChg>
      <pc:sldChg chg="addSp delSp modSp mod">
        <pc:chgData name="Techy Thibaut" userId="0a091cef-aa85-4df5-ad37-63275b7af1bb" providerId="ADAL" clId="{04AF269C-7AE3-4798-809D-EFDA4AD6A501}" dt="2026-05-04T10:41:18.039" v="2025"/>
        <pc:sldMkLst>
          <pc:docMk/>
          <pc:sldMk cId="3673298672" sldId="372"/>
        </pc:sldMkLst>
        <pc:spChg chg="del">
          <ac:chgData name="Techy Thibaut" userId="0a091cef-aa85-4df5-ad37-63275b7af1bb" providerId="ADAL" clId="{04AF269C-7AE3-4798-809D-EFDA4AD6A501}" dt="2026-05-04T09:41:54.386" v="1622" actId="478"/>
          <ac:spMkLst>
            <pc:docMk/>
            <pc:sldMk cId="3673298672" sldId="372"/>
            <ac:spMk id="2" creationId="{4E45CD1A-69B2-3AD4-6171-AF505ADF8F9E}"/>
          </ac:spMkLst>
        </pc:spChg>
        <pc:spChg chg="del">
          <ac:chgData name="Techy Thibaut" userId="0a091cef-aa85-4df5-ad37-63275b7af1bb" providerId="ADAL" clId="{04AF269C-7AE3-4798-809D-EFDA4AD6A501}" dt="2026-05-04T09:41:54.386" v="1622" actId="478"/>
          <ac:spMkLst>
            <pc:docMk/>
            <pc:sldMk cId="3673298672" sldId="372"/>
            <ac:spMk id="3" creationId="{A082EC18-9324-8509-2CA9-FC4973A2BAA1}"/>
          </ac:spMkLst>
        </pc:spChg>
        <pc:spChg chg="add mod">
          <ac:chgData name="Techy Thibaut" userId="0a091cef-aa85-4df5-ad37-63275b7af1bb" providerId="ADAL" clId="{04AF269C-7AE3-4798-809D-EFDA4AD6A501}" dt="2026-05-04T10:41:18.039" v="2025"/>
          <ac:spMkLst>
            <pc:docMk/>
            <pc:sldMk cId="3673298672" sldId="372"/>
            <ac:spMk id="4" creationId="{B6A20060-BF7D-7ACB-F965-466F2E2C21A8}"/>
          </ac:spMkLst>
        </pc:spChg>
      </pc:sldChg>
      <pc:sldChg chg="delSp mod modNotesTx">
        <pc:chgData name="Techy Thibaut" userId="0a091cef-aa85-4df5-ad37-63275b7af1bb" providerId="ADAL" clId="{04AF269C-7AE3-4798-809D-EFDA4AD6A501}" dt="2026-05-04T10:30:18.437" v="1764" actId="20577"/>
        <pc:sldMkLst>
          <pc:docMk/>
          <pc:sldMk cId="2887220256" sldId="373"/>
        </pc:sldMkLst>
        <pc:spChg chg="del">
          <ac:chgData name="Techy Thibaut" userId="0a091cef-aa85-4df5-ad37-63275b7af1bb" providerId="ADAL" clId="{04AF269C-7AE3-4798-809D-EFDA4AD6A501}" dt="2026-05-04T10:30:15.553" v="1763" actId="478"/>
          <ac:spMkLst>
            <pc:docMk/>
            <pc:sldMk cId="2887220256" sldId="373"/>
            <ac:spMk id="5" creationId="{18CA5B47-A84C-4D45-1BF0-E4597363C9E9}"/>
          </ac:spMkLst>
        </pc:spChg>
      </pc:sldChg>
      <pc:sldChg chg="delSp mod">
        <pc:chgData name="Techy Thibaut" userId="0a091cef-aa85-4df5-ad37-63275b7af1bb" providerId="ADAL" clId="{04AF269C-7AE3-4798-809D-EFDA4AD6A501}" dt="2026-05-04T10:30:32.482" v="1772" actId="478"/>
        <pc:sldMkLst>
          <pc:docMk/>
          <pc:sldMk cId="1492545084" sldId="376"/>
        </pc:sldMkLst>
        <pc:spChg chg="del">
          <ac:chgData name="Techy Thibaut" userId="0a091cef-aa85-4df5-ad37-63275b7af1bb" providerId="ADAL" clId="{04AF269C-7AE3-4798-809D-EFDA4AD6A501}" dt="2026-05-04T10:30:32.482" v="1772" actId="478"/>
          <ac:spMkLst>
            <pc:docMk/>
            <pc:sldMk cId="1492545084" sldId="376"/>
            <ac:spMk id="10" creationId="{83802031-A493-4348-6950-FA4625C33EE6}"/>
          </ac:spMkLst>
        </pc:spChg>
      </pc:sldChg>
      <pc:sldChg chg="delSp mod">
        <pc:chgData name="Techy Thibaut" userId="0a091cef-aa85-4df5-ad37-63275b7af1bb" providerId="ADAL" clId="{04AF269C-7AE3-4798-809D-EFDA4AD6A501}" dt="2026-05-04T10:31:16.671" v="1794" actId="478"/>
        <pc:sldMkLst>
          <pc:docMk/>
          <pc:sldMk cId="949610392" sldId="378"/>
        </pc:sldMkLst>
        <pc:spChg chg="del">
          <ac:chgData name="Techy Thibaut" userId="0a091cef-aa85-4df5-ad37-63275b7af1bb" providerId="ADAL" clId="{04AF269C-7AE3-4798-809D-EFDA4AD6A501}" dt="2026-05-04T10:31:16.671" v="1794" actId="478"/>
          <ac:spMkLst>
            <pc:docMk/>
            <pc:sldMk cId="949610392" sldId="378"/>
            <ac:spMk id="5" creationId="{30D86605-1943-3E09-6DF2-D57618808FA7}"/>
          </ac:spMkLst>
        </pc:spChg>
      </pc:sldChg>
      <pc:sldChg chg="delSp mod">
        <pc:chgData name="Techy Thibaut" userId="0a091cef-aa85-4df5-ad37-63275b7af1bb" providerId="ADAL" clId="{04AF269C-7AE3-4798-809D-EFDA4AD6A501}" dt="2026-05-04T10:30:59.478" v="1786" actId="478"/>
        <pc:sldMkLst>
          <pc:docMk/>
          <pc:sldMk cId="343699470" sldId="380"/>
        </pc:sldMkLst>
        <pc:spChg chg="del">
          <ac:chgData name="Techy Thibaut" userId="0a091cef-aa85-4df5-ad37-63275b7af1bb" providerId="ADAL" clId="{04AF269C-7AE3-4798-809D-EFDA4AD6A501}" dt="2026-05-04T10:30:59.478" v="1786" actId="478"/>
          <ac:spMkLst>
            <pc:docMk/>
            <pc:sldMk cId="343699470" sldId="380"/>
            <ac:spMk id="5" creationId="{0E761F9C-9D32-4E62-94A1-A0F7C12ED822}"/>
          </ac:spMkLst>
        </pc:spChg>
      </pc:sldChg>
      <pc:sldChg chg="addSp delSp modSp mod">
        <pc:chgData name="Techy Thibaut" userId="0a091cef-aa85-4df5-ad37-63275b7af1bb" providerId="ADAL" clId="{04AF269C-7AE3-4798-809D-EFDA4AD6A501}" dt="2026-05-04T10:41:22.574" v="2029"/>
        <pc:sldMkLst>
          <pc:docMk/>
          <pc:sldMk cId="1779439416" sldId="385"/>
        </pc:sldMkLst>
        <pc:spChg chg="del">
          <ac:chgData name="Techy Thibaut" userId="0a091cef-aa85-4df5-ad37-63275b7af1bb" providerId="ADAL" clId="{04AF269C-7AE3-4798-809D-EFDA4AD6A501}" dt="2026-05-04T09:42:06.054" v="1626" actId="478"/>
          <ac:spMkLst>
            <pc:docMk/>
            <pc:sldMk cId="1779439416" sldId="385"/>
            <ac:spMk id="3" creationId="{623C527B-3144-7EA9-69E9-44E1F601D399}"/>
          </ac:spMkLst>
        </pc:spChg>
        <pc:spChg chg="del">
          <ac:chgData name="Techy Thibaut" userId="0a091cef-aa85-4df5-ad37-63275b7af1bb" providerId="ADAL" clId="{04AF269C-7AE3-4798-809D-EFDA4AD6A501}" dt="2026-05-04T09:42:06.054" v="1626" actId="478"/>
          <ac:spMkLst>
            <pc:docMk/>
            <pc:sldMk cId="1779439416" sldId="385"/>
            <ac:spMk id="6" creationId="{01035590-4EEE-97F7-9CB8-32948FECCF64}"/>
          </ac:spMkLst>
        </pc:spChg>
        <pc:spChg chg="add mod">
          <ac:chgData name="Techy Thibaut" userId="0a091cef-aa85-4df5-ad37-63275b7af1bb" providerId="ADAL" clId="{04AF269C-7AE3-4798-809D-EFDA4AD6A501}" dt="2026-05-04T10:41:22.574" v="2029"/>
          <ac:spMkLst>
            <pc:docMk/>
            <pc:sldMk cId="1779439416" sldId="385"/>
            <ac:spMk id="7" creationId="{894DA6E7-7B5F-3038-CB39-15763B2A868A}"/>
          </ac:spMkLst>
        </pc:spChg>
      </pc:sldChg>
      <pc:sldChg chg="addSp delSp modSp mod">
        <pc:chgData name="Techy Thibaut" userId="0a091cef-aa85-4df5-ad37-63275b7af1bb" providerId="ADAL" clId="{04AF269C-7AE3-4798-809D-EFDA4AD6A501}" dt="2026-05-04T10:41:24.965" v="2031"/>
        <pc:sldMkLst>
          <pc:docMk/>
          <pc:sldMk cId="2362592452" sldId="387"/>
        </pc:sldMkLst>
        <pc:spChg chg="del">
          <ac:chgData name="Techy Thibaut" userId="0a091cef-aa85-4df5-ad37-63275b7af1bb" providerId="ADAL" clId="{04AF269C-7AE3-4798-809D-EFDA4AD6A501}" dt="2026-05-04T09:42:09.757" v="1628" actId="478"/>
          <ac:spMkLst>
            <pc:docMk/>
            <pc:sldMk cId="2362592452" sldId="387"/>
            <ac:spMk id="4" creationId="{9298904A-74C8-F108-F586-5380EEE88F7A}"/>
          </ac:spMkLst>
        </pc:spChg>
        <pc:spChg chg="del">
          <ac:chgData name="Techy Thibaut" userId="0a091cef-aa85-4df5-ad37-63275b7af1bb" providerId="ADAL" clId="{04AF269C-7AE3-4798-809D-EFDA4AD6A501}" dt="2026-05-04T09:42:09.757" v="1628" actId="478"/>
          <ac:spMkLst>
            <pc:docMk/>
            <pc:sldMk cId="2362592452" sldId="387"/>
            <ac:spMk id="12" creationId="{16EB64D4-2DBA-55BE-12C0-5CDF235BAFED}"/>
          </ac:spMkLst>
        </pc:spChg>
        <pc:spChg chg="add mod">
          <ac:chgData name="Techy Thibaut" userId="0a091cef-aa85-4df5-ad37-63275b7af1bb" providerId="ADAL" clId="{04AF269C-7AE3-4798-809D-EFDA4AD6A501}" dt="2026-05-04T10:41:24.965" v="2031"/>
          <ac:spMkLst>
            <pc:docMk/>
            <pc:sldMk cId="2362592452" sldId="387"/>
            <ac:spMk id="13" creationId="{83240815-ADA3-65EC-65DF-3EE61B63F801}"/>
          </ac:spMkLst>
        </pc:spChg>
      </pc:sldChg>
      <pc:sldChg chg="delSp mod">
        <pc:chgData name="Techy Thibaut" userId="0a091cef-aa85-4df5-ad37-63275b7af1bb" providerId="ADAL" clId="{04AF269C-7AE3-4798-809D-EFDA4AD6A501}" dt="2026-05-04T10:28:11.596" v="1705" actId="478"/>
        <pc:sldMkLst>
          <pc:docMk/>
          <pc:sldMk cId="0" sldId="388"/>
        </pc:sldMkLst>
        <pc:spChg chg="del">
          <ac:chgData name="Techy Thibaut" userId="0a091cef-aa85-4df5-ad37-63275b7af1bb" providerId="ADAL" clId="{04AF269C-7AE3-4798-809D-EFDA4AD6A501}" dt="2026-05-04T10:28:11.596" v="1705" actId="478"/>
          <ac:spMkLst>
            <pc:docMk/>
            <pc:sldMk cId="0" sldId="388"/>
            <ac:spMk id="15" creationId="{0B11EB5A-1192-78F2-D359-9283E239F0CA}"/>
          </ac:spMkLst>
        </pc:spChg>
      </pc:sldChg>
      <pc:sldChg chg="addSp delSp modSp mod">
        <pc:chgData name="Techy Thibaut" userId="0a091cef-aa85-4df5-ad37-63275b7af1bb" providerId="ADAL" clId="{04AF269C-7AE3-4798-809D-EFDA4AD6A501}" dt="2026-05-04T10:41:27.425" v="2033"/>
        <pc:sldMkLst>
          <pc:docMk/>
          <pc:sldMk cId="1043055558" sldId="389"/>
        </pc:sldMkLst>
        <pc:spChg chg="del">
          <ac:chgData name="Techy Thibaut" userId="0a091cef-aa85-4df5-ad37-63275b7af1bb" providerId="ADAL" clId="{04AF269C-7AE3-4798-809D-EFDA4AD6A501}" dt="2026-05-04T09:42:12.740" v="1630" actId="478"/>
          <ac:spMkLst>
            <pc:docMk/>
            <pc:sldMk cId="1043055558" sldId="389"/>
            <ac:spMk id="3" creationId="{8452A748-C7EE-3D83-439A-47EC91882ED9}"/>
          </ac:spMkLst>
        </pc:spChg>
        <pc:spChg chg="del">
          <ac:chgData name="Techy Thibaut" userId="0a091cef-aa85-4df5-ad37-63275b7af1bb" providerId="ADAL" clId="{04AF269C-7AE3-4798-809D-EFDA4AD6A501}" dt="2026-05-04T09:42:12.740" v="1630" actId="478"/>
          <ac:spMkLst>
            <pc:docMk/>
            <pc:sldMk cId="1043055558" sldId="389"/>
            <ac:spMk id="4" creationId="{76944670-BB0F-735B-870E-E15ECFBAB2D2}"/>
          </ac:spMkLst>
        </pc:spChg>
        <pc:spChg chg="add mod">
          <ac:chgData name="Techy Thibaut" userId="0a091cef-aa85-4df5-ad37-63275b7af1bb" providerId="ADAL" clId="{04AF269C-7AE3-4798-809D-EFDA4AD6A501}" dt="2026-05-04T10:41:27.425" v="2033"/>
          <ac:spMkLst>
            <pc:docMk/>
            <pc:sldMk cId="1043055558" sldId="389"/>
            <ac:spMk id="5" creationId="{66B38F4D-1757-3341-989D-448127637EE5}"/>
          </ac:spMkLst>
        </pc:spChg>
      </pc:sldChg>
      <pc:sldChg chg="addSp delSp modSp mod">
        <pc:chgData name="Techy Thibaut" userId="0a091cef-aa85-4df5-ad37-63275b7af1bb" providerId="ADAL" clId="{04AF269C-7AE3-4798-809D-EFDA4AD6A501}" dt="2026-05-04T10:41:28.411" v="2034"/>
        <pc:sldMkLst>
          <pc:docMk/>
          <pc:sldMk cId="2704181830" sldId="391"/>
        </pc:sldMkLst>
        <pc:spChg chg="del">
          <ac:chgData name="Techy Thibaut" userId="0a091cef-aa85-4df5-ad37-63275b7af1bb" providerId="ADAL" clId="{04AF269C-7AE3-4798-809D-EFDA4AD6A501}" dt="2026-05-04T09:42:16.326" v="1631" actId="478"/>
          <ac:spMkLst>
            <pc:docMk/>
            <pc:sldMk cId="2704181830" sldId="391"/>
            <ac:spMk id="2" creationId="{351B6EA6-ACBA-0957-8EC2-5C74173ADAB1}"/>
          </ac:spMkLst>
        </pc:spChg>
        <pc:spChg chg="add mod">
          <ac:chgData name="Techy Thibaut" userId="0a091cef-aa85-4df5-ad37-63275b7af1bb" providerId="ADAL" clId="{04AF269C-7AE3-4798-809D-EFDA4AD6A501}" dt="2026-05-04T10:41:28.411" v="2034"/>
          <ac:spMkLst>
            <pc:docMk/>
            <pc:sldMk cId="2704181830" sldId="391"/>
            <ac:spMk id="3" creationId="{7A3FAC78-79FD-821B-E68E-8E3BB24F77C8}"/>
          </ac:spMkLst>
        </pc:spChg>
        <pc:spChg chg="del">
          <ac:chgData name="Techy Thibaut" userId="0a091cef-aa85-4df5-ad37-63275b7af1bb" providerId="ADAL" clId="{04AF269C-7AE3-4798-809D-EFDA4AD6A501}" dt="2026-05-04T09:42:16.326" v="1631" actId="478"/>
          <ac:spMkLst>
            <pc:docMk/>
            <pc:sldMk cId="2704181830" sldId="391"/>
            <ac:spMk id="4" creationId="{EE1255F6-02AF-CD61-0938-664D96ADE048}"/>
          </ac:spMkLst>
        </pc:spChg>
      </pc:sldChg>
      <pc:sldChg chg="addSp delSp modSp mod">
        <pc:chgData name="Techy Thibaut" userId="0a091cef-aa85-4df5-ad37-63275b7af1bb" providerId="ADAL" clId="{04AF269C-7AE3-4798-809D-EFDA4AD6A501}" dt="2026-05-04T10:40:18.514" v="1980"/>
        <pc:sldMkLst>
          <pc:docMk/>
          <pc:sldMk cId="612209731" sldId="392"/>
        </pc:sldMkLst>
        <pc:spChg chg="add mod">
          <ac:chgData name="Techy Thibaut" userId="0a091cef-aa85-4df5-ad37-63275b7af1bb" providerId="ADAL" clId="{04AF269C-7AE3-4798-809D-EFDA4AD6A501}" dt="2026-05-04T10:40:18.514" v="1980"/>
          <ac:spMkLst>
            <pc:docMk/>
            <pc:sldMk cId="612209731" sldId="392"/>
            <ac:spMk id="3" creationId="{921DEA5E-6306-8AB5-633D-0D7178EA9F04}"/>
          </ac:spMkLst>
        </pc:spChg>
        <pc:spChg chg="del">
          <ac:chgData name="Techy Thibaut" userId="0a091cef-aa85-4df5-ad37-63275b7af1bb" providerId="ADAL" clId="{04AF269C-7AE3-4798-809D-EFDA4AD6A501}" dt="2026-05-04T09:40:41.100" v="1580" actId="478"/>
          <ac:spMkLst>
            <pc:docMk/>
            <pc:sldMk cId="612209731" sldId="392"/>
            <ac:spMk id="10" creationId="{0EEBF613-4E6F-DFAA-84B3-9A3135648D2C}"/>
          </ac:spMkLst>
        </pc:spChg>
      </pc:sldChg>
      <pc:sldChg chg="delSp mod">
        <pc:chgData name="Techy Thibaut" userId="0a091cef-aa85-4df5-ad37-63275b7af1bb" providerId="ADAL" clId="{04AF269C-7AE3-4798-809D-EFDA4AD6A501}" dt="2026-05-04T10:28:42.872" v="1721" actId="478"/>
        <pc:sldMkLst>
          <pc:docMk/>
          <pc:sldMk cId="312531770" sldId="397"/>
        </pc:sldMkLst>
        <pc:spChg chg="del">
          <ac:chgData name="Techy Thibaut" userId="0a091cef-aa85-4df5-ad37-63275b7af1bb" providerId="ADAL" clId="{04AF269C-7AE3-4798-809D-EFDA4AD6A501}" dt="2026-05-04T10:28:42.872" v="1721" actId="478"/>
          <ac:spMkLst>
            <pc:docMk/>
            <pc:sldMk cId="312531770" sldId="397"/>
            <ac:spMk id="6" creationId="{3922E5E8-2A87-EB96-34ED-957857678648}"/>
          </ac:spMkLst>
        </pc:spChg>
      </pc:sldChg>
      <pc:sldChg chg="delSp mod">
        <pc:chgData name="Techy Thibaut" userId="0a091cef-aa85-4df5-ad37-63275b7af1bb" providerId="ADAL" clId="{04AF269C-7AE3-4798-809D-EFDA4AD6A501}" dt="2026-05-04T10:26:49.400" v="1667" actId="478"/>
        <pc:sldMkLst>
          <pc:docMk/>
          <pc:sldMk cId="1218262583" sldId="401"/>
        </pc:sldMkLst>
        <pc:spChg chg="del">
          <ac:chgData name="Techy Thibaut" userId="0a091cef-aa85-4df5-ad37-63275b7af1bb" providerId="ADAL" clId="{04AF269C-7AE3-4798-809D-EFDA4AD6A501}" dt="2026-05-04T10:26:49.400" v="1667" actId="478"/>
          <ac:spMkLst>
            <pc:docMk/>
            <pc:sldMk cId="1218262583" sldId="401"/>
            <ac:spMk id="2" creationId="{E6B28A57-7031-809F-08B9-AE89259672D1}"/>
          </ac:spMkLst>
        </pc:spChg>
      </pc:sldChg>
      <pc:sldChg chg="addSp delSp modSp mod">
        <pc:chgData name="Techy Thibaut" userId="0a091cef-aa85-4df5-ad37-63275b7af1bb" providerId="ADAL" clId="{04AF269C-7AE3-4798-809D-EFDA4AD6A501}" dt="2026-05-04T10:40:50.048" v="2004"/>
        <pc:sldMkLst>
          <pc:docMk/>
          <pc:sldMk cId="988888997" sldId="402"/>
        </pc:sldMkLst>
        <pc:spChg chg="del">
          <ac:chgData name="Techy Thibaut" userId="0a091cef-aa85-4df5-ad37-63275b7af1bb" providerId="ADAL" clId="{04AF269C-7AE3-4798-809D-EFDA4AD6A501}" dt="2026-05-04T09:41:26.069" v="1605" actId="478"/>
          <ac:spMkLst>
            <pc:docMk/>
            <pc:sldMk cId="988888997" sldId="402"/>
            <ac:spMk id="3" creationId="{68C18678-A8C8-9256-B22B-F72F0BE0E2BF}"/>
          </ac:spMkLst>
        </pc:spChg>
        <pc:spChg chg="add mod">
          <ac:chgData name="Techy Thibaut" userId="0a091cef-aa85-4df5-ad37-63275b7af1bb" providerId="ADAL" clId="{04AF269C-7AE3-4798-809D-EFDA4AD6A501}" dt="2026-05-04T10:40:50.048" v="2004"/>
          <ac:spMkLst>
            <pc:docMk/>
            <pc:sldMk cId="988888997" sldId="402"/>
            <ac:spMk id="4" creationId="{C00DD16C-A0EF-29B1-7583-554B5D6F8B4B}"/>
          </ac:spMkLst>
        </pc:spChg>
        <pc:spChg chg="del">
          <ac:chgData name="Techy Thibaut" userId="0a091cef-aa85-4df5-ad37-63275b7af1bb" providerId="ADAL" clId="{04AF269C-7AE3-4798-809D-EFDA4AD6A501}" dt="2026-05-04T09:41:26.069" v="1605" actId="478"/>
          <ac:spMkLst>
            <pc:docMk/>
            <pc:sldMk cId="988888997" sldId="402"/>
            <ac:spMk id="9" creationId="{27D27C18-1105-678B-6667-88EDA1A51657}"/>
          </ac:spMkLst>
        </pc:spChg>
      </pc:sldChg>
      <pc:sldChg chg="addSp delSp modSp mod">
        <pc:chgData name="Techy Thibaut" userId="0a091cef-aa85-4df5-ad37-63275b7af1bb" providerId="ADAL" clId="{04AF269C-7AE3-4798-809D-EFDA4AD6A501}" dt="2026-05-04T10:40:21.654" v="1982"/>
        <pc:sldMkLst>
          <pc:docMk/>
          <pc:sldMk cId="4230306088" sldId="403"/>
        </pc:sldMkLst>
        <pc:spChg chg="del">
          <ac:chgData name="Techy Thibaut" userId="0a091cef-aa85-4df5-ad37-63275b7af1bb" providerId="ADAL" clId="{04AF269C-7AE3-4798-809D-EFDA4AD6A501}" dt="2026-05-04T09:40:46.780" v="1583" actId="478"/>
          <ac:spMkLst>
            <pc:docMk/>
            <pc:sldMk cId="4230306088" sldId="403"/>
            <ac:spMk id="2" creationId="{2BDD8BE6-F2D9-7BF9-5A1C-BCE7F90A7398}"/>
          </ac:spMkLst>
        </pc:spChg>
        <pc:spChg chg="add mod">
          <ac:chgData name="Techy Thibaut" userId="0a091cef-aa85-4df5-ad37-63275b7af1bb" providerId="ADAL" clId="{04AF269C-7AE3-4798-809D-EFDA4AD6A501}" dt="2026-05-04T10:40:21.654" v="1982"/>
          <ac:spMkLst>
            <pc:docMk/>
            <pc:sldMk cId="4230306088" sldId="403"/>
            <ac:spMk id="3" creationId="{C70102BD-6769-EADE-30C7-12579C3DEB30}"/>
          </ac:spMkLst>
        </pc:spChg>
        <pc:spChg chg="del">
          <ac:chgData name="Techy Thibaut" userId="0a091cef-aa85-4df5-ad37-63275b7af1bb" providerId="ADAL" clId="{04AF269C-7AE3-4798-809D-EFDA4AD6A501}" dt="2026-05-04T09:40:46.780" v="1583" actId="478"/>
          <ac:spMkLst>
            <pc:docMk/>
            <pc:sldMk cId="4230306088" sldId="403"/>
            <ac:spMk id="11" creationId="{B33F7A8F-F997-2791-22B8-0D34DAC2EC16}"/>
          </ac:spMkLst>
        </pc:spChg>
      </pc:sldChg>
      <pc:sldChg chg="delSp mod">
        <pc:chgData name="Techy Thibaut" userId="0a091cef-aa85-4df5-ad37-63275b7af1bb" providerId="ADAL" clId="{04AF269C-7AE3-4798-809D-EFDA4AD6A501}" dt="2026-05-04T10:26:53.399" v="1669" actId="478"/>
        <pc:sldMkLst>
          <pc:docMk/>
          <pc:sldMk cId="2958830493" sldId="404"/>
        </pc:sldMkLst>
        <pc:spChg chg="del">
          <ac:chgData name="Techy Thibaut" userId="0a091cef-aa85-4df5-ad37-63275b7af1bb" providerId="ADAL" clId="{04AF269C-7AE3-4798-809D-EFDA4AD6A501}" dt="2026-05-04T10:26:53.399" v="1669" actId="478"/>
          <ac:spMkLst>
            <pc:docMk/>
            <pc:sldMk cId="2958830493" sldId="404"/>
            <ac:spMk id="7" creationId="{F16CC52E-A71E-7257-16EA-E0A5BDAFD7CB}"/>
          </ac:spMkLst>
        </pc:spChg>
      </pc:sldChg>
      <pc:sldChg chg="addSp delSp modSp mod">
        <pc:chgData name="Techy Thibaut" userId="0a091cef-aa85-4df5-ad37-63275b7af1bb" providerId="ADAL" clId="{04AF269C-7AE3-4798-809D-EFDA4AD6A501}" dt="2026-05-04T10:40:45.256" v="2001"/>
        <pc:sldMkLst>
          <pc:docMk/>
          <pc:sldMk cId="3371605300" sldId="405"/>
        </pc:sldMkLst>
        <pc:spChg chg="del">
          <ac:chgData name="Techy Thibaut" userId="0a091cef-aa85-4df5-ad37-63275b7af1bb" providerId="ADAL" clId="{04AF269C-7AE3-4798-809D-EFDA4AD6A501}" dt="2026-05-04T09:41:21.425" v="1602" actId="478"/>
          <ac:spMkLst>
            <pc:docMk/>
            <pc:sldMk cId="3371605300" sldId="405"/>
            <ac:spMk id="2" creationId="{5DBAF5E8-5701-52B1-6CC2-D940420303AA}"/>
          </ac:spMkLst>
        </pc:spChg>
        <pc:spChg chg="add mod">
          <ac:chgData name="Techy Thibaut" userId="0a091cef-aa85-4df5-ad37-63275b7af1bb" providerId="ADAL" clId="{04AF269C-7AE3-4798-809D-EFDA4AD6A501}" dt="2026-05-04T10:40:45.256" v="2001"/>
          <ac:spMkLst>
            <pc:docMk/>
            <pc:sldMk cId="3371605300" sldId="405"/>
            <ac:spMk id="4" creationId="{A1F97666-A49A-EF02-CE63-F16A10A36AFE}"/>
          </ac:spMkLst>
        </pc:spChg>
      </pc:sldChg>
      <pc:sldChg chg="addSp delSp modSp mod">
        <pc:chgData name="Techy Thibaut" userId="0a091cef-aa85-4df5-ad37-63275b7af1bb" providerId="ADAL" clId="{04AF269C-7AE3-4798-809D-EFDA4AD6A501}" dt="2026-05-04T10:40:54.738" v="2007"/>
        <pc:sldMkLst>
          <pc:docMk/>
          <pc:sldMk cId="2061769926" sldId="406"/>
        </pc:sldMkLst>
        <pc:spChg chg="del">
          <ac:chgData name="Techy Thibaut" userId="0a091cef-aa85-4df5-ad37-63275b7af1bb" providerId="ADAL" clId="{04AF269C-7AE3-4798-809D-EFDA4AD6A501}" dt="2026-05-04T09:41:34.251" v="1609" actId="478"/>
          <ac:spMkLst>
            <pc:docMk/>
            <pc:sldMk cId="2061769926" sldId="406"/>
            <ac:spMk id="2" creationId="{D78C012E-D909-A1DF-E918-F027221AE947}"/>
          </ac:spMkLst>
        </pc:spChg>
        <pc:spChg chg="add mod">
          <ac:chgData name="Techy Thibaut" userId="0a091cef-aa85-4df5-ad37-63275b7af1bb" providerId="ADAL" clId="{04AF269C-7AE3-4798-809D-EFDA4AD6A501}" dt="2026-05-04T10:40:54.738" v="2007"/>
          <ac:spMkLst>
            <pc:docMk/>
            <pc:sldMk cId="2061769926" sldId="406"/>
            <ac:spMk id="3" creationId="{A4BA3F6E-578C-5F05-8825-13F3257D0DD0}"/>
          </ac:spMkLst>
        </pc:spChg>
        <pc:spChg chg="del">
          <ac:chgData name="Techy Thibaut" userId="0a091cef-aa85-4df5-ad37-63275b7af1bb" providerId="ADAL" clId="{04AF269C-7AE3-4798-809D-EFDA4AD6A501}" dt="2026-05-04T09:41:34.251" v="1609" actId="478"/>
          <ac:spMkLst>
            <pc:docMk/>
            <pc:sldMk cId="2061769926" sldId="406"/>
            <ac:spMk id="9" creationId="{CF41D280-6A97-64E1-D4CA-9A2EDD9B8652}"/>
          </ac:spMkLst>
        </pc:spChg>
      </pc:sldChg>
      <pc:sldChg chg="addSp delSp modSp mod">
        <pc:chgData name="Techy Thibaut" userId="0a091cef-aa85-4df5-ad37-63275b7af1bb" providerId="ADAL" clId="{04AF269C-7AE3-4798-809D-EFDA4AD6A501}" dt="2026-05-04T10:41:14.163" v="2022"/>
        <pc:sldMkLst>
          <pc:docMk/>
          <pc:sldMk cId="3754499923" sldId="407"/>
        </pc:sldMkLst>
        <pc:spChg chg="del">
          <ac:chgData name="Techy Thibaut" userId="0a091cef-aa85-4df5-ad37-63275b7af1bb" providerId="ADAL" clId="{04AF269C-7AE3-4798-809D-EFDA4AD6A501}" dt="2026-05-04T09:41:49.924" v="1619" actId="478"/>
          <ac:spMkLst>
            <pc:docMk/>
            <pc:sldMk cId="3754499923" sldId="407"/>
            <ac:spMk id="2" creationId="{7A9767A4-DFFF-CD23-7163-BFE7FB0577C3}"/>
          </ac:spMkLst>
        </pc:spChg>
        <pc:spChg chg="add mod">
          <ac:chgData name="Techy Thibaut" userId="0a091cef-aa85-4df5-ad37-63275b7af1bb" providerId="ADAL" clId="{04AF269C-7AE3-4798-809D-EFDA4AD6A501}" dt="2026-05-04T10:41:14.163" v="2022"/>
          <ac:spMkLst>
            <pc:docMk/>
            <pc:sldMk cId="3754499923" sldId="407"/>
            <ac:spMk id="4" creationId="{C32802A3-B939-7360-D3D4-7ECA39C38F2E}"/>
          </ac:spMkLst>
        </pc:spChg>
      </pc:sldChg>
      <pc:sldChg chg="addSp delSp modSp mod">
        <pc:chgData name="Techy Thibaut" userId="0a091cef-aa85-4df5-ad37-63275b7af1bb" providerId="ADAL" clId="{04AF269C-7AE3-4798-809D-EFDA4AD6A501}" dt="2026-05-04T10:41:19.341" v="2026"/>
        <pc:sldMkLst>
          <pc:docMk/>
          <pc:sldMk cId="3407567335" sldId="408"/>
        </pc:sldMkLst>
        <pc:spChg chg="del">
          <ac:chgData name="Techy Thibaut" userId="0a091cef-aa85-4df5-ad37-63275b7af1bb" providerId="ADAL" clId="{04AF269C-7AE3-4798-809D-EFDA4AD6A501}" dt="2026-05-04T09:41:56.291" v="1623" actId="478"/>
          <ac:spMkLst>
            <pc:docMk/>
            <pc:sldMk cId="3407567335" sldId="408"/>
            <ac:spMk id="2" creationId="{61937AB5-FF7F-7263-4244-C7403D9B090B}"/>
          </ac:spMkLst>
        </pc:spChg>
        <pc:spChg chg="add mod">
          <ac:chgData name="Techy Thibaut" userId="0a091cef-aa85-4df5-ad37-63275b7af1bb" providerId="ADAL" clId="{04AF269C-7AE3-4798-809D-EFDA4AD6A501}" dt="2026-05-04T10:41:19.341" v="2026"/>
          <ac:spMkLst>
            <pc:docMk/>
            <pc:sldMk cId="3407567335" sldId="408"/>
            <ac:spMk id="3" creationId="{C0C4D9DB-9047-74BA-27EE-871154AB6C16}"/>
          </ac:spMkLst>
        </pc:spChg>
        <pc:spChg chg="del">
          <ac:chgData name="Techy Thibaut" userId="0a091cef-aa85-4df5-ad37-63275b7af1bb" providerId="ADAL" clId="{04AF269C-7AE3-4798-809D-EFDA4AD6A501}" dt="2026-05-04T09:41:56.291" v="1623" actId="478"/>
          <ac:spMkLst>
            <pc:docMk/>
            <pc:sldMk cId="3407567335" sldId="408"/>
            <ac:spMk id="7" creationId="{B9E89517-1E8D-35CC-49C0-6F24F711F1D2}"/>
          </ac:spMkLst>
        </pc:spChg>
      </pc:sldChg>
      <pc:sldChg chg="addSp delSp modSp mod">
        <pc:chgData name="Techy Thibaut" userId="0a091cef-aa85-4df5-ad37-63275b7af1bb" providerId="ADAL" clId="{04AF269C-7AE3-4798-809D-EFDA4AD6A501}" dt="2026-05-04T10:41:23.666" v="2030"/>
        <pc:sldMkLst>
          <pc:docMk/>
          <pc:sldMk cId="2954201159" sldId="409"/>
        </pc:sldMkLst>
        <pc:spChg chg="del">
          <ac:chgData name="Techy Thibaut" userId="0a091cef-aa85-4df5-ad37-63275b7af1bb" providerId="ADAL" clId="{04AF269C-7AE3-4798-809D-EFDA4AD6A501}" dt="2026-05-04T09:42:08.023" v="1627" actId="478"/>
          <ac:spMkLst>
            <pc:docMk/>
            <pc:sldMk cId="2954201159" sldId="409"/>
            <ac:spMk id="4" creationId="{E8C372FA-A48C-8FE5-1E92-4600998CCC1F}"/>
          </ac:spMkLst>
        </pc:spChg>
        <pc:spChg chg="del">
          <ac:chgData name="Techy Thibaut" userId="0a091cef-aa85-4df5-ad37-63275b7af1bb" providerId="ADAL" clId="{04AF269C-7AE3-4798-809D-EFDA4AD6A501}" dt="2026-05-04T09:42:08.023" v="1627" actId="478"/>
          <ac:spMkLst>
            <pc:docMk/>
            <pc:sldMk cId="2954201159" sldId="409"/>
            <ac:spMk id="5" creationId="{63F3C11A-C1C2-77CB-CFE5-9ECFF8B0102D}"/>
          </ac:spMkLst>
        </pc:spChg>
        <pc:spChg chg="add mod">
          <ac:chgData name="Techy Thibaut" userId="0a091cef-aa85-4df5-ad37-63275b7af1bb" providerId="ADAL" clId="{04AF269C-7AE3-4798-809D-EFDA4AD6A501}" dt="2026-05-04T10:41:23.666" v="2030"/>
          <ac:spMkLst>
            <pc:docMk/>
            <pc:sldMk cId="2954201159" sldId="409"/>
            <ac:spMk id="6" creationId="{B354B4E3-42A9-332F-C144-4B9E02E3F714}"/>
          </ac:spMkLst>
        </pc:spChg>
      </pc:sldChg>
      <pc:sldChg chg="addSp delSp modSp mod">
        <pc:chgData name="Techy Thibaut" userId="0a091cef-aa85-4df5-ad37-63275b7af1bb" providerId="ADAL" clId="{04AF269C-7AE3-4798-809D-EFDA4AD6A501}" dt="2026-05-04T10:40:39.489" v="1996"/>
        <pc:sldMkLst>
          <pc:docMk/>
          <pc:sldMk cId="3229854809" sldId="410"/>
        </pc:sldMkLst>
        <pc:spChg chg="del">
          <ac:chgData name="Techy Thibaut" userId="0a091cef-aa85-4df5-ad37-63275b7af1bb" providerId="ADAL" clId="{04AF269C-7AE3-4798-809D-EFDA4AD6A501}" dt="2026-05-04T09:41:11.734" v="1597" actId="478"/>
          <ac:spMkLst>
            <pc:docMk/>
            <pc:sldMk cId="3229854809" sldId="410"/>
            <ac:spMk id="2" creationId="{9CEB13DA-486A-9E25-AFD8-DF2827291BAA}"/>
          </ac:spMkLst>
        </pc:spChg>
        <pc:spChg chg="add mod">
          <ac:chgData name="Techy Thibaut" userId="0a091cef-aa85-4df5-ad37-63275b7af1bb" providerId="ADAL" clId="{04AF269C-7AE3-4798-809D-EFDA4AD6A501}" dt="2026-05-04T10:40:39.489" v="1996"/>
          <ac:spMkLst>
            <pc:docMk/>
            <pc:sldMk cId="3229854809" sldId="410"/>
            <ac:spMk id="4" creationId="{D894CC3B-FCB2-FFCD-779F-9A65F602B547}"/>
          </ac:spMkLst>
        </pc:spChg>
        <pc:spChg chg="del">
          <ac:chgData name="Techy Thibaut" userId="0a091cef-aa85-4df5-ad37-63275b7af1bb" providerId="ADAL" clId="{04AF269C-7AE3-4798-809D-EFDA4AD6A501}" dt="2026-05-04T09:41:11.734" v="1597" actId="478"/>
          <ac:spMkLst>
            <pc:docMk/>
            <pc:sldMk cId="3229854809" sldId="410"/>
            <ac:spMk id="17" creationId="{618F40E0-28A5-89EB-0C84-734E3E3A1DD9}"/>
          </ac:spMkLst>
        </pc:spChg>
      </pc:sldChg>
      <pc:sldChg chg="addSp delSp modSp mod">
        <pc:chgData name="Techy Thibaut" userId="0a091cef-aa85-4df5-ad37-63275b7af1bb" providerId="ADAL" clId="{04AF269C-7AE3-4798-809D-EFDA4AD6A501}" dt="2026-05-04T10:41:26.449" v="2032"/>
        <pc:sldMkLst>
          <pc:docMk/>
          <pc:sldMk cId="2263619743" sldId="411"/>
        </pc:sldMkLst>
        <pc:spChg chg="del">
          <ac:chgData name="Techy Thibaut" userId="0a091cef-aa85-4df5-ad37-63275b7af1bb" providerId="ADAL" clId="{04AF269C-7AE3-4798-809D-EFDA4AD6A501}" dt="2026-05-04T09:42:11.289" v="1629" actId="478"/>
          <ac:spMkLst>
            <pc:docMk/>
            <pc:sldMk cId="2263619743" sldId="411"/>
            <ac:spMk id="3" creationId="{1B7D362C-3A63-BE7E-7631-3F274024E3C7}"/>
          </ac:spMkLst>
        </pc:spChg>
        <pc:spChg chg="del">
          <ac:chgData name="Techy Thibaut" userId="0a091cef-aa85-4df5-ad37-63275b7af1bb" providerId="ADAL" clId="{04AF269C-7AE3-4798-809D-EFDA4AD6A501}" dt="2026-05-04T09:42:11.289" v="1629" actId="478"/>
          <ac:spMkLst>
            <pc:docMk/>
            <pc:sldMk cId="2263619743" sldId="411"/>
            <ac:spMk id="4" creationId="{09057BEE-BB4D-8A0A-71AD-5EC0C4888800}"/>
          </ac:spMkLst>
        </pc:spChg>
        <pc:spChg chg="add mod">
          <ac:chgData name="Techy Thibaut" userId="0a091cef-aa85-4df5-ad37-63275b7af1bb" providerId="ADAL" clId="{04AF269C-7AE3-4798-809D-EFDA4AD6A501}" dt="2026-05-04T10:41:26.449" v="2032"/>
          <ac:spMkLst>
            <pc:docMk/>
            <pc:sldMk cId="2263619743" sldId="411"/>
            <ac:spMk id="5" creationId="{031C59DD-846D-4CF9-60E9-3040F166D6D9}"/>
          </ac:spMkLst>
        </pc:spChg>
      </pc:sldChg>
      <pc:sldChg chg="addSp delSp modSp mod">
        <pc:chgData name="Techy Thibaut" userId="0a091cef-aa85-4df5-ad37-63275b7af1bb" providerId="ADAL" clId="{04AF269C-7AE3-4798-809D-EFDA4AD6A501}" dt="2026-05-04T10:40:24.717" v="1984"/>
        <pc:sldMkLst>
          <pc:docMk/>
          <pc:sldMk cId="2009926653" sldId="412"/>
        </pc:sldMkLst>
        <pc:spChg chg="del">
          <ac:chgData name="Techy Thibaut" userId="0a091cef-aa85-4df5-ad37-63275b7af1bb" providerId="ADAL" clId="{04AF269C-7AE3-4798-809D-EFDA4AD6A501}" dt="2026-05-04T09:40:50.148" v="1585" actId="478"/>
          <ac:spMkLst>
            <pc:docMk/>
            <pc:sldMk cId="2009926653" sldId="412"/>
            <ac:spMk id="2" creationId="{AAC8E853-4B29-F235-810F-788C4CA3C22B}"/>
          </ac:spMkLst>
        </pc:spChg>
        <pc:spChg chg="add mod">
          <ac:chgData name="Techy Thibaut" userId="0a091cef-aa85-4df5-ad37-63275b7af1bb" providerId="ADAL" clId="{04AF269C-7AE3-4798-809D-EFDA4AD6A501}" dt="2026-05-04T10:40:24.717" v="1984"/>
          <ac:spMkLst>
            <pc:docMk/>
            <pc:sldMk cId="2009926653" sldId="412"/>
            <ac:spMk id="3" creationId="{E899986F-5020-BE47-6633-C2660DEBEE73}"/>
          </ac:spMkLst>
        </pc:spChg>
      </pc:sldChg>
      <pc:sldChg chg="addSp delSp modSp mod">
        <pc:chgData name="Techy Thibaut" userId="0a091cef-aa85-4df5-ad37-63275b7af1bb" providerId="ADAL" clId="{04AF269C-7AE3-4798-809D-EFDA4AD6A501}" dt="2026-05-04T10:40:26.054" v="1985"/>
        <pc:sldMkLst>
          <pc:docMk/>
          <pc:sldMk cId="946413501" sldId="413"/>
        </pc:sldMkLst>
        <pc:spChg chg="del">
          <ac:chgData name="Techy Thibaut" userId="0a091cef-aa85-4df5-ad37-63275b7af1bb" providerId="ADAL" clId="{04AF269C-7AE3-4798-809D-EFDA4AD6A501}" dt="2026-05-04T09:40:51.926" v="1586" actId="478"/>
          <ac:spMkLst>
            <pc:docMk/>
            <pc:sldMk cId="946413501" sldId="413"/>
            <ac:spMk id="2" creationId="{7E670B99-ABC9-9597-D153-355280A56B79}"/>
          </ac:spMkLst>
        </pc:spChg>
        <pc:spChg chg="add mod">
          <ac:chgData name="Techy Thibaut" userId="0a091cef-aa85-4df5-ad37-63275b7af1bb" providerId="ADAL" clId="{04AF269C-7AE3-4798-809D-EFDA4AD6A501}" dt="2026-05-04T10:40:26.054" v="1985"/>
          <ac:spMkLst>
            <pc:docMk/>
            <pc:sldMk cId="946413501" sldId="413"/>
            <ac:spMk id="3" creationId="{9206FA11-0FE5-8B06-6DE0-8423C45B1F89}"/>
          </ac:spMkLst>
        </pc:spChg>
      </pc:sldChg>
      <pc:sldChg chg="addSp delSp modSp mod">
        <pc:chgData name="Techy Thibaut" userId="0a091cef-aa85-4df5-ad37-63275b7af1bb" providerId="ADAL" clId="{04AF269C-7AE3-4798-809D-EFDA4AD6A501}" dt="2026-05-04T10:40:28.001" v="1987"/>
        <pc:sldMkLst>
          <pc:docMk/>
          <pc:sldMk cId="919125685" sldId="414"/>
        </pc:sldMkLst>
        <pc:spChg chg="del">
          <ac:chgData name="Techy Thibaut" userId="0a091cef-aa85-4df5-ad37-63275b7af1bb" providerId="ADAL" clId="{04AF269C-7AE3-4798-809D-EFDA4AD6A501}" dt="2026-05-04T09:40:56.263" v="1588" actId="478"/>
          <ac:spMkLst>
            <pc:docMk/>
            <pc:sldMk cId="919125685" sldId="414"/>
            <ac:spMk id="2" creationId="{4CAE7C7B-49F4-6F1A-55DC-6E1AE4941D83}"/>
          </ac:spMkLst>
        </pc:spChg>
        <pc:spChg chg="add mod">
          <ac:chgData name="Techy Thibaut" userId="0a091cef-aa85-4df5-ad37-63275b7af1bb" providerId="ADAL" clId="{04AF269C-7AE3-4798-809D-EFDA4AD6A501}" dt="2026-05-04T10:40:28.001" v="1987"/>
          <ac:spMkLst>
            <pc:docMk/>
            <pc:sldMk cId="919125685" sldId="414"/>
            <ac:spMk id="3" creationId="{A74571F6-2DFD-8977-D836-D33BE544B22C}"/>
          </ac:spMkLst>
        </pc:spChg>
      </pc:sldChg>
      <pc:sldChg chg="addSp delSp modSp mod">
        <pc:chgData name="Techy Thibaut" userId="0a091cef-aa85-4df5-ad37-63275b7af1bb" providerId="ADAL" clId="{04AF269C-7AE3-4798-809D-EFDA4AD6A501}" dt="2026-05-04T10:40:29.075" v="1988"/>
        <pc:sldMkLst>
          <pc:docMk/>
          <pc:sldMk cId="1039599696" sldId="415"/>
        </pc:sldMkLst>
        <pc:spChg chg="del">
          <ac:chgData name="Techy Thibaut" userId="0a091cef-aa85-4df5-ad37-63275b7af1bb" providerId="ADAL" clId="{04AF269C-7AE3-4798-809D-EFDA4AD6A501}" dt="2026-05-04T09:40:57.978" v="1589" actId="478"/>
          <ac:spMkLst>
            <pc:docMk/>
            <pc:sldMk cId="1039599696" sldId="415"/>
            <ac:spMk id="2" creationId="{7C4F3551-D0FE-9F3E-F670-4AE0169FD94F}"/>
          </ac:spMkLst>
        </pc:spChg>
        <pc:spChg chg="add mod">
          <ac:chgData name="Techy Thibaut" userId="0a091cef-aa85-4df5-ad37-63275b7af1bb" providerId="ADAL" clId="{04AF269C-7AE3-4798-809D-EFDA4AD6A501}" dt="2026-05-04T10:40:29.075" v="1988"/>
          <ac:spMkLst>
            <pc:docMk/>
            <pc:sldMk cId="1039599696" sldId="415"/>
            <ac:spMk id="3" creationId="{7FF0B2A1-FEA1-49D6-599C-B47FCFE1D0DF}"/>
          </ac:spMkLst>
        </pc:spChg>
      </pc:sldChg>
      <pc:sldChg chg="addSp delSp modSp mod">
        <pc:chgData name="Techy Thibaut" userId="0a091cef-aa85-4df5-ad37-63275b7af1bb" providerId="ADAL" clId="{04AF269C-7AE3-4798-809D-EFDA4AD6A501}" dt="2026-05-04T10:40:27.051" v="1986"/>
        <pc:sldMkLst>
          <pc:docMk/>
          <pc:sldMk cId="2903354135" sldId="416"/>
        </pc:sldMkLst>
        <pc:spChg chg="del">
          <ac:chgData name="Techy Thibaut" userId="0a091cef-aa85-4df5-ad37-63275b7af1bb" providerId="ADAL" clId="{04AF269C-7AE3-4798-809D-EFDA4AD6A501}" dt="2026-05-04T09:40:54.462" v="1587" actId="478"/>
          <ac:spMkLst>
            <pc:docMk/>
            <pc:sldMk cId="2903354135" sldId="416"/>
            <ac:spMk id="2" creationId="{DD249264-5005-45C0-BAD0-19FC584FF40E}"/>
          </ac:spMkLst>
        </pc:spChg>
        <pc:spChg chg="add mod">
          <ac:chgData name="Techy Thibaut" userId="0a091cef-aa85-4df5-ad37-63275b7af1bb" providerId="ADAL" clId="{04AF269C-7AE3-4798-809D-EFDA4AD6A501}" dt="2026-05-04T10:40:27.051" v="1986"/>
          <ac:spMkLst>
            <pc:docMk/>
            <pc:sldMk cId="2903354135" sldId="416"/>
            <ac:spMk id="3" creationId="{42DB0103-2698-27B4-39B9-F98CAFF9CE91}"/>
          </ac:spMkLst>
        </pc:spChg>
      </pc:sldChg>
      <pc:sldChg chg="addSp delSp modSp mod">
        <pc:chgData name="Techy Thibaut" userId="0a091cef-aa85-4df5-ad37-63275b7af1bb" providerId="ADAL" clId="{04AF269C-7AE3-4798-809D-EFDA4AD6A501}" dt="2026-05-04T10:41:29.518" v="2035"/>
        <pc:sldMkLst>
          <pc:docMk/>
          <pc:sldMk cId="122923374" sldId="417"/>
        </pc:sldMkLst>
        <pc:spChg chg="del">
          <ac:chgData name="Techy Thibaut" userId="0a091cef-aa85-4df5-ad37-63275b7af1bb" providerId="ADAL" clId="{04AF269C-7AE3-4798-809D-EFDA4AD6A501}" dt="2026-05-04T09:42:18.072" v="1632" actId="478"/>
          <ac:spMkLst>
            <pc:docMk/>
            <pc:sldMk cId="122923374" sldId="417"/>
            <ac:spMk id="2" creationId="{D296210D-B579-8DAF-C62D-9FD9FA3DAB9E}"/>
          </ac:spMkLst>
        </pc:spChg>
        <pc:spChg chg="add mod">
          <ac:chgData name="Techy Thibaut" userId="0a091cef-aa85-4df5-ad37-63275b7af1bb" providerId="ADAL" clId="{04AF269C-7AE3-4798-809D-EFDA4AD6A501}" dt="2026-05-04T10:41:29.518" v="2035"/>
          <ac:spMkLst>
            <pc:docMk/>
            <pc:sldMk cId="122923374" sldId="417"/>
            <ac:spMk id="3" creationId="{889FB3D1-F19E-FA6B-6F86-1ED0397E6B33}"/>
          </ac:spMkLst>
        </pc:spChg>
        <pc:spChg chg="del">
          <ac:chgData name="Techy Thibaut" userId="0a091cef-aa85-4df5-ad37-63275b7af1bb" providerId="ADAL" clId="{04AF269C-7AE3-4798-809D-EFDA4AD6A501}" dt="2026-05-04T09:42:18.072" v="1632" actId="478"/>
          <ac:spMkLst>
            <pc:docMk/>
            <pc:sldMk cId="122923374" sldId="417"/>
            <ac:spMk id="10" creationId="{2EC40936-266A-47F3-9E31-19A4DE46EACD}"/>
          </ac:spMkLst>
        </pc:spChg>
      </pc:sldChg>
      <pc:sldChg chg="addSp delSp modSp mod">
        <pc:chgData name="Techy Thibaut" userId="0a091cef-aa85-4df5-ad37-63275b7af1bb" providerId="ADAL" clId="{04AF269C-7AE3-4798-809D-EFDA4AD6A501}" dt="2026-05-04T10:41:31.885" v="2036"/>
        <pc:sldMkLst>
          <pc:docMk/>
          <pc:sldMk cId="2572720249" sldId="418"/>
        </pc:sldMkLst>
        <pc:spChg chg="del">
          <ac:chgData name="Techy Thibaut" userId="0a091cef-aa85-4df5-ad37-63275b7af1bb" providerId="ADAL" clId="{04AF269C-7AE3-4798-809D-EFDA4AD6A501}" dt="2026-05-04T09:42:20.432" v="1633" actId="478"/>
          <ac:spMkLst>
            <pc:docMk/>
            <pc:sldMk cId="2572720249" sldId="418"/>
            <ac:spMk id="2" creationId="{D689B43A-8804-8B3B-534E-FDF24DE5B9BC}"/>
          </ac:spMkLst>
        </pc:spChg>
        <pc:spChg chg="add mod">
          <ac:chgData name="Techy Thibaut" userId="0a091cef-aa85-4df5-ad37-63275b7af1bb" providerId="ADAL" clId="{04AF269C-7AE3-4798-809D-EFDA4AD6A501}" dt="2026-05-04T10:41:31.885" v="2036"/>
          <ac:spMkLst>
            <pc:docMk/>
            <pc:sldMk cId="2572720249" sldId="418"/>
            <ac:spMk id="3" creationId="{ED49B790-6102-0F45-514D-CB0798D1B44A}"/>
          </ac:spMkLst>
        </pc:spChg>
        <pc:spChg chg="del">
          <ac:chgData name="Techy Thibaut" userId="0a091cef-aa85-4df5-ad37-63275b7af1bb" providerId="ADAL" clId="{04AF269C-7AE3-4798-809D-EFDA4AD6A501}" dt="2026-05-04T09:42:20.432" v="1633" actId="478"/>
          <ac:spMkLst>
            <pc:docMk/>
            <pc:sldMk cId="2572720249" sldId="418"/>
            <ac:spMk id="9" creationId="{A3B2BAA9-A1AF-36D4-3F6F-8C88E3C0D9E2}"/>
          </ac:spMkLst>
        </pc:spChg>
      </pc:sldChg>
      <pc:sldChg chg="addSp delSp modSp mod">
        <pc:chgData name="Techy Thibaut" userId="0a091cef-aa85-4df5-ad37-63275b7af1bb" providerId="ADAL" clId="{04AF269C-7AE3-4798-809D-EFDA4AD6A501}" dt="2026-05-04T10:41:32.836" v="2037"/>
        <pc:sldMkLst>
          <pc:docMk/>
          <pc:sldMk cId="2334399167" sldId="419"/>
        </pc:sldMkLst>
        <pc:spChg chg="del">
          <ac:chgData name="Techy Thibaut" userId="0a091cef-aa85-4df5-ad37-63275b7af1bb" providerId="ADAL" clId="{04AF269C-7AE3-4798-809D-EFDA4AD6A501}" dt="2026-05-04T09:42:23.227" v="1634" actId="478"/>
          <ac:spMkLst>
            <pc:docMk/>
            <pc:sldMk cId="2334399167" sldId="419"/>
            <ac:spMk id="2" creationId="{AE882AEE-B32A-E1D1-6E55-33236286F882}"/>
          </ac:spMkLst>
        </pc:spChg>
        <pc:spChg chg="add mod">
          <ac:chgData name="Techy Thibaut" userId="0a091cef-aa85-4df5-ad37-63275b7af1bb" providerId="ADAL" clId="{04AF269C-7AE3-4798-809D-EFDA4AD6A501}" dt="2026-05-04T10:41:32.836" v="2037"/>
          <ac:spMkLst>
            <pc:docMk/>
            <pc:sldMk cId="2334399167" sldId="419"/>
            <ac:spMk id="3" creationId="{86158A4C-56DE-4F93-3075-9E0472F907CC}"/>
          </ac:spMkLst>
        </pc:spChg>
        <pc:spChg chg="del">
          <ac:chgData name="Techy Thibaut" userId="0a091cef-aa85-4df5-ad37-63275b7af1bb" providerId="ADAL" clId="{04AF269C-7AE3-4798-809D-EFDA4AD6A501}" dt="2026-05-04T09:42:23.227" v="1634" actId="478"/>
          <ac:spMkLst>
            <pc:docMk/>
            <pc:sldMk cId="2334399167" sldId="419"/>
            <ac:spMk id="5" creationId="{DDC46810-932D-0F83-348F-937A94041E73}"/>
          </ac:spMkLst>
        </pc:spChg>
      </pc:sldChg>
      <pc:sldChg chg="addSp delSp modSp mod">
        <pc:chgData name="Techy Thibaut" userId="0a091cef-aa85-4df5-ad37-63275b7af1bb" providerId="ADAL" clId="{04AF269C-7AE3-4798-809D-EFDA4AD6A501}" dt="2026-05-04T10:41:34.540" v="2038"/>
        <pc:sldMkLst>
          <pc:docMk/>
          <pc:sldMk cId="1077844427" sldId="420"/>
        </pc:sldMkLst>
        <pc:spChg chg="del">
          <ac:chgData name="Techy Thibaut" userId="0a091cef-aa85-4df5-ad37-63275b7af1bb" providerId="ADAL" clId="{04AF269C-7AE3-4798-809D-EFDA4AD6A501}" dt="2026-05-04T09:42:24.848" v="1635" actId="478"/>
          <ac:spMkLst>
            <pc:docMk/>
            <pc:sldMk cId="1077844427" sldId="420"/>
            <ac:spMk id="2" creationId="{12F59815-D018-9C67-B703-4AB99C01D56C}"/>
          </ac:spMkLst>
        </pc:spChg>
        <pc:spChg chg="add mod">
          <ac:chgData name="Techy Thibaut" userId="0a091cef-aa85-4df5-ad37-63275b7af1bb" providerId="ADAL" clId="{04AF269C-7AE3-4798-809D-EFDA4AD6A501}" dt="2026-05-04T10:41:34.540" v="2038"/>
          <ac:spMkLst>
            <pc:docMk/>
            <pc:sldMk cId="1077844427" sldId="420"/>
            <ac:spMk id="3" creationId="{B6839865-961A-FD91-B865-12297C5690F2}"/>
          </ac:spMkLst>
        </pc:spChg>
        <pc:spChg chg="del">
          <ac:chgData name="Techy Thibaut" userId="0a091cef-aa85-4df5-ad37-63275b7af1bb" providerId="ADAL" clId="{04AF269C-7AE3-4798-809D-EFDA4AD6A501}" dt="2026-05-04T09:42:24.848" v="1635" actId="478"/>
          <ac:spMkLst>
            <pc:docMk/>
            <pc:sldMk cId="1077844427" sldId="420"/>
            <ac:spMk id="8" creationId="{0A6C512E-3596-5531-3E98-E270C3B5806E}"/>
          </ac:spMkLst>
        </pc:spChg>
      </pc:sldChg>
      <pc:sldChg chg="addSp delSp modSp mod">
        <pc:chgData name="Techy Thibaut" userId="0a091cef-aa85-4df5-ad37-63275b7af1bb" providerId="ADAL" clId="{04AF269C-7AE3-4798-809D-EFDA4AD6A501}" dt="2026-05-04T10:41:35.588" v="2039"/>
        <pc:sldMkLst>
          <pc:docMk/>
          <pc:sldMk cId="2304562749" sldId="421"/>
        </pc:sldMkLst>
        <pc:spChg chg="del">
          <ac:chgData name="Techy Thibaut" userId="0a091cef-aa85-4df5-ad37-63275b7af1bb" providerId="ADAL" clId="{04AF269C-7AE3-4798-809D-EFDA4AD6A501}" dt="2026-05-04T09:42:26.315" v="1636" actId="478"/>
          <ac:spMkLst>
            <pc:docMk/>
            <pc:sldMk cId="2304562749" sldId="421"/>
            <ac:spMk id="2" creationId="{36E31EC1-639E-CD69-CDFD-57790CEAB08F}"/>
          </ac:spMkLst>
        </pc:spChg>
        <pc:spChg chg="add mod">
          <ac:chgData name="Techy Thibaut" userId="0a091cef-aa85-4df5-ad37-63275b7af1bb" providerId="ADAL" clId="{04AF269C-7AE3-4798-809D-EFDA4AD6A501}" dt="2026-05-04T10:41:35.588" v="2039"/>
          <ac:spMkLst>
            <pc:docMk/>
            <pc:sldMk cId="2304562749" sldId="421"/>
            <ac:spMk id="3" creationId="{B287CE6E-04E2-F209-88F3-41B045C569DD}"/>
          </ac:spMkLst>
        </pc:spChg>
        <pc:spChg chg="del">
          <ac:chgData name="Techy Thibaut" userId="0a091cef-aa85-4df5-ad37-63275b7af1bb" providerId="ADAL" clId="{04AF269C-7AE3-4798-809D-EFDA4AD6A501}" dt="2026-05-04T09:42:26.315" v="1636" actId="478"/>
          <ac:spMkLst>
            <pc:docMk/>
            <pc:sldMk cId="2304562749" sldId="421"/>
            <ac:spMk id="10" creationId="{3C8EB135-1EA1-37B2-D50E-C175A6171FE4}"/>
          </ac:spMkLst>
        </pc:spChg>
      </pc:sldChg>
      <pc:sldChg chg="addSp delSp modSp mod">
        <pc:chgData name="Techy Thibaut" userId="0a091cef-aa85-4df5-ad37-63275b7af1bb" providerId="ADAL" clId="{04AF269C-7AE3-4798-809D-EFDA4AD6A501}" dt="2026-05-04T10:41:36.739" v="2040"/>
        <pc:sldMkLst>
          <pc:docMk/>
          <pc:sldMk cId="506072211" sldId="422"/>
        </pc:sldMkLst>
        <pc:spChg chg="del">
          <ac:chgData name="Techy Thibaut" userId="0a091cef-aa85-4df5-ad37-63275b7af1bb" providerId="ADAL" clId="{04AF269C-7AE3-4798-809D-EFDA4AD6A501}" dt="2026-05-04T09:42:28.617" v="1637" actId="478"/>
          <ac:spMkLst>
            <pc:docMk/>
            <pc:sldMk cId="506072211" sldId="422"/>
            <ac:spMk id="4" creationId="{3FBF9D1D-45F1-99EA-9B8B-48E2F6ECEB68}"/>
          </ac:spMkLst>
        </pc:spChg>
        <pc:spChg chg="del">
          <ac:chgData name="Techy Thibaut" userId="0a091cef-aa85-4df5-ad37-63275b7af1bb" providerId="ADAL" clId="{04AF269C-7AE3-4798-809D-EFDA4AD6A501}" dt="2026-05-04T09:42:28.617" v="1637" actId="478"/>
          <ac:spMkLst>
            <pc:docMk/>
            <pc:sldMk cId="506072211" sldId="422"/>
            <ac:spMk id="8" creationId="{E257B3E3-CB71-0A44-1F7F-68E9D0072352}"/>
          </ac:spMkLst>
        </pc:spChg>
        <pc:spChg chg="add mod">
          <ac:chgData name="Techy Thibaut" userId="0a091cef-aa85-4df5-ad37-63275b7af1bb" providerId="ADAL" clId="{04AF269C-7AE3-4798-809D-EFDA4AD6A501}" dt="2026-05-04T10:41:36.739" v="2040"/>
          <ac:spMkLst>
            <pc:docMk/>
            <pc:sldMk cId="506072211" sldId="422"/>
            <ac:spMk id="9" creationId="{9B340F63-5D06-8D66-6CCE-DC745342046C}"/>
          </ac:spMkLst>
        </pc:spChg>
      </pc:sldChg>
      <pc:sldChg chg="addSp delSp modSp mod">
        <pc:chgData name="Techy Thibaut" userId="0a091cef-aa85-4df5-ad37-63275b7af1bb" providerId="ADAL" clId="{04AF269C-7AE3-4798-809D-EFDA4AD6A501}" dt="2026-05-04T10:41:21.142" v="2028"/>
        <pc:sldMkLst>
          <pc:docMk/>
          <pc:sldMk cId="3574512716" sldId="423"/>
        </pc:sldMkLst>
        <pc:spChg chg="del">
          <ac:chgData name="Techy Thibaut" userId="0a091cef-aa85-4df5-ad37-63275b7af1bb" providerId="ADAL" clId="{04AF269C-7AE3-4798-809D-EFDA4AD6A501}" dt="2026-05-04T09:42:04.007" v="1625" actId="478"/>
          <ac:spMkLst>
            <pc:docMk/>
            <pc:sldMk cId="3574512716" sldId="423"/>
            <ac:spMk id="2" creationId="{066AD844-FB29-5BCB-E148-B7320CF020BD}"/>
          </ac:spMkLst>
        </pc:spChg>
        <pc:spChg chg="add mod">
          <ac:chgData name="Techy Thibaut" userId="0a091cef-aa85-4df5-ad37-63275b7af1bb" providerId="ADAL" clId="{04AF269C-7AE3-4798-809D-EFDA4AD6A501}" dt="2026-05-04T10:41:21.142" v="2028"/>
          <ac:spMkLst>
            <pc:docMk/>
            <pc:sldMk cId="3574512716" sldId="423"/>
            <ac:spMk id="3" creationId="{4FEE4BF9-C2E2-7EA9-8B85-B8F64AB80CA1}"/>
          </ac:spMkLst>
        </pc:spChg>
        <pc:spChg chg="del">
          <ac:chgData name="Techy Thibaut" userId="0a091cef-aa85-4df5-ad37-63275b7af1bb" providerId="ADAL" clId="{04AF269C-7AE3-4798-809D-EFDA4AD6A501}" dt="2026-05-04T09:42:04.007" v="1625" actId="478"/>
          <ac:spMkLst>
            <pc:docMk/>
            <pc:sldMk cId="3574512716" sldId="423"/>
            <ac:spMk id="11" creationId="{FEF66AFB-5991-6595-8023-FDE623AA08EB}"/>
          </ac:spMkLst>
        </pc:spChg>
      </pc:sldChg>
      <pc:sldChg chg="addSp delSp modSp mod">
        <pc:chgData name="Techy Thibaut" userId="0a091cef-aa85-4df5-ad37-63275b7af1bb" providerId="ADAL" clId="{04AF269C-7AE3-4798-809D-EFDA4AD6A501}" dt="2026-05-04T10:41:20.208" v="2027"/>
        <pc:sldMkLst>
          <pc:docMk/>
          <pc:sldMk cId="2378477170" sldId="424"/>
        </pc:sldMkLst>
        <pc:spChg chg="del">
          <ac:chgData name="Techy Thibaut" userId="0a091cef-aa85-4df5-ad37-63275b7af1bb" providerId="ADAL" clId="{04AF269C-7AE3-4798-809D-EFDA4AD6A501}" dt="2026-05-04T09:41:58.226" v="1624" actId="478"/>
          <ac:spMkLst>
            <pc:docMk/>
            <pc:sldMk cId="2378477170" sldId="424"/>
            <ac:spMk id="2" creationId="{EFA2EB84-BC89-F5C8-B26F-9079940DE7D8}"/>
          </ac:spMkLst>
        </pc:spChg>
        <pc:spChg chg="add mod">
          <ac:chgData name="Techy Thibaut" userId="0a091cef-aa85-4df5-ad37-63275b7af1bb" providerId="ADAL" clId="{04AF269C-7AE3-4798-809D-EFDA4AD6A501}" dt="2026-05-04T10:41:20.208" v="2027"/>
          <ac:spMkLst>
            <pc:docMk/>
            <pc:sldMk cId="2378477170" sldId="424"/>
            <ac:spMk id="3" creationId="{5D20E9D3-16C4-83D5-F98B-771B1B546090}"/>
          </ac:spMkLst>
        </pc:spChg>
        <pc:spChg chg="del">
          <ac:chgData name="Techy Thibaut" userId="0a091cef-aa85-4df5-ad37-63275b7af1bb" providerId="ADAL" clId="{04AF269C-7AE3-4798-809D-EFDA4AD6A501}" dt="2026-05-04T09:41:58.226" v="1624" actId="478"/>
          <ac:spMkLst>
            <pc:docMk/>
            <pc:sldMk cId="2378477170" sldId="424"/>
            <ac:spMk id="9" creationId="{4730AFEF-C5C9-43DA-D719-6872DFB291FF}"/>
          </ac:spMkLst>
        </pc:spChg>
      </pc:sldChg>
      <pc:sldChg chg="delSp mod">
        <pc:chgData name="Techy Thibaut" userId="0a091cef-aa85-4df5-ad37-63275b7af1bb" providerId="ADAL" clId="{04AF269C-7AE3-4798-809D-EFDA4AD6A501}" dt="2026-05-04T09:40:35.433" v="1577" actId="478"/>
        <pc:sldMkLst>
          <pc:docMk/>
          <pc:sldMk cId="3882718004" sldId="425"/>
        </pc:sldMkLst>
        <pc:spChg chg="del">
          <ac:chgData name="Techy Thibaut" userId="0a091cef-aa85-4df5-ad37-63275b7af1bb" providerId="ADAL" clId="{04AF269C-7AE3-4798-809D-EFDA4AD6A501}" dt="2026-05-04T09:40:35.433" v="1577" actId="478"/>
          <ac:spMkLst>
            <pc:docMk/>
            <pc:sldMk cId="3882718004" sldId="425"/>
            <ac:spMk id="2" creationId="{05ED2BF6-07E9-5153-3BDE-B4D02676AF00}"/>
          </ac:spMkLst>
        </pc:spChg>
      </pc:sldChg>
      <pc:sldChg chg="delSp mod">
        <pc:chgData name="Techy Thibaut" userId="0a091cef-aa85-4df5-ad37-63275b7af1bb" providerId="ADAL" clId="{04AF269C-7AE3-4798-809D-EFDA4AD6A501}" dt="2026-05-04T10:27:18.065" v="1683" actId="478"/>
        <pc:sldMkLst>
          <pc:docMk/>
          <pc:sldMk cId="899144283" sldId="432"/>
        </pc:sldMkLst>
        <pc:spChg chg="del">
          <ac:chgData name="Techy Thibaut" userId="0a091cef-aa85-4df5-ad37-63275b7af1bb" providerId="ADAL" clId="{04AF269C-7AE3-4798-809D-EFDA4AD6A501}" dt="2026-05-04T10:27:18.065" v="1683" actId="478"/>
          <ac:spMkLst>
            <pc:docMk/>
            <pc:sldMk cId="899144283" sldId="432"/>
            <ac:spMk id="9" creationId="{1CAFB495-E96E-6F32-3D4C-380AD6C6816E}"/>
          </ac:spMkLst>
        </pc:spChg>
      </pc:sldChg>
      <pc:sldChg chg="delSp mod">
        <pc:chgData name="Techy Thibaut" userId="0a091cef-aa85-4df5-ad37-63275b7af1bb" providerId="ADAL" clId="{04AF269C-7AE3-4798-809D-EFDA4AD6A501}" dt="2026-05-04T10:28:18.772" v="1709" actId="478"/>
        <pc:sldMkLst>
          <pc:docMk/>
          <pc:sldMk cId="39279792" sldId="433"/>
        </pc:sldMkLst>
        <pc:spChg chg="del">
          <ac:chgData name="Techy Thibaut" userId="0a091cef-aa85-4df5-ad37-63275b7af1bb" providerId="ADAL" clId="{04AF269C-7AE3-4798-809D-EFDA4AD6A501}" dt="2026-05-04T10:28:18.772" v="1709" actId="478"/>
          <ac:spMkLst>
            <pc:docMk/>
            <pc:sldMk cId="39279792" sldId="433"/>
            <ac:spMk id="8" creationId="{51E72544-499D-BB28-A249-2269D5D16443}"/>
          </ac:spMkLst>
        </pc:spChg>
      </pc:sldChg>
      <pc:sldChg chg="delSp mod">
        <pc:chgData name="Techy Thibaut" userId="0a091cef-aa85-4df5-ad37-63275b7af1bb" providerId="ADAL" clId="{04AF269C-7AE3-4798-809D-EFDA4AD6A501}" dt="2026-05-04T10:27:05.424" v="1676" actId="478"/>
        <pc:sldMkLst>
          <pc:docMk/>
          <pc:sldMk cId="3359410894" sldId="435"/>
        </pc:sldMkLst>
        <pc:spChg chg="del">
          <ac:chgData name="Techy Thibaut" userId="0a091cef-aa85-4df5-ad37-63275b7af1bb" providerId="ADAL" clId="{04AF269C-7AE3-4798-809D-EFDA4AD6A501}" dt="2026-05-04T10:27:05.424" v="1676" actId="478"/>
          <ac:spMkLst>
            <pc:docMk/>
            <pc:sldMk cId="3359410894" sldId="435"/>
            <ac:spMk id="32" creationId="{6DA6C7AF-6F53-3080-53C3-1C3F1166081E}"/>
          </ac:spMkLst>
        </pc:spChg>
      </pc:sldChg>
      <pc:sldChg chg="delSp mod">
        <pc:chgData name="Techy Thibaut" userId="0a091cef-aa85-4df5-ad37-63275b7af1bb" providerId="ADAL" clId="{04AF269C-7AE3-4798-809D-EFDA4AD6A501}" dt="2026-05-04T10:28:16.749" v="1708" actId="478"/>
        <pc:sldMkLst>
          <pc:docMk/>
          <pc:sldMk cId="771955996" sldId="438"/>
        </pc:sldMkLst>
        <pc:spChg chg="del">
          <ac:chgData name="Techy Thibaut" userId="0a091cef-aa85-4df5-ad37-63275b7af1bb" providerId="ADAL" clId="{04AF269C-7AE3-4798-809D-EFDA4AD6A501}" dt="2026-05-04T10:28:16.749" v="1708" actId="478"/>
          <ac:spMkLst>
            <pc:docMk/>
            <pc:sldMk cId="771955996" sldId="438"/>
            <ac:spMk id="14" creationId="{422951E6-6DD3-229A-E596-A6A26C175EF6}"/>
          </ac:spMkLst>
        </pc:spChg>
      </pc:sldChg>
      <pc:sldChg chg="delSp mod">
        <pc:chgData name="Techy Thibaut" userId="0a091cef-aa85-4df5-ad37-63275b7af1bb" providerId="ADAL" clId="{04AF269C-7AE3-4798-809D-EFDA4AD6A501}" dt="2026-05-04T10:27:13.543" v="1680" actId="478"/>
        <pc:sldMkLst>
          <pc:docMk/>
          <pc:sldMk cId="4108367034" sldId="439"/>
        </pc:sldMkLst>
        <pc:spChg chg="del">
          <ac:chgData name="Techy Thibaut" userId="0a091cef-aa85-4df5-ad37-63275b7af1bb" providerId="ADAL" clId="{04AF269C-7AE3-4798-809D-EFDA4AD6A501}" dt="2026-05-04T10:27:13.543" v="1680" actId="478"/>
          <ac:spMkLst>
            <pc:docMk/>
            <pc:sldMk cId="4108367034" sldId="439"/>
            <ac:spMk id="9" creationId="{8AD4E456-6880-37BC-4C40-FC4F0462EBFB}"/>
          </ac:spMkLst>
        </pc:spChg>
      </pc:sldChg>
      <pc:sldChg chg="delSp mod">
        <pc:chgData name="Techy Thibaut" userId="0a091cef-aa85-4df5-ad37-63275b7af1bb" providerId="ADAL" clId="{04AF269C-7AE3-4798-809D-EFDA4AD6A501}" dt="2026-05-04T10:26:43.755" v="1665" actId="478"/>
        <pc:sldMkLst>
          <pc:docMk/>
          <pc:sldMk cId="3044804487" sldId="440"/>
        </pc:sldMkLst>
        <pc:spChg chg="del">
          <ac:chgData name="Techy Thibaut" userId="0a091cef-aa85-4df5-ad37-63275b7af1bb" providerId="ADAL" clId="{04AF269C-7AE3-4798-809D-EFDA4AD6A501}" dt="2026-05-04T10:26:43.755" v="1665" actId="478"/>
          <ac:spMkLst>
            <pc:docMk/>
            <pc:sldMk cId="3044804487" sldId="440"/>
            <ac:spMk id="8" creationId="{5800142B-401A-6246-F398-F288ADDC7CDC}"/>
          </ac:spMkLst>
        </pc:spChg>
      </pc:sldChg>
      <pc:sldChg chg="delSp mod">
        <pc:chgData name="Techy Thibaut" userId="0a091cef-aa85-4df5-ad37-63275b7af1bb" providerId="ADAL" clId="{04AF269C-7AE3-4798-809D-EFDA4AD6A501}" dt="2026-05-04T10:31:21.068" v="1797" actId="478"/>
        <pc:sldMkLst>
          <pc:docMk/>
          <pc:sldMk cId="1990937166" sldId="442"/>
        </pc:sldMkLst>
        <pc:spChg chg="del">
          <ac:chgData name="Techy Thibaut" userId="0a091cef-aa85-4df5-ad37-63275b7af1bb" providerId="ADAL" clId="{04AF269C-7AE3-4798-809D-EFDA4AD6A501}" dt="2026-05-04T10:31:21.068" v="1797" actId="478"/>
          <ac:spMkLst>
            <pc:docMk/>
            <pc:sldMk cId="1990937166" sldId="442"/>
            <ac:spMk id="12" creationId="{9F995762-8990-D082-E3D6-5C49D088CA13}"/>
          </ac:spMkLst>
        </pc:spChg>
      </pc:sldChg>
      <pc:sldChg chg="delSp mod">
        <pc:chgData name="Techy Thibaut" userId="0a091cef-aa85-4df5-ad37-63275b7af1bb" providerId="ADAL" clId="{04AF269C-7AE3-4798-809D-EFDA4AD6A501}" dt="2026-05-04T10:31:22.542" v="1798" actId="478"/>
        <pc:sldMkLst>
          <pc:docMk/>
          <pc:sldMk cId="1428528793" sldId="444"/>
        </pc:sldMkLst>
        <pc:spChg chg="del">
          <ac:chgData name="Techy Thibaut" userId="0a091cef-aa85-4df5-ad37-63275b7af1bb" providerId="ADAL" clId="{04AF269C-7AE3-4798-809D-EFDA4AD6A501}" dt="2026-05-04T10:31:22.542" v="1798" actId="478"/>
          <ac:spMkLst>
            <pc:docMk/>
            <pc:sldMk cId="1428528793" sldId="444"/>
            <ac:spMk id="5" creationId="{0186413B-3E5E-466A-AA00-67F53994A1A4}"/>
          </ac:spMkLst>
        </pc:spChg>
      </pc:sldChg>
      <pc:sldChg chg="delSp mod">
        <pc:chgData name="Techy Thibaut" userId="0a091cef-aa85-4df5-ad37-63275b7af1bb" providerId="ADAL" clId="{04AF269C-7AE3-4798-809D-EFDA4AD6A501}" dt="2026-05-04T10:31:27.882" v="1801" actId="478"/>
        <pc:sldMkLst>
          <pc:docMk/>
          <pc:sldMk cId="1717849481" sldId="446"/>
        </pc:sldMkLst>
        <pc:spChg chg="del">
          <ac:chgData name="Techy Thibaut" userId="0a091cef-aa85-4df5-ad37-63275b7af1bb" providerId="ADAL" clId="{04AF269C-7AE3-4798-809D-EFDA4AD6A501}" dt="2026-05-04T10:31:27.882" v="1801" actId="478"/>
          <ac:spMkLst>
            <pc:docMk/>
            <pc:sldMk cId="1717849481" sldId="446"/>
            <ac:spMk id="4" creationId="{8C1A8C9C-EB6C-7ED8-243B-4E8F3D2FA94C}"/>
          </ac:spMkLst>
        </pc:spChg>
      </pc:sldChg>
      <pc:sldChg chg="delSp mod">
        <pc:chgData name="Techy Thibaut" userId="0a091cef-aa85-4df5-ad37-63275b7af1bb" providerId="ADAL" clId="{04AF269C-7AE3-4798-809D-EFDA4AD6A501}" dt="2026-05-04T10:31:29.754" v="1802" actId="478"/>
        <pc:sldMkLst>
          <pc:docMk/>
          <pc:sldMk cId="2130359687" sldId="447"/>
        </pc:sldMkLst>
        <pc:spChg chg="del">
          <ac:chgData name="Techy Thibaut" userId="0a091cef-aa85-4df5-ad37-63275b7af1bb" providerId="ADAL" clId="{04AF269C-7AE3-4798-809D-EFDA4AD6A501}" dt="2026-05-04T10:31:29.754" v="1802" actId="478"/>
          <ac:spMkLst>
            <pc:docMk/>
            <pc:sldMk cId="2130359687" sldId="447"/>
            <ac:spMk id="3" creationId="{4939D52F-6A6D-4490-546B-FEE2144974F6}"/>
          </ac:spMkLst>
        </pc:spChg>
      </pc:sldChg>
      <pc:sldChg chg="delSp mod">
        <pc:chgData name="Techy Thibaut" userId="0a091cef-aa85-4df5-ad37-63275b7af1bb" providerId="ADAL" clId="{04AF269C-7AE3-4798-809D-EFDA4AD6A501}" dt="2026-05-04T10:31:31.368" v="1803" actId="478"/>
        <pc:sldMkLst>
          <pc:docMk/>
          <pc:sldMk cId="403783781" sldId="448"/>
        </pc:sldMkLst>
        <pc:spChg chg="del">
          <ac:chgData name="Techy Thibaut" userId="0a091cef-aa85-4df5-ad37-63275b7af1bb" providerId="ADAL" clId="{04AF269C-7AE3-4798-809D-EFDA4AD6A501}" dt="2026-05-04T10:31:31.368" v="1803" actId="478"/>
          <ac:spMkLst>
            <pc:docMk/>
            <pc:sldMk cId="403783781" sldId="448"/>
            <ac:spMk id="3" creationId="{AB6EAA78-BCF9-FB20-5D4E-BCE24531BF2E}"/>
          </ac:spMkLst>
        </pc:spChg>
      </pc:sldChg>
      <pc:sldChg chg="delSp mod">
        <pc:chgData name="Techy Thibaut" userId="0a091cef-aa85-4df5-ad37-63275b7af1bb" providerId="ADAL" clId="{04AF269C-7AE3-4798-809D-EFDA4AD6A501}" dt="2026-05-04T10:31:33.244" v="1804" actId="478"/>
        <pc:sldMkLst>
          <pc:docMk/>
          <pc:sldMk cId="4207602260" sldId="450"/>
        </pc:sldMkLst>
        <pc:spChg chg="del">
          <ac:chgData name="Techy Thibaut" userId="0a091cef-aa85-4df5-ad37-63275b7af1bb" providerId="ADAL" clId="{04AF269C-7AE3-4798-809D-EFDA4AD6A501}" dt="2026-05-04T10:31:33.244" v="1804" actId="478"/>
          <ac:spMkLst>
            <pc:docMk/>
            <pc:sldMk cId="4207602260" sldId="450"/>
            <ac:spMk id="3" creationId="{EF886101-237C-BC0B-61CA-2308E38A6586}"/>
          </ac:spMkLst>
        </pc:spChg>
      </pc:sldChg>
      <pc:sldChg chg="delSp mod">
        <pc:chgData name="Techy Thibaut" userId="0a091cef-aa85-4df5-ad37-63275b7af1bb" providerId="ADAL" clId="{04AF269C-7AE3-4798-809D-EFDA4AD6A501}" dt="2026-05-04T10:26:46.974" v="1666" actId="478"/>
        <pc:sldMkLst>
          <pc:docMk/>
          <pc:sldMk cId="2402919771" sldId="451"/>
        </pc:sldMkLst>
        <pc:spChg chg="del">
          <ac:chgData name="Techy Thibaut" userId="0a091cef-aa85-4df5-ad37-63275b7af1bb" providerId="ADAL" clId="{04AF269C-7AE3-4798-809D-EFDA4AD6A501}" dt="2026-05-04T10:26:46.974" v="1666" actId="478"/>
          <ac:spMkLst>
            <pc:docMk/>
            <pc:sldMk cId="2402919771" sldId="451"/>
            <ac:spMk id="2" creationId="{AB0C57E9-AB86-E74E-B8C4-C18FC22687C9}"/>
          </ac:spMkLst>
        </pc:spChg>
      </pc:sldChg>
      <pc:sldChg chg="delSp mod">
        <pc:chgData name="Techy Thibaut" userId="0a091cef-aa85-4df5-ad37-63275b7af1bb" providerId="ADAL" clId="{04AF269C-7AE3-4798-809D-EFDA4AD6A501}" dt="2026-05-04T09:33:41.368" v="1388" actId="478"/>
        <pc:sldMkLst>
          <pc:docMk/>
          <pc:sldMk cId="424091571" sldId="452"/>
        </pc:sldMkLst>
        <pc:spChg chg="del">
          <ac:chgData name="Techy Thibaut" userId="0a091cef-aa85-4df5-ad37-63275b7af1bb" providerId="ADAL" clId="{04AF269C-7AE3-4798-809D-EFDA4AD6A501}" dt="2026-05-04T09:33:41.368" v="1388" actId="478"/>
          <ac:spMkLst>
            <pc:docMk/>
            <pc:sldMk cId="424091571" sldId="452"/>
            <ac:spMk id="2" creationId="{D953EAEC-46F8-72D6-F854-8B8C99C333A3}"/>
          </ac:spMkLst>
        </pc:spChg>
      </pc:sldChg>
      <pc:sldChg chg="delSp mod">
        <pc:chgData name="Techy Thibaut" userId="0a091cef-aa85-4df5-ad37-63275b7af1bb" providerId="ADAL" clId="{04AF269C-7AE3-4798-809D-EFDA4AD6A501}" dt="2026-05-04T09:34:09.270" v="1401" actId="478"/>
        <pc:sldMkLst>
          <pc:docMk/>
          <pc:sldMk cId="2698470073" sldId="453"/>
        </pc:sldMkLst>
        <pc:spChg chg="del">
          <ac:chgData name="Techy Thibaut" userId="0a091cef-aa85-4df5-ad37-63275b7af1bb" providerId="ADAL" clId="{04AF269C-7AE3-4798-809D-EFDA4AD6A501}" dt="2026-05-04T09:34:09.270" v="1401" actId="478"/>
          <ac:spMkLst>
            <pc:docMk/>
            <pc:sldMk cId="2698470073" sldId="453"/>
            <ac:spMk id="2" creationId="{F0C57C13-5BCC-59BD-D4F2-3E67F3AD8DFA}"/>
          </ac:spMkLst>
        </pc:spChg>
      </pc:sldChg>
      <pc:sldChg chg="delSp mod">
        <pc:chgData name="Techy Thibaut" userId="0a091cef-aa85-4df5-ad37-63275b7af1bb" providerId="ADAL" clId="{04AF269C-7AE3-4798-809D-EFDA4AD6A501}" dt="2026-05-04T09:34:20.122" v="1406" actId="478"/>
        <pc:sldMkLst>
          <pc:docMk/>
          <pc:sldMk cId="1204916463" sldId="454"/>
        </pc:sldMkLst>
        <pc:spChg chg="del">
          <ac:chgData name="Techy Thibaut" userId="0a091cef-aa85-4df5-ad37-63275b7af1bb" providerId="ADAL" clId="{04AF269C-7AE3-4798-809D-EFDA4AD6A501}" dt="2026-05-04T09:34:20.122" v="1406" actId="478"/>
          <ac:spMkLst>
            <pc:docMk/>
            <pc:sldMk cId="1204916463" sldId="454"/>
            <ac:spMk id="2" creationId="{F5F95AF8-207C-AC68-6F1C-BE836F1E5EEA}"/>
          </ac:spMkLst>
        </pc:spChg>
      </pc:sldChg>
      <pc:sldChg chg="delSp mod">
        <pc:chgData name="Techy Thibaut" userId="0a091cef-aa85-4df5-ad37-63275b7af1bb" providerId="ADAL" clId="{04AF269C-7AE3-4798-809D-EFDA4AD6A501}" dt="2026-05-04T09:34:28.174" v="1410" actId="478"/>
        <pc:sldMkLst>
          <pc:docMk/>
          <pc:sldMk cId="158413296" sldId="455"/>
        </pc:sldMkLst>
        <pc:spChg chg="del">
          <ac:chgData name="Techy Thibaut" userId="0a091cef-aa85-4df5-ad37-63275b7af1bb" providerId="ADAL" clId="{04AF269C-7AE3-4798-809D-EFDA4AD6A501}" dt="2026-05-04T09:34:28.174" v="1410" actId="478"/>
          <ac:spMkLst>
            <pc:docMk/>
            <pc:sldMk cId="158413296" sldId="455"/>
            <ac:spMk id="2" creationId="{3465375C-849A-8124-3315-B4E9651FFE3C}"/>
          </ac:spMkLst>
        </pc:spChg>
      </pc:sldChg>
      <pc:sldChg chg="addSp delSp modSp mod">
        <pc:chgData name="Techy Thibaut" userId="0a091cef-aa85-4df5-ad37-63275b7af1bb" providerId="ADAL" clId="{04AF269C-7AE3-4798-809D-EFDA4AD6A501}" dt="2026-05-04T09:34:26.401" v="1409" actId="478"/>
        <pc:sldMkLst>
          <pc:docMk/>
          <pc:sldMk cId="334539449" sldId="456"/>
        </pc:sldMkLst>
        <pc:spChg chg="add del mod">
          <ac:chgData name="Techy Thibaut" userId="0a091cef-aa85-4df5-ad37-63275b7af1bb" providerId="ADAL" clId="{04AF269C-7AE3-4798-809D-EFDA4AD6A501}" dt="2026-05-04T09:34:26.401" v="1409" actId="478"/>
          <ac:spMkLst>
            <pc:docMk/>
            <pc:sldMk cId="334539449" sldId="456"/>
            <ac:spMk id="2" creationId="{0C929D4E-5C02-75C1-7386-B911C9DC4A9B}"/>
          </ac:spMkLst>
        </pc:spChg>
        <pc:spChg chg="del">
          <ac:chgData name="Techy Thibaut" userId="0a091cef-aa85-4df5-ad37-63275b7af1bb" providerId="ADAL" clId="{04AF269C-7AE3-4798-809D-EFDA4AD6A501}" dt="2026-05-04T09:25:34.326" v="1248" actId="478"/>
          <ac:spMkLst>
            <pc:docMk/>
            <pc:sldMk cId="334539449" sldId="456"/>
            <ac:spMk id="9" creationId="{64B38542-4676-BC7E-7D79-5F7BBF103D04}"/>
          </ac:spMkLst>
        </pc:spChg>
      </pc:sldChg>
      <pc:sldChg chg="addSp delSp modSp mod">
        <pc:chgData name="Techy Thibaut" userId="0a091cef-aa85-4df5-ad37-63275b7af1bb" providerId="ADAL" clId="{04AF269C-7AE3-4798-809D-EFDA4AD6A501}" dt="2026-05-04T09:34:11.582" v="1402" actId="478"/>
        <pc:sldMkLst>
          <pc:docMk/>
          <pc:sldMk cId="3416221194" sldId="457"/>
        </pc:sldMkLst>
        <pc:spChg chg="add del mod">
          <ac:chgData name="Techy Thibaut" userId="0a091cef-aa85-4df5-ad37-63275b7af1bb" providerId="ADAL" clId="{04AF269C-7AE3-4798-809D-EFDA4AD6A501}" dt="2026-05-04T09:34:11.582" v="1402" actId="478"/>
          <ac:spMkLst>
            <pc:docMk/>
            <pc:sldMk cId="3416221194" sldId="457"/>
            <ac:spMk id="2" creationId="{CC8129DA-E0E5-8B04-2519-8B9EE000F95D}"/>
          </ac:spMkLst>
        </pc:spChg>
        <pc:spChg chg="del">
          <ac:chgData name="Techy Thibaut" userId="0a091cef-aa85-4df5-ad37-63275b7af1bb" providerId="ADAL" clId="{04AF269C-7AE3-4798-809D-EFDA4AD6A501}" dt="2026-05-04T09:24:56.420" v="1233" actId="478"/>
          <ac:spMkLst>
            <pc:docMk/>
            <pc:sldMk cId="3416221194" sldId="457"/>
            <ac:spMk id="9" creationId="{70CB675B-F1B5-CAE0-F1D4-43A4B3F94408}"/>
          </ac:spMkLst>
        </pc:spChg>
      </pc:sldChg>
      <pc:sldChg chg="delSp mod">
        <pc:chgData name="Techy Thibaut" userId="0a091cef-aa85-4df5-ad37-63275b7af1bb" providerId="ADAL" clId="{04AF269C-7AE3-4798-809D-EFDA4AD6A501}" dt="2026-05-04T10:27:03.701" v="1675" actId="478"/>
        <pc:sldMkLst>
          <pc:docMk/>
          <pc:sldMk cId="2265166293" sldId="458"/>
        </pc:sldMkLst>
        <pc:spChg chg="del">
          <ac:chgData name="Techy Thibaut" userId="0a091cef-aa85-4df5-ad37-63275b7af1bb" providerId="ADAL" clId="{04AF269C-7AE3-4798-809D-EFDA4AD6A501}" dt="2026-05-04T10:27:03.701" v="1675" actId="478"/>
          <ac:spMkLst>
            <pc:docMk/>
            <pc:sldMk cId="2265166293" sldId="458"/>
            <ac:spMk id="11" creationId="{DE2B8601-89DE-B2A3-FBFF-C27603255C06}"/>
          </ac:spMkLst>
        </pc:spChg>
      </pc:sldChg>
      <pc:sldChg chg="addSp delSp modSp mod">
        <pc:chgData name="Techy Thibaut" userId="0a091cef-aa85-4df5-ad37-63275b7af1bb" providerId="ADAL" clId="{04AF269C-7AE3-4798-809D-EFDA4AD6A501}" dt="2026-05-04T09:34:24.569" v="1408" actId="478"/>
        <pc:sldMkLst>
          <pc:docMk/>
          <pc:sldMk cId="3642390385" sldId="459"/>
        </pc:sldMkLst>
        <pc:spChg chg="add del mod">
          <ac:chgData name="Techy Thibaut" userId="0a091cef-aa85-4df5-ad37-63275b7af1bb" providerId="ADAL" clId="{04AF269C-7AE3-4798-809D-EFDA4AD6A501}" dt="2026-05-04T09:25:29.460" v="1246" actId="478"/>
          <ac:spMkLst>
            <pc:docMk/>
            <pc:sldMk cId="3642390385" sldId="459"/>
            <ac:spMk id="2" creationId="{90BD5FFD-75AE-4963-96CE-07A38B887D3B}"/>
          </ac:spMkLst>
        </pc:spChg>
        <pc:spChg chg="add del mod">
          <ac:chgData name="Techy Thibaut" userId="0a091cef-aa85-4df5-ad37-63275b7af1bb" providerId="ADAL" clId="{04AF269C-7AE3-4798-809D-EFDA4AD6A501}" dt="2026-05-04T09:34:24.569" v="1408" actId="478"/>
          <ac:spMkLst>
            <pc:docMk/>
            <pc:sldMk cId="3642390385" sldId="459"/>
            <ac:spMk id="3" creationId="{54679325-0CEB-306D-2D79-3A6B2D86CFAB}"/>
          </ac:spMkLst>
        </pc:spChg>
        <pc:spChg chg="del">
          <ac:chgData name="Techy Thibaut" userId="0a091cef-aa85-4df5-ad37-63275b7af1bb" providerId="ADAL" clId="{04AF269C-7AE3-4798-809D-EFDA4AD6A501}" dt="2026-05-04T09:25:24.819" v="1244" actId="478"/>
          <ac:spMkLst>
            <pc:docMk/>
            <pc:sldMk cId="3642390385" sldId="459"/>
            <ac:spMk id="9" creationId="{38525412-9393-0104-E6F5-8335C8FE75E9}"/>
          </ac:spMkLst>
        </pc:spChg>
      </pc:sldChg>
      <pc:sldChg chg="addSp delSp modSp mod">
        <pc:chgData name="Techy Thibaut" userId="0a091cef-aa85-4df5-ad37-63275b7af1bb" providerId="ADAL" clId="{04AF269C-7AE3-4798-809D-EFDA4AD6A501}" dt="2026-05-04T09:34:32.559" v="1412" actId="478"/>
        <pc:sldMkLst>
          <pc:docMk/>
          <pc:sldMk cId="3223115073" sldId="460"/>
        </pc:sldMkLst>
        <pc:spChg chg="add del mod">
          <ac:chgData name="Techy Thibaut" userId="0a091cef-aa85-4df5-ad37-63275b7af1bb" providerId="ADAL" clId="{04AF269C-7AE3-4798-809D-EFDA4AD6A501}" dt="2026-05-04T09:34:32.559" v="1412" actId="478"/>
          <ac:spMkLst>
            <pc:docMk/>
            <pc:sldMk cId="3223115073" sldId="460"/>
            <ac:spMk id="2" creationId="{0982DABE-3213-BD7F-001A-9ABC7F158228}"/>
          </ac:spMkLst>
        </pc:spChg>
        <pc:spChg chg="del">
          <ac:chgData name="Techy Thibaut" userId="0a091cef-aa85-4df5-ad37-63275b7af1bb" providerId="ADAL" clId="{04AF269C-7AE3-4798-809D-EFDA4AD6A501}" dt="2026-05-04T09:25:43.226" v="1252" actId="478"/>
          <ac:spMkLst>
            <pc:docMk/>
            <pc:sldMk cId="3223115073" sldId="460"/>
            <ac:spMk id="15" creationId="{FACE1A11-1782-D6A1-71FB-11DD571CC271}"/>
          </ac:spMkLst>
        </pc:spChg>
      </pc:sldChg>
      <pc:sldChg chg="addSp delSp modSp mod">
        <pc:chgData name="Techy Thibaut" userId="0a091cef-aa85-4df5-ad37-63275b7af1bb" providerId="ADAL" clId="{04AF269C-7AE3-4798-809D-EFDA4AD6A501}" dt="2026-05-04T09:34:30.658" v="1411" actId="478"/>
        <pc:sldMkLst>
          <pc:docMk/>
          <pc:sldMk cId="3555884116" sldId="461"/>
        </pc:sldMkLst>
        <pc:spChg chg="add del mod">
          <ac:chgData name="Techy Thibaut" userId="0a091cef-aa85-4df5-ad37-63275b7af1bb" providerId="ADAL" clId="{04AF269C-7AE3-4798-809D-EFDA4AD6A501}" dt="2026-05-04T09:34:30.658" v="1411" actId="478"/>
          <ac:spMkLst>
            <pc:docMk/>
            <pc:sldMk cId="3555884116" sldId="461"/>
            <ac:spMk id="2" creationId="{087C93E8-87AE-6BA4-89EC-4C2B27726D15}"/>
          </ac:spMkLst>
        </pc:spChg>
        <pc:spChg chg="del">
          <ac:chgData name="Techy Thibaut" userId="0a091cef-aa85-4df5-ad37-63275b7af1bb" providerId="ADAL" clId="{04AF269C-7AE3-4798-809D-EFDA4AD6A501}" dt="2026-05-04T09:25:39.400" v="1250" actId="478"/>
          <ac:spMkLst>
            <pc:docMk/>
            <pc:sldMk cId="3555884116" sldId="461"/>
            <ac:spMk id="12" creationId="{B484A50D-BCA0-27E0-6027-3EB9CFDD94D8}"/>
          </ac:spMkLst>
        </pc:spChg>
      </pc:sldChg>
      <pc:sldChg chg="addSp delSp modSp mod">
        <pc:chgData name="Techy Thibaut" userId="0a091cef-aa85-4df5-ad37-63275b7af1bb" providerId="ADAL" clId="{04AF269C-7AE3-4798-809D-EFDA4AD6A501}" dt="2026-05-04T09:34:34.565" v="1413" actId="478"/>
        <pc:sldMkLst>
          <pc:docMk/>
          <pc:sldMk cId="2931380599" sldId="462"/>
        </pc:sldMkLst>
        <pc:spChg chg="add del mod">
          <ac:chgData name="Techy Thibaut" userId="0a091cef-aa85-4df5-ad37-63275b7af1bb" providerId="ADAL" clId="{04AF269C-7AE3-4798-809D-EFDA4AD6A501}" dt="2026-05-04T09:34:34.565" v="1413" actId="478"/>
          <ac:spMkLst>
            <pc:docMk/>
            <pc:sldMk cId="2931380599" sldId="462"/>
            <ac:spMk id="2" creationId="{C08BF4B2-D9A7-6428-E58C-80ED15D7D03C}"/>
          </ac:spMkLst>
        </pc:spChg>
        <pc:spChg chg="del">
          <ac:chgData name="Techy Thibaut" userId="0a091cef-aa85-4df5-ad37-63275b7af1bb" providerId="ADAL" clId="{04AF269C-7AE3-4798-809D-EFDA4AD6A501}" dt="2026-05-04T09:25:46.919" v="1254" actId="478"/>
          <ac:spMkLst>
            <pc:docMk/>
            <pc:sldMk cId="2931380599" sldId="462"/>
            <ac:spMk id="15" creationId="{36B7E14A-7D6C-68F7-A22A-0C93CF1B0429}"/>
          </ac:spMkLst>
        </pc:spChg>
      </pc:sldChg>
      <pc:sldChg chg="addSp delSp modSp mod">
        <pc:chgData name="Techy Thibaut" userId="0a091cef-aa85-4df5-ad37-63275b7af1bb" providerId="ADAL" clId="{04AF269C-7AE3-4798-809D-EFDA4AD6A501}" dt="2026-05-04T10:43:48.650" v="2086" actId="1036"/>
        <pc:sldMkLst>
          <pc:docMk/>
          <pc:sldMk cId="3065241903" sldId="463"/>
        </pc:sldMkLst>
        <pc:spChg chg="del">
          <ac:chgData name="Techy Thibaut" userId="0a091cef-aa85-4df5-ad37-63275b7af1bb" providerId="ADAL" clId="{04AF269C-7AE3-4798-809D-EFDA4AD6A501}" dt="2026-05-04T10:27:33.523" v="1691" actId="478"/>
          <ac:spMkLst>
            <pc:docMk/>
            <pc:sldMk cId="3065241903" sldId="463"/>
            <ac:spMk id="2" creationId="{9BE5712B-97CB-8296-59BF-E5D679D8E6C5}"/>
          </ac:spMkLst>
        </pc:spChg>
        <pc:spChg chg="del">
          <ac:chgData name="Techy Thibaut" userId="0a091cef-aa85-4df5-ad37-63275b7af1bb" providerId="ADAL" clId="{04AF269C-7AE3-4798-809D-EFDA4AD6A501}" dt="2026-05-04T10:27:55.026" v="1698" actId="478"/>
          <ac:spMkLst>
            <pc:docMk/>
            <pc:sldMk cId="3065241903" sldId="463"/>
            <ac:spMk id="3" creationId="{8474E95B-73A7-26F4-423C-CE0E1746743C}"/>
          </ac:spMkLst>
        </pc:spChg>
        <pc:spChg chg="add mod">
          <ac:chgData name="Techy Thibaut" userId="0a091cef-aa85-4df5-ad37-63275b7af1bb" providerId="ADAL" clId="{04AF269C-7AE3-4798-809D-EFDA4AD6A501}" dt="2026-05-04T10:42:51.679" v="2069"/>
          <ac:spMkLst>
            <pc:docMk/>
            <pc:sldMk cId="3065241903" sldId="463"/>
            <ac:spMk id="4" creationId="{4A6112CD-2B28-1396-2B66-794DB87B2E2E}"/>
          </ac:spMkLst>
        </pc:spChg>
        <pc:spChg chg="add mod">
          <ac:chgData name="Techy Thibaut" userId="0a091cef-aa85-4df5-ad37-63275b7af1bb" providerId="ADAL" clId="{04AF269C-7AE3-4798-809D-EFDA4AD6A501}" dt="2026-05-04T10:43:05.718" v="2071"/>
          <ac:spMkLst>
            <pc:docMk/>
            <pc:sldMk cId="3065241903" sldId="463"/>
            <ac:spMk id="6" creationId="{1ACD6F72-9417-5C63-126C-BA03482BC890}"/>
          </ac:spMkLst>
        </pc:spChg>
        <pc:spChg chg="add mod">
          <ac:chgData name="Techy Thibaut" userId="0a091cef-aa85-4df5-ad37-63275b7af1bb" providerId="ADAL" clId="{04AF269C-7AE3-4798-809D-EFDA4AD6A501}" dt="2026-05-04T10:43:13.941" v="2075"/>
          <ac:spMkLst>
            <pc:docMk/>
            <pc:sldMk cId="3065241903" sldId="463"/>
            <ac:spMk id="11" creationId="{C0DD4FF0-B1FD-4E31-DBA2-9D91F71A19A5}"/>
          </ac:spMkLst>
        </pc:spChg>
        <pc:spChg chg="add mod">
          <ac:chgData name="Techy Thibaut" userId="0a091cef-aa85-4df5-ad37-63275b7af1bb" providerId="ADAL" clId="{04AF269C-7AE3-4798-809D-EFDA4AD6A501}" dt="2026-05-04T10:43:48.650" v="2086" actId="1036"/>
          <ac:spMkLst>
            <pc:docMk/>
            <pc:sldMk cId="3065241903" sldId="463"/>
            <ac:spMk id="12" creationId="{77F26F0D-8358-5A03-C176-E2FAD4102F57}"/>
          </ac:spMkLst>
        </pc:spChg>
        <pc:picChg chg="add del">
          <ac:chgData name="Techy Thibaut" userId="0a091cef-aa85-4df5-ad37-63275b7af1bb" providerId="ADAL" clId="{04AF269C-7AE3-4798-809D-EFDA4AD6A501}" dt="2026-05-04T10:43:09.456" v="2073" actId="22"/>
          <ac:picMkLst>
            <pc:docMk/>
            <pc:sldMk cId="3065241903" sldId="463"/>
            <ac:picMk id="10" creationId="{EF647E91-5EE6-0493-E7CD-56FFB082B0E6}"/>
          </ac:picMkLst>
        </pc:picChg>
      </pc:sldChg>
      <pc:sldChg chg="delSp mod">
        <pc:chgData name="Techy Thibaut" userId="0a091cef-aa85-4df5-ad37-63275b7af1bb" providerId="ADAL" clId="{04AF269C-7AE3-4798-809D-EFDA4AD6A501}" dt="2026-05-04T10:27:20.494" v="1684" actId="478"/>
        <pc:sldMkLst>
          <pc:docMk/>
          <pc:sldMk cId="4166584114" sldId="464"/>
        </pc:sldMkLst>
        <pc:spChg chg="del">
          <ac:chgData name="Techy Thibaut" userId="0a091cef-aa85-4df5-ad37-63275b7af1bb" providerId="ADAL" clId="{04AF269C-7AE3-4798-809D-EFDA4AD6A501}" dt="2026-05-04T10:27:20.494" v="1684" actId="478"/>
          <ac:spMkLst>
            <pc:docMk/>
            <pc:sldMk cId="4166584114" sldId="464"/>
            <ac:spMk id="2" creationId="{49794307-9A59-C344-8135-285D98A31034}"/>
          </ac:spMkLst>
        </pc:spChg>
      </pc:sldChg>
      <pc:sldChg chg="delSp mod">
        <pc:chgData name="Techy Thibaut" userId="0a091cef-aa85-4df5-ad37-63275b7af1bb" providerId="ADAL" clId="{04AF269C-7AE3-4798-809D-EFDA4AD6A501}" dt="2026-05-04T10:27:22.266" v="1685" actId="478"/>
        <pc:sldMkLst>
          <pc:docMk/>
          <pc:sldMk cId="3842003065" sldId="465"/>
        </pc:sldMkLst>
        <pc:spChg chg="del">
          <ac:chgData name="Techy Thibaut" userId="0a091cef-aa85-4df5-ad37-63275b7af1bb" providerId="ADAL" clId="{04AF269C-7AE3-4798-809D-EFDA4AD6A501}" dt="2026-05-04T10:27:22.266" v="1685" actId="478"/>
          <ac:spMkLst>
            <pc:docMk/>
            <pc:sldMk cId="3842003065" sldId="465"/>
            <ac:spMk id="2" creationId="{F18BAC19-E157-FA6F-B9F6-430EC0EE0E32}"/>
          </ac:spMkLst>
        </pc:spChg>
      </pc:sldChg>
      <pc:sldChg chg="delSp mod">
        <pc:chgData name="Techy Thibaut" userId="0a091cef-aa85-4df5-ad37-63275b7af1bb" providerId="ADAL" clId="{04AF269C-7AE3-4798-809D-EFDA4AD6A501}" dt="2026-05-04T10:27:23.921" v="1686" actId="478"/>
        <pc:sldMkLst>
          <pc:docMk/>
          <pc:sldMk cId="2130195035" sldId="466"/>
        </pc:sldMkLst>
        <pc:spChg chg="del">
          <ac:chgData name="Techy Thibaut" userId="0a091cef-aa85-4df5-ad37-63275b7af1bb" providerId="ADAL" clId="{04AF269C-7AE3-4798-809D-EFDA4AD6A501}" dt="2026-05-04T10:27:23.921" v="1686" actId="478"/>
          <ac:spMkLst>
            <pc:docMk/>
            <pc:sldMk cId="2130195035" sldId="466"/>
            <ac:spMk id="2" creationId="{54616B89-1372-799B-4348-AB9D74460CCA}"/>
          </ac:spMkLst>
        </pc:spChg>
      </pc:sldChg>
      <pc:sldChg chg="delSp mod">
        <pc:chgData name="Techy Thibaut" userId="0a091cef-aa85-4df5-ad37-63275b7af1bb" providerId="ADAL" clId="{04AF269C-7AE3-4798-809D-EFDA4AD6A501}" dt="2026-05-04T10:27:25.569" v="1687" actId="478"/>
        <pc:sldMkLst>
          <pc:docMk/>
          <pc:sldMk cId="1187279578" sldId="467"/>
        </pc:sldMkLst>
        <pc:spChg chg="del">
          <ac:chgData name="Techy Thibaut" userId="0a091cef-aa85-4df5-ad37-63275b7af1bb" providerId="ADAL" clId="{04AF269C-7AE3-4798-809D-EFDA4AD6A501}" dt="2026-05-04T10:27:25.569" v="1687" actId="478"/>
          <ac:spMkLst>
            <pc:docMk/>
            <pc:sldMk cId="1187279578" sldId="467"/>
            <ac:spMk id="2" creationId="{A14690A7-EDF7-764D-69B1-9CF5E7FF1EBC}"/>
          </ac:spMkLst>
        </pc:spChg>
      </pc:sldChg>
      <pc:sldChg chg="addSp delSp modSp mod">
        <pc:chgData name="Techy Thibaut" userId="0a091cef-aa85-4df5-ad37-63275b7af1bb" providerId="ADAL" clId="{04AF269C-7AE3-4798-809D-EFDA4AD6A501}" dt="2026-05-04T09:36:04.695" v="1447" actId="478"/>
        <pc:sldMkLst>
          <pc:docMk/>
          <pc:sldMk cId="1521858740" sldId="473"/>
        </pc:sldMkLst>
        <pc:spChg chg="del">
          <ac:chgData name="Techy Thibaut" userId="0a091cef-aa85-4df5-ad37-63275b7af1bb" providerId="ADAL" clId="{04AF269C-7AE3-4798-809D-EFDA4AD6A501}" dt="2026-05-04T09:28:07.479" v="1318" actId="478"/>
          <ac:spMkLst>
            <pc:docMk/>
            <pc:sldMk cId="1521858740" sldId="473"/>
            <ac:spMk id="2" creationId="{824339D3-FA33-546F-25E9-6CCD8D1594A5}"/>
          </ac:spMkLst>
        </pc:spChg>
        <pc:spChg chg="add del mod">
          <ac:chgData name="Techy Thibaut" userId="0a091cef-aa85-4df5-ad37-63275b7af1bb" providerId="ADAL" clId="{04AF269C-7AE3-4798-809D-EFDA4AD6A501}" dt="2026-05-04T09:36:04.695" v="1447" actId="478"/>
          <ac:spMkLst>
            <pc:docMk/>
            <pc:sldMk cId="1521858740" sldId="473"/>
            <ac:spMk id="4" creationId="{4448AA76-0360-C5C7-0997-9B3E478C16CC}"/>
          </ac:spMkLst>
        </pc:spChg>
      </pc:sldChg>
      <pc:sldChg chg="delSp mod">
        <pc:chgData name="Techy Thibaut" userId="0a091cef-aa85-4df5-ad37-63275b7af1bb" providerId="ADAL" clId="{04AF269C-7AE3-4798-809D-EFDA4AD6A501}" dt="2026-05-04T10:27:08.953" v="1678" actId="478"/>
        <pc:sldMkLst>
          <pc:docMk/>
          <pc:sldMk cId="2380243662" sldId="477"/>
        </pc:sldMkLst>
        <pc:spChg chg="del">
          <ac:chgData name="Techy Thibaut" userId="0a091cef-aa85-4df5-ad37-63275b7af1bb" providerId="ADAL" clId="{04AF269C-7AE3-4798-809D-EFDA4AD6A501}" dt="2026-05-04T10:27:08.953" v="1678" actId="478"/>
          <ac:spMkLst>
            <pc:docMk/>
            <pc:sldMk cId="2380243662" sldId="477"/>
            <ac:spMk id="2" creationId="{DCFE4D5B-7540-3A14-6814-7F037AB8326F}"/>
          </ac:spMkLst>
        </pc:spChg>
      </pc:sldChg>
      <pc:sldChg chg="delSp mod">
        <pc:chgData name="Techy Thibaut" userId="0a091cef-aa85-4df5-ad37-63275b7af1bb" providerId="ADAL" clId="{04AF269C-7AE3-4798-809D-EFDA4AD6A501}" dt="2026-05-04T09:34:36.364" v="1414" actId="478"/>
        <pc:sldMkLst>
          <pc:docMk/>
          <pc:sldMk cId="0" sldId="480"/>
        </pc:sldMkLst>
        <pc:spChg chg="del">
          <ac:chgData name="Techy Thibaut" userId="0a091cef-aa85-4df5-ad37-63275b7af1bb" providerId="ADAL" clId="{04AF269C-7AE3-4798-809D-EFDA4AD6A501}" dt="2026-05-04T09:34:36.364" v="1414" actId="478"/>
          <ac:spMkLst>
            <pc:docMk/>
            <pc:sldMk cId="0" sldId="480"/>
            <ac:spMk id="5" creationId="{C01D1B52-B07D-2551-2DB1-554568AE29DD}"/>
          </ac:spMkLst>
        </pc:spChg>
      </pc:sldChg>
      <pc:sldChg chg="addSp delSp modSp mod">
        <pc:chgData name="Techy Thibaut" userId="0a091cef-aa85-4df5-ad37-63275b7af1bb" providerId="ADAL" clId="{04AF269C-7AE3-4798-809D-EFDA4AD6A501}" dt="2026-05-04T10:40:11.474" v="1976"/>
        <pc:sldMkLst>
          <pc:docMk/>
          <pc:sldMk cId="1951292632" sldId="481"/>
        </pc:sldMkLst>
        <pc:spChg chg="del">
          <ac:chgData name="Techy Thibaut" userId="0a091cef-aa85-4df5-ad37-63275b7af1bb" providerId="ADAL" clId="{04AF269C-7AE3-4798-809D-EFDA4AD6A501}" dt="2026-05-04T09:40:33.475" v="1576" actId="478"/>
          <ac:spMkLst>
            <pc:docMk/>
            <pc:sldMk cId="1951292632" sldId="481"/>
            <ac:spMk id="2" creationId="{D08CAAE6-C74E-DCD5-1B4B-CE35953EF760}"/>
          </ac:spMkLst>
        </pc:spChg>
        <pc:spChg chg="del">
          <ac:chgData name="Techy Thibaut" userId="0a091cef-aa85-4df5-ad37-63275b7af1bb" providerId="ADAL" clId="{04AF269C-7AE3-4798-809D-EFDA4AD6A501}" dt="2026-05-04T09:40:33.475" v="1576" actId="478"/>
          <ac:spMkLst>
            <pc:docMk/>
            <pc:sldMk cId="1951292632" sldId="481"/>
            <ac:spMk id="3" creationId="{2B39280F-7740-E2F5-183A-F29F1EB54634}"/>
          </ac:spMkLst>
        </pc:spChg>
        <pc:spChg chg="add mod">
          <ac:chgData name="Techy Thibaut" userId="0a091cef-aa85-4df5-ad37-63275b7af1bb" providerId="ADAL" clId="{04AF269C-7AE3-4798-809D-EFDA4AD6A501}" dt="2026-05-04T10:40:11.474" v="1976"/>
          <ac:spMkLst>
            <pc:docMk/>
            <pc:sldMk cId="1951292632" sldId="481"/>
            <ac:spMk id="5" creationId="{C127F123-975E-3DAC-EAC4-14E08D229736}"/>
          </ac:spMkLst>
        </pc:spChg>
      </pc:sldChg>
      <pc:sldChg chg="addSp delSp modSp mod">
        <pc:chgData name="Techy Thibaut" userId="0a091cef-aa85-4df5-ad37-63275b7af1bb" providerId="ADAL" clId="{04AF269C-7AE3-4798-809D-EFDA4AD6A501}" dt="2026-05-04T10:39:48.067" v="1958"/>
        <pc:sldMkLst>
          <pc:docMk/>
          <pc:sldMk cId="1214069437" sldId="482"/>
        </pc:sldMkLst>
        <pc:spChg chg="del">
          <ac:chgData name="Techy Thibaut" userId="0a091cef-aa85-4df5-ad37-63275b7af1bb" providerId="ADAL" clId="{04AF269C-7AE3-4798-809D-EFDA4AD6A501}" dt="2026-05-04T09:39:55.107" v="1557" actId="478"/>
          <ac:spMkLst>
            <pc:docMk/>
            <pc:sldMk cId="1214069437" sldId="482"/>
            <ac:spMk id="2" creationId="{E12B53FF-E7C6-2A8F-92B6-B3CC227A0A26}"/>
          </ac:spMkLst>
        </pc:spChg>
        <pc:spChg chg="del">
          <ac:chgData name="Techy Thibaut" userId="0a091cef-aa85-4df5-ad37-63275b7af1bb" providerId="ADAL" clId="{04AF269C-7AE3-4798-809D-EFDA4AD6A501}" dt="2026-05-04T09:39:55.107" v="1557" actId="478"/>
          <ac:spMkLst>
            <pc:docMk/>
            <pc:sldMk cId="1214069437" sldId="482"/>
            <ac:spMk id="3" creationId="{4C1A83A0-CB90-934F-3A11-97F7E4716D16}"/>
          </ac:spMkLst>
        </pc:spChg>
        <pc:spChg chg="add mod">
          <ac:chgData name="Techy Thibaut" userId="0a091cef-aa85-4df5-ad37-63275b7af1bb" providerId="ADAL" clId="{04AF269C-7AE3-4798-809D-EFDA4AD6A501}" dt="2026-05-04T10:39:48.067" v="1958"/>
          <ac:spMkLst>
            <pc:docMk/>
            <pc:sldMk cId="1214069437" sldId="482"/>
            <ac:spMk id="4" creationId="{7000F936-C56A-F9CE-CDF1-96037C06D3EB}"/>
          </ac:spMkLst>
        </pc:spChg>
      </pc:sldChg>
      <pc:sldChg chg="addSp delSp modSp mod">
        <pc:chgData name="Techy Thibaut" userId="0a091cef-aa85-4df5-ad37-63275b7af1bb" providerId="ADAL" clId="{04AF269C-7AE3-4798-809D-EFDA4AD6A501}" dt="2026-05-04T09:34:38.327" v="1415" actId="478"/>
        <pc:sldMkLst>
          <pc:docMk/>
          <pc:sldMk cId="0" sldId="483"/>
        </pc:sldMkLst>
        <pc:spChg chg="add del mod">
          <ac:chgData name="Techy Thibaut" userId="0a091cef-aa85-4df5-ad37-63275b7af1bb" providerId="ADAL" clId="{04AF269C-7AE3-4798-809D-EFDA4AD6A501}" dt="2026-05-04T09:34:38.327" v="1415" actId="478"/>
          <ac:spMkLst>
            <pc:docMk/>
            <pc:sldMk cId="0" sldId="483"/>
            <ac:spMk id="2" creationId="{D9E72EA7-578D-7352-5AA0-88308961D263}"/>
          </ac:spMkLst>
        </pc:spChg>
        <pc:spChg chg="del">
          <ac:chgData name="Techy Thibaut" userId="0a091cef-aa85-4df5-ad37-63275b7af1bb" providerId="ADAL" clId="{04AF269C-7AE3-4798-809D-EFDA4AD6A501}" dt="2026-05-04T09:25:55.073" v="1258" actId="478"/>
          <ac:spMkLst>
            <pc:docMk/>
            <pc:sldMk cId="0" sldId="483"/>
            <ac:spMk id="25" creationId="{66A8849F-ED96-1F8A-6A75-C4C826BE3686}"/>
          </ac:spMkLst>
        </pc:spChg>
      </pc:sldChg>
      <pc:sldChg chg="addSp delSp modSp mod">
        <pc:chgData name="Techy Thibaut" userId="0a091cef-aa85-4df5-ad37-63275b7af1bb" providerId="ADAL" clId="{04AF269C-7AE3-4798-809D-EFDA4AD6A501}" dt="2026-05-04T09:34:42.068" v="1416" actId="478"/>
        <pc:sldMkLst>
          <pc:docMk/>
          <pc:sldMk cId="497197130" sldId="484"/>
        </pc:sldMkLst>
        <pc:spChg chg="add del mod">
          <ac:chgData name="Techy Thibaut" userId="0a091cef-aa85-4df5-ad37-63275b7af1bb" providerId="ADAL" clId="{04AF269C-7AE3-4798-809D-EFDA4AD6A501}" dt="2026-05-04T09:34:42.068" v="1416" actId="478"/>
          <ac:spMkLst>
            <pc:docMk/>
            <pc:sldMk cId="497197130" sldId="484"/>
            <ac:spMk id="2" creationId="{4FFBE64E-8640-CBD4-C314-466CB2DCE6D4}"/>
          </ac:spMkLst>
        </pc:spChg>
        <pc:spChg chg="del">
          <ac:chgData name="Techy Thibaut" userId="0a091cef-aa85-4df5-ad37-63275b7af1bb" providerId="ADAL" clId="{04AF269C-7AE3-4798-809D-EFDA4AD6A501}" dt="2026-05-04T09:25:51.879" v="1256" actId="478"/>
          <ac:spMkLst>
            <pc:docMk/>
            <pc:sldMk cId="497197130" sldId="484"/>
            <ac:spMk id="7" creationId="{ADE7CD68-3E89-5D7E-1EA3-30274DBBAA77}"/>
          </ac:spMkLst>
        </pc:spChg>
      </pc:sldChg>
      <pc:sldChg chg="addSp delSp modSp mod">
        <pc:chgData name="Techy Thibaut" userId="0a091cef-aa85-4df5-ad37-63275b7af1bb" providerId="ADAL" clId="{04AF269C-7AE3-4798-809D-EFDA4AD6A501}" dt="2026-05-04T09:34:43.983" v="1417" actId="478"/>
        <pc:sldMkLst>
          <pc:docMk/>
          <pc:sldMk cId="0" sldId="485"/>
        </pc:sldMkLst>
        <pc:spChg chg="add del mod">
          <ac:chgData name="Techy Thibaut" userId="0a091cef-aa85-4df5-ad37-63275b7af1bb" providerId="ADAL" clId="{04AF269C-7AE3-4798-809D-EFDA4AD6A501}" dt="2026-05-04T09:34:43.983" v="1417" actId="478"/>
          <ac:spMkLst>
            <pc:docMk/>
            <pc:sldMk cId="0" sldId="485"/>
            <ac:spMk id="2" creationId="{3C7042AC-2B68-5FFE-F111-FD3A2834DD1C}"/>
          </ac:spMkLst>
        </pc:spChg>
        <pc:spChg chg="mod">
          <ac:chgData name="Techy Thibaut" userId="0a091cef-aa85-4df5-ad37-63275b7af1bb" providerId="ADAL" clId="{04AF269C-7AE3-4798-809D-EFDA4AD6A501}" dt="2026-04-13T13:15:00.148" v="603" actId="1036"/>
          <ac:spMkLst>
            <pc:docMk/>
            <pc:sldMk cId="0" sldId="485"/>
            <ac:spMk id="10" creationId="{9B0D246E-9F04-0517-7056-34E3CC33E687}"/>
          </ac:spMkLst>
        </pc:spChg>
        <pc:spChg chg="del">
          <ac:chgData name="Techy Thibaut" userId="0a091cef-aa85-4df5-ad37-63275b7af1bb" providerId="ADAL" clId="{04AF269C-7AE3-4798-809D-EFDA4AD6A501}" dt="2026-05-04T09:26:12.575" v="1260" actId="478"/>
          <ac:spMkLst>
            <pc:docMk/>
            <pc:sldMk cId="0" sldId="485"/>
            <ac:spMk id="11" creationId="{A64250E8-ABBF-F94D-55F8-F0510B177B36}"/>
          </ac:spMkLst>
        </pc:spChg>
      </pc:sldChg>
      <pc:sldChg chg="addSp delSp modSp mod">
        <pc:chgData name="Techy Thibaut" userId="0a091cef-aa85-4df5-ad37-63275b7af1bb" providerId="ADAL" clId="{04AF269C-7AE3-4798-809D-EFDA4AD6A501}" dt="2026-05-04T09:34:45.876" v="1418" actId="478"/>
        <pc:sldMkLst>
          <pc:docMk/>
          <pc:sldMk cId="48729835" sldId="486"/>
        </pc:sldMkLst>
        <pc:spChg chg="add del mod">
          <ac:chgData name="Techy Thibaut" userId="0a091cef-aa85-4df5-ad37-63275b7af1bb" providerId="ADAL" clId="{04AF269C-7AE3-4798-809D-EFDA4AD6A501}" dt="2026-05-04T09:34:45.876" v="1418" actId="478"/>
          <ac:spMkLst>
            <pc:docMk/>
            <pc:sldMk cId="48729835" sldId="486"/>
            <ac:spMk id="2" creationId="{6164DC68-16A8-9DFF-43E4-7C68B5EDE8FD}"/>
          </ac:spMkLst>
        </pc:spChg>
        <pc:spChg chg="mod">
          <ac:chgData name="Techy Thibaut" userId="0a091cef-aa85-4df5-ad37-63275b7af1bb" providerId="ADAL" clId="{04AF269C-7AE3-4798-809D-EFDA4AD6A501}" dt="2026-04-13T13:16:20.565" v="605" actId="20577"/>
          <ac:spMkLst>
            <pc:docMk/>
            <pc:sldMk cId="48729835" sldId="486"/>
            <ac:spMk id="5" creationId="{3AF9B7F1-A49C-F459-A021-9740689E48BF}"/>
          </ac:spMkLst>
        </pc:spChg>
        <pc:spChg chg="del">
          <ac:chgData name="Techy Thibaut" userId="0a091cef-aa85-4df5-ad37-63275b7af1bb" providerId="ADAL" clId="{04AF269C-7AE3-4798-809D-EFDA4AD6A501}" dt="2026-05-04T09:26:18.571" v="1262" actId="478"/>
          <ac:spMkLst>
            <pc:docMk/>
            <pc:sldMk cId="48729835" sldId="486"/>
            <ac:spMk id="20" creationId="{292EAFF9-2DD4-CACC-F885-5223DA9ED0CF}"/>
          </ac:spMkLst>
        </pc:spChg>
      </pc:sldChg>
      <pc:sldChg chg="addSp delSp modSp mod">
        <pc:chgData name="Techy Thibaut" userId="0a091cef-aa85-4df5-ad37-63275b7af1bb" providerId="ADAL" clId="{04AF269C-7AE3-4798-809D-EFDA4AD6A501}" dt="2026-05-04T09:34:58.870" v="1419" actId="478"/>
        <pc:sldMkLst>
          <pc:docMk/>
          <pc:sldMk cId="0" sldId="487"/>
        </pc:sldMkLst>
        <pc:spChg chg="add del mod">
          <ac:chgData name="Techy Thibaut" userId="0a091cef-aa85-4df5-ad37-63275b7af1bb" providerId="ADAL" clId="{04AF269C-7AE3-4798-809D-EFDA4AD6A501}" dt="2026-05-04T09:34:58.870" v="1419" actId="478"/>
          <ac:spMkLst>
            <pc:docMk/>
            <pc:sldMk cId="0" sldId="487"/>
            <ac:spMk id="2" creationId="{B4721DEA-9586-00AA-3430-B931C2923918}"/>
          </ac:spMkLst>
        </pc:spChg>
        <pc:spChg chg="del">
          <ac:chgData name="Techy Thibaut" userId="0a091cef-aa85-4df5-ad37-63275b7af1bb" providerId="ADAL" clId="{04AF269C-7AE3-4798-809D-EFDA4AD6A501}" dt="2026-05-04T09:26:22.526" v="1264" actId="478"/>
          <ac:spMkLst>
            <pc:docMk/>
            <pc:sldMk cId="0" sldId="487"/>
            <ac:spMk id="52" creationId="{E14E9625-A984-F9C1-C32A-F0FCF42C97FB}"/>
          </ac:spMkLst>
        </pc:spChg>
      </pc:sldChg>
      <pc:sldChg chg="addSp delSp modSp mod">
        <pc:chgData name="Techy Thibaut" userId="0a091cef-aa85-4df5-ad37-63275b7af1bb" providerId="ADAL" clId="{04AF269C-7AE3-4798-809D-EFDA4AD6A501}" dt="2026-05-04T09:35:01.043" v="1420" actId="478"/>
        <pc:sldMkLst>
          <pc:docMk/>
          <pc:sldMk cId="0" sldId="488"/>
        </pc:sldMkLst>
        <pc:spChg chg="add del mod">
          <ac:chgData name="Techy Thibaut" userId="0a091cef-aa85-4df5-ad37-63275b7af1bb" providerId="ADAL" clId="{04AF269C-7AE3-4798-809D-EFDA4AD6A501}" dt="2026-05-04T09:35:01.043" v="1420" actId="478"/>
          <ac:spMkLst>
            <pc:docMk/>
            <pc:sldMk cId="0" sldId="488"/>
            <ac:spMk id="3" creationId="{95E92668-5946-787C-473F-FF048370C06D}"/>
          </ac:spMkLst>
        </pc:spChg>
        <pc:spChg chg="del">
          <ac:chgData name="Techy Thibaut" userId="0a091cef-aa85-4df5-ad37-63275b7af1bb" providerId="ADAL" clId="{04AF269C-7AE3-4798-809D-EFDA4AD6A501}" dt="2026-05-04T09:26:26.837" v="1266" actId="478"/>
          <ac:spMkLst>
            <pc:docMk/>
            <pc:sldMk cId="0" sldId="488"/>
            <ac:spMk id="17" creationId="{D06DCA03-86F1-58E8-17CF-0334681122DE}"/>
          </ac:spMkLst>
        </pc:spChg>
      </pc:sldChg>
      <pc:sldChg chg="addSp delSp modSp mod">
        <pc:chgData name="Techy Thibaut" userId="0a091cef-aa85-4df5-ad37-63275b7af1bb" providerId="ADAL" clId="{04AF269C-7AE3-4798-809D-EFDA4AD6A501}" dt="2026-05-04T09:35:06.843" v="1421" actId="478"/>
        <pc:sldMkLst>
          <pc:docMk/>
          <pc:sldMk cId="0" sldId="489"/>
        </pc:sldMkLst>
        <pc:spChg chg="add del mod">
          <ac:chgData name="Techy Thibaut" userId="0a091cef-aa85-4df5-ad37-63275b7af1bb" providerId="ADAL" clId="{04AF269C-7AE3-4798-809D-EFDA4AD6A501}" dt="2026-05-04T09:35:06.843" v="1421" actId="478"/>
          <ac:spMkLst>
            <pc:docMk/>
            <pc:sldMk cId="0" sldId="489"/>
            <ac:spMk id="4" creationId="{BC58D9BB-12A3-FB67-882E-F80590AD640A}"/>
          </ac:spMkLst>
        </pc:spChg>
        <pc:spChg chg="del">
          <ac:chgData name="Techy Thibaut" userId="0a091cef-aa85-4df5-ad37-63275b7af1bb" providerId="ADAL" clId="{04AF269C-7AE3-4798-809D-EFDA4AD6A501}" dt="2026-05-04T09:26:30.541" v="1268" actId="478"/>
          <ac:spMkLst>
            <pc:docMk/>
            <pc:sldMk cId="0" sldId="489"/>
            <ac:spMk id="50" creationId="{8FB4A7EE-02E0-5278-1D95-AE82B9B79007}"/>
          </ac:spMkLst>
        </pc:spChg>
      </pc:sldChg>
      <pc:sldChg chg="addSp delSp modSp mod">
        <pc:chgData name="Techy Thibaut" userId="0a091cef-aa85-4df5-ad37-63275b7af1bb" providerId="ADAL" clId="{04AF269C-7AE3-4798-809D-EFDA4AD6A501}" dt="2026-05-04T09:35:08.555" v="1422" actId="478"/>
        <pc:sldMkLst>
          <pc:docMk/>
          <pc:sldMk cId="0" sldId="490"/>
        </pc:sldMkLst>
        <pc:spChg chg="del">
          <ac:chgData name="Techy Thibaut" userId="0a091cef-aa85-4df5-ad37-63275b7af1bb" providerId="ADAL" clId="{04AF269C-7AE3-4798-809D-EFDA4AD6A501}" dt="2026-05-04T09:26:34.167" v="1270" actId="478"/>
          <ac:spMkLst>
            <pc:docMk/>
            <pc:sldMk cId="0" sldId="490"/>
            <ac:spMk id="2" creationId="{3F4EA749-4724-EA65-1396-F8EE3BB4E0C0}"/>
          </ac:spMkLst>
        </pc:spChg>
        <pc:spChg chg="add del mod">
          <ac:chgData name="Techy Thibaut" userId="0a091cef-aa85-4df5-ad37-63275b7af1bb" providerId="ADAL" clId="{04AF269C-7AE3-4798-809D-EFDA4AD6A501}" dt="2026-05-04T09:35:08.555" v="1422" actId="478"/>
          <ac:spMkLst>
            <pc:docMk/>
            <pc:sldMk cId="0" sldId="490"/>
            <ac:spMk id="3" creationId="{22F4D370-4BBC-C1F4-7978-05CECAA54FAB}"/>
          </ac:spMkLst>
        </pc:spChg>
        <pc:spChg chg="mod">
          <ac:chgData name="Techy Thibaut" userId="0a091cef-aa85-4df5-ad37-63275b7af1bb" providerId="ADAL" clId="{04AF269C-7AE3-4798-809D-EFDA4AD6A501}" dt="2026-04-13T13:20:34.708" v="607" actId="113"/>
          <ac:spMkLst>
            <pc:docMk/>
            <pc:sldMk cId="0" sldId="490"/>
            <ac:spMk id="10" creationId="{AD277BE9-F000-A94C-9636-34D99DC18C04}"/>
          </ac:spMkLst>
        </pc:spChg>
      </pc:sldChg>
      <pc:sldChg chg="addSp delSp modSp mod">
        <pc:chgData name="Techy Thibaut" userId="0a091cef-aa85-4df5-ad37-63275b7af1bb" providerId="ADAL" clId="{04AF269C-7AE3-4798-809D-EFDA4AD6A501}" dt="2026-05-04T09:35:10.414" v="1423" actId="478"/>
        <pc:sldMkLst>
          <pc:docMk/>
          <pc:sldMk cId="4253567462" sldId="491"/>
        </pc:sldMkLst>
        <pc:spChg chg="add del mod">
          <ac:chgData name="Techy Thibaut" userId="0a091cef-aa85-4df5-ad37-63275b7af1bb" providerId="ADAL" clId="{04AF269C-7AE3-4798-809D-EFDA4AD6A501}" dt="2026-05-04T09:35:10.414" v="1423" actId="478"/>
          <ac:spMkLst>
            <pc:docMk/>
            <pc:sldMk cId="4253567462" sldId="491"/>
            <ac:spMk id="2" creationId="{696CF016-4345-05EE-7D5B-116778A55EF8}"/>
          </ac:spMkLst>
        </pc:spChg>
        <pc:spChg chg="del">
          <ac:chgData name="Techy Thibaut" userId="0a091cef-aa85-4df5-ad37-63275b7af1bb" providerId="ADAL" clId="{04AF269C-7AE3-4798-809D-EFDA4AD6A501}" dt="2026-05-04T09:26:37.769" v="1272" actId="478"/>
          <ac:spMkLst>
            <pc:docMk/>
            <pc:sldMk cId="4253567462" sldId="491"/>
            <ac:spMk id="7" creationId="{EFE3A6CF-E207-0339-6654-C92C0EA9681C}"/>
          </ac:spMkLst>
        </pc:spChg>
      </pc:sldChg>
      <pc:sldChg chg="addSp delSp modSp mod">
        <pc:chgData name="Techy Thibaut" userId="0a091cef-aa85-4df5-ad37-63275b7af1bb" providerId="ADAL" clId="{04AF269C-7AE3-4798-809D-EFDA4AD6A501}" dt="2026-05-04T09:35:12.519" v="1424" actId="478"/>
        <pc:sldMkLst>
          <pc:docMk/>
          <pc:sldMk cId="1554439875" sldId="492"/>
        </pc:sldMkLst>
        <pc:spChg chg="del">
          <ac:chgData name="Techy Thibaut" userId="0a091cef-aa85-4df5-ad37-63275b7af1bb" providerId="ADAL" clId="{04AF269C-7AE3-4798-809D-EFDA4AD6A501}" dt="2026-05-04T09:26:41.311" v="1274" actId="478"/>
          <ac:spMkLst>
            <pc:docMk/>
            <pc:sldMk cId="1554439875" sldId="492"/>
            <ac:spMk id="2" creationId="{4B53BF72-EDB7-861A-732A-038A5BD134BD}"/>
          </ac:spMkLst>
        </pc:spChg>
        <pc:spChg chg="add del mod">
          <ac:chgData name="Techy Thibaut" userId="0a091cef-aa85-4df5-ad37-63275b7af1bb" providerId="ADAL" clId="{04AF269C-7AE3-4798-809D-EFDA4AD6A501}" dt="2026-05-04T09:35:12.519" v="1424" actId="478"/>
          <ac:spMkLst>
            <pc:docMk/>
            <pc:sldMk cId="1554439875" sldId="492"/>
            <ac:spMk id="6" creationId="{0B988B00-D58C-A9AC-BA5E-D8A638E58A01}"/>
          </ac:spMkLst>
        </pc:spChg>
      </pc:sldChg>
      <pc:sldChg chg="addSp delSp modSp mod">
        <pc:chgData name="Techy Thibaut" userId="0a091cef-aa85-4df5-ad37-63275b7af1bb" providerId="ADAL" clId="{04AF269C-7AE3-4798-809D-EFDA4AD6A501}" dt="2026-05-04T09:35:16.416" v="1425" actId="478"/>
        <pc:sldMkLst>
          <pc:docMk/>
          <pc:sldMk cId="0" sldId="493"/>
        </pc:sldMkLst>
        <pc:spChg chg="add del mod">
          <ac:chgData name="Techy Thibaut" userId="0a091cef-aa85-4df5-ad37-63275b7af1bb" providerId="ADAL" clId="{04AF269C-7AE3-4798-809D-EFDA4AD6A501}" dt="2026-05-04T09:35:16.416" v="1425" actId="478"/>
          <ac:spMkLst>
            <pc:docMk/>
            <pc:sldMk cId="0" sldId="493"/>
            <ac:spMk id="2" creationId="{A74A695A-2A26-7AA4-8AAA-919F3ABD7C03}"/>
          </ac:spMkLst>
        </pc:spChg>
        <pc:spChg chg="del">
          <ac:chgData name="Techy Thibaut" userId="0a091cef-aa85-4df5-ad37-63275b7af1bb" providerId="ADAL" clId="{04AF269C-7AE3-4798-809D-EFDA4AD6A501}" dt="2026-05-04T09:26:44.926" v="1276" actId="478"/>
          <ac:spMkLst>
            <pc:docMk/>
            <pc:sldMk cId="0" sldId="493"/>
            <ac:spMk id="12" creationId="{F494AD23-31EE-61CA-13F1-22B9141E5EC7}"/>
          </ac:spMkLst>
        </pc:spChg>
      </pc:sldChg>
      <pc:sldChg chg="addSp delSp modSp mod">
        <pc:chgData name="Techy Thibaut" userId="0a091cef-aa85-4df5-ad37-63275b7af1bb" providerId="ADAL" clId="{04AF269C-7AE3-4798-809D-EFDA4AD6A501}" dt="2026-05-04T09:35:18.701" v="1426" actId="478"/>
        <pc:sldMkLst>
          <pc:docMk/>
          <pc:sldMk cId="0" sldId="494"/>
        </pc:sldMkLst>
        <pc:spChg chg="add del mod">
          <ac:chgData name="Techy Thibaut" userId="0a091cef-aa85-4df5-ad37-63275b7af1bb" providerId="ADAL" clId="{04AF269C-7AE3-4798-809D-EFDA4AD6A501}" dt="2026-05-04T09:35:18.701" v="1426" actId="478"/>
          <ac:spMkLst>
            <pc:docMk/>
            <pc:sldMk cId="0" sldId="494"/>
            <ac:spMk id="2" creationId="{690C6A19-B6D5-705E-B427-06BC6D17EE25}"/>
          </ac:spMkLst>
        </pc:spChg>
        <pc:spChg chg="del">
          <ac:chgData name="Techy Thibaut" userId="0a091cef-aa85-4df5-ad37-63275b7af1bb" providerId="ADAL" clId="{04AF269C-7AE3-4798-809D-EFDA4AD6A501}" dt="2026-05-04T09:26:48.582" v="1278" actId="478"/>
          <ac:spMkLst>
            <pc:docMk/>
            <pc:sldMk cId="0" sldId="494"/>
            <ac:spMk id="33" creationId="{903DB67B-D121-7C9E-692D-C65356723EAB}"/>
          </ac:spMkLst>
        </pc:spChg>
      </pc:sldChg>
      <pc:sldChg chg="addSp delSp modSp mod">
        <pc:chgData name="Techy Thibaut" userId="0a091cef-aa85-4df5-ad37-63275b7af1bb" providerId="ADAL" clId="{04AF269C-7AE3-4798-809D-EFDA4AD6A501}" dt="2026-05-04T09:35:20.881" v="1427" actId="478"/>
        <pc:sldMkLst>
          <pc:docMk/>
          <pc:sldMk cId="4023453328" sldId="495"/>
        </pc:sldMkLst>
        <pc:spChg chg="add del mod">
          <ac:chgData name="Techy Thibaut" userId="0a091cef-aa85-4df5-ad37-63275b7af1bb" providerId="ADAL" clId="{04AF269C-7AE3-4798-809D-EFDA4AD6A501}" dt="2026-05-04T09:35:20.881" v="1427" actId="478"/>
          <ac:spMkLst>
            <pc:docMk/>
            <pc:sldMk cId="4023453328" sldId="495"/>
            <ac:spMk id="2" creationId="{45A022B1-90B6-8CED-A277-AD3C15C32589}"/>
          </ac:spMkLst>
        </pc:spChg>
        <pc:spChg chg="del">
          <ac:chgData name="Techy Thibaut" userId="0a091cef-aa85-4df5-ad37-63275b7af1bb" providerId="ADAL" clId="{04AF269C-7AE3-4798-809D-EFDA4AD6A501}" dt="2026-05-04T09:26:52.330" v="1280" actId="478"/>
          <ac:spMkLst>
            <pc:docMk/>
            <pc:sldMk cId="4023453328" sldId="495"/>
            <ac:spMk id="7" creationId="{3A0A626F-569A-A506-C2B8-8B2EBF2D190D}"/>
          </ac:spMkLst>
        </pc:spChg>
      </pc:sldChg>
      <pc:sldChg chg="addSp delSp modSp mod">
        <pc:chgData name="Techy Thibaut" userId="0a091cef-aa85-4df5-ad37-63275b7af1bb" providerId="ADAL" clId="{04AF269C-7AE3-4798-809D-EFDA4AD6A501}" dt="2026-05-04T09:35:23.016" v="1428" actId="478"/>
        <pc:sldMkLst>
          <pc:docMk/>
          <pc:sldMk cId="0" sldId="496"/>
        </pc:sldMkLst>
        <pc:spChg chg="add del mod">
          <ac:chgData name="Techy Thibaut" userId="0a091cef-aa85-4df5-ad37-63275b7af1bb" providerId="ADAL" clId="{04AF269C-7AE3-4798-809D-EFDA4AD6A501}" dt="2026-05-04T09:35:23.016" v="1428" actId="478"/>
          <ac:spMkLst>
            <pc:docMk/>
            <pc:sldMk cId="0" sldId="496"/>
            <ac:spMk id="5" creationId="{2DC57965-6197-B90D-218F-07FEECD93F4E}"/>
          </ac:spMkLst>
        </pc:spChg>
        <pc:spChg chg="del">
          <ac:chgData name="Techy Thibaut" userId="0a091cef-aa85-4df5-ad37-63275b7af1bb" providerId="ADAL" clId="{04AF269C-7AE3-4798-809D-EFDA4AD6A501}" dt="2026-05-04T09:26:56.763" v="1282" actId="478"/>
          <ac:spMkLst>
            <pc:docMk/>
            <pc:sldMk cId="0" sldId="496"/>
            <ac:spMk id="20" creationId="{1F4A9CAE-3647-F513-C00B-8290BB15E3E9}"/>
          </ac:spMkLst>
        </pc:spChg>
      </pc:sldChg>
      <pc:sldChg chg="addSp delSp modSp mod">
        <pc:chgData name="Techy Thibaut" userId="0a091cef-aa85-4df5-ad37-63275b7af1bb" providerId="ADAL" clId="{04AF269C-7AE3-4798-809D-EFDA4AD6A501}" dt="2026-05-04T09:35:25.072" v="1429" actId="478"/>
        <pc:sldMkLst>
          <pc:docMk/>
          <pc:sldMk cId="2394767636" sldId="497"/>
        </pc:sldMkLst>
        <pc:spChg chg="add del mod">
          <ac:chgData name="Techy Thibaut" userId="0a091cef-aa85-4df5-ad37-63275b7af1bb" providerId="ADAL" clId="{04AF269C-7AE3-4798-809D-EFDA4AD6A501}" dt="2026-05-04T09:35:25.072" v="1429" actId="478"/>
          <ac:spMkLst>
            <pc:docMk/>
            <pc:sldMk cId="2394767636" sldId="497"/>
            <ac:spMk id="2" creationId="{F828BD72-F45E-1239-C8BE-DE43923B9DFD}"/>
          </ac:spMkLst>
        </pc:spChg>
        <pc:spChg chg="del">
          <ac:chgData name="Techy Thibaut" userId="0a091cef-aa85-4df5-ad37-63275b7af1bb" providerId="ADAL" clId="{04AF269C-7AE3-4798-809D-EFDA4AD6A501}" dt="2026-05-04T09:27:01.128" v="1284" actId="478"/>
          <ac:spMkLst>
            <pc:docMk/>
            <pc:sldMk cId="2394767636" sldId="497"/>
            <ac:spMk id="5" creationId="{1BF92949-4BEE-64E4-9F02-FE5644E7072A}"/>
          </ac:spMkLst>
        </pc:spChg>
      </pc:sldChg>
      <pc:sldChg chg="addSp delSp modSp mod modCm">
        <pc:chgData name="Techy Thibaut" userId="0a091cef-aa85-4df5-ad37-63275b7af1bb" providerId="ADAL" clId="{04AF269C-7AE3-4798-809D-EFDA4AD6A501}" dt="2026-05-04T09:35:27.375" v="1430" actId="478"/>
        <pc:sldMkLst>
          <pc:docMk/>
          <pc:sldMk cId="0" sldId="498"/>
        </pc:sldMkLst>
        <pc:spChg chg="add del mod">
          <ac:chgData name="Techy Thibaut" userId="0a091cef-aa85-4df5-ad37-63275b7af1bb" providerId="ADAL" clId="{04AF269C-7AE3-4798-809D-EFDA4AD6A501}" dt="2026-05-04T09:35:27.375" v="1430" actId="478"/>
          <ac:spMkLst>
            <pc:docMk/>
            <pc:sldMk cId="0" sldId="498"/>
            <ac:spMk id="2" creationId="{E766C16E-004F-039D-ADD7-C67BBFD4D682}"/>
          </ac:spMkLst>
        </pc:spChg>
        <pc:spChg chg="mod">
          <ac:chgData name="Techy Thibaut" userId="0a091cef-aa85-4df5-ad37-63275b7af1bb" providerId="ADAL" clId="{04AF269C-7AE3-4798-809D-EFDA4AD6A501}" dt="2026-04-14T10:02:45.446" v="630" actId="20577"/>
          <ac:spMkLst>
            <pc:docMk/>
            <pc:sldMk cId="0" sldId="498"/>
            <ac:spMk id="10" creationId="{C31A7E6E-14E9-A740-94CA-0991891EF909}"/>
          </ac:spMkLst>
        </pc:spChg>
        <pc:spChg chg="del">
          <ac:chgData name="Techy Thibaut" userId="0a091cef-aa85-4df5-ad37-63275b7af1bb" providerId="ADAL" clId="{04AF269C-7AE3-4798-809D-EFDA4AD6A501}" dt="2026-05-04T09:27:05.332" v="1286" actId="478"/>
          <ac:spMkLst>
            <pc:docMk/>
            <pc:sldMk cId="0" sldId="498"/>
            <ac:spMk id="11" creationId="{A435B25C-4748-1CF2-E5B2-99E05BC814AA}"/>
          </ac:spMkLst>
        </pc:spChg>
        <pc:extLst>
          <p:ext xmlns:p="http://schemas.openxmlformats.org/presentationml/2006/main" uri="{D6D511B9-2390-475A-947B-AFAB55BFBCF1}">
            <pc226:cmChg xmlns:pc226="http://schemas.microsoft.com/office/powerpoint/2022/06/main/command" chg="mod">
              <pc226:chgData name="Techy Thibaut" userId="0a091cef-aa85-4df5-ad37-63275b7af1bb" providerId="ADAL" clId="{04AF269C-7AE3-4798-809D-EFDA4AD6A501}" dt="2026-04-14T10:02:45.446" v="630" actId="20577"/>
              <pc2:cmMkLst xmlns:pc2="http://schemas.microsoft.com/office/powerpoint/2019/9/main/command">
                <pc:docMk/>
                <pc:sldMk cId="0" sldId="498"/>
                <pc2:cmMk id="{DCB23CEB-3513-4211-A6E6-6D3F0285456B}"/>
              </pc2:cmMkLst>
            </pc226:cmChg>
          </p:ext>
        </pc:extLst>
      </pc:sldChg>
      <pc:sldChg chg="addSp delSp modSp mod">
        <pc:chgData name="Techy Thibaut" userId="0a091cef-aa85-4df5-ad37-63275b7af1bb" providerId="ADAL" clId="{04AF269C-7AE3-4798-809D-EFDA4AD6A501}" dt="2026-05-04T09:35:32.401" v="1431" actId="478"/>
        <pc:sldMkLst>
          <pc:docMk/>
          <pc:sldMk cId="0" sldId="499"/>
        </pc:sldMkLst>
        <pc:spChg chg="add del mod">
          <ac:chgData name="Techy Thibaut" userId="0a091cef-aa85-4df5-ad37-63275b7af1bb" providerId="ADAL" clId="{04AF269C-7AE3-4798-809D-EFDA4AD6A501}" dt="2026-05-04T09:35:32.401" v="1431" actId="478"/>
          <ac:spMkLst>
            <pc:docMk/>
            <pc:sldMk cId="0" sldId="499"/>
            <ac:spMk id="2" creationId="{0681C17E-C856-DCD3-9E0A-AD538FF30910}"/>
          </ac:spMkLst>
        </pc:spChg>
        <pc:spChg chg="del">
          <ac:chgData name="Techy Thibaut" userId="0a091cef-aa85-4df5-ad37-63275b7af1bb" providerId="ADAL" clId="{04AF269C-7AE3-4798-809D-EFDA4AD6A501}" dt="2026-05-04T09:27:10.322" v="1288" actId="478"/>
          <ac:spMkLst>
            <pc:docMk/>
            <pc:sldMk cId="0" sldId="499"/>
            <ac:spMk id="33" creationId="{5C1CA5FE-4C92-8825-986C-18CE236E938A}"/>
          </ac:spMkLst>
        </pc:spChg>
      </pc:sldChg>
      <pc:sldChg chg="addSp delSp modSp mod">
        <pc:chgData name="Techy Thibaut" userId="0a091cef-aa85-4df5-ad37-63275b7af1bb" providerId="ADAL" clId="{04AF269C-7AE3-4798-809D-EFDA4AD6A501}" dt="2026-05-04T09:35:34.352" v="1432" actId="478"/>
        <pc:sldMkLst>
          <pc:docMk/>
          <pc:sldMk cId="0" sldId="500"/>
        </pc:sldMkLst>
        <pc:spChg chg="add del mod">
          <ac:chgData name="Techy Thibaut" userId="0a091cef-aa85-4df5-ad37-63275b7af1bb" providerId="ADAL" clId="{04AF269C-7AE3-4798-809D-EFDA4AD6A501}" dt="2026-05-04T09:35:34.352" v="1432" actId="478"/>
          <ac:spMkLst>
            <pc:docMk/>
            <pc:sldMk cId="0" sldId="500"/>
            <ac:spMk id="2" creationId="{78E04A52-0DD7-72E2-8B7B-7129897FF28A}"/>
          </ac:spMkLst>
        </pc:spChg>
        <pc:spChg chg="del">
          <ac:chgData name="Techy Thibaut" userId="0a091cef-aa85-4df5-ad37-63275b7af1bb" providerId="ADAL" clId="{04AF269C-7AE3-4798-809D-EFDA4AD6A501}" dt="2026-05-04T09:27:14.068" v="1290" actId="478"/>
          <ac:spMkLst>
            <pc:docMk/>
            <pc:sldMk cId="0" sldId="500"/>
            <ac:spMk id="19" creationId="{2E06414D-1269-9378-3BD1-2764E39214E7}"/>
          </ac:spMkLst>
        </pc:spChg>
      </pc:sldChg>
      <pc:sldChg chg="addSp delSp modSp mod">
        <pc:chgData name="Techy Thibaut" userId="0a091cef-aa85-4df5-ad37-63275b7af1bb" providerId="ADAL" clId="{04AF269C-7AE3-4798-809D-EFDA4AD6A501}" dt="2026-05-04T09:35:36.523" v="1433" actId="478"/>
        <pc:sldMkLst>
          <pc:docMk/>
          <pc:sldMk cId="0" sldId="501"/>
        </pc:sldMkLst>
        <pc:spChg chg="add del mod">
          <ac:chgData name="Techy Thibaut" userId="0a091cef-aa85-4df5-ad37-63275b7af1bb" providerId="ADAL" clId="{04AF269C-7AE3-4798-809D-EFDA4AD6A501}" dt="2026-05-04T09:35:36.523" v="1433" actId="478"/>
          <ac:spMkLst>
            <pc:docMk/>
            <pc:sldMk cId="0" sldId="501"/>
            <ac:spMk id="2" creationId="{DF5EF927-3889-7D7F-16B5-42454A6681DD}"/>
          </ac:spMkLst>
        </pc:spChg>
        <pc:spChg chg="del">
          <ac:chgData name="Techy Thibaut" userId="0a091cef-aa85-4df5-ad37-63275b7af1bb" providerId="ADAL" clId="{04AF269C-7AE3-4798-809D-EFDA4AD6A501}" dt="2026-05-04T09:27:17.679" v="1292" actId="478"/>
          <ac:spMkLst>
            <pc:docMk/>
            <pc:sldMk cId="0" sldId="501"/>
            <ac:spMk id="20" creationId="{A6ECC65C-9914-7608-5CC0-50048FB4A72A}"/>
          </ac:spMkLst>
        </pc:spChg>
      </pc:sldChg>
      <pc:sldChg chg="addSp delSp modSp mod">
        <pc:chgData name="Techy Thibaut" userId="0a091cef-aa85-4df5-ad37-63275b7af1bb" providerId="ADAL" clId="{04AF269C-7AE3-4798-809D-EFDA4AD6A501}" dt="2026-05-04T09:35:38.569" v="1434" actId="478"/>
        <pc:sldMkLst>
          <pc:docMk/>
          <pc:sldMk cId="3202018776" sldId="502"/>
        </pc:sldMkLst>
        <pc:spChg chg="add del mod">
          <ac:chgData name="Techy Thibaut" userId="0a091cef-aa85-4df5-ad37-63275b7af1bb" providerId="ADAL" clId="{04AF269C-7AE3-4798-809D-EFDA4AD6A501}" dt="2026-05-04T09:35:38.569" v="1434" actId="478"/>
          <ac:spMkLst>
            <pc:docMk/>
            <pc:sldMk cId="3202018776" sldId="502"/>
            <ac:spMk id="2" creationId="{B1F50A8E-B34D-F73C-625B-0692A7A89D42}"/>
          </ac:spMkLst>
        </pc:spChg>
        <pc:spChg chg="del">
          <ac:chgData name="Techy Thibaut" userId="0a091cef-aa85-4df5-ad37-63275b7af1bb" providerId="ADAL" clId="{04AF269C-7AE3-4798-809D-EFDA4AD6A501}" dt="2026-05-04T09:27:21.325" v="1294" actId="478"/>
          <ac:spMkLst>
            <pc:docMk/>
            <pc:sldMk cId="3202018776" sldId="502"/>
            <ac:spMk id="20" creationId="{E9972C9B-ACAF-0608-B278-9D50CEE11D44}"/>
          </ac:spMkLst>
        </pc:spChg>
      </pc:sldChg>
      <pc:sldChg chg="addSp delSp modSp mod">
        <pc:chgData name="Techy Thibaut" userId="0a091cef-aa85-4df5-ad37-63275b7af1bb" providerId="ADAL" clId="{04AF269C-7AE3-4798-809D-EFDA4AD6A501}" dt="2026-05-04T09:35:40.484" v="1435" actId="478"/>
        <pc:sldMkLst>
          <pc:docMk/>
          <pc:sldMk cId="3768096356" sldId="503"/>
        </pc:sldMkLst>
        <pc:spChg chg="add del mod">
          <ac:chgData name="Techy Thibaut" userId="0a091cef-aa85-4df5-ad37-63275b7af1bb" providerId="ADAL" clId="{04AF269C-7AE3-4798-809D-EFDA4AD6A501}" dt="2026-05-04T09:35:40.484" v="1435" actId="478"/>
          <ac:spMkLst>
            <pc:docMk/>
            <pc:sldMk cId="3768096356" sldId="503"/>
            <ac:spMk id="3" creationId="{F0B699A4-3B63-E191-B1A1-4DCF7FE0228E}"/>
          </ac:spMkLst>
        </pc:spChg>
        <pc:spChg chg="del">
          <ac:chgData name="Techy Thibaut" userId="0a091cef-aa85-4df5-ad37-63275b7af1bb" providerId="ADAL" clId="{04AF269C-7AE3-4798-809D-EFDA4AD6A501}" dt="2026-05-04T09:27:25.185" v="1296" actId="478"/>
          <ac:spMkLst>
            <pc:docMk/>
            <pc:sldMk cId="3768096356" sldId="503"/>
            <ac:spMk id="7" creationId="{CC76C881-66AA-B529-3DCB-88FC9968AE82}"/>
          </ac:spMkLst>
        </pc:spChg>
      </pc:sldChg>
      <pc:sldChg chg="addSp delSp modSp mod">
        <pc:chgData name="Techy Thibaut" userId="0a091cef-aa85-4df5-ad37-63275b7af1bb" providerId="ADAL" clId="{04AF269C-7AE3-4798-809D-EFDA4AD6A501}" dt="2026-05-04T09:35:42.593" v="1436" actId="478"/>
        <pc:sldMkLst>
          <pc:docMk/>
          <pc:sldMk cId="0" sldId="504"/>
        </pc:sldMkLst>
        <pc:spChg chg="add del mod">
          <ac:chgData name="Techy Thibaut" userId="0a091cef-aa85-4df5-ad37-63275b7af1bb" providerId="ADAL" clId="{04AF269C-7AE3-4798-809D-EFDA4AD6A501}" dt="2026-05-04T09:35:42.593" v="1436" actId="478"/>
          <ac:spMkLst>
            <pc:docMk/>
            <pc:sldMk cId="0" sldId="504"/>
            <ac:spMk id="2" creationId="{F3A239B0-0546-B174-40D7-3D98CE271ACC}"/>
          </ac:spMkLst>
        </pc:spChg>
        <pc:spChg chg="del">
          <ac:chgData name="Techy Thibaut" userId="0a091cef-aa85-4df5-ad37-63275b7af1bb" providerId="ADAL" clId="{04AF269C-7AE3-4798-809D-EFDA4AD6A501}" dt="2026-05-04T09:27:29.112" v="1298" actId="478"/>
          <ac:spMkLst>
            <pc:docMk/>
            <pc:sldMk cId="0" sldId="504"/>
            <ac:spMk id="11" creationId="{91CB5D90-A4DD-99B7-DDB4-1CD549D4C4ED}"/>
          </ac:spMkLst>
        </pc:spChg>
      </pc:sldChg>
      <pc:sldChg chg="addSp delSp modSp mod">
        <pc:chgData name="Techy Thibaut" userId="0a091cef-aa85-4df5-ad37-63275b7af1bb" providerId="ADAL" clId="{04AF269C-7AE3-4798-809D-EFDA4AD6A501}" dt="2026-05-04T09:35:44.451" v="1437" actId="478"/>
        <pc:sldMkLst>
          <pc:docMk/>
          <pc:sldMk cId="0" sldId="505"/>
        </pc:sldMkLst>
        <pc:spChg chg="add del mod">
          <ac:chgData name="Techy Thibaut" userId="0a091cef-aa85-4df5-ad37-63275b7af1bb" providerId="ADAL" clId="{04AF269C-7AE3-4798-809D-EFDA4AD6A501}" dt="2026-05-04T09:35:44.451" v="1437" actId="478"/>
          <ac:spMkLst>
            <pc:docMk/>
            <pc:sldMk cId="0" sldId="505"/>
            <ac:spMk id="5" creationId="{A53FF8FC-C6D7-342A-69B8-0DC1E07E011B}"/>
          </ac:spMkLst>
        </pc:spChg>
        <pc:spChg chg="del">
          <ac:chgData name="Techy Thibaut" userId="0a091cef-aa85-4df5-ad37-63275b7af1bb" providerId="ADAL" clId="{04AF269C-7AE3-4798-809D-EFDA4AD6A501}" dt="2026-05-04T09:27:32.531" v="1300" actId="478"/>
          <ac:spMkLst>
            <pc:docMk/>
            <pc:sldMk cId="0" sldId="505"/>
            <ac:spMk id="25" creationId="{0CEFBCF6-A588-8458-4ECE-FC208E495EDE}"/>
          </ac:spMkLst>
        </pc:spChg>
      </pc:sldChg>
      <pc:sldChg chg="addSp delSp modSp mod">
        <pc:chgData name="Techy Thibaut" userId="0a091cef-aa85-4df5-ad37-63275b7af1bb" providerId="ADAL" clId="{04AF269C-7AE3-4798-809D-EFDA4AD6A501}" dt="2026-05-04T09:35:46.250" v="1438" actId="478"/>
        <pc:sldMkLst>
          <pc:docMk/>
          <pc:sldMk cId="1106729876" sldId="506"/>
        </pc:sldMkLst>
        <pc:spChg chg="add del mod">
          <ac:chgData name="Techy Thibaut" userId="0a091cef-aa85-4df5-ad37-63275b7af1bb" providerId="ADAL" clId="{04AF269C-7AE3-4798-809D-EFDA4AD6A501}" dt="2026-05-04T09:35:46.250" v="1438" actId="478"/>
          <ac:spMkLst>
            <pc:docMk/>
            <pc:sldMk cId="1106729876" sldId="506"/>
            <ac:spMk id="2" creationId="{6A24046C-6C6E-7A1E-2623-79B616566358}"/>
          </ac:spMkLst>
        </pc:spChg>
        <pc:spChg chg="del">
          <ac:chgData name="Techy Thibaut" userId="0a091cef-aa85-4df5-ad37-63275b7af1bb" providerId="ADAL" clId="{04AF269C-7AE3-4798-809D-EFDA4AD6A501}" dt="2026-05-04T09:27:36.435" v="1302" actId="478"/>
          <ac:spMkLst>
            <pc:docMk/>
            <pc:sldMk cId="1106729876" sldId="506"/>
            <ac:spMk id="11" creationId="{91CB5D90-A4DD-99B7-DDB4-1CD549D4C4ED}"/>
          </ac:spMkLst>
        </pc:spChg>
      </pc:sldChg>
      <pc:sldChg chg="addSp delSp modSp mod">
        <pc:chgData name="Techy Thibaut" userId="0a091cef-aa85-4df5-ad37-63275b7af1bb" providerId="ADAL" clId="{04AF269C-7AE3-4798-809D-EFDA4AD6A501}" dt="2026-05-04T09:35:48.062" v="1439" actId="478"/>
        <pc:sldMkLst>
          <pc:docMk/>
          <pc:sldMk cId="2127319571" sldId="507"/>
        </pc:sldMkLst>
        <pc:spChg chg="add del mod">
          <ac:chgData name="Techy Thibaut" userId="0a091cef-aa85-4df5-ad37-63275b7af1bb" providerId="ADAL" clId="{04AF269C-7AE3-4798-809D-EFDA4AD6A501}" dt="2026-05-04T09:35:48.062" v="1439" actId="478"/>
          <ac:spMkLst>
            <pc:docMk/>
            <pc:sldMk cId="2127319571" sldId="507"/>
            <ac:spMk id="2" creationId="{D6A9C713-BEFD-0B60-5C77-9DD51A3BEDED}"/>
          </ac:spMkLst>
        </pc:spChg>
        <pc:spChg chg="del">
          <ac:chgData name="Techy Thibaut" userId="0a091cef-aa85-4df5-ad37-63275b7af1bb" providerId="ADAL" clId="{04AF269C-7AE3-4798-809D-EFDA4AD6A501}" dt="2026-05-04T09:27:39.848" v="1304" actId="478"/>
          <ac:spMkLst>
            <pc:docMk/>
            <pc:sldMk cId="2127319571" sldId="507"/>
            <ac:spMk id="17" creationId="{65DBBC8F-3028-04B4-FCBF-91F73B2F2F59}"/>
          </ac:spMkLst>
        </pc:spChg>
      </pc:sldChg>
      <pc:sldChg chg="addSp delSp modSp mod">
        <pc:chgData name="Techy Thibaut" userId="0a091cef-aa85-4df5-ad37-63275b7af1bb" providerId="ADAL" clId="{04AF269C-7AE3-4798-809D-EFDA4AD6A501}" dt="2026-05-04T09:35:50.052" v="1440" actId="478"/>
        <pc:sldMkLst>
          <pc:docMk/>
          <pc:sldMk cId="0" sldId="508"/>
        </pc:sldMkLst>
        <pc:spChg chg="add del mod">
          <ac:chgData name="Techy Thibaut" userId="0a091cef-aa85-4df5-ad37-63275b7af1bb" providerId="ADAL" clId="{04AF269C-7AE3-4798-809D-EFDA4AD6A501}" dt="2026-05-04T09:35:50.052" v="1440" actId="478"/>
          <ac:spMkLst>
            <pc:docMk/>
            <pc:sldMk cId="0" sldId="508"/>
            <ac:spMk id="3" creationId="{5CEF0E2D-68CC-D1BE-D3F3-19529B5BC8E9}"/>
          </ac:spMkLst>
        </pc:spChg>
        <pc:spChg chg="mod">
          <ac:chgData name="Techy Thibaut" userId="0a091cef-aa85-4df5-ad37-63275b7af1bb" providerId="ADAL" clId="{04AF269C-7AE3-4798-809D-EFDA4AD6A501}" dt="2026-04-14T10:15:19.527" v="637" actId="20577"/>
          <ac:spMkLst>
            <pc:docMk/>
            <pc:sldMk cId="0" sldId="508"/>
            <ac:spMk id="10" creationId="{31DFCD0D-602F-7023-10E8-230074E91FC6}"/>
          </ac:spMkLst>
        </pc:spChg>
        <pc:spChg chg="del">
          <ac:chgData name="Techy Thibaut" userId="0a091cef-aa85-4df5-ad37-63275b7af1bb" providerId="ADAL" clId="{04AF269C-7AE3-4798-809D-EFDA4AD6A501}" dt="2026-05-04T09:27:43.613" v="1306" actId="478"/>
          <ac:spMkLst>
            <pc:docMk/>
            <pc:sldMk cId="0" sldId="508"/>
            <ac:spMk id="11" creationId="{DAEF6526-43CB-50C8-965B-513060173749}"/>
          </ac:spMkLst>
        </pc:spChg>
      </pc:sldChg>
      <pc:sldChg chg="addSp delSp modSp mod modCm">
        <pc:chgData name="Techy Thibaut" userId="0a091cef-aa85-4df5-ad37-63275b7af1bb" providerId="ADAL" clId="{04AF269C-7AE3-4798-809D-EFDA4AD6A501}" dt="2026-05-04T09:35:52.220" v="1441" actId="478"/>
        <pc:sldMkLst>
          <pc:docMk/>
          <pc:sldMk cId="0" sldId="509"/>
        </pc:sldMkLst>
        <pc:spChg chg="add del mod">
          <ac:chgData name="Techy Thibaut" userId="0a091cef-aa85-4df5-ad37-63275b7af1bb" providerId="ADAL" clId="{04AF269C-7AE3-4798-809D-EFDA4AD6A501}" dt="2026-05-04T09:35:52.220" v="1441" actId="478"/>
          <ac:spMkLst>
            <pc:docMk/>
            <pc:sldMk cId="0" sldId="509"/>
            <ac:spMk id="2" creationId="{52F6596A-2F2C-0F45-21C0-9D3541D09C20}"/>
          </ac:spMkLst>
        </pc:spChg>
        <pc:spChg chg="mod">
          <ac:chgData name="Techy Thibaut" userId="0a091cef-aa85-4df5-ad37-63275b7af1bb" providerId="ADAL" clId="{04AF269C-7AE3-4798-809D-EFDA4AD6A501}" dt="2026-04-16T05:16:50.391" v="1188" actId="1076"/>
          <ac:spMkLst>
            <pc:docMk/>
            <pc:sldMk cId="0" sldId="509"/>
            <ac:spMk id="10" creationId="{0A44EA80-FF7B-9F82-4DB3-F8F6E6E50006}"/>
          </ac:spMkLst>
        </pc:spChg>
        <pc:spChg chg="del">
          <ac:chgData name="Techy Thibaut" userId="0a091cef-aa85-4df5-ad37-63275b7af1bb" providerId="ADAL" clId="{04AF269C-7AE3-4798-809D-EFDA4AD6A501}" dt="2026-05-04T09:27:48.260" v="1308" actId="478"/>
          <ac:spMkLst>
            <pc:docMk/>
            <pc:sldMk cId="0" sldId="509"/>
            <ac:spMk id="11" creationId="{EDA908F8-D02B-C83D-0093-48456CA83B40}"/>
          </ac:spMkLst>
        </pc:spChg>
        <pc:extLst>
          <p:ext xmlns:p="http://schemas.openxmlformats.org/presentationml/2006/main" uri="{D6D511B9-2390-475A-947B-AFAB55BFBCF1}">
            <pc226:cmChg xmlns:pc226="http://schemas.microsoft.com/office/powerpoint/2022/06/main/command" chg="mod">
              <pc226:chgData name="Techy Thibaut" userId="0a091cef-aa85-4df5-ad37-63275b7af1bb" providerId="ADAL" clId="{04AF269C-7AE3-4798-809D-EFDA4AD6A501}" dt="2026-04-16T05:16:46.944" v="1187" actId="20577"/>
              <pc2:cmMkLst xmlns:pc2="http://schemas.microsoft.com/office/powerpoint/2019/9/main/command">
                <pc:docMk/>
                <pc:sldMk cId="0" sldId="509"/>
                <pc2:cmMk id="{06DCCA0A-FFD8-44B8-B9E5-90EE311F1BFD}"/>
              </pc2:cmMkLst>
            </pc226:cmChg>
            <pc226:cmChg xmlns:pc226="http://schemas.microsoft.com/office/powerpoint/2022/06/main/command" chg="mod">
              <pc226:chgData name="Techy Thibaut" userId="0a091cef-aa85-4df5-ad37-63275b7af1bb" providerId="ADAL" clId="{04AF269C-7AE3-4798-809D-EFDA4AD6A501}" dt="2026-04-16T05:16:46.944" v="1187" actId="20577"/>
              <pc2:cmMkLst xmlns:pc2="http://schemas.microsoft.com/office/powerpoint/2019/9/main/command">
                <pc:docMk/>
                <pc:sldMk cId="0" sldId="509"/>
                <pc2:cmMk id="{A8E89A1A-BC41-4972-8CC9-F14F05BA67C3}"/>
              </pc2:cmMkLst>
            </pc226:cmChg>
          </p:ext>
        </pc:extLst>
      </pc:sldChg>
      <pc:sldChg chg="addSp delSp modSp mod modCm">
        <pc:chgData name="Techy Thibaut" userId="0a091cef-aa85-4df5-ad37-63275b7af1bb" providerId="ADAL" clId="{04AF269C-7AE3-4798-809D-EFDA4AD6A501}" dt="2026-05-04T09:35:54.226" v="1442" actId="478"/>
        <pc:sldMkLst>
          <pc:docMk/>
          <pc:sldMk cId="0" sldId="510"/>
        </pc:sldMkLst>
        <pc:spChg chg="add del mod">
          <ac:chgData name="Techy Thibaut" userId="0a091cef-aa85-4df5-ad37-63275b7af1bb" providerId="ADAL" clId="{04AF269C-7AE3-4798-809D-EFDA4AD6A501}" dt="2026-05-04T09:35:54.226" v="1442" actId="478"/>
          <ac:spMkLst>
            <pc:docMk/>
            <pc:sldMk cId="0" sldId="510"/>
            <ac:spMk id="2" creationId="{47EDC740-E9A7-053F-2ED2-F0084B886E0B}"/>
          </ac:spMkLst>
        </pc:spChg>
        <pc:spChg chg="mod">
          <ac:chgData name="Techy Thibaut" userId="0a091cef-aa85-4df5-ad37-63275b7af1bb" providerId="ADAL" clId="{04AF269C-7AE3-4798-809D-EFDA4AD6A501}" dt="2026-04-14T10:20:55.472" v="731" actId="20577"/>
          <ac:spMkLst>
            <pc:docMk/>
            <pc:sldMk cId="0" sldId="510"/>
            <ac:spMk id="13" creationId="{17436F3A-CDC2-501C-5B32-46B39F90EFBF}"/>
          </ac:spMkLst>
        </pc:spChg>
        <pc:spChg chg="del">
          <ac:chgData name="Techy Thibaut" userId="0a091cef-aa85-4df5-ad37-63275b7af1bb" providerId="ADAL" clId="{04AF269C-7AE3-4798-809D-EFDA4AD6A501}" dt="2026-05-04T09:27:51.969" v="1310" actId="478"/>
          <ac:spMkLst>
            <pc:docMk/>
            <pc:sldMk cId="0" sldId="510"/>
            <ac:spMk id="14" creationId="{31394DF9-82C6-FFB0-F569-017F682478B8}"/>
          </ac:spMkLst>
        </pc:spChg>
        <pc:extLst>
          <p:ext xmlns:p="http://schemas.openxmlformats.org/presentationml/2006/main" uri="{D6D511B9-2390-475A-947B-AFAB55BFBCF1}">
            <pc226:cmChg xmlns:pc226="http://schemas.microsoft.com/office/powerpoint/2022/06/main/command" chg="mod">
              <pc226:chgData name="Techy Thibaut" userId="0a091cef-aa85-4df5-ad37-63275b7af1bb" providerId="ADAL" clId="{04AF269C-7AE3-4798-809D-EFDA4AD6A501}" dt="2026-04-14T10:20:55.472" v="731" actId="20577"/>
              <pc2:cmMkLst xmlns:pc2="http://schemas.microsoft.com/office/powerpoint/2019/9/main/command">
                <pc:docMk/>
                <pc:sldMk cId="0" sldId="510"/>
                <pc2:cmMk id="{256C54FE-B31A-457B-A625-3EFB9F3676E6}"/>
              </pc2:cmMkLst>
            </pc226:cmChg>
          </p:ext>
        </pc:extLst>
      </pc:sldChg>
      <pc:sldChg chg="addSp delSp modSp mod">
        <pc:chgData name="Techy Thibaut" userId="0a091cef-aa85-4df5-ad37-63275b7af1bb" providerId="ADAL" clId="{04AF269C-7AE3-4798-809D-EFDA4AD6A501}" dt="2026-05-04T09:35:56.130" v="1443" actId="478"/>
        <pc:sldMkLst>
          <pc:docMk/>
          <pc:sldMk cId="0" sldId="511"/>
        </pc:sldMkLst>
        <pc:spChg chg="add del mod">
          <ac:chgData name="Techy Thibaut" userId="0a091cef-aa85-4df5-ad37-63275b7af1bb" providerId="ADAL" clId="{04AF269C-7AE3-4798-809D-EFDA4AD6A501}" dt="2026-05-04T09:35:56.130" v="1443" actId="478"/>
          <ac:spMkLst>
            <pc:docMk/>
            <pc:sldMk cId="0" sldId="511"/>
            <ac:spMk id="2" creationId="{58B014E6-1738-0D49-D0B6-6A6E0F6A16B9}"/>
          </ac:spMkLst>
        </pc:spChg>
        <pc:spChg chg="del">
          <ac:chgData name="Techy Thibaut" userId="0a091cef-aa85-4df5-ad37-63275b7af1bb" providerId="ADAL" clId="{04AF269C-7AE3-4798-809D-EFDA4AD6A501}" dt="2026-05-04T09:27:55.326" v="1312" actId="478"/>
          <ac:spMkLst>
            <pc:docMk/>
            <pc:sldMk cId="0" sldId="511"/>
            <ac:spMk id="12" creationId="{21A9237C-83C1-0599-7A1C-DC74081A783E}"/>
          </ac:spMkLst>
        </pc:spChg>
      </pc:sldChg>
      <pc:sldChg chg="addSp delSp modSp mod">
        <pc:chgData name="Techy Thibaut" userId="0a091cef-aa85-4df5-ad37-63275b7af1bb" providerId="ADAL" clId="{04AF269C-7AE3-4798-809D-EFDA4AD6A501}" dt="2026-05-04T09:35:58.042" v="1444" actId="478"/>
        <pc:sldMkLst>
          <pc:docMk/>
          <pc:sldMk cId="3420105726" sldId="512"/>
        </pc:sldMkLst>
        <pc:spChg chg="add del mod">
          <ac:chgData name="Techy Thibaut" userId="0a091cef-aa85-4df5-ad37-63275b7af1bb" providerId="ADAL" clId="{04AF269C-7AE3-4798-809D-EFDA4AD6A501}" dt="2026-05-04T09:35:58.042" v="1444" actId="478"/>
          <ac:spMkLst>
            <pc:docMk/>
            <pc:sldMk cId="3420105726" sldId="512"/>
            <ac:spMk id="2" creationId="{88535365-F6A4-CCEA-BCBA-06EA14C232C9}"/>
          </ac:spMkLst>
        </pc:spChg>
        <pc:spChg chg="del">
          <ac:chgData name="Techy Thibaut" userId="0a091cef-aa85-4df5-ad37-63275b7af1bb" providerId="ADAL" clId="{04AF269C-7AE3-4798-809D-EFDA4AD6A501}" dt="2026-05-04T09:27:59.508" v="1314" actId="478"/>
          <ac:spMkLst>
            <pc:docMk/>
            <pc:sldMk cId="3420105726" sldId="512"/>
            <ac:spMk id="15" creationId="{D4885F8B-7EBC-5ACB-63AE-B73E579F7295}"/>
          </ac:spMkLst>
        </pc:spChg>
      </pc:sldChg>
      <pc:sldChg chg="delSp mod">
        <pc:chgData name="Techy Thibaut" userId="0a091cef-aa85-4df5-ad37-63275b7af1bb" providerId="ADAL" clId="{04AF269C-7AE3-4798-809D-EFDA4AD6A501}" dt="2026-05-04T09:36:00.271" v="1445" actId="478"/>
        <pc:sldMkLst>
          <pc:docMk/>
          <pc:sldMk cId="0" sldId="513"/>
        </pc:sldMkLst>
        <pc:spChg chg="del">
          <ac:chgData name="Techy Thibaut" userId="0a091cef-aa85-4df5-ad37-63275b7af1bb" providerId="ADAL" clId="{04AF269C-7AE3-4798-809D-EFDA4AD6A501}" dt="2026-05-04T09:36:00.271" v="1445" actId="478"/>
          <ac:spMkLst>
            <pc:docMk/>
            <pc:sldMk cId="0" sldId="513"/>
            <ac:spMk id="5" creationId="{7E120ACF-F446-97E0-3EBA-CC271DDE9314}"/>
          </ac:spMkLst>
        </pc:spChg>
      </pc:sldChg>
      <pc:sldChg chg="addSp delSp modSp mod">
        <pc:chgData name="Techy Thibaut" userId="0a091cef-aa85-4df5-ad37-63275b7af1bb" providerId="ADAL" clId="{04AF269C-7AE3-4798-809D-EFDA4AD6A501}" dt="2026-05-04T09:36:06.901" v="1448" actId="478"/>
        <pc:sldMkLst>
          <pc:docMk/>
          <pc:sldMk cId="2506347991" sldId="514"/>
        </pc:sldMkLst>
        <pc:spChg chg="del">
          <ac:chgData name="Techy Thibaut" userId="0a091cef-aa85-4df5-ad37-63275b7af1bb" providerId="ADAL" clId="{04AF269C-7AE3-4798-809D-EFDA4AD6A501}" dt="2026-05-04T09:28:10.546" v="1320" actId="478"/>
          <ac:spMkLst>
            <pc:docMk/>
            <pc:sldMk cId="2506347991" sldId="514"/>
            <ac:spMk id="7" creationId="{DE570288-8FCD-1D6F-AAAC-47BD3838227A}"/>
          </ac:spMkLst>
        </pc:spChg>
        <pc:spChg chg="add del mod">
          <ac:chgData name="Techy Thibaut" userId="0a091cef-aa85-4df5-ad37-63275b7af1bb" providerId="ADAL" clId="{04AF269C-7AE3-4798-809D-EFDA4AD6A501}" dt="2026-05-04T09:36:06.901" v="1448" actId="478"/>
          <ac:spMkLst>
            <pc:docMk/>
            <pc:sldMk cId="2506347991" sldId="514"/>
            <ac:spMk id="8" creationId="{DE661798-5CC6-1235-7B01-A8A5EDEE3C4E}"/>
          </ac:spMkLst>
        </pc:spChg>
      </pc:sldChg>
      <pc:sldChg chg="addSp delSp modSp mod">
        <pc:chgData name="Techy Thibaut" userId="0a091cef-aa85-4df5-ad37-63275b7af1bb" providerId="ADAL" clId="{04AF269C-7AE3-4798-809D-EFDA4AD6A501}" dt="2026-05-04T09:36:09.128" v="1449" actId="478"/>
        <pc:sldMkLst>
          <pc:docMk/>
          <pc:sldMk cId="856547846" sldId="515"/>
        </pc:sldMkLst>
        <pc:spChg chg="del">
          <ac:chgData name="Techy Thibaut" userId="0a091cef-aa85-4df5-ad37-63275b7af1bb" providerId="ADAL" clId="{04AF269C-7AE3-4798-809D-EFDA4AD6A501}" dt="2026-05-04T09:28:13.679" v="1322" actId="478"/>
          <ac:spMkLst>
            <pc:docMk/>
            <pc:sldMk cId="856547846" sldId="515"/>
            <ac:spMk id="2" creationId="{3E899296-8F7E-3AD4-9594-575367516FAF}"/>
          </ac:spMkLst>
        </pc:spChg>
        <pc:spChg chg="add del mod">
          <ac:chgData name="Techy Thibaut" userId="0a091cef-aa85-4df5-ad37-63275b7af1bb" providerId="ADAL" clId="{04AF269C-7AE3-4798-809D-EFDA4AD6A501}" dt="2026-05-04T09:36:09.128" v="1449" actId="478"/>
          <ac:spMkLst>
            <pc:docMk/>
            <pc:sldMk cId="856547846" sldId="515"/>
            <ac:spMk id="3" creationId="{DC881FDA-508E-37D5-611A-2394ABA6EEB8}"/>
          </ac:spMkLst>
        </pc:spChg>
      </pc:sldChg>
      <pc:sldChg chg="addSp delSp modSp mod">
        <pc:chgData name="Techy Thibaut" userId="0a091cef-aa85-4df5-ad37-63275b7af1bb" providerId="ADAL" clId="{04AF269C-7AE3-4798-809D-EFDA4AD6A501}" dt="2026-05-04T09:36:11.145" v="1450" actId="478"/>
        <pc:sldMkLst>
          <pc:docMk/>
          <pc:sldMk cId="2967741293" sldId="516"/>
        </pc:sldMkLst>
        <pc:spChg chg="del">
          <ac:chgData name="Techy Thibaut" userId="0a091cef-aa85-4df5-ad37-63275b7af1bb" providerId="ADAL" clId="{04AF269C-7AE3-4798-809D-EFDA4AD6A501}" dt="2026-05-04T09:28:17.035" v="1324" actId="478"/>
          <ac:spMkLst>
            <pc:docMk/>
            <pc:sldMk cId="2967741293" sldId="516"/>
            <ac:spMk id="2" creationId="{460AB309-DE6F-CCFD-F2C9-39943A1B4110}"/>
          </ac:spMkLst>
        </pc:spChg>
        <pc:spChg chg="add del mod">
          <ac:chgData name="Techy Thibaut" userId="0a091cef-aa85-4df5-ad37-63275b7af1bb" providerId="ADAL" clId="{04AF269C-7AE3-4798-809D-EFDA4AD6A501}" dt="2026-05-04T09:36:11.145" v="1450" actId="478"/>
          <ac:spMkLst>
            <pc:docMk/>
            <pc:sldMk cId="2967741293" sldId="516"/>
            <ac:spMk id="3" creationId="{FA7202AA-8F1A-D949-79CC-6F5E7FFE2BB2}"/>
          </ac:spMkLst>
        </pc:spChg>
      </pc:sldChg>
      <pc:sldChg chg="addSp delSp modSp mod">
        <pc:chgData name="Techy Thibaut" userId="0a091cef-aa85-4df5-ad37-63275b7af1bb" providerId="ADAL" clId="{04AF269C-7AE3-4798-809D-EFDA4AD6A501}" dt="2026-05-04T09:36:13.313" v="1451" actId="478"/>
        <pc:sldMkLst>
          <pc:docMk/>
          <pc:sldMk cId="3029544568" sldId="517"/>
        </pc:sldMkLst>
        <pc:spChg chg="del">
          <ac:chgData name="Techy Thibaut" userId="0a091cef-aa85-4df5-ad37-63275b7af1bb" providerId="ADAL" clId="{04AF269C-7AE3-4798-809D-EFDA4AD6A501}" dt="2026-05-04T09:28:20.293" v="1326" actId="478"/>
          <ac:spMkLst>
            <pc:docMk/>
            <pc:sldMk cId="3029544568" sldId="517"/>
            <ac:spMk id="2" creationId="{FF1DC1E2-634E-0236-71A6-62057151CA16}"/>
          </ac:spMkLst>
        </pc:spChg>
        <pc:spChg chg="add del mod">
          <ac:chgData name="Techy Thibaut" userId="0a091cef-aa85-4df5-ad37-63275b7af1bb" providerId="ADAL" clId="{04AF269C-7AE3-4798-809D-EFDA4AD6A501}" dt="2026-05-04T09:36:13.313" v="1451" actId="478"/>
          <ac:spMkLst>
            <pc:docMk/>
            <pc:sldMk cId="3029544568" sldId="517"/>
            <ac:spMk id="4" creationId="{2E388F8F-DC3A-B68E-0189-466C1EE697CB}"/>
          </ac:spMkLst>
        </pc:spChg>
      </pc:sldChg>
      <pc:sldChg chg="delSp mod">
        <pc:chgData name="Techy Thibaut" userId="0a091cef-aa85-4df5-ad37-63275b7af1bb" providerId="ADAL" clId="{04AF269C-7AE3-4798-809D-EFDA4AD6A501}" dt="2026-05-04T09:37:08.723" v="1478" actId="478"/>
        <pc:sldMkLst>
          <pc:docMk/>
          <pc:sldMk cId="266079987" sldId="518"/>
        </pc:sldMkLst>
        <pc:spChg chg="del">
          <ac:chgData name="Techy Thibaut" userId="0a091cef-aa85-4df5-ad37-63275b7af1bb" providerId="ADAL" clId="{04AF269C-7AE3-4798-809D-EFDA4AD6A501}" dt="2026-05-04T09:37:08.723" v="1478" actId="478"/>
          <ac:spMkLst>
            <pc:docMk/>
            <pc:sldMk cId="266079987" sldId="518"/>
            <ac:spMk id="3" creationId="{10E760BB-EF8C-624A-E862-8AACE0019CA0}"/>
          </ac:spMkLst>
        </pc:spChg>
      </pc:sldChg>
      <pc:sldChg chg="delSp mod">
        <pc:chgData name="Techy Thibaut" userId="0a091cef-aa85-4df5-ad37-63275b7af1bb" providerId="ADAL" clId="{04AF269C-7AE3-4798-809D-EFDA4AD6A501}" dt="2026-05-04T09:42:33.202" v="1640" actId="478"/>
        <pc:sldMkLst>
          <pc:docMk/>
          <pc:sldMk cId="165337973" sldId="519"/>
        </pc:sldMkLst>
        <pc:spChg chg="del">
          <ac:chgData name="Techy Thibaut" userId="0a091cef-aa85-4df5-ad37-63275b7af1bb" providerId="ADAL" clId="{04AF269C-7AE3-4798-809D-EFDA4AD6A501}" dt="2026-05-04T09:42:33.202" v="1640" actId="478"/>
          <ac:spMkLst>
            <pc:docMk/>
            <pc:sldMk cId="165337973" sldId="519"/>
            <ac:spMk id="2" creationId="{E9E1DE87-42A2-0EF9-44AD-FE3D05E8CAE4}"/>
          </ac:spMkLst>
        </pc:spChg>
      </pc:sldChg>
      <pc:sldChg chg="delSp mod">
        <pc:chgData name="Techy Thibaut" userId="0a091cef-aa85-4df5-ad37-63275b7af1bb" providerId="ADAL" clId="{04AF269C-7AE3-4798-809D-EFDA4AD6A501}" dt="2026-05-04T09:42:45.301" v="1646" actId="478"/>
        <pc:sldMkLst>
          <pc:docMk/>
          <pc:sldMk cId="49826604" sldId="520"/>
        </pc:sldMkLst>
        <pc:spChg chg="del">
          <ac:chgData name="Techy Thibaut" userId="0a091cef-aa85-4df5-ad37-63275b7af1bb" providerId="ADAL" clId="{04AF269C-7AE3-4798-809D-EFDA4AD6A501}" dt="2026-05-04T09:42:45.301" v="1646" actId="478"/>
          <ac:spMkLst>
            <pc:docMk/>
            <pc:sldMk cId="49826604" sldId="520"/>
            <ac:spMk id="2" creationId="{6AEF109C-670D-98AF-958F-C4A535B6C3D1}"/>
          </ac:spMkLst>
        </pc:spChg>
      </pc:sldChg>
      <pc:sldChg chg="delSp mod">
        <pc:chgData name="Techy Thibaut" userId="0a091cef-aa85-4df5-ad37-63275b7af1bb" providerId="ADAL" clId="{04AF269C-7AE3-4798-809D-EFDA4AD6A501}" dt="2026-05-04T09:37:10.479" v="1479" actId="478"/>
        <pc:sldMkLst>
          <pc:docMk/>
          <pc:sldMk cId="4244422106" sldId="521"/>
        </pc:sldMkLst>
        <pc:spChg chg="del">
          <ac:chgData name="Techy Thibaut" userId="0a091cef-aa85-4df5-ad37-63275b7af1bb" providerId="ADAL" clId="{04AF269C-7AE3-4798-809D-EFDA4AD6A501}" dt="2026-05-04T09:37:10.479" v="1479" actId="478"/>
          <ac:spMkLst>
            <pc:docMk/>
            <pc:sldMk cId="4244422106" sldId="521"/>
            <ac:spMk id="9" creationId="{A1912590-B1AC-1907-86B0-595C4A4673A1}"/>
          </ac:spMkLst>
        </pc:spChg>
      </pc:sldChg>
      <pc:sldChg chg="delSp mod">
        <pc:chgData name="Techy Thibaut" userId="0a091cef-aa85-4df5-ad37-63275b7af1bb" providerId="ADAL" clId="{04AF269C-7AE3-4798-809D-EFDA4AD6A501}" dt="2026-05-04T09:37:26.439" v="1483" actId="478"/>
        <pc:sldMkLst>
          <pc:docMk/>
          <pc:sldMk cId="1094388592" sldId="522"/>
        </pc:sldMkLst>
        <pc:spChg chg="del">
          <ac:chgData name="Techy Thibaut" userId="0a091cef-aa85-4df5-ad37-63275b7af1bb" providerId="ADAL" clId="{04AF269C-7AE3-4798-809D-EFDA4AD6A501}" dt="2026-05-04T09:37:26.439" v="1483" actId="478"/>
          <ac:spMkLst>
            <pc:docMk/>
            <pc:sldMk cId="1094388592" sldId="522"/>
            <ac:spMk id="4" creationId="{589D300F-E24D-44F9-6ED0-52DAAA984833}"/>
          </ac:spMkLst>
        </pc:spChg>
      </pc:sldChg>
      <pc:sldChg chg="delSp mod">
        <pc:chgData name="Techy Thibaut" userId="0a091cef-aa85-4df5-ad37-63275b7af1bb" providerId="ADAL" clId="{04AF269C-7AE3-4798-809D-EFDA4AD6A501}" dt="2026-05-04T09:37:29.534" v="1485" actId="478"/>
        <pc:sldMkLst>
          <pc:docMk/>
          <pc:sldMk cId="3464501169" sldId="523"/>
        </pc:sldMkLst>
        <pc:spChg chg="del">
          <ac:chgData name="Techy Thibaut" userId="0a091cef-aa85-4df5-ad37-63275b7af1bb" providerId="ADAL" clId="{04AF269C-7AE3-4798-809D-EFDA4AD6A501}" dt="2026-05-04T09:37:29.534" v="1485" actId="478"/>
          <ac:spMkLst>
            <pc:docMk/>
            <pc:sldMk cId="3464501169" sldId="523"/>
            <ac:spMk id="13" creationId="{65B1AD46-7826-2040-A998-FA1FA6A1B801}"/>
          </ac:spMkLst>
        </pc:spChg>
      </pc:sldChg>
      <pc:sldChg chg="delSp mod">
        <pc:chgData name="Techy Thibaut" userId="0a091cef-aa85-4df5-ad37-63275b7af1bb" providerId="ADAL" clId="{04AF269C-7AE3-4798-809D-EFDA4AD6A501}" dt="2026-05-04T10:31:25.968" v="1800" actId="478"/>
        <pc:sldMkLst>
          <pc:docMk/>
          <pc:sldMk cId="2198715723" sldId="524"/>
        </pc:sldMkLst>
        <pc:spChg chg="del">
          <ac:chgData name="Techy Thibaut" userId="0a091cef-aa85-4df5-ad37-63275b7af1bb" providerId="ADAL" clId="{04AF269C-7AE3-4798-809D-EFDA4AD6A501}" dt="2026-05-04T10:31:25.968" v="1800" actId="478"/>
          <ac:spMkLst>
            <pc:docMk/>
            <pc:sldMk cId="2198715723" sldId="524"/>
            <ac:spMk id="2" creationId="{F1B54E62-8B9B-4B9B-1A00-A84B4FBF7A7D}"/>
          </ac:spMkLst>
        </pc:spChg>
      </pc:sldChg>
      <pc:sldChg chg="delSp mod">
        <pc:chgData name="Techy Thibaut" userId="0a091cef-aa85-4df5-ad37-63275b7af1bb" providerId="ADAL" clId="{04AF269C-7AE3-4798-809D-EFDA4AD6A501}" dt="2026-05-04T09:37:34.122" v="1487" actId="478"/>
        <pc:sldMkLst>
          <pc:docMk/>
          <pc:sldMk cId="3108176068" sldId="525"/>
        </pc:sldMkLst>
        <pc:spChg chg="del">
          <ac:chgData name="Techy Thibaut" userId="0a091cef-aa85-4df5-ad37-63275b7af1bb" providerId="ADAL" clId="{04AF269C-7AE3-4798-809D-EFDA4AD6A501}" dt="2026-05-04T09:37:34.122" v="1487" actId="478"/>
          <ac:spMkLst>
            <pc:docMk/>
            <pc:sldMk cId="3108176068" sldId="525"/>
            <ac:spMk id="10" creationId="{0837758D-F589-E0B2-6903-74A4DD6D5F6D}"/>
          </ac:spMkLst>
        </pc:spChg>
      </pc:sldChg>
      <pc:sldChg chg="delSp mod">
        <pc:chgData name="Techy Thibaut" userId="0a091cef-aa85-4df5-ad37-63275b7af1bb" providerId="ADAL" clId="{04AF269C-7AE3-4798-809D-EFDA4AD6A501}" dt="2026-05-04T09:37:35.835" v="1488" actId="478"/>
        <pc:sldMkLst>
          <pc:docMk/>
          <pc:sldMk cId="2691887687" sldId="526"/>
        </pc:sldMkLst>
        <pc:spChg chg="del">
          <ac:chgData name="Techy Thibaut" userId="0a091cef-aa85-4df5-ad37-63275b7af1bb" providerId="ADAL" clId="{04AF269C-7AE3-4798-809D-EFDA4AD6A501}" dt="2026-05-04T09:37:35.835" v="1488" actId="478"/>
          <ac:spMkLst>
            <pc:docMk/>
            <pc:sldMk cId="2691887687" sldId="526"/>
            <ac:spMk id="45" creationId="{F2A34F9B-CD86-EAFD-CC99-3D15BA9FE171}"/>
          </ac:spMkLst>
        </pc:spChg>
      </pc:sldChg>
      <pc:sldChg chg="addSp delSp modSp mod">
        <pc:chgData name="Techy Thibaut" userId="0a091cef-aa85-4df5-ad37-63275b7af1bb" providerId="ADAL" clId="{04AF269C-7AE3-4798-809D-EFDA4AD6A501}" dt="2026-05-04T10:39:16.624" v="1934"/>
        <pc:sldMkLst>
          <pc:docMk/>
          <pc:sldMk cId="380157841" sldId="527"/>
        </pc:sldMkLst>
        <pc:spChg chg="del">
          <ac:chgData name="Techy Thibaut" userId="0a091cef-aa85-4df5-ad37-63275b7af1bb" providerId="ADAL" clId="{04AF269C-7AE3-4798-809D-EFDA4AD6A501}" dt="2026-05-04T09:39:11.151" v="1533" actId="478"/>
          <ac:spMkLst>
            <pc:docMk/>
            <pc:sldMk cId="380157841" sldId="527"/>
            <ac:spMk id="2" creationId="{03C7AE1B-F528-31C1-1826-AF6D78E4E943}"/>
          </ac:spMkLst>
        </pc:spChg>
        <pc:spChg chg="add mod">
          <ac:chgData name="Techy Thibaut" userId="0a091cef-aa85-4df5-ad37-63275b7af1bb" providerId="ADAL" clId="{04AF269C-7AE3-4798-809D-EFDA4AD6A501}" dt="2026-05-04T10:39:16.624" v="1934"/>
          <ac:spMkLst>
            <pc:docMk/>
            <pc:sldMk cId="380157841" sldId="527"/>
            <ac:spMk id="5" creationId="{FA0D0399-759C-C03B-4F71-CCC95C7007C7}"/>
          </ac:spMkLst>
        </pc:spChg>
        <pc:spChg chg="del">
          <ac:chgData name="Techy Thibaut" userId="0a091cef-aa85-4df5-ad37-63275b7af1bb" providerId="ADAL" clId="{04AF269C-7AE3-4798-809D-EFDA4AD6A501}" dt="2026-05-04T09:39:11.151" v="1533" actId="478"/>
          <ac:spMkLst>
            <pc:docMk/>
            <pc:sldMk cId="380157841" sldId="527"/>
            <ac:spMk id="7" creationId="{9E02C232-F044-0D0A-45C0-404E4E7686ED}"/>
          </ac:spMkLst>
        </pc:spChg>
      </pc:sldChg>
      <pc:sldChg chg="delSp mod">
        <pc:chgData name="Techy Thibaut" userId="0a091cef-aa85-4df5-ad37-63275b7af1bb" providerId="ADAL" clId="{04AF269C-7AE3-4798-809D-EFDA4AD6A501}" dt="2026-05-04T09:37:37.684" v="1489" actId="478"/>
        <pc:sldMkLst>
          <pc:docMk/>
          <pc:sldMk cId="4145441660" sldId="528"/>
        </pc:sldMkLst>
        <pc:spChg chg="del">
          <ac:chgData name="Techy Thibaut" userId="0a091cef-aa85-4df5-ad37-63275b7af1bb" providerId="ADAL" clId="{04AF269C-7AE3-4798-809D-EFDA4AD6A501}" dt="2026-05-04T09:37:37.684" v="1489" actId="478"/>
          <ac:spMkLst>
            <pc:docMk/>
            <pc:sldMk cId="4145441660" sldId="528"/>
            <ac:spMk id="4" creationId="{268973AD-44F1-C19E-E3D2-5E7A3EF302CD}"/>
          </ac:spMkLst>
        </pc:spChg>
      </pc:sldChg>
      <pc:sldChg chg="delSp mod">
        <pc:chgData name="Techy Thibaut" userId="0a091cef-aa85-4df5-ad37-63275b7af1bb" providerId="ADAL" clId="{04AF269C-7AE3-4798-809D-EFDA4AD6A501}" dt="2026-05-04T09:37:41.160" v="1490" actId="478"/>
        <pc:sldMkLst>
          <pc:docMk/>
          <pc:sldMk cId="1697849905" sldId="529"/>
        </pc:sldMkLst>
        <pc:spChg chg="del">
          <ac:chgData name="Techy Thibaut" userId="0a091cef-aa85-4df5-ad37-63275b7af1bb" providerId="ADAL" clId="{04AF269C-7AE3-4798-809D-EFDA4AD6A501}" dt="2026-05-04T09:37:41.160" v="1490" actId="478"/>
          <ac:spMkLst>
            <pc:docMk/>
            <pc:sldMk cId="1697849905" sldId="529"/>
            <ac:spMk id="4" creationId="{6702822D-3861-11B3-9D95-F17DEBCDF248}"/>
          </ac:spMkLst>
        </pc:spChg>
      </pc:sldChg>
      <pc:sldChg chg="delSp mod">
        <pc:chgData name="Techy Thibaut" userId="0a091cef-aa85-4df5-ad37-63275b7af1bb" providerId="ADAL" clId="{04AF269C-7AE3-4798-809D-EFDA4AD6A501}" dt="2026-05-04T09:37:42.860" v="1491" actId="478"/>
        <pc:sldMkLst>
          <pc:docMk/>
          <pc:sldMk cId="3102884733" sldId="530"/>
        </pc:sldMkLst>
        <pc:spChg chg="del">
          <ac:chgData name="Techy Thibaut" userId="0a091cef-aa85-4df5-ad37-63275b7af1bb" providerId="ADAL" clId="{04AF269C-7AE3-4798-809D-EFDA4AD6A501}" dt="2026-05-04T09:37:42.860" v="1491" actId="478"/>
          <ac:spMkLst>
            <pc:docMk/>
            <pc:sldMk cId="3102884733" sldId="530"/>
            <ac:spMk id="4" creationId="{925B5ACC-1791-0ABC-7629-1260F747AC60}"/>
          </ac:spMkLst>
        </pc:spChg>
      </pc:sldChg>
      <pc:sldChg chg="delSp mod">
        <pc:chgData name="Techy Thibaut" userId="0a091cef-aa85-4df5-ad37-63275b7af1bb" providerId="ADAL" clId="{04AF269C-7AE3-4798-809D-EFDA4AD6A501}" dt="2026-05-04T09:37:44.439" v="1492" actId="478"/>
        <pc:sldMkLst>
          <pc:docMk/>
          <pc:sldMk cId="2977276754" sldId="531"/>
        </pc:sldMkLst>
        <pc:spChg chg="del">
          <ac:chgData name="Techy Thibaut" userId="0a091cef-aa85-4df5-ad37-63275b7af1bb" providerId="ADAL" clId="{04AF269C-7AE3-4798-809D-EFDA4AD6A501}" dt="2026-05-04T09:37:44.439" v="1492" actId="478"/>
          <ac:spMkLst>
            <pc:docMk/>
            <pc:sldMk cId="2977276754" sldId="531"/>
            <ac:spMk id="4" creationId="{DA96E70D-DF69-8214-A525-1DE4776B81C4}"/>
          </ac:spMkLst>
        </pc:spChg>
      </pc:sldChg>
      <pc:sldChg chg="delSp mod">
        <pc:chgData name="Techy Thibaut" userId="0a091cef-aa85-4df5-ad37-63275b7af1bb" providerId="ADAL" clId="{04AF269C-7AE3-4798-809D-EFDA4AD6A501}" dt="2026-05-04T09:37:46.438" v="1493" actId="478"/>
        <pc:sldMkLst>
          <pc:docMk/>
          <pc:sldMk cId="3054667847" sldId="532"/>
        </pc:sldMkLst>
        <pc:spChg chg="del">
          <ac:chgData name="Techy Thibaut" userId="0a091cef-aa85-4df5-ad37-63275b7af1bb" providerId="ADAL" clId="{04AF269C-7AE3-4798-809D-EFDA4AD6A501}" dt="2026-05-04T09:37:46.438" v="1493" actId="478"/>
          <ac:spMkLst>
            <pc:docMk/>
            <pc:sldMk cId="3054667847" sldId="532"/>
            <ac:spMk id="42" creationId="{95CE6692-10FF-3A6F-B6FD-11907B00563E}"/>
          </ac:spMkLst>
        </pc:spChg>
      </pc:sldChg>
      <pc:sldChg chg="delSp mod">
        <pc:chgData name="Techy Thibaut" userId="0a091cef-aa85-4df5-ad37-63275b7af1bb" providerId="ADAL" clId="{04AF269C-7AE3-4798-809D-EFDA4AD6A501}" dt="2026-05-04T09:37:49.950" v="1495" actId="478"/>
        <pc:sldMkLst>
          <pc:docMk/>
          <pc:sldMk cId="1090132494" sldId="533"/>
        </pc:sldMkLst>
        <pc:spChg chg="del">
          <ac:chgData name="Techy Thibaut" userId="0a091cef-aa85-4df5-ad37-63275b7af1bb" providerId="ADAL" clId="{04AF269C-7AE3-4798-809D-EFDA4AD6A501}" dt="2026-05-04T09:37:49.950" v="1495" actId="478"/>
          <ac:spMkLst>
            <pc:docMk/>
            <pc:sldMk cId="1090132494" sldId="533"/>
            <ac:spMk id="2" creationId="{854EB36B-6E2B-17CC-3AAF-5C34DAEFADC5}"/>
          </ac:spMkLst>
        </pc:spChg>
      </pc:sldChg>
      <pc:sldChg chg="delSp mod">
        <pc:chgData name="Techy Thibaut" userId="0a091cef-aa85-4df5-ad37-63275b7af1bb" providerId="ADAL" clId="{04AF269C-7AE3-4798-809D-EFDA4AD6A501}" dt="2026-05-04T09:37:51.358" v="1496" actId="478"/>
        <pc:sldMkLst>
          <pc:docMk/>
          <pc:sldMk cId="1097470610" sldId="534"/>
        </pc:sldMkLst>
        <pc:spChg chg="del">
          <ac:chgData name="Techy Thibaut" userId="0a091cef-aa85-4df5-ad37-63275b7af1bb" providerId="ADAL" clId="{04AF269C-7AE3-4798-809D-EFDA4AD6A501}" dt="2026-05-04T09:37:51.358" v="1496" actId="478"/>
          <ac:spMkLst>
            <pc:docMk/>
            <pc:sldMk cId="1097470610" sldId="534"/>
            <ac:spMk id="9" creationId="{4473A6BF-2AC0-AD6F-FFE7-2F6FA6235D87}"/>
          </ac:spMkLst>
        </pc:spChg>
      </pc:sldChg>
      <pc:sldChg chg="addSp delSp modSp mod">
        <pc:chgData name="Techy Thibaut" userId="0a091cef-aa85-4df5-ad37-63275b7af1bb" providerId="ADAL" clId="{04AF269C-7AE3-4798-809D-EFDA4AD6A501}" dt="2026-05-04T10:39:24.493" v="1942"/>
        <pc:sldMkLst>
          <pc:docMk/>
          <pc:sldMk cId="3287971492" sldId="535"/>
        </pc:sldMkLst>
        <pc:spChg chg="del">
          <ac:chgData name="Techy Thibaut" userId="0a091cef-aa85-4df5-ad37-63275b7af1bb" providerId="ADAL" clId="{04AF269C-7AE3-4798-809D-EFDA4AD6A501}" dt="2026-05-04T09:39:27.869" v="1541" actId="478"/>
          <ac:spMkLst>
            <pc:docMk/>
            <pc:sldMk cId="3287971492" sldId="535"/>
            <ac:spMk id="3" creationId="{9E928852-18D8-E15B-9EFB-0E6717FFEEB4}"/>
          </ac:spMkLst>
        </pc:spChg>
        <pc:spChg chg="del">
          <ac:chgData name="Techy Thibaut" userId="0a091cef-aa85-4df5-ad37-63275b7af1bb" providerId="ADAL" clId="{04AF269C-7AE3-4798-809D-EFDA4AD6A501}" dt="2026-05-04T09:39:27.869" v="1541" actId="478"/>
          <ac:spMkLst>
            <pc:docMk/>
            <pc:sldMk cId="3287971492" sldId="535"/>
            <ac:spMk id="5" creationId="{B00037AF-7E2C-BEA0-F3BA-D71204A9D884}"/>
          </ac:spMkLst>
        </pc:spChg>
        <pc:spChg chg="add mod">
          <ac:chgData name="Techy Thibaut" userId="0a091cef-aa85-4df5-ad37-63275b7af1bb" providerId="ADAL" clId="{04AF269C-7AE3-4798-809D-EFDA4AD6A501}" dt="2026-05-04T10:39:24.493" v="1942"/>
          <ac:spMkLst>
            <pc:docMk/>
            <pc:sldMk cId="3287971492" sldId="535"/>
            <ac:spMk id="8" creationId="{BE91101A-BB99-B591-D562-D6CB5989C681}"/>
          </ac:spMkLst>
        </pc:spChg>
      </pc:sldChg>
      <pc:sldChg chg="delSp mod">
        <pc:chgData name="Techy Thibaut" userId="0a091cef-aa85-4df5-ad37-63275b7af1bb" providerId="ADAL" clId="{04AF269C-7AE3-4798-809D-EFDA4AD6A501}" dt="2026-05-04T09:37:54.786" v="1498" actId="478"/>
        <pc:sldMkLst>
          <pc:docMk/>
          <pc:sldMk cId="355835856" sldId="536"/>
        </pc:sldMkLst>
        <pc:spChg chg="del">
          <ac:chgData name="Techy Thibaut" userId="0a091cef-aa85-4df5-ad37-63275b7af1bb" providerId="ADAL" clId="{04AF269C-7AE3-4798-809D-EFDA4AD6A501}" dt="2026-05-04T09:37:54.786" v="1498" actId="478"/>
          <ac:spMkLst>
            <pc:docMk/>
            <pc:sldMk cId="355835856" sldId="536"/>
            <ac:spMk id="4" creationId="{2A8E839B-9EA3-D894-3126-5A0AFACA692D}"/>
          </ac:spMkLst>
        </pc:spChg>
      </pc:sldChg>
      <pc:sldChg chg="delSp mod">
        <pc:chgData name="Techy Thibaut" userId="0a091cef-aa85-4df5-ad37-63275b7af1bb" providerId="ADAL" clId="{04AF269C-7AE3-4798-809D-EFDA4AD6A501}" dt="2026-05-04T09:37:56.323" v="1499" actId="478"/>
        <pc:sldMkLst>
          <pc:docMk/>
          <pc:sldMk cId="2117663260" sldId="537"/>
        </pc:sldMkLst>
        <pc:spChg chg="del">
          <ac:chgData name="Techy Thibaut" userId="0a091cef-aa85-4df5-ad37-63275b7af1bb" providerId="ADAL" clId="{04AF269C-7AE3-4798-809D-EFDA4AD6A501}" dt="2026-05-04T09:37:56.323" v="1499" actId="478"/>
          <ac:spMkLst>
            <pc:docMk/>
            <pc:sldMk cId="2117663260" sldId="537"/>
            <ac:spMk id="10" creationId="{EDA47CE4-618C-E8ED-C279-42FCD3BB2D5B}"/>
          </ac:spMkLst>
        </pc:spChg>
      </pc:sldChg>
      <pc:sldChg chg="delSp mod">
        <pc:chgData name="Techy Thibaut" userId="0a091cef-aa85-4df5-ad37-63275b7af1bb" providerId="ADAL" clId="{04AF269C-7AE3-4798-809D-EFDA4AD6A501}" dt="2026-05-04T09:37:48.254" v="1494" actId="478"/>
        <pc:sldMkLst>
          <pc:docMk/>
          <pc:sldMk cId="1337200539" sldId="538"/>
        </pc:sldMkLst>
        <pc:spChg chg="del">
          <ac:chgData name="Techy Thibaut" userId="0a091cef-aa85-4df5-ad37-63275b7af1bb" providerId="ADAL" clId="{04AF269C-7AE3-4798-809D-EFDA4AD6A501}" dt="2026-05-04T09:37:48.254" v="1494" actId="478"/>
          <ac:spMkLst>
            <pc:docMk/>
            <pc:sldMk cId="1337200539" sldId="538"/>
            <ac:spMk id="3" creationId="{4946E539-A004-94A1-B17E-64A64FDB5017}"/>
          </ac:spMkLst>
        </pc:spChg>
      </pc:sldChg>
      <pc:sldChg chg="delSp mod">
        <pc:chgData name="Techy Thibaut" userId="0a091cef-aa85-4df5-ad37-63275b7af1bb" providerId="ADAL" clId="{04AF269C-7AE3-4798-809D-EFDA4AD6A501}" dt="2026-05-04T09:37:59.449" v="1501" actId="478"/>
        <pc:sldMkLst>
          <pc:docMk/>
          <pc:sldMk cId="2790354065" sldId="539"/>
        </pc:sldMkLst>
        <pc:spChg chg="del">
          <ac:chgData name="Techy Thibaut" userId="0a091cef-aa85-4df5-ad37-63275b7af1bb" providerId="ADAL" clId="{04AF269C-7AE3-4798-809D-EFDA4AD6A501}" dt="2026-05-04T09:37:59.449" v="1501" actId="478"/>
          <ac:spMkLst>
            <pc:docMk/>
            <pc:sldMk cId="2790354065" sldId="539"/>
            <ac:spMk id="2" creationId="{E5E6ED53-84B6-373E-2B60-9E113D202C9A}"/>
          </ac:spMkLst>
        </pc:spChg>
      </pc:sldChg>
      <pc:sldChg chg="delSp mod">
        <pc:chgData name="Techy Thibaut" userId="0a091cef-aa85-4df5-ad37-63275b7af1bb" providerId="ADAL" clId="{04AF269C-7AE3-4798-809D-EFDA4AD6A501}" dt="2026-05-04T09:38:01.104" v="1502" actId="478"/>
        <pc:sldMkLst>
          <pc:docMk/>
          <pc:sldMk cId="2287347664" sldId="540"/>
        </pc:sldMkLst>
        <pc:spChg chg="del">
          <ac:chgData name="Techy Thibaut" userId="0a091cef-aa85-4df5-ad37-63275b7af1bb" providerId="ADAL" clId="{04AF269C-7AE3-4798-809D-EFDA4AD6A501}" dt="2026-05-04T09:38:01.104" v="1502" actId="478"/>
          <ac:spMkLst>
            <pc:docMk/>
            <pc:sldMk cId="2287347664" sldId="540"/>
            <ac:spMk id="3" creationId="{71C03210-5745-973B-1466-E31CC746587B}"/>
          </ac:spMkLst>
        </pc:spChg>
      </pc:sldChg>
      <pc:sldChg chg="delSp mod">
        <pc:chgData name="Techy Thibaut" userId="0a091cef-aa85-4df5-ad37-63275b7af1bb" providerId="ADAL" clId="{04AF269C-7AE3-4798-809D-EFDA4AD6A501}" dt="2026-05-04T09:38:02.924" v="1503" actId="478"/>
        <pc:sldMkLst>
          <pc:docMk/>
          <pc:sldMk cId="693618646" sldId="541"/>
        </pc:sldMkLst>
        <pc:spChg chg="del">
          <ac:chgData name="Techy Thibaut" userId="0a091cef-aa85-4df5-ad37-63275b7af1bb" providerId="ADAL" clId="{04AF269C-7AE3-4798-809D-EFDA4AD6A501}" dt="2026-05-04T09:38:02.924" v="1503" actId="478"/>
          <ac:spMkLst>
            <pc:docMk/>
            <pc:sldMk cId="693618646" sldId="541"/>
            <ac:spMk id="2" creationId="{7C473862-B235-61D5-EF93-F844101C470A}"/>
          </ac:spMkLst>
        </pc:spChg>
      </pc:sldChg>
      <pc:sldChg chg="delSp mod">
        <pc:chgData name="Techy Thibaut" userId="0a091cef-aa85-4df5-ad37-63275b7af1bb" providerId="ADAL" clId="{04AF269C-7AE3-4798-809D-EFDA4AD6A501}" dt="2026-05-04T09:38:07.068" v="1504" actId="478"/>
        <pc:sldMkLst>
          <pc:docMk/>
          <pc:sldMk cId="2403470411" sldId="542"/>
        </pc:sldMkLst>
        <pc:spChg chg="del">
          <ac:chgData name="Techy Thibaut" userId="0a091cef-aa85-4df5-ad37-63275b7af1bb" providerId="ADAL" clId="{04AF269C-7AE3-4798-809D-EFDA4AD6A501}" dt="2026-05-04T09:38:07.068" v="1504" actId="478"/>
          <ac:spMkLst>
            <pc:docMk/>
            <pc:sldMk cId="2403470411" sldId="542"/>
            <ac:spMk id="2" creationId="{83816E59-16B1-B9CB-347A-F5A8C9EF2A7F}"/>
          </ac:spMkLst>
        </pc:spChg>
      </pc:sldChg>
      <pc:sldChg chg="delSp mod">
        <pc:chgData name="Techy Thibaut" userId="0a091cef-aa85-4df5-ad37-63275b7af1bb" providerId="ADAL" clId="{04AF269C-7AE3-4798-809D-EFDA4AD6A501}" dt="2026-05-04T09:38:10.854" v="1505" actId="478"/>
        <pc:sldMkLst>
          <pc:docMk/>
          <pc:sldMk cId="3872944226" sldId="543"/>
        </pc:sldMkLst>
        <pc:spChg chg="del">
          <ac:chgData name="Techy Thibaut" userId="0a091cef-aa85-4df5-ad37-63275b7af1bb" providerId="ADAL" clId="{04AF269C-7AE3-4798-809D-EFDA4AD6A501}" dt="2026-05-04T09:38:10.854" v="1505" actId="478"/>
          <ac:spMkLst>
            <pc:docMk/>
            <pc:sldMk cId="3872944226" sldId="543"/>
            <ac:spMk id="2" creationId="{0FB68C1E-1D05-5187-6400-83919E2AA5C3}"/>
          </ac:spMkLst>
        </pc:spChg>
      </pc:sldChg>
      <pc:sldChg chg="delSp mod">
        <pc:chgData name="Techy Thibaut" userId="0a091cef-aa85-4df5-ad37-63275b7af1bb" providerId="ADAL" clId="{04AF269C-7AE3-4798-809D-EFDA4AD6A501}" dt="2026-05-04T09:38:13.006" v="1506" actId="478"/>
        <pc:sldMkLst>
          <pc:docMk/>
          <pc:sldMk cId="3809567230" sldId="544"/>
        </pc:sldMkLst>
        <pc:spChg chg="del">
          <ac:chgData name="Techy Thibaut" userId="0a091cef-aa85-4df5-ad37-63275b7af1bb" providerId="ADAL" clId="{04AF269C-7AE3-4798-809D-EFDA4AD6A501}" dt="2026-05-04T09:38:13.006" v="1506" actId="478"/>
          <ac:spMkLst>
            <pc:docMk/>
            <pc:sldMk cId="3809567230" sldId="544"/>
            <ac:spMk id="2" creationId="{D31ADA43-8718-4B9B-9B59-28EC60738D5B}"/>
          </ac:spMkLst>
        </pc:spChg>
      </pc:sldChg>
      <pc:sldChg chg="delSp mod">
        <pc:chgData name="Techy Thibaut" userId="0a091cef-aa85-4df5-ad37-63275b7af1bb" providerId="ADAL" clId="{04AF269C-7AE3-4798-809D-EFDA4AD6A501}" dt="2026-05-04T10:34:27.936" v="1909" actId="478"/>
        <pc:sldMkLst>
          <pc:docMk/>
          <pc:sldMk cId="3281906986" sldId="545"/>
        </pc:sldMkLst>
        <pc:spChg chg="del">
          <ac:chgData name="Techy Thibaut" userId="0a091cef-aa85-4df5-ad37-63275b7af1bb" providerId="ADAL" clId="{04AF269C-7AE3-4798-809D-EFDA4AD6A501}" dt="2026-05-04T10:34:27.936" v="1909" actId="478"/>
          <ac:spMkLst>
            <pc:docMk/>
            <pc:sldMk cId="3281906986" sldId="545"/>
            <ac:spMk id="4" creationId="{85DC8A5E-9457-2B7A-BCD8-31A58F2FDBD0}"/>
          </ac:spMkLst>
        </pc:spChg>
      </pc:sldChg>
      <pc:sldChg chg="delSp mod">
        <pc:chgData name="Techy Thibaut" userId="0a091cef-aa85-4df5-ad37-63275b7af1bb" providerId="ADAL" clId="{04AF269C-7AE3-4798-809D-EFDA4AD6A501}" dt="2026-05-04T09:38:14.516" v="1507" actId="478"/>
        <pc:sldMkLst>
          <pc:docMk/>
          <pc:sldMk cId="3575418874" sldId="546"/>
        </pc:sldMkLst>
        <pc:spChg chg="del">
          <ac:chgData name="Techy Thibaut" userId="0a091cef-aa85-4df5-ad37-63275b7af1bb" providerId="ADAL" clId="{04AF269C-7AE3-4798-809D-EFDA4AD6A501}" dt="2026-05-04T09:38:14.516" v="1507" actId="478"/>
          <ac:spMkLst>
            <pc:docMk/>
            <pc:sldMk cId="3575418874" sldId="546"/>
            <ac:spMk id="2" creationId="{4422BA62-1CB7-4992-D13D-CD0BAC59862E}"/>
          </ac:spMkLst>
        </pc:spChg>
      </pc:sldChg>
      <pc:sldChg chg="addSp delSp modSp mod">
        <pc:chgData name="Techy Thibaut" userId="0a091cef-aa85-4df5-ad37-63275b7af1bb" providerId="ADAL" clId="{04AF269C-7AE3-4798-809D-EFDA4AD6A501}" dt="2026-05-04T09:36:57.435" v="1472" actId="478"/>
        <pc:sldMkLst>
          <pc:docMk/>
          <pc:sldMk cId="2617802665" sldId="547"/>
        </pc:sldMkLst>
        <pc:spChg chg="add del mod">
          <ac:chgData name="Techy Thibaut" userId="0a091cef-aa85-4df5-ad37-63275b7af1bb" providerId="ADAL" clId="{04AF269C-7AE3-4798-809D-EFDA4AD6A501}" dt="2026-05-04T09:36:57.435" v="1472" actId="478"/>
          <ac:spMkLst>
            <pc:docMk/>
            <pc:sldMk cId="2617802665" sldId="547"/>
            <ac:spMk id="4" creationId="{23729E05-4E95-DB43-8E0A-25FF60520972}"/>
          </ac:spMkLst>
        </pc:spChg>
        <pc:spChg chg="del">
          <ac:chgData name="Techy Thibaut" userId="0a091cef-aa85-4df5-ad37-63275b7af1bb" providerId="ADAL" clId="{04AF269C-7AE3-4798-809D-EFDA4AD6A501}" dt="2026-05-04T09:29:33.264" v="1366" actId="478"/>
          <ac:spMkLst>
            <pc:docMk/>
            <pc:sldMk cId="2617802665" sldId="547"/>
            <ac:spMk id="9" creationId="{832A6C66-7998-4CD1-E01C-42C38117E530}"/>
          </ac:spMkLst>
        </pc:spChg>
      </pc:sldChg>
      <pc:sldChg chg="addSp delSp modSp mod">
        <pc:chgData name="Techy Thibaut" userId="0a091cef-aa85-4df5-ad37-63275b7af1bb" providerId="ADAL" clId="{04AF269C-7AE3-4798-809D-EFDA4AD6A501}" dt="2026-05-04T09:37:00.683" v="1474" actId="478"/>
        <pc:sldMkLst>
          <pc:docMk/>
          <pc:sldMk cId="3938225903" sldId="548"/>
        </pc:sldMkLst>
        <pc:spChg chg="add del mod">
          <ac:chgData name="Techy Thibaut" userId="0a091cef-aa85-4df5-ad37-63275b7af1bb" providerId="ADAL" clId="{04AF269C-7AE3-4798-809D-EFDA4AD6A501}" dt="2026-05-04T09:37:00.683" v="1474" actId="478"/>
          <ac:spMkLst>
            <pc:docMk/>
            <pc:sldMk cId="3938225903" sldId="548"/>
            <ac:spMk id="6" creationId="{0F131186-C6E8-D4D3-C1F5-2E0BA1EF9C77}"/>
          </ac:spMkLst>
        </pc:spChg>
        <pc:spChg chg="del">
          <ac:chgData name="Techy Thibaut" userId="0a091cef-aa85-4df5-ad37-63275b7af1bb" providerId="ADAL" clId="{04AF269C-7AE3-4798-809D-EFDA4AD6A501}" dt="2026-05-04T09:29:40.366" v="1370" actId="478"/>
          <ac:spMkLst>
            <pc:docMk/>
            <pc:sldMk cId="3938225903" sldId="548"/>
            <ac:spMk id="9" creationId="{832A6C66-7998-4CD1-E01C-42C38117E530}"/>
          </ac:spMkLst>
        </pc:spChg>
      </pc:sldChg>
      <pc:sldChg chg="delSp modSp mod">
        <pc:chgData name="Techy Thibaut" userId="0a091cef-aa85-4df5-ad37-63275b7af1bb" providerId="ADAL" clId="{04AF269C-7AE3-4798-809D-EFDA4AD6A501}" dt="2026-05-04T09:37:19.198" v="1481" actId="478"/>
        <pc:sldMkLst>
          <pc:docMk/>
          <pc:sldMk cId="1429203939" sldId="549"/>
        </pc:sldMkLst>
        <pc:spChg chg="del mod">
          <ac:chgData name="Techy Thibaut" userId="0a091cef-aa85-4df5-ad37-63275b7af1bb" providerId="ADAL" clId="{04AF269C-7AE3-4798-809D-EFDA4AD6A501}" dt="2026-05-04T09:37:19.198" v="1481" actId="478"/>
          <ac:spMkLst>
            <pc:docMk/>
            <pc:sldMk cId="1429203939" sldId="549"/>
            <ac:spMk id="9" creationId="{A1912590-B1AC-1907-86B0-595C4A4673A1}"/>
          </ac:spMkLst>
        </pc:spChg>
      </pc:sldChg>
      <pc:sldChg chg="delSp mod">
        <pc:chgData name="Techy Thibaut" userId="0a091cef-aa85-4df5-ad37-63275b7af1bb" providerId="ADAL" clId="{04AF269C-7AE3-4798-809D-EFDA4AD6A501}" dt="2026-05-04T09:37:24.746" v="1482" actId="478"/>
        <pc:sldMkLst>
          <pc:docMk/>
          <pc:sldMk cId="1126564870" sldId="550"/>
        </pc:sldMkLst>
        <pc:spChg chg="del">
          <ac:chgData name="Techy Thibaut" userId="0a091cef-aa85-4df5-ad37-63275b7af1bb" providerId="ADAL" clId="{04AF269C-7AE3-4798-809D-EFDA4AD6A501}" dt="2026-05-04T09:37:24.746" v="1482" actId="478"/>
          <ac:spMkLst>
            <pc:docMk/>
            <pc:sldMk cId="1126564870" sldId="550"/>
            <ac:spMk id="9" creationId="{A1912590-B1AC-1907-86B0-595C4A4673A1}"/>
          </ac:spMkLst>
        </pc:spChg>
      </pc:sldChg>
      <pc:sldChg chg="delSp mod">
        <pc:chgData name="Techy Thibaut" userId="0a091cef-aa85-4df5-ad37-63275b7af1bb" providerId="ADAL" clId="{04AF269C-7AE3-4798-809D-EFDA4AD6A501}" dt="2026-05-04T10:34:36.767" v="1915" actId="478"/>
        <pc:sldMkLst>
          <pc:docMk/>
          <pc:sldMk cId="3233552685" sldId="551"/>
        </pc:sldMkLst>
        <pc:spChg chg="del">
          <ac:chgData name="Techy Thibaut" userId="0a091cef-aa85-4df5-ad37-63275b7af1bb" providerId="ADAL" clId="{04AF269C-7AE3-4798-809D-EFDA4AD6A501}" dt="2026-05-04T10:34:36.767" v="1915" actId="478"/>
          <ac:spMkLst>
            <pc:docMk/>
            <pc:sldMk cId="3233552685" sldId="551"/>
            <ac:spMk id="2" creationId="{389262E6-9FC7-BDBA-7765-02F23C9ED393}"/>
          </ac:spMkLst>
        </pc:spChg>
      </pc:sldChg>
      <pc:sldChg chg="addSp delSp modSp mod">
        <pc:chgData name="Techy Thibaut" userId="0a091cef-aa85-4df5-ad37-63275b7af1bb" providerId="ADAL" clId="{04AF269C-7AE3-4798-809D-EFDA4AD6A501}" dt="2026-05-04T09:36:15.332" v="1452" actId="478"/>
        <pc:sldMkLst>
          <pc:docMk/>
          <pc:sldMk cId="4082103080" sldId="552"/>
        </pc:sldMkLst>
        <pc:spChg chg="add del mod">
          <ac:chgData name="Techy Thibaut" userId="0a091cef-aa85-4df5-ad37-63275b7af1bb" providerId="ADAL" clId="{04AF269C-7AE3-4798-809D-EFDA4AD6A501}" dt="2026-05-04T09:36:15.332" v="1452" actId="478"/>
          <ac:spMkLst>
            <pc:docMk/>
            <pc:sldMk cId="4082103080" sldId="552"/>
            <ac:spMk id="2" creationId="{41381FD2-5484-536D-680F-78992D6981FC}"/>
          </ac:spMkLst>
        </pc:spChg>
        <pc:spChg chg="del">
          <ac:chgData name="Techy Thibaut" userId="0a091cef-aa85-4df5-ad37-63275b7af1bb" providerId="ADAL" clId="{04AF269C-7AE3-4798-809D-EFDA4AD6A501}" dt="2026-05-04T09:28:23.624" v="1328" actId="478"/>
          <ac:spMkLst>
            <pc:docMk/>
            <pc:sldMk cId="4082103080" sldId="552"/>
            <ac:spMk id="10" creationId="{40DB8862-189B-5B11-AA5A-7D2A14DF7BE0}"/>
          </ac:spMkLst>
        </pc:spChg>
      </pc:sldChg>
      <pc:sldChg chg="addSp delSp modSp mod">
        <pc:chgData name="Techy Thibaut" userId="0a091cef-aa85-4df5-ad37-63275b7af1bb" providerId="ADAL" clId="{04AF269C-7AE3-4798-809D-EFDA4AD6A501}" dt="2026-05-04T09:36:17.165" v="1453" actId="478"/>
        <pc:sldMkLst>
          <pc:docMk/>
          <pc:sldMk cId="3678064136" sldId="553"/>
        </pc:sldMkLst>
        <pc:spChg chg="del">
          <ac:chgData name="Techy Thibaut" userId="0a091cef-aa85-4df5-ad37-63275b7af1bb" providerId="ADAL" clId="{04AF269C-7AE3-4798-809D-EFDA4AD6A501}" dt="2026-05-04T09:28:27.060" v="1330" actId="478"/>
          <ac:spMkLst>
            <pc:docMk/>
            <pc:sldMk cId="3678064136" sldId="553"/>
            <ac:spMk id="2" creationId="{5C470114-9086-4CEE-3ACC-A3EFC4D249C6}"/>
          </ac:spMkLst>
        </pc:spChg>
        <pc:spChg chg="add del mod">
          <ac:chgData name="Techy Thibaut" userId="0a091cef-aa85-4df5-ad37-63275b7af1bb" providerId="ADAL" clId="{04AF269C-7AE3-4798-809D-EFDA4AD6A501}" dt="2026-05-04T09:36:17.165" v="1453" actId="478"/>
          <ac:spMkLst>
            <pc:docMk/>
            <pc:sldMk cId="3678064136" sldId="553"/>
            <ac:spMk id="3" creationId="{CDC4E55A-B950-8FA7-E380-655BA2C4C9B2}"/>
          </ac:spMkLst>
        </pc:spChg>
      </pc:sldChg>
      <pc:sldChg chg="addSp delSp modSp mod">
        <pc:chgData name="Techy Thibaut" userId="0a091cef-aa85-4df5-ad37-63275b7af1bb" providerId="ADAL" clId="{04AF269C-7AE3-4798-809D-EFDA4AD6A501}" dt="2026-05-04T09:36:19.036" v="1454" actId="478"/>
        <pc:sldMkLst>
          <pc:docMk/>
          <pc:sldMk cId="409053113" sldId="554"/>
        </pc:sldMkLst>
        <pc:spChg chg="del">
          <ac:chgData name="Techy Thibaut" userId="0a091cef-aa85-4df5-ad37-63275b7af1bb" providerId="ADAL" clId="{04AF269C-7AE3-4798-809D-EFDA4AD6A501}" dt="2026-05-04T09:28:30.633" v="1332" actId="478"/>
          <ac:spMkLst>
            <pc:docMk/>
            <pc:sldMk cId="409053113" sldId="554"/>
            <ac:spMk id="3" creationId="{6C7F7C47-CBC3-525C-4A29-17D42BD1881D}"/>
          </ac:spMkLst>
        </pc:spChg>
        <pc:spChg chg="add del mod">
          <ac:chgData name="Techy Thibaut" userId="0a091cef-aa85-4df5-ad37-63275b7af1bb" providerId="ADAL" clId="{04AF269C-7AE3-4798-809D-EFDA4AD6A501}" dt="2026-05-04T09:36:19.036" v="1454" actId="478"/>
          <ac:spMkLst>
            <pc:docMk/>
            <pc:sldMk cId="409053113" sldId="554"/>
            <ac:spMk id="8" creationId="{0C455C49-39E2-1D55-85CB-75FD6EFC84A8}"/>
          </ac:spMkLst>
        </pc:spChg>
      </pc:sldChg>
      <pc:sldChg chg="addSp delSp modSp mod">
        <pc:chgData name="Techy Thibaut" userId="0a091cef-aa85-4df5-ad37-63275b7af1bb" providerId="ADAL" clId="{04AF269C-7AE3-4798-809D-EFDA4AD6A501}" dt="2026-05-04T09:36:20.893" v="1455" actId="478"/>
        <pc:sldMkLst>
          <pc:docMk/>
          <pc:sldMk cId="717874183" sldId="555"/>
        </pc:sldMkLst>
        <pc:spChg chg="del">
          <ac:chgData name="Techy Thibaut" userId="0a091cef-aa85-4df5-ad37-63275b7af1bb" providerId="ADAL" clId="{04AF269C-7AE3-4798-809D-EFDA4AD6A501}" dt="2026-05-04T09:28:34.278" v="1334" actId="478"/>
          <ac:spMkLst>
            <pc:docMk/>
            <pc:sldMk cId="717874183" sldId="555"/>
            <ac:spMk id="2" creationId="{6E2DB502-92E4-93EA-6CAB-3342A64D0BA8}"/>
          </ac:spMkLst>
        </pc:spChg>
        <pc:spChg chg="add del mod">
          <ac:chgData name="Techy Thibaut" userId="0a091cef-aa85-4df5-ad37-63275b7af1bb" providerId="ADAL" clId="{04AF269C-7AE3-4798-809D-EFDA4AD6A501}" dt="2026-05-04T09:36:20.893" v="1455" actId="478"/>
          <ac:spMkLst>
            <pc:docMk/>
            <pc:sldMk cId="717874183" sldId="555"/>
            <ac:spMk id="7" creationId="{C047E3E2-8C4F-EC6C-A9B4-67CAC402C192}"/>
          </ac:spMkLst>
        </pc:spChg>
      </pc:sldChg>
      <pc:sldChg chg="addSp delSp modSp mod">
        <pc:chgData name="Techy Thibaut" userId="0a091cef-aa85-4df5-ad37-63275b7af1bb" providerId="ADAL" clId="{04AF269C-7AE3-4798-809D-EFDA4AD6A501}" dt="2026-05-04T09:36:23.126" v="1456" actId="478"/>
        <pc:sldMkLst>
          <pc:docMk/>
          <pc:sldMk cId="3801328515" sldId="556"/>
        </pc:sldMkLst>
        <pc:spChg chg="del">
          <ac:chgData name="Techy Thibaut" userId="0a091cef-aa85-4df5-ad37-63275b7af1bb" providerId="ADAL" clId="{04AF269C-7AE3-4798-809D-EFDA4AD6A501}" dt="2026-05-04T09:28:37.841" v="1336" actId="478"/>
          <ac:spMkLst>
            <pc:docMk/>
            <pc:sldMk cId="3801328515" sldId="556"/>
            <ac:spMk id="2" creationId="{9F4EE525-1881-1F63-36B7-10DB6F6DCF11}"/>
          </ac:spMkLst>
        </pc:spChg>
        <pc:spChg chg="add del mod">
          <ac:chgData name="Techy Thibaut" userId="0a091cef-aa85-4df5-ad37-63275b7af1bb" providerId="ADAL" clId="{04AF269C-7AE3-4798-809D-EFDA4AD6A501}" dt="2026-05-04T09:36:23.126" v="1456" actId="478"/>
          <ac:spMkLst>
            <pc:docMk/>
            <pc:sldMk cId="3801328515" sldId="556"/>
            <ac:spMk id="3" creationId="{9B55FEDA-DB90-4551-55DB-872AD62CDF3F}"/>
          </ac:spMkLst>
        </pc:spChg>
      </pc:sldChg>
      <pc:sldChg chg="addSp delSp modSp mod">
        <pc:chgData name="Techy Thibaut" userId="0a091cef-aa85-4df5-ad37-63275b7af1bb" providerId="ADAL" clId="{04AF269C-7AE3-4798-809D-EFDA4AD6A501}" dt="2026-05-04T09:36:25.768" v="1457" actId="478"/>
        <pc:sldMkLst>
          <pc:docMk/>
          <pc:sldMk cId="1250730514" sldId="557"/>
        </pc:sldMkLst>
        <pc:spChg chg="del">
          <ac:chgData name="Techy Thibaut" userId="0a091cef-aa85-4df5-ad37-63275b7af1bb" providerId="ADAL" clId="{04AF269C-7AE3-4798-809D-EFDA4AD6A501}" dt="2026-05-04T09:28:41.888" v="1338" actId="478"/>
          <ac:spMkLst>
            <pc:docMk/>
            <pc:sldMk cId="1250730514" sldId="557"/>
            <ac:spMk id="2" creationId="{13BE1FDE-5984-6F45-7880-64B49BA3955C}"/>
          </ac:spMkLst>
        </pc:spChg>
        <pc:spChg chg="add del mod">
          <ac:chgData name="Techy Thibaut" userId="0a091cef-aa85-4df5-ad37-63275b7af1bb" providerId="ADAL" clId="{04AF269C-7AE3-4798-809D-EFDA4AD6A501}" dt="2026-05-04T09:36:25.768" v="1457" actId="478"/>
          <ac:spMkLst>
            <pc:docMk/>
            <pc:sldMk cId="1250730514" sldId="557"/>
            <ac:spMk id="3" creationId="{24736235-1DD1-E4ED-67E4-0EC2309BA981}"/>
          </ac:spMkLst>
        </pc:spChg>
      </pc:sldChg>
      <pc:sldChg chg="addSp delSp modSp mod">
        <pc:chgData name="Techy Thibaut" userId="0a091cef-aa85-4df5-ad37-63275b7af1bb" providerId="ADAL" clId="{04AF269C-7AE3-4798-809D-EFDA4AD6A501}" dt="2026-05-04T09:36:28.185" v="1458" actId="478"/>
        <pc:sldMkLst>
          <pc:docMk/>
          <pc:sldMk cId="3790273415" sldId="558"/>
        </pc:sldMkLst>
        <pc:spChg chg="del">
          <ac:chgData name="Techy Thibaut" userId="0a091cef-aa85-4df5-ad37-63275b7af1bb" providerId="ADAL" clId="{04AF269C-7AE3-4798-809D-EFDA4AD6A501}" dt="2026-05-04T09:28:45.196" v="1340" actId="478"/>
          <ac:spMkLst>
            <pc:docMk/>
            <pc:sldMk cId="3790273415" sldId="558"/>
            <ac:spMk id="2" creationId="{3C0E337F-E779-AD95-9DF0-E567006D2824}"/>
          </ac:spMkLst>
        </pc:spChg>
        <pc:spChg chg="add del mod">
          <ac:chgData name="Techy Thibaut" userId="0a091cef-aa85-4df5-ad37-63275b7af1bb" providerId="ADAL" clId="{04AF269C-7AE3-4798-809D-EFDA4AD6A501}" dt="2026-05-04T09:36:28.185" v="1458" actId="478"/>
          <ac:spMkLst>
            <pc:docMk/>
            <pc:sldMk cId="3790273415" sldId="558"/>
            <ac:spMk id="4" creationId="{D2F9659D-8160-2C21-C884-84FCA7F4F4C4}"/>
          </ac:spMkLst>
        </pc:spChg>
      </pc:sldChg>
      <pc:sldChg chg="addSp delSp modSp mod">
        <pc:chgData name="Techy Thibaut" userId="0a091cef-aa85-4df5-ad37-63275b7af1bb" providerId="ADAL" clId="{04AF269C-7AE3-4798-809D-EFDA4AD6A501}" dt="2026-05-04T09:36:30.261" v="1459" actId="478"/>
        <pc:sldMkLst>
          <pc:docMk/>
          <pc:sldMk cId="2785277076" sldId="559"/>
        </pc:sldMkLst>
        <pc:spChg chg="add del mod">
          <ac:chgData name="Techy Thibaut" userId="0a091cef-aa85-4df5-ad37-63275b7af1bb" providerId="ADAL" clId="{04AF269C-7AE3-4798-809D-EFDA4AD6A501}" dt="2026-05-04T09:36:30.261" v="1459" actId="478"/>
          <ac:spMkLst>
            <pc:docMk/>
            <pc:sldMk cId="2785277076" sldId="559"/>
            <ac:spMk id="2" creationId="{52D801D7-1B6F-3CB6-7311-CECCAC105057}"/>
          </ac:spMkLst>
        </pc:spChg>
        <pc:spChg chg="del">
          <ac:chgData name="Techy Thibaut" userId="0a091cef-aa85-4df5-ad37-63275b7af1bb" providerId="ADAL" clId="{04AF269C-7AE3-4798-809D-EFDA4AD6A501}" dt="2026-05-04T09:28:48.548" v="1342" actId="478"/>
          <ac:spMkLst>
            <pc:docMk/>
            <pc:sldMk cId="2785277076" sldId="559"/>
            <ac:spMk id="4" creationId="{562E0574-682E-4063-5089-222D9D7FB0F9}"/>
          </ac:spMkLst>
        </pc:spChg>
      </pc:sldChg>
      <pc:sldChg chg="addSp delSp modSp mod">
        <pc:chgData name="Techy Thibaut" userId="0a091cef-aa85-4df5-ad37-63275b7af1bb" providerId="ADAL" clId="{04AF269C-7AE3-4798-809D-EFDA4AD6A501}" dt="2026-05-04T09:36:32.743" v="1460" actId="478"/>
        <pc:sldMkLst>
          <pc:docMk/>
          <pc:sldMk cId="2110018156" sldId="560"/>
        </pc:sldMkLst>
        <pc:spChg chg="add del mod">
          <ac:chgData name="Techy Thibaut" userId="0a091cef-aa85-4df5-ad37-63275b7af1bb" providerId="ADAL" clId="{04AF269C-7AE3-4798-809D-EFDA4AD6A501}" dt="2026-05-04T09:36:32.743" v="1460" actId="478"/>
          <ac:spMkLst>
            <pc:docMk/>
            <pc:sldMk cId="2110018156" sldId="560"/>
            <ac:spMk id="2" creationId="{798B926E-5B0E-3B52-67A8-6A17F1F27457}"/>
          </ac:spMkLst>
        </pc:spChg>
        <pc:spChg chg="del">
          <ac:chgData name="Techy Thibaut" userId="0a091cef-aa85-4df5-ad37-63275b7af1bb" providerId="ADAL" clId="{04AF269C-7AE3-4798-809D-EFDA4AD6A501}" dt="2026-05-04T09:28:51.991" v="1344" actId="478"/>
          <ac:spMkLst>
            <pc:docMk/>
            <pc:sldMk cId="2110018156" sldId="560"/>
            <ac:spMk id="11" creationId="{368A155A-8B80-A5A5-82A4-56AB3968845E}"/>
          </ac:spMkLst>
        </pc:spChg>
      </pc:sldChg>
      <pc:sldChg chg="addSp delSp modSp mod">
        <pc:chgData name="Techy Thibaut" userId="0a091cef-aa85-4df5-ad37-63275b7af1bb" providerId="ADAL" clId="{04AF269C-7AE3-4798-809D-EFDA4AD6A501}" dt="2026-05-04T09:36:35.092" v="1461" actId="478"/>
        <pc:sldMkLst>
          <pc:docMk/>
          <pc:sldMk cId="2735148728" sldId="561"/>
        </pc:sldMkLst>
        <pc:spChg chg="add del mod">
          <ac:chgData name="Techy Thibaut" userId="0a091cef-aa85-4df5-ad37-63275b7af1bb" providerId="ADAL" clId="{04AF269C-7AE3-4798-809D-EFDA4AD6A501}" dt="2026-05-04T09:36:35.092" v="1461" actId="478"/>
          <ac:spMkLst>
            <pc:docMk/>
            <pc:sldMk cId="2735148728" sldId="561"/>
            <ac:spMk id="2" creationId="{5DF79EC0-BFED-9CF8-F412-091D3E3970C3}"/>
          </ac:spMkLst>
        </pc:spChg>
        <pc:spChg chg="del">
          <ac:chgData name="Techy Thibaut" userId="0a091cef-aa85-4df5-ad37-63275b7af1bb" providerId="ADAL" clId="{04AF269C-7AE3-4798-809D-EFDA4AD6A501}" dt="2026-05-04T09:28:55.491" v="1346" actId="478"/>
          <ac:spMkLst>
            <pc:docMk/>
            <pc:sldMk cId="2735148728" sldId="561"/>
            <ac:spMk id="5" creationId="{5A989A16-116D-7127-5068-5E2B9DA18A50}"/>
          </ac:spMkLst>
        </pc:spChg>
      </pc:sldChg>
      <pc:sldChg chg="delSp mod">
        <pc:chgData name="Techy Thibaut" userId="0a091cef-aa85-4df5-ad37-63275b7af1bb" providerId="ADAL" clId="{04AF269C-7AE3-4798-809D-EFDA4AD6A501}" dt="2026-05-04T09:36:36.964" v="1462" actId="478"/>
        <pc:sldMkLst>
          <pc:docMk/>
          <pc:sldMk cId="1008310678" sldId="562"/>
        </pc:sldMkLst>
        <pc:spChg chg="del">
          <ac:chgData name="Techy Thibaut" userId="0a091cef-aa85-4df5-ad37-63275b7af1bb" providerId="ADAL" clId="{04AF269C-7AE3-4798-809D-EFDA4AD6A501}" dt="2026-05-04T09:36:36.964" v="1462" actId="478"/>
          <ac:spMkLst>
            <pc:docMk/>
            <pc:sldMk cId="1008310678" sldId="562"/>
            <ac:spMk id="5" creationId="{CCD9CA68-6C54-F6CC-C81D-BABAE5972A00}"/>
          </ac:spMkLst>
        </pc:spChg>
      </pc:sldChg>
      <pc:sldChg chg="addSp delSp modSp mod">
        <pc:chgData name="Techy Thibaut" userId="0a091cef-aa85-4df5-ad37-63275b7af1bb" providerId="ADAL" clId="{04AF269C-7AE3-4798-809D-EFDA4AD6A501}" dt="2026-05-04T09:36:39.111" v="1463" actId="478"/>
        <pc:sldMkLst>
          <pc:docMk/>
          <pc:sldMk cId="1839897132" sldId="563"/>
        </pc:sldMkLst>
        <pc:spChg chg="add del mod">
          <ac:chgData name="Techy Thibaut" userId="0a091cef-aa85-4df5-ad37-63275b7af1bb" providerId="ADAL" clId="{04AF269C-7AE3-4798-809D-EFDA4AD6A501}" dt="2026-05-04T09:36:39.111" v="1463" actId="478"/>
          <ac:spMkLst>
            <pc:docMk/>
            <pc:sldMk cId="1839897132" sldId="563"/>
            <ac:spMk id="2" creationId="{B46D7AA3-B834-641C-B194-B875EE6F3D6C}"/>
          </ac:spMkLst>
        </pc:spChg>
        <pc:spChg chg="del">
          <ac:chgData name="Techy Thibaut" userId="0a091cef-aa85-4df5-ad37-63275b7af1bb" providerId="ADAL" clId="{04AF269C-7AE3-4798-809D-EFDA4AD6A501}" dt="2026-05-04T09:28:59.681" v="1348" actId="478"/>
          <ac:spMkLst>
            <pc:docMk/>
            <pc:sldMk cId="1839897132" sldId="563"/>
            <ac:spMk id="11" creationId="{C9F3D606-FCD2-D1E4-E1AB-55503F06D5C0}"/>
          </ac:spMkLst>
        </pc:spChg>
      </pc:sldChg>
      <pc:sldChg chg="addSp delSp modSp mod">
        <pc:chgData name="Techy Thibaut" userId="0a091cef-aa85-4df5-ad37-63275b7af1bb" providerId="ADAL" clId="{04AF269C-7AE3-4798-809D-EFDA4AD6A501}" dt="2026-05-04T09:36:41.362" v="1464" actId="478"/>
        <pc:sldMkLst>
          <pc:docMk/>
          <pc:sldMk cId="4105997244" sldId="564"/>
        </pc:sldMkLst>
        <pc:spChg chg="add del mod">
          <ac:chgData name="Techy Thibaut" userId="0a091cef-aa85-4df5-ad37-63275b7af1bb" providerId="ADAL" clId="{04AF269C-7AE3-4798-809D-EFDA4AD6A501}" dt="2026-05-04T09:36:41.362" v="1464" actId="478"/>
          <ac:spMkLst>
            <pc:docMk/>
            <pc:sldMk cId="4105997244" sldId="564"/>
            <ac:spMk id="2" creationId="{0E10B09D-C542-D260-685B-8BBB3C79BC18}"/>
          </ac:spMkLst>
        </pc:spChg>
        <pc:spChg chg="del">
          <ac:chgData name="Techy Thibaut" userId="0a091cef-aa85-4df5-ad37-63275b7af1bb" providerId="ADAL" clId="{04AF269C-7AE3-4798-809D-EFDA4AD6A501}" dt="2026-05-04T09:29:04.447" v="1350" actId="478"/>
          <ac:spMkLst>
            <pc:docMk/>
            <pc:sldMk cId="4105997244" sldId="564"/>
            <ac:spMk id="12" creationId="{B57F0B42-BE48-E43F-9216-800890FDFE8A}"/>
          </ac:spMkLst>
        </pc:spChg>
      </pc:sldChg>
      <pc:sldChg chg="addSp delSp modSp mod">
        <pc:chgData name="Techy Thibaut" userId="0a091cef-aa85-4df5-ad37-63275b7af1bb" providerId="ADAL" clId="{04AF269C-7AE3-4798-809D-EFDA4AD6A501}" dt="2026-05-04T09:36:43.346" v="1465" actId="478"/>
        <pc:sldMkLst>
          <pc:docMk/>
          <pc:sldMk cId="4248964006" sldId="565"/>
        </pc:sldMkLst>
        <pc:spChg chg="del">
          <ac:chgData name="Techy Thibaut" userId="0a091cef-aa85-4df5-ad37-63275b7af1bb" providerId="ADAL" clId="{04AF269C-7AE3-4798-809D-EFDA4AD6A501}" dt="2026-05-04T09:29:08.075" v="1352" actId="478"/>
          <ac:spMkLst>
            <pc:docMk/>
            <pc:sldMk cId="4248964006" sldId="565"/>
            <ac:spMk id="2" creationId="{59E3BEC9-0DF2-87A4-F46B-220AAAEF6E11}"/>
          </ac:spMkLst>
        </pc:spChg>
        <pc:spChg chg="add del mod">
          <ac:chgData name="Techy Thibaut" userId="0a091cef-aa85-4df5-ad37-63275b7af1bb" providerId="ADAL" clId="{04AF269C-7AE3-4798-809D-EFDA4AD6A501}" dt="2026-05-04T09:36:43.346" v="1465" actId="478"/>
          <ac:spMkLst>
            <pc:docMk/>
            <pc:sldMk cId="4248964006" sldId="565"/>
            <ac:spMk id="7" creationId="{5C811870-D96F-7A84-0E6D-CAA4DF436015}"/>
          </ac:spMkLst>
        </pc:spChg>
      </pc:sldChg>
      <pc:sldChg chg="addSp delSp modSp mod">
        <pc:chgData name="Techy Thibaut" userId="0a091cef-aa85-4df5-ad37-63275b7af1bb" providerId="ADAL" clId="{04AF269C-7AE3-4798-809D-EFDA4AD6A501}" dt="2026-05-04T09:36:45.249" v="1466" actId="478"/>
        <pc:sldMkLst>
          <pc:docMk/>
          <pc:sldMk cId="2073717915" sldId="566"/>
        </pc:sldMkLst>
        <pc:spChg chg="del">
          <ac:chgData name="Techy Thibaut" userId="0a091cef-aa85-4df5-ad37-63275b7af1bb" providerId="ADAL" clId="{04AF269C-7AE3-4798-809D-EFDA4AD6A501}" dt="2026-05-04T09:29:12.410" v="1354" actId="478"/>
          <ac:spMkLst>
            <pc:docMk/>
            <pc:sldMk cId="2073717915" sldId="566"/>
            <ac:spMk id="3" creationId="{CBF3FB3B-A032-54E6-201A-73EC9C8656C8}"/>
          </ac:spMkLst>
        </pc:spChg>
        <pc:spChg chg="add del mod">
          <ac:chgData name="Techy Thibaut" userId="0a091cef-aa85-4df5-ad37-63275b7af1bb" providerId="ADAL" clId="{04AF269C-7AE3-4798-809D-EFDA4AD6A501}" dt="2026-05-04T09:36:45.249" v="1466" actId="478"/>
          <ac:spMkLst>
            <pc:docMk/>
            <pc:sldMk cId="2073717915" sldId="566"/>
            <ac:spMk id="4" creationId="{C37324D0-D8A4-7836-3C18-99C8EE1F4300}"/>
          </ac:spMkLst>
        </pc:spChg>
      </pc:sldChg>
      <pc:sldChg chg="addSp delSp modSp mod">
        <pc:chgData name="Techy Thibaut" userId="0a091cef-aa85-4df5-ad37-63275b7af1bb" providerId="ADAL" clId="{04AF269C-7AE3-4798-809D-EFDA4AD6A501}" dt="2026-05-04T09:36:47.157" v="1467" actId="478"/>
        <pc:sldMkLst>
          <pc:docMk/>
          <pc:sldMk cId="808288707" sldId="567"/>
        </pc:sldMkLst>
        <pc:spChg chg="del">
          <ac:chgData name="Techy Thibaut" userId="0a091cef-aa85-4df5-ad37-63275b7af1bb" providerId="ADAL" clId="{04AF269C-7AE3-4798-809D-EFDA4AD6A501}" dt="2026-05-04T09:29:15.940" v="1356" actId="478"/>
          <ac:spMkLst>
            <pc:docMk/>
            <pc:sldMk cId="808288707" sldId="567"/>
            <ac:spMk id="2" creationId="{282EC96D-EECD-E374-38DB-900E3551E1F5}"/>
          </ac:spMkLst>
        </pc:spChg>
        <pc:spChg chg="add del mod">
          <ac:chgData name="Techy Thibaut" userId="0a091cef-aa85-4df5-ad37-63275b7af1bb" providerId="ADAL" clId="{04AF269C-7AE3-4798-809D-EFDA4AD6A501}" dt="2026-05-04T09:36:47.157" v="1467" actId="478"/>
          <ac:spMkLst>
            <pc:docMk/>
            <pc:sldMk cId="808288707" sldId="567"/>
            <ac:spMk id="6" creationId="{1749D9F0-7F47-916F-9E73-C4D5EAA644C5}"/>
          </ac:spMkLst>
        </pc:spChg>
      </pc:sldChg>
      <pc:sldChg chg="addSp delSp modSp mod">
        <pc:chgData name="Techy Thibaut" userId="0a091cef-aa85-4df5-ad37-63275b7af1bb" providerId="ADAL" clId="{04AF269C-7AE3-4798-809D-EFDA4AD6A501}" dt="2026-05-04T09:36:49.518" v="1468" actId="478"/>
        <pc:sldMkLst>
          <pc:docMk/>
          <pc:sldMk cId="1323483225" sldId="568"/>
        </pc:sldMkLst>
        <pc:spChg chg="add del mod">
          <ac:chgData name="Techy Thibaut" userId="0a091cef-aa85-4df5-ad37-63275b7af1bb" providerId="ADAL" clId="{04AF269C-7AE3-4798-809D-EFDA4AD6A501}" dt="2026-05-04T09:36:49.518" v="1468" actId="478"/>
          <ac:spMkLst>
            <pc:docMk/>
            <pc:sldMk cId="1323483225" sldId="568"/>
            <ac:spMk id="6" creationId="{5830F878-E22F-0D6A-F3DE-C6DEF76F3F92}"/>
          </ac:spMkLst>
        </pc:spChg>
        <pc:spChg chg="del">
          <ac:chgData name="Techy Thibaut" userId="0a091cef-aa85-4df5-ad37-63275b7af1bb" providerId="ADAL" clId="{04AF269C-7AE3-4798-809D-EFDA4AD6A501}" dt="2026-05-04T09:29:19.441" v="1358" actId="478"/>
          <ac:spMkLst>
            <pc:docMk/>
            <pc:sldMk cId="1323483225" sldId="568"/>
            <ac:spMk id="8" creationId="{9FC620AF-BDE4-1514-5C18-1797B8AF95F2}"/>
          </ac:spMkLst>
        </pc:spChg>
      </pc:sldChg>
      <pc:sldChg chg="addSp delSp modSp mod">
        <pc:chgData name="Techy Thibaut" userId="0a091cef-aa85-4df5-ad37-63275b7af1bb" providerId="ADAL" clId="{04AF269C-7AE3-4798-809D-EFDA4AD6A501}" dt="2026-05-04T09:36:51.593" v="1469" actId="478"/>
        <pc:sldMkLst>
          <pc:docMk/>
          <pc:sldMk cId="3858741752" sldId="569"/>
        </pc:sldMkLst>
        <pc:spChg chg="add del mod">
          <ac:chgData name="Techy Thibaut" userId="0a091cef-aa85-4df5-ad37-63275b7af1bb" providerId="ADAL" clId="{04AF269C-7AE3-4798-809D-EFDA4AD6A501}" dt="2026-05-04T09:36:51.593" v="1469" actId="478"/>
          <ac:spMkLst>
            <pc:docMk/>
            <pc:sldMk cId="3858741752" sldId="569"/>
            <ac:spMk id="2" creationId="{EB961CEC-9764-53BC-5A13-0A22FC09217A}"/>
          </ac:spMkLst>
        </pc:spChg>
        <pc:spChg chg="del">
          <ac:chgData name="Techy Thibaut" userId="0a091cef-aa85-4df5-ad37-63275b7af1bb" providerId="ADAL" clId="{04AF269C-7AE3-4798-809D-EFDA4AD6A501}" dt="2026-05-04T09:29:22.852" v="1360" actId="478"/>
          <ac:spMkLst>
            <pc:docMk/>
            <pc:sldMk cId="3858741752" sldId="569"/>
            <ac:spMk id="4" creationId="{BBE19484-9685-98DB-2C68-494DD24E0F15}"/>
          </ac:spMkLst>
        </pc:spChg>
      </pc:sldChg>
      <pc:sldChg chg="addSp delSp modSp mod">
        <pc:chgData name="Techy Thibaut" userId="0a091cef-aa85-4df5-ad37-63275b7af1bb" providerId="ADAL" clId="{04AF269C-7AE3-4798-809D-EFDA4AD6A501}" dt="2026-05-04T09:36:53.615" v="1470" actId="478"/>
        <pc:sldMkLst>
          <pc:docMk/>
          <pc:sldMk cId="1449102424" sldId="570"/>
        </pc:sldMkLst>
        <pc:spChg chg="add del mod">
          <ac:chgData name="Techy Thibaut" userId="0a091cef-aa85-4df5-ad37-63275b7af1bb" providerId="ADAL" clId="{04AF269C-7AE3-4798-809D-EFDA4AD6A501}" dt="2026-05-04T09:36:53.615" v="1470" actId="478"/>
          <ac:spMkLst>
            <pc:docMk/>
            <pc:sldMk cId="1449102424" sldId="570"/>
            <ac:spMk id="2" creationId="{C32D0AA5-6A73-ECFE-91AB-391C1BDFDA70}"/>
          </ac:spMkLst>
        </pc:spChg>
        <pc:spChg chg="del">
          <ac:chgData name="Techy Thibaut" userId="0a091cef-aa85-4df5-ad37-63275b7af1bb" providerId="ADAL" clId="{04AF269C-7AE3-4798-809D-EFDA4AD6A501}" dt="2026-05-04T09:29:26.519" v="1362" actId="478"/>
          <ac:spMkLst>
            <pc:docMk/>
            <pc:sldMk cId="1449102424" sldId="570"/>
            <ac:spMk id="16" creationId="{519271FB-F716-45FF-BC07-E47B51760445}"/>
          </ac:spMkLst>
        </pc:spChg>
      </pc:sldChg>
      <pc:sldChg chg="addSp delSp modSp mod">
        <pc:chgData name="Techy Thibaut" userId="0a091cef-aa85-4df5-ad37-63275b7af1bb" providerId="ADAL" clId="{04AF269C-7AE3-4798-809D-EFDA4AD6A501}" dt="2026-05-04T09:36:55.532" v="1471" actId="478"/>
        <pc:sldMkLst>
          <pc:docMk/>
          <pc:sldMk cId="1419490787" sldId="571"/>
        </pc:sldMkLst>
        <pc:spChg chg="add del mod">
          <ac:chgData name="Techy Thibaut" userId="0a091cef-aa85-4df5-ad37-63275b7af1bb" providerId="ADAL" clId="{04AF269C-7AE3-4798-809D-EFDA4AD6A501}" dt="2026-05-04T09:36:55.532" v="1471" actId="478"/>
          <ac:spMkLst>
            <pc:docMk/>
            <pc:sldMk cId="1419490787" sldId="571"/>
            <ac:spMk id="2" creationId="{ECE8EFF2-346C-FBB0-7050-F85B7CDAC075}"/>
          </ac:spMkLst>
        </pc:spChg>
        <pc:spChg chg="del">
          <ac:chgData name="Techy Thibaut" userId="0a091cef-aa85-4df5-ad37-63275b7af1bb" providerId="ADAL" clId="{04AF269C-7AE3-4798-809D-EFDA4AD6A501}" dt="2026-05-04T09:29:29.869" v="1364" actId="478"/>
          <ac:spMkLst>
            <pc:docMk/>
            <pc:sldMk cId="1419490787" sldId="571"/>
            <ac:spMk id="9" creationId="{832A6C66-7998-4CD1-E01C-42C38117E530}"/>
          </ac:spMkLst>
        </pc:spChg>
      </pc:sldChg>
      <pc:sldChg chg="addSp delSp modSp mod">
        <pc:chgData name="Techy Thibaut" userId="0a091cef-aa85-4df5-ad37-63275b7af1bb" providerId="ADAL" clId="{04AF269C-7AE3-4798-809D-EFDA4AD6A501}" dt="2026-05-04T09:36:59.173" v="1473" actId="478"/>
        <pc:sldMkLst>
          <pc:docMk/>
          <pc:sldMk cId="929301998" sldId="572"/>
        </pc:sldMkLst>
        <pc:spChg chg="add del mod">
          <ac:chgData name="Techy Thibaut" userId="0a091cef-aa85-4df5-ad37-63275b7af1bb" providerId="ADAL" clId="{04AF269C-7AE3-4798-809D-EFDA4AD6A501}" dt="2026-05-04T09:36:59.173" v="1473" actId="478"/>
          <ac:spMkLst>
            <pc:docMk/>
            <pc:sldMk cId="929301998" sldId="572"/>
            <ac:spMk id="2" creationId="{E9D9D817-CEB2-4E52-645B-31D78DDC7300}"/>
          </ac:spMkLst>
        </pc:spChg>
        <pc:spChg chg="del">
          <ac:chgData name="Techy Thibaut" userId="0a091cef-aa85-4df5-ad37-63275b7af1bb" providerId="ADAL" clId="{04AF269C-7AE3-4798-809D-EFDA4AD6A501}" dt="2026-05-04T09:29:36.374" v="1368" actId="478"/>
          <ac:spMkLst>
            <pc:docMk/>
            <pc:sldMk cId="929301998" sldId="572"/>
            <ac:spMk id="7" creationId="{E35273D1-85E1-C196-1814-225DAA83BD1E}"/>
          </ac:spMkLst>
        </pc:spChg>
      </pc:sldChg>
      <pc:sldChg chg="addSp delSp modSp mod">
        <pc:chgData name="Techy Thibaut" userId="0a091cef-aa85-4df5-ad37-63275b7af1bb" providerId="ADAL" clId="{04AF269C-7AE3-4798-809D-EFDA4AD6A501}" dt="2026-05-04T09:29:46.082" v="1373" actId="478"/>
        <pc:sldMkLst>
          <pc:docMk/>
          <pc:sldMk cId="3666477940" sldId="573"/>
        </pc:sldMkLst>
        <pc:spChg chg="add mod">
          <ac:chgData name="Techy Thibaut" userId="0a091cef-aa85-4df5-ad37-63275b7af1bb" providerId="ADAL" clId="{04AF269C-7AE3-4798-809D-EFDA4AD6A501}" dt="2026-05-04T09:29:43.424" v="1372"/>
          <ac:spMkLst>
            <pc:docMk/>
            <pc:sldMk cId="3666477940" sldId="573"/>
            <ac:spMk id="2" creationId="{EAAF6857-A7BA-B255-F064-7A19268F3370}"/>
          </ac:spMkLst>
        </pc:spChg>
        <pc:spChg chg="del">
          <ac:chgData name="Techy Thibaut" userId="0a091cef-aa85-4df5-ad37-63275b7af1bb" providerId="ADAL" clId="{04AF269C-7AE3-4798-809D-EFDA4AD6A501}" dt="2026-05-04T09:29:46.082" v="1373" actId="478"/>
          <ac:spMkLst>
            <pc:docMk/>
            <pc:sldMk cId="3666477940" sldId="573"/>
            <ac:spMk id="4" creationId="{7F62694A-5B0C-7F3E-C813-E2F606D5AEAD}"/>
          </ac:spMkLst>
        </pc:spChg>
      </pc:sldChg>
      <pc:sldChg chg="addSp delSp modSp mod">
        <pc:chgData name="Techy Thibaut" userId="0a091cef-aa85-4df5-ad37-63275b7af1bb" providerId="ADAL" clId="{04AF269C-7AE3-4798-809D-EFDA4AD6A501}" dt="2026-05-04T09:37:03.591" v="1475" actId="478"/>
        <pc:sldMkLst>
          <pc:docMk/>
          <pc:sldMk cId="4171654728" sldId="574"/>
        </pc:sldMkLst>
        <pc:spChg chg="add del mod">
          <ac:chgData name="Techy Thibaut" userId="0a091cef-aa85-4df5-ad37-63275b7af1bb" providerId="ADAL" clId="{04AF269C-7AE3-4798-809D-EFDA4AD6A501}" dt="2026-05-04T09:37:03.591" v="1475" actId="478"/>
          <ac:spMkLst>
            <pc:docMk/>
            <pc:sldMk cId="4171654728" sldId="574"/>
            <ac:spMk id="2" creationId="{10708B9D-D73C-38D2-A865-0EAFE4F81F2E}"/>
          </ac:spMkLst>
        </pc:spChg>
        <pc:spChg chg="del">
          <ac:chgData name="Techy Thibaut" userId="0a091cef-aa85-4df5-ad37-63275b7af1bb" providerId="ADAL" clId="{04AF269C-7AE3-4798-809D-EFDA4AD6A501}" dt="2026-05-04T09:29:48.745" v="1374" actId="478"/>
          <ac:spMkLst>
            <pc:docMk/>
            <pc:sldMk cId="4171654728" sldId="574"/>
            <ac:spMk id="4" creationId="{B456E4E9-097E-F6DE-04CB-C18A999D0B4C}"/>
          </ac:spMkLst>
        </pc:spChg>
      </pc:sldChg>
      <pc:sldChg chg="delSp mod">
        <pc:chgData name="Techy Thibaut" userId="0a091cef-aa85-4df5-ad37-63275b7af1bb" providerId="ADAL" clId="{04AF269C-7AE3-4798-809D-EFDA4AD6A501}" dt="2026-05-04T09:37:05.611" v="1476" actId="478"/>
        <pc:sldMkLst>
          <pc:docMk/>
          <pc:sldMk cId="4232782" sldId="575"/>
        </pc:sldMkLst>
        <pc:spChg chg="del">
          <ac:chgData name="Techy Thibaut" userId="0a091cef-aa85-4df5-ad37-63275b7af1bb" providerId="ADAL" clId="{04AF269C-7AE3-4798-809D-EFDA4AD6A501}" dt="2026-05-04T09:37:05.611" v="1476" actId="478"/>
          <ac:spMkLst>
            <pc:docMk/>
            <pc:sldMk cId="4232782" sldId="575"/>
            <ac:spMk id="8" creationId="{CDA47557-C95A-8D09-D4E3-DE629F574220}"/>
          </ac:spMkLst>
        </pc:spChg>
      </pc:sldChg>
      <pc:sldChg chg="delSp mod">
        <pc:chgData name="Techy Thibaut" userId="0a091cef-aa85-4df5-ad37-63275b7af1bb" providerId="ADAL" clId="{04AF269C-7AE3-4798-809D-EFDA4AD6A501}" dt="2026-05-04T09:37:07.383" v="1477" actId="478"/>
        <pc:sldMkLst>
          <pc:docMk/>
          <pc:sldMk cId="1501193071" sldId="576"/>
        </pc:sldMkLst>
        <pc:spChg chg="del">
          <ac:chgData name="Techy Thibaut" userId="0a091cef-aa85-4df5-ad37-63275b7af1bb" providerId="ADAL" clId="{04AF269C-7AE3-4798-809D-EFDA4AD6A501}" dt="2026-05-04T09:37:07.383" v="1477" actId="478"/>
          <ac:spMkLst>
            <pc:docMk/>
            <pc:sldMk cId="1501193071" sldId="576"/>
            <ac:spMk id="8" creationId="{C9EDE043-22D8-C1D5-52A1-D2B658857D44}"/>
          </ac:spMkLst>
        </pc:spChg>
      </pc:sldChg>
      <pc:sldChg chg="delSp mod">
        <pc:chgData name="Techy Thibaut" userId="0a091cef-aa85-4df5-ad37-63275b7af1bb" providerId="ADAL" clId="{04AF269C-7AE3-4798-809D-EFDA4AD6A501}" dt="2026-05-04T09:37:28.010" v="1484" actId="478"/>
        <pc:sldMkLst>
          <pc:docMk/>
          <pc:sldMk cId="1687954827" sldId="577"/>
        </pc:sldMkLst>
        <pc:spChg chg="del">
          <ac:chgData name="Techy Thibaut" userId="0a091cef-aa85-4df5-ad37-63275b7af1bb" providerId="ADAL" clId="{04AF269C-7AE3-4798-809D-EFDA4AD6A501}" dt="2026-05-04T09:37:28.010" v="1484" actId="478"/>
          <ac:spMkLst>
            <pc:docMk/>
            <pc:sldMk cId="1687954827" sldId="577"/>
            <ac:spMk id="7" creationId="{F814A079-CD4D-A2C8-F127-24ABDE7EABB4}"/>
          </ac:spMkLst>
        </pc:spChg>
      </pc:sldChg>
      <pc:sldChg chg="delSp mod">
        <pc:chgData name="Techy Thibaut" userId="0a091cef-aa85-4df5-ad37-63275b7af1bb" providerId="ADAL" clId="{04AF269C-7AE3-4798-809D-EFDA4AD6A501}" dt="2026-05-04T09:37:32.006" v="1486" actId="478"/>
        <pc:sldMkLst>
          <pc:docMk/>
          <pc:sldMk cId="427829307" sldId="578"/>
        </pc:sldMkLst>
        <pc:spChg chg="del">
          <ac:chgData name="Techy Thibaut" userId="0a091cef-aa85-4df5-ad37-63275b7af1bb" providerId="ADAL" clId="{04AF269C-7AE3-4798-809D-EFDA4AD6A501}" dt="2026-05-04T09:37:32.006" v="1486" actId="478"/>
          <ac:spMkLst>
            <pc:docMk/>
            <pc:sldMk cId="427829307" sldId="578"/>
            <ac:spMk id="5" creationId="{DA81EBE0-F15C-459C-6A81-FBBA499D7603}"/>
          </ac:spMkLst>
        </pc:spChg>
      </pc:sldChg>
      <pc:sldChg chg="delSp mod">
        <pc:chgData name="Techy Thibaut" userId="0a091cef-aa85-4df5-ad37-63275b7af1bb" providerId="ADAL" clId="{04AF269C-7AE3-4798-809D-EFDA4AD6A501}" dt="2026-05-04T09:37:52.947" v="1497" actId="478"/>
        <pc:sldMkLst>
          <pc:docMk/>
          <pc:sldMk cId="1956819783" sldId="579"/>
        </pc:sldMkLst>
        <pc:spChg chg="del">
          <ac:chgData name="Techy Thibaut" userId="0a091cef-aa85-4df5-ad37-63275b7af1bb" providerId="ADAL" clId="{04AF269C-7AE3-4798-809D-EFDA4AD6A501}" dt="2026-05-04T09:37:52.947" v="1497" actId="478"/>
          <ac:spMkLst>
            <pc:docMk/>
            <pc:sldMk cId="1956819783" sldId="579"/>
            <ac:spMk id="8" creationId="{6F699752-15D5-9930-38E5-C3369929CC38}"/>
          </ac:spMkLst>
        </pc:spChg>
      </pc:sldChg>
      <pc:sldChg chg="delSp mod">
        <pc:chgData name="Techy Thibaut" userId="0a091cef-aa85-4df5-ad37-63275b7af1bb" providerId="ADAL" clId="{04AF269C-7AE3-4798-809D-EFDA4AD6A501}" dt="2026-05-04T09:37:57.974" v="1500" actId="478"/>
        <pc:sldMkLst>
          <pc:docMk/>
          <pc:sldMk cId="95106951" sldId="580"/>
        </pc:sldMkLst>
        <pc:spChg chg="del">
          <ac:chgData name="Techy Thibaut" userId="0a091cef-aa85-4df5-ad37-63275b7af1bb" providerId="ADAL" clId="{04AF269C-7AE3-4798-809D-EFDA4AD6A501}" dt="2026-05-04T09:37:57.974" v="1500" actId="478"/>
          <ac:spMkLst>
            <pc:docMk/>
            <pc:sldMk cId="95106951" sldId="580"/>
            <ac:spMk id="10" creationId="{EDA47CE4-618C-E8ED-C279-42FCD3BB2D5B}"/>
          </ac:spMkLst>
        </pc:spChg>
      </pc:sldChg>
      <pc:sldChg chg="delSp mod">
        <pc:chgData name="Techy Thibaut" userId="0a091cef-aa85-4df5-ad37-63275b7af1bb" providerId="ADAL" clId="{04AF269C-7AE3-4798-809D-EFDA4AD6A501}" dt="2026-05-04T09:38:15.949" v="1508" actId="478"/>
        <pc:sldMkLst>
          <pc:docMk/>
          <pc:sldMk cId="739931717" sldId="581"/>
        </pc:sldMkLst>
        <pc:spChg chg="del">
          <ac:chgData name="Techy Thibaut" userId="0a091cef-aa85-4df5-ad37-63275b7af1bb" providerId="ADAL" clId="{04AF269C-7AE3-4798-809D-EFDA4AD6A501}" dt="2026-05-04T09:38:15.949" v="1508" actId="478"/>
          <ac:spMkLst>
            <pc:docMk/>
            <pc:sldMk cId="739931717" sldId="581"/>
            <ac:spMk id="2" creationId="{4422BA62-1CB7-4992-D13D-CD0BAC59862E}"/>
          </ac:spMkLst>
        </pc:spChg>
      </pc:sldChg>
      <pc:sldChg chg="delSp mod">
        <pc:chgData name="Techy Thibaut" userId="0a091cef-aa85-4df5-ad37-63275b7af1bb" providerId="ADAL" clId="{04AF269C-7AE3-4798-809D-EFDA4AD6A501}" dt="2026-05-04T09:38:19.126" v="1509" actId="478"/>
        <pc:sldMkLst>
          <pc:docMk/>
          <pc:sldMk cId="4241123990" sldId="582"/>
        </pc:sldMkLst>
        <pc:spChg chg="del">
          <ac:chgData name="Techy Thibaut" userId="0a091cef-aa85-4df5-ad37-63275b7af1bb" providerId="ADAL" clId="{04AF269C-7AE3-4798-809D-EFDA4AD6A501}" dt="2026-05-04T09:38:19.126" v="1509" actId="478"/>
          <ac:spMkLst>
            <pc:docMk/>
            <pc:sldMk cId="4241123990" sldId="582"/>
            <ac:spMk id="2" creationId="{4422BA62-1CB7-4992-D13D-CD0BAC59862E}"/>
          </ac:spMkLst>
        </pc:spChg>
      </pc:sldChg>
      <pc:sldChg chg="delSp mod">
        <pc:chgData name="Techy Thibaut" userId="0a091cef-aa85-4df5-ad37-63275b7af1bb" providerId="ADAL" clId="{04AF269C-7AE3-4798-809D-EFDA4AD6A501}" dt="2026-05-04T09:38:23.251" v="1511" actId="478"/>
        <pc:sldMkLst>
          <pc:docMk/>
          <pc:sldMk cId="568355364" sldId="583"/>
        </pc:sldMkLst>
        <pc:spChg chg="del">
          <ac:chgData name="Techy Thibaut" userId="0a091cef-aa85-4df5-ad37-63275b7af1bb" providerId="ADAL" clId="{04AF269C-7AE3-4798-809D-EFDA4AD6A501}" dt="2026-05-04T09:38:23.251" v="1511" actId="478"/>
          <ac:spMkLst>
            <pc:docMk/>
            <pc:sldMk cId="568355364" sldId="583"/>
            <ac:spMk id="45" creationId="{F2A34F9B-CD86-EAFD-CC99-3D15BA9FE171}"/>
          </ac:spMkLst>
        </pc:spChg>
      </pc:sldChg>
      <pc:sldChg chg="addSp delSp modSp mod">
        <pc:chgData name="Techy Thibaut" userId="0a091cef-aa85-4df5-ad37-63275b7af1bb" providerId="ADAL" clId="{04AF269C-7AE3-4798-809D-EFDA4AD6A501}" dt="2026-05-04T09:38:35.965" v="1514"/>
        <pc:sldMkLst>
          <pc:docMk/>
          <pc:sldMk cId="0" sldId="584"/>
        </pc:sldMkLst>
        <pc:spChg chg="del">
          <ac:chgData name="Techy Thibaut" userId="0a091cef-aa85-4df5-ad37-63275b7af1bb" providerId="ADAL" clId="{04AF269C-7AE3-4798-809D-EFDA4AD6A501}" dt="2026-05-04T09:38:30.023" v="1512" actId="478"/>
          <ac:spMkLst>
            <pc:docMk/>
            <pc:sldMk cId="0" sldId="584"/>
            <ac:spMk id="3" creationId="{A408E24F-7A6A-02DA-4E81-99C4FD713ECD}"/>
          </ac:spMkLst>
        </pc:spChg>
        <pc:spChg chg="add mod">
          <ac:chgData name="Techy Thibaut" userId="0a091cef-aa85-4df5-ad37-63275b7af1bb" providerId="ADAL" clId="{04AF269C-7AE3-4798-809D-EFDA4AD6A501}" dt="2026-05-04T09:38:35.965" v="1514"/>
          <ac:spMkLst>
            <pc:docMk/>
            <pc:sldMk cId="0" sldId="584"/>
            <ac:spMk id="4" creationId="{C036F459-EC6C-9ED9-464C-D061B24551FD}"/>
          </ac:spMkLst>
        </pc:spChg>
        <pc:spChg chg="del">
          <ac:chgData name="Techy Thibaut" userId="0a091cef-aa85-4df5-ad37-63275b7af1bb" providerId="ADAL" clId="{04AF269C-7AE3-4798-809D-EFDA4AD6A501}" dt="2026-05-04T09:38:31.676" v="1513" actId="478"/>
          <ac:spMkLst>
            <pc:docMk/>
            <pc:sldMk cId="0" sldId="584"/>
            <ac:spMk id="7" creationId="{733B1F2B-B932-730E-2A67-02982ECD853E}"/>
          </ac:spMkLst>
        </pc:spChg>
      </pc:sldChg>
      <pc:sldChg chg="addSp delSp modSp mod">
        <pc:chgData name="Techy Thibaut" userId="0a091cef-aa85-4df5-ad37-63275b7af1bb" providerId="ADAL" clId="{04AF269C-7AE3-4798-809D-EFDA4AD6A501}" dt="2026-05-04T10:38:56.110" v="1920" actId="1035"/>
        <pc:sldMkLst>
          <pc:docMk/>
          <pc:sldMk cId="1460828604" sldId="585"/>
        </pc:sldMkLst>
        <pc:spChg chg="del">
          <ac:chgData name="Techy Thibaut" userId="0a091cef-aa85-4df5-ad37-63275b7af1bb" providerId="ADAL" clId="{04AF269C-7AE3-4798-809D-EFDA4AD6A501}" dt="2026-05-04T09:38:41.949" v="1516" actId="478"/>
          <ac:spMkLst>
            <pc:docMk/>
            <pc:sldMk cId="1460828604" sldId="585"/>
            <ac:spMk id="4" creationId="{41283C70-A09E-74FA-A143-C7227903C78F}"/>
          </ac:spMkLst>
        </pc:spChg>
        <pc:spChg chg="add mod">
          <ac:chgData name="Techy Thibaut" userId="0a091cef-aa85-4df5-ad37-63275b7af1bb" providerId="ADAL" clId="{04AF269C-7AE3-4798-809D-EFDA4AD6A501}" dt="2026-05-04T10:38:56.110" v="1920" actId="1035"/>
          <ac:spMkLst>
            <pc:docMk/>
            <pc:sldMk cId="1460828604" sldId="585"/>
            <ac:spMk id="5" creationId="{6816F466-0AE2-55D2-B74F-2F321387E049}"/>
          </ac:spMkLst>
        </pc:spChg>
        <pc:spChg chg="del">
          <ac:chgData name="Techy Thibaut" userId="0a091cef-aa85-4df5-ad37-63275b7af1bb" providerId="ADAL" clId="{04AF269C-7AE3-4798-809D-EFDA4AD6A501}" dt="2026-05-04T09:38:41.949" v="1516" actId="478"/>
          <ac:spMkLst>
            <pc:docMk/>
            <pc:sldMk cId="1460828604" sldId="585"/>
            <ac:spMk id="8" creationId="{B798912B-3571-3921-E336-7EEDE4F38384}"/>
          </ac:spMkLst>
        </pc:spChg>
      </pc:sldChg>
      <pc:sldChg chg="addSp delSp modSp mod">
        <pc:chgData name="Techy Thibaut" userId="0a091cef-aa85-4df5-ad37-63275b7af1bb" providerId="ADAL" clId="{04AF269C-7AE3-4798-809D-EFDA4AD6A501}" dt="2026-05-04T10:39:00.040" v="1921"/>
        <pc:sldMkLst>
          <pc:docMk/>
          <pc:sldMk cId="1213001843" sldId="586"/>
        </pc:sldMkLst>
        <pc:spChg chg="del mod">
          <ac:chgData name="Techy Thibaut" userId="0a091cef-aa85-4df5-ad37-63275b7af1bb" providerId="ADAL" clId="{04AF269C-7AE3-4798-809D-EFDA4AD6A501}" dt="2026-05-04T09:38:44.531" v="1518" actId="478"/>
          <ac:spMkLst>
            <pc:docMk/>
            <pc:sldMk cId="1213001843" sldId="586"/>
            <ac:spMk id="3" creationId="{D23CE17C-1BEA-50DE-47BA-24BB9D360B7C}"/>
          </ac:spMkLst>
        </pc:spChg>
        <pc:spChg chg="del mod">
          <ac:chgData name="Techy Thibaut" userId="0a091cef-aa85-4df5-ad37-63275b7af1bb" providerId="ADAL" clId="{04AF269C-7AE3-4798-809D-EFDA4AD6A501}" dt="2026-05-04T09:38:44.531" v="1518" actId="478"/>
          <ac:spMkLst>
            <pc:docMk/>
            <pc:sldMk cId="1213001843" sldId="586"/>
            <ac:spMk id="4" creationId="{53A2F30C-F70B-0A0B-D936-71EC98C81E2E}"/>
          </ac:spMkLst>
        </pc:spChg>
        <pc:spChg chg="add mod">
          <ac:chgData name="Techy Thibaut" userId="0a091cef-aa85-4df5-ad37-63275b7af1bb" providerId="ADAL" clId="{04AF269C-7AE3-4798-809D-EFDA4AD6A501}" dt="2026-05-04T10:39:00.040" v="1921"/>
          <ac:spMkLst>
            <pc:docMk/>
            <pc:sldMk cId="1213001843" sldId="586"/>
            <ac:spMk id="6" creationId="{387BD506-E603-8E62-6258-C942713D601B}"/>
          </ac:spMkLst>
        </pc:spChg>
      </pc:sldChg>
      <pc:sldChg chg="addSp delSp modSp mod">
        <pc:chgData name="Techy Thibaut" userId="0a091cef-aa85-4df5-ad37-63275b7af1bb" providerId="ADAL" clId="{04AF269C-7AE3-4798-809D-EFDA4AD6A501}" dt="2026-05-04T10:39:02.063" v="1922"/>
        <pc:sldMkLst>
          <pc:docMk/>
          <pc:sldMk cId="3971865496" sldId="587"/>
        </pc:sldMkLst>
        <pc:spChg chg="del">
          <ac:chgData name="Techy Thibaut" userId="0a091cef-aa85-4df5-ad37-63275b7af1bb" providerId="ADAL" clId="{04AF269C-7AE3-4798-809D-EFDA4AD6A501}" dt="2026-05-04T09:38:48.203" v="1519" actId="478"/>
          <ac:spMkLst>
            <pc:docMk/>
            <pc:sldMk cId="3971865496" sldId="587"/>
            <ac:spMk id="3" creationId="{9851E027-155C-0C9F-4E56-28073CCC423C}"/>
          </ac:spMkLst>
        </pc:spChg>
        <pc:spChg chg="del">
          <ac:chgData name="Techy Thibaut" userId="0a091cef-aa85-4df5-ad37-63275b7af1bb" providerId="ADAL" clId="{04AF269C-7AE3-4798-809D-EFDA4AD6A501}" dt="2026-05-04T09:38:48.203" v="1519" actId="478"/>
          <ac:spMkLst>
            <pc:docMk/>
            <pc:sldMk cId="3971865496" sldId="587"/>
            <ac:spMk id="4" creationId="{07196CBA-F2E6-9C13-5D85-6374D7FD866C}"/>
          </ac:spMkLst>
        </pc:spChg>
        <pc:spChg chg="add mod">
          <ac:chgData name="Techy Thibaut" userId="0a091cef-aa85-4df5-ad37-63275b7af1bb" providerId="ADAL" clId="{04AF269C-7AE3-4798-809D-EFDA4AD6A501}" dt="2026-05-04T10:39:02.063" v="1922"/>
          <ac:spMkLst>
            <pc:docMk/>
            <pc:sldMk cId="3971865496" sldId="587"/>
            <ac:spMk id="5" creationId="{0D9BC8EE-EA7C-39D7-C815-4A7A3EEF7F7E}"/>
          </ac:spMkLst>
        </pc:spChg>
      </pc:sldChg>
      <pc:sldChg chg="addSp delSp modSp mod">
        <pc:chgData name="Techy Thibaut" userId="0a091cef-aa85-4df5-ad37-63275b7af1bb" providerId="ADAL" clId="{04AF269C-7AE3-4798-809D-EFDA4AD6A501}" dt="2026-05-04T10:39:05.805" v="1924"/>
        <pc:sldMkLst>
          <pc:docMk/>
          <pc:sldMk cId="598263421" sldId="588"/>
        </pc:sldMkLst>
        <pc:spChg chg="del">
          <ac:chgData name="Techy Thibaut" userId="0a091cef-aa85-4df5-ad37-63275b7af1bb" providerId="ADAL" clId="{04AF269C-7AE3-4798-809D-EFDA4AD6A501}" dt="2026-05-04T09:38:51.769" v="1521" actId="478"/>
          <ac:spMkLst>
            <pc:docMk/>
            <pc:sldMk cId="598263421" sldId="588"/>
            <ac:spMk id="2" creationId="{872E811E-9AF5-AE55-F17D-01952FC7BF8B}"/>
          </ac:spMkLst>
        </pc:spChg>
        <pc:spChg chg="add mod">
          <ac:chgData name="Techy Thibaut" userId="0a091cef-aa85-4df5-ad37-63275b7af1bb" providerId="ADAL" clId="{04AF269C-7AE3-4798-809D-EFDA4AD6A501}" dt="2026-05-04T10:39:05.805" v="1924"/>
          <ac:spMkLst>
            <pc:docMk/>
            <pc:sldMk cId="598263421" sldId="588"/>
            <ac:spMk id="3" creationId="{85CFB114-C8F6-3243-EFDF-6F85F6219419}"/>
          </ac:spMkLst>
        </pc:spChg>
        <pc:spChg chg="del">
          <ac:chgData name="Techy Thibaut" userId="0a091cef-aa85-4df5-ad37-63275b7af1bb" providerId="ADAL" clId="{04AF269C-7AE3-4798-809D-EFDA4AD6A501}" dt="2026-05-04T09:38:51.769" v="1521" actId="478"/>
          <ac:spMkLst>
            <pc:docMk/>
            <pc:sldMk cId="598263421" sldId="588"/>
            <ac:spMk id="7" creationId="{F7F0B33A-987A-E023-F0BC-B636CA650F1B}"/>
          </ac:spMkLst>
        </pc:spChg>
      </pc:sldChg>
      <pc:sldChg chg="addSp delSp modSp mod modNotesTx">
        <pc:chgData name="Techy Thibaut" userId="0a091cef-aa85-4df5-ad37-63275b7af1bb" providerId="ADAL" clId="{04AF269C-7AE3-4798-809D-EFDA4AD6A501}" dt="2026-05-04T10:39:07.265" v="1925"/>
        <pc:sldMkLst>
          <pc:docMk/>
          <pc:sldMk cId="2334006081" sldId="589"/>
        </pc:sldMkLst>
        <pc:spChg chg="del mod">
          <ac:chgData name="Techy Thibaut" userId="0a091cef-aa85-4df5-ad37-63275b7af1bb" providerId="ADAL" clId="{04AF269C-7AE3-4798-809D-EFDA4AD6A501}" dt="2026-05-04T09:38:54.182" v="1523" actId="478"/>
          <ac:spMkLst>
            <pc:docMk/>
            <pc:sldMk cId="2334006081" sldId="589"/>
            <ac:spMk id="2" creationId="{54EDAD82-723D-4693-6B96-9089DB509B8A}"/>
          </ac:spMkLst>
        </pc:spChg>
        <pc:spChg chg="add mod">
          <ac:chgData name="Techy Thibaut" userId="0a091cef-aa85-4df5-ad37-63275b7af1bb" providerId="ADAL" clId="{04AF269C-7AE3-4798-809D-EFDA4AD6A501}" dt="2026-05-04T10:39:07.265" v="1925"/>
          <ac:spMkLst>
            <pc:docMk/>
            <pc:sldMk cId="2334006081" sldId="589"/>
            <ac:spMk id="3" creationId="{B0877923-3232-3B82-9515-0916C53318B4}"/>
          </ac:spMkLst>
        </pc:spChg>
        <pc:spChg chg="del mod">
          <ac:chgData name="Techy Thibaut" userId="0a091cef-aa85-4df5-ad37-63275b7af1bb" providerId="ADAL" clId="{04AF269C-7AE3-4798-809D-EFDA4AD6A501}" dt="2026-05-04T09:38:54.182" v="1523" actId="478"/>
          <ac:spMkLst>
            <pc:docMk/>
            <pc:sldMk cId="2334006081" sldId="589"/>
            <ac:spMk id="7" creationId="{43923C75-4DE7-D168-DDE1-6D69503E97AE}"/>
          </ac:spMkLst>
        </pc:spChg>
      </pc:sldChg>
      <pc:sldChg chg="addSp delSp modSp mod">
        <pc:chgData name="Techy Thibaut" userId="0a091cef-aa85-4df5-ad37-63275b7af1bb" providerId="ADAL" clId="{04AF269C-7AE3-4798-809D-EFDA4AD6A501}" dt="2026-05-04T10:39:08.674" v="1926"/>
        <pc:sldMkLst>
          <pc:docMk/>
          <pc:sldMk cId="1934180997" sldId="590"/>
        </pc:sldMkLst>
        <pc:spChg chg="del">
          <ac:chgData name="Techy Thibaut" userId="0a091cef-aa85-4df5-ad37-63275b7af1bb" providerId="ADAL" clId="{04AF269C-7AE3-4798-809D-EFDA4AD6A501}" dt="2026-05-04T09:38:57.945" v="1525" actId="478"/>
          <ac:spMkLst>
            <pc:docMk/>
            <pc:sldMk cId="1934180997" sldId="590"/>
            <ac:spMk id="2" creationId="{CEA98393-8EF6-FECF-9E40-41F63665E42A}"/>
          </ac:spMkLst>
        </pc:spChg>
        <pc:spChg chg="add mod">
          <ac:chgData name="Techy Thibaut" userId="0a091cef-aa85-4df5-ad37-63275b7af1bb" providerId="ADAL" clId="{04AF269C-7AE3-4798-809D-EFDA4AD6A501}" dt="2026-05-04T10:39:08.674" v="1926"/>
          <ac:spMkLst>
            <pc:docMk/>
            <pc:sldMk cId="1934180997" sldId="590"/>
            <ac:spMk id="3" creationId="{25F474B1-0ACE-BC0F-0565-B5DB7F77710C}"/>
          </ac:spMkLst>
        </pc:spChg>
        <pc:spChg chg="del">
          <ac:chgData name="Techy Thibaut" userId="0a091cef-aa85-4df5-ad37-63275b7af1bb" providerId="ADAL" clId="{04AF269C-7AE3-4798-809D-EFDA4AD6A501}" dt="2026-05-04T09:38:57.945" v="1525" actId="478"/>
          <ac:spMkLst>
            <pc:docMk/>
            <pc:sldMk cId="1934180997" sldId="590"/>
            <ac:spMk id="5" creationId="{1300E72A-5A04-1B18-C943-5308E8723D6E}"/>
          </ac:spMkLst>
        </pc:spChg>
      </pc:sldChg>
      <pc:sldChg chg="addSp delSp modSp mod">
        <pc:chgData name="Techy Thibaut" userId="0a091cef-aa85-4df5-ad37-63275b7af1bb" providerId="ADAL" clId="{04AF269C-7AE3-4798-809D-EFDA4AD6A501}" dt="2026-05-04T10:39:09.958" v="1927"/>
        <pc:sldMkLst>
          <pc:docMk/>
          <pc:sldMk cId="3469074015" sldId="591"/>
        </pc:sldMkLst>
        <pc:spChg chg="del">
          <ac:chgData name="Techy Thibaut" userId="0a091cef-aa85-4df5-ad37-63275b7af1bb" providerId="ADAL" clId="{04AF269C-7AE3-4798-809D-EFDA4AD6A501}" dt="2026-05-04T09:38:59.911" v="1526" actId="478"/>
          <ac:spMkLst>
            <pc:docMk/>
            <pc:sldMk cId="3469074015" sldId="591"/>
            <ac:spMk id="2" creationId="{09269902-9E21-5E6E-27E6-EEA50A43D457}"/>
          </ac:spMkLst>
        </pc:spChg>
        <pc:spChg chg="add mod">
          <ac:chgData name="Techy Thibaut" userId="0a091cef-aa85-4df5-ad37-63275b7af1bb" providerId="ADAL" clId="{04AF269C-7AE3-4798-809D-EFDA4AD6A501}" dt="2026-05-04T10:39:09.958" v="1927"/>
          <ac:spMkLst>
            <pc:docMk/>
            <pc:sldMk cId="3469074015" sldId="591"/>
            <ac:spMk id="3" creationId="{3563A304-DAF5-1024-59B6-2C0D49B7C1A1}"/>
          </ac:spMkLst>
        </pc:spChg>
        <pc:spChg chg="del">
          <ac:chgData name="Techy Thibaut" userId="0a091cef-aa85-4df5-ad37-63275b7af1bb" providerId="ADAL" clId="{04AF269C-7AE3-4798-809D-EFDA4AD6A501}" dt="2026-05-04T09:38:59.911" v="1526" actId="478"/>
          <ac:spMkLst>
            <pc:docMk/>
            <pc:sldMk cId="3469074015" sldId="591"/>
            <ac:spMk id="7" creationId="{E3FF488B-B7D6-4C98-1CD0-5564D9ACA759}"/>
          </ac:spMkLst>
        </pc:spChg>
      </pc:sldChg>
      <pc:sldChg chg="addSp delSp modSp mod">
        <pc:chgData name="Techy Thibaut" userId="0a091cef-aa85-4df5-ad37-63275b7af1bb" providerId="ADAL" clId="{04AF269C-7AE3-4798-809D-EFDA4AD6A501}" dt="2026-05-04T10:39:11.983" v="1929"/>
        <pc:sldMkLst>
          <pc:docMk/>
          <pc:sldMk cId="3589655634" sldId="592"/>
        </pc:sldMkLst>
        <pc:spChg chg="del">
          <ac:chgData name="Techy Thibaut" userId="0a091cef-aa85-4df5-ad37-63275b7af1bb" providerId="ADAL" clId="{04AF269C-7AE3-4798-809D-EFDA4AD6A501}" dt="2026-05-04T09:39:03.564" v="1528" actId="478"/>
          <ac:spMkLst>
            <pc:docMk/>
            <pc:sldMk cId="3589655634" sldId="592"/>
            <ac:spMk id="2" creationId="{B6392F56-3327-18F0-5C7D-4F2AD54CC2D3}"/>
          </ac:spMkLst>
        </pc:spChg>
        <pc:spChg chg="del">
          <ac:chgData name="Techy Thibaut" userId="0a091cef-aa85-4df5-ad37-63275b7af1bb" providerId="ADAL" clId="{04AF269C-7AE3-4798-809D-EFDA4AD6A501}" dt="2026-05-04T09:39:03.564" v="1528" actId="478"/>
          <ac:spMkLst>
            <pc:docMk/>
            <pc:sldMk cId="3589655634" sldId="592"/>
            <ac:spMk id="3" creationId="{D4067BEB-EDDB-460B-540B-F97730C80FCA}"/>
          </ac:spMkLst>
        </pc:spChg>
        <pc:spChg chg="add mod">
          <ac:chgData name="Techy Thibaut" userId="0a091cef-aa85-4df5-ad37-63275b7af1bb" providerId="ADAL" clId="{04AF269C-7AE3-4798-809D-EFDA4AD6A501}" dt="2026-05-04T10:39:11.983" v="1929"/>
          <ac:spMkLst>
            <pc:docMk/>
            <pc:sldMk cId="3589655634" sldId="592"/>
            <ac:spMk id="5" creationId="{29C04104-BA0D-79EC-1465-E706D0B04E4E}"/>
          </ac:spMkLst>
        </pc:spChg>
      </pc:sldChg>
      <pc:sldChg chg="addSp delSp modSp mod">
        <pc:chgData name="Techy Thibaut" userId="0a091cef-aa85-4df5-ad37-63275b7af1bb" providerId="ADAL" clId="{04AF269C-7AE3-4798-809D-EFDA4AD6A501}" dt="2026-05-04T10:39:14.010" v="1931"/>
        <pc:sldMkLst>
          <pc:docMk/>
          <pc:sldMk cId="759122081" sldId="593"/>
        </pc:sldMkLst>
        <pc:spChg chg="del">
          <ac:chgData name="Techy Thibaut" userId="0a091cef-aa85-4df5-ad37-63275b7af1bb" providerId="ADAL" clId="{04AF269C-7AE3-4798-809D-EFDA4AD6A501}" dt="2026-05-04T09:39:06.923" v="1530" actId="478"/>
          <ac:spMkLst>
            <pc:docMk/>
            <pc:sldMk cId="759122081" sldId="593"/>
            <ac:spMk id="2" creationId="{3AD2FA62-CD1B-2313-9FD7-D65A2578929D}"/>
          </ac:spMkLst>
        </pc:spChg>
        <pc:spChg chg="add mod">
          <ac:chgData name="Techy Thibaut" userId="0a091cef-aa85-4df5-ad37-63275b7af1bb" providerId="ADAL" clId="{04AF269C-7AE3-4798-809D-EFDA4AD6A501}" dt="2026-05-04T10:39:14.010" v="1931"/>
          <ac:spMkLst>
            <pc:docMk/>
            <pc:sldMk cId="759122081" sldId="593"/>
            <ac:spMk id="3" creationId="{74452774-74E2-4E27-DBB5-A60DCF3B928E}"/>
          </ac:spMkLst>
        </pc:spChg>
        <pc:spChg chg="del">
          <ac:chgData name="Techy Thibaut" userId="0a091cef-aa85-4df5-ad37-63275b7af1bb" providerId="ADAL" clId="{04AF269C-7AE3-4798-809D-EFDA4AD6A501}" dt="2026-05-04T09:39:06.923" v="1530" actId="478"/>
          <ac:spMkLst>
            <pc:docMk/>
            <pc:sldMk cId="759122081" sldId="593"/>
            <ac:spMk id="11" creationId="{6B481975-5A77-1124-4560-FC348E2F6909}"/>
          </ac:spMkLst>
        </pc:spChg>
      </pc:sldChg>
      <pc:sldChg chg="addSp delSp modSp mod">
        <pc:chgData name="Techy Thibaut" userId="0a091cef-aa85-4df5-ad37-63275b7af1bb" providerId="ADAL" clId="{04AF269C-7AE3-4798-809D-EFDA4AD6A501}" dt="2026-05-04T10:39:14.921" v="1932"/>
        <pc:sldMkLst>
          <pc:docMk/>
          <pc:sldMk cId="2220434676" sldId="594"/>
        </pc:sldMkLst>
        <pc:spChg chg="del">
          <ac:chgData name="Techy Thibaut" userId="0a091cef-aa85-4df5-ad37-63275b7af1bb" providerId="ADAL" clId="{04AF269C-7AE3-4798-809D-EFDA4AD6A501}" dt="2026-05-04T09:39:08.341" v="1531" actId="478"/>
          <ac:spMkLst>
            <pc:docMk/>
            <pc:sldMk cId="2220434676" sldId="594"/>
            <ac:spMk id="2" creationId="{DDDA79B4-72F5-6DD3-91F7-31B5766DE019}"/>
          </ac:spMkLst>
        </pc:spChg>
        <pc:spChg chg="add mod">
          <ac:chgData name="Techy Thibaut" userId="0a091cef-aa85-4df5-ad37-63275b7af1bb" providerId="ADAL" clId="{04AF269C-7AE3-4798-809D-EFDA4AD6A501}" dt="2026-05-04T10:39:14.921" v="1932"/>
          <ac:spMkLst>
            <pc:docMk/>
            <pc:sldMk cId="2220434676" sldId="594"/>
            <ac:spMk id="3" creationId="{5F12437C-CA14-1897-C1F3-0CAAC6FBF712}"/>
          </ac:spMkLst>
        </pc:spChg>
        <pc:spChg chg="del">
          <ac:chgData name="Techy Thibaut" userId="0a091cef-aa85-4df5-ad37-63275b7af1bb" providerId="ADAL" clId="{04AF269C-7AE3-4798-809D-EFDA4AD6A501}" dt="2026-05-04T09:39:08.341" v="1531" actId="478"/>
          <ac:spMkLst>
            <pc:docMk/>
            <pc:sldMk cId="2220434676" sldId="594"/>
            <ac:spMk id="4" creationId="{3467E971-EF56-C403-381B-D543C0C570F2}"/>
          </ac:spMkLst>
        </pc:spChg>
      </pc:sldChg>
      <pc:sldChg chg="addSp delSp modSp mod">
        <pc:chgData name="Techy Thibaut" userId="0a091cef-aa85-4df5-ad37-63275b7af1bb" providerId="ADAL" clId="{04AF269C-7AE3-4798-809D-EFDA4AD6A501}" dt="2026-05-04T10:39:15.735" v="1933"/>
        <pc:sldMkLst>
          <pc:docMk/>
          <pc:sldMk cId="0" sldId="595"/>
        </pc:sldMkLst>
        <pc:spChg chg="del">
          <ac:chgData name="Techy Thibaut" userId="0a091cef-aa85-4df5-ad37-63275b7af1bb" providerId="ADAL" clId="{04AF269C-7AE3-4798-809D-EFDA4AD6A501}" dt="2026-05-04T09:39:09.728" v="1532" actId="478"/>
          <ac:spMkLst>
            <pc:docMk/>
            <pc:sldMk cId="0" sldId="595"/>
            <ac:spMk id="2" creationId="{19921E74-FB04-2730-08B3-E45CBBB07EE6}"/>
          </ac:spMkLst>
        </pc:spChg>
        <pc:spChg chg="add mod">
          <ac:chgData name="Techy Thibaut" userId="0a091cef-aa85-4df5-ad37-63275b7af1bb" providerId="ADAL" clId="{04AF269C-7AE3-4798-809D-EFDA4AD6A501}" dt="2026-05-04T10:39:15.735" v="1933"/>
          <ac:spMkLst>
            <pc:docMk/>
            <pc:sldMk cId="0" sldId="595"/>
            <ac:spMk id="4" creationId="{D205E82E-E5DC-9A3C-D079-DAA31EF7588A}"/>
          </ac:spMkLst>
        </pc:spChg>
        <pc:spChg chg="del">
          <ac:chgData name="Techy Thibaut" userId="0a091cef-aa85-4df5-ad37-63275b7af1bb" providerId="ADAL" clId="{04AF269C-7AE3-4798-809D-EFDA4AD6A501}" dt="2026-05-04T09:39:09.728" v="1532" actId="478"/>
          <ac:spMkLst>
            <pc:docMk/>
            <pc:sldMk cId="0" sldId="595"/>
            <ac:spMk id="7" creationId="{9E02C232-F044-0D0A-45C0-404E4E7686ED}"/>
          </ac:spMkLst>
        </pc:spChg>
      </pc:sldChg>
      <pc:sldChg chg="addSp delSp modSp mod">
        <pc:chgData name="Techy Thibaut" userId="0a091cef-aa85-4df5-ad37-63275b7af1bb" providerId="ADAL" clId="{04AF269C-7AE3-4798-809D-EFDA4AD6A501}" dt="2026-05-04T10:39:17.844" v="1935"/>
        <pc:sldMkLst>
          <pc:docMk/>
          <pc:sldMk cId="2913583956" sldId="596"/>
        </pc:sldMkLst>
        <pc:spChg chg="del">
          <ac:chgData name="Techy Thibaut" userId="0a091cef-aa85-4df5-ad37-63275b7af1bb" providerId="ADAL" clId="{04AF269C-7AE3-4798-809D-EFDA4AD6A501}" dt="2026-05-04T09:39:12.675" v="1534" actId="478"/>
          <ac:spMkLst>
            <pc:docMk/>
            <pc:sldMk cId="2913583956" sldId="596"/>
            <ac:spMk id="2" creationId="{FB9A7F39-8083-3D48-ABD3-291B3B110166}"/>
          </ac:spMkLst>
        </pc:spChg>
        <pc:spChg chg="add mod">
          <ac:chgData name="Techy Thibaut" userId="0a091cef-aa85-4df5-ad37-63275b7af1bb" providerId="ADAL" clId="{04AF269C-7AE3-4798-809D-EFDA4AD6A501}" dt="2026-05-04T10:39:17.844" v="1935"/>
          <ac:spMkLst>
            <pc:docMk/>
            <pc:sldMk cId="2913583956" sldId="596"/>
            <ac:spMk id="4" creationId="{A8596F9E-C907-995C-39B9-B8F0C5837D0C}"/>
          </ac:spMkLst>
        </pc:spChg>
        <pc:spChg chg="del">
          <ac:chgData name="Techy Thibaut" userId="0a091cef-aa85-4df5-ad37-63275b7af1bb" providerId="ADAL" clId="{04AF269C-7AE3-4798-809D-EFDA4AD6A501}" dt="2026-05-04T09:39:12.675" v="1534" actId="478"/>
          <ac:spMkLst>
            <pc:docMk/>
            <pc:sldMk cId="2913583956" sldId="596"/>
            <ac:spMk id="7" creationId="{9E02C232-F044-0D0A-45C0-404E4E7686ED}"/>
          </ac:spMkLst>
        </pc:spChg>
      </pc:sldChg>
      <pc:sldChg chg="addSp delSp modSp mod">
        <pc:chgData name="Techy Thibaut" userId="0a091cef-aa85-4df5-ad37-63275b7af1bb" providerId="ADAL" clId="{04AF269C-7AE3-4798-809D-EFDA4AD6A501}" dt="2026-05-04T10:39:18.696" v="1936"/>
        <pc:sldMkLst>
          <pc:docMk/>
          <pc:sldMk cId="3403344966" sldId="597"/>
        </pc:sldMkLst>
        <pc:spChg chg="del">
          <ac:chgData name="Techy Thibaut" userId="0a091cef-aa85-4df5-ad37-63275b7af1bb" providerId="ADAL" clId="{04AF269C-7AE3-4798-809D-EFDA4AD6A501}" dt="2026-05-04T09:39:14.095" v="1535" actId="478"/>
          <ac:spMkLst>
            <pc:docMk/>
            <pc:sldMk cId="3403344966" sldId="597"/>
            <ac:spMk id="2" creationId="{85CAE45B-D1B8-7150-7BF6-3EE11C3A0702}"/>
          </ac:spMkLst>
        </pc:spChg>
        <pc:spChg chg="add mod">
          <ac:chgData name="Techy Thibaut" userId="0a091cef-aa85-4df5-ad37-63275b7af1bb" providerId="ADAL" clId="{04AF269C-7AE3-4798-809D-EFDA4AD6A501}" dt="2026-05-04T10:39:18.696" v="1936"/>
          <ac:spMkLst>
            <pc:docMk/>
            <pc:sldMk cId="3403344966" sldId="597"/>
            <ac:spMk id="3" creationId="{5379C673-BE9D-65F8-A0B4-534384A35B6C}"/>
          </ac:spMkLst>
        </pc:spChg>
        <pc:spChg chg="del">
          <ac:chgData name="Techy Thibaut" userId="0a091cef-aa85-4df5-ad37-63275b7af1bb" providerId="ADAL" clId="{04AF269C-7AE3-4798-809D-EFDA4AD6A501}" dt="2026-05-04T09:39:14.095" v="1535" actId="478"/>
          <ac:spMkLst>
            <pc:docMk/>
            <pc:sldMk cId="3403344966" sldId="597"/>
            <ac:spMk id="7" creationId="{FBC587F8-BA94-E5FB-8514-02BDC6824BAD}"/>
          </ac:spMkLst>
        </pc:spChg>
      </pc:sldChg>
      <pc:sldChg chg="addSp delSp modSp mod">
        <pc:chgData name="Techy Thibaut" userId="0a091cef-aa85-4df5-ad37-63275b7af1bb" providerId="ADAL" clId="{04AF269C-7AE3-4798-809D-EFDA4AD6A501}" dt="2026-05-04T10:39:19.638" v="1937"/>
        <pc:sldMkLst>
          <pc:docMk/>
          <pc:sldMk cId="511413938" sldId="598"/>
        </pc:sldMkLst>
        <pc:spChg chg="del">
          <ac:chgData name="Techy Thibaut" userId="0a091cef-aa85-4df5-ad37-63275b7af1bb" providerId="ADAL" clId="{04AF269C-7AE3-4798-809D-EFDA4AD6A501}" dt="2026-05-04T09:39:15.542" v="1536" actId="478"/>
          <ac:spMkLst>
            <pc:docMk/>
            <pc:sldMk cId="511413938" sldId="598"/>
            <ac:spMk id="2" creationId="{D5D2AEC6-A900-B088-9A99-1126AC745166}"/>
          </ac:spMkLst>
        </pc:spChg>
        <pc:spChg chg="add mod">
          <ac:chgData name="Techy Thibaut" userId="0a091cef-aa85-4df5-ad37-63275b7af1bb" providerId="ADAL" clId="{04AF269C-7AE3-4798-809D-EFDA4AD6A501}" dt="2026-05-04T10:39:19.638" v="1937"/>
          <ac:spMkLst>
            <pc:docMk/>
            <pc:sldMk cId="511413938" sldId="598"/>
            <ac:spMk id="4" creationId="{73A4D787-F6F3-D681-8F33-12C503AD56DE}"/>
          </ac:spMkLst>
        </pc:spChg>
        <pc:spChg chg="del">
          <ac:chgData name="Techy Thibaut" userId="0a091cef-aa85-4df5-ad37-63275b7af1bb" providerId="ADAL" clId="{04AF269C-7AE3-4798-809D-EFDA4AD6A501}" dt="2026-05-04T09:39:15.542" v="1536" actId="478"/>
          <ac:spMkLst>
            <pc:docMk/>
            <pc:sldMk cId="511413938" sldId="598"/>
            <ac:spMk id="7" creationId="{9E02C232-F044-0D0A-45C0-404E4E7686ED}"/>
          </ac:spMkLst>
        </pc:spChg>
      </pc:sldChg>
      <pc:sldChg chg="addSp delSp modSp mod">
        <pc:chgData name="Techy Thibaut" userId="0a091cef-aa85-4df5-ad37-63275b7af1bb" providerId="ADAL" clId="{04AF269C-7AE3-4798-809D-EFDA4AD6A501}" dt="2026-05-04T10:39:20.527" v="1938"/>
        <pc:sldMkLst>
          <pc:docMk/>
          <pc:sldMk cId="0" sldId="599"/>
        </pc:sldMkLst>
        <pc:spChg chg="del">
          <ac:chgData name="Techy Thibaut" userId="0a091cef-aa85-4df5-ad37-63275b7af1bb" providerId="ADAL" clId="{04AF269C-7AE3-4798-809D-EFDA4AD6A501}" dt="2026-05-04T09:39:17.138" v="1537" actId="478"/>
          <ac:spMkLst>
            <pc:docMk/>
            <pc:sldMk cId="0" sldId="599"/>
            <ac:spMk id="2" creationId="{1E645861-D5AF-4AD9-A17A-CCBA99A86A95}"/>
          </ac:spMkLst>
        </pc:spChg>
        <pc:spChg chg="del">
          <ac:chgData name="Techy Thibaut" userId="0a091cef-aa85-4df5-ad37-63275b7af1bb" providerId="ADAL" clId="{04AF269C-7AE3-4798-809D-EFDA4AD6A501}" dt="2026-05-04T09:39:17.138" v="1537" actId="478"/>
          <ac:spMkLst>
            <pc:docMk/>
            <pc:sldMk cId="0" sldId="599"/>
            <ac:spMk id="3" creationId="{66A0E1E5-93DB-B401-C174-2B1CEDD0C5C3}"/>
          </ac:spMkLst>
        </pc:spChg>
        <pc:spChg chg="add mod">
          <ac:chgData name="Techy Thibaut" userId="0a091cef-aa85-4df5-ad37-63275b7af1bb" providerId="ADAL" clId="{04AF269C-7AE3-4798-809D-EFDA4AD6A501}" dt="2026-05-04T10:39:20.527" v="1938"/>
          <ac:spMkLst>
            <pc:docMk/>
            <pc:sldMk cId="0" sldId="599"/>
            <ac:spMk id="5" creationId="{6E67C26E-0649-829B-F04C-D04D7CC4AF02}"/>
          </ac:spMkLst>
        </pc:spChg>
      </pc:sldChg>
      <pc:sldChg chg="addSp delSp modSp mod">
        <pc:chgData name="Techy Thibaut" userId="0a091cef-aa85-4df5-ad37-63275b7af1bb" providerId="ADAL" clId="{04AF269C-7AE3-4798-809D-EFDA4AD6A501}" dt="2026-05-04T10:39:26.352" v="1944"/>
        <pc:sldMkLst>
          <pc:docMk/>
          <pc:sldMk cId="2658758469" sldId="600"/>
        </pc:sldMkLst>
        <pc:spChg chg="del">
          <ac:chgData name="Techy Thibaut" userId="0a091cef-aa85-4df5-ad37-63275b7af1bb" providerId="ADAL" clId="{04AF269C-7AE3-4798-809D-EFDA4AD6A501}" dt="2026-05-04T09:39:31.481" v="1543" actId="478"/>
          <ac:spMkLst>
            <pc:docMk/>
            <pc:sldMk cId="2658758469" sldId="600"/>
            <ac:spMk id="2" creationId="{DF7492C0-47DC-319A-1C5D-FA82871179FC}"/>
          </ac:spMkLst>
        </pc:spChg>
        <pc:spChg chg="del">
          <ac:chgData name="Techy Thibaut" userId="0a091cef-aa85-4df5-ad37-63275b7af1bb" providerId="ADAL" clId="{04AF269C-7AE3-4798-809D-EFDA4AD6A501}" dt="2026-05-04T09:39:31.481" v="1543" actId="478"/>
          <ac:spMkLst>
            <pc:docMk/>
            <pc:sldMk cId="2658758469" sldId="600"/>
            <ac:spMk id="4" creationId="{300D6A44-0448-9354-C4B6-81A361C8D678}"/>
          </ac:spMkLst>
        </pc:spChg>
        <pc:spChg chg="add mod">
          <ac:chgData name="Techy Thibaut" userId="0a091cef-aa85-4df5-ad37-63275b7af1bb" providerId="ADAL" clId="{04AF269C-7AE3-4798-809D-EFDA4AD6A501}" dt="2026-05-04T10:39:26.352" v="1944"/>
          <ac:spMkLst>
            <pc:docMk/>
            <pc:sldMk cId="2658758469" sldId="600"/>
            <ac:spMk id="8" creationId="{7A7206AA-5050-0008-4FAC-32961EEDC94F}"/>
          </ac:spMkLst>
        </pc:spChg>
      </pc:sldChg>
      <pc:sldChg chg="addSp delSp modSp mod">
        <pc:chgData name="Techy Thibaut" userId="0a091cef-aa85-4df5-ad37-63275b7af1bb" providerId="ADAL" clId="{04AF269C-7AE3-4798-809D-EFDA4AD6A501}" dt="2026-05-04T10:39:27.306" v="1945"/>
        <pc:sldMkLst>
          <pc:docMk/>
          <pc:sldMk cId="4271792919" sldId="601"/>
        </pc:sldMkLst>
        <pc:spChg chg="del">
          <ac:chgData name="Techy Thibaut" userId="0a091cef-aa85-4df5-ad37-63275b7af1bb" providerId="ADAL" clId="{04AF269C-7AE3-4798-809D-EFDA4AD6A501}" dt="2026-05-04T09:39:33.091" v="1544" actId="478"/>
          <ac:spMkLst>
            <pc:docMk/>
            <pc:sldMk cId="4271792919" sldId="601"/>
            <ac:spMk id="2" creationId="{DF7492C0-47DC-319A-1C5D-FA82871179FC}"/>
          </ac:spMkLst>
        </pc:spChg>
        <pc:spChg chg="del">
          <ac:chgData name="Techy Thibaut" userId="0a091cef-aa85-4df5-ad37-63275b7af1bb" providerId="ADAL" clId="{04AF269C-7AE3-4798-809D-EFDA4AD6A501}" dt="2026-05-04T09:39:33.091" v="1544" actId="478"/>
          <ac:spMkLst>
            <pc:docMk/>
            <pc:sldMk cId="4271792919" sldId="601"/>
            <ac:spMk id="3" creationId="{51544894-354C-4EC6-B3BA-B975910B3EC4}"/>
          </ac:spMkLst>
        </pc:spChg>
        <pc:spChg chg="add mod">
          <ac:chgData name="Techy Thibaut" userId="0a091cef-aa85-4df5-ad37-63275b7af1bb" providerId="ADAL" clId="{04AF269C-7AE3-4798-809D-EFDA4AD6A501}" dt="2026-05-04T10:39:27.306" v="1945"/>
          <ac:spMkLst>
            <pc:docMk/>
            <pc:sldMk cId="4271792919" sldId="601"/>
            <ac:spMk id="8" creationId="{E7B9A570-ED55-80AB-CBDA-ABB044E9964D}"/>
          </ac:spMkLst>
        </pc:spChg>
      </pc:sldChg>
      <pc:sldChg chg="addSp delSp modSp mod">
        <pc:chgData name="Techy Thibaut" userId="0a091cef-aa85-4df5-ad37-63275b7af1bb" providerId="ADAL" clId="{04AF269C-7AE3-4798-809D-EFDA4AD6A501}" dt="2026-05-04T10:39:28.282" v="1946"/>
        <pc:sldMkLst>
          <pc:docMk/>
          <pc:sldMk cId="2071494593" sldId="602"/>
        </pc:sldMkLst>
        <pc:spChg chg="del">
          <ac:chgData name="Techy Thibaut" userId="0a091cef-aa85-4df5-ad37-63275b7af1bb" providerId="ADAL" clId="{04AF269C-7AE3-4798-809D-EFDA4AD6A501}" dt="2026-05-04T09:39:34.396" v="1545" actId="478"/>
          <ac:spMkLst>
            <pc:docMk/>
            <pc:sldMk cId="2071494593" sldId="602"/>
            <ac:spMk id="2" creationId="{DF7492C0-47DC-319A-1C5D-FA82871179FC}"/>
          </ac:spMkLst>
        </pc:spChg>
        <pc:spChg chg="del">
          <ac:chgData name="Techy Thibaut" userId="0a091cef-aa85-4df5-ad37-63275b7af1bb" providerId="ADAL" clId="{04AF269C-7AE3-4798-809D-EFDA4AD6A501}" dt="2026-05-04T09:39:34.396" v="1545" actId="478"/>
          <ac:spMkLst>
            <pc:docMk/>
            <pc:sldMk cId="2071494593" sldId="602"/>
            <ac:spMk id="5" creationId="{706ADAA8-A308-023D-04D8-813D37D56CAF}"/>
          </ac:spMkLst>
        </pc:spChg>
        <pc:spChg chg="add mod">
          <ac:chgData name="Techy Thibaut" userId="0a091cef-aa85-4df5-ad37-63275b7af1bb" providerId="ADAL" clId="{04AF269C-7AE3-4798-809D-EFDA4AD6A501}" dt="2026-05-04T10:39:28.282" v="1946"/>
          <ac:spMkLst>
            <pc:docMk/>
            <pc:sldMk cId="2071494593" sldId="602"/>
            <ac:spMk id="12" creationId="{79E4F8ED-5F60-A1BE-D786-BA52AD7379D6}"/>
          </ac:spMkLst>
        </pc:spChg>
      </pc:sldChg>
      <pc:sldChg chg="addSp delSp modSp mod">
        <pc:chgData name="Techy Thibaut" userId="0a091cef-aa85-4df5-ad37-63275b7af1bb" providerId="ADAL" clId="{04AF269C-7AE3-4798-809D-EFDA4AD6A501}" dt="2026-05-04T10:39:31.061" v="1948"/>
        <pc:sldMkLst>
          <pc:docMk/>
          <pc:sldMk cId="3475099564" sldId="603"/>
        </pc:sldMkLst>
        <pc:spChg chg="del">
          <ac:chgData name="Techy Thibaut" userId="0a091cef-aa85-4df5-ad37-63275b7af1bb" providerId="ADAL" clId="{04AF269C-7AE3-4798-809D-EFDA4AD6A501}" dt="2026-05-04T09:39:35.921" v="1546" actId="478"/>
          <ac:spMkLst>
            <pc:docMk/>
            <pc:sldMk cId="3475099564" sldId="603"/>
            <ac:spMk id="2" creationId="{DF7492C0-47DC-319A-1C5D-FA82871179FC}"/>
          </ac:spMkLst>
        </pc:spChg>
        <pc:spChg chg="del">
          <ac:chgData name="Techy Thibaut" userId="0a091cef-aa85-4df5-ad37-63275b7af1bb" providerId="ADAL" clId="{04AF269C-7AE3-4798-809D-EFDA4AD6A501}" dt="2026-05-04T09:39:35.921" v="1546" actId="478"/>
          <ac:spMkLst>
            <pc:docMk/>
            <pc:sldMk cId="3475099564" sldId="603"/>
            <ac:spMk id="3" creationId="{DEF6B549-743D-CD5D-77D6-1CD275D015FD}"/>
          </ac:spMkLst>
        </pc:spChg>
        <pc:spChg chg="add mod">
          <ac:chgData name="Techy Thibaut" userId="0a091cef-aa85-4df5-ad37-63275b7af1bb" providerId="ADAL" clId="{04AF269C-7AE3-4798-809D-EFDA4AD6A501}" dt="2026-05-04T10:39:31.061" v="1948"/>
          <ac:spMkLst>
            <pc:docMk/>
            <pc:sldMk cId="3475099564" sldId="603"/>
            <ac:spMk id="4" creationId="{5F4E4C79-100C-DF66-0989-5C920EDE3092}"/>
          </ac:spMkLst>
        </pc:spChg>
      </pc:sldChg>
      <pc:sldChg chg="addSp delSp modSp mod">
        <pc:chgData name="Techy Thibaut" userId="0a091cef-aa85-4df5-ad37-63275b7af1bb" providerId="ADAL" clId="{04AF269C-7AE3-4798-809D-EFDA4AD6A501}" dt="2026-05-04T10:39:32.591" v="1949"/>
        <pc:sldMkLst>
          <pc:docMk/>
          <pc:sldMk cId="3617973626" sldId="604"/>
        </pc:sldMkLst>
        <pc:spChg chg="del">
          <ac:chgData name="Techy Thibaut" userId="0a091cef-aa85-4df5-ad37-63275b7af1bb" providerId="ADAL" clId="{04AF269C-7AE3-4798-809D-EFDA4AD6A501}" dt="2026-05-04T09:39:39.364" v="1548" actId="478"/>
          <ac:spMkLst>
            <pc:docMk/>
            <pc:sldMk cId="3617973626" sldId="604"/>
            <ac:spMk id="2" creationId="{80BA308A-9938-1EA3-CD39-F88454AB0435}"/>
          </ac:spMkLst>
        </pc:spChg>
        <pc:spChg chg="del">
          <ac:chgData name="Techy Thibaut" userId="0a091cef-aa85-4df5-ad37-63275b7af1bb" providerId="ADAL" clId="{04AF269C-7AE3-4798-809D-EFDA4AD6A501}" dt="2026-05-04T09:39:39.364" v="1548" actId="478"/>
          <ac:spMkLst>
            <pc:docMk/>
            <pc:sldMk cId="3617973626" sldId="604"/>
            <ac:spMk id="3" creationId="{4DAC0002-A340-F841-346D-3932EF661939}"/>
          </ac:spMkLst>
        </pc:spChg>
        <pc:spChg chg="add mod">
          <ac:chgData name="Techy Thibaut" userId="0a091cef-aa85-4df5-ad37-63275b7af1bb" providerId="ADAL" clId="{04AF269C-7AE3-4798-809D-EFDA4AD6A501}" dt="2026-05-04T10:39:32.591" v="1949"/>
          <ac:spMkLst>
            <pc:docMk/>
            <pc:sldMk cId="3617973626" sldId="604"/>
            <ac:spMk id="5" creationId="{424427E7-5E71-7358-BF2F-32ECA00AF304}"/>
          </ac:spMkLst>
        </pc:spChg>
      </pc:sldChg>
      <pc:sldChg chg="addSp delSp modSp mod">
        <pc:chgData name="Techy Thibaut" userId="0a091cef-aa85-4df5-ad37-63275b7af1bb" providerId="ADAL" clId="{04AF269C-7AE3-4798-809D-EFDA4AD6A501}" dt="2026-05-04T10:39:33.576" v="1950"/>
        <pc:sldMkLst>
          <pc:docMk/>
          <pc:sldMk cId="347096622" sldId="605"/>
        </pc:sldMkLst>
        <pc:spChg chg="del">
          <ac:chgData name="Techy Thibaut" userId="0a091cef-aa85-4df5-ad37-63275b7af1bb" providerId="ADAL" clId="{04AF269C-7AE3-4798-809D-EFDA4AD6A501}" dt="2026-05-04T09:39:41.115" v="1549" actId="478"/>
          <ac:spMkLst>
            <pc:docMk/>
            <pc:sldMk cId="347096622" sldId="605"/>
            <ac:spMk id="2" creationId="{8D84A951-0A2F-AD2D-5E94-64955021F1F2}"/>
          </ac:spMkLst>
        </pc:spChg>
        <pc:spChg chg="del">
          <ac:chgData name="Techy Thibaut" userId="0a091cef-aa85-4df5-ad37-63275b7af1bb" providerId="ADAL" clId="{04AF269C-7AE3-4798-809D-EFDA4AD6A501}" dt="2026-05-04T09:39:41.115" v="1549" actId="478"/>
          <ac:spMkLst>
            <pc:docMk/>
            <pc:sldMk cId="347096622" sldId="605"/>
            <ac:spMk id="3" creationId="{41216943-539B-EA4A-5AB4-E97C06D0302C}"/>
          </ac:spMkLst>
        </pc:spChg>
        <pc:spChg chg="add mod">
          <ac:chgData name="Techy Thibaut" userId="0a091cef-aa85-4df5-ad37-63275b7af1bb" providerId="ADAL" clId="{04AF269C-7AE3-4798-809D-EFDA4AD6A501}" dt="2026-05-04T10:39:33.576" v="1950"/>
          <ac:spMkLst>
            <pc:docMk/>
            <pc:sldMk cId="347096622" sldId="605"/>
            <ac:spMk id="4" creationId="{EFAA7058-C83E-2495-CE2A-88929F13F3CC}"/>
          </ac:spMkLst>
        </pc:spChg>
      </pc:sldChg>
      <pc:sldChg chg="delSp mod modNotesTx">
        <pc:chgData name="Techy Thibaut" userId="0a091cef-aa85-4df5-ad37-63275b7af1bb" providerId="ADAL" clId="{04AF269C-7AE3-4798-809D-EFDA4AD6A501}" dt="2026-05-04T10:33:37.899" v="1879" actId="20577"/>
        <pc:sldMkLst>
          <pc:docMk/>
          <pc:sldMk cId="3574183150" sldId="606"/>
        </pc:sldMkLst>
        <pc:spChg chg="del">
          <ac:chgData name="Techy Thibaut" userId="0a091cef-aa85-4df5-ad37-63275b7af1bb" providerId="ADAL" clId="{04AF269C-7AE3-4798-809D-EFDA4AD6A501}" dt="2026-05-04T10:33:36.095" v="1878" actId="478"/>
          <ac:spMkLst>
            <pc:docMk/>
            <pc:sldMk cId="3574183150" sldId="606"/>
            <ac:spMk id="2" creationId="{A5267A10-FD46-5302-330A-52C906BD6E42}"/>
          </ac:spMkLst>
        </pc:spChg>
      </pc:sldChg>
      <pc:sldChg chg="addSp delSp modSp mod">
        <pc:chgData name="Techy Thibaut" userId="0a091cef-aa85-4df5-ad37-63275b7af1bb" providerId="ADAL" clId="{04AF269C-7AE3-4798-809D-EFDA4AD6A501}" dt="2026-05-04T10:39:37.882" v="1953"/>
        <pc:sldMkLst>
          <pc:docMk/>
          <pc:sldMk cId="3917554483" sldId="607"/>
        </pc:sldMkLst>
        <pc:spChg chg="del">
          <ac:chgData name="Techy Thibaut" userId="0a091cef-aa85-4df5-ad37-63275b7af1bb" providerId="ADAL" clId="{04AF269C-7AE3-4798-809D-EFDA4AD6A501}" dt="2026-05-04T09:39:46.163" v="1552" actId="478"/>
          <ac:spMkLst>
            <pc:docMk/>
            <pc:sldMk cId="3917554483" sldId="607"/>
            <ac:spMk id="5" creationId="{D54A0698-593C-D3DE-0709-7DBF5B4D8B2B}"/>
          </ac:spMkLst>
        </pc:spChg>
        <pc:spChg chg="add mod">
          <ac:chgData name="Techy Thibaut" userId="0a091cef-aa85-4df5-ad37-63275b7af1bb" providerId="ADAL" clId="{04AF269C-7AE3-4798-809D-EFDA4AD6A501}" dt="2026-05-04T10:39:37.882" v="1953"/>
          <ac:spMkLst>
            <pc:docMk/>
            <pc:sldMk cId="3917554483" sldId="607"/>
            <ac:spMk id="6" creationId="{2EF41F71-04F0-F35D-8BC5-B1BD47CBF42C}"/>
          </ac:spMkLst>
        </pc:spChg>
      </pc:sldChg>
      <pc:sldChg chg="addSp delSp modSp mod">
        <pc:chgData name="Techy Thibaut" userId="0a091cef-aa85-4df5-ad37-63275b7af1bb" providerId="ADAL" clId="{04AF269C-7AE3-4798-809D-EFDA4AD6A501}" dt="2026-05-04T10:39:40.652" v="1954"/>
        <pc:sldMkLst>
          <pc:docMk/>
          <pc:sldMk cId="3524516044" sldId="609"/>
        </pc:sldMkLst>
        <pc:spChg chg="del">
          <ac:chgData name="Techy Thibaut" userId="0a091cef-aa85-4df5-ad37-63275b7af1bb" providerId="ADAL" clId="{04AF269C-7AE3-4798-809D-EFDA4AD6A501}" dt="2026-05-04T09:39:48.383" v="1553" actId="478"/>
          <ac:spMkLst>
            <pc:docMk/>
            <pc:sldMk cId="3524516044" sldId="609"/>
            <ac:spMk id="2" creationId="{D6BFD069-AF2B-C83A-E2B2-4153C6C7C487}"/>
          </ac:spMkLst>
        </pc:spChg>
        <pc:spChg chg="del">
          <ac:chgData name="Techy Thibaut" userId="0a091cef-aa85-4df5-ad37-63275b7af1bb" providerId="ADAL" clId="{04AF269C-7AE3-4798-809D-EFDA4AD6A501}" dt="2026-05-04T09:39:48.383" v="1553" actId="478"/>
          <ac:spMkLst>
            <pc:docMk/>
            <pc:sldMk cId="3524516044" sldId="609"/>
            <ac:spMk id="3" creationId="{637FC779-1569-6177-3DAC-80B6FAEA7153}"/>
          </ac:spMkLst>
        </pc:spChg>
        <pc:spChg chg="add mod">
          <ac:chgData name="Techy Thibaut" userId="0a091cef-aa85-4df5-ad37-63275b7af1bb" providerId="ADAL" clId="{04AF269C-7AE3-4798-809D-EFDA4AD6A501}" dt="2026-05-04T10:39:40.652" v="1954"/>
          <ac:spMkLst>
            <pc:docMk/>
            <pc:sldMk cId="3524516044" sldId="609"/>
            <ac:spMk id="4" creationId="{FE982536-A435-9B0F-F4D4-E12DBDF113BA}"/>
          </ac:spMkLst>
        </pc:spChg>
      </pc:sldChg>
      <pc:sldChg chg="addSp delSp modSp mod">
        <pc:chgData name="Techy Thibaut" userId="0a091cef-aa85-4df5-ad37-63275b7af1bb" providerId="ADAL" clId="{04AF269C-7AE3-4798-809D-EFDA4AD6A501}" dt="2026-05-04T10:39:46.207" v="1957"/>
        <pc:sldMkLst>
          <pc:docMk/>
          <pc:sldMk cId="235723875" sldId="610"/>
        </pc:sldMkLst>
        <pc:spChg chg="del">
          <ac:chgData name="Techy Thibaut" userId="0a091cef-aa85-4df5-ad37-63275b7af1bb" providerId="ADAL" clId="{04AF269C-7AE3-4798-809D-EFDA4AD6A501}" dt="2026-05-04T09:39:53.221" v="1556" actId="478"/>
          <ac:spMkLst>
            <pc:docMk/>
            <pc:sldMk cId="235723875" sldId="610"/>
            <ac:spMk id="2" creationId="{D2E4EAE4-62DC-77B0-E949-7E821F9BC20C}"/>
          </ac:spMkLst>
        </pc:spChg>
        <pc:spChg chg="del">
          <ac:chgData name="Techy Thibaut" userId="0a091cef-aa85-4df5-ad37-63275b7af1bb" providerId="ADAL" clId="{04AF269C-7AE3-4798-809D-EFDA4AD6A501}" dt="2026-05-04T09:39:53.221" v="1556" actId="478"/>
          <ac:spMkLst>
            <pc:docMk/>
            <pc:sldMk cId="235723875" sldId="610"/>
            <ac:spMk id="3" creationId="{C9343EE5-9D23-1E22-4030-6DC1E1BE16B7}"/>
          </ac:spMkLst>
        </pc:spChg>
        <pc:spChg chg="add mod">
          <ac:chgData name="Techy Thibaut" userId="0a091cef-aa85-4df5-ad37-63275b7af1bb" providerId="ADAL" clId="{04AF269C-7AE3-4798-809D-EFDA4AD6A501}" dt="2026-05-04T10:39:46.207" v="1957"/>
          <ac:spMkLst>
            <pc:docMk/>
            <pc:sldMk cId="235723875" sldId="610"/>
            <ac:spMk id="6" creationId="{BEE1A252-ADCB-91B8-EAAB-3F0A9FC971D4}"/>
          </ac:spMkLst>
        </pc:spChg>
      </pc:sldChg>
      <pc:sldChg chg="addSp delSp modSp mod">
        <pc:chgData name="Techy Thibaut" userId="0a091cef-aa85-4df5-ad37-63275b7af1bb" providerId="ADAL" clId="{04AF269C-7AE3-4798-809D-EFDA4AD6A501}" dt="2026-05-04T10:39:49.236" v="1959"/>
        <pc:sldMkLst>
          <pc:docMk/>
          <pc:sldMk cId="149600619" sldId="611"/>
        </pc:sldMkLst>
        <pc:spChg chg="del">
          <ac:chgData name="Techy Thibaut" userId="0a091cef-aa85-4df5-ad37-63275b7af1bb" providerId="ADAL" clId="{04AF269C-7AE3-4798-809D-EFDA4AD6A501}" dt="2026-05-04T09:40:04.480" v="1559" actId="478"/>
          <ac:spMkLst>
            <pc:docMk/>
            <pc:sldMk cId="149600619" sldId="611"/>
            <ac:spMk id="2" creationId="{6A30A342-AD1A-86CA-F351-BCE71A67EB77}"/>
          </ac:spMkLst>
        </pc:spChg>
        <pc:spChg chg="del">
          <ac:chgData name="Techy Thibaut" userId="0a091cef-aa85-4df5-ad37-63275b7af1bb" providerId="ADAL" clId="{04AF269C-7AE3-4798-809D-EFDA4AD6A501}" dt="2026-05-04T09:40:04.480" v="1559" actId="478"/>
          <ac:spMkLst>
            <pc:docMk/>
            <pc:sldMk cId="149600619" sldId="611"/>
            <ac:spMk id="3" creationId="{472FD3AC-235B-DB28-E910-29E112EDD335}"/>
          </ac:spMkLst>
        </pc:spChg>
        <pc:spChg chg="add mod">
          <ac:chgData name="Techy Thibaut" userId="0a091cef-aa85-4df5-ad37-63275b7af1bb" providerId="ADAL" clId="{04AF269C-7AE3-4798-809D-EFDA4AD6A501}" dt="2026-05-04T10:39:49.236" v="1959"/>
          <ac:spMkLst>
            <pc:docMk/>
            <pc:sldMk cId="149600619" sldId="611"/>
            <ac:spMk id="4" creationId="{5003924B-285C-5859-16A2-BC228544019F}"/>
          </ac:spMkLst>
        </pc:spChg>
      </pc:sldChg>
      <pc:sldChg chg="addSp delSp modSp mod">
        <pc:chgData name="Techy Thibaut" userId="0a091cef-aa85-4df5-ad37-63275b7af1bb" providerId="ADAL" clId="{04AF269C-7AE3-4798-809D-EFDA4AD6A501}" dt="2026-05-04T10:39:50.408" v="1960"/>
        <pc:sldMkLst>
          <pc:docMk/>
          <pc:sldMk cId="1237167207" sldId="612"/>
        </pc:sldMkLst>
        <pc:spChg chg="del">
          <ac:chgData name="Techy Thibaut" userId="0a091cef-aa85-4df5-ad37-63275b7af1bb" providerId="ADAL" clId="{04AF269C-7AE3-4798-809D-EFDA4AD6A501}" dt="2026-05-04T09:40:06.561" v="1560" actId="478"/>
          <ac:spMkLst>
            <pc:docMk/>
            <pc:sldMk cId="1237167207" sldId="612"/>
            <ac:spMk id="2" creationId="{F4298AAA-7D1C-5E7F-9521-D2718B0220F7}"/>
          </ac:spMkLst>
        </pc:spChg>
        <pc:spChg chg="del">
          <ac:chgData name="Techy Thibaut" userId="0a091cef-aa85-4df5-ad37-63275b7af1bb" providerId="ADAL" clId="{04AF269C-7AE3-4798-809D-EFDA4AD6A501}" dt="2026-05-04T09:40:06.561" v="1560" actId="478"/>
          <ac:spMkLst>
            <pc:docMk/>
            <pc:sldMk cId="1237167207" sldId="612"/>
            <ac:spMk id="3" creationId="{938EA646-233F-402C-A780-2B7000517C38}"/>
          </ac:spMkLst>
        </pc:spChg>
        <pc:spChg chg="add mod">
          <ac:chgData name="Techy Thibaut" userId="0a091cef-aa85-4df5-ad37-63275b7af1bb" providerId="ADAL" clId="{04AF269C-7AE3-4798-809D-EFDA4AD6A501}" dt="2026-05-04T10:39:50.408" v="1960"/>
          <ac:spMkLst>
            <pc:docMk/>
            <pc:sldMk cId="1237167207" sldId="612"/>
            <ac:spMk id="4" creationId="{6CE19C5E-C5AD-F38D-0F39-CE60F0CF20FC}"/>
          </ac:spMkLst>
        </pc:spChg>
      </pc:sldChg>
      <pc:sldChg chg="addSp delSp modSp mod">
        <pc:chgData name="Techy Thibaut" userId="0a091cef-aa85-4df5-ad37-63275b7af1bb" providerId="ADAL" clId="{04AF269C-7AE3-4798-809D-EFDA4AD6A501}" dt="2026-05-04T10:39:52.993" v="1962"/>
        <pc:sldMkLst>
          <pc:docMk/>
          <pc:sldMk cId="2963492471" sldId="613"/>
        </pc:sldMkLst>
        <pc:spChg chg="add del mod">
          <ac:chgData name="Techy Thibaut" userId="0a091cef-aa85-4df5-ad37-63275b7af1bb" providerId="ADAL" clId="{04AF269C-7AE3-4798-809D-EFDA4AD6A501}" dt="2026-05-04T09:40:09.673" v="1562" actId="478"/>
          <ac:spMkLst>
            <pc:docMk/>
            <pc:sldMk cId="2963492471" sldId="613"/>
            <ac:spMk id="2" creationId="{86780E7A-71FD-C36B-38F7-904625F56BF1}"/>
          </ac:spMkLst>
        </pc:spChg>
        <pc:spChg chg="del">
          <ac:chgData name="Techy Thibaut" userId="0a091cef-aa85-4df5-ad37-63275b7af1bb" providerId="ADAL" clId="{04AF269C-7AE3-4798-809D-EFDA4AD6A501}" dt="2026-05-04T09:40:09.673" v="1562" actId="478"/>
          <ac:spMkLst>
            <pc:docMk/>
            <pc:sldMk cId="2963492471" sldId="613"/>
            <ac:spMk id="4" creationId="{1664F584-A27D-1997-F72E-0E6F95572A3A}"/>
          </ac:spMkLst>
        </pc:spChg>
        <pc:spChg chg="add mod">
          <ac:chgData name="Techy Thibaut" userId="0a091cef-aa85-4df5-ad37-63275b7af1bb" providerId="ADAL" clId="{04AF269C-7AE3-4798-809D-EFDA4AD6A501}" dt="2026-05-04T10:39:52.993" v="1962"/>
          <ac:spMkLst>
            <pc:docMk/>
            <pc:sldMk cId="2963492471" sldId="613"/>
            <ac:spMk id="5" creationId="{1367389F-5173-DBA3-448E-88E585ED3085}"/>
          </ac:spMkLst>
        </pc:spChg>
      </pc:sldChg>
      <pc:sldChg chg="addSp delSp modSp mod">
        <pc:chgData name="Techy Thibaut" userId="0a091cef-aa85-4df5-ad37-63275b7af1bb" providerId="ADAL" clId="{04AF269C-7AE3-4798-809D-EFDA4AD6A501}" dt="2026-05-04T10:39:54.536" v="1963"/>
        <pc:sldMkLst>
          <pc:docMk/>
          <pc:sldMk cId="2353558677" sldId="615"/>
        </pc:sldMkLst>
        <pc:spChg chg="del">
          <ac:chgData name="Techy Thibaut" userId="0a091cef-aa85-4df5-ad37-63275b7af1bb" providerId="ADAL" clId="{04AF269C-7AE3-4798-809D-EFDA4AD6A501}" dt="2026-05-04T09:40:11.438" v="1563" actId="478"/>
          <ac:spMkLst>
            <pc:docMk/>
            <pc:sldMk cId="2353558677" sldId="615"/>
            <ac:spMk id="2" creationId="{4D31AEEE-AA90-88A4-A647-0E2BF1667EF5}"/>
          </ac:spMkLst>
        </pc:spChg>
        <pc:spChg chg="del">
          <ac:chgData name="Techy Thibaut" userId="0a091cef-aa85-4df5-ad37-63275b7af1bb" providerId="ADAL" clId="{04AF269C-7AE3-4798-809D-EFDA4AD6A501}" dt="2026-05-04T09:40:11.438" v="1563" actId="478"/>
          <ac:spMkLst>
            <pc:docMk/>
            <pc:sldMk cId="2353558677" sldId="615"/>
            <ac:spMk id="4" creationId="{41834761-9E67-C368-E1F5-80A70EF3C32A}"/>
          </ac:spMkLst>
        </pc:spChg>
        <pc:spChg chg="add mod">
          <ac:chgData name="Techy Thibaut" userId="0a091cef-aa85-4df5-ad37-63275b7af1bb" providerId="ADAL" clId="{04AF269C-7AE3-4798-809D-EFDA4AD6A501}" dt="2026-05-04T10:39:54.536" v="1963"/>
          <ac:spMkLst>
            <pc:docMk/>
            <pc:sldMk cId="2353558677" sldId="615"/>
            <ac:spMk id="6" creationId="{3ED87BA4-E044-4061-BABF-535E46DD9DC0}"/>
          </ac:spMkLst>
        </pc:spChg>
      </pc:sldChg>
      <pc:sldChg chg="addSp delSp modSp mod">
        <pc:chgData name="Techy Thibaut" userId="0a091cef-aa85-4df5-ad37-63275b7af1bb" providerId="ADAL" clId="{04AF269C-7AE3-4798-809D-EFDA4AD6A501}" dt="2026-05-04T10:39:56.386" v="1964"/>
        <pc:sldMkLst>
          <pc:docMk/>
          <pc:sldMk cId="3044752993" sldId="616"/>
        </pc:sldMkLst>
        <pc:spChg chg="del">
          <ac:chgData name="Techy Thibaut" userId="0a091cef-aa85-4df5-ad37-63275b7af1bb" providerId="ADAL" clId="{04AF269C-7AE3-4798-809D-EFDA4AD6A501}" dt="2026-05-04T09:40:12.797" v="1564" actId="478"/>
          <ac:spMkLst>
            <pc:docMk/>
            <pc:sldMk cId="3044752993" sldId="616"/>
            <ac:spMk id="2" creationId="{A845DE2B-ADE3-CAFB-936D-5BF3EE8F5BCA}"/>
          </ac:spMkLst>
        </pc:spChg>
        <pc:spChg chg="add mod">
          <ac:chgData name="Techy Thibaut" userId="0a091cef-aa85-4df5-ad37-63275b7af1bb" providerId="ADAL" clId="{04AF269C-7AE3-4798-809D-EFDA4AD6A501}" dt="2026-05-04T10:39:56.386" v="1964"/>
          <ac:spMkLst>
            <pc:docMk/>
            <pc:sldMk cId="3044752993" sldId="616"/>
            <ac:spMk id="3" creationId="{0671E402-D50C-B339-4050-DABB1CDF86B9}"/>
          </ac:spMkLst>
        </pc:spChg>
        <pc:spChg chg="del">
          <ac:chgData name="Techy Thibaut" userId="0a091cef-aa85-4df5-ad37-63275b7af1bb" providerId="ADAL" clId="{04AF269C-7AE3-4798-809D-EFDA4AD6A501}" dt="2026-05-04T09:40:12.797" v="1564" actId="478"/>
          <ac:spMkLst>
            <pc:docMk/>
            <pc:sldMk cId="3044752993" sldId="616"/>
            <ac:spMk id="4" creationId="{DA080081-7B9D-DA76-AC7B-D1085817750A}"/>
          </ac:spMkLst>
        </pc:spChg>
      </pc:sldChg>
      <pc:sldChg chg="addSp delSp modSp mod">
        <pc:chgData name="Techy Thibaut" userId="0a091cef-aa85-4df5-ad37-63275b7af1bb" providerId="ADAL" clId="{04AF269C-7AE3-4798-809D-EFDA4AD6A501}" dt="2026-05-04T10:39:57.800" v="1965"/>
        <pc:sldMkLst>
          <pc:docMk/>
          <pc:sldMk cId="1763104427" sldId="617"/>
        </pc:sldMkLst>
        <pc:spChg chg="del">
          <ac:chgData name="Techy Thibaut" userId="0a091cef-aa85-4df5-ad37-63275b7af1bb" providerId="ADAL" clId="{04AF269C-7AE3-4798-809D-EFDA4AD6A501}" dt="2026-05-04T09:40:14.328" v="1565" actId="478"/>
          <ac:spMkLst>
            <pc:docMk/>
            <pc:sldMk cId="1763104427" sldId="617"/>
            <ac:spMk id="2" creationId="{AE640A85-1C54-0918-7A23-12E3E2E15FC1}"/>
          </ac:spMkLst>
        </pc:spChg>
        <pc:spChg chg="del">
          <ac:chgData name="Techy Thibaut" userId="0a091cef-aa85-4df5-ad37-63275b7af1bb" providerId="ADAL" clId="{04AF269C-7AE3-4798-809D-EFDA4AD6A501}" dt="2026-05-04T09:40:14.328" v="1565" actId="478"/>
          <ac:spMkLst>
            <pc:docMk/>
            <pc:sldMk cId="1763104427" sldId="617"/>
            <ac:spMk id="3" creationId="{73E5F0FA-A6AF-7DA6-8FC6-32051EEC8A7A}"/>
          </ac:spMkLst>
        </pc:spChg>
        <pc:spChg chg="add mod">
          <ac:chgData name="Techy Thibaut" userId="0a091cef-aa85-4df5-ad37-63275b7af1bb" providerId="ADAL" clId="{04AF269C-7AE3-4798-809D-EFDA4AD6A501}" dt="2026-05-04T10:39:57.800" v="1965"/>
          <ac:spMkLst>
            <pc:docMk/>
            <pc:sldMk cId="1763104427" sldId="617"/>
            <ac:spMk id="6" creationId="{E6D1536F-E051-B5DC-D494-BAF4830FC6C6}"/>
          </ac:spMkLst>
        </pc:spChg>
      </pc:sldChg>
      <pc:sldChg chg="addSp delSp modSp mod">
        <pc:chgData name="Techy Thibaut" userId="0a091cef-aa85-4df5-ad37-63275b7af1bb" providerId="ADAL" clId="{04AF269C-7AE3-4798-809D-EFDA4AD6A501}" dt="2026-05-04T10:40:07.181" v="1973"/>
        <pc:sldMkLst>
          <pc:docMk/>
          <pc:sldMk cId="12023305" sldId="618"/>
        </pc:sldMkLst>
        <pc:spChg chg="del">
          <ac:chgData name="Techy Thibaut" userId="0a091cef-aa85-4df5-ad37-63275b7af1bb" providerId="ADAL" clId="{04AF269C-7AE3-4798-809D-EFDA4AD6A501}" dt="2026-05-04T09:40:28.460" v="1573" actId="478"/>
          <ac:spMkLst>
            <pc:docMk/>
            <pc:sldMk cId="12023305" sldId="618"/>
            <ac:spMk id="2" creationId="{FCA279A4-52B2-40A0-3FB2-7DCF12A9E78F}"/>
          </ac:spMkLst>
        </pc:spChg>
        <pc:spChg chg="del">
          <ac:chgData name="Techy Thibaut" userId="0a091cef-aa85-4df5-ad37-63275b7af1bb" providerId="ADAL" clId="{04AF269C-7AE3-4798-809D-EFDA4AD6A501}" dt="2026-05-04T09:40:28.460" v="1573" actId="478"/>
          <ac:spMkLst>
            <pc:docMk/>
            <pc:sldMk cId="12023305" sldId="618"/>
            <ac:spMk id="3" creationId="{5F586178-E0CA-28EA-BEDF-5AC3C59E130E}"/>
          </ac:spMkLst>
        </pc:spChg>
        <pc:spChg chg="add mod">
          <ac:chgData name="Techy Thibaut" userId="0a091cef-aa85-4df5-ad37-63275b7af1bb" providerId="ADAL" clId="{04AF269C-7AE3-4798-809D-EFDA4AD6A501}" dt="2026-05-04T10:40:07.181" v="1973"/>
          <ac:spMkLst>
            <pc:docMk/>
            <pc:sldMk cId="12023305" sldId="618"/>
            <ac:spMk id="5" creationId="{D504FA7A-A301-7852-A9EF-D9103278BC14}"/>
          </ac:spMkLst>
        </pc:spChg>
      </pc:sldChg>
      <pc:sldChg chg="addSp delSp modSp mod">
        <pc:chgData name="Techy Thibaut" userId="0a091cef-aa85-4df5-ad37-63275b7af1bb" providerId="ADAL" clId="{04AF269C-7AE3-4798-809D-EFDA4AD6A501}" dt="2026-05-04T10:40:08.213" v="1974"/>
        <pc:sldMkLst>
          <pc:docMk/>
          <pc:sldMk cId="4073404883" sldId="619"/>
        </pc:sldMkLst>
        <pc:spChg chg="del">
          <ac:chgData name="Techy Thibaut" userId="0a091cef-aa85-4df5-ad37-63275b7af1bb" providerId="ADAL" clId="{04AF269C-7AE3-4798-809D-EFDA4AD6A501}" dt="2026-05-04T09:40:30.573" v="1574" actId="478"/>
          <ac:spMkLst>
            <pc:docMk/>
            <pc:sldMk cId="4073404883" sldId="619"/>
            <ac:spMk id="2" creationId="{80190FF7-92D0-53DE-9DA0-180211FC22B3}"/>
          </ac:spMkLst>
        </pc:spChg>
        <pc:spChg chg="del">
          <ac:chgData name="Techy Thibaut" userId="0a091cef-aa85-4df5-ad37-63275b7af1bb" providerId="ADAL" clId="{04AF269C-7AE3-4798-809D-EFDA4AD6A501}" dt="2026-05-04T09:40:30.573" v="1574" actId="478"/>
          <ac:spMkLst>
            <pc:docMk/>
            <pc:sldMk cId="4073404883" sldId="619"/>
            <ac:spMk id="3" creationId="{23D4D8CE-349D-F2C8-FB69-9129471F7CF2}"/>
          </ac:spMkLst>
        </pc:spChg>
        <pc:spChg chg="add mod">
          <ac:chgData name="Techy Thibaut" userId="0a091cef-aa85-4df5-ad37-63275b7af1bb" providerId="ADAL" clId="{04AF269C-7AE3-4798-809D-EFDA4AD6A501}" dt="2026-05-04T10:40:08.213" v="1974"/>
          <ac:spMkLst>
            <pc:docMk/>
            <pc:sldMk cId="4073404883" sldId="619"/>
            <ac:spMk id="4" creationId="{E60C2700-FDCD-6939-8BB4-874C05D4B459}"/>
          </ac:spMkLst>
        </pc:spChg>
      </pc:sldChg>
      <pc:sldChg chg="addSp delSp modSp mod">
        <pc:chgData name="Techy Thibaut" userId="0a091cef-aa85-4df5-ad37-63275b7af1bb" providerId="ADAL" clId="{04AF269C-7AE3-4798-809D-EFDA4AD6A501}" dt="2026-05-04T10:40:14.810" v="1977"/>
        <pc:sldMkLst>
          <pc:docMk/>
          <pc:sldMk cId="2615934852" sldId="620"/>
        </pc:sldMkLst>
        <pc:spChg chg="del">
          <ac:chgData name="Techy Thibaut" userId="0a091cef-aa85-4df5-ad37-63275b7af1bb" providerId="ADAL" clId="{04AF269C-7AE3-4798-809D-EFDA4AD6A501}" dt="2026-05-04T09:40:37.393" v="1578" actId="478"/>
          <ac:spMkLst>
            <pc:docMk/>
            <pc:sldMk cId="2615934852" sldId="620"/>
            <ac:spMk id="3" creationId="{964AB743-A673-3EE8-14C6-3C199C0BEFC9}"/>
          </ac:spMkLst>
        </pc:spChg>
        <pc:spChg chg="del">
          <ac:chgData name="Techy Thibaut" userId="0a091cef-aa85-4df5-ad37-63275b7af1bb" providerId="ADAL" clId="{04AF269C-7AE3-4798-809D-EFDA4AD6A501}" dt="2026-05-04T09:40:37.393" v="1578" actId="478"/>
          <ac:spMkLst>
            <pc:docMk/>
            <pc:sldMk cId="2615934852" sldId="620"/>
            <ac:spMk id="7" creationId="{90C615BF-0126-EF1D-0536-C9D3C6425DC6}"/>
          </ac:spMkLst>
        </pc:spChg>
        <pc:spChg chg="add mod">
          <ac:chgData name="Techy Thibaut" userId="0a091cef-aa85-4df5-ad37-63275b7af1bb" providerId="ADAL" clId="{04AF269C-7AE3-4798-809D-EFDA4AD6A501}" dt="2026-05-04T10:40:14.810" v="1977"/>
          <ac:spMkLst>
            <pc:docMk/>
            <pc:sldMk cId="2615934852" sldId="620"/>
            <ac:spMk id="8" creationId="{06BEAA18-20E9-95AF-3932-F049E29C5642}"/>
          </ac:spMkLst>
        </pc:spChg>
      </pc:sldChg>
      <pc:sldChg chg="addSp delSp modSp mod">
        <pc:chgData name="Techy Thibaut" userId="0a091cef-aa85-4df5-ad37-63275b7af1bb" providerId="ADAL" clId="{04AF269C-7AE3-4798-809D-EFDA4AD6A501}" dt="2026-05-04T10:40:40.362" v="1997"/>
        <pc:sldMkLst>
          <pc:docMk/>
          <pc:sldMk cId="3617752946" sldId="621"/>
        </pc:sldMkLst>
        <pc:spChg chg="del">
          <ac:chgData name="Techy Thibaut" userId="0a091cef-aa85-4df5-ad37-63275b7af1bb" providerId="ADAL" clId="{04AF269C-7AE3-4798-809D-EFDA4AD6A501}" dt="2026-05-04T09:41:13.147" v="1598" actId="478"/>
          <ac:spMkLst>
            <pc:docMk/>
            <pc:sldMk cId="3617752946" sldId="621"/>
            <ac:spMk id="2" creationId="{0B1F2963-0DE6-F01F-6816-19079689003F}"/>
          </ac:spMkLst>
        </pc:spChg>
        <pc:spChg chg="add mod">
          <ac:chgData name="Techy Thibaut" userId="0a091cef-aa85-4df5-ad37-63275b7af1bb" providerId="ADAL" clId="{04AF269C-7AE3-4798-809D-EFDA4AD6A501}" dt="2026-05-04T10:40:40.362" v="1997"/>
          <ac:spMkLst>
            <pc:docMk/>
            <pc:sldMk cId="3617752946" sldId="621"/>
            <ac:spMk id="4" creationId="{EFB790A7-47DB-259C-2927-9AD73F188F38}"/>
          </ac:spMkLst>
        </pc:spChg>
        <pc:spChg chg="del">
          <ac:chgData name="Techy Thibaut" userId="0a091cef-aa85-4df5-ad37-63275b7af1bb" providerId="ADAL" clId="{04AF269C-7AE3-4798-809D-EFDA4AD6A501}" dt="2026-05-04T09:41:13.147" v="1598" actId="478"/>
          <ac:spMkLst>
            <pc:docMk/>
            <pc:sldMk cId="3617752946" sldId="621"/>
            <ac:spMk id="13" creationId="{A0488F52-C6E2-C5D7-99BB-FB169A7CF143}"/>
          </ac:spMkLst>
        </pc:spChg>
      </pc:sldChg>
      <pc:sldChg chg="addSp delSp modSp mod">
        <pc:chgData name="Techy Thibaut" userId="0a091cef-aa85-4df5-ad37-63275b7af1bb" providerId="ADAL" clId="{04AF269C-7AE3-4798-809D-EFDA4AD6A501}" dt="2026-05-04T10:40:41.829" v="1998"/>
        <pc:sldMkLst>
          <pc:docMk/>
          <pc:sldMk cId="156800909" sldId="622"/>
        </pc:sldMkLst>
        <pc:spChg chg="del">
          <ac:chgData name="Techy Thibaut" userId="0a091cef-aa85-4df5-ad37-63275b7af1bb" providerId="ADAL" clId="{04AF269C-7AE3-4798-809D-EFDA4AD6A501}" dt="2026-05-04T09:41:14.711" v="1599" actId="478"/>
          <ac:spMkLst>
            <pc:docMk/>
            <pc:sldMk cId="156800909" sldId="622"/>
            <ac:spMk id="2" creationId="{F63435AE-DB02-72F5-48B0-BA5A5DCF1343}"/>
          </ac:spMkLst>
        </pc:spChg>
        <pc:spChg chg="add mod">
          <ac:chgData name="Techy Thibaut" userId="0a091cef-aa85-4df5-ad37-63275b7af1bb" providerId="ADAL" clId="{04AF269C-7AE3-4798-809D-EFDA4AD6A501}" dt="2026-05-04T10:40:41.829" v="1998"/>
          <ac:spMkLst>
            <pc:docMk/>
            <pc:sldMk cId="156800909" sldId="622"/>
            <ac:spMk id="4" creationId="{58845020-253A-E7D3-733A-ED77B4C47663}"/>
          </ac:spMkLst>
        </pc:spChg>
        <pc:spChg chg="del">
          <ac:chgData name="Techy Thibaut" userId="0a091cef-aa85-4df5-ad37-63275b7af1bb" providerId="ADAL" clId="{04AF269C-7AE3-4798-809D-EFDA4AD6A501}" dt="2026-05-04T09:41:14.711" v="1599" actId="478"/>
          <ac:spMkLst>
            <pc:docMk/>
            <pc:sldMk cId="156800909" sldId="622"/>
            <ac:spMk id="11" creationId="{063F5C60-A7CA-28A5-D62B-379B6278E75A}"/>
          </ac:spMkLst>
        </pc:spChg>
      </pc:sldChg>
      <pc:sldChg chg="addSp delSp modSp mod">
        <pc:chgData name="Techy Thibaut" userId="0a091cef-aa85-4df5-ad37-63275b7af1bb" providerId="ADAL" clId="{04AF269C-7AE3-4798-809D-EFDA4AD6A501}" dt="2026-05-04T10:40:47.374" v="2002"/>
        <pc:sldMkLst>
          <pc:docMk/>
          <pc:sldMk cId="1006453639" sldId="623"/>
        </pc:sldMkLst>
        <pc:spChg chg="del">
          <ac:chgData name="Techy Thibaut" userId="0a091cef-aa85-4df5-ad37-63275b7af1bb" providerId="ADAL" clId="{04AF269C-7AE3-4798-809D-EFDA4AD6A501}" dt="2026-05-04T09:41:23.041" v="1603" actId="478"/>
          <ac:spMkLst>
            <pc:docMk/>
            <pc:sldMk cId="1006453639" sldId="623"/>
            <ac:spMk id="2" creationId="{9441176F-5299-EDE5-477D-AFC62EEA35CE}"/>
          </ac:spMkLst>
        </pc:spChg>
        <pc:spChg chg="add mod">
          <ac:chgData name="Techy Thibaut" userId="0a091cef-aa85-4df5-ad37-63275b7af1bb" providerId="ADAL" clId="{04AF269C-7AE3-4798-809D-EFDA4AD6A501}" dt="2026-05-04T10:40:47.374" v="2002"/>
          <ac:spMkLst>
            <pc:docMk/>
            <pc:sldMk cId="1006453639" sldId="623"/>
            <ac:spMk id="4" creationId="{7DDFD73F-EE15-A419-CF76-6F01E10D3436}"/>
          </ac:spMkLst>
        </pc:spChg>
        <pc:spChg chg="del">
          <ac:chgData name="Techy Thibaut" userId="0a091cef-aa85-4df5-ad37-63275b7af1bb" providerId="ADAL" clId="{04AF269C-7AE3-4798-809D-EFDA4AD6A501}" dt="2026-05-04T09:41:23.041" v="1603" actId="478"/>
          <ac:spMkLst>
            <pc:docMk/>
            <pc:sldMk cId="1006453639" sldId="623"/>
            <ac:spMk id="11" creationId="{E33116E9-5A6A-AD40-59B5-B63A9E01D6CF}"/>
          </ac:spMkLst>
        </pc:spChg>
      </pc:sldChg>
      <pc:sldChg chg="addSp delSp modSp mod">
        <pc:chgData name="Techy Thibaut" userId="0a091cef-aa85-4df5-ad37-63275b7af1bb" providerId="ADAL" clId="{04AF269C-7AE3-4798-809D-EFDA4AD6A501}" dt="2026-05-04T10:40:48.453" v="2003"/>
        <pc:sldMkLst>
          <pc:docMk/>
          <pc:sldMk cId="1551759266" sldId="624"/>
        </pc:sldMkLst>
        <pc:spChg chg="del">
          <ac:chgData name="Techy Thibaut" userId="0a091cef-aa85-4df5-ad37-63275b7af1bb" providerId="ADAL" clId="{04AF269C-7AE3-4798-809D-EFDA4AD6A501}" dt="2026-05-04T09:41:24.471" v="1604" actId="478"/>
          <ac:spMkLst>
            <pc:docMk/>
            <pc:sldMk cId="1551759266" sldId="624"/>
            <ac:spMk id="4" creationId="{966614B4-7B29-FD55-8A75-9FC97D168197}"/>
          </ac:spMkLst>
        </pc:spChg>
        <pc:spChg chg="add mod">
          <ac:chgData name="Techy Thibaut" userId="0a091cef-aa85-4df5-ad37-63275b7af1bb" providerId="ADAL" clId="{04AF269C-7AE3-4798-809D-EFDA4AD6A501}" dt="2026-05-04T10:40:48.453" v="2003"/>
          <ac:spMkLst>
            <pc:docMk/>
            <pc:sldMk cId="1551759266" sldId="624"/>
            <ac:spMk id="5" creationId="{7261C76C-2989-E638-8DA7-83F3348C039D}"/>
          </ac:spMkLst>
        </pc:spChg>
        <pc:spChg chg="del">
          <ac:chgData name="Techy Thibaut" userId="0a091cef-aa85-4df5-ad37-63275b7af1bb" providerId="ADAL" clId="{04AF269C-7AE3-4798-809D-EFDA4AD6A501}" dt="2026-05-04T09:41:24.471" v="1604" actId="478"/>
          <ac:spMkLst>
            <pc:docMk/>
            <pc:sldMk cId="1551759266" sldId="624"/>
            <ac:spMk id="7" creationId="{193C3C0B-78E2-1739-3B08-F3E9673E7EBC}"/>
          </ac:spMkLst>
        </pc:spChg>
      </pc:sldChg>
      <pc:sldChg chg="addSp delSp modSp mod">
        <pc:chgData name="Techy Thibaut" userId="0a091cef-aa85-4df5-ad37-63275b7af1bb" providerId="ADAL" clId="{04AF269C-7AE3-4798-809D-EFDA4AD6A501}" dt="2026-05-04T10:40:50.819" v="2005"/>
        <pc:sldMkLst>
          <pc:docMk/>
          <pc:sldMk cId="1210502557" sldId="625"/>
        </pc:sldMkLst>
        <pc:spChg chg="del">
          <ac:chgData name="Techy Thibaut" userId="0a091cef-aa85-4df5-ad37-63275b7af1bb" providerId="ADAL" clId="{04AF269C-7AE3-4798-809D-EFDA4AD6A501}" dt="2026-05-04T09:41:27.834" v="1606" actId="478"/>
          <ac:spMkLst>
            <pc:docMk/>
            <pc:sldMk cId="1210502557" sldId="625"/>
            <ac:spMk id="2" creationId="{0DECAC68-8837-E668-38E2-93F65EBB59B1}"/>
          </ac:spMkLst>
        </pc:spChg>
        <pc:spChg chg="add mod">
          <ac:chgData name="Techy Thibaut" userId="0a091cef-aa85-4df5-ad37-63275b7af1bb" providerId="ADAL" clId="{04AF269C-7AE3-4798-809D-EFDA4AD6A501}" dt="2026-05-04T10:40:50.819" v="2005"/>
          <ac:spMkLst>
            <pc:docMk/>
            <pc:sldMk cId="1210502557" sldId="625"/>
            <ac:spMk id="3" creationId="{1B4F901E-4F80-1D2A-E20E-F1F2415BAA1B}"/>
          </ac:spMkLst>
        </pc:spChg>
        <pc:spChg chg="del">
          <ac:chgData name="Techy Thibaut" userId="0a091cef-aa85-4df5-ad37-63275b7af1bb" providerId="ADAL" clId="{04AF269C-7AE3-4798-809D-EFDA4AD6A501}" dt="2026-05-04T09:41:27.834" v="1606" actId="478"/>
          <ac:spMkLst>
            <pc:docMk/>
            <pc:sldMk cId="1210502557" sldId="625"/>
            <ac:spMk id="125" creationId="{100EA250-CB7D-F495-5C71-F3111AE63F74}"/>
          </ac:spMkLst>
        </pc:spChg>
      </pc:sldChg>
      <pc:sldChg chg="addSp delSp modSp mod">
        <pc:chgData name="Techy Thibaut" userId="0a091cef-aa85-4df5-ad37-63275b7af1bb" providerId="ADAL" clId="{04AF269C-7AE3-4798-809D-EFDA4AD6A501}" dt="2026-05-04T10:40:53.161" v="2006"/>
        <pc:sldMkLst>
          <pc:docMk/>
          <pc:sldMk cId="3739619499" sldId="626"/>
        </pc:sldMkLst>
        <pc:spChg chg="del">
          <ac:chgData name="Techy Thibaut" userId="0a091cef-aa85-4df5-ad37-63275b7af1bb" providerId="ADAL" clId="{04AF269C-7AE3-4798-809D-EFDA4AD6A501}" dt="2026-05-04T09:41:29.695" v="1607" actId="478"/>
          <ac:spMkLst>
            <pc:docMk/>
            <pc:sldMk cId="3739619499" sldId="626"/>
            <ac:spMk id="6" creationId="{75FA57F6-CDBF-F48D-5561-30F111B56773}"/>
          </ac:spMkLst>
        </pc:spChg>
        <pc:spChg chg="add mod">
          <ac:chgData name="Techy Thibaut" userId="0a091cef-aa85-4df5-ad37-63275b7af1bb" providerId="ADAL" clId="{04AF269C-7AE3-4798-809D-EFDA4AD6A501}" dt="2026-05-04T10:40:53.161" v="2006"/>
          <ac:spMkLst>
            <pc:docMk/>
            <pc:sldMk cId="3739619499" sldId="626"/>
            <ac:spMk id="7" creationId="{5C1FC2E4-59F0-5431-8E6D-B8D98D326E25}"/>
          </ac:spMkLst>
        </pc:spChg>
        <pc:spChg chg="del">
          <ac:chgData name="Techy Thibaut" userId="0a091cef-aa85-4df5-ad37-63275b7af1bb" providerId="ADAL" clId="{04AF269C-7AE3-4798-809D-EFDA4AD6A501}" dt="2026-05-04T09:41:29.695" v="1607" actId="478"/>
          <ac:spMkLst>
            <pc:docMk/>
            <pc:sldMk cId="3739619499" sldId="626"/>
            <ac:spMk id="10" creationId="{0800DD9A-56E1-5143-4E96-4F2F484CD2D6}"/>
          </ac:spMkLst>
        </pc:spChg>
      </pc:sldChg>
      <pc:sldChg chg="addSp delSp modSp mod">
        <pc:chgData name="Techy Thibaut" userId="0a091cef-aa85-4df5-ad37-63275b7af1bb" providerId="ADAL" clId="{04AF269C-7AE3-4798-809D-EFDA4AD6A501}" dt="2026-05-04T10:40:57.791" v="2009"/>
        <pc:sldMkLst>
          <pc:docMk/>
          <pc:sldMk cId="3245357396" sldId="627"/>
        </pc:sldMkLst>
        <pc:spChg chg="del">
          <ac:chgData name="Techy Thibaut" userId="0a091cef-aa85-4df5-ad37-63275b7af1bb" providerId="ADAL" clId="{04AF269C-7AE3-4798-809D-EFDA4AD6A501}" dt="2026-05-04T09:41:35.873" v="1610" actId="478"/>
          <ac:spMkLst>
            <pc:docMk/>
            <pc:sldMk cId="3245357396" sldId="627"/>
            <ac:spMk id="2" creationId="{FFCA545C-E5AD-568E-79E8-92BE70ACA169}"/>
          </ac:spMkLst>
        </pc:spChg>
        <pc:spChg chg="add mod">
          <ac:chgData name="Techy Thibaut" userId="0a091cef-aa85-4df5-ad37-63275b7af1bb" providerId="ADAL" clId="{04AF269C-7AE3-4798-809D-EFDA4AD6A501}" dt="2026-05-04T10:40:57.791" v="2009"/>
          <ac:spMkLst>
            <pc:docMk/>
            <pc:sldMk cId="3245357396" sldId="627"/>
            <ac:spMk id="4" creationId="{D3CF52AA-3193-0E68-2721-55A98A46672E}"/>
          </ac:spMkLst>
        </pc:spChg>
        <pc:spChg chg="del">
          <ac:chgData name="Techy Thibaut" userId="0a091cef-aa85-4df5-ad37-63275b7af1bb" providerId="ADAL" clId="{04AF269C-7AE3-4798-809D-EFDA4AD6A501}" dt="2026-05-04T09:41:35.873" v="1610" actId="478"/>
          <ac:spMkLst>
            <pc:docMk/>
            <pc:sldMk cId="3245357396" sldId="627"/>
            <ac:spMk id="14" creationId="{B9950D28-2260-34EB-3FED-3584D4D07490}"/>
          </ac:spMkLst>
        </pc:spChg>
      </pc:sldChg>
      <pc:sldChg chg="addSp delSp modSp mod">
        <pc:chgData name="Techy Thibaut" userId="0a091cef-aa85-4df5-ad37-63275b7af1bb" providerId="ADAL" clId="{04AF269C-7AE3-4798-809D-EFDA4AD6A501}" dt="2026-05-04T10:40:59.631" v="2010"/>
        <pc:sldMkLst>
          <pc:docMk/>
          <pc:sldMk cId="2761269802" sldId="628"/>
        </pc:sldMkLst>
        <pc:spChg chg="del">
          <ac:chgData name="Techy Thibaut" userId="0a091cef-aa85-4df5-ad37-63275b7af1bb" providerId="ADAL" clId="{04AF269C-7AE3-4798-809D-EFDA4AD6A501}" dt="2026-05-04T09:41:37.373" v="1611" actId="478"/>
          <ac:spMkLst>
            <pc:docMk/>
            <pc:sldMk cId="2761269802" sldId="628"/>
            <ac:spMk id="2" creationId="{C0C3CB24-BF8E-C901-82A9-BAE8975A2C69}"/>
          </ac:spMkLst>
        </pc:spChg>
        <pc:spChg chg="add mod">
          <ac:chgData name="Techy Thibaut" userId="0a091cef-aa85-4df5-ad37-63275b7af1bb" providerId="ADAL" clId="{04AF269C-7AE3-4798-809D-EFDA4AD6A501}" dt="2026-05-04T10:40:59.631" v="2010"/>
          <ac:spMkLst>
            <pc:docMk/>
            <pc:sldMk cId="2761269802" sldId="628"/>
            <ac:spMk id="4" creationId="{5D01AF10-5A5F-6DEC-2F0D-81A1A63F67F8}"/>
          </ac:spMkLst>
        </pc:spChg>
        <pc:spChg chg="del">
          <ac:chgData name="Techy Thibaut" userId="0a091cef-aa85-4df5-ad37-63275b7af1bb" providerId="ADAL" clId="{04AF269C-7AE3-4798-809D-EFDA4AD6A501}" dt="2026-05-04T09:41:37.373" v="1611" actId="478"/>
          <ac:spMkLst>
            <pc:docMk/>
            <pc:sldMk cId="2761269802" sldId="628"/>
            <ac:spMk id="7" creationId="{8B0375BB-18B0-58EB-D4C5-61BC23DAB18F}"/>
          </ac:spMkLst>
        </pc:spChg>
      </pc:sldChg>
      <pc:sldChg chg="addSp delSp modSp mod">
        <pc:chgData name="Techy Thibaut" userId="0a091cef-aa85-4df5-ad37-63275b7af1bb" providerId="ADAL" clId="{04AF269C-7AE3-4798-809D-EFDA4AD6A501}" dt="2026-05-04T10:41:12.753" v="2021"/>
        <pc:sldMkLst>
          <pc:docMk/>
          <pc:sldMk cId="1348421464" sldId="629"/>
        </pc:sldMkLst>
        <pc:spChg chg="del">
          <ac:chgData name="Techy Thibaut" userId="0a091cef-aa85-4df5-ad37-63275b7af1bb" providerId="ADAL" clId="{04AF269C-7AE3-4798-809D-EFDA4AD6A501}" dt="2026-05-04T09:41:48.286" v="1618" actId="478"/>
          <ac:spMkLst>
            <pc:docMk/>
            <pc:sldMk cId="1348421464" sldId="629"/>
            <ac:spMk id="2" creationId="{D010C29B-82FB-EC2F-EAD9-BDC134405149}"/>
          </ac:spMkLst>
        </pc:spChg>
        <pc:spChg chg="del">
          <ac:chgData name="Techy Thibaut" userId="0a091cef-aa85-4df5-ad37-63275b7af1bb" providerId="ADAL" clId="{04AF269C-7AE3-4798-809D-EFDA4AD6A501}" dt="2026-05-04T09:41:48.286" v="1618" actId="478"/>
          <ac:spMkLst>
            <pc:docMk/>
            <pc:sldMk cId="1348421464" sldId="629"/>
            <ac:spMk id="3" creationId="{81FFB042-1457-0211-AF3A-64974158DE68}"/>
          </ac:spMkLst>
        </pc:spChg>
        <pc:spChg chg="add mod">
          <ac:chgData name="Techy Thibaut" userId="0a091cef-aa85-4df5-ad37-63275b7af1bb" providerId="ADAL" clId="{04AF269C-7AE3-4798-809D-EFDA4AD6A501}" dt="2026-05-04T10:41:12.753" v="2021"/>
          <ac:spMkLst>
            <pc:docMk/>
            <pc:sldMk cId="1348421464" sldId="629"/>
            <ac:spMk id="4" creationId="{36D8F004-80E4-81FE-DA0F-58B0F285CA96}"/>
          </ac:spMkLst>
        </pc:spChg>
      </pc:sldChg>
      <pc:sldChg chg="delSp mod">
        <pc:chgData name="Techy Thibaut" userId="0a091cef-aa85-4df5-ad37-63275b7af1bb" providerId="ADAL" clId="{04AF269C-7AE3-4798-809D-EFDA4AD6A501}" dt="2026-05-04T09:42:30.186" v="1638" actId="478"/>
        <pc:sldMkLst>
          <pc:docMk/>
          <pc:sldMk cId="2556612238" sldId="630"/>
        </pc:sldMkLst>
        <pc:spChg chg="del">
          <ac:chgData name="Techy Thibaut" userId="0a091cef-aa85-4df5-ad37-63275b7af1bb" providerId="ADAL" clId="{04AF269C-7AE3-4798-809D-EFDA4AD6A501}" dt="2026-05-04T09:42:30.186" v="1638" actId="478"/>
          <ac:spMkLst>
            <pc:docMk/>
            <pc:sldMk cId="2556612238" sldId="630"/>
            <ac:spMk id="5" creationId="{A9516443-A1B5-397C-0137-21B3D276EACE}"/>
          </ac:spMkLst>
        </pc:spChg>
      </pc:sldChg>
      <pc:sldChg chg="addSp delSp modSp mod">
        <pc:chgData name="Techy Thibaut" userId="0a091cef-aa85-4df5-ad37-63275b7af1bb" providerId="ADAL" clId="{04AF269C-7AE3-4798-809D-EFDA4AD6A501}" dt="2026-05-04T10:41:39.402" v="2041"/>
        <pc:sldMkLst>
          <pc:docMk/>
          <pc:sldMk cId="3890566861" sldId="631"/>
        </pc:sldMkLst>
        <pc:spChg chg="del">
          <ac:chgData name="Techy Thibaut" userId="0a091cef-aa85-4df5-ad37-63275b7af1bb" providerId="ADAL" clId="{04AF269C-7AE3-4798-809D-EFDA4AD6A501}" dt="2026-05-04T09:42:31.706" v="1639" actId="478"/>
          <ac:spMkLst>
            <pc:docMk/>
            <pc:sldMk cId="3890566861" sldId="631"/>
            <ac:spMk id="2" creationId="{5B4557FC-6C32-7F67-1A70-FEA60CFC70FD}"/>
          </ac:spMkLst>
        </pc:spChg>
        <pc:spChg chg="add mod">
          <ac:chgData name="Techy Thibaut" userId="0a091cef-aa85-4df5-ad37-63275b7af1bb" providerId="ADAL" clId="{04AF269C-7AE3-4798-809D-EFDA4AD6A501}" dt="2026-05-04T10:41:39.402" v="2041"/>
          <ac:spMkLst>
            <pc:docMk/>
            <pc:sldMk cId="3890566861" sldId="631"/>
            <ac:spMk id="3" creationId="{2CE28A15-9DE7-4C97-6F41-283FACF0D68A}"/>
          </ac:spMkLst>
        </pc:spChg>
        <pc:spChg chg="del">
          <ac:chgData name="Techy Thibaut" userId="0a091cef-aa85-4df5-ad37-63275b7af1bb" providerId="ADAL" clId="{04AF269C-7AE3-4798-809D-EFDA4AD6A501}" dt="2026-05-04T09:42:31.706" v="1639" actId="478"/>
          <ac:spMkLst>
            <pc:docMk/>
            <pc:sldMk cId="3890566861" sldId="631"/>
            <ac:spMk id="14" creationId="{D74AB5E9-7E08-9F19-F2DB-AFEE93898B16}"/>
          </ac:spMkLst>
        </pc:spChg>
      </pc:sldChg>
      <pc:sldChg chg="addSp delSp modSp mod">
        <pc:chgData name="Techy Thibaut" userId="0a091cef-aa85-4df5-ad37-63275b7af1bb" providerId="ADAL" clId="{04AF269C-7AE3-4798-809D-EFDA4AD6A501}" dt="2026-05-04T10:41:45.980" v="2045"/>
        <pc:sldMkLst>
          <pc:docMk/>
          <pc:sldMk cId="3153898490" sldId="632"/>
        </pc:sldMkLst>
        <pc:spChg chg="del">
          <ac:chgData name="Techy Thibaut" userId="0a091cef-aa85-4df5-ad37-63275b7af1bb" providerId="ADAL" clId="{04AF269C-7AE3-4798-809D-EFDA4AD6A501}" dt="2026-05-04T09:42:39.389" v="1644" actId="478"/>
          <ac:spMkLst>
            <pc:docMk/>
            <pc:sldMk cId="3153898490" sldId="632"/>
            <ac:spMk id="2" creationId="{5E28FDCC-4D77-AA70-A9DF-0EB35D785954}"/>
          </ac:spMkLst>
        </pc:spChg>
        <pc:spChg chg="add mod">
          <ac:chgData name="Techy Thibaut" userId="0a091cef-aa85-4df5-ad37-63275b7af1bb" providerId="ADAL" clId="{04AF269C-7AE3-4798-809D-EFDA4AD6A501}" dt="2026-05-04T10:41:45.980" v="2045"/>
          <ac:spMkLst>
            <pc:docMk/>
            <pc:sldMk cId="3153898490" sldId="632"/>
            <ac:spMk id="3" creationId="{4F060C8B-1B19-6A15-ACF3-DAD6DF6E49DD}"/>
          </ac:spMkLst>
        </pc:spChg>
        <pc:spChg chg="del">
          <ac:chgData name="Techy Thibaut" userId="0a091cef-aa85-4df5-ad37-63275b7af1bb" providerId="ADAL" clId="{04AF269C-7AE3-4798-809D-EFDA4AD6A501}" dt="2026-05-04T09:42:39.389" v="1644" actId="478"/>
          <ac:spMkLst>
            <pc:docMk/>
            <pc:sldMk cId="3153898490" sldId="632"/>
            <ac:spMk id="4" creationId="{E71B8CAC-3D26-F1AF-E8C4-B693A605C433}"/>
          </ac:spMkLst>
        </pc:spChg>
      </pc:sldChg>
      <pc:sldChg chg="addSp delSp modSp mod">
        <pc:chgData name="Techy Thibaut" userId="0a091cef-aa85-4df5-ad37-63275b7af1bb" providerId="ADAL" clId="{04AF269C-7AE3-4798-809D-EFDA4AD6A501}" dt="2026-05-04T10:41:49.891" v="2047"/>
        <pc:sldMkLst>
          <pc:docMk/>
          <pc:sldMk cId="2343440711" sldId="633"/>
        </pc:sldMkLst>
        <pc:spChg chg="del">
          <ac:chgData name="Techy Thibaut" userId="0a091cef-aa85-4df5-ad37-63275b7af1bb" providerId="ADAL" clId="{04AF269C-7AE3-4798-809D-EFDA4AD6A501}" dt="2026-05-04T10:06:56.012" v="1647" actId="478"/>
          <ac:spMkLst>
            <pc:docMk/>
            <pc:sldMk cId="2343440711" sldId="633"/>
            <ac:spMk id="2" creationId="{CB4A6ADB-8A76-304F-1400-611F05391E1D}"/>
          </ac:spMkLst>
        </pc:spChg>
        <pc:spChg chg="del">
          <ac:chgData name="Techy Thibaut" userId="0a091cef-aa85-4df5-ad37-63275b7af1bb" providerId="ADAL" clId="{04AF269C-7AE3-4798-809D-EFDA4AD6A501}" dt="2026-05-04T10:06:56.012" v="1647" actId="478"/>
          <ac:spMkLst>
            <pc:docMk/>
            <pc:sldMk cId="2343440711" sldId="633"/>
            <ac:spMk id="3" creationId="{5F5D0982-6CE6-D78D-B790-87643E7521DD}"/>
          </ac:spMkLst>
        </pc:spChg>
        <pc:spChg chg="add mod">
          <ac:chgData name="Techy Thibaut" userId="0a091cef-aa85-4df5-ad37-63275b7af1bb" providerId="ADAL" clId="{04AF269C-7AE3-4798-809D-EFDA4AD6A501}" dt="2026-05-04T10:41:49.891" v="2047"/>
          <ac:spMkLst>
            <pc:docMk/>
            <pc:sldMk cId="2343440711" sldId="633"/>
            <ac:spMk id="4" creationId="{562B36B5-A5CA-8C53-A22D-74EC70904620}"/>
          </ac:spMkLst>
        </pc:spChg>
      </pc:sldChg>
      <pc:sldChg chg="addSp delSp modSp mod">
        <pc:chgData name="Techy Thibaut" userId="0a091cef-aa85-4df5-ad37-63275b7af1bb" providerId="ADAL" clId="{04AF269C-7AE3-4798-809D-EFDA4AD6A501}" dt="2026-05-04T10:41:53.049" v="2049"/>
        <pc:sldMkLst>
          <pc:docMk/>
          <pc:sldMk cId="2636930768" sldId="634"/>
        </pc:sldMkLst>
        <pc:spChg chg="del">
          <ac:chgData name="Techy Thibaut" userId="0a091cef-aa85-4df5-ad37-63275b7af1bb" providerId="ADAL" clId="{04AF269C-7AE3-4798-809D-EFDA4AD6A501}" dt="2026-05-04T10:07:07.564" v="1649" actId="478"/>
          <ac:spMkLst>
            <pc:docMk/>
            <pc:sldMk cId="2636930768" sldId="634"/>
            <ac:spMk id="2" creationId="{740B04E0-32BC-D07D-2A38-76B3D0434F3B}"/>
          </ac:spMkLst>
        </pc:spChg>
        <pc:spChg chg="del">
          <ac:chgData name="Techy Thibaut" userId="0a091cef-aa85-4df5-ad37-63275b7af1bb" providerId="ADAL" clId="{04AF269C-7AE3-4798-809D-EFDA4AD6A501}" dt="2026-05-04T10:07:07.564" v="1649" actId="478"/>
          <ac:spMkLst>
            <pc:docMk/>
            <pc:sldMk cId="2636930768" sldId="634"/>
            <ac:spMk id="3" creationId="{A7BDFDDE-6651-75F5-328E-DD670AB93929}"/>
          </ac:spMkLst>
        </pc:spChg>
        <pc:spChg chg="add mod">
          <ac:chgData name="Techy Thibaut" userId="0a091cef-aa85-4df5-ad37-63275b7af1bb" providerId="ADAL" clId="{04AF269C-7AE3-4798-809D-EFDA4AD6A501}" dt="2026-05-04T10:41:53.049" v="2049"/>
          <ac:spMkLst>
            <pc:docMk/>
            <pc:sldMk cId="2636930768" sldId="634"/>
            <ac:spMk id="4" creationId="{34403CA7-4B1E-6133-3E40-77E3EE4A74B0}"/>
          </ac:spMkLst>
        </pc:spChg>
      </pc:sldChg>
      <pc:sldChg chg="addSp delSp modSp mod">
        <pc:chgData name="Techy Thibaut" userId="0a091cef-aa85-4df5-ad37-63275b7af1bb" providerId="ADAL" clId="{04AF269C-7AE3-4798-809D-EFDA4AD6A501}" dt="2026-05-04T10:41:54.132" v="2050"/>
        <pc:sldMkLst>
          <pc:docMk/>
          <pc:sldMk cId="1849213280" sldId="635"/>
        </pc:sldMkLst>
        <pc:spChg chg="del">
          <ac:chgData name="Techy Thibaut" userId="0a091cef-aa85-4df5-ad37-63275b7af1bb" providerId="ADAL" clId="{04AF269C-7AE3-4798-809D-EFDA4AD6A501}" dt="2026-05-04T10:07:09.532" v="1650" actId="478"/>
          <ac:spMkLst>
            <pc:docMk/>
            <pc:sldMk cId="1849213280" sldId="635"/>
            <ac:spMk id="2" creationId="{56FF316B-AB51-D366-6303-E8A9EAD1C659}"/>
          </ac:spMkLst>
        </pc:spChg>
        <pc:spChg chg="del">
          <ac:chgData name="Techy Thibaut" userId="0a091cef-aa85-4df5-ad37-63275b7af1bb" providerId="ADAL" clId="{04AF269C-7AE3-4798-809D-EFDA4AD6A501}" dt="2026-05-04T10:07:09.532" v="1650" actId="478"/>
          <ac:spMkLst>
            <pc:docMk/>
            <pc:sldMk cId="1849213280" sldId="635"/>
            <ac:spMk id="3" creationId="{6D9F1DCC-A848-87A1-D41A-29F76F38894C}"/>
          </ac:spMkLst>
        </pc:spChg>
        <pc:spChg chg="add mod">
          <ac:chgData name="Techy Thibaut" userId="0a091cef-aa85-4df5-ad37-63275b7af1bb" providerId="ADAL" clId="{04AF269C-7AE3-4798-809D-EFDA4AD6A501}" dt="2026-05-04T10:41:54.132" v="2050"/>
          <ac:spMkLst>
            <pc:docMk/>
            <pc:sldMk cId="1849213280" sldId="635"/>
            <ac:spMk id="4" creationId="{9E5FD684-8D25-AE52-5945-26796FD7B4ED}"/>
          </ac:spMkLst>
        </pc:spChg>
      </pc:sldChg>
      <pc:sldChg chg="addSp delSp modSp mod">
        <pc:chgData name="Techy Thibaut" userId="0a091cef-aa85-4df5-ad37-63275b7af1bb" providerId="ADAL" clId="{04AF269C-7AE3-4798-809D-EFDA4AD6A501}" dt="2026-05-04T10:41:55.161" v="2051"/>
        <pc:sldMkLst>
          <pc:docMk/>
          <pc:sldMk cId="3159604305" sldId="636"/>
        </pc:sldMkLst>
        <pc:spChg chg="del">
          <ac:chgData name="Techy Thibaut" userId="0a091cef-aa85-4df5-ad37-63275b7af1bb" providerId="ADAL" clId="{04AF269C-7AE3-4798-809D-EFDA4AD6A501}" dt="2026-05-04T10:07:12.370" v="1651" actId="478"/>
          <ac:spMkLst>
            <pc:docMk/>
            <pc:sldMk cId="3159604305" sldId="636"/>
            <ac:spMk id="2" creationId="{56FCD147-DCF6-AE2E-6828-E6B81FE136C6}"/>
          </ac:spMkLst>
        </pc:spChg>
        <pc:spChg chg="del">
          <ac:chgData name="Techy Thibaut" userId="0a091cef-aa85-4df5-ad37-63275b7af1bb" providerId="ADAL" clId="{04AF269C-7AE3-4798-809D-EFDA4AD6A501}" dt="2026-05-04T10:07:12.370" v="1651" actId="478"/>
          <ac:spMkLst>
            <pc:docMk/>
            <pc:sldMk cId="3159604305" sldId="636"/>
            <ac:spMk id="3" creationId="{BCA1DEB2-9588-E496-D73F-BCD0B0304F60}"/>
          </ac:spMkLst>
        </pc:spChg>
        <pc:spChg chg="add mod">
          <ac:chgData name="Techy Thibaut" userId="0a091cef-aa85-4df5-ad37-63275b7af1bb" providerId="ADAL" clId="{04AF269C-7AE3-4798-809D-EFDA4AD6A501}" dt="2026-05-04T10:41:55.161" v="2051"/>
          <ac:spMkLst>
            <pc:docMk/>
            <pc:sldMk cId="3159604305" sldId="636"/>
            <ac:spMk id="4" creationId="{85990780-56AC-A74F-9F72-07E8ABB07EAF}"/>
          </ac:spMkLst>
        </pc:spChg>
      </pc:sldChg>
      <pc:sldChg chg="addSp delSp modSp mod">
        <pc:chgData name="Techy Thibaut" userId="0a091cef-aa85-4df5-ad37-63275b7af1bb" providerId="ADAL" clId="{04AF269C-7AE3-4798-809D-EFDA4AD6A501}" dt="2026-05-04T10:41:57.137" v="2052"/>
        <pc:sldMkLst>
          <pc:docMk/>
          <pc:sldMk cId="797557669" sldId="637"/>
        </pc:sldMkLst>
        <pc:spChg chg="del">
          <ac:chgData name="Techy Thibaut" userId="0a091cef-aa85-4df5-ad37-63275b7af1bb" providerId="ADAL" clId="{04AF269C-7AE3-4798-809D-EFDA4AD6A501}" dt="2026-05-04T10:26:20.127" v="1652" actId="478"/>
          <ac:spMkLst>
            <pc:docMk/>
            <pc:sldMk cId="797557669" sldId="637"/>
            <ac:spMk id="2" creationId="{59FF0635-9B30-D577-A7C0-2EA48FA0BC5B}"/>
          </ac:spMkLst>
        </pc:spChg>
        <pc:spChg chg="add mod">
          <ac:chgData name="Techy Thibaut" userId="0a091cef-aa85-4df5-ad37-63275b7af1bb" providerId="ADAL" clId="{04AF269C-7AE3-4798-809D-EFDA4AD6A501}" dt="2026-05-04T10:41:57.137" v="2052"/>
          <ac:spMkLst>
            <pc:docMk/>
            <pc:sldMk cId="797557669" sldId="637"/>
            <ac:spMk id="4" creationId="{23EB3178-3A86-A936-CF82-6285A88DB751}"/>
          </ac:spMkLst>
        </pc:spChg>
        <pc:spChg chg="del">
          <ac:chgData name="Techy Thibaut" userId="0a091cef-aa85-4df5-ad37-63275b7af1bb" providerId="ADAL" clId="{04AF269C-7AE3-4798-809D-EFDA4AD6A501}" dt="2026-05-04T10:26:20.127" v="1652" actId="478"/>
          <ac:spMkLst>
            <pc:docMk/>
            <pc:sldMk cId="797557669" sldId="637"/>
            <ac:spMk id="5" creationId="{E0703C45-1950-43B8-2A9A-654C63E647D7}"/>
          </ac:spMkLst>
        </pc:spChg>
      </pc:sldChg>
      <pc:sldChg chg="addSp delSp modSp mod">
        <pc:chgData name="Techy Thibaut" userId="0a091cef-aa85-4df5-ad37-63275b7af1bb" providerId="ADAL" clId="{04AF269C-7AE3-4798-809D-EFDA4AD6A501}" dt="2026-05-04T10:41:58.773" v="2053"/>
        <pc:sldMkLst>
          <pc:docMk/>
          <pc:sldMk cId="1979792152" sldId="638"/>
        </pc:sldMkLst>
        <pc:spChg chg="del">
          <ac:chgData name="Techy Thibaut" userId="0a091cef-aa85-4df5-ad37-63275b7af1bb" providerId="ADAL" clId="{04AF269C-7AE3-4798-809D-EFDA4AD6A501}" dt="2026-05-04T10:26:22.115" v="1653" actId="478"/>
          <ac:spMkLst>
            <pc:docMk/>
            <pc:sldMk cId="1979792152" sldId="638"/>
            <ac:spMk id="2" creationId="{9EDC72BB-D32D-A141-8077-6835C1CB1669}"/>
          </ac:spMkLst>
        </pc:spChg>
        <pc:spChg chg="del">
          <ac:chgData name="Techy Thibaut" userId="0a091cef-aa85-4df5-ad37-63275b7af1bb" providerId="ADAL" clId="{04AF269C-7AE3-4798-809D-EFDA4AD6A501}" dt="2026-05-04T10:26:22.115" v="1653" actId="478"/>
          <ac:spMkLst>
            <pc:docMk/>
            <pc:sldMk cId="1979792152" sldId="638"/>
            <ac:spMk id="3" creationId="{199FE745-6BF3-0C9B-7C0E-55424FBEF539}"/>
          </ac:spMkLst>
        </pc:spChg>
        <pc:spChg chg="add mod">
          <ac:chgData name="Techy Thibaut" userId="0a091cef-aa85-4df5-ad37-63275b7af1bb" providerId="ADAL" clId="{04AF269C-7AE3-4798-809D-EFDA4AD6A501}" dt="2026-05-04T10:41:58.773" v="2053"/>
          <ac:spMkLst>
            <pc:docMk/>
            <pc:sldMk cId="1979792152" sldId="638"/>
            <ac:spMk id="4" creationId="{4B51629E-C867-CF27-8AD9-68995452717D}"/>
          </ac:spMkLst>
        </pc:spChg>
      </pc:sldChg>
      <pc:sldChg chg="addSp delSp modSp mod">
        <pc:chgData name="Techy Thibaut" userId="0a091cef-aa85-4df5-ad37-63275b7af1bb" providerId="ADAL" clId="{04AF269C-7AE3-4798-809D-EFDA4AD6A501}" dt="2026-05-04T10:41:59.968" v="2054"/>
        <pc:sldMkLst>
          <pc:docMk/>
          <pc:sldMk cId="4264809948" sldId="639"/>
        </pc:sldMkLst>
        <pc:spChg chg="del">
          <ac:chgData name="Techy Thibaut" userId="0a091cef-aa85-4df5-ad37-63275b7af1bb" providerId="ADAL" clId="{04AF269C-7AE3-4798-809D-EFDA4AD6A501}" dt="2026-05-04T10:26:23.582" v="1654" actId="478"/>
          <ac:spMkLst>
            <pc:docMk/>
            <pc:sldMk cId="4264809948" sldId="639"/>
            <ac:spMk id="2" creationId="{5DBE1306-5D65-0E46-D088-3D8CA68C9FCD}"/>
          </ac:spMkLst>
        </pc:spChg>
        <pc:spChg chg="del">
          <ac:chgData name="Techy Thibaut" userId="0a091cef-aa85-4df5-ad37-63275b7af1bb" providerId="ADAL" clId="{04AF269C-7AE3-4798-809D-EFDA4AD6A501}" dt="2026-05-04T10:26:23.582" v="1654" actId="478"/>
          <ac:spMkLst>
            <pc:docMk/>
            <pc:sldMk cId="4264809948" sldId="639"/>
            <ac:spMk id="3" creationId="{FA7983C6-B86B-AF8E-2327-8FA5FB72E40E}"/>
          </ac:spMkLst>
        </pc:spChg>
        <pc:spChg chg="add mod">
          <ac:chgData name="Techy Thibaut" userId="0a091cef-aa85-4df5-ad37-63275b7af1bb" providerId="ADAL" clId="{04AF269C-7AE3-4798-809D-EFDA4AD6A501}" dt="2026-05-04T10:41:59.968" v="2054"/>
          <ac:spMkLst>
            <pc:docMk/>
            <pc:sldMk cId="4264809948" sldId="639"/>
            <ac:spMk id="4" creationId="{EDA6CDAC-6585-566D-E50D-A3F4CA283B6F}"/>
          </ac:spMkLst>
        </pc:spChg>
      </pc:sldChg>
      <pc:sldChg chg="addSp delSp modSp mod">
        <pc:chgData name="Techy Thibaut" userId="0a091cef-aa85-4df5-ad37-63275b7af1bb" providerId="ADAL" clId="{04AF269C-7AE3-4798-809D-EFDA4AD6A501}" dt="2026-05-04T10:42:02.440" v="2055"/>
        <pc:sldMkLst>
          <pc:docMk/>
          <pc:sldMk cId="3757884068" sldId="640"/>
        </pc:sldMkLst>
        <pc:spChg chg="del">
          <ac:chgData name="Techy Thibaut" userId="0a091cef-aa85-4df5-ad37-63275b7af1bb" providerId="ADAL" clId="{04AF269C-7AE3-4798-809D-EFDA4AD6A501}" dt="2026-05-04T10:26:24.838" v="1655" actId="478"/>
          <ac:spMkLst>
            <pc:docMk/>
            <pc:sldMk cId="3757884068" sldId="640"/>
            <ac:spMk id="2" creationId="{6BD9851B-6ED5-1E03-0385-8B82CC1435AF}"/>
          </ac:spMkLst>
        </pc:spChg>
        <pc:spChg chg="del">
          <ac:chgData name="Techy Thibaut" userId="0a091cef-aa85-4df5-ad37-63275b7af1bb" providerId="ADAL" clId="{04AF269C-7AE3-4798-809D-EFDA4AD6A501}" dt="2026-05-04T10:26:24.838" v="1655" actId="478"/>
          <ac:spMkLst>
            <pc:docMk/>
            <pc:sldMk cId="3757884068" sldId="640"/>
            <ac:spMk id="3" creationId="{BCDA8A08-342F-E4D6-B71A-8DF09BD6D669}"/>
          </ac:spMkLst>
        </pc:spChg>
        <pc:spChg chg="add mod">
          <ac:chgData name="Techy Thibaut" userId="0a091cef-aa85-4df5-ad37-63275b7af1bb" providerId="ADAL" clId="{04AF269C-7AE3-4798-809D-EFDA4AD6A501}" dt="2026-05-04T10:42:02.440" v="2055"/>
          <ac:spMkLst>
            <pc:docMk/>
            <pc:sldMk cId="3757884068" sldId="640"/>
            <ac:spMk id="4" creationId="{A5254021-9293-507E-BBBF-545991029BFC}"/>
          </ac:spMkLst>
        </pc:spChg>
      </pc:sldChg>
      <pc:sldChg chg="addSp delSp modSp mod">
        <pc:chgData name="Techy Thibaut" userId="0a091cef-aa85-4df5-ad37-63275b7af1bb" providerId="ADAL" clId="{04AF269C-7AE3-4798-809D-EFDA4AD6A501}" dt="2026-05-04T10:42:03.461" v="2056"/>
        <pc:sldMkLst>
          <pc:docMk/>
          <pc:sldMk cId="2665975782" sldId="641"/>
        </pc:sldMkLst>
        <pc:spChg chg="del">
          <ac:chgData name="Techy Thibaut" userId="0a091cef-aa85-4df5-ad37-63275b7af1bb" providerId="ADAL" clId="{04AF269C-7AE3-4798-809D-EFDA4AD6A501}" dt="2026-05-04T10:26:26.004" v="1656" actId="478"/>
          <ac:spMkLst>
            <pc:docMk/>
            <pc:sldMk cId="2665975782" sldId="641"/>
            <ac:spMk id="2" creationId="{AF331B8F-F939-50E9-BAE9-795E72822549}"/>
          </ac:spMkLst>
        </pc:spChg>
        <pc:spChg chg="del">
          <ac:chgData name="Techy Thibaut" userId="0a091cef-aa85-4df5-ad37-63275b7af1bb" providerId="ADAL" clId="{04AF269C-7AE3-4798-809D-EFDA4AD6A501}" dt="2026-05-04T10:26:26.004" v="1656" actId="478"/>
          <ac:spMkLst>
            <pc:docMk/>
            <pc:sldMk cId="2665975782" sldId="641"/>
            <ac:spMk id="3" creationId="{190B48B1-6E8D-2266-B64A-31F9C533DCB2}"/>
          </ac:spMkLst>
        </pc:spChg>
        <pc:spChg chg="add mod">
          <ac:chgData name="Techy Thibaut" userId="0a091cef-aa85-4df5-ad37-63275b7af1bb" providerId="ADAL" clId="{04AF269C-7AE3-4798-809D-EFDA4AD6A501}" dt="2026-05-04T10:42:03.461" v="2056"/>
          <ac:spMkLst>
            <pc:docMk/>
            <pc:sldMk cId="2665975782" sldId="641"/>
            <ac:spMk id="4" creationId="{2C06C9B1-0D5F-EAC8-1496-FFB863F72835}"/>
          </ac:spMkLst>
        </pc:spChg>
      </pc:sldChg>
      <pc:sldChg chg="addSp delSp modSp mod">
        <pc:chgData name="Techy Thibaut" userId="0a091cef-aa85-4df5-ad37-63275b7af1bb" providerId="ADAL" clId="{04AF269C-7AE3-4798-809D-EFDA4AD6A501}" dt="2026-05-04T10:42:07.881" v="2059"/>
        <pc:sldMkLst>
          <pc:docMk/>
          <pc:sldMk cId="3928332777" sldId="642"/>
        </pc:sldMkLst>
        <pc:spChg chg="del">
          <ac:chgData name="Techy Thibaut" userId="0a091cef-aa85-4df5-ad37-63275b7af1bb" providerId="ADAL" clId="{04AF269C-7AE3-4798-809D-EFDA4AD6A501}" dt="2026-05-04T10:26:32.467" v="1659" actId="478"/>
          <ac:spMkLst>
            <pc:docMk/>
            <pc:sldMk cId="3928332777" sldId="642"/>
            <ac:spMk id="2" creationId="{3B50A09A-EE3F-631D-FDDF-4C747A0335A1}"/>
          </ac:spMkLst>
        </pc:spChg>
        <pc:spChg chg="del">
          <ac:chgData name="Techy Thibaut" userId="0a091cef-aa85-4df5-ad37-63275b7af1bb" providerId="ADAL" clId="{04AF269C-7AE3-4798-809D-EFDA4AD6A501}" dt="2026-05-04T10:26:32.467" v="1659" actId="478"/>
          <ac:spMkLst>
            <pc:docMk/>
            <pc:sldMk cId="3928332777" sldId="642"/>
            <ac:spMk id="3" creationId="{2AB5EF3F-2F8F-40FD-A1FE-51868BC89D2D}"/>
          </ac:spMkLst>
        </pc:spChg>
        <pc:spChg chg="add mod">
          <ac:chgData name="Techy Thibaut" userId="0a091cef-aa85-4df5-ad37-63275b7af1bb" providerId="ADAL" clId="{04AF269C-7AE3-4798-809D-EFDA4AD6A501}" dt="2026-05-04T10:42:07.881" v="2059"/>
          <ac:spMkLst>
            <pc:docMk/>
            <pc:sldMk cId="3928332777" sldId="642"/>
            <ac:spMk id="4" creationId="{8431D93B-2BBA-0D49-F1AD-622FC95C2CE7}"/>
          </ac:spMkLst>
        </pc:spChg>
      </pc:sldChg>
      <pc:sldChg chg="addSp delSp modSp mod">
        <pc:chgData name="Techy Thibaut" userId="0a091cef-aa85-4df5-ad37-63275b7af1bb" providerId="ADAL" clId="{04AF269C-7AE3-4798-809D-EFDA4AD6A501}" dt="2026-05-04T10:42:14.307" v="2061"/>
        <pc:sldMkLst>
          <pc:docMk/>
          <pc:sldMk cId="2314770830" sldId="643"/>
        </pc:sldMkLst>
        <pc:spChg chg="del">
          <ac:chgData name="Techy Thibaut" userId="0a091cef-aa85-4df5-ad37-63275b7af1bb" providerId="ADAL" clId="{04AF269C-7AE3-4798-809D-EFDA4AD6A501}" dt="2026-05-04T10:42:10.763" v="2060" actId="478"/>
          <ac:spMkLst>
            <pc:docMk/>
            <pc:sldMk cId="2314770830" sldId="643"/>
            <ac:spMk id="2" creationId="{3E1B372A-8499-17B7-88E8-027725BDDF92}"/>
          </ac:spMkLst>
        </pc:spChg>
        <pc:spChg chg="del">
          <ac:chgData name="Techy Thibaut" userId="0a091cef-aa85-4df5-ad37-63275b7af1bb" providerId="ADAL" clId="{04AF269C-7AE3-4798-809D-EFDA4AD6A501}" dt="2026-05-04T10:42:10.763" v="2060" actId="478"/>
          <ac:spMkLst>
            <pc:docMk/>
            <pc:sldMk cId="2314770830" sldId="643"/>
            <ac:spMk id="3" creationId="{B34183B6-D1E1-BA8D-185F-74BEC46DC468}"/>
          </ac:spMkLst>
        </pc:spChg>
        <pc:spChg chg="add mod">
          <ac:chgData name="Techy Thibaut" userId="0a091cef-aa85-4df5-ad37-63275b7af1bb" providerId="ADAL" clId="{04AF269C-7AE3-4798-809D-EFDA4AD6A501}" dt="2026-05-04T10:42:14.307" v="2061"/>
          <ac:spMkLst>
            <pc:docMk/>
            <pc:sldMk cId="2314770830" sldId="643"/>
            <ac:spMk id="4" creationId="{9EE5A479-F962-E002-AAE2-1089B1F0F554}"/>
          </ac:spMkLst>
        </pc:spChg>
      </pc:sldChg>
      <pc:sldChg chg="delSp mod">
        <pc:chgData name="Techy Thibaut" userId="0a091cef-aa85-4df5-ad37-63275b7af1bb" providerId="ADAL" clId="{04AF269C-7AE3-4798-809D-EFDA4AD6A501}" dt="2026-05-04T10:26:34.230" v="1660" actId="478"/>
        <pc:sldMkLst>
          <pc:docMk/>
          <pc:sldMk cId="3614492712" sldId="644"/>
        </pc:sldMkLst>
        <pc:spChg chg="del">
          <ac:chgData name="Techy Thibaut" userId="0a091cef-aa85-4df5-ad37-63275b7af1bb" providerId="ADAL" clId="{04AF269C-7AE3-4798-809D-EFDA4AD6A501}" dt="2026-05-04T10:26:34.230" v="1660" actId="478"/>
          <ac:spMkLst>
            <pc:docMk/>
            <pc:sldMk cId="3614492712" sldId="644"/>
            <ac:spMk id="2" creationId="{95979D15-7713-6676-A393-44686F5C32D6}"/>
          </ac:spMkLst>
        </pc:spChg>
      </pc:sldChg>
      <pc:sldChg chg="addSp delSp modSp mod">
        <pc:chgData name="Techy Thibaut" userId="0a091cef-aa85-4df5-ad37-63275b7af1bb" providerId="ADAL" clId="{04AF269C-7AE3-4798-809D-EFDA4AD6A501}" dt="2026-05-04T10:42:17.534" v="2062"/>
        <pc:sldMkLst>
          <pc:docMk/>
          <pc:sldMk cId="2854715844" sldId="645"/>
        </pc:sldMkLst>
        <pc:spChg chg="del">
          <ac:chgData name="Techy Thibaut" userId="0a091cef-aa85-4df5-ad37-63275b7af1bb" providerId="ADAL" clId="{04AF269C-7AE3-4798-809D-EFDA4AD6A501}" dt="2026-05-04T10:26:35.779" v="1661" actId="478"/>
          <ac:spMkLst>
            <pc:docMk/>
            <pc:sldMk cId="2854715844" sldId="645"/>
            <ac:spMk id="2" creationId="{26B134B0-0D7D-E49A-55E3-14459C9DE60B}"/>
          </ac:spMkLst>
        </pc:spChg>
        <pc:spChg chg="del">
          <ac:chgData name="Techy Thibaut" userId="0a091cef-aa85-4df5-ad37-63275b7af1bb" providerId="ADAL" clId="{04AF269C-7AE3-4798-809D-EFDA4AD6A501}" dt="2026-05-04T10:26:35.779" v="1661" actId="478"/>
          <ac:spMkLst>
            <pc:docMk/>
            <pc:sldMk cId="2854715844" sldId="645"/>
            <ac:spMk id="3" creationId="{E42F3F82-A6DA-5A95-E5D4-73A37A81B01A}"/>
          </ac:spMkLst>
        </pc:spChg>
        <pc:spChg chg="add mod">
          <ac:chgData name="Techy Thibaut" userId="0a091cef-aa85-4df5-ad37-63275b7af1bb" providerId="ADAL" clId="{04AF269C-7AE3-4798-809D-EFDA4AD6A501}" dt="2026-05-04T10:42:17.534" v="2062"/>
          <ac:spMkLst>
            <pc:docMk/>
            <pc:sldMk cId="2854715844" sldId="645"/>
            <ac:spMk id="4" creationId="{22DBAC0E-03A8-6F9D-F06D-AAC5F5725F9E}"/>
          </ac:spMkLst>
        </pc:spChg>
      </pc:sldChg>
      <pc:sldChg chg="addSp delSp modSp mod">
        <pc:chgData name="Techy Thibaut" userId="0a091cef-aa85-4df5-ad37-63275b7af1bb" providerId="ADAL" clId="{04AF269C-7AE3-4798-809D-EFDA4AD6A501}" dt="2026-05-04T10:42:19.077" v="2063"/>
        <pc:sldMkLst>
          <pc:docMk/>
          <pc:sldMk cId="3800475337" sldId="646"/>
        </pc:sldMkLst>
        <pc:spChg chg="del">
          <ac:chgData name="Techy Thibaut" userId="0a091cef-aa85-4df5-ad37-63275b7af1bb" providerId="ADAL" clId="{04AF269C-7AE3-4798-809D-EFDA4AD6A501}" dt="2026-05-04T10:26:37.103" v="1662" actId="478"/>
          <ac:spMkLst>
            <pc:docMk/>
            <pc:sldMk cId="3800475337" sldId="646"/>
            <ac:spMk id="2" creationId="{9B64041B-0A74-6EC2-F27F-26DD94BB0B75}"/>
          </ac:spMkLst>
        </pc:spChg>
        <pc:spChg chg="del">
          <ac:chgData name="Techy Thibaut" userId="0a091cef-aa85-4df5-ad37-63275b7af1bb" providerId="ADAL" clId="{04AF269C-7AE3-4798-809D-EFDA4AD6A501}" dt="2026-05-04T10:26:37.103" v="1662" actId="478"/>
          <ac:spMkLst>
            <pc:docMk/>
            <pc:sldMk cId="3800475337" sldId="646"/>
            <ac:spMk id="3" creationId="{A1D2C3BD-E480-FA79-B5E4-7325E0806B3B}"/>
          </ac:spMkLst>
        </pc:spChg>
        <pc:spChg chg="add mod">
          <ac:chgData name="Techy Thibaut" userId="0a091cef-aa85-4df5-ad37-63275b7af1bb" providerId="ADAL" clId="{04AF269C-7AE3-4798-809D-EFDA4AD6A501}" dt="2026-05-04T10:42:19.077" v="2063"/>
          <ac:spMkLst>
            <pc:docMk/>
            <pc:sldMk cId="3800475337" sldId="646"/>
            <ac:spMk id="4" creationId="{B6E83050-F3A3-873C-1E3A-B0CA1D5B26D6}"/>
          </ac:spMkLst>
        </pc:spChg>
      </pc:sldChg>
      <pc:sldChg chg="delSp mod">
        <pc:chgData name="Techy Thibaut" userId="0a091cef-aa85-4df5-ad37-63275b7af1bb" providerId="ADAL" clId="{04AF269C-7AE3-4798-809D-EFDA4AD6A501}" dt="2026-05-04T10:26:38.642" v="1663" actId="478"/>
        <pc:sldMkLst>
          <pc:docMk/>
          <pc:sldMk cId="3460655936" sldId="647"/>
        </pc:sldMkLst>
        <pc:spChg chg="del">
          <ac:chgData name="Techy Thibaut" userId="0a091cef-aa85-4df5-ad37-63275b7af1bb" providerId="ADAL" clId="{04AF269C-7AE3-4798-809D-EFDA4AD6A501}" dt="2026-05-04T10:26:38.642" v="1663" actId="478"/>
          <ac:spMkLst>
            <pc:docMk/>
            <pc:sldMk cId="3460655936" sldId="647"/>
            <ac:spMk id="2" creationId="{0F129AA1-B92A-D359-F4CC-C34493F57B65}"/>
          </ac:spMkLst>
        </pc:spChg>
      </pc:sldChg>
      <pc:sldChg chg="addSp delSp modSp mod">
        <pc:chgData name="Techy Thibaut" userId="0a091cef-aa85-4df5-ad37-63275b7af1bb" providerId="ADAL" clId="{04AF269C-7AE3-4798-809D-EFDA4AD6A501}" dt="2026-05-04T10:42:22.986" v="2065"/>
        <pc:sldMkLst>
          <pc:docMk/>
          <pc:sldMk cId="422202877" sldId="648"/>
        </pc:sldMkLst>
        <pc:spChg chg="add mod">
          <ac:chgData name="Techy Thibaut" userId="0a091cef-aa85-4df5-ad37-63275b7af1bb" providerId="ADAL" clId="{04AF269C-7AE3-4798-809D-EFDA4AD6A501}" dt="2026-05-04T10:42:22.986" v="2065"/>
          <ac:spMkLst>
            <pc:docMk/>
            <pc:sldMk cId="422202877" sldId="648"/>
            <ac:spMk id="3" creationId="{725F217E-674D-935D-56FE-772FE294E670}"/>
          </ac:spMkLst>
        </pc:spChg>
        <pc:spChg chg="del">
          <ac:chgData name="Techy Thibaut" userId="0a091cef-aa85-4df5-ad37-63275b7af1bb" providerId="ADAL" clId="{04AF269C-7AE3-4798-809D-EFDA4AD6A501}" dt="2026-05-04T10:26:40.926" v="1664" actId="478"/>
          <ac:spMkLst>
            <pc:docMk/>
            <pc:sldMk cId="422202877" sldId="648"/>
            <ac:spMk id="7" creationId="{628E4B1B-6C32-8490-764C-902F2A5EAE30}"/>
          </ac:spMkLst>
        </pc:spChg>
      </pc:sldChg>
      <pc:sldChg chg="delSp mod">
        <pc:chgData name="Techy Thibaut" userId="0a091cef-aa85-4df5-ad37-63275b7af1bb" providerId="ADAL" clId="{04AF269C-7AE3-4798-809D-EFDA4AD6A501}" dt="2026-05-04T10:26:51.504" v="1668" actId="478"/>
        <pc:sldMkLst>
          <pc:docMk/>
          <pc:sldMk cId="3569892737" sldId="649"/>
        </pc:sldMkLst>
        <pc:spChg chg="del">
          <ac:chgData name="Techy Thibaut" userId="0a091cef-aa85-4df5-ad37-63275b7af1bb" providerId="ADAL" clId="{04AF269C-7AE3-4798-809D-EFDA4AD6A501}" dt="2026-05-04T10:26:51.504" v="1668" actId="478"/>
          <ac:spMkLst>
            <pc:docMk/>
            <pc:sldMk cId="3569892737" sldId="649"/>
            <ac:spMk id="16" creationId="{66004EB5-AA07-571E-E05B-4D7642BF4131}"/>
          </ac:spMkLst>
        </pc:spChg>
      </pc:sldChg>
      <pc:sldChg chg="delSp mod">
        <pc:chgData name="Techy Thibaut" userId="0a091cef-aa85-4df5-ad37-63275b7af1bb" providerId="ADAL" clId="{04AF269C-7AE3-4798-809D-EFDA4AD6A501}" dt="2026-05-04T10:26:55.347" v="1670" actId="478"/>
        <pc:sldMkLst>
          <pc:docMk/>
          <pc:sldMk cId="2946565416" sldId="650"/>
        </pc:sldMkLst>
        <pc:spChg chg="del">
          <ac:chgData name="Techy Thibaut" userId="0a091cef-aa85-4df5-ad37-63275b7af1bb" providerId="ADAL" clId="{04AF269C-7AE3-4798-809D-EFDA4AD6A501}" dt="2026-05-04T10:26:55.347" v="1670" actId="478"/>
          <ac:spMkLst>
            <pc:docMk/>
            <pc:sldMk cId="2946565416" sldId="650"/>
            <ac:spMk id="25" creationId="{EF689389-9922-3804-5809-4B1B129555DD}"/>
          </ac:spMkLst>
        </pc:spChg>
      </pc:sldChg>
      <pc:sldChg chg="delSp mod">
        <pc:chgData name="Techy Thibaut" userId="0a091cef-aa85-4df5-ad37-63275b7af1bb" providerId="ADAL" clId="{04AF269C-7AE3-4798-809D-EFDA4AD6A501}" dt="2026-05-04T10:26:56.921" v="1671" actId="478"/>
        <pc:sldMkLst>
          <pc:docMk/>
          <pc:sldMk cId="797924226" sldId="651"/>
        </pc:sldMkLst>
        <pc:spChg chg="del">
          <ac:chgData name="Techy Thibaut" userId="0a091cef-aa85-4df5-ad37-63275b7af1bb" providerId="ADAL" clId="{04AF269C-7AE3-4798-809D-EFDA4AD6A501}" dt="2026-05-04T10:26:56.921" v="1671" actId="478"/>
          <ac:spMkLst>
            <pc:docMk/>
            <pc:sldMk cId="797924226" sldId="651"/>
            <ac:spMk id="8" creationId="{089D088A-C5CF-7005-FC49-ED351C576781}"/>
          </ac:spMkLst>
        </pc:spChg>
      </pc:sldChg>
      <pc:sldChg chg="delSp mod">
        <pc:chgData name="Techy Thibaut" userId="0a091cef-aa85-4df5-ad37-63275b7af1bb" providerId="ADAL" clId="{04AF269C-7AE3-4798-809D-EFDA4AD6A501}" dt="2026-05-04T10:26:58.806" v="1672" actId="478"/>
        <pc:sldMkLst>
          <pc:docMk/>
          <pc:sldMk cId="2156149368" sldId="652"/>
        </pc:sldMkLst>
        <pc:spChg chg="del">
          <ac:chgData name="Techy Thibaut" userId="0a091cef-aa85-4df5-ad37-63275b7af1bb" providerId="ADAL" clId="{04AF269C-7AE3-4798-809D-EFDA4AD6A501}" dt="2026-05-04T10:26:58.806" v="1672" actId="478"/>
          <ac:spMkLst>
            <pc:docMk/>
            <pc:sldMk cId="2156149368" sldId="652"/>
            <ac:spMk id="25" creationId="{73894F5B-E946-5F05-BB82-39D9D755E81E}"/>
          </ac:spMkLst>
        </pc:spChg>
      </pc:sldChg>
      <pc:sldChg chg="delSp mod">
        <pc:chgData name="Techy Thibaut" userId="0a091cef-aa85-4df5-ad37-63275b7af1bb" providerId="ADAL" clId="{04AF269C-7AE3-4798-809D-EFDA4AD6A501}" dt="2026-05-04T10:27:00.489" v="1673" actId="478"/>
        <pc:sldMkLst>
          <pc:docMk/>
          <pc:sldMk cId="1168555885" sldId="653"/>
        </pc:sldMkLst>
        <pc:spChg chg="del">
          <ac:chgData name="Techy Thibaut" userId="0a091cef-aa85-4df5-ad37-63275b7af1bb" providerId="ADAL" clId="{04AF269C-7AE3-4798-809D-EFDA4AD6A501}" dt="2026-05-04T10:27:00.489" v="1673" actId="478"/>
          <ac:spMkLst>
            <pc:docMk/>
            <pc:sldMk cId="1168555885" sldId="653"/>
            <ac:spMk id="11" creationId="{18A87B3F-1998-6E40-F4E7-71E89BF8AB5B}"/>
          </ac:spMkLst>
        </pc:spChg>
      </pc:sldChg>
      <pc:sldChg chg="delSp mod">
        <pc:chgData name="Techy Thibaut" userId="0a091cef-aa85-4df5-ad37-63275b7af1bb" providerId="ADAL" clId="{04AF269C-7AE3-4798-809D-EFDA4AD6A501}" dt="2026-05-04T10:27:02.014" v="1674" actId="478"/>
        <pc:sldMkLst>
          <pc:docMk/>
          <pc:sldMk cId="3375718843" sldId="654"/>
        </pc:sldMkLst>
        <pc:spChg chg="del">
          <ac:chgData name="Techy Thibaut" userId="0a091cef-aa85-4df5-ad37-63275b7af1bb" providerId="ADAL" clId="{04AF269C-7AE3-4798-809D-EFDA4AD6A501}" dt="2026-05-04T10:27:02.014" v="1674" actId="478"/>
          <ac:spMkLst>
            <pc:docMk/>
            <pc:sldMk cId="3375718843" sldId="654"/>
            <ac:spMk id="2" creationId="{6A10AA1D-56AC-ABB3-8150-EDA6E2204D13}"/>
          </ac:spMkLst>
        </pc:spChg>
      </pc:sldChg>
      <pc:sldChg chg="delSp mod">
        <pc:chgData name="Techy Thibaut" userId="0a091cef-aa85-4df5-ad37-63275b7af1bb" providerId="ADAL" clId="{04AF269C-7AE3-4798-809D-EFDA4AD6A501}" dt="2026-05-04T10:27:07.207" v="1677" actId="478"/>
        <pc:sldMkLst>
          <pc:docMk/>
          <pc:sldMk cId="2219626298" sldId="655"/>
        </pc:sldMkLst>
        <pc:spChg chg="del">
          <ac:chgData name="Techy Thibaut" userId="0a091cef-aa85-4df5-ad37-63275b7af1bb" providerId="ADAL" clId="{04AF269C-7AE3-4798-809D-EFDA4AD6A501}" dt="2026-05-04T10:27:07.207" v="1677" actId="478"/>
          <ac:spMkLst>
            <pc:docMk/>
            <pc:sldMk cId="2219626298" sldId="655"/>
            <ac:spMk id="43" creationId="{FA16BC7C-370D-1A4E-52A5-96EBB560D6E7}"/>
          </ac:spMkLst>
        </pc:spChg>
      </pc:sldChg>
      <pc:sldChg chg="delSp mod">
        <pc:chgData name="Techy Thibaut" userId="0a091cef-aa85-4df5-ad37-63275b7af1bb" providerId="ADAL" clId="{04AF269C-7AE3-4798-809D-EFDA4AD6A501}" dt="2026-05-04T10:27:11.142" v="1679" actId="478"/>
        <pc:sldMkLst>
          <pc:docMk/>
          <pc:sldMk cId="1615357274" sldId="656"/>
        </pc:sldMkLst>
        <pc:spChg chg="del">
          <ac:chgData name="Techy Thibaut" userId="0a091cef-aa85-4df5-ad37-63275b7af1bb" providerId="ADAL" clId="{04AF269C-7AE3-4798-809D-EFDA4AD6A501}" dt="2026-05-04T10:27:11.142" v="1679" actId="478"/>
          <ac:spMkLst>
            <pc:docMk/>
            <pc:sldMk cId="1615357274" sldId="656"/>
            <ac:spMk id="6" creationId="{0806E83F-A7F5-F329-CF7A-1C19C81FEF8E}"/>
          </ac:spMkLst>
        </pc:spChg>
      </pc:sldChg>
      <pc:sldChg chg="delSp mod">
        <pc:chgData name="Techy Thibaut" userId="0a091cef-aa85-4df5-ad37-63275b7af1bb" providerId="ADAL" clId="{04AF269C-7AE3-4798-809D-EFDA4AD6A501}" dt="2026-05-04T10:27:15.340" v="1681" actId="478"/>
        <pc:sldMkLst>
          <pc:docMk/>
          <pc:sldMk cId="94303297" sldId="657"/>
        </pc:sldMkLst>
        <pc:spChg chg="del">
          <ac:chgData name="Techy Thibaut" userId="0a091cef-aa85-4df5-ad37-63275b7af1bb" providerId="ADAL" clId="{04AF269C-7AE3-4798-809D-EFDA4AD6A501}" dt="2026-05-04T10:27:15.340" v="1681" actId="478"/>
          <ac:spMkLst>
            <pc:docMk/>
            <pc:sldMk cId="94303297" sldId="657"/>
            <ac:spMk id="13" creationId="{0429F07F-90E5-9C3E-4CC6-08ADDB8A0E7E}"/>
          </ac:spMkLst>
        </pc:spChg>
      </pc:sldChg>
      <pc:sldChg chg="delSp mod">
        <pc:chgData name="Techy Thibaut" userId="0a091cef-aa85-4df5-ad37-63275b7af1bb" providerId="ADAL" clId="{04AF269C-7AE3-4798-809D-EFDA4AD6A501}" dt="2026-05-04T10:27:16.711" v="1682" actId="478"/>
        <pc:sldMkLst>
          <pc:docMk/>
          <pc:sldMk cId="4038419988" sldId="658"/>
        </pc:sldMkLst>
        <pc:spChg chg="del">
          <ac:chgData name="Techy Thibaut" userId="0a091cef-aa85-4df5-ad37-63275b7af1bb" providerId="ADAL" clId="{04AF269C-7AE3-4798-809D-EFDA4AD6A501}" dt="2026-05-04T10:27:16.711" v="1682" actId="478"/>
          <ac:spMkLst>
            <pc:docMk/>
            <pc:sldMk cId="4038419988" sldId="658"/>
            <ac:spMk id="8" creationId="{662FC63C-AB64-DDF7-995A-E4B53A906844}"/>
          </ac:spMkLst>
        </pc:spChg>
      </pc:sldChg>
      <pc:sldChg chg="delSp mod">
        <pc:chgData name="Techy Thibaut" userId="0a091cef-aa85-4df5-ad37-63275b7af1bb" providerId="ADAL" clId="{04AF269C-7AE3-4798-809D-EFDA4AD6A501}" dt="2026-05-04T10:27:29.647" v="1689" actId="478"/>
        <pc:sldMkLst>
          <pc:docMk/>
          <pc:sldMk cId="105994151" sldId="659"/>
        </pc:sldMkLst>
        <pc:spChg chg="del">
          <ac:chgData name="Techy Thibaut" userId="0a091cef-aa85-4df5-ad37-63275b7af1bb" providerId="ADAL" clId="{04AF269C-7AE3-4798-809D-EFDA4AD6A501}" dt="2026-05-04T10:27:29.647" v="1689" actId="478"/>
          <ac:spMkLst>
            <pc:docMk/>
            <pc:sldMk cId="105994151" sldId="659"/>
            <ac:spMk id="3" creationId="{2C22D651-53ED-FDD0-4FC9-5DE9609DE95B}"/>
          </ac:spMkLst>
        </pc:spChg>
        <pc:spChg chg="del">
          <ac:chgData name="Techy Thibaut" userId="0a091cef-aa85-4df5-ad37-63275b7af1bb" providerId="ADAL" clId="{04AF269C-7AE3-4798-809D-EFDA4AD6A501}" dt="2026-05-04T10:27:27.073" v="1688" actId="478"/>
          <ac:spMkLst>
            <pc:docMk/>
            <pc:sldMk cId="105994151" sldId="659"/>
            <ac:spMk id="13" creationId="{D050DC19-7920-0BE6-AF72-27B07A63FB6F}"/>
          </ac:spMkLst>
        </pc:spChg>
      </pc:sldChg>
      <pc:sldChg chg="delSp mod">
        <pc:chgData name="Techy Thibaut" userId="0a091cef-aa85-4df5-ad37-63275b7af1bb" providerId="ADAL" clId="{04AF269C-7AE3-4798-809D-EFDA4AD6A501}" dt="2026-05-04T10:27:31.797" v="1690" actId="478"/>
        <pc:sldMkLst>
          <pc:docMk/>
          <pc:sldMk cId="2672874957" sldId="660"/>
        </pc:sldMkLst>
        <pc:spChg chg="del">
          <ac:chgData name="Techy Thibaut" userId="0a091cef-aa85-4df5-ad37-63275b7af1bb" providerId="ADAL" clId="{04AF269C-7AE3-4798-809D-EFDA4AD6A501}" dt="2026-05-04T10:27:31.797" v="1690" actId="478"/>
          <ac:spMkLst>
            <pc:docMk/>
            <pc:sldMk cId="2672874957" sldId="660"/>
            <ac:spMk id="16" creationId="{9BB0685C-9D7B-E0C4-4B28-E81B8DC513E5}"/>
          </ac:spMkLst>
        </pc:spChg>
      </pc:sldChg>
      <pc:sldChg chg="addSp delSp modSp mod">
        <pc:chgData name="Techy Thibaut" userId="0a091cef-aa85-4df5-ad37-63275b7af1bb" providerId="ADAL" clId="{04AF269C-7AE3-4798-809D-EFDA4AD6A501}" dt="2026-05-04T10:43:55.817" v="2087"/>
        <pc:sldMkLst>
          <pc:docMk/>
          <pc:sldMk cId="2309132383" sldId="661"/>
        </pc:sldMkLst>
        <pc:spChg chg="del">
          <ac:chgData name="Techy Thibaut" userId="0a091cef-aa85-4df5-ad37-63275b7af1bb" providerId="ADAL" clId="{04AF269C-7AE3-4798-809D-EFDA4AD6A501}" dt="2026-05-04T10:27:52.045" v="1697" actId="478"/>
          <ac:spMkLst>
            <pc:docMk/>
            <pc:sldMk cId="2309132383" sldId="661"/>
            <ac:spMk id="2" creationId="{7D48C826-C1A7-851A-7907-475CF22D2BE0}"/>
          </ac:spMkLst>
        </pc:spChg>
        <pc:spChg chg="add mod">
          <ac:chgData name="Techy Thibaut" userId="0a091cef-aa85-4df5-ad37-63275b7af1bb" providerId="ADAL" clId="{04AF269C-7AE3-4798-809D-EFDA4AD6A501}" dt="2026-05-04T10:42:44.555" v="2067"/>
          <ac:spMkLst>
            <pc:docMk/>
            <pc:sldMk cId="2309132383" sldId="661"/>
            <ac:spMk id="4" creationId="{F0247D66-7808-2CE1-3186-2BA4E20B4C70}"/>
          </ac:spMkLst>
        </pc:spChg>
        <pc:spChg chg="add mod">
          <ac:chgData name="Techy Thibaut" userId="0a091cef-aa85-4df5-ad37-63275b7af1bb" providerId="ADAL" clId="{04AF269C-7AE3-4798-809D-EFDA4AD6A501}" dt="2026-05-04T10:43:55.817" v="2087"/>
          <ac:spMkLst>
            <pc:docMk/>
            <pc:sldMk cId="2309132383" sldId="661"/>
            <ac:spMk id="5" creationId="{468F45E8-3CB0-C999-C0D6-71B8237199A9}"/>
          </ac:spMkLst>
        </pc:spChg>
        <pc:spChg chg="del">
          <ac:chgData name="Techy Thibaut" userId="0a091cef-aa85-4df5-ad37-63275b7af1bb" providerId="ADAL" clId="{04AF269C-7AE3-4798-809D-EFDA4AD6A501}" dt="2026-05-04T10:27:41.270" v="1692" actId="478"/>
          <ac:spMkLst>
            <pc:docMk/>
            <pc:sldMk cId="2309132383" sldId="661"/>
            <ac:spMk id="27" creationId="{E8A10A42-AD6A-02CA-0059-26FD9F6096CB}"/>
          </ac:spMkLst>
        </pc:spChg>
      </pc:sldChg>
      <pc:sldChg chg="addSp delSp modSp mod">
        <pc:chgData name="Techy Thibaut" userId="0a091cef-aa85-4df5-ad37-63275b7af1bb" providerId="ADAL" clId="{04AF269C-7AE3-4798-809D-EFDA4AD6A501}" dt="2026-05-04T10:43:57.869" v="2088"/>
        <pc:sldMkLst>
          <pc:docMk/>
          <pc:sldMk cId="3314176933" sldId="662"/>
        </pc:sldMkLst>
        <pc:spChg chg="del">
          <ac:chgData name="Techy Thibaut" userId="0a091cef-aa85-4df5-ad37-63275b7af1bb" providerId="ADAL" clId="{04AF269C-7AE3-4798-809D-EFDA4AD6A501}" dt="2026-05-04T10:27:50.233" v="1696" actId="478"/>
          <ac:spMkLst>
            <pc:docMk/>
            <pc:sldMk cId="3314176933" sldId="662"/>
            <ac:spMk id="2" creationId="{11323506-4400-6C25-CD7C-9DCD8FA11AC4}"/>
          </ac:spMkLst>
        </pc:spChg>
        <pc:spChg chg="add mod">
          <ac:chgData name="Techy Thibaut" userId="0a091cef-aa85-4df5-ad37-63275b7af1bb" providerId="ADAL" clId="{04AF269C-7AE3-4798-809D-EFDA4AD6A501}" dt="2026-05-04T10:43:57.869" v="2088"/>
          <ac:spMkLst>
            <pc:docMk/>
            <pc:sldMk cId="3314176933" sldId="662"/>
            <ac:spMk id="4" creationId="{B0270DF5-C678-C64A-E5ED-DCF3988D6001}"/>
          </ac:spMkLst>
        </pc:spChg>
        <pc:spChg chg="del">
          <ac:chgData name="Techy Thibaut" userId="0a091cef-aa85-4df5-ad37-63275b7af1bb" providerId="ADAL" clId="{04AF269C-7AE3-4798-809D-EFDA4AD6A501}" dt="2026-05-04T10:27:42.709" v="1693" actId="478"/>
          <ac:spMkLst>
            <pc:docMk/>
            <pc:sldMk cId="3314176933" sldId="662"/>
            <ac:spMk id="7" creationId="{760248B1-5C6D-EC23-7D96-96AC6DD905F1}"/>
          </ac:spMkLst>
        </pc:spChg>
      </pc:sldChg>
      <pc:sldChg chg="delSp mod">
        <pc:chgData name="Techy Thibaut" userId="0a091cef-aa85-4df5-ad37-63275b7af1bb" providerId="ADAL" clId="{04AF269C-7AE3-4798-809D-EFDA4AD6A501}" dt="2026-05-04T10:27:44.572" v="1694" actId="478"/>
        <pc:sldMkLst>
          <pc:docMk/>
          <pc:sldMk cId="0" sldId="663"/>
        </pc:sldMkLst>
        <pc:spChg chg="del">
          <ac:chgData name="Techy Thibaut" userId="0a091cef-aa85-4df5-ad37-63275b7af1bb" providerId="ADAL" clId="{04AF269C-7AE3-4798-809D-EFDA4AD6A501}" dt="2026-05-04T10:27:44.572" v="1694" actId="478"/>
          <ac:spMkLst>
            <pc:docMk/>
            <pc:sldMk cId="0" sldId="663"/>
            <ac:spMk id="15" creationId="{F128DE26-A2AE-D83B-6682-D1CC8F1BE42C}"/>
          </ac:spMkLst>
        </pc:spChg>
      </pc:sldChg>
      <pc:sldChg chg="delSp mod">
        <pc:chgData name="Techy Thibaut" userId="0a091cef-aa85-4df5-ad37-63275b7af1bb" providerId="ADAL" clId="{04AF269C-7AE3-4798-809D-EFDA4AD6A501}" dt="2026-05-04T10:27:46.026" v="1695" actId="478"/>
        <pc:sldMkLst>
          <pc:docMk/>
          <pc:sldMk cId="0" sldId="664"/>
        </pc:sldMkLst>
        <pc:spChg chg="del">
          <ac:chgData name="Techy Thibaut" userId="0a091cef-aa85-4df5-ad37-63275b7af1bb" providerId="ADAL" clId="{04AF269C-7AE3-4798-809D-EFDA4AD6A501}" dt="2026-05-04T10:27:46.026" v="1695" actId="478"/>
          <ac:spMkLst>
            <pc:docMk/>
            <pc:sldMk cId="0" sldId="664"/>
            <ac:spMk id="17" creationId="{16F78A7A-F4FE-03D8-A812-44E58D5B6D1A}"/>
          </ac:spMkLst>
        </pc:spChg>
      </pc:sldChg>
      <pc:sldChg chg="delSp mod">
        <pc:chgData name="Techy Thibaut" userId="0a091cef-aa85-4df5-ad37-63275b7af1bb" providerId="ADAL" clId="{04AF269C-7AE3-4798-809D-EFDA4AD6A501}" dt="2026-05-04T10:28:02.749" v="1700" actId="478"/>
        <pc:sldMkLst>
          <pc:docMk/>
          <pc:sldMk cId="0" sldId="665"/>
        </pc:sldMkLst>
        <pc:spChg chg="del">
          <ac:chgData name="Techy Thibaut" userId="0a091cef-aa85-4df5-ad37-63275b7af1bb" providerId="ADAL" clId="{04AF269C-7AE3-4798-809D-EFDA4AD6A501}" dt="2026-05-04T10:28:02.749" v="1700" actId="478"/>
          <ac:spMkLst>
            <pc:docMk/>
            <pc:sldMk cId="0" sldId="665"/>
            <ac:spMk id="28" creationId="{B1883881-BA2F-DAC5-6D81-6482CDA76635}"/>
          </ac:spMkLst>
        </pc:spChg>
      </pc:sldChg>
      <pc:sldChg chg="delSp mod">
        <pc:chgData name="Techy Thibaut" userId="0a091cef-aa85-4df5-ad37-63275b7af1bb" providerId="ADAL" clId="{04AF269C-7AE3-4798-809D-EFDA4AD6A501}" dt="2026-05-04T10:28:00.901" v="1699" actId="478"/>
        <pc:sldMkLst>
          <pc:docMk/>
          <pc:sldMk cId="0" sldId="666"/>
        </pc:sldMkLst>
        <pc:spChg chg="del">
          <ac:chgData name="Techy Thibaut" userId="0a091cef-aa85-4df5-ad37-63275b7af1bb" providerId="ADAL" clId="{04AF269C-7AE3-4798-809D-EFDA4AD6A501}" dt="2026-05-04T10:28:00.901" v="1699" actId="478"/>
          <ac:spMkLst>
            <pc:docMk/>
            <pc:sldMk cId="0" sldId="666"/>
            <ac:spMk id="12" creationId="{64D81AAC-4EAB-590E-75E8-BB5CC26A4685}"/>
          </ac:spMkLst>
        </pc:spChg>
      </pc:sldChg>
      <pc:sldChg chg="delSp mod">
        <pc:chgData name="Techy Thibaut" userId="0a091cef-aa85-4df5-ad37-63275b7af1bb" providerId="ADAL" clId="{04AF269C-7AE3-4798-809D-EFDA4AD6A501}" dt="2026-05-04T10:28:05.299" v="1701" actId="478"/>
        <pc:sldMkLst>
          <pc:docMk/>
          <pc:sldMk cId="2532935448" sldId="667"/>
        </pc:sldMkLst>
        <pc:spChg chg="del">
          <ac:chgData name="Techy Thibaut" userId="0a091cef-aa85-4df5-ad37-63275b7af1bb" providerId="ADAL" clId="{04AF269C-7AE3-4798-809D-EFDA4AD6A501}" dt="2026-05-04T10:28:05.299" v="1701" actId="478"/>
          <ac:spMkLst>
            <pc:docMk/>
            <pc:sldMk cId="2532935448" sldId="667"/>
            <ac:spMk id="15" creationId="{B0145461-EC80-3BCE-5565-EA9A019DD196}"/>
          </ac:spMkLst>
        </pc:spChg>
      </pc:sldChg>
      <pc:sldChg chg="delSp mod">
        <pc:chgData name="Techy Thibaut" userId="0a091cef-aa85-4df5-ad37-63275b7af1bb" providerId="ADAL" clId="{04AF269C-7AE3-4798-809D-EFDA4AD6A501}" dt="2026-05-04T10:28:06.921" v="1702" actId="478"/>
        <pc:sldMkLst>
          <pc:docMk/>
          <pc:sldMk cId="0" sldId="668"/>
        </pc:sldMkLst>
        <pc:spChg chg="del">
          <ac:chgData name="Techy Thibaut" userId="0a091cef-aa85-4df5-ad37-63275b7af1bb" providerId="ADAL" clId="{04AF269C-7AE3-4798-809D-EFDA4AD6A501}" dt="2026-05-04T10:28:06.921" v="1702" actId="478"/>
          <ac:spMkLst>
            <pc:docMk/>
            <pc:sldMk cId="0" sldId="668"/>
            <ac:spMk id="15" creationId="{34D7F723-0E21-08E3-FEF5-302E7D6D6E46}"/>
          </ac:spMkLst>
        </pc:spChg>
      </pc:sldChg>
      <pc:sldChg chg="delSp mod">
        <pc:chgData name="Techy Thibaut" userId="0a091cef-aa85-4df5-ad37-63275b7af1bb" providerId="ADAL" clId="{04AF269C-7AE3-4798-809D-EFDA4AD6A501}" dt="2026-05-04T10:28:08.374" v="1703" actId="478"/>
        <pc:sldMkLst>
          <pc:docMk/>
          <pc:sldMk cId="3333768309" sldId="669"/>
        </pc:sldMkLst>
        <pc:spChg chg="del">
          <ac:chgData name="Techy Thibaut" userId="0a091cef-aa85-4df5-ad37-63275b7af1bb" providerId="ADAL" clId="{04AF269C-7AE3-4798-809D-EFDA4AD6A501}" dt="2026-05-04T10:28:08.374" v="1703" actId="478"/>
          <ac:spMkLst>
            <pc:docMk/>
            <pc:sldMk cId="3333768309" sldId="669"/>
            <ac:spMk id="9" creationId="{9B9167C6-8F09-1C3D-0AE8-6629ACA4BA0F}"/>
          </ac:spMkLst>
        </pc:spChg>
      </pc:sldChg>
      <pc:sldChg chg="delSp mod">
        <pc:chgData name="Techy Thibaut" userId="0a091cef-aa85-4df5-ad37-63275b7af1bb" providerId="ADAL" clId="{04AF269C-7AE3-4798-809D-EFDA4AD6A501}" dt="2026-05-04T10:28:09.929" v="1704" actId="478"/>
        <pc:sldMkLst>
          <pc:docMk/>
          <pc:sldMk cId="0" sldId="670"/>
        </pc:sldMkLst>
        <pc:spChg chg="del">
          <ac:chgData name="Techy Thibaut" userId="0a091cef-aa85-4df5-ad37-63275b7af1bb" providerId="ADAL" clId="{04AF269C-7AE3-4798-809D-EFDA4AD6A501}" dt="2026-05-04T10:28:09.929" v="1704" actId="478"/>
          <ac:spMkLst>
            <pc:docMk/>
            <pc:sldMk cId="0" sldId="670"/>
            <ac:spMk id="62" creationId="{31589D97-68F9-8973-4400-F7352E31E489}"/>
          </ac:spMkLst>
        </pc:spChg>
      </pc:sldChg>
      <pc:sldChg chg="delSp mod">
        <pc:chgData name="Techy Thibaut" userId="0a091cef-aa85-4df5-ad37-63275b7af1bb" providerId="ADAL" clId="{04AF269C-7AE3-4798-809D-EFDA4AD6A501}" dt="2026-05-04T10:28:13.069" v="1706" actId="478"/>
        <pc:sldMkLst>
          <pc:docMk/>
          <pc:sldMk cId="4034278949" sldId="671"/>
        </pc:sldMkLst>
        <pc:spChg chg="del">
          <ac:chgData name="Techy Thibaut" userId="0a091cef-aa85-4df5-ad37-63275b7af1bb" providerId="ADAL" clId="{04AF269C-7AE3-4798-809D-EFDA4AD6A501}" dt="2026-05-04T10:28:13.069" v="1706" actId="478"/>
          <ac:spMkLst>
            <pc:docMk/>
            <pc:sldMk cId="4034278949" sldId="671"/>
            <ac:spMk id="10" creationId="{43B6CFCB-36A9-74F8-CA64-5CCF029682C2}"/>
          </ac:spMkLst>
        </pc:spChg>
      </pc:sldChg>
      <pc:sldChg chg="delSp mod">
        <pc:chgData name="Techy Thibaut" userId="0a091cef-aa85-4df5-ad37-63275b7af1bb" providerId="ADAL" clId="{04AF269C-7AE3-4798-809D-EFDA4AD6A501}" dt="2026-05-04T10:28:14.540" v="1707" actId="478"/>
        <pc:sldMkLst>
          <pc:docMk/>
          <pc:sldMk cId="0" sldId="672"/>
        </pc:sldMkLst>
        <pc:spChg chg="del">
          <ac:chgData name="Techy Thibaut" userId="0a091cef-aa85-4df5-ad37-63275b7af1bb" providerId="ADAL" clId="{04AF269C-7AE3-4798-809D-EFDA4AD6A501}" dt="2026-05-04T10:28:14.540" v="1707" actId="478"/>
          <ac:spMkLst>
            <pc:docMk/>
            <pc:sldMk cId="0" sldId="672"/>
            <ac:spMk id="18" creationId="{809E173A-5D21-E844-1373-0DE6863D9436}"/>
          </ac:spMkLst>
        </pc:spChg>
      </pc:sldChg>
      <pc:sldChg chg="delSp mod">
        <pc:chgData name="Techy Thibaut" userId="0a091cef-aa85-4df5-ad37-63275b7af1bb" providerId="ADAL" clId="{04AF269C-7AE3-4798-809D-EFDA4AD6A501}" dt="2026-05-04T10:28:23.701" v="1712" actId="478"/>
        <pc:sldMkLst>
          <pc:docMk/>
          <pc:sldMk cId="4180529657" sldId="673"/>
        </pc:sldMkLst>
        <pc:spChg chg="del">
          <ac:chgData name="Techy Thibaut" userId="0a091cef-aa85-4df5-ad37-63275b7af1bb" providerId="ADAL" clId="{04AF269C-7AE3-4798-809D-EFDA4AD6A501}" dt="2026-05-04T10:28:23.701" v="1712" actId="478"/>
          <ac:spMkLst>
            <pc:docMk/>
            <pc:sldMk cId="4180529657" sldId="673"/>
            <ac:spMk id="2" creationId="{73BEFB83-0B69-AF8D-4944-D29B83EF3FB8}"/>
          </ac:spMkLst>
        </pc:spChg>
      </pc:sldChg>
      <pc:sldChg chg="delSp mod">
        <pc:chgData name="Techy Thibaut" userId="0a091cef-aa85-4df5-ad37-63275b7af1bb" providerId="ADAL" clId="{04AF269C-7AE3-4798-809D-EFDA4AD6A501}" dt="2026-05-04T10:28:25.478" v="1713" actId="478"/>
        <pc:sldMkLst>
          <pc:docMk/>
          <pc:sldMk cId="1440370256" sldId="674"/>
        </pc:sldMkLst>
        <pc:spChg chg="del">
          <ac:chgData name="Techy Thibaut" userId="0a091cef-aa85-4df5-ad37-63275b7af1bb" providerId="ADAL" clId="{04AF269C-7AE3-4798-809D-EFDA4AD6A501}" dt="2026-05-04T10:28:25.478" v="1713" actId="478"/>
          <ac:spMkLst>
            <pc:docMk/>
            <pc:sldMk cId="1440370256" sldId="674"/>
            <ac:spMk id="15" creationId="{2E4AD986-E2FD-A8B1-4037-6F1EC71D8923}"/>
          </ac:spMkLst>
        </pc:spChg>
      </pc:sldChg>
      <pc:sldChg chg="delSp mod">
        <pc:chgData name="Techy Thibaut" userId="0a091cef-aa85-4df5-ad37-63275b7af1bb" providerId="ADAL" clId="{04AF269C-7AE3-4798-809D-EFDA4AD6A501}" dt="2026-05-04T10:28:27.251" v="1714" actId="478"/>
        <pc:sldMkLst>
          <pc:docMk/>
          <pc:sldMk cId="3895848614" sldId="675"/>
        </pc:sldMkLst>
        <pc:spChg chg="del">
          <ac:chgData name="Techy Thibaut" userId="0a091cef-aa85-4df5-ad37-63275b7af1bb" providerId="ADAL" clId="{04AF269C-7AE3-4798-809D-EFDA4AD6A501}" dt="2026-05-04T10:28:27.251" v="1714" actId="478"/>
          <ac:spMkLst>
            <pc:docMk/>
            <pc:sldMk cId="3895848614" sldId="675"/>
            <ac:spMk id="2" creationId="{C8AC42F2-B2F3-2561-4B59-ADE59ADEBF39}"/>
          </ac:spMkLst>
        </pc:spChg>
      </pc:sldChg>
      <pc:sldChg chg="delSp mod">
        <pc:chgData name="Techy Thibaut" userId="0a091cef-aa85-4df5-ad37-63275b7af1bb" providerId="ADAL" clId="{04AF269C-7AE3-4798-809D-EFDA4AD6A501}" dt="2026-05-04T10:28:32.516" v="1716" actId="478"/>
        <pc:sldMkLst>
          <pc:docMk/>
          <pc:sldMk cId="3703968105" sldId="676"/>
        </pc:sldMkLst>
        <pc:spChg chg="del">
          <ac:chgData name="Techy Thibaut" userId="0a091cef-aa85-4df5-ad37-63275b7af1bb" providerId="ADAL" clId="{04AF269C-7AE3-4798-809D-EFDA4AD6A501}" dt="2026-05-04T10:28:32.516" v="1716" actId="478"/>
          <ac:spMkLst>
            <pc:docMk/>
            <pc:sldMk cId="3703968105" sldId="676"/>
            <ac:spMk id="9" creationId="{CD4A309F-0D33-7970-B6DD-FD12AFA8F216}"/>
          </ac:spMkLst>
        </pc:spChg>
      </pc:sldChg>
      <pc:sldChg chg="delSp mod">
        <pc:chgData name="Techy Thibaut" userId="0a091cef-aa85-4df5-ad37-63275b7af1bb" providerId="ADAL" clId="{04AF269C-7AE3-4798-809D-EFDA4AD6A501}" dt="2026-05-04T10:28:33.959" v="1717" actId="478"/>
        <pc:sldMkLst>
          <pc:docMk/>
          <pc:sldMk cId="2068881058" sldId="677"/>
        </pc:sldMkLst>
        <pc:spChg chg="del">
          <ac:chgData name="Techy Thibaut" userId="0a091cef-aa85-4df5-ad37-63275b7af1bb" providerId="ADAL" clId="{04AF269C-7AE3-4798-809D-EFDA4AD6A501}" dt="2026-05-04T10:28:33.959" v="1717" actId="478"/>
          <ac:spMkLst>
            <pc:docMk/>
            <pc:sldMk cId="2068881058" sldId="677"/>
            <ac:spMk id="2" creationId="{B82EB9CD-B2C2-97FD-E2D4-5DD5AC4665AA}"/>
          </ac:spMkLst>
        </pc:spChg>
      </pc:sldChg>
      <pc:sldChg chg="delSp modSp mod">
        <pc:chgData name="Techy Thibaut" userId="0a091cef-aa85-4df5-ad37-63275b7af1bb" providerId="ADAL" clId="{04AF269C-7AE3-4798-809D-EFDA4AD6A501}" dt="2026-05-04T10:28:35.835" v="1718" actId="478"/>
        <pc:sldMkLst>
          <pc:docMk/>
          <pc:sldMk cId="2952853570" sldId="678"/>
        </pc:sldMkLst>
        <pc:spChg chg="del mod">
          <ac:chgData name="Techy Thibaut" userId="0a091cef-aa85-4df5-ad37-63275b7af1bb" providerId="ADAL" clId="{04AF269C-7AE3-4798-809D-EFDA4AD6A501}" dt="2026-05-04T10:28:35.835" v="1718" actId="478"/>
          <ac:spMkLst>
            <pc:docMk/>
            <pc:sldMk cId="2952853570" sldId="678"/>
            <ac:spMk id="12" creationId="{C7F2604E-EAA8-594A-997F-59FE4B7893E4}"/>
          </ac:spMkLst>
        </pc:spChg>
      </pc:sldChg>
      <pc:sldChg chg="delSp mod">
        <pc:chgData name="Techy Thibaut" userId="0a091cef-aa85-4df5-ad37-63275b7af1bb" providerId="ADAL" clId="{04AF269C-7AE3-4798-809D-EFDA4AD6A501}" dt="2026-05-04T10:28:37.562" v="1719" actId="478"/>
        <pc:sldMkLst>
          <pc:docMk/>
          <pc:sldMk cId="3908396530" sldId="679"/>
        </pc:sldMkLst>
        <pc:spChg chg="del">
          <ac:chgData name="Techy Thibaut" userId="0a091cef-aa85-4df5-ad37-63275b7af1bb" providerId="ADAL" clId="{04AF269C-7AE3-4798-809D-EFDA4AD6A501}" dt="2026-05-04T10:28:37.562" v="1719" actId="478"/>
          <ac:spMkLst>
            <pc:docMk/>
            <pc:sldMk cId="3908396530" sldId="679"/>
            <ac:spMk id="5" creationId="{B5FF2455-F33A-1F1F-D027-D146E5E6C1FA}"/>
          </ac:spMkLst>
        </pc:spChg>
      </pc:sldChg>
      <pc:sldChg chg="delSp mod">
        <pc:chgData name="Techy Thibaut" userId="0a091cef-aa85-4df5-ad37-63275b7af1bb" providerId="ADAL" clId="{04AF269C-7AE3-4798-809D-EFDA4AD6A501}" dt="2026-05-04T10:28:39.525" v="1720" actId="478"/>
        <pc:sldMkLst>
          <pc:docMk/>
          <pc:sldMk cId="2824336658" sldId="680"/>
        </pc:sldMkLst>
        <pc:spChg chg="del">
          <ac:chgData name="Techy Thibaut" userId="0a091cef-aa85-4df5-ad37-63275b7af1bb" providerId="ADAL" clId="{04AF269C-7AE3-4798-809D-EFDA4AD6A501}" dt="2026-05-04T10:28:39.525" v="1720" actId="478"/>
          <ac:spMkLst>
            <pc:docMk/>
            <pc:sldMk cId="2824336658" sldId="680"/>
            <ac:spMk id="6" creationId="{E2D99486-CA44-EF16-7FD3-7C7A9B777DE9}"/>
          </ac:spMkLst>
        </pc:spChg>
      </pc:sldChg>
      <pc:sldChg chg="delSp mod">
        <pc:chgData name="Techy Thibaut" userId="0a091cef-aa85-4df5-ad37-63275b7af1bb" providerId="ADAL" clId="{04AF269C-7AE3-4798-809D-EFDA4AD6A501}" dt="2026-05-04T10:28:46.996" v="1723" actId="478"/>
        <pc:sldMkLst>
          <pc:docMk/>
          <pc:sldMk cId="1862400628" sldId="681"/>
        </pc:sldMkLst>
        <pc:spChg chg="del">
          <ac:chgData name="Techy Thibaut" userId="0a091cef-aa85-4df5-ad37-63275b7af1bb" providerId="ADAL" clId="{04AF269C-7AE3-4798-809D-EFDA4AD6A501}" dt="2026-05-04T10:28:46.996" v="1723" actId="478"/>
          <ac:spMkLst>
            <pc:docMk/>
            <pc:sldMk cId="1862400628" sldId="681"/>
            <ac:spMk id="3" creationId="{DED30B53-5948-2246-A3BA-BB6E4704748E}"/>
          </ac:spMkLst>
        </pc:spChg>
      </pc:sldChg>
      <pc:sldChg chg="delSp mod">
        <pc:chgData name="Techy Thibaut" userId="0a091cef-aa85-4df5-ad37-63275b7af1bb" providerId="ADAL" clId="{04AF269C-7AE3-4798-809D-EFDA4AD6A501}" dt="2026-05-04T10:28:50.553" v="1725" actId="478"/>
        <pc:sldMkLst>
          <pc:docMk/>
          <pc:sldMk cId="4157349133" sldId="682"/>
        </pc:sldMkLst>
        <pc:spChg chg="del">
          <ac:chgData name="Techy Thibaut" userId="0a091cef-aa85-4df5-ad37-63275b7af1bb" providerId="ADAL" clId="{04AF269C-7AE3-4798-809D-EFDA4AD6A501}" dt="2026-05-04T10:28:50.553" v="1725" actId="478"/>
          <ac:spMkLst>
            <pc:docMk/>
            <pc:sldMk cId="4157349133" sldId="682"/>
            <ac:spMk id="13" creationId="{F3327026-AC7B-F6E1-53F2-A7251A2C098D}"/>
          </ac:spMkLst>
        </pc:spChg>
      </pc:sldChg>
      <pc:sldChg chg="delSp modSp mod">
        <pc:chgData name="Techy Thibaut" userId="0a091cef-aa85-4df5-ad37-63275b7af1bb" providerId="ADAL" clId="{04AF269C-7AE3-4798-809D-EFDA4AD6A501}" dt="2026-05-04T10:28:57.382" v="1728" actId="20577"/>
        <pc:sldMkLst>
          <pc:docMk/>
          <pc:sldMk cId="3622621540" sldId="683"/>
        </pc:sldMkLst>
        <pc:spChg chg="del">
          <ac:chgData name="Techy Thibaut" userId="0a091cef-aa85-4df5-ad37-63275b7af1bb" providerId="ADAL" clId="{04AF269C-7AE3-4798-809D-EFDA4AD6A501}" dt="2026-05-04T10:28:52.345" v="1726" actId="478"/>
          <ac:spMkLst>
            <pc:docMk/>
            <pc:sldMk cId="3622621540" sldId="683"/>
            <ac:spMk id="5" creationId="{2336D3F0-1CBB-D665-F897-666DBFEF9218}"/>
          </ac:spMkLst>
        </pc:spChg>
        <pc:spChg chg="mod">
          <ac:chgData name="Techy Thibaut" userId="0a091cef-aa85-4df5-ad37-63275b7af1bb" providerId="ADAL" clId="{04AF269C-7AE3-4798-809D-EFDA4AD6A501}" dt="2026-05-04T10:28:57.382" v="1728" actId="20577"/>
          <ac:spMkLst>
            <pc:docMk/>
            <pc:sldMk cId="3622621540" sldId="683"/>
            <ac:spMk id="12" creationId="{23F1E8FB-CF52-0D61-4893-9D12D4F910D7}"/>
          </ac:spMkLst>
        </pc:spChg>
      </pc:sldChg>
      <pc:sldChg chg="delSp mod">
        <pc:chgData name="Techy Thibaut" userId="0a091cef-aa85-4df5-ad37-63275b7af1bb" providerId="ADAL" clId="{04AF269C-7AE3-4798-809D-EFDA4AD6A501}" dt="2026-05-04T10:29:00.205" v="1729" actId="478"/>
        <pc:sldMkLst>
          <pc:docMk/>
          <pc:sldMk cId="3090867092" sldId="684"/>
        </pc:sldMkLst>
        <pc:spChg chg="del">
          <ac:chgData name="Techy Thibaut" userId="0a091cef-aa85-4df5-ad37-63275b7af1bb" providerId="ADAL" clId="{04AF269C-7AE3-4798-809D-EFDA4AD6A501}" dt="2026-05-04T10:29:00.205" v="1729" actId="478"/>
          <ac:spMkLst>
            <pc:docMk/>
            <pc:sldMk cId="3090867092" sldId="684"/>
            <ac:spMk id="5" creationId="{89FCD777-1A85-5DEB-4074-83FB82D65FDD}"/>
          </ac:spMkLst>
        </pc:spChg>
      </pc:sldChg>
      <pc:sldChg chg="delSp mod">
        <pc:chgData name="Techy Thibaut" userId="0a091cef-aa85-4df5-ad37-63275b7af1bb" providerId="ADAL" clId="{04AF269C-7AE3-4798-809D-EFDA4AD6A501}" dt="2026-05-04T10:29:01.615" v="1730" actId="478"/>
        <pc:sldMkLst>
          <pc:docMk/>
          <pc:sldMk cId="3576805894" sldId="685"/>
        </pc:sldMkLst>
        <pc:spChg chg="del">
          <ac:chgData name="Techy Thibaut" userId="0a091cef-aa85-4df5-ad37-63275b7af1bb" providerId="ADAL" clId="{04AF269C-7AE3-4798-809D-EFDA4AD6A501}" dt="2026-05-04T10:29:01.615" v="1730" actId="478"/>
          <ac:spMkLst>
            <pc:docMk/>
            <pc:sldMk cId="3576805894" sldId="685"/>
            <ac:spMk id="8" creationId="{5BEB61A2-0DCC-685A-D1DD-7AE6801429F0}"/>
          </ac:spMkLst>
        </pc:spChg>
      </pc:sldChg>
      <pc:sldChg chg="delSp mod">
        <pc:chgData name="Techy Thibaut" userId="0a091cef-aa85-4df5-ad37-63275b7af1bb" providerId="ADAL" clId="{04AF269C-7AE3-4798-809D-EFDA4AD6A501}" dt="2026-05-04T10:29:02.967" v="1731" actId="478"/>
        <pc:sldMkLst>
          <pc:docMk/>
          <pc:sldMk cId="3726796961" sldId="686"/>
        </pc:sldMkLst>
        <pc:spChg chg="del">
          <ac:chgData name="Techy Thibaut" userId="0a091cef-aa85-4df5-ad37-63275b7af1bb" providerId="ADAL" clId="{04AF269C-7AE3-4798-809D-EFDA4AD6A501}" dt="2026-05-04T10:29:02.967" v="1731" actId="478"/>
          <ac:spMkLst>
            <pc:docMk/>
            <pc:sldMk cId="3726796961" sldId="686"/>
            <ac:spMk id="5" creationId="{D2E7E1FE-9A49-3DD1-666D-5CDA34B73032}"/>
          </ac:spMkLst>
        </pc:spChg>
      </pc:sldChg>
      <pc:sldChg chg="delSp mod">
        <pc:chgData name="Techy Thibaut" userId="0a091cef-aa85-4df5-ad37-63275b7af1bb" providerId="ADAL" clId="{04AF269C-7AE3-4798-809D-EFDA4AD6A501}" dt="2026-05-04T10:29:11.627" v="1732" actId="478"/>
        <pc:sldMkLst>
          <pc:docMk/>
          <pc:sldMk cId="2367588518" sldId="687"/>
        </pc:sldMkLst>
        <pc:spChg chg="del">
          <ac:chgData name="Techy Thibaut" userId="0a091cef-aa85-4df5-ad37-63275b7af1bb" providerId="ADAL" clId="{04AF269C-7AE3-4798-809D-EFDA4AD6A501}" dt="2026-05-04T10:29:11.627" v="1732" actId="478"/>
          <ac:spMkLst>
            <pc:docMk/>
            <pc:sldMk cId="2367588518" sldId="687"/>
            <ac:spMk id="3" creationId="{D2578FA1-B603-4FC1-2CAC-1DC9734E47BB}"/>
          </ac:spMkLst>
        </pc:spChg>
      </pc:sldChg>
      <pc:sldChg chg="delSp mod">
        <pc:chgData name="Techy Thibaut" userId="0a091cef-aa85-4df5-ad37-63275b7af1bb" providerId="ADAL" clId="{04AF269C-7AE3-4798-809D-EFDA4AD6A501}" dt="2026-05-04T10:29:13.068" v="1733" actId="478"/>
        <pc:sldMkLst>
          <pc:docMk/>
          <pc:sldMk cId="720808118" sldId="688"/>
        </pc:sldMkLst>
        <pc:spChg chg="del">
          <ac:chgData name="Techy Thibaut" userId="0a091cef-aa85-4df5-ad37-63275b7af1bb" providerId="ADAL" clId="{04AF269C-7AE3-4798-809D-EFDA4AD6A501}" dt="2026-05-04T10:29:13.068" v="1733" actId="478"/>
          <ac:spMkLst>
            <pc:docMk/>
            <pc:sldMk cId="720808118" sldId="688"/>
            <ac:spMk id="4" creationId="{CB34A0BA-638E-5CBE-F4C1-290611C83261}"/>
          </ac:spMkLst>
        </pc:spChg>
      </pc:sldChg>
      <pc:sldChg chg="delSp mod">
        <pc:chgData name="Techy Thibaut" userId="0a091cef-aa85-4df5-ad37-63275b7af1bb" providerId="ADAL" clId="{04AF269C-7AE3-4798-809D-EFDA4AD6A501}" dt="2026-05-04T10:29:14.299" v="1734" actId="478"/>
        <pc:sldMkLst>
          <pc:docMk/>
          <pc:sldMk cId="4012820431" sldId="689"/>
        </pc:sldMkLst>
        <pc:spChg chg="del">
          <ac:chgData name="Techy Thibaut" userId="0a091cef-aa85-4df5-ad37-63275b7af1bb" providerId="ADAL" clId="{04AF269C-7AE3-4798-809D-EFDA4AD6A501}" dt="2026-05-04T10:29:14.299" v="1734" actId="478"/>
          <ac:spMkLst>
            <pc:docMk/>
            <pc:sldMk cId="4012820431" sldId="689"/>
            <ac:spMk id="4" creationId="{2CFAD9F8-404F-87E1-E420-37843BAFDBD1}"/>
          </ac:spMkLst>
        </pc:spChg>
      </pc:sldChg>
      <pc:sldChg chg="delSp mod modNotesTx">
        <pc:chgData name="Techy Thibaut" userId="0a091cef-aa85-4df5-ad37-63275b7af1bb" providerId="ADAL" clId="{04AF269C-7AE3-4798-809D-EFDA4AD6A501}" dt="2026-05-04T10:29:20.444" v="1738" actId="20577"/>
        <pc:sldMkLst>
          <pc:docMk/>
          <pc:sldMk cId="144510503" sldId="690"/>
        </pc:sldMkLst>
        <pc:spChg chg="del">
          <ac:chgData name="Techy Thibaut" userId="0a091cef-aa85-4df5-ad37-63275b7af1bb" providerId="ADAL" clId="{04AF269C-7AE3-4798-809D-EFDA4AD6A501}" dt="2026-05-04T10:29:15.633" v="1735" actId="478"/>
          <ac:spMkLst>
            <pc:docMk/>
            <pc:sldMk cId="144510503" sldId="690"/>
            <ac:spMk id="5" creationId="{D0B556D7-7D77-6A9E-ADD5-51F5E9C1F1BA}"/>
          </ac:spMkLst>
        </pc:spChg>
      </pc:sldChg>
      <pc:sldChg chg="delSp mod modNotesTx">
        <pc:chgData name="Techy Thibaut" userId="0a091cef-aa85-4df5-ad37-63275b7af1bb" providerId="ADAL" clId="{04AF269C-7AE3-4798-809D-EFDA4AD6A501}" dt="2026-05-04T10:29:27.594" v="1741" actId="20577"/>
        <pc:sldMkLst>
          <pc:docMk/>
          <pc:sldMk cId="2815095643" sldId="691"/>
        </pc:sldMkLst>
        <pc:spChg chg="del">
          <ac:chgData name="Techy Thibaut" userId="0a091cef-aa85-4df5-ad37-63275b7af1bb" providerId="ADAL" clId="{04AF269C-7AE3-4798-809D-EFDA4AD6A501}" dt="2026-05-04T10:29:24.249" v="1739" actId="478"/>
          <ac:spMkLst>
            <pc:docMk/>
            <pc:sldMk cId="2815095643" sldId="691"/>
            <ac:spMk id="5" creationId="{9C607C68-217F-485E-4E95-B1E12A04C3F2}"/>
          </ac:spMkLst>
        </pc:spChg>
      </pc:sldChg>
      <pc:sldChg chg="delSp mod modNotesTx">
        <pc:chgData name="Techy Thibaut" userId="0a091cef-aa85-4df5-ad37-63275b7af1bb" providerId="ADAL" clId="{04AF269C-7AE3-4798-809D-EFDA4AD6A501}" dt="2026-05-04T10:29:33.451" v="1743" actId="20577"/>
        <pc:sldMkLst>
          <pc:docMk/>
          <pc:sldMk cId="3273204240" sldId="692"/>
        </pc:sldMkLst>
        <pc:spChg chg="del">
          <ac:chgData name="Techy Thibaut" userId="0a091cef-aa85-4df5-ad37-63275b7af1bb" providerId="ADAL" clId="{04AF269C-7AE3-4798-809D-EFDA4AD6A501}" dt="2026-05-04T10:29:30.717" v="1742" actId="478"/>
          <ac:spMkLst>
            <pc:docMk/>
            <pc:sldMk cId="3273204240" sldId="692"/>
            <ac:spMk id="5" creationId="{63CDE849-7EFC-6A49-0D0B-518C1D8E166E}"/>
          </ac:spMkLst>
        </pc:spChg>
      </pc:sldChg>
      <pc:sldChg chg="delSp mod">
        <pc:chgData name="Techy Thibaut" userId="0a091cef-aa85-4df5-ad37-63275b7af1bb" providerId="ADAL" clId="{04AF269C-7AE3-4798-809D-EFDA4AD6A501}" dt="2026-05-04T10:29:38.185" v="1745" actId="478"/>
        <pc:sldMkLst>
          <pc:docMk/>
          <pc:sldMk cId="1679570565" sldId="694"/>
        </pc:sldMkLst>
        <pc:spChg chg="del">
          <ac:chgData name="Techy Thibaut" userId="0a091cef-aa85-4df5-ad37-63275b7af1bb" providerId="ADAL" clId="{04AF269C-7AE3-4798-809D-EFDA4AD6A501}" dt="2026-05-04T10:29:38.185" v="1745" actId="478"/>
          <ac:spMkLst>
            <pc:docMk/>
            <pc:sldMk cId="1679570565" sldId="694"/>
            <ac:spMk id="7" creationId="{BE25B313-CBEC-3F32-17D1-3BEEFB6C580F}"/>
          </ac:spMkLst>
        </pc:spChg>
      </pc:sldChg>
      <pc:sldChg chg="delSp mod">
        <pc:chgData name="Techy Thibaut" userId="0a091cef-aa85-4df5-ad37-63275b7af1bb" providerId="ADAL" clId="{04AF269C-7AE3-4798-809D-EFDA4AD6A501}" dt="2026-05-04T10:29:40.174" v="1746" actId="478"/>
        <pc:sldMkLst>
          <pc:docMk/>
          <pc:sldMk cId="3537371310" sldId="695"/>
        </pc:sldMkLst>
        <pc:spChg chg="del">
          <ac:chgData name="Techy Thibaut" userId="0a091cef-aa85-4df5-ad37-63275b7af1bb" providerId="ADAL" clId="{04AF269C-7AE3-4798-809D-EFDA4AD6A501}" dt="2026-05-04T10:29:40.174" v="1746" actId="478"/>
          <ac:spMkLst>
            <pc:docMk/>
            <pc:sldMk cId="3537371310" sldId="695"/>
            <ac:spMk id="2" creationId="{9E493886-8BC1-32B4-0FF9-5EE375F55A3E}"/>
          </ac:spMkLst>
        </pc:spChg>
      </pc:sldChg>
      <pc:sldChg chg="delSp mod">
        <pc:chgData name="Techy Thibaut" userId="0a091cef-aa85-4df5-ad37-63275b7af1bb" providerId="ADAL" clId="{04AF269C-7AE3-4798-809D-EFDA4AD6A501}" dt="2026-05-04T10:29:41.961" v="1747" actId="478"/>
        <pc:sldMkLst>
          <pc:docMk/>
          <pc:sldMk cId="1652002524" sldId="696"/>
        </pc:sldMkLst>
        <pc:spChg chg="del">
          <ac:chgData name="Techy Thibaut" userId="0a091cef-aa85-4df5-ad37-63275b7af1bb" providerId="ADAL" clId="{04AF269C-7AE3-4798-809D-EFDA4AD6A501}" dt="2026-05-04T10:29:41.961" v="1747" actId="478"/>
          <ac:spMkLst>
            <pc:docMk/>
            <pc:sldMk cId="1652002524" sldId="696"/>
            <ac:spMk id="5" creationId="{677BDD26-7771-D57F-1399-F3A10CBA996C}"/>
          </ac:spMkLst>
        </pc:spChg>
      </pc:sldChg>
      <pc:sldChg chg="delSp modSp mod">
        <pc:chgData name="Techy Thibaut" userId="0a091cef-aa85-4df5-ad37-63275b7af1bb" providerId="ADAL" clId="{04AF269C-7AE3-4798-809D-EFDA4AD6A501}" dt="2026-05-04T10:29:44.854" v="1750" actId="478"/>
        <pc:sldMkLst>
          <pc:docMk/>
          <pc:sldMk cId="1702706509" sldId="697"/>
        </pc:sldMkLst>
        <pc:spChg chg="del mod">
          <ac:chgData name="Techy Thibaut" userId="0a091cef-aa85-4df5-ad37-63275b7af1bb" providerId="ADAL" clId="{04AF269C-7AE3-4798-809D-EFDA4AD6A501}" dt="2026-05-04T10:29:44.854" v="1750" actId="478"/>
          <ac:spMkLst>
            <pc:docMk/>
            <pc:sldMk cId="1702706509" sldId="697"/>
            <ac:spMk id="5" creationId="{78C10293-5C52-B253-979F-00FE0AA1577E}"/>
          </ac:spMkLst>
        </pc:spChg>
      </pc:sldChg>
      <pc:sldChg chg="delSp mod">
        <pc:chgData name="Techy Thibaut" userId="0a091cef-aa85-4df5-ad37-63275b7af1bb" providerId="ADAL" clId="{04AF269C-7AE3-4798-809D-EFDA4AD6A501}" dt="2026-05-04T10:29:46.861" v="1751" actId="478"/>
        <pc:sldMkLst>
          <pc:docMk/>
          <pc:sldMk cId="3136228706" sldId="698"/>
        </pc:sldMkLst>
        <pc:spChg chg="del">
          <ac:chgData name="Techy Thibaut" userId="0a091cef-aa85-4df5-ad37-63275b7af1bb" providerId="ADAL" clId="{04AF269C-7AE3-4798-809D-EFDA4AD6A501}" dt="2026-05-04T10:29:46.861" v="1751" actId="478"/>
          <ac:spMkLst>
            <pc:docMk/>
            <pc:sldMk cId="3136228706" sldId="698"/>
            <ac:spMk id="5" creationId="{8956A390-9A02-1422-9894-A42DC3550C2B}"/>
          </ac:spMkLst>
        </pc:spChg>
      </pc:sldChg>
      <pc:sldChg chg="delSp mod modNotesTx">
        <pc:chgData name="Techy Thibaut" userId="0a091cef-aa85-4df5-ad37-63275b7af1bb" providerId="ADAL" clId="{04AF269C-7AE3-4798-809D-EFDA4AD6A501}" dt="2026-05-04T10:29:50.995" v="1753" actId="20577"/>
        <pc:sldMkLst>
          <pc:docMk/>
          <pc:sldMk cId="2812302735" sldId="699"/>
        </pc:sldMkLst>
        <pc:spChg chg="del">
          <ac:chgData name="Techy Thibaut" userId="0a091cef-aa85-4df5-ad37-63275b7af1bb" providerId="ADAL" clId="{04AF269C-7AE3-4798-809D-EFDA4AD6A501}" dt="2026-05-04T10:29:48.449" v="1752" actId="478"/>
          <ac:spMkLst>
            <pc:docMk/>
            <pc:sldMk cId="2812302735" sldId="699"/>
            <ac:spMk id="5" creationId="{455ADB0B-F5A7-023D-EB9A-FDD2E5B29944}"/>
          </ac:spMkLst>
        </pc:spChg>
      </pc:sldChg>
      <pc:sldChg chg="delSp mod">
        <pc:chgData name="Techy Thibaut" userId="0a091cef-aa85-4df5-ad37-63275b7af1bb" providerId="ADAL" clId="{04AF269C-7AE3-4798-809D-EFDA4AD6A501}" dt="2026-05-04T10:29:53.668" v="1754" actId="478"/>
        <pc:sldMkLst>
          <pc:docMk/>
          <pc:sldMk cId="1579736672" sldId="700"/>
        </pc:sldMkLst>
        <pc:spChg chg="del">
          <ac:chgData name="Techy Thibaut" userId="0a091cef-aa85-4df5-ad37-63275b7af1bb" providerId="ADAL" clId="{04AF269C-7AE3-4798-809D-EFDA4AD6A501}" dt="2026-05-04T10:29:53.668" v="1754" actId="478"/>
          <ac:spMkLst>
            <pc:docMk/>
            <pc:sldMk cId="1579736672" sldId="700"/>
            <ac:spMk id="5" creationId="{0849EDA1-878E-A098-AF24-368F0D0478E9}"/>
          </ac:spMkLst>
        </pc:spChg>
      </pc:sldChg>
      <pc:sldChg chg="delSp mod modNotesTx">
        <pc:chgData name="Techy Thibaut" userId="0a091cef-aa85-4df5-ad37-63275b7af1bb" providerId="ADAL" clId="{04AF269C-7AE3-4798-809D-EFDA4AD6A501}" dt="2026-05-04T10:29:58.036" v="1756" actId="20577"/>
        <pc:sldMkLst>
          <pc:docMk/>
          <pc:sldMk cId="3922277116" sldId="701"/>
        </pc:sldMkLst>
        <pc:spChg chg="del">
          <ac:chgData name="Techy Thibaut" userId="0a091cef-aa85-4df5-ad37-63275b7af1bb" providerId="ADAL" clId="{04AF269C-7AE3-4798-809D-EFDA4AD6A501}" dt="2026-05-04T10:29:55.848" v="1755" actId="478"/>
          <ac:spMkLst>
            <pc:docMk/>
            <pc:sldMk cId="3922277116" sldId="701"/>
            <ac:spMk id="5" creationId="{543A21CA-F0E6-B38F-67B5-7FB89DDEDD85}"/>
          </ac:spMkLst>
        </pc:spChg>
      </pc:sldChg>
      <pc:sldChg chg="delSp mod modNotesTx">
        <pc:chgData name="Techy Thibaut" userId="0a091cef-aa85-4df5-ad37-63275b7af1bb" providerId="ADAL" clId="{04AF269C-7AE3-4798-809D-EFDA4AD6A501}" dt="2026-05-04T10:30:07.254" v="1760" actId="20577"/>
        <pc:sldMkLst>
          <pc:docMk/>
          <pc:sldMk cId="2149048260" sldId="702"/>
        </pc:sldMkLst>
        <pc:spChg chg="del">
          <ac:chgData name="Techy Thibaut" userId="0a091cef-aa85-4df5-ad37-63275b7af1bb" providerId="ADAL" clId="{04AF269C-7AE3-4798-809D-EFDA4AD6A501}" dt="2026-05-04T10:30:05.028" v="1759" actId="478"/>
          <ac:spMkLst>
            <pc:docMk/>
            <pc:sldMk cId="2149048260" sldId="702"/>
            <ac:spMk id="5" creationId="{01643699-5088-6719-C3DE-608EDBE2EC32}"/>
          </ac:spMkLst>
        </pc:spChg>
      </pc:sldChg>
      <pc:sldChg chg="delSp mod modNotesTx">
        <pc:chgData name="Techy Thibaut" userId="0a091cef-aa85-4df5-ad37-63275b7af1bb" providerId="ADAL" clId="{04AF269C-7AE3-4798-809D-EFDA4AD6A501}" dt="2026-05-04T10:30:12.459" v="1762" actId="20577"/>
        <pc:sldMkLst>
          <pc:docMk/>
          <pc:sldMk cId="1025526804" sldId="703"/>
        </pc:sldMkLst>
        <pc:spChg chg="del">
          <ac:chgData name="Techy Thibaut" userId="0a091cef-aa85-4df5-ad37-63275b7af1bb" providerId="ADAL" clId="{04AF269C-7AE3-4798-809D-EFDA4AD6A501}" dt="2026-05-04T10:30:10.147" v="1761" actId="478"/>
          <ac:spMkLst>
            <pc:docMk/>
            <pc:sldMk cId="1025526804" sldId="703"/>
            <ac:spMk id="5" creationId="{C671F17F-EAEC-4D57-91D9-793E28869A53}"/>
          </ac:spMkLst>
        </pc:spChg>
      </pc:sldChg>
      <pc:sldChg chg="delSp mod modNotesTx">
        <pc:chgData name="Techy Thibaut" userId="0a091cef-aa85-4df5-ad37-63275b7af1bb" providerId="ADAL" clId="{04AF269C-7AE3-4798-809D-EFDA4AD6A501}" dt="2026-05-04T10:30:22.581" v="1766" actId="20577"/>
        <pc:sldMkLst>
          <pc:docMk/>
          <pc:sldMk cId="1753720136" sldId="704"/>
        </pc:sldMkLst>
        <pc:spChg chg="del">
          <ac:chgData name="Techy Thibaut" userId="0a091cef-aa85-4df5-ad37-63275b7af1bb" providerId="ADAL" clId="{04AF269C-7AE3-4798-809D-EFDA4AD6A501}" dt="2026-05-04T10:30:20.782" v="1765" actId="478"/>
          <ac:spMkLst>
            <pc:docMk/>
            <pc:sldMk cId="1753720136" sldId="704"/>
            <ac:spMk id="5" creationId="{AE1048EC-F372-2150-7CD7-C14A2D6C46E8}"/>
          </ac:spMkLst>
        </pc:spChg>
      </pc:sldChg>
      <pc:sldChg chg="delSp mod">
        <pc:chgData name="Techy Thibaut" userId="0a091cef-aa85-4df5-ad37-63275b7af1bb" providerId="ADAL" clId="{04AF269C-7AE3-4798-809D-EFDA4AD6A501}" dt="2026-05-04T10:30:25.447" v="1767" actId="478"/>
        <pc:sldMkLst>
          <pc:docMk/>
          <pc:sldMk cId="2935361862" sldId="705"/>
        </pc:sldMkLst>
        <pc:spChg chg="del">
          <ac:chgData name="Techy Thibaut" userId="0a091cef-aa85-4df5-ad37-63275b7af1bb" providerId="ADAL" clId="{04AF269C-7AE3-4798-809D-EFDA4AD6A501}" dt="2026-05-04T10:30:25.447" v="1767" actId="478"/>
          <ac:spMkLst>
            <pc:docMk/>
            <pc:sldMk cId="2935361862" sldId="705"/>
            <ac:spMk id="7" creationId="{284D8C04-76DA-E0BE-3C41-0A88E0FA3BBD}"/>
          </ac:spMkLst>
        </pc:spChg>
      </pc:sldChg>
      <pc:sldChg chg="delSp modSp mod">
        <pc:chgData name="Techy Thibaut" userId="0a091cef-aa85-4df5-ad37-63275b7af1bb" providerId="ADAL" clId="{04AF269C-7AE3-4798-809D-EFDA4AD6A501}" dt="2026-05-04T10:30:29.080" v="1770" actId="478"/>
        <pc:sldMkLst>
          <pc:docMk/>
          <pc:sldMk cId="2473769751" sldId="706"/>
        </pc:sldMkLst>
        <pc:spChg chg="del mod">
          <ac:chgData name="Techy Thibaut" userId="0a091cef-aa85-4df5-ad37-63275b7af1bb" providerId="ADAL" clId="{04AF269C-7AE3-4798-809D-EFDA4AD6A501}" dt="2026-05-04T10:30:29.080" v="1770" actId="478"/>
          <ac:spMkLst>
            <pc:docMk/>
            <pc:sldMk cId="2473769751" sldId="706"/>
            <ac:spMk id="6" creationId="{59899F0A-710B-E13D-A20E-8C60C6C1DDDD}"/>
          </ac:spMkLst>
        </pc:spChg>
      </pc:sldChg>
      <pc:sldChg chg="delSp mod">
        <pc:chgData name="Techy Thibaut" userId="0a091cef-aa85-4df5-ad37-63275b7af1bb" providerId="ADAL" clId="{04AF269C-7AE3-4798-809D-EFDA4AD6A501}" dt="2026-05-04T10:30:30.962" v="1771" actId="478"/>
        <pc:sldMkLst>
          <pc:docMk/>
          <pc:sldMk cId="3752138793" sldId="707"/>
        </pc:sldMkLst>
        <pc:spChg chg="del">
          <ac:chgData name="Techy Thibaut" userId="0a091cef-aa85-4df5-ad37-63275b7af1bb" providerId="ADAL" clId="{04AF269C-7AE3-4798-809D-EFDA4AD6A501}" dt="2026-05-04T10:30:30.962" v="1771" actId="478"/>
          <ac:spMkLst>
            <pc:docMk/>
            <pc:sldMk cId="3752138793" sldId="707"/>
            <ac:spMk id="7" creationId="{0EFD14D6-99AF-D49D-9AAB-1E8C6B947B07}"/>
          </ac:spMkLst>
        </pc:spChg>
      </pc:sldChg>
      <pc:sldChg chg="delSp mod">
        <pc:chgData name="Techy Thibaut" userId="0a091cef-aa85-4df5-ad37-63275b7af1bb" providerId="ADAL" clId="{04AF269C-7AE3-4798-809D-EFDA4AD6A501}" dt="2026-05-04T10:30:33.996" v="1773" actId="478"/>
        <pc:sldMkLst>
          <pc:docMk/>
          <pc:sldMk cId="1980998371" sldId="708"/>
        </pc:sldMkLst>
        <pc:spChg chg="del">
          <ac:chgData name="Techy Thibaut" userId="0a091cef-aa85-4df5-ad37-63275b7af1bb" providerId="ADAL" clId="{04AF269C-7AE3-4798-809D-EFDA4AD6A501}" dt="2026-05-04T10:30:33.996" v="1773" actId="478"/>
          <ac:spMkLst>
            <pc:docMk/>
            <pc:sldMk cId="1980998371" sldId="708"/>
            <ac:spMk id="2" creationId="{D4A37403-D3E3-EBD7-615E-D9567F6621CC}"/>
          </ac:spMkLst>
        </pc:spChg>
      </pc:sldChg>
      <pc:sldChg chg="delSp mod">
        <pc:chgData name="Techy Thibaut" userId="0a091cef-aa85-4df5-ad37-63275b7af1bb" providerId="ADAL" clId="{04AF269C-7AE3-4798-809D-EFDA4AD6A501}" dt="2026-05-04T10:30:35.591" v="1774" actId="478"/>
        <pc:sldMkLst>
          <pc:docMk/>
          <pc:sldMk cId="1588912025" sldId="709"/>
        </pc:sldMkLst>
        <pc:spChg chg="del">
          <ac:chgData name="Techy Thibaut" userId="0a091cef-aa85-4df5-ad37-63275b7af1bb" providerId="ADAL" clId="{04AF269C-7AE3-4798-809D-EFDA4AD6A501}" dt="2026-05-04T10:30:35.591" v="1774" actId="478"/>
          <ac:spMkLst>
            <pc:docMk/>
            <pc:sldMk cId="1588912025" sldId="709"/>
            <ac:spMk id="5" creationId="{585C7AF4-0AF9-DF33-5739-DDC2BB1E8D1B}"/>
          </ac:spMkLst>
        </pc:spChg>
      </pc:sldChg>
      <pc:sldChg chg="delSp mod">
        <pc:chgData name="Techy Thibaut" userId="0a091cef-aa85-4df5-ad37-63275b7af1bb" providerId="ADAL" clId="{04AF269C-7AE3-4798-809D-EFDA4AD6A501}" dt="2026-05-04T10:30:37.449" v="1775" actId="478"/>
        <pc:sldMkLst>
          <pc:docMk/>
          <pc:sldMk cId="3888239601" sldId="710"/>
        </pc:sldMkLst>
        <pc:spChg chg="del">
          <ac:chgData name="Techy Thibaut" userId="0a091cef-aa85-4df5-ad37-63275b7af1bb" providerId="ADAL" clId="{04AF269C-7AE3-4798-809D-EFDA4AD6A501}" dt="2026-05-04T10:30:37.449" v="1775" actId="478"/>
          <ac:spMkLst>
            <pc:docMk/>
            <pc:sldMk cId="3888239601" sldId="710"/>
            <ac:spMk id="5" creationId="{569C89F0-3D5A-7086-0B19-CB56829B396A}"/>
          </ac:spMkLst>
        </pc:spChg>
      </pc:sldChg>
      <pc:sldChg chg="delSp mod">
        <pc:chgData name="Techy Thibaut" userId="0a091cef-aa85-4df5-ad37-63275b7af1bb" providerId="ADAL" clId="{04AF269C-7AE3-4798-809D-EFDA4AD6A501}" dt="2026-05-04T10:30:39.141" v="1776" actId="478"/>
        <pc:sldMkLst>
          <pc:docMk/>
          <pc:sldMk cId="3559206794" sldId="711"/>
        </pc:sldMkLst>
        <pc:spChg chg="del">
          <ac:chgData name="Techy Thibaut" userId="0a091cef-aa85-4df5-ad37-63275b7af1bb" providerId="ADAL" clId="{04AF269C-7AE3-4798-809D-EFDA4AD6A501}" dt="2026-05-04T10:30:39.141" v="1776" actId="478"/>
          <ac:spMkLst>
            <pc:docMk/>
            <pc:sldMk cId="3559206794" sldId="711"/>
            <ac:spMk id="5" creationId="{0F75F519-4578-CA46-244C-6352F4BF57D5}"/>
          </ac:spMkLst>
        </pc:spChg>
      </pc:sldChg>
      <pc:sldChg chg="delSp mod">
        <pc:chgData name="Techy Thibaut" userId="0a091cef-aa85-4df5-ad37-63275b7af1bb" providerId="ADAL" clId="{04AF269C-7AE3-4798-809D-EFDA4AD6A501}" dt="2026-05-04T10:30:40.624" v="1777" actId="478"/>
        <pc:sldMkLst>
          <pc:docMk/>
          <pc:sldMk cId="240940924" sldId="712"/>
        </pc:sldMkLst>
        <pc:spChg chg="del">
          <ac:chgData name="Techy Thibaut" userId="0a091cef-aa85-4df5-ad37-63275b7af1bb" providerId="ADAL" clId="{04AF269C-7AE3-4798-809D-EFDA4AD6A501}" dt="2026-05-04T10:30:40.624" v="1777" actId="478"/>
          <ac:spMkLst>
            <pc:docMk/>
            <pc:sldMk cId="240940924" sldId="712"/>
            <ac:spMk id="3" creationId="{728EDE25-5242-53CD-35D1-6A0EB1A6BE37}"/>
          </ac:spMkLst>
        </pc:spChg>
      </pc:sldChg>
      <pc:sldChg chg="delSp mod modNotesTx">
        <pc:chgData name="Techy Thibaut" userId="0a091cef-aa85-4df5-ad37-63275b7af1bb" providerId="ADAL" clId="{04AF269C-7AE3-4798-809D-EFDA4AD6A501}" dt="2026-05-04T10:30:45.079" v="1780" actId="20577"/>
        <pc:sldMkLst>
          <pc:docMk/>
          <pc:sldMk cId="3470324964" sldId="713"/>
        </pc:sldMkLst>
        <pc:spChg chg="del">
          <ac:chgData name="Techy Thibaut" userId="0a091cef-aa85-4df5-ad37-63275b7af1bb" providerId="ADAL" clId="{04AF269C-7AE3-4798-809D-EFDA4AD6A501}" dt="2026-05-04T10:30:42.234" v="1778" actId="478"/>
          <ac:spMkLst>
            <pc:docMk/>
            <pc:sldMk cId="3470324964" sldId="713"/>
            <ac:spMk id="5" creationId="{9FE30DFE-8844-5BCF-6378-206FB56D0153}"/>
          </ac:spMkLst>
        </pc:spChg>
      </pc:sldChg>
      <pc:sldChg chg="delSp mod modNotesTx">
        <pc:chgData name="Techy Thibaut" userId="0a091cef-aa85-4df5-ad37-63275b7af1bb" providerId="ADAL" clId="{04AF269C-7AE3-4798-809D-EFDA4AD6A501}" dt="2026-05-04T10:30:49.697" v="1782" actId="20577"/>
        <pc:sldMkLst>
          <pc:docMk/>
          <pc:sldMk cId="1265348828" sldId="714"/>
        </pc:sldMkLst>
        <pc:spChg chg="del">
          <ac:chgData name="Techy Thibaut" userId="0a091cef-aa85-4df5-ad37-63275b7af1bb" providerId="ADAL" clId="{04AF269C-7AE3-4798-809D-EFDA4AD6A501}" dt="2026-05-04T10:30:47.505" v="1781" actId="478"/>
          <ac:spMkLst>
            <pc:docMk/>
            <pc:sldMk cId="1265348828" sldId="714"/>
            <ac:spMk id="5" creationId="{C31F5965-1DA8-422A-A36B-701F0DB33EFB}"/>
          </ac:spMkLst>
        </pc:spChg>
      </pc:sldChg>
      <pc:sldChg chg="delSp mod">
        <pc:chgData name="Techy Thibaut" userId="0a091cef-aa85-4df5-ad37-63275b7af1bb" providerId="ADAL" clId="{04AF269C-7AE3-4798-809D-EFDA4AD6A501}" dt="2026-05-04T10:30:58.045" v="1785" actId="478"/>
        <pc:sldMkLst>
          <pc:docMk/>
          <pc:sldMk cId="1448552843" sldId="715"/>
        </pc:sldMkLst>
        <pc:spChg chg="del">
          <ac:chgData name="Techy Thibaut" userId="0a091cef-aa85-4df5-ad37-63275b7af1bb" providerId="ADAL" clId="{04AF269C-7AE3-4798-809D-EFDA4AD6A501}" dt="2026-05-04T10:30:58.045" v="1785" actId="478"/>
          <ac:spMkLst>
            <pc:docMk/>
            <pc:sldMk cId="1448552843" sldId="715"/>
            <ac:spMk id="5" creationId="{741EA478-46C2-D03F-2336-BCA7232F3410}"/>
          </ac:spMkLst>
        </pc:spChg>
      </pc:sldChg>
      <pc:sldChg chg="delSp mod">
        <pc:chgData name="Techy Thibaut" userId="0a091cef-aa85-4df5-ad37-63275b7af1bb" providerId="ADAL" clId="{04AF269C-7AE3-4798-809D-EFDA4AD6A501}" dt="2026-05-04T10:31:00.849" v="1787" actId="478"/>
        <pc:sldMkLst>
          <pc:docMk/>
          <pc:sldMk cId="1107848853" sldId="716"/>
        </pc:sldMkLst>
        <pc:spChg chg="del">
          <ac:chgData name="Techy Thibaut" userId="0a091cef-aa85-4df5-ad37-63275b7af1bb" providerId="ADAL" clId="{04AF269C-7AE3-4798-809D-EFDA4AD6A501}" dt="2026-05-04T10:31:00.849" v="1787" actId="478"/>
          <ac:spMkLst>
            <pc:docMk/>
            <pc:sldMk cId="1107848853" sldId="716"/>
            <ac:spMk id="5" creationId="{F1260AF8-9788-D288-BB02-99CC1D657C00}"/>
          </ac:spMkLst>
        </pc:spChg>
      </pc:sldChg>
      <pc:sldChg chg="delSp mod">
        <pc:chgData name="Techy Thibaut" userId="0a091cef-aa85-4df5-ad37-63275b7af1bb" providerId="ADAL" clId="{04AF269C-7AE3-4798-809D-EFDA4AD6A501}" dt="2026-05-04T10:31:04.903" v="1788" actId="478"/>
        <pc:sldMkLst>
          <pc:docMk/>
          <pc:sldMk cId="2599065675" sldId="717"/>
        </pc:sldMkLst>
        <pc:spChg chg="del">
          <ac:chgData name="Techy Thibaut" userId="0a091cef-aa85-4df5-ad37-63275b7af1bb" providerId="ADAL" clId="{04AF269C-7AE3-4798-809D-EFDA4AD6A501}" dt="2026-05-04T10:31:04.903" v="1788" actId="478"/>
          <ac:spMkLst>
            <pc:docMk/>
            <pc:sldMk cId="2599065675" sldId="717"/>
            <ac:spMk id="2" creationId="{426BF1EE-5989-AF6C-E986-049EE5D9B850}"/>
          </ac:spMkLst>
        </pc:spChg>
      </pc:sldChg>
      <pc:sldChg chg="delSp mod">
        <pc:chgData name="Techy Thibaut" userId="0a091cef-aa85-4df5-ad37-63275b7af1bb" providerId="ADAL" clId="{04AF269C-7AE3-4798-809D-EFDA4AD6A501}" dt="2026-05-04T10:31:06.257" v="1789" actId="478"/>
        <pc:sldMkLst>
          <pc:docMk/>
          <pc:sldMk cId="1386439955" sldId="718"/>
        </pc:sldMkLst>
        <pc:spChg chg="del">
          <ac:chgData name="Techy Thibaut" userId="0a091cef-aa85-4df5-ad37-63275b7af1bb" providerId="ADAL" clId="{04AF269C-7AE3-4798-809D-EFDA4AD6A501}" dt="2026-05-04T10:31:06.257" v="1789" actId="478"/>
          <ac:spMkLst>
            <pc:docMk/>
            <pc:sldMk cId="1386439955" sldId="718"/>
            <ac:spMk id="2" creationId="{AE9A0724-6ABE-7C1C-B73D-ACFD5BCAACA3}"/>
          </ac:spMkLst>
        </pc:spChg>
      </pc:sldChg>
      <pc:sldChg chg="delSp mod">
        <pc:chgData name="Techy Thibaut" userId="0a091cef-aa85-4df5-ad37-63275b7af1bb" providerId="ADAL" clId="{04AF269C-7AE3-4798-809D-EFDA4AD6A501}" dt="2026-05-04T10:31:08.036" v="1790" actId="478"/>
        <pc:sldMkLst>
          <pc:docMk/>
          <pc:sldMk cId="3832523028" sldId="719"/>
        </pc:sldMkLst>
        <pc:spChg chg="del">
          <ac:chgData name="Techy Thibaut" userId="0a091cef-aa85-4df5-ad37-63275b7af1bb" providerId="ADAL" clId="{04AF269C-7AE3-4798-809D-EFDA4AD6A501}" dt="2026-05-04T10:31:08.036" v="1790" actId="478"/>
          <ac:spMkLst>
            <pc:docMk/>
            <pc:sldMk cId="3832523028" sldId="719"/>
            <ac:spMk id="2" creationId="{D5768820-362C-154D-FF04-9F1C7F177DC3}"/>
          </ac:spMkLst>
        </pc:spChg>
      </pc:sldChg>
      <pc:sldChg chg="delSp mod">
        <pc:chgData name="Techy Thibaut" userId="0a091cef-aa85-4df5-ad37-63275b7af1bb" providerId="ADAL" clId="{04AF269C-7AE3-4798-809D-EFDA4AD6A501}" dt="2026-05-04T10:31:09.380" v="1791" actId="478"/>
        <pc:sldMkLst>
          <pc:docMk/>
          <pc:sldMk cId="1197130989" sldId="720"/>
        </pc:sldMkLst>
        <pc:spChg chg="del">
          <ac:chgData name="Techy Thibaut" userId="0a091cef-aa85-4df5-ad37-63275b7af1bb" providerId="ADAL" clId="{04AF269C-7AE3-4798-809D-EFDA4AD6A501}" dt="2026-05-04T10:31:09.380" v="1791" actId="478"/>
          <ac:spMkLst>
            <pc:docMk/>
            <pc:sldMk cId="1197130989" sldId="720"/>
            <ac:spMk id="5" creationId="{404D0F01-AEF6-8EFC-F63B-89B8BA1C1C2A}"/>
          </ac:spMkLst>
        </pc:spChg>
      </pc:sldChg>
      <pc:sldChg chg="delSp mod">
        <pc:chgData name="Techy Thibaut" userId="0a091cef-aa85-4df5-ad37-63275b7af1bb" providerId="ADAL" clId="{04AF269C-7AE3-4798-809D-EFDA4AD6A501}" dt="2026-05-04T10:31:18.103" v="1795" actId="478"/>
        <pc:sldMkLst>
          <pc:docMk/>
          <pc:sldMk cId="1063326175" sldId="721"/>
        </pc:sldMkLst>
        <pc:spChg chg="del">
          <ac:chgData name="Techy Thibaut" userId="0a091cef-aa85-4df5-ad37-63275b7af1bb" providerId="ADAL" clId="{04AF269C-7AE3-4798-809D-EFDA4AD6A501}" dt="2026-05-04T10:31:18.103" v="1795" actId="478"/>
          <ac:spMkLst>
            <pc:docMk/>
            <pc:sldMk cId="1063326175" sldId="721"/>
            <ac:spMk id="5" creationId="{E6F49D03-E2D4-3FF2-6BD7-71C3B68D4DD8}"/>
          </ac:spMkLst>
        </pc:spChg>
      </pc:sldChg>
      <pc:sldChg chg="delSp mod">
        <pc:chgData name="Techy Thibaut" userId="0a091cef-aa85-4df5-ad37-63275b7af1bb" providerId="ADAL" clId="{04AF269C-7AE3-4798-809D-EFDA4AD6A501}" dt="2026-05-04T10:31:19.546" v="1796" actId="478"/>
        <pc:sldMkLst>
          <pc:docMk/>
          <pc:sldMk cId="3916441254" sldId="722"/>
        </pc:sldMkLst>
        <pc:spChg chg="del">
          <ac:chgData name="Techy Thibaut" userId="0a091cef-aa85-4df5-ad37-63275b7af1bb" providerId="ADAL" clId="{04AF269C-7AE3-4798-809D-EFDA4AD6A501}" dt="2026-05-04T10:31:19.546" v="1796" actId="478"/>
          <ac:spMkLst>
            <pc:docMk/>
            <pc:sldMk cId="3916441254" sldId="722"/>
            <ac:spMk id="6" creationId="{4A113902-38BC-500B-3822-3D35099BFB49}"/>
          </ac:spMkLst>
        </pc:spChg>
      </pc:sldChg>
      <pc:sldChg chg="delSp mod">
        <pc:chgData name="Techy Thibaut" userId="0a091cef-aa85-4df5-ad37-63275b7af1bb" providerId="ADAL" clId="{04AF269C-7AE3-4798-809D-EFDA4AD6A501}" dt="2026-05-04T10:31:24.342" v="1799" actId="478"/>
        <pc:sldMkLst>
          <pc:docMk/>
          <pc:sldMk cId="3491976042" sldId="723"/>
        </pc:sldMkLst>
        <pc:spChg chg="del">
          <ac:chgData name="Techy Thibaut" userId="0a091cef-aa85-4df5-ad37-63275b7af1bb" providerId="ADAL" clId="{04AF269C-7AE3-4798-809D-EFDA4AD6A501}" dt="2026-05-04T10:31:24.342" v="1799" actId="478"/>
          <ac:spMkLst>
            <pc:docMk/>
            <pc:sldMk cId="3491976042" sldId="723"/>
            <ac:spMk id="5" creationId="{30529EA0-3C77-25BF-A7BA-DD7E6980AFCA}"/>
          </ac:spMkLst>
        </pc:spChg>
      </pc:sldChg>
      <pc:sldChg chg="delSp mod">
        <pc:chgData name="Techy Thibaut" userId="0a091cef-aa85-4df5-ad37-63275b7af1bb" providerId="ADAL" clId="{04AF269C-7AE3-4798-809D-EFDA4AD6A501}" dt="2026-05-04T10:31:34.841" v="1805" actId="478"/>
        <pc:sldMkLst>
          <pc:docMk/>
          <pc:sldMk cId="923315096" sldId="724"/>
        </pc:sldMkLst>
        <pc:spChg chg="del">
          <ac:chgData name="Techy Thibaut" userId="0a091cef-aa85-4df5-ad37-63275b7af1bb" providerId="ADAL" clId="{04AF269C-7AE3-4798-809D-EFDA4AD6A501}" dt="2026-05-04T10:31:34.841" v="1805" actId="478"/>
          <ac:spMkLst>
            <pc:docMk/>
            <pc:sldMk cId="923315096" sldId="724"/>
            <ac:spMk id="3" creationId="{E5F4D262-B2B7-655D-6635-6A7D7F725F58}"/>
          </ac:spMkLst>
        </pc:spChg>
      </pc:sldChg>
      <pc:sldChg chg="delSp mod">
        <pc:chgData name="Techy Thibaut" userId="0a091cef-aa85-4df5-ad37-63275b7af1bb" providerId="ADAL" clId="{04AF269C-7AE3-4798-809D-EFDA4AD6A501}" dt="2026-05-04T10:31:36.668" v="1806" actId="478"/>
        <pc:sldMkLst>
          <pc:docMk/>
          <pc:sldMk cId="1183427529" sldId="725"/>
        </pc:sldMkLst>
        <pc:spChg chg="del">
          <ac:chgData name="Techy Thibaut" userId="0a091cef-aa85-4df5-ad37-63275b7af1bb" providerId="ADAL" clId="{04AF269C-7AE3-4798-809D-EFDA4AD6A501}" dt="2026-05-04T10:31:36.668" v="1806" actId="478"/>
          <ac:spMkLst>
            <pc:docMk/>
            <pc:sldMk cId="1183427529" sldId="725"/>
            <ac:spMk id="6" creationId="{449610C5-5360-DF02-29B2-8CBE56602CE4}"/>
          </ac:spMkLst>
        </pc:spChg>
      </pc:sldChg>
      <pc:sldChg chg="delSp mod">
        <pc:chgData name="Techy Thibaut" userId="0a091cef-aa85-4df5-ad37-63275b7af1bb" providerId="ADAL" clId="{04AF269C-7AE3-4798-809D-EFDA4AD6A501}" dt="2026-05-04T10:31:38.822" v="1807" actId="478"/>
        <pc:sldMkLst>
          <pc:docMk/>
          <pc:sldMk cId="3723898061" sldId="726"/>
        </pc:sldMkLst>
        <pc:spChg chg="del">
          <ac:chgData name="Techy Thibaut" userId="0a091cef-aa85-4df5-ad37-63275b7af1bb" providerId="ADAL" clId="{04AF269C-7AE3-4798-809D-EFDA4AD6A501}" dt="2026-05-04T10:31:38.822" v="1807" actId="478"/>
          <ac:spMkLst>
            <pc:docMk/>
            <pc:sldMk cId="3723898061" sldId="726"/>
            <ac:spMk id="5" creationId="{1CE98240-0A35-82E0-E027-DA3C5F126B29}"/>
          </ac:spMkLst>
        </pc:spChg>
      </pc:sldChg>
      <pc:sldChg chg="delSp mod">
        <pc:chgData name="Techy Thibaut" userId="0a091cef-aa85-4df5-ad37-63275b7af1bb" providerId="ADAL" clId="{04AF269C-7AE3-4798-809D-EFDA4AD6A501}" dt="2026-05-04T10:31:40.208" v="1808" actId="478"/>
        <pc:sldMkLst>
          <pc:docMk/>
          <pc:sldMk cId="2969899500" sldId="727"/>
        </pc:sldMkLst>
        <pc:spChg chg="del">
          <ac:chgData name="Techy Thibaut" userId="0a091cef-aa85-4df5-ad37-63275b7af1bb" providerId="ADAL" clId="{04AF269C-7AE3-4798-809D-EFDA4AD6A501}" dt="2026-05-04T10:31:40.208" v="1808" actId="478"/>
          <ac:spMkLst>
            <pc:docMk/>
            <pc:sldMk cId="2969899500" sldId="727"/>
            <ac:spMk id="3" creationId="{001FAF5C-9365-60E8-7092-559644997757}"/>
          </ac:spMkLst>
        </pc:spChg>
      </pc:sldChg>
      <pc:sldChg chg="delSp mod">
        <pc:chgData name="Techy Thibaut" userId="0a091cef-aa85-4df5-ad37-63275b7af1bb" providerId="ADAL" clId="{04AF269C-7AE3-4798-809D-EFDA4AD6A501}" dt="2026-05-04T10:31:41.679" v="1809" actId="478"/>
        <pc:sldMkLst>
          <pc:docMk/>
          <pc:sldMk cId="1191232444" sldId="728"/>
        </pc:sldMkLst>
        <pc:spChg chg="del">
          <ac:chgData name="Techy Thibaut" userId="0a091cef-aa85-4df5-ad37-63275b7af1bb" providerId="ADAL" clId="{04AF269C-7AE3-4798-809D-EFDA4AD6A501}" dt="2026-05-04T10:31:41.679" v="1809" actId="478"/>
          <ac:spMkLst>
            <pc:docMk/>
            <pc:sldMk cId="1191232444" sldId="728"/>
            <ac:spMk id="3" creationId="{B02D2B6F-2585-BECB-1D7F-1611AB85ECC9}"/>
          </ac:spMkLst>
        </pc:spChg>
      </pc:sldChg>
      <pc:sldChg chg="delSp mod">
        <pc:chgData name="Techy Thibaut" userId="0a091cef-aa85-4df5-ad37-63275b7af1bb" providerId="ADAL" clId="{04AF269C-7AE3-4798-809D-EFDA4AD6A501}" dt="2026-05-04T10:31:43.404" v="1810" actId="478"/>
        <pc:sldMkLst>
          <pc:docMk/>
          <pc:sldMk cId="1944716868" sldId="729"/>
        </pc:sldMkLst>
        <pc:spChg chg="del">
          <ac:chgData name="Techy Thibaut" userId="0a091cef-aa85-4df5-ad37-63275b7af1bb" providerId="ADAL" clId="{04AF269C-7AE3-4798-809D-EFDA4AD6A501}" dt="2026-05-04T10:31:43.404" v="1810" actId="478"/>
          <ac:spMkLst>
            <pc:docMk/>
            <pc:sldMk cId="1944716868" sldId="729"/>
            <ac:spMk id="3" creationId="{F6E1B9A0-1F15-98BF-D183-E6440B13FE89}"/>
          </ac:spMkLst>
        </pc:spChg>
      </pc:sldChg>
      <pc:sldChg chg="delSp mod">
        <pc:chgData name="Techy Thibaut" userId="0a091cef-aa85-4df5-ad37-63275b7af1bb" providerId="ADAL" clId="{04AF269C-7AE3-4798-809D-EFDA4AD6A501}" dt="2026-05-04T10:31:44.686" v="1811" actId="478"/>
        <pc:sldMkLst>
          <pc:docMk/>
          <pc:sldMk cId="410250712" sldId="730"/>
        </pc:sldMkLst>
        <pc:spChg chg="del">
          <ac:chgData name="Techy Thibaut" userId="0a091cef-aa85-4df5-ad37-63275b7af1bb" providerId="ADAL" clId="{04AF269C-7AE3-4798-809D-EFDA4AD6A501}" dt="2026-05-04T10:31:44.686" v="1811" actId="478"/>
          <ac:spMkLst>
            <pc:docMk/>
            <pc:sldMk cId="410250712" sldId="730"/>
            <ac:spMk id="6" creationId="{70D98965-D40C-01FD-8111-097D1608358F}"/>
          </ac:spMkLst>
        </pc:spChg>
      </pc:sldChg>
      <pc:sldChg chg="delSp mod">
        <pc:chgData name="Techy Thibaut" userId="0a091cef-aa85-4df5-ad37-63275b7af1bb" providerId="ADAL" clId="{04AF269C-7AE3-4798-809D-EFDA4AD6A501}" dt="2026-05-04T10:31:46.184" v="1812" actId="478"/>
        <pc:sldMkLst>
          <pc:docMk/>
          <pc:sldMk cId="737863537" sldId="731"/>
        </pc:sldMkLst>
        <pc:spChg chg="del">
          <ac:chgData name="Techy Thibaut" userId="0a091cef-aa85-4df5-ad37-63275b7af1bb" providerId="ADAL" clId="{04AF269C-7AE3-4798-809D-EFDA4AD6A501}" dt="2026-05-04T10:31:46.184" v="1812" actId="478"/>
          <ac:spMkLst>
            <pc:docMk/>
            <pc:sldMk cId="737863537" sldId="731"/>
            <ac:spMk id="6" creationId="{7F9F6880-B6E8-0546-35F6-CDF8F2ED0127}"/>
          </ac:spMkLst>
        </pc:spChg>
      </pc:sldChg>
      <pc:sldChg chg="delSp mod">
        <pc:chgData name="Techy Thibaut" userId="0a091cef-aa85-4df5-ad37-63275b7af1bb" providerId="ADAL" clId="{04AF269C-7AE3-4798-809D-EFDA4AD6A501}" dt="2026-05-04T10:31:47.616" v="1813" actId="478"/>
        <pc:sldMkLst>
          <pc:docMk/>
          <pc:sldMk cId="2547958765" sldId="732"/>
        </pc:sldMkLst>
        <pc:spChg chg="del">
          <ac:chgData name="Techy Thibaut" userId="0a091cef-aa85-4df5-ad37-63275b7af1bb" providerId="ADAL" clId="{04AF269C-7AE3-4798-809D-EFDA4AD6A501}" dt="2026-05-04T10:31:47.616" v="1813" actId="478"/>
          <ac:spMkLst>
            <pc:docMk/>
            <pc:sldMk cId="2547958765" sldId="732"/>
            <ac:spMk id="5" creationId="{7A7BA66B-F07F-901A-C416-2D9B8D859B50}"/>
          </ac:spMkLst>
        </pc:spChg>
      </pc:sldChg>
      <pc:sldChg chg="delSp mod">
        <pc:chgData name="Techy Thibaut" userId="0a091cef-aa85-4df5-ad37-63275b7af1bb" providerId="ADAL" clId="{04AF269C-7AE3-4798-809D-EFDA4AD6A501}" dt="2026-05-04T10:28:20.559" v="1710" actId="478"/>
        <pc:sldMkLst>
          <pc:docMk/>
          <pc:sldMk cId="1212873199" sldId="734"/>
        </pc:sldMkLst>
        <pc:spChg chg="del">
          <ac:chgData name="Techy Thibaut" userId="0a091cef-aa85-4df5-ad37-63275b7af1bb" providerId="ADAL" clId="{04AF269C-7AE3-4798-809D-EFDA4AD6A501}" dt="2026-05-04T10:28:20.559" v="1710" actId="478"/>
          <ac:spMkLst>
            <pc:docMk/>
            <pc:sldMk cId="1212873199" sldId="734"/>
            <ac:spMk id="2" creationId="{C066E874-115F-F303-BCE9-72ECE12B6336}"/>
          </ac:spMkLst>
        </pc:spChg>
      </pc:sldChg>
      <pc:sldChg chg="delSp mod">
        <pc:chgData name="Techy Thibaut" userId="0a091cef-aa85-4df5-ad37-63275b7af1bb" providerId="ADAL" clId="{04AF269C-7AE3-4798-809D-EFDA4AD6A501}" dt="2026-05-04T10:28:22.192" v="1711" actId="478"/>
        <pc:sldMkLst>
          <pc:docMk/>
          <pc:sldMk cId="1732567067" sldId="735"/>
        </pc:sldMkLst>
        <pc:spChg chg="del">
          <ac:chgData name="Techy Thibaut" userId="0a091cef-aa85-4df5-ad37-63275b7af1bb" providerId="ADAL" clId="{04AF269C-7AE3-4798-809D-EFDA4AD6A501}" dt="2026-05-04T10:28:22.192" v="1711" actId="478"/>
          <ac:spMkLst>
            <pc:docMk/>
            <pc:sldMk cId="1732567067" sldId="735"/>
            <ac:spMk id="4" creationId="{D806C289-CE93-5CED-20B4-073E5983396F}"/>
          </ac:spMkLst>
        </pc:spChg>
      </pc:sldChg>
      <pc:sldChg chg="delSp mod">
        <pc:chgData name="Techy Thibaut" userId="0a091cef-aa85-4df5-ad37-63275b7af1bb" providerId="ADAL" clId="{04AF269C-7AE3-4798-809D-EFDA4AD6A501}" dt="2026-05-04T10:31:49.093" v="1814" actId="478"/>
        <pc:sldMkLst>
          <pc:docMk/>
          <pc:sldMk cId="3687105189" sldId="736"/>
        </pc:sldMkLst>
        <pc:spChg chg="del">
          <ac:chgData name="Techy Thibaut" userId="0a091cef-aa85-4df5-ad37-63275b7af1bb" providerId="ADAL" clId="{04AF269C-7AE3-4798-809D-EFDA4AD6A501}" dt="2026-05-04T10:31:49.093" v="1814" actId="478"/>
          <ac:spMkLst>
            <pc:docMk/>
            <pc:sldMk cId="3687105189" sldId="736"/>
            <ac:spMk id="2" creationId="{65CE9D1A-9947-37FE-2585-15509B2D7D81}"/>
          </ac:spMkLst>
        </pc:spChg>
      </pc:sldChg>
      <pc:sldChg chg="delSp mod">
        <pc:chgData name="Techy Thibaut" userId="0a091cef-aa85-4df5-ad37-63275b7af1bb" providerId="ADAL" clId="{04AF269C-7AE3-4798-809D-EFDA4AD6A501}" dt="2026-05-04T10:31:50.884" v="1815" actId="478"/>
        <pc:sldMkLst>
          <pc:docMk/>
          <pc:sldMk cId="2330218133" sldId="737"/>
        </pc:sldMkLst>
        <pc:spChg chg="del">
          <ac:chgData name="Techy Thibaut" userId="0a091cef-aa85-4df5-ad37-63275b7af1bb" providerId="ADAL" clId="{04AF269C-7AE3-4798-809D-EFDA4AD6A501}" dt="2026-05-04T10:31:50.884" v="1815" actId="478"/>
          <ac:spMkLst>
            <pc:docMk/>
            <pc:sldMk cId="2330218133" sldId="737"/>
            <ac:spMk id="7" creationId="{AF63D7A5-75A3-279A-CED2-AFBF227CBCAB}"/>
          </ac:spMkLst>
        </pc:spChg>
      </pc:sldChg>
      <pc:sldChg chg="delSp mod">
        <pc:chgData name="Techy Thibaut" userId="0a091cef-aa85-4df5-ad37-63275b7af1bb" providerId="ADAL" clId="{04AF269C-7AE3-4798-809D-EFDA4AD6A501}" dt="2026-05-04T10:31:52.153" v="1816" actId="478"/>
        <pc:sldMkLst>
          <pc:docMk/>
          <pc:sldMk cId="930945381" sldId="738"/>
        </pc:sldMkLst>
        <pc:spChg chg="del">
          <ac:chgData name="Techy Thibaut" userId="0a091cef-aa85-4df5-ad37-63275b7af1bb" providerId="ADAL" clId="{04AF269C-7AE3-4798-809D-EFDA4AD6A501}" dt="2026-05-04T10:31:52.153" v="1816" actId="478"/>
          <ac:spMkLst>
            <pc:docMk/>
            <pc:sldMk cId="930945381" sldId="738"/>
            <ac:spMk id="7" creationId="{F85AF9BC-8AFD-6059-46F5-B3E63DC4543C}"/>
          </ac:spMkLst>
        </pc:spChg>
      </pc:sldChg>
      <pc:sldChg chg="addSp delSp mod modNotesTx">
        <pc:chgData name="Techy Thibaut" userId="0a091cef-aa85-4df5-ad37-63275b7af1bb" providerId="ADAL" clId="{04AF269C-7AE3-4798-809D-EFDA4AD6A501}" dt="2026-05-04T10:31:53.588" v="1817" actId="478"/>
        <pc:sldMkLst>
          <pc:docMk/>
          <pc:sldMk cId="2043221847" sldId="739"/>
        </pc:sldMkLst>
        <pc:spChg chg="del">
          <ac:chgData name="Techy Thibaut" userId="0a091cef-aa85-4df5-ad37-63275b7af1bb" providerId="ADAL" clId="{04AF269C-7AE3-4798-809D-EFDA4AD6A501}" dt="2026-05-04T10:31:53.588" v="1817" actId="478"/>
          <ac:spMkLst>
            <pc:docMk/>
            <pc:sldMk cId="2043221847" sldId="739"/>
            <ac:spMk id="13" creationId="{0C4F8DF6-3383-E3A9-EC6B-4FBABC465FA6}"/>
          </ac:spMkLst>
        </pc:spChg>
      </pc:sldChg>
      <pc:sldChg chg="delSp mod">
        <pc:chgData name="Techy Thibaut" userId="0a091cef-aa85-4df5-ad37-63275b7af1bb" providerId="ADAL" clId="{04AF269C-7AE3-4798-809D-EFDA4AD6A501}" dt="2026-05-04T10:32:04.463" v="1821" actId="478"/>
        <pc:sldMkLst>
          <pc:docMk/>
          <pc:sldMk cId="999071224" sldId="740"/>
        </pc:sldMkLst>
        <pc:spChg chg="del">
          <ac:chgData name="Techy Thibaut" userId="0a091cef-aa85-4df5-ad37-63275b7af1bb" providerId="ADAL" clId="{04AF269C-7AE3-4798-809D-EFDA4AD6A501}" dt="2026-05-04T10:32:04.463" v="1821" actId="478"/>
          <ac:spMkLst>
            <pc:docMk/>
            <pc:sldMk cId="999071224" sldId="740"/>
            <ac:spMk id="7" creationId="{A582D113-2E0C-F766-3018-72EF2E2807A6}"/>
          </ac:spMkLst>
        </pc:spChg>
      </pc:sldChg>
      <pc:sldChg chg="delSp mod">
        <pc:chgData name="Techy Thibaut" userId="0a091cef-aa85-4df5-ad37-63275b7af1bb" providerId="ADAL" clId="{04AF269C-7AE3-4798-809D-EFDA4AD6A501}" dt="2026-05-04T10:32:06.343" v="1822" actId="478"/>
        <pc:sldMkLst>
          <pc:docMk/>
          <pc:sldMk cId="999409311" sldId="741"/>
        </pc:sldMkLst>
        <pc:spChg chg="del">
          <ac:chgData name="Techy Thibaut" userId="0a091cef-aa85-4df5-ad37-63275b7af1bb" providerId="ADAL" clId="{04AF269C-7AE3-4798-809D-EFDA4AD6A501}" dt="2026-05-04T10:32:06.343" v="1822" actId="478"/>
          <ac:spMkLst>
            <pc:docMk/>
            <pc:sldMk cId="999409311" sldId="741"/>
            <ac:spMk id="2" creationId="{32507F7E-0321-5640-CC52-E154F4BB927E}"/>
          </ac:spMkLst>
        </pc:spChg>
      </pc:sldChg>
      <pc:sldChg chg="delSp mod">
        <pc:chgData name="Techy Thibaut" userId="0a091cef-aa85-4df5-ad37-63275b7af1bb" providerId="ADAL" clId="{04AF269C-7AE3-4798-809D-EFDA4AD6A501}" dt="2026-05-04T10:32:07.829" v="1823" actId="478"/>
        <pc:sldMkLst>
          <pc:docMk/>
          <pc:sldMk cId="3120032648" sldId="742"/>
        </pc:sldMkLst>
        <pc:spChg chg="del">
          <ac:chgData name="Techy Thibaut" userId="0a091cef-aa85-4df5-ad37-63275b7af1bb" providerId="ADAL" clId="{04AF269C-7AE3-4798-809D-EFDA4AD6A501}" dt="2026-05-04T10:32:07.829" v="1823" actId="478"/>
          <ac:spMkLst>
            <pc:docMk/>
            <pc:sldMk cId="3120032648" sldId="742"/>
            <ac:spMk id="9" creationId="{0DDF69D4-B1B5-7651-774F-7E308C31B55F}"/>
          </ac:spMkLst>
        </pc:spChg>
      </pc:sldChg>
      <pc:sldChg chg="delSp mod">
        <pc:chgData name="Techy Thibaut" userId="0a091cef-aa85-4df5-ad37-63275b7af1bb" providerId="ADAL" clId="{04AF269C-7AE3-4798-809D-EFDA4AD6A501}" dt="2026-05-04T10:32:09.133" v="1824" actId="478"/>
        <pc:sldMkLst>
          <pc:docMk/>
          <pc:sldMk cId="1655756127" sldId="743"/>
        </pc:sldMkLst>
        <pc:spChg chg="del">
          <ac:chgData name="Techy Thibaut" userId="0a091cef-aa85-4df5-ad37-63275b7af1bb" providerId="ADAL" clId="{04AF269C-7AE3-4798-809D-EFDA4AD6A501}" dt="2026-05-04T10:32:09.133" v="1824" actId="478"/>
          <ac:spMkLst>
            <pc:docMk/>
            <pc:sldMk cId="1655756127" sldId="743"/>
            <ac:spMk id="2" creationId="{988336EE-8034-F5F6-CA09-6C5C91332437}"/>
          </ac:spMkLst>
        </pc:spChg>
      </pc:sldChg>
      <pc:sldChg chg="delSp mod">
        <pc:chgData name="Techy Thibaut" userId="0a091cef-aa85-4df5-ad37-63275b7af1bb" providerId="ADAL" clId="{04AF269C-7AE3-4798-809D-EFDA4AD6A501}" dt="2026-05-04T10:32:10.412" v="1825" actId="478"/>
        <pc:sldMkLst>
          <pc:docMk/>
          <pc:sldMk cId="492623610" sldId="744"/>
        </pc:sldMkLst>
        <pc:spChg chg="del">
          <ac:chgData name="Techy Thibaut" userId="0a091cef-aa85-4df5-ad37-63275b7af1bb" providerId="ADAL" clId="{04AF269C-7AE3-4798-809D-EFDA4AD6A501}" dt="2026-05-04T10:32:10.412" v="1825" actId="478"/>
          <ac:spMkLst>
            <pc:docMk/>
            <pc:sldMk cId="492623610" sldId="744"/>
            <ac:spMk id="21" creationId="{08B98D54-981B-88EA-F37D-9CE05A56EDAA}"/>
          </ac:spMkLst>
        </pc:spChg>
      </pc:sldChg>
      <pc:sldChg chg="delSp mod modNotesTx">
        <pc:chgData name="Techy Thibaut" userId="0a091cef-aa85-4df5-ad37-63275b7af1bb" providerId="ADAL" clId="{04AF269C-7AE3-4798-809D-EFDA4AD6A501}" dt="2026-05-04T10:32:14.853" v="1827" actId="20577"/>
        <pc:sldMkLst>
          <pc:docMk/>
          <pc:sldMk cId="3319283609" sldId="745"/>
        </pc:sldMkLst>
        <pc:spChg chg="del">
          <ac:chgData name="Techy Thibaut" userId="0a091cef-aa85-4df5-ad37-63275b7af1bb" providerId="ADAL" clId="{04AF269C-7AE3-4798-809D-EFDA4AD6A501}" dt="2026-05-04T10:32:11.667" v="1826" actId="478"/>
          <ac:spMkLst>
            <pc:docMk/>
            <pc:sldMk cId="3319283609" sldId="745"/>
            <ac:spMk id="11" creationId="{53512098-59C1-1774-13B9-FA40848C6683}"/>
          </ac:spMkLst>
        </pc:spChg>
      </pc:sldChg>
      <pc:sldChg chg="delSp mod">
        <pc:chgData name="Techy Thibaut" userId="0a091cef-aa85-4df5-ad37-63275b7af1bb" providerId="ADAL" clId="{04AF269C-7AE3-4798-809D-EFDA4AD6A501}" dt="2026-05-04T10:32:17.831" v="1828" actId="478"/>
        <pc:sldMkLst>
          <pc:docMk/>
          <pc:sldMk cId="3621112107" sldId="746"/>
        </pc:sldMkLst>
        <pc:spChg chg="del">
          <ac:chgData name="Techy Thibaut" userId="0a091cef-aa85-4df5-ad37-63275b7af1bb" providerId="ADAL" clId="{04AF269C-7AE3-4798-809D-EFDA4AD6A501}" dt="2026-05-04T10:32:17.831" v="1828" actId="478"/>
          <ac:spMkLst>
            <pc:docMk/>
            <pc:sldMk cId="3621112107" sldId="746"/>
            <ac:spMk id="7" creationId="{1BE9707D-23B8-78A4-451D-1AF03598A487}"/>
          </ac:spMkLst>
        </pc:spChg>
      </pc:sldChg>
      <pc:sldChg chg="delSp mod modNotesTx">
        <pc:chgData name="Techy Thibaut" userId="0a091cef-aa85-4df5-ad37-63275b7af1bb" providerId="ADAL" clId="{04AF269C-7AE3-4798-809D-EFDA4AD6A501}" dt="2026-05-04T10:32:21.536" v="1830" actId="20577"/>
        <pc:sldMkLst>
          <pc:docMk/>
          <pc:sldMk cId="1089682812" sldId="747"/>
        </pc:sldMkLst>
        <pc:spChg chg="del">
          <ac:chgData name="Techy Thibaut" userId="0a091cef-aa85-4df5-ad37-63275b7af1bb" providerId="ADAL" clId="{04AF269C-7AE3-4798-809D-EFDA4AD6A501}" dt="2026-05-04T10:32:19.610" v="1829" actId="478"/>
          <ac:spMkLst>
            <pc:docMk/>
            <pc:sldMk cId="1089682812" sldId="747"/>
            <ac:spMk id="11" creationId="{CAC19255-8503-918F-3C64-8F0F95E87C05}"/>
          </ac:spMkLst>
        </pc:spChg>
      </pc:sldChg>
      <pc:sldChg chg="delSp mod">
        <pc:chgData name="Techy Thibaut" userId="0a091cef-aa85-4df5-ad37-63275b7af1bb" providerId="ADAL" clId="{04AF269C-7AE3-4798-809D-EFDA4AD6A501}" dt="2026-05-04T10:32:23.523" v="1831" actId="478"/>
        <pc:sldMkLst>
          <pc:docMk/>
          <pc:sldMk cId="3513485375" sldId="748"/>
        </pc:sldMkLst>
        <pc:spChg chg="del">
          <ac:chgData name="Techy Thibaut" userId="0a091cef-aa85-4df5-ad37-63275b7af1bb" providerId="ADAL" clId="{04AF269C-7AE3-4798-809D-EFDA4AD6A501}" dt="2026-05-04T10:32:23.523" v="1831" actId="478"/>
          <ac:spMkLst>
            <pc:docMk/>
            <pc:sldMk cId="3513485375" sldId="748"/>
            <ac:spMk id="7" creationId="{6956807E-0C5D-AB02-C1FD-E9B3E5E4ECCB}"/>
          </ac:spMkLst>
        </pc:spChg>
      </pc:sldChg>
      <pc:sldChg chg="delSp mod">
        <pc:chgData name="Techy Thibaut" userId="0a091cef-aa85-4df5-ad37-63275b7af1bb" providerId="ADAL" clId="{04AF269C-7AE3-4798-809D-EFDA4AD6A501}" dt="2026-05-04T10:32:25.104" v="1832" actId="478"/>
        <pc:sldMkLst>
          <pc:docMk/>
          <pc:sldMk cId="1083665126" sldId="749"/>
        </pc:sldMkLst>
        <pc:spChg chg="del">
          <ac:chgData name="Techy Thibaut" userId="0a091cef-aa85-4df5-ad37-63275b7af1bb" providerId="ADAL" clId="{04AF269C-7AE3-4798-809D-EFDA4AD6A501}" dt="2026-05-04T10:32:25.104" v="1832" actId="478"/>
          <ac:spMkLst>
            <pc:docMk/>
            <pc:sldMk cId="1083665126" sldId="749"/>
            <ac:spMk id="7" creationId="{6C9AC701-B3D9-6628-496B-60237A26EC3D}"/>
          </ac:spMkLst>
        </pc:spChg>
      </pc:sldChg>
      <pc:sldChg chg="delSp modSp mod">
        <pc:chgData name="Techy Thibaut" userId="0a091cef-aa85-4df5-ad37-63275b7af1bb" providerId="ADAL" clId="{04AF269C-7AE3-4798-809D-EFDA4AD6A501}" dt="2026-05-04T10:32:26.448" v="1833" actId="478"/>
        <pc:sldMkLst>
          <pc:docMk/>
          <pc:sldMk cId="204468695" sldId="750"/>
        </pc:sldMkLst>
        <pc:spChg chg="del mod">
          <ac:chgData name="Techy Thibaut" userId="0a091cef-aa85-4df5-ad37-63275b7af1bb" providerId="ADAL" clId="{04AF269C-7AE3-4798-809D-EFDA4AD6A501}" dt="2026-05-04T10:32:26.448" v="1833" actId="478"/>
          <ac:spMkLst>
            <pc:docMk/>
            <pc:sldMk cId="204468695" sldId="750"/>
            <ac:spMk id="7" creationId="{1EB5BEEF-5EA8-D853-6DD1-AB60B6E37AFB}"/>
          </ac:spMkLst>
        </pc:spChg>
      </pc:sldChg>
      <pc:sldChg chg="delSp mod">
        <pc:chgData name="Techy Thibaut" userId="0a091cef-aa85-4df5-ad37-63275b7af1bb" providerId="ADAL" clId="{04AF269C-7AE3-4798-809D-EFDA4AD6A501}" dt="2026-05-04T10:32:27.811" v="1834" actId="478"/>
        <pc:sldMkLst>
          <pc:docMk/>
          <pc:sldMk cId="605226357" sldId="751"/>
        </pc:sldMkLst>
        <pc:spChg chg="del">
          <ac:chgData name="Techy Thibaut" userId="0a091cef-aa85-4df5-ad37-63275b7af1bb" providerId="ADAL" clId="{04AF269C-7AE3-4798-809D-EFDA4AD6A501}" dt="2026-05-04T10:32:27.811" v="1834" actId="478"/>
          <ac:spMkLst>
            <pc:docMk/>
            <pc:sldMk cId="605226357" sldId="751"/>
            <ac:spMk id="7" creationId="{F913643C-2EC5-F784-612C-B7BF0E71687C}"/>
          </ac:spMkLst>
        </pc:spChg>
      </pc:sldChg>
      <pc:sldChg chg="delSp mod">
        <pc:chgData name="Techy Thibaut" userId="0a091cef-aa85-4df5-ad37-63275b7af1bb" providerId="ADAL" clId="{04AF269C-7AE3-4798-809D-EFDA4AD6A501}" dt="2026-05-04T10:32:29.202" v="1835" actId="478"/>
        <pc:sldMkLst>
          <pc:docMk/>
          <pc:sldMk cId="1386914267" sldId="752"/>
        </pc:sldMkLst>
        <pc:spChg chg="del">
          <ac:chgData name="Techy Thibaut" userId="0a091cef-aa85-4df5-ad37-63275b7af1bb" providerId="ADAL" clId="{04AF269C-7AE3-4798-809D-EFDA4AD6A501}" dt="2026-05-04T10:32:29.202" v="1835" actId="478"/>
          <ac:spMkLst>
            <pc:docMk/>
            <pc:sldMk cId="1386914267" sldId="752"/>
            <ac:spMk id="2" creationId="{7566C7C5-2C6D-6FCC-1A02-D98F8AD8D7F7}"/>
          </ac:spMkLst>
        </pc:spChg>
      </pc:sldChg>
      <pc:sldChg chg="delSp mod modNotesTx">
        <pc:chgData name="Techy Thibaut" userId="0a091cef-aa85-4df5-ad37-63275b7af1bb" providerId="ADAL" clId="{04AF269C-7AE3-4798-809D-EFDA4AD6A501}" dt="2026-05-04T10:32:32.587" v="1837" actId="20577"/>
        <pc:sldMkLst>
          <pc:docMk/>
          <pc:sldMk cId="2714921414" sldId="753"/>
        </pc:sldMkLst>
        <pc:spChg chg="del">
          <ac:chgData name="Techy Thibaut" userId="0a091cef-aa85-4df5-ad37-63275b7af1bb" providerId="ADAL" clId="{04AF269C-7AE3-4798-809D-EFDA4AD6A501}" dt="2026-05-04T10:32:30.670" v="1836" actId="478"/>
          <ac:spMkLst>
            <pc:docMk/>
            <pc:sldMk cId="2714921414" sldId="753"/>
            <ac:spMk id="7" creationId="{47511A7C-92B9-6AE8-0B40-5997322B2568}"/>
          </ac:spMkLst>
        </pc:spChg>
      </pc:sldChg>
      <pc:sldChg chg="delSp mod modNotesTx">
        <pc:chgData name="Techy Thibaut" userId="0a091cef-aa85-4df5-ad37-63275b7af1bb" providerId="ADAL" clId="{04AF269C-7AE3-4798-809D-EFDA4AD6A501}" dt="2026-05-04T10:32:37.051" v="1839" actId="20577"/>
        <pc:sldMkLst>
          <pc:docMk/>
          <pc:sldMk cId="105116913" sldId="754"/>
        </pc:sldMkLst>
        <pc:spChg chg="del">
          <ac:chgData name="Techy Thibaut" userId="0a091cef-aa85-4df5-ad37-63275b7af1bb" providerId="ADAL" clId="{04AF269C-7AE3-4798-809D-EFDA4AD6A501}" dt="2026-05-04T10:32:34.547" v="1838" actId="478"/>
          <ac:spMkLst>
            <pc:docMk/>
            <pc:sldMk cId="105116913" sldId="754"/>
            <ac:spMk id="8" creationId="{1A305DB1-AB22-0C73-3DFD-664833C33A7A}"/>
          </ac:spMkLst>
        </pc:spChg>
      </pc:sldChg>
      <pc:sldChg chg="delSp mod">
        <pc:chgData name="Techy Thibaut" userId="0a091cef-aa85-4df5-ad37-63275b7af1bb" providerId="ADAL" clId="{04AF269C-7AE3-4798-809D-EFDA4AD6A501}" dt="2026-05-04T10:32:39.359" v="1840" actId="478"/>
        <pc:sldMkLst>
          <pc:docMk/>
          <pc:sldMk cId="258933869" sldId="755"/>
        </pc:sldMkLst>
        <pc:spChg chg="del">
          <ac:chgData name="Techy Thibaut" userId="0a091cef-aa85-4df5-ad37-63275b7af1bb" providerId="ADAL" clId="{04AF269C-7AE3-4798-809D-EFDA4AD6A501}" dt="2026-05-04T10:32:39.359" v="1840" actId="478"/>
          <ac:spMkLst>
            <pc:docMk/>
            <pc:sldMk cId="258933869" sldId="755"/>
            <ac:spMk id="4" creationId="{3267A358-514E-CB0A-286E-B2CB18A33BF0}"/>
          </ac:spMkLst>
        </pc:spChg>
      </pc:sldChg>
      <pc:sldChg chg="delSp mod">
        <pc:chgData name="Techy Thibaut" userId="0a091cef-aa85-4df5-ad37-63275b7af1bb" providerId="ADAL" clId="{04AF269C-7AE3-4798-809D-EFDA4AD6A501}" dt="2026-05-04T10:32:41.003" v="1841" actId="478"/>
        <pc:sldMkLst>
          <pc:docMk/>
          <pc:sldMk cId="939187983" sldId="756"/>
        </pc:sldMkLst>
        <pc:spChg chg="del">
          <ac:chgData name="Techy Thibaut" userId="0a091cef-aa85-4df5-ad37-63275b7af1bb" providerId="ADAL" clId="{04AF269C-7AE3-4798-809D-EFDA4AD6A501}" dt="2026-05-04T10:32:41.003" v="1841" actId="478"/>
          <ac:spMkLst>
            <pc:docMk/>
            <pc:sldMk cId="939187983" sldId="756"/>
            <ac:spMk id="4" creationId="{BC78A3E7-B946-831F-99AF-C07377831BA5}"/>
          </ac:spMkLst>
        </pc:spChg>
      </pc:sldChg>
      <pc:sldChg chg="delSp mod">
        <pc:chgData name="Techy Thibaut" userId="0a091cef-aa85-4df5-ad37-63275b7af1bb" providerId="ADAL" clId="{04AF269C-7AE3-4798-809D-EFDA4AD6A501}" dt="2026-05-04T10:32:42.707" v="1842" actId="478"/>
        <pc:sldMkLst>
          <pc:docMk/>
          <pc:sldMk cId="807631273" sldId="757"/>
        </pc:sldMkLst>
        <pc:spChg chg="del">
          <ac:chgData name="Techy Thibaut" userId="0a091cef-aa85-4df5-ad37-63275b7af1bb" providerId="ADAL" clId="{04AF269C-7AE3-4798-809D-EFDA4AD6A501}" dt="2026-05-04T10:32:42.707" v="1842" actId="478"/>
          <ac:spMkLst>
            <pc:docMk/>
            <pc:sldMk cId="807631273" sldId="757"/>
            <ac:spMk id="7" creationId="{E7A74C92-5429-CBC3-D21A-76C7E644E842}"/>
          </ac:spMkLst>
        </pc:spChg>
      </pc:sldChg>
      <pc:sldChg chg="delSp mod">
        <pc:chgData name="Techy Thibaut" userId="0a091cef-aa85-4df5-ad37-63275b7af1bb" providerId="ADAL" clId="{04AF269C-7AE3-4798-809D-EFDA4AD6A501}" dt="2026-05-04T10:32:44.071" v="1843" actId="478"/>
        <pc:sldMkLst>
          <pc:docMk/>
          <pc:sldMk cId="2342076151" sldId="758"/>
        </pc:sldMkLst>
        <pc:spChg chg="del">
          <ac:chgData name="Techy Thibaut" userId="0a091cef-aa85-4df5-ad37-63275b7af1bb" providerId="ADAL" clId="{04AF269C-7AE3-4798-809D-EFDA4AD6A501}" dt="2026-05-04T10:32:44.071" v="1843" actId="478"/>
          <ac:spMkLst>
            <pc:docMk/>
            <pc:sldMk cId="2342076151" sldId="758"/>
            <ac:spMk id="7" creationId="{8AD9128A-5F00-ABCC-5DCD-31B47E19C33F}"/>
          </ac:spMkLst>
        </pc:spChg>
      </pc:sldChg>
      <pc:sldChg chg="delSp mod">
        <pc:chgData name="Techy Thibaut" userId="0a091cef-aa85-4df5-ad37-63275b7af1bb" providerId="ADAL" clId="{04AF269C-7AE3-4798-809D-EFDA4AD6A501}" dt="2026-05-04T10:32:45.530" v="1844" actId="478"/>
        <pc:sldMkLst>
          <pc:docMk/>
          <pc:sldMk cId="105740305" sldId="759"/>
        </pc:sldMkLst>
        <pc:spChg chg="del">
          <ac:chgData name="Techy Thibaut" userId="0a091cef-aa85-4df5-ad37-63275b7af1bb" providerId="ADAL" clId="{04AF269C-7AE3-4798-809D-EFDA4AD6A501}" dt="2026-05-04T10:32:45.530" v="1844" actId="478"/>
          <ac:spMkLst>
            <pc:docMk/>
            <pc:sldMk cId="105740305" sldId="759"/>
            <ac:spMk id="7" creationId="{C590EA8B-61E9-8D81-CCB8-90D9017738BA}"/>
          </ac:spMkLst>
        </pc:spChg>
      </pc:sldChg>
      <pc:sldChg chg="delSp mod">
        <pc:chgData name="Techy Thibaut" userId="0a091cef-aa85-4df5-ad37-63275b7af1bb" providerId="ADAL" clId="{04AF269C-7AE3-4798-809D-EFDA4AD6A501}" dt="2026-05-04T10:32:47.104" v="1845" actId="478"/>
        <pc:sldMkLst>
          <pc:docMk/>
          <pc:sldMk cId="45395258" sldId="760"/>
        </pc:sldMkLst>
        <pc:spChg chg="del">
          <ac:chgData name="Techy Thibaut" userId="0a091cef-aa85-4df5-ad37-63275b7af1bb" providerId="ADAL" clId="{04AF269C-7AE3-4798-809D-EFDA4AD6A501}" dt="2026-05-04T10:32:47.104" v="1845" actId="478"/>
          <ac:spMkLst>
            <pc:docMk/>
            <pc:sldMk cId="45395258" sldId="760"/>
            <ac:spMk id="7" creationId="{5B7683F8-AFF1-0CC6-29B8-FCF922FDDD51}"/>
          </ac:spMkLst>
        </pc:spChg>
      </pc:sldChg>
      <pc:sldChg chg="delSp mod">
        <pc:chgData name="Techy Thibaut" userId="0a091cef-aa85-4df5-ad37-63275b7af1bb" providerId="ADAL" clId="{04AF269C-7AE3-4798-809D-EFDA4AD6A501}" dt="2026-05-04T10:32:48.435" v="1846" actId="478"/>
        <pc:sldMkLst>
          <pc:docMk/>
          <pc:sldMk cId="1562190397" sldId="761"/>
        </pc:sldMkLst>
        <pc:spChg chg="del">
          <ac:chgData name="Techy Thibaut" userId="0a091cef-aa85-4df5-ad37-63275b7af1bb" providerId="ADAL" clId="{04AF269C-7AE3-4798-809D-EFDA4AD6A501}" dt="2026-05-04T10:32:48.435" v="1846" actId="478"/>
          <ac:spMkLst>
            <pc:docMk/>
            <pc:sldMk cId="1562190397" sldId="761"/>
            <ac:spMk id="2" creationId="{385EBFC5-4E5B-7280-DD19-410576F4A9C3}"/>
          </ac:spMkLst>
        </pc:spChg>
      </pc:sldChg>
      <pc:sldChg chg="delSp mod">
        <pc:chgData name="Techy Thibaut" userId="0a091cef-aa85-4df5-ad37-63275b7af1bb" providerId="ADAL" clId="{04AF269C-7AE3-4798-809D-EFDA4AD6A501}" dt="2026-05-04T10:32:50.034" v="1847" actId="478"/>
        <pc:sldMkLst>
          <pc:docMk/>
          <pc:sldMk cId="2486139159" sldId="762"/>
        </pc:sldMkLst>
        <pc:spChg chg="del">
          <ac:chgData name="Techy Thibaut" userId="0a091cef-aa85-4df5-ad37-63275b7af1bb" providerId="ADAL" clId="{04AF269C-7AE3-4798-809D-EFDA4AD6A501}" dt="2026-05-04T10:32:50.034" v="1847" actId="478"/>
          <ac:spMkLst>
            <pc:docMk/>
            <pc:sldMk cId="2486139159" sldId="762"/>
            <ac:spMk id="2" creationId="{796E247D-DCBF-0746-B6E4-C75B11D7E424}"/>
          </ac:spMkLst>
        </pc:spChg>
      </pc:sldChg>
      <pc:sldChg chg="delSp mod">
        <pc:chgData name="Techy Thibaut" userId="0a091cef-aa85-4df5-ad37-63275b7af1bb" providerId="ADAL" clId="{04AF269C-7AE3-4798-809D-EFDA4AD6A501}" dt="2026-05-04T10:32:51.451" v="1848" actId="478"/>
        <pc:sldMkLst>
          <pc:docMk/>
          <pc:sldMk cId="3311610296" sldId="763"/>
        </pc:sldMkLst>
        <pc:spChg chg="del">
          <ac:chgData name="Techy Thibaut" userId="0a091cef-aa85-4df5-ad37-63275b7af1bb" providerId="ADAL" clId="{04AF269C-7AE3-4798-809D-EFDA4AD6A501}" dt="2026-05-04T10:32:51.451" v="1848" actId="478"/>
          <ac:spMkLst>
            <pc:docMk/>
            <pc:sldMk cId="3311610296" sldId="763"/>
            <ac:spMk id="2" creationId="{73C5B314-6094-BDEC-AEA5-0C63B0B5E84D}"/>
          </ac:spMkLst>
        </pc:spChg>
      </pc:sldChg>
      <pc:sldChg chg="delSp mod modNotesTx">
        <pc:chgData name="Techy Thibaut" userId="0a091cef-aa85-4df5-ad37-63275b7af1bb" providerId="ADAL" clId="{04AF269C-7AE3-4798-809D-EFDA4AD6A501}" dt="2026-05-04T10:32:55.171" v="1850" actId="20577"/>
        <pc:sldMkLst>
          <pc:docMk/>
          <pc:sldMk cId="3467238575" sldId="764"/>
        </pc:sldMkLst>
        <pc:spChg chg="del">
          <ac:chgData name="Techy Thibaut" userId="0a091cef-aa85-4df5-ad37-63275b7af1bb" providerId="ADAL" clId="{04AF269C-7AE3-4798-809D-EFDA4AD6A501}" dt="2026-05-04T10:32:53.159" v="1849" actId="478"/>
          <ac:spMkLst>
            <pc:docMk/>
            <pc:sldMk cId="3467238575" sldId="764"/>
            <ac:spMk id="7" creationId="{7814DA28-0EA4-8C69-67B0-9C90A43F2E56}"/>
          </ac:spMkLst>
        </pc:spChg>
      </pc:sldChg>
      <pc:sldChg chg="delSp mod">
        <pc:chgData name="Techy Thibaut" userId="0a091cef-aa85-4df5-ad37-63275b7af1bb" providerId="ADAL" clId="{04AF269C-7AE3-4798-809D-EFDA4AD6A501}" dt="2026-05-04T10:32:57.681" v="1851" actId="478"/>
        <pc:sldMkLst>
          <pc:docMk/>
          <pc:sldMk cId="55122038" sldId="765"/>
        </pc:sldMkLst>
        <pc:spChg chg="del">
          <ac:chgData name="Techy Thibaut" userId="0a091cef-aa85-4df5-ad37-63275b7af1bb" providerId="ADAL" clId="{04AF269C-7AE3-4798-809D-EFDA4AD6A501}" dt="2026-05-04T10:32:57.681" v="1851" actId="478"/>
          <ac:spMkLst>
            <pc:docMk/>
            <pc:sldMk cId="55122038" sldId="765"/>
            <ac:spMk id="7" creationId="{EE68161E-FAC4-3B15-7D4D-92A6C17945CE}"/>
          </ac:spMkLst>
        </pc:spChg>
      </pc:sldChg>
      <pc:sldChg chg="delSp mod">
        <pc:chgData name="Techy Thibaut" userId="0a091cef-aa85-4df5-ad37-63275b7af1bb" providerId="ADAL" clId="{04AF269C-7AE3-4798-809D-EFDA4AD6A501}" dt="2026-05-04T10:32:58.938" v="1852" actId="478"/>
        <pc:sldMkLst>
          <pc:docMk/>
          <pc:sldMk cId="1221851775" sldId="766"/>
        </pc:sldMkLst>
        <pc:spChg chg="del">
          <ac:chgData name="Techy Thibaut" userId="0a091cef-aa85-4df5-ad37-63275b7af1bb" providerId="ADAL" clId="{04AF269C-7AE3-4798-809D-EFDA4AD6A501}" dt="2026-05-04T10:32:58.938" v="1852" actId="478"/>
          <ac:spMkLst>
            <pc:docMk/>
            <pc:sldMk cId="1221851775" sldId="766"/>
            <ac:spMk id="9" creationId="{B46AA1B0-1B83-3841-23B2-8BF36739B3AA}"/>
          </ac:spMkLst>
        </pc:spChg>
      </pc:sldChg>
      <pc:sldChg chg="delSp mod">
        <pc:chgData name="Techy Thibaut" userId="0a091cef-aa85-4df5-ad37-63275b7af1bb" providerId="ADAL" clId="{04AF269C-7AE3-4798-809D-EFDA4AD6A501}" dt="2026-05-04T10:33:00.652" v="1853" actId="478"/>
        <pc:sldMkLst>
          <pc:docMk/>
          <pc:sldMk cId="2696500252" sldId="767"/>
        </pc:sldMkLst>
        <pc:spChg chg="del">
          <ac:chgData name="Techy Thibaut" userId="0a091cef-aa85-4df5-ad37-63275b7af1bb" providerId="ADAL" clId="{04AF269C-7AE3-4798-809D-EFDA4AD6A501}" dt="2026-05-04T10:33:00.652" v="1853" actId="478"/>
          <ac:spMkLst>
            <pc:docMk/>
            <pc:sldMk cId="2696500252" sldId="767"/>
            <ac:spMk id="4" creationId="{82003D6F-0FFB-1DAC-3471-FC3227D83F77}"/>
          </ac:spMkLst>
        </pc:spChg>
      </pc:sldChg>
      <pc:sldChg chg="delSp mod">
        <pc:chgData name="Techy Thibaut" userId="0a091cef-aa85-4df5-ad37-63275b7af1bb" providerId="ADAL" clId="{04AF269C-7AE3-4798-809D-EFDA4AD6A501}" dt="2026-05-04T10:33:02.076" v="1854" actId="478"/>
        <pc:sldMkLst>
          <pc:docMk/>
          <pc:sldMk cId="3246988218" sldId="768"/>
        </pc:sldMkLst>
        <pc:spChg chg="del">
          <ac:chgData name="Techy Thibaut" userId="0a091cef-aa85-4df5-ad37-63275b7af1bb" providerId="ADAL" clId="{04AF269C-7AE3-4798-809D-EFDA4AD6A501}" dt="2026-05-04T10:33:02.076" v="1854" actId="478"/>
          <ac:spMkLst>
            <pc:docMk/>
            <pc:sldMk cId="3246988218" sldId="768"/>
            <ac:spMk id="6" creationId="{6FD28C6F-77C8-5B17-BDA0-0A59C3015BAA}"/>
          </ac:spMkLst>
        </pc:spChg>
      </pc:sldChg>
      <pc:sldChg chg="delSp mod">
        <pc:chgData name="Techy Thibaut" userId="0a091cef-aa85-4df5-ad37-63275b7af1bb" providerId="ADAL" clId="{04AF269C-7AE3-4798-809D-EFDA4AD6A501}" dt="2026-05-04T10:33:03.463" v="1855" actId="478"/>
        <pc:sldMkLst>
          <pc:docMk/>
          <pc:sldMk cId="1818626748" sldId="769"/>
        </pc:sldMkLst>
        <pc:spChg chg="del">
          <ac:chgData name="Techy Thibaut" userId="0a091cef-aa85-4df5-ad37-63275b7af1bb" providerId="ADAL" clId="{04AF269C-7AE3-4798-809D-EFDA4AD6A501}" dt="2026-05-04T10:33:03.463" v="1855" actId="478"/>
          <ac:spMkLst>
            <pc:docMk/>
            <pc:sldMk cId="1818626748" sldId="769"/>
            <ac:spMk id="22" creationId="{F7B658FF-C848-338F-3BBB-79E932080C3F}"/>
          </ac:spMkLst>
        </pc:spChg>
      </pc:sldChg>
      <pc:sldChg chg="delSp mod">
        <pc:chgData name="Techy Thibaut" userId="0a091cef-aa85-4df5-ad37-63275b7af1bb" providerId="ADAL" clId="{04AF269C-7AE3-4798-809D-EFDA4AD6A501}" dt="2026-05-04T10:33:04.731" v="1856" actId="478"/>
        <pc:sldMkLst>
          <pc:docMk/>
          <pc:sldMk cId="4059403428" sldId="770"/>
        </pc:sldMkLst>
        <pc:spChg chg="del">
          <ac:chgData name="Techy Thibaut" userId="0a091cef-aa85-4df5-ad37-63275b7af1bb" providerId="ADAL" clId="{04AF269C-7AE3-4798-809D-EFDA4AD6A501}" dt="2026-05-04T10:33:04.731" v="1856" actId="478"/>
          <ac:spMkLst>
            <pc:docMk/>
            <pc:sldMk cId="4059403428" sldId="770"/>
            <ac:spMk id="13" creationId="{3D96FD0A-E60D-A58F-1DAA-3D4E5D3CF6FC}"/>
          </ac:spMkLst>
        </pc:spChg>
      </pc:sldChg>
      <pc:sldChg chg="delSp mod">
        <pc:chgData name="Techy Thibaut" userId="0a091cef-aa85-4df5-ad37-63275b7af1bb" providerId="ADAL" clId="{04AF269C-7AE3-4798-809D-EFDA4AD6A501}" dt="2026-05-04T10:33:06.001" v="1857" actId="478"/>
        <pc:sldMkLst>
          <pc:docMk/>
          <pc:sldMk cId="746843850" sldId="771"/>
        </pc:sldMkLst>
        <pc:spChg chg="del">
          <ac:chgData name="Techy Thibaut" userId="0a091cef-aa85-4df5-ad37-63275b7af1bb" providerId="ADAL" clId="{04AF269C-7AE3-4798-809D-EFDA4AD6A501}" dt="2026-05-04T10:33:06.001" v="1857" actId="478"/>
          <ac:spMkLst>
            <pc:docMk/>
            <pc:sldMk cId="746843850" sldId="771"/>
            <ac:spMk id="6" creationId="{A0491069-39FE-E98D-9A21-3A2EC59988D3}"/>
          </ac:spMkLst>
        </pc:spChg>
      </pc:sldChg>
      <pc:sldChg chg="delSp mod">
        <pc:chgData name="Techy Thibaut" userId="0a091cef-aa85-4df5-ad37-63275b7af1bb" providerId="ADAL" clId="{04AF269C-7AE3-4798-809D-EFDA4AD6A501}" dt="2026-05-04T10:33:07.411" v="1858" actId="478"/>
        <pc:sldMkLst>
          <pc:docMk/>
          <pc:sldMk cId="2720860721" sldId="772"/>
        </pc:sldMkLst>
        <pc:spChg chg="del">
          <ac:chgData name="Techy Thibaut" userId="0a091cef-aa85-4df5-ad37-63275b7af1bb" providerId="ADAL" clId="{04AF269C-7AE3-4798-809D-EFDA4AD6A501}" dt="2026-05-04T10:33:07.411" v="1858" actId="478"/>
          <ac:spMkLst>
            <pc:docMk/>
            <pc:sldMk cId="2720860721" sldId="772"/>
            <ac:spMk id="9" creationId="{5BC8F095-3DAD-5311-467C-A0C67828E926}"/>
          </ac:spMkLst>
        </pc:spChg>
      </pc:sldChg>
      <pc:sldChg chg="delSp mod">
        <pc:chgData name="Techy Thibaut" userId="0a091cef-aa85-4df5-ad37-63275b7af1bb" providerId="ADAL" clId="{04AF269C-7AE3-4798-809D-EFDA4AD6A501}" dt="2026-05-04T10:33:08.798" v="1859" actId="478"/>
        <pc:sldMkLst>
          <pc:docMk/>
          <pc:sldMk cId="3623507531" sldId="773"/>
        </pc:sldMkLst>
        <pc:spChg chg="del">
          <ac:chgData name="Techy Thibaut" userId="0a091cef-aa85-4df5-ad37-63275b7af1bb" providerId="ADAL" clId="{04AF269C-7AE3-4798-809D-EFDA4AD6A501}" dt="2026-05-04T10:33:08.798" v="1859" actId="478"/>
          <ac:spMkLst>
            <pc:docMk/>
            <pc:sldMk cId="3623507531" sldId="773"/>
            <ac:spMk id="6" creationId="{C9012518-7E99-15DB-AC7E-D3EE0999DBF1}"/>
          </ac:spMkLst>
        </pc:spChg>
      </pc:sldChg>
      <pc:sldChg chg="delSp mod">
        <pc:chgData name="Techy Thibaut" userId="0a091cef-aa85-4df5-ad37-63275b7af1bb" providerId="ADAL" clId="{04AF269C-7AE3-4798-809D-EFDA4AD6A501}" dt="2026-05-04T10:33:10.230" v="1860" actId="478"/>
        <pc:sldMkLst>
          <pc:docMk/>
          <pc:sldMk cId="2692808693" sldId="774"/>
        </pc:sldMkLst>
        <pc:spChg chg="del">
          <ac:chgData name="Techy Thibaut" userId="0a091cef-aa85-4df5-ad37-63275b7af1bb" providerId="ADAL" clId="{04AF269C-7AE3-4798-809D-EFDA4AD6A501}" dt="2026-05-04T10:33:10.230" v="1860" actId="478"/>
          <ac:spMkLst>
            <pc:docMk/>
            <pc:sldMk cId="2692808693" sldId="774"/>
            <ac:spMk id="7" creationId="{98308956-FBFC-B4FB-A4E4-3661186BA70D}"/>
          </ac:spMkLst>
        </pc:spChg>
      </pc:sldChg>
      <pc:sldChg chg="delSp mod">
        <pc:chgData name="Techy Thibaut" userId="0a091cef-aa85-4df5-ad37-63275b7af1bb" providerId="ADAL" clId="{04AF269C-7AE3-4798-809D-EFDA4AD6A501}" dt="2026-05-04T10:33:11.430" v="1861" actId="478"/>
        <pc:sldMkLst>
          <pc:docMk/>
          <pc:sldMk cId="2490345156" sldId="775"/>
        </pc:sldMkLst>
        <pc:spChg chg="del">
          <ac:chgData name="Techy Thibaut" userId="0a091cef-aa85-4df5-ad37-63275b7af1bb" providerId="ADAL" clId="{04AF269C-7AE3-4798-809D-EFDA4AD6A501}" dt="2026-05-04T10:33:11.430" v="1861" actId="478"/>
          <ac:spMkLst>
            <pc:docMk/>
            <pc:sldMk cId="2490345156" sldId="775"/>
            <ac:spMk id="7" creationId="{F9639FAE-224D-DAAB-3D3C-D06888109068}"/>
          </ac:spMkLst>
        </pc:spChg>
      </pc:sldChg>
      <pc:sldChg chg="delSp mod">
        <pc:chgData name="Techy Thibaut" userId="0a091cef-aa85-4df5-ad37-63275b7af1bb" providerId="ADAL" clId="{04AF269C-7AE3-4798-809D-EFDA4AD6A501}" dt="2026-05-04T10:33:12.741" v="1862" actId="478"/>
        <pc:sldMkLst>
          <pc:docMk/>
          <pc:sldMk cId="3617952927" sldId="776"/>
        </pc:sldMkLst>
        <pc:spChg chg="del">
          <ac:chgData name="Techy Thibaut" userId="0a091cef-aa85-4df5-ad37-63275b7af1bb" providerId="ADAL" clId="{04AF269C-7AE3-4798-809D-EFDA4AD6A501}" dt="2026-05-04T10:33:12.741" v="1862" actId="478"/>
          <ac:spMkLst>
            <pc:docMk/>
            <pc:sldMk cId="3617952927" sldId="776"/>
            <ac:spMk id="19" creationId="{6C11F4AD-6342-DB18-B891-682F149340DE}"/>
          </ac:spMkLst>
        </pc:spChg>
      </pc:sldChg>
      <pc:sldChg chg="delSp mod">
        <pc:chgData name="Techy Thibaut" userId="0a091cef-aa85-4df5-ad37-63275b7af1bb" providerId="ADAL" clId="{04AF269C-7AE3-4798-809D-EFDA4AD6A501}" dt="2026-05-04T10:33:14.609" v="1863" actId="478"/>
        <pc:sldMkLst>
          <pc:docMk/>
          <pc:sldMk cId="3676448653" sldId="777"/>
        </pc:sldMkLst>
        <pc:spChg chg="del">
          <ac:chgData name="Techy Thibaut" userId="0a091cef-aa85-4df5-ad37-63275b7af1bb" providerId="ADAL" clId="{04AF269C-7AE3-4798-809D-EFDA4AD6A501}" dt="2026-05-04T10:33:14.609" v="1863" actId="478"/>
          <ac:spMkLst>
            <pc:docMk/>
            <pc:sldMk cId="3676448653" sldId="777"/>
            <ac:spMk id="8" creationId="{40EF0DB3-8788-3A40-DB82-C9DE268E07E5}"/>
          </ac:spMkLst>
        </pc:spChg>
      </pc:sldChg>
      <pc:sldChg chg="delSp mod">
        <pc:chgData name="Techy Thibaut" userId="0a091cef-aa85-4df5-ad37-63275b7af1bb" providerId="ADAL" clId="{04AF269C-7AE3-4798-809D-EFDA4AD6A501}" dt="2026-05-04T10:33:16.387" v="1864" actId="478"/>
        <pc:sldMkLst>
          <pc:docMk/>
          <pc:sldMk cId="3773266411" sldId="778"/>
        </pc:sldMkLst>
        <pc:spChg chg="del">
          <ac:chgData name="Techy Thibaut" userId="0a091cef-aa85-4df5-ad37-63275b7af1bb" providerId="ADAL" clId="{04AF269C-7AE3-4798-809D-EFDA4AD6A501}" dt="2026-05-04T10:33:16.387" v="1864" actId="478"/>
          <ac:spMkLst>
            <pc:docMk/>
            <pc:sldMk cId="3773266411" sldId="778"/>
            <ac:spMk id="4" creationId="{ECFBD5C5-0267-3C17-3F30-C1C807347C7B}"/>
          </ac:spMkLst>
        </pc:spChg>
      </pc:sldChg>
      <pc:sldChg chg="delSp mod">
        <pc:chgData name="Techy Thibaut" userId="0a091cef-aa85-4df5-ad37-63275b7af1bb" providerId="ADAL" clId="{04AF269C-7AE3-4798-809D-EFDA4AD6A501}" dt="2026-05-04T10:33:17.665" v="1865" actId="478"/>
        <pc:sldMkLst>
          <pc:docMk/>
          <pc:sldMk cId="886198304" sldId="779"/>
        </pc:sldMkLst>
        <pc:spChg chg="del">
          <ac:chgData name="Techy Thibaut" userId="0a091cef-aa85-4df5-ad37-63275b7af1bb" providerId="ADAL" clId="{04AF269C-7AE3-4798-809D-EFDA4AD6A501}" dt="2026-05-04T10:33:17.665" v="1865" actId="478"/>
          <ac:spMkLst>
            <pc:docMk/>
            <pc:sldMk cId="886198304" sldId="779"/>
            <ac:spMk id="10" creationId="{C274D138-8586-C34C-2CF9-B989DBAEC0AE}"/>
          </ac:spMkLst>
        </pc:spChg>
      </pc:sldChg>
      <pc:sldChg chg="delSp mod">
        <pc:chgData name="Techy Thibaut" userId="0a091cef-aa85-4df5-ad37-63275b7af1bb" providerId="ADAL" clId="{04AF269C-7AE3-4798-809D-EFDA4AD6A501}" dt="2026-05-04T10:33:19.200" v="1866" actId="478"/>
        <pc:sldMkLst>
          <pc:docMk/>
          <pc:sldMk cId="4708910" sldId="780"/>
        </pc:sldMkLst>
        <pc:spChg chg="del">
          <ac:chgData name="Techy Thibaut" userId="0a091cef-aa85-4df5-ad37-63275b7af1bb" providerId="ADAL" clId="{04AF269C-7AE3-4798-809D-EFDA4AD6A501}" dt="2026-05-04T10:33:19.200" v="1866" actId="478"/>
          <ac:spMkLst>
            <pc:docMk/>
            <pc:sldMk cId="4708910" sldId="780"/>
            <ac:spMk id="4" creationId="{0A2A0000-C8E1-9733-111A-AC772DAE95EC}"/>
          </ac:spMkLst>
        </pc:spChg>
      </pc:sldChg>
      <pc:sldChg chg="delSp mod">
        <pc:chgData name="Techy Thibaut" userId="0a091cef-aa85-4df5-ad37-63275b7af1bb" providerId="ADAL" clId="{04AF269C-7AE3-4798-809D-EFDA4AD6A501}" dt="2026-05-04T10:33:21.446" v="1867" actId="478"/>
        <pc:sldMkLst>
          <pc:docMk/>
          <pc:sldMk cId="1052402501" sldId="781"/>
        </pc:sldMkLst>
        <pc:spChg chg="del">
          <ac:chgData name="Techy Thibaut" userId="0a091cef-aa85-4df5-ad37-63275b7af1bb" providerId="ADAL" clId="{04AF269C-7AE3-4798-809D-EFDA4AD6A501}" dt="2026-05-04T10:33:21.446" v="1867" actId="478"/>
          <ac:spMkLst>
            <pc:docMk/>
            <pc:sldMk cId="1052402501" sldId="781"/>
            <ac:spMk id="2" creationId="{A5463536-F437-C4FB-5242-B6C0BA75D06A}"/>
          </ac:spMkLst>
        </pc:spChg>
      </pc:sldChg>
      <pc:sldChg chg="delSp mod">
        <pc:chgData name="Techy Thibaut" userId="0a091cef-aa85-4df5-ad37-63275b7af1bb" providerId="ADAL" clId="{04AF269C-7AE3-4798-809D-EFDA4AD6A501}" dt="2026-05-04T10:33:23.090" v="1868" actId="478"/>
        <pc:sldMkLst>
          <pc:docMk/>
          <pc:sldMk cId="1350173289" sldId="782"/>
        </pc:sldMkLst>
        <pc:spChg chg="del">
          <ac:chgData name="Techy Thibaut" userId="0a091cef-aa85-4df5-ad37-63275b7af1bb" providerId="ADAL" clId="{04AF269C-7AE3-4798-809D-EFDA4AD6A501}" dt="2026-05-04T10:33:23.090" v="1868" actId="478"/>
          <ac:spMkLst>
            <pc:docMk/>
            <pc:sldMk cId="1350173289" sldId="782"/>
            <ac:spMk id="9" creationId="{2506D012-7F9D-F815-0015-E4D1707A31DE}"/>
          </ac:spMkLst>
        </pc:spChg>
      </pc:sldChg>
      <pc:sldChg chg="delSp mod">
        <pc:chgData name="Techy Thibaut" userId="0a091cef-aa85-4df5-ad37-63275b7af1bb" providerId="ADAL" clId="{04AF269C-7AE3-4798-809D-EFDA4AD6A501}" dt="2026-05-04T10:33:24.339" v="1869" actId="478"/>
        <pc:sldMkLst>
          <pc:docMk/>
          <pc:sldMk cId="610176994" sldId="783"/>
        </pc:sldMkLst>
        <pc:spChg chg="del">
          <ac:chgData name="Techy Thibaut" userId="0a091cef-aa85-4df5-ad37-63275b7af1bb" providerId="ADAL" clId="{04AF269C-7AE3-4798-809D-EFDA4AD6A501}" dt="2026-05-04T10:33:24.339" v="1869" actId="478"/>
          <ac:spMkLst>
            <pc:docMk/>
            <pc:sldMk cId="610176994" sldId="783"/>
            <ac:spMk id="8" creationId="{2EA0C9FC-F614-2329-9DB5-F1F48D41BE9A}"/>
          </ac:spMkLst>
        </pc:spChg>
      </pc:sldChg>
      <pc:sldChg chg="delSp mod">
        <pc:chgData name="Techy Thibaut" userId="0a091cef-aa85-4df5-ad37-63275b7af1bb" providerId="ADAL" clId="{04AF269C-7AE3-4798-809D-EFDA4AD6A501}" dt="2026-05-04T10:33:25.675" v="1870" actId="478"/>
        <pc:sldMkLst>
          <pc:docMk/>
          <pc:sldMk cId="4218469633" sldId="784"/>
        </pc:sldMkLst>
        <pc:spChg chg="del">
          <ac:chgData name="Techy Thibaut" userId="0a091cef-aa85-4df5-ad37-63275b7af1bb" providerId="ADAL" clId="{04AF269C-7AE3-4798-809D-EFDA4AD6A501}" dt="2026-05-04T10:33:25.675" v="1870" actId="478"/>
          <ac:spMkLst>
            <pc:docMk/>
            <pc:sldMk cId="4218469633" sldId="784"/>
            <ac:spMk id="4" creationId="{0831F2C2-6A81-471D-7375-0073E9761753}"/>
          </ac:spMkLst>
        </pc:spChg>
      </pc:sldChg>
      <pc:sldChg chg="delSp mod">
        <pc:chgData name="Techy Thibaut" userId="0a091cef-aa85-4df5-ad37-63275b7af1bb" providerId="ADAL" clId="{04AF269C-7AE3-4798-809D-EFDA4AD6A501}" dt="2026-05-04T10:33:27.391" v="1871" actId="478"/>
        <pc:sldMkLst>
          <pc:docMk/>
          <pc:sldMk cId="1701778182" sldId="785"/>
        </pc:sldMkLst>
        <pc:spChg chg="del">
          <ac:chgData name="Techy Thibaut" userId="0a091cef-aa85-4df5-ad37-63275b7af1bb" providerId="ADAL" clId="{04AF269C-7AE3-4798-809D-EFDA4AD6A501}" dt="2026-05-04T10:33:27.391" v="1871" actId="478"/>
          <ac:spMkLst>
            <pc:docMk/>
            <pc:sldMk cId="1701778182" sldId="785"/>
            <ac:spMk id="7" creationId="{907B5784-B186-59C3-3300-28B464796714}"/>
          </ac:spMkLst>
        </pc:spChg>
      </pc:sldChg>
      <pc:sldChg chg="delSp mod">
        <pc:chgData name="Techy Thibaut" userId="0a091cef-aa85-4df5-ad37-63275b7af1bb" providerId="ADAL" clId="{04AF269C-7AE3-4798-809D-EFDA4AD6A501}" dt="2026-05-04T10:33:28.796" v="1872" actId="478"/>
        <pc:sldMkLst>
          <pc:docMk/>
          <pc:sldMk cId="1897938829" sldId="786"/>
        </pc:sldMkLst>
        <pc:spChg chg="del">
          <ac:chgData name="Techy Thibaut" userId="0a091cef-aa85-4df5-ad37-63275b7af1bb" providerId="ADAL" clId="{04AF269C-7AE3-4798-809D-EFDA4AD6A501}" dt="2026-05-04T10:33:28.796" v="1872" actId="478"/>
          <ac:spMkLst>
            <pc:docMk/>
            <pc:sldMk cId="1897938829" sldId="786"/>
            <ac:spMk id="13" creationId="{0986DEDE-6226-16E9-DC2C-A724AB5D377A}"/>
          </ac:spMkLst>
        </pc:spChg>
      </pc:sldChg>
      <pc:sldChg chg="delSp mod">
        <pc:chgData name="Techy Thibaut" userId="0a091cef-aa85-4df5-ad37-63275b7af1bb" providerId="ADAL" clId="{04AF269C-7AE3-4798-809D-EFDA4AD6A501}" dt="2026-05-04T10:33:30.161" v="1873" actId="478"/>
        <pc:sldMkLst>
          <pc:docMk/>
          <pc:sldMk cId="1611329895" sldId="787"/>
        </pc:sldMkLst>
        <pc:spChg chg="del">
          <ac:chgData name="Techy Thibaut" userId="0a091cef-aa85-4df5-ad37-63275b7af1bb" providerId="ADAL" clId="{04AF269C-7AE3-4798-809D-EFDA4AD6A501}" dt="2026-05-04T10:33:30.161" v="1873" actId="478"/>
          <ac:spMkLst>
            <pc:docMk/>
            <pc:sldMk cId="1611329895" sldId="787"/>
            <ac:spMk id="8" creationId="{687723EF-BDB3-729D-42F9-638A327E5B3A}"/>
          </ac:spMkLst>
        </pc:spChg>
      </pc:sldChg>
      <pc:sldChg chg="delSp mod">
        <pc:chgData name="Techy Thibaut" userId="0a091cef-aa85-4df5-ad37-63275b7af1bb" providerId="ADAL" clId="{04AF269C-7AE3-4798-809D-EFDA4AD6A501}" dt="2026-05-04T10:33:31.344" v="1874" actId="478"/>
        <pc:sldMkLst>
          <pc:docMk/>
          <pc:sldMk cId="55224513" sldId="788"/>
        </pc:sldMkLst>
        <pc:spChg chg="del">
          <ac:chgData name="Techy Thibaut" userId="0a091cef-aa85-4df5-ad37-63275b7af1bb" providerId="ADAL" clId="{04AF269C-7AE3-4798-809D-EFDA4AD6A501}" dt="2026-05-04T10:33:31.344" v="1874" actId="478"/>
          <ac:spMkLst>
            <pc:docMk/>
            <pc:sldMk cId="55224513" sldId="788"/>
            <ac:spMk id="12" creationId="{1E518EED-C8A9-3D3D-DC6E-5855A0BE9A76}"/>
          </ac:spMkLst>
        </pc:spChg>
      </pc:sldChg>
      <pc:sldChg chg="delSp mod">
        <pc:chgData name="Techy Thibaut" userId="0a091cef-aa85-4df5-ad37-63275b7af1bb" providerId="ADAL" clId="{04AF269C-7AE3-4798-809D-EFDA4AD6A501}" dt="2026-05-04T10:33:32.533" v="1875" actId="478"/>
        <pc:sldMkLst>
          <pc:docMk/>
          <pc:sldMk cId="3241935877" sldId="789"/>
        </pc:sldMkLst>
        <pc:spChg chg="del">
          <ac:chgData name="Techy Thibaut" userId="0a091cef-aa85-4df5-ad37-63275b7af1bb" providerId="ADAL" clId="{04AF269C-7AE3-4798-809D-EFDA4AD6A501}" dt="2026-05-04T10:33:32.533" v="1875" actId="478"/>
          <ac:spMkLst>
            <pc:docMk/>
            <pc:sldMk cId="3241935877" sldId="789"/>
            <ac:spMk id="5" creationId="{11F47355-7A6B-128F-0D0E-ACD60DCEB7AF}"/>
          </ac:spMkLst>
        </pc:spChg>
      </pc:sldChg>
      <pc:sldChg chg="delSp mod">
        <pc:chgData name="Techy Thibaut" userId="0a091cef-aa85-4df5-ad37-63275b7af1bb" providerId="ADAL" clId="{04AF269C-7AE3-4798-809D-EFDA4AD6A501}" dt="2026-05-04T10:33:33.696" v="1876" actId="478"/>
        <pc:sldMkLst>
          <pc:docMk/>
          <pc:sldMk cId="395231328" sldId="790"/>
        </pc:sldMkLst>
        <pc:spChg chg="del">
          <ac:chgData name="Techy Thibaut" userId="0a091cef-aa85-4df5-ad37-63275b7af1bb" providerId="ADAL" clId="{04AF269C-7AE3-4798-809D-EFDA4AD6A501}" dt="2026-05-04T10:33:33.696" v="1876" actId="478"/>
          <ac:spMkLst>
            <pc:docMk/>
            <pc:sldMk cId="395231328" sldId="790"/>
            <ac:spMk id="6" creationId="{CED503CE-DC14-FEC6-C0FA-03F579BD3C2D}"/>
          </ac:spMkLst>
        </pc:spChg>
      </pc:sldChg>
      <pc:sldChg chg="delSp mod">
        <pc:chgData name="Techy Thibaut" userId="0a091cef-aa85-4df5-ad37-63275b7af1bb" providerId="ADAL" clId="{04AF269C-7AE3-4798-809D-EFDA4AD6A501}" dt="2026-05-04T10:33:34.765" v="1877" actId="478"/>
        <pc:sldMkLst>
          <pc:docMk/>
          <pc:sldMk cId="2002461754" sldId="791"/>
        </pc:sldMkLst>
        <pc:spChg chg="del">
          <ac:chgData name="Techy Thibaut" userId="0a091cef-aa85-4df5-ad37-63275b7af1bb" providerId="ADAL" clId="{04AF269C-7AE3-4798-809D-EFDA4AD6A501}" dt="2026-05-04T10:33:34.765" v="1877" actId="478"/>
          <ac:spMkLst>
            <pc:docMk/>
            <pc:sldMk cId="2002461754" sldId="791"/>
            <ac:spMk id="10" creationId="{EC91DEEF-8CF0-FE71-3607-48F05A7C17AE}"/>
          </ac:spMkLst>
        </pc:spChg>
      </pc:sldChg>
      <pc:sldChg chg="delSp mod">
        <pc:chgData name="Techy Thibaut" userId="0a091cef-aa85-4df5-ad37-63275b7af1bb" providerId="ADAL" clId="{04AF269C-7AE3-4798-809D-EFDA4AD6A501}" dt="2026-05-04T10:33:40.630" v="1880" actId="478"/>
        <pc:sldMkLst>
          <pc:docMk/>
          <pc:sldMk cId="2862075488" sldId="792"/>
        </pc:sldMkLst>
        <pc:spChg chg="del">
          <ac:chgData name="Techy Thibaut" userId="0a091cef-aa85-4df5-ad37-63275b7af1bb" providerId="ADAL" clId="{04AF269C-7AE3-4798-809D-EFDA4AD6A501}" dt="2026-05-04T10:33:40.630" v="1880" actId="478"/>
          <ac:spMkLst>
            <pc:docMk/>
            <pc:sldMk cId="2862075488" sldId="792"/>
            <ac:spMk id="10" creationId="{217C5E2F-5FC1-736E-7A0B-FC104753C54D}"/>
          </ac:spMkLst>
        </pc:spChg>
      </pc:sldChg>
      <pc:sldChg chg="delSp mod">
        <pc:chgData name="Techy Thibaut" userId="0a091cef-aa85-4df5-ad37-63275b7af1bb" providerId="ADAL" clId="{04AF269C-7AE3-4798-809D-EFDA4AD6A501}" dt="2026-05-04T10:33:42.352" v="1881" actId="478"/>
        <pc:sldMkLst>
          <pc:docMk/>
          <pc:sldMk cId="542863584" sldId="793"/>
        </pc:sldMkLst>
        <pc:spChg chg="del">
          <ac:chgData name="Techy Thibaut" userId="0a091cef-aa85-4df5-ad37-63275b7af1bb" providerId="ADAL" clId="{04AF269C-7AE3-4798-809D-EFDA4AD6A501}" dt="2026-05-04T10:33:42.352" v="1881" actId="478"/>
          <ac:spMkLst>
            <pc:docMk/>
            <pc:sldMk cId="542863584" sldId="793"/>
            <ac:spMk id="2" creationId="{788871EA-3654-A782-FCB4-7031AC32098E}"/>
          </ac:spMkLst>
        </pc:spChg>
      </pc:sldChg>
      <pc:sldChg chg="delSp mod">
        <pc:chgData name="Techy Thibaut" userId="0a091cef-aa85-4df5-ad37-63275b7af1bb" providerId="ADAL" clId="{04AF269C-7AE3-4798-809D-EFDA4AD6A501}" dt="2026-05-04T10:33:44.115" v="1882" actId="478"/>
        <pc:sldMkLst>
          <pc:docMk/>
          <pc:sldMk cId="3748095758" sldId="794"/>
        </pc:sldMkLst>
        <pc:spChg chg="del">
          <ac:chgData name="Techy Thibaut" userId="0a091cef-aa85-4df5-ad37-63275b7af1bb" providerId="ADAL" clId="{04AF269C-7AE3-4798-809D-EFDA4AD6A501}" dt="2026-05-04T10:33:44.115" v="1882" actId="478"/>
          <ac:spMkLst>
            <pc:docMk/>
            <pc:sldMk cId="3748095758" sldId="794"/>
            <ac:spMk id="2" creationId="{F9F433CC-7F75-C64A-D7CF-D363A0F68308}"/>
          </ac:spMkLst>
        </pc:spChg>
      </pc:sldChg>
      <pc:sldChg chg="delSp mod">
        <pc:chgData name="Techy Thibaut" userId="0a091cef-aa85-4df5-ad37-63275b7af1bb" providerId="ADAL" clId="{04AF269C-7AE3-4798-809D-EFDA4AD6A501}" dt="2026-05-04T10:33:47.474" v="1883" actId="478"/>
        <pc:sldMkLst>
          <pc:docMk/>
          <pc:sldMk cId="2222359495" sldId="795"/>
        </pc:sldMkLst>
        <pc:spChg chg="del">
          <ac:chgData name="Techy Thibaut" userId="0a091cef-aa85-4df5-ad37-63275b7af1bb" providerId="ADAL" clId="{04AF269C-7AE3-4798-809D-EFDA4AD6A501}" dt="2026-05-04T10:33:47.474" v="1883" actId="478"/>
          <ac:spMkLst>
            <pc:docMk/>
            <pc:sldMk cId="2222359495" sldId="795"/>
            <ac:spMk id="2" creationId="{189BA005-2D26-11ED-A290-FDB5F49651AF}"/>
          </ac:spMkLst>
        </pc:spChg>
      </pc:sldChg>
      <pc:sldChg chg="delSp mod">
        <pc:chgData name="Techy Thibaut" userId="0a091cef-aa85-4df5-ad37-63275b7af1bb" providerId="ADAL" clId="{04AF269C-7AE3-4798-809D-EFDA4AD6A501}" dt="2026-05-04T10:33:48.878" v="1884" actId="478"/>
        <pc:sldMkLst>
          <pc:docMk/>
          <pc:sldMk cId="2173879015" sldId="796"/>
        </pc:sldMkLst>
        <pc:spChg chg="del">
          <ac:chgData name="Techy Thibaut" userId="0a091cef-aa85-4df5-ad37-63275b7af1bb" providerId="ADAL" clId="{04AF269C-7AE3-4798-809D-EFDA4AD6A501}" dt="2026-05-04T10:33:48.878" v="1884" actId="478"/>
          <ac:spMkLst>
            <pc:docMk/>
            <pc:sldMk cId="2173879015" sldId="796"/>
            <ac:spMk id="7" creationId="{C663E798-8A8B-C1A3-07B0-4176BF704EE3}"/>
          </ac:spMkLst>
        </pc:spChg>
      </pc:sldChg>
      <pc:sldChg chg="delSp modSp mod">
        <pc:chgData name="Techy Thibaut" userId="0a091cef-aa85-4df5-ad37-63275b7af1bb" providerId="ADAL" clId="{04AF269C-7AE3-4798-809D-EFDA4AD6A501}" dt="2026-05-04T10:33:51.876" v="1886" actId="478"/>
        <pc:sldMkLst>
          <pc:docMk/>
          <pc:sldMk cId="2025025433" sldId="797"/>
        </pc:sldMkLst>
        <pc:spChg chg="del">
          <ac:chgData name="Techy Thibaut" userId="0a091cef-aa85-4df5-ad37-63275b7af1bb" providerId="ADAL" clId="{04AF269C-7AE3-4798-809D-EFDA4AD6A501}" dt="2026-05-04T10:33:51.876" v="1886" actId="478"/>
          <ac:spMkLst>
            <pc:docMk/>
            <pc:sldMk cId="2025025433" sldId="797"/>
            <ac:spMk id="2" creationId="{5EDE6701-B92C-981D-8E68-87ED05BADE00}"/>
          </ac:spMkLst>
        </pc:spChg>
        <pc:spChg chg="del mod">
          <ac:chgData name="Techy Thibaut" userId="0a091cef-aa85-4df5-ad37-63275b7af1bb" providerId="ADAL" clId="{04AF269C-7AE3-4798-809D-EFDA4AD6A501}" dt="2026-05-04T10:33:51.876" v="1886" actId="478"/>
          <ac:spMkLst>
            <pc:docMk/>
            <pc:sldMk cId="2025025433" sldId="797"/>
            <ac:spMk id="14" creationId="{B1997F77-7B57-DF88-5779-4D7A9E037631}"/>
          </ac:spMkLst>
        </pc:spChg>
      </pc:sldChg>
      <pc:sldChg chg="delSp mod">
        <pc:chgData name="Techy Thibaut" userId="0a091cef-aa85-4df5-ad37-63275b7af1bb" providerId="ADAL" clId="{04AF269C-7AE3-4798-809D-EFDA4AD6A501}" dt="2026-05-04T10:33:53.454" v="1887" actId="478"/>
        <pc:sldMkLst>
          <pc:docMk/>
          <pc:sldMk cId="3091903755" sldId="798"/>
        </pc:sldMkLst>
        <pc:spChg chg="del">
          <ac:chgData name="Techy Thibaut" userId="0a091cef-aa85-4df5-ad37-63275b7af1bb" providerId="ADAL" clId="{04AF269C-7AE3-4798-809D-EFDA4AD6A501}" dt="2026-05-04T10:33:53.454" v="1887" actId="478"/>
          <ac:spMkLst>
            <pc:docMk/>
            <pc:sldMk cId="3091903755" sldId="798"/>
            <ac:spMk id="3" creationId="{5A99A4A2-4735-77B2-7982-6C2F25820BA2}"/>
          </ac:spMkLst>
        </pc:spChg>
      </pc:sldChg>
      <pc:sldChg chg="delSp mod">
        <pc:chgData name="Techy Thibaut" userId="0a091cef-aa85-4df5-ad37-63275b7af1bb" providerId="ADAL" clId="{04AF269C-7AE3-4798-809D-EFDA4AD6A501}" dt="2026-05-04T10:33:54.886" v="1888" actId="478"/>
        <pc:sldMkLst>
          <pc:docMk/>
          <pc:sldMk cId="2352961794" sldId="799"/>
        </pc:sldMkLst>
        <pc:spChg chg="del">
          <ac:chgData name="Techy Thibaut" userId="0a091cef-aa85-4df5-ad37-63275b7af1bb" providerId="ADAL" clId="{04AF269C-7AE3-4798-809D-EFDA4AD6A501}" dt="2026-05-04T10:33:54.886" v="1888" actId="478"/>
          <ac:spMkLst>
            <pc:docMk/>
            <pc:sldMk cId="2352961794" sldId="799"/>
            <ac:spMk id="2" creationId="{B45D9B19-5939-95E3-6FCE-3BA451EF26FE}"/>
          </ac:spMkLst>
        </pc:spChg>
      </pc:sldChg>
      <pc:sldChg chg="delSp mod">
        <pc:chgData name="Techy Thibaut" userId="0a091cef-aa85-4df5-ad37-63275b7af1bb" providerId="ADAL" clId="{04AF269C-7AE3-4798-809D-EFDA4AD6A501}" dt="2026-05-04T10:33:56.766" v="1889" actId="478"/>
        <pc:sldMkLst>
          <pc:docMk/>
          <pc:sldMk cId="1766485819" sldId="800"/>
        </pc:sldMkLst>
        <pc:spChg chg="del">
          <ac:chgData name="Techy Thibaut" userId="0a091cef-aa85-4df5-ad37-63275b7af1bb" providerId="ADAL" clId="{04AF269C-7AE3-4798-809D-EFDA4AD6A501}" dt="2026-05-04T10:33:56.766" v="1889" actId="478"/>
          <ac:spMkLst>
            <pc:docMk/>
            <pc:sldMk cId="1766485819" sldId="800"/>
            <ac:spMk id="6" creationId="{CF6BA6C2-872A-FE04-B6CF-FBA9DFCBC429}"/>
          </ac:spMkLst>
        </pc:spChg>
      </pc:sldChg>
      <pc:sldChg chg="delSp mod">
        <pc:chgData name="Techy Thibaut" userId="0a091cef-aa85-4df5-ad37-63275b7af1bb" providerId="ADAL" clId="{04AF269C-7AE3-4798-809D-EFDA4AD6A501}" dt="2026-05-04T10:33:58.483" v="1890" actId="478"/>
        <pc:sldMkLst>
          <pc:docMk/>
          <pc:sldMk cId="1396250620" sldId="801"/>
        </pc:sldMkLst>
        <pc:spChg chg="del">
          <ac:chgData name="Techy Thibaut" userId="0a091cef-aa85-4df5-ad37-63275b7af1bb" providerId="ADAL" clId="{04AF269C-7AE3-4798-809D-EFDA4AD6A501}" dt="2026-05-04T10:33:58.483" v="1890" actId="478"/>
          <ac:spMkLst>
            <pc:docMk/>
            <pc:sldMk cId="1396250620" sldId="801"/>
            <ac:spMk id="4" creationId="{6A6F5F98-460D-B384-59C1-B5980D2AB7FE}"/>
          </ac:spMkLst>
        </pc:spChg>
      </pc:sldChg>
      <pc:sldChg chg="delSp mod">
        <pc:chgData name="Techy Thibaut" userId="0a091cef-aa85-4df5-ad37-63275b7af1bb" providerId="ADAL" clId="{04AF269C-7AE3-4798-809D-EFDA4AD6A501}" dt="2026-05-04T10:34:02.798" v="1891" actId="478"/>
        <pc:sldMkLst>
          <pc:docMk/>
          <pc:sldMk cId="2039619969" sldId="802"/>
        </pc:sldMkLst>
        <pc:spChg chg="del">
          <ac:chgData name="Techy Thibaut" userId="0a091cef-aa85-4df5-ad37-63275b7af1bb" providerId="ADAL" clId="{04AF269C-7AE3-4798-809D-EFDA4AD6A501}" dt="2026-05-04T10:34:02.798" v="1891" actId="478"/>
          <ac:spMkLst>
            <pc:docMk/>
            <pc:sldMk cId="2039619969" sldId="802"/>
            <ac:spMk id="2" creationId="{C9D6F7E9-4E1C-D35E-DECF-F2EBF4B07183}"/>
          </ac:spMkLst>
        </pc:spChg>
      </pc:sldChg>
      <pc:sldChg chg="delSp mod">
        <pc:chgData name="Techy Thibaut" userId="0a091cef-aa85-4df5-ad37-63275b7af1bb" providerId="ADAL" clId="{04AF269C-7AE3-4798-809D-EFDA4AD6A501}" dt="2026-05-04T10:34:04.024" v="1892" actId="478"/>
        <pc:sldMkLst>
          <pc:docMk/>
          <pc:sldMk cId="1124065580" sldId="803"/>
        </pc:sldMkLst>
        <pc:spChg chg="del">
          <ac:chgData name="Techy Thibaut" userId="0a091cef-aa85-4df5-ad37-63275b7af1bb" providerId="ADAL" clId="{04AF269C-7AE3-4798-809D-EFDA4AD6A501}" dt="2026-05-04T10:34:04.024" v="1892" actId="478"/>
          <ac:spMkLst>
            <pc:docMk/>
            <pc:sldMk cId="1124065580" sldId="803"/>
            <ac:spMk id="2" creationId="{07C8A421-CEB0-B55D-336F-BAFAA7DC1C73}"/>
          </ac:spMkLst>
        </pc:spChg>
      </pc:sldChg>
      <pc:sldChg chg="delSp mod">
        <pc:chgData name="Techy Thibaut" userId="0a091cef-aa85-4df5-ad37-63275b7af1bb" providerId="ADAL" clId="{04AF269C-7AE3-4798-809D-EFDA4AD6A501}" dt="2026-05-04T10:34:05.302" v="1893" actId="478"/>
        <pc:sldMkLst>
          <pc:docMk/>
          <pc:sldMk cId="3222062310" sldId="804"/>
        </pc:sldMkLst>
        <pc:spChg chg="del">
          <ac:chgData name="Techy Thibaut" userId="0a091cef-aa85-4df5-ad37-63275b7af1bb" providerId="ADAL" clId="{04AF269C-7AE3-4798-809D-EFDA4AD6A501}" dt="2026-05-04T10:34:05.302" v="1893" actId="478"/>
          <ac:spMkLst>
            <pc:docMk/>
            <pc:sldMk cId="3222062310" sldId="804"/>
            <ac:spMk id="2" creationId="{4AB2A173-D50F-4C0C-45FE-C3E86B4AD633}"/>
          </ac:spMkLst>
        </pc:spChg>
      </pc:sldChg>
      <pc:sldChg chg="delSp mod">
        <pc:chgData name="Techy Thibaut" userId="0a091cef-aa85-4df5-ad37-63275b7af1bb" providerId="ADAL" clId="{04AF269C-7AE3-4798-809D-EFDA4AD6A501}" dt="2026-05-04T10:34:06.825" v="1894" actId="478"/>
        <pc:sldMkLst>
          <pc:docMk/>
          <pc:sldMk cId="1002549828" sldId="805"/>
        </pc:sldMkLst>
        <pc:spChg chg="del">
          <ac:chgData name="Techy Thibaut" userId="0a091cef-aa85-4df5-ad37-63275b7af1bb" providerId="ADAL" clId="{04AF269C-7AE3-4798-809D-EFDA4AD6A501}" dt="2026-05-04T10:34:06.825" v="1894" actId="478"/>
          <ac:spMkLst>
            <pc:docMk/>
            <pc:sldMk cId="1002549828" sldId="805"/>
            <ac:spMk id="3" creationId="{AA12EE6F-D9F6-2101-D6AC-EC1320DCB7D6}"/>
          </ac:spMkLst>
        </pc:spChg>
      </pc:sldChg>
      <pc:sldChg chg="delSp mod">
        <pc:chgData name="Techy Thibaut" userId="0a091cef-aa85-4df5-ad37-63275b7af1bb" providerId="ADAL" clId="{04AF269C-7AE3-4798-809D-EFDA4AD6A501}" dt="2026-05-04T10:34:08.156" v="1895" actId="478"/>
        <pc:sldMkLst>
          <pc:docMk/>
          <pc:sldMk cId="2687387224" sldId="806"/>
        </pc:sldMkLst>
        <pc:spChg chg="del">
          <ac:chgData name="Techy Thibaut" userId="0a091cef-aa85-4df5-ad37-63275b7af1bb" providerId="ADAL" clId="{04AF269C-7AE3-4798-809D-EFDA4AD6A501}" dt="2026-05-04T10:34:08.156" v="1895" actId="478"/>
          <ac:spMkLst>
            <pc:docMk/>
            <pc:sldMk cId="2687387224" sldId="806"/>
            <ac:spMk id="3" creationId="{4CE9FAD3-9A2C-B8D2-B625-3366C2B83E5C}"/>
          </ac:spMkLst>
        </pc:spChg>
      </pc:sldChg>
      <pc:sldChg chg="delSp mod">
        <pc:chgData name="Techy Thibaut" userId="0a091cef-aa85-4df5-ad37-63275b7af1bb" providerId="ADAL" clId="{04AF269C-7AE3-4798-809D-EFDA4AD6A501}" dt="2026-05-04T10:34:09.402" v="1896" actId="478"/>
        <pc:sldMkLst>
          <pc:docMk/>
          <pc:sldMk cId="1204315458" sldId="807"/>
        </pc:sldMkLst>
        <pc:spChg chg="del">
          <ac:chgData name="Techy Thibaut" userId="0a091cef-aa85-4df5-ad37-63275b7af1bb" providerId="ADAL" clId="{04AF269C-7AE3-4798-809D-EFDA4AD6A501}" dt="2026-05-04T10:34:09.402" v="1896" actId="478"/>
          <ac:spMkLst>
            <pc:docMk/>
            <pc:sldMk cId="1204315458" sldId="807"/>
            <ac:spMk id="3" creationId="{F3D170F0-E760-F054-3B58-512F2D187F10}"/>
          </ac:spMkLst>
        </pc:spChg>
      </pc:sldChg>
      <pc:sldChg chg="delSp mod">
        <pc:chgData name="Techy Thibaut" userId="0a091cef-aa85-4df5-ad37-63275b7af1bb" providerId="ADAL" clId="{04AF269C-7AE3-4798-809D-EFDA4AD6A501}" dt="2026-05-04T10:34:10.870" v="1897" actId="478"/>
        <pc:sldMkLst>
          <pc:docMk/>
          <pc:sldMk cId="1011609903" sldId="808"/>
        </pc:sldMkLst>
        <pc:spChg chg="del">
          <ac:chgData name="Techy Thibaut" userId="0a091cef-aa85-4df5-ad37-63275b7af1bb" providerId="ADAL" clId="{04AF269C-7AE3-4798-809D-EFDA4AD6A501}" dt="2026-05-04T10:34:10.870" v="1897" actId="478"/>
          <ac:spMkLst>
            <pc:docMk/>
            <pc:sldMk cId="1011609903" sldId="808"/>
            <ac:spMk id="2" creationId="{89CACE3B-9282-6FE7-BD46-9CA53EBCA54D}"/>
          </ac:spMkLst>
        </pc:spChg>
      </pc:sldChg>
      <pc:sldChg chg="delSp mod">
        <pc:chgData name="Techy Thibaut" userId="0a091cef-aa85-4df5-ad37-63275b7af1bb" providerId="ADAL" clId="{04AF269C-7AE3-4798-809D-EFDA4AD6A501}" dt="2026-05-04T10:34:12.192" v="1898" actId="478"/>
        <pc:sldMkLst>
          <pc:docMk/>
          <pc:sldMk cId="712478705" sldId="809"/>
        </pc:sldMkLst>
        <pc:spChg chg="del">
          <ac:chgData name="Techy Thibaut" userId="0a091cef-aa85-4df5-ad37-63275b7af1bb" providerId="ADAL" clId="{04AF269C-7AE3-4798-809D-EFDA4AD6A501}" dt="2026-05-04T10:34:12.192" v="1898" actId="478"/>
          <ac:spMkLst>
            <pc:docMk/>
            <pc:sldMk cId="712478705" sldId="809"/>
            <ac:spMk id="2" creationId="{E420C559-ED31-54E2-40A1-CC6957608761}"/>
          </ac:spMkLst>
        </pc:spChg>
      </pc:sldChg>
      <pc:sldChg chg="delSp mod">
        <pc:chgData name="Techy Thibaut" userId="0a091cef-aa85-4df5-ad37-63275b7af1bb" providerId="ADAL" clId="{04AF269C-7AE3-4798-809D-EFDA4AD6A501}" dt="2026-05-04T10:34:13.643" v="1899" actId="478"/>
        <pc:sldMkLst>
          <pc:docMk/>
          <pc:sldMk cId="2118597106" sldId="810"/>
        </pc:sldMkLst>
        <pc:spChg chg="del">
          <ac:chgData name="Techy Thibaut" userId="0a091cef-aa85-4df5-ad37-63275b7af1bb" providerId="ADAL" clId="{04AF269C-7AE3-4798-809D-EFDA4AD6A501}" dt="2026-05-04T10:34:13.643" v="1899" actId="478"/>
          <ac:spMkLst>
            <pc:docMk/>
            <pc:sldMk cId="2118597106" sldId="810"/>
            <ac:spMk id="6" creationId="{F3C5F73F-74DF-6ED7-585C-537803ECCD82}"/>
          </ac:spMkLst>
        </pc:spChg>
      </pc:sldChg>
      <pc:sldChg chg="delSp mod">
        <pc:chgData name="Techy Thibaut" userId="0a091cef-aa85-4df5-ad37-63275b7af1bb" providerId="ADAL" clId="{04AF269C-7AE3-4798-809D-EFDA4AD6A501}" dt="2026-05-04T10:34:15.094" v="1900" actId="478"/>
        <pc:sldMkLst>
          <pc:docMk/>
          <pc:sldMk cId="1589724095" sldId="811"/>
        </pc:sldMkLst>
        <pc:spChg chg="del">
          <ac:chgData name="Techy Thibaut" userId="0a091cef-aa85-4df5-ad37-63275b7af1bb" providerId="ADAL" clId="{04AF269C-7AE3-4798-809D-EFDA4AD6A501}" dt="2026-05-04T10:34:15.094" v="1900" actId="478"/>
          <ac:spMkLst>
            <pc:docMk/>
            <pc:sldMk cId="1589724095" sldId="811"/>
            <ac:spMk id="2" creationId="{C397208C-4CBA-4995-BB93-1E69F92FAFAD}"/>
          </ac:spMkLst>
        </pc:spChg>
      </pc:sldChg>
      <pc:sldChg chg="delSp mod">
        <pc:chgData name="Techy Thibaut" userId="0a091cef-aa85-4df5-ad37-63275b7af1bb" providerId="ADAL" clId="{04AF269C-7AE3-4798-809D-EFDA4AD6A501}" dt="2026-05-04T10:34:16.247" v="1901" actId="478"/>
        <pc:sldMkLst>
          <pc:docMk/>
          <pc:sldMk cId="358631669" sldId="812"/>
        </pc:sldMkLst>
        <pc:spChg chg="del">
          <ac:chgData name="Techy Thibaut" userId="0a091cef-aa85-4df5-ad37-63275b7af1bb" providerId="ADAL" clId="{04AF269C-7AE3-4798-809D-EFDA4AD6A501}" dt="2026-05-04T10:34:16.247" v="1901" actId="478"/>
          <ac:spMkLst>
            <pc:docMk/>
            <pc:sldMk cId="358631669" sldId="812"/>
            <ac:spMk id="5" creationId="{75E2C36D-2B21-19C9-3C06-3F0A8779F720}"/>
          </ac:spMkLst>
        </pc:spChg>
      </pc:sldChg>
      <pc:sldChg chg="delSp mod">
        <pc:chgData name="Techy Thibaut" userId="0a091cef-aa85-4df5-ad37-63275b7af1bb" providerId="ADAL" clId="{04AF269C-7AE3-4798-809D-EFDA4AD6A501}" dt="2026-05-04T10:34:17.450" v="1902" actId="478"/>
        <pc:sldMkLst>
          <pc:docMk/>
          <pc:sldMk cId="594927753" sldId="813"/>
        </pc:sldMkLst>
        <pc:spChg chg="del">
          <ac:chgData name="Techy Thibaut" userId="0a091cef-aa85-4df5-ad37-63275b7af1bb" providerId="ADAL" clId="{04AF269C-7AE3-4798-809D-EFDA4AD6A501}" dt="2026-05-04T10:34:17.450" v="1902" actId="478"/>
          <ac:spMkLst>
            <pc:docMk/>
            <pc:sldMk cId="594927753" sldId="813"/>
            <ac:spMk id="2" creationId="{C6CB7B4E-F5EB-4269-7BBE-F62C39CDA41A}"/>
          </ac:spMkLst>
        </pc:spChg>
      </pc:sldChg>
      <pc:sldChg chg="delSp mod">
        <pc:chgData name="Techy Thibaut" userId="0a091cef-aa85-4df5-ad37-63275b7af1bb" providerId="ADAL" clId="{04AF269C-7AE3-4798-809D-EFDA4AD6A501}" dt="2026-05-04T10:34:18.913" v="1903" actId="478"/>
        <pc:sldMkLst>
          <pc:docMk/>
          <pc:sldMk cId="102043353" sldId="814"/>
        </pc:sldMkLst>
        <pc:spChg chg="del">
          <ac:chgData name="Techy Thibaut" userId="0a091cef-aa85-4df5-ad37-63275b7af1bb" providerId="ADAL" clId="{04AF269C-7AE3-4798-809D-EFDA4AD6A501}" dt="2026-05-04T10:34:18.913" v="1903" actId="478"/>
          <ac:spMkLst>
            <pc:docMk/>
            <pc:sldMk cId="102043353" sldId="814"/>
            <ac:spMk id="3" creationId="{EF64D433-A1C0-2A7E-12F5-720180084C05}"/>
          </ac:spMkLst>
        </pc:spChg>
      </pc:sldChg>
      <pc:sldChg chg="delSp mod">
        <pc:chgData name="Techy Thibaut" userId="0a091cef-aa85-4df5-ad37-63275b7af1bb" providerId="ADAL" clId="{04AF269C-7AE3-4798-809D-EFDA4AD6A501}" dt="2026-05-04T10:34:20.518" v="1904" actId="478"/>
        <pc:sldMkLst>
          <pc:docMk/>
          <pc:sldMk cId="3323995144" sldId="815"/>
        </pc:sldMkLst>
        <pc:spChg chg="del">
          <ac:chgData name="Techy Thibaut" userId="0a091cef-aa85-4df5-ad37-63275b7af1bb" providerId="ADAL" clId="{04AF269C-7AE3-4798-809D-EFDA4AD6A501}" dt="2026-05-04T10:34:20.518" v="1904" actId="478"/>
          <ac:spMkLst>
            <pc:docMk/>
            <pc:sldMk cId="3323995144" sldId="815"/>
            <ac:spMk id="4" creationId="{A820EC04-932C-9EFD-17DA-F0DAA25BD019}"/>
          </ac:spMkLst>
        </pc:spChg>
      </pc:sldChg>
      <pc:sldChg chg="delSp mod">
        <pc:chgData name="Techy Thibaut" userId="0a091cef-aa85-4df5-ad37-63275b7af1bb" providerId="ADAL" clId="{04AF269C-7AE3-4798-809D-EFDA4AD6A501}" dt="2026-05-04T10:34:21.750" v="1905" actId="478"/>
        <pc:sldMkLst>
          <pc:docMk/>
          <pc:sldMk cId="1055583327" sldId="816"/>
        </pc:sldMkLst>
        <pc:spChg chg="del">
          <ac:chgData name="Techy Thibaut" userId="0a091cef-aa85-4df5-ad37-63275b7af1bb" providerId="ADAL" clId="{04AF269C-7AE3-4798-809D-EFDA4AD6A501}" dt="2026-05-04T10:34:21.750" v="1905" actId="478"/>
          <ac:spMkLst>
            <pc:docMk/>
            <pc:sldMk cId="1055583327" sldId="816"/>
            <ac:spMk id="2" creationId="{782F95E9-5BF9-2688-668A-C28F560C721C}"/>
          </ac:spMkLst>
        </pc:spChg>
      </pc:sldChg>
      <pc:sldChg chg="delSp mod">
        <pc:chgData name="Techy Thibaut" userId="0a091cef-aa85-4df5-ad37-63275b7af1bb" providerId="ADAL" clId="{04AF269C-7AE3-4798-809D-EFDA4AD6A501}" dt="2026-05-04T10:34:23.054" v="1906" actId="478"/>
        <pc:sldMkLst>
          <pc:docMk/>
          <pc:sldMk cId="163595768" sldId="817"/>
        </pc:sldMkLst>
        <pc:spChg chg="del">
          <ac:chgData name="Techy Thibaut" userId="0a091cef-aa85-4df5-ad37-63275b7af1bb" providerId="ADAL" clId="{04AF269C-7AE3-4798-809D-EFDA4AD6A501}" dt="2026-05-04T10:34:23.054" v="1906" actId="478"/>
          <ac:spMkLst>
            <pc:docMk/>
            <pc:sldMk cId="163595768" sldId="817"/>
            <ac:spMk id="2" creationId="{648C42B8-5BDD-8C2E-F410-262A161C67A0}"/>
          </ac:spMkLst>
        </pc:spChg>
      </pc:sldChg>
      <pc:sldChg chg="delSp mod">
        <pc:chgData name="Techy Thibaut" userId="0a091cef-aa85-4df5-ad37-63275b7af1bb" providerId="ADAL" clId="{04AF269C-7AE3-4798-809D-EFDA4AD6A501}" dt="2026-05-04T10:34:24.577" v="1907" actId="478"/>
        <pc:sldMkLst>
          <pc:docMk/>
          <pc:sldMk cId="1979862339" sldId="818"/>
        </pc:sldMkLst>
        <pc:spChg chg="del">
          <ac:chgData name="Techy Thibaut" userId="0a091cef-aa85-4df5-ad37-63275b7af1bb" providerId="ADAL" clId="{04AF269C-7AE3-4798-809D-EFDA4AD6A501}" dt="2026-05-04T10:34:24.577" v="1907" actId="478"/>
          <ac:spMkLst>
            <pc:docMk/>
            <pc:sldMk cId="1979862339" sldId="818"/>
            <ac:spMk id="3" creationId="{6C3ED9DD-FDE3-73CB-9CCC-DBA826E0CACE}"/>
          </ac:spMkLst>
        </pc:spChg>
      </pc:sldChg>
      <pc:sldChg chg="delSp mod">
        <pc:chgData name="Techy Thibaut" userId="0a091cef-aa85-4df5-ad37-63275b7af1bb" providerId="ADAL" clId="{04AF269C-7AE3-4798-809D-EFDA4AD6A501}" dt="2026-05-04T10:34:26.030" v="1908" actId="478"/>
        <pc:sldMkLst>
          <pc:docMk/>
          <pc:sldMk cId="543476919" sldId="819"/>
        </pc:sldMkLst>
        <pc:spChg chg="del">
          <ac:chgData name="Techy Thibaut" userId="0a091cef-aa85-4df5-ad37-63275b7af1bb" providerId="ADAL" clId="{04AF269C-7AE3-4798-809D-EFDA4AD6A501}" dt="2026-05-04T10:34:26.030" v="1908" actId="478"/>
          <ac:spMkLst>
            <pc:docMk/>
            <pc:sldMk cId="543476919" sldId="819"/>
            <ac:spMk id="5" creationId="{518A71AF-087F-09B6-4129-62C231E868A7}"/>
          </ac:spMkLst>
        </pc:spChg>
      </pc:sldChg>
      <pc:sldChg chg="delSp mod">
        <pc:chgData name="Techy Thibaut" userId="0a091cef-aa85-4df5-ad37-63275b7af1bb" providerId="ADAL" clId="{04AF269C-7AE3-4798-809D-EFDA4AD6A501}" dt="2026-05-04T10:34:29.287" v="1910" actId="478"/>
        <pc:sldMkLst>
          <pc:docMk/>
          <pc:sldMk cId="1353274964" sldId="820"/>
        </pc:sldMkLst>
        <pc:spChg chg="del">
          <ac:chgData name="Techy Thibaut" userId="0a091cef-aa85-4df5-ad37-63275b7af1bb" providerId="ADAL" clId="{04AF269C-7AE3-4798-809D-EFDA4AD6A501}" dt="2026-05-04T10:34:29.287" v="1910" actId="478"/>
          <ac:spMkLst>
            <pc:docMk/>
            <pc:sldMk cId="1353274964" sldId="820"/>
            <ac:spMk id="4" creationId="{17D42FA4-2231-9F45-BFD0-3E2C8D8BB0FB}"/>
          </ac:spMkLst>
        </pc:spChg>
      </pc:sldChg>
      <pc:sldChg chg="delSp mod">
        <pc:chgData name="Techy Thibaut" userId="0a091cef-aa85-4df5-ad37-63275b7af1bb" providerId="ADAL" clId="{04AF269C-7AE3-4798-809D-EFDA4AD6A501}" dt="2026-05-04T10:34:30.556" v="1911" actId="478"/>
        <pc:sldMkLst>
          <pc:docMk/>
          <pc:sldMk cId="1770726752" sldId="821"/>
        </pc:sldMkLst>
        <pc:spChg chg="del">
          <ac:chgData name="Techy Thibaut" userId="0a091cef-aa85-4df5-ad37-63275b7af1bb" providerId="ADAL" clId="{04AF269C-7AE3-4798-809D-EFDA4AD6A501}" dt="2026-05-04T10:34:30.556" v="1911" actId="478"/>
          <ac:spMkLst>
            <pc:docMk/>
            <pc:sldMk cId="1770726752" sldId="821"/>
            <ac:spMk id="2" creationId="{CC3125F5-58C2-4E7D-C477-CF46633F6F80}"/>
          </ac:spMkLst>
        </pc:spChg>
      </pc:sldChg>
      <pc:sldChg chg="delSp mod">
        <pc:chgData name="Techy Thibaut" userId="0a091cef-aa85-4df5-ad37-63275b7af1bb" providerId="ADAL" clId="{04AF269C-7AE3-4798-809D-EFDA4AD6A501}" dt="2026-05-04T10:34:31.785" v="1912" actId="478"/>
        <pc:sldMkLst>
          <pc:docMk/>
          <pc:sldMk cId="196720895" sldId="822"/>
        </pc:sldMkLst>
        <pc:spChg chg="del">
          <ac:chgData name="Techy Thibaut" userId="0a091cef-aa85-4df5-ad37-63275b7af1bb" providerId="ADAL" clId="{04AF269C-7AE3-4798-809D-EFDA4AD6A501}" dt="2026-05-04T10:34:31.785" v="1912" actId="478"/>
          <ac:spMkLst>
            <pc:docMk/>
            <pc:sldMk cId="196720895" sldId="822"/>
            <ac:spMk id="2" creationId="{2722AFC5-6F15-2C33-8B31-6723CF6F73D2}"/>
          </ac:spMkLst>
        </pc:spChg>
      </pc:sldChg>
      <pc:sldChg chg="delSp mod">
        <pc:chgData name="Techy Thibaut" userId="0a091cef-aa85-4df5-ad37-63275b7af1bb" providerId="ADAL" clId="{04AF269C-7AE3-4798-809D-EFDA4AD6A501}" dt="2026-05-04T10:34:33.762" v="1913" actId="478"/>
        <pc:sldMkLst>
          <pc:docMk/>
          <pc:sldMk cId="837364610" sldId="823"/>
        </pc:sldMkLst>
        <pc:spChg chg="del">
          <ac:chgData name="Techy Thibaut" userId="0a091cef-aa85-4df5-ad37-63275b7af1bb" providerId="ADAL" clId="{04AF269C-7AE3-4798-809D-EFDA4AD6A501}" dt="2026-05-04T10:34:33.762" v="1913" actId="478"/>
          <ac:spMkLst>
            <pc:docMk/>
            <pc:sldMk cId="837364610" sldId="823"/>
            <ac:spMk id="2" creationId="{2D7009C6-B7A2-E217-1345-FCC0363F6E6F}"/>
          </ac:spMkLst>
        </pc:spChg>
      </pc:sldChg>
      <pc:sldChg chg="delSp mod">
        <pc:chgData name="Techy Thibaut" userId="0a091cef-aa85-4df5-ad37-63275b7af1bb" providerId="ADAL" clId="{04AF269C-7AE3-4798-809D-EFDA4AD6A501}" dt="2026-05-04T10:34:35.615" v="1914" actId="478"/>
        <pc:sldMkLst>
          <pc:docMk/>
          <pc:sldMk cId="3787038304" sldId="824"/>
        </pc:sldMkLst>
        <pc:spChg chg="del">
          <ac:chgData name="Techy Thibaut" userId="0a091cef-aa85-4df5-ad37-63275b7af1bb" providerId="ADAL" clId="{04AF269C-7AE3-4798-809D-EFDA4AD6A501}" dt="2026-05-04T10:34:35.615" v="1914" actId="478"/>
          <ac:spMkLst>
            <pc:docMk/>
            <pc:sldMk cId="3787038304" sldId="824"/>
            <ac:spMk id="3" creationId="{0C3F84CD-A44B-3456-B27C-C67EE6F34A94}"/>
          </ac:spMkLst>
        </pc:spChg>
      </pc:sldChg>
      <pc:sldChg chg="delSp mod">
        <pc:chgData name="Techy Thibaut" userId="0a091cef-aa85-4df5-ad37-63275b7af1bb" providerId="ADAL" clId="{04AF269C-7AE3-4798-809D-EFDA4AD6A501}" dt="2026-05-04T10:34:37.833" v="1916" actId="478"/>
        <pc:sldMkLst>
          <pc:docMk/>
          <pc:sldMk cId="3474047006" sldId="825"/>
        </pc:sldMkLst>
        <pc:spChg chg="del">
          <ac:chgData name="Techy Thibaut" userId="0a091cef-aa85-4df5-ad37-63275b7af1bb" providerId="ADAL" clId="{04AF269C-7AE3-4798-809D-EFDA4AD6A501}" dt="2026-05-04T10:34:37.833" v="1916" actId="478"/>
          <ac:spMkLst>
            <pc:docMk/>
            <pc:sldMk cId="3474047006" sldId="825"/>
            <ac:spMk id="2" creationId="{6DE4DB7E-BA98-899E-7406-8DF866ABACFF}"/>
          </ac:spMkLst>
        </pc:spChg>
      </pc:sldChg>
      <pc:sldChg chg="delSp mod">
        <pc:chgData name="Techy Thibaut" userId="0a091cef-aa85-4df5-ad37-63275b7af1bb" providerId="ADAL" clId="{04AF269C-7AE3-4798-809D-EFDA4AD6A501}" dt="2026-05-04T10:34:39.113" v="1917" actId="478"/>
        <pc:sldMkLst>
          <pc:docMk/>
          <pc:sldMk cId="1261443936" sldId="826"/>
        </pc:sldMkLst>
        <pc:spChg chg="del">
          <ac:chgData name="Techy Thibaut" userId="0a091cef-aa85-4df5-ad37-63275b7af1bb" providerId="ADAL" clId="{04AF269C-7AE3-4798-809D-EFDA4AD6A501}" dt="2026-05-04T10:34:39.113" v="1917" actId="478"/>
          <ac:spMkLst>
            <pc:docMk/>
            <pc:sldMk cId="1261443936" sldId="826"/>
            <ac:spMk id="2" creationId="{03108FE5-08AE-032E-66BB-0AE9E4A1ACEF}"/>
          </ac:spMkLst>
        </pc:spChg>
      </pc:sldChg>
      <pc:sldChg chg="addSp delSp modSp mod">
        <pc:chgData name="Techy Thibaut" userId="0a091cef-aa85-4df5-ad37-63275b7af1bb" providerId="ADAL" clId="{04AF269C-7AE3-4798-809D-EFDA4AD6A501}" dt="2026-05-04T09:33:27.411" v="1383" actId="478"/>
        <pc:sldMkLst>
          <pc:docMk/>
          <pc:sldMk cId="2734103126" sldId="827"/>
        </pc:sldMkLst>
        <pc:spChg chg="add del mod">
          <ac:chgData name="Techy Thibaut" userId="0a091cef-aa85-4df5-ad37-63275b7af1bb" providerId="ADAL" clId="{04AF269C-7AE3-4798-809D-EFDA4AD6A501}" dt="2026-05-04T09:33:27.411" v="1383" actId="478"/>
          <ac:spMkLst>
            <pc:docMk/>
            <pc:sldMk cId="2734103126" sldId="827"/>
            <ac:spMk id="2" creationId="{A9FB15B6-A010-1172-89A3-880676BBF1B2}"/>
          </ac:spMkLst>
        </pc:spChg>
        <pc:spChg chg="del">
          <ac:chgData name="Techy Thibaut" userId="0a091cef-aa85-4df5-ad37-63275b7af1bb" providerId="ADAL" clId="{04AF269C-7AE3-4798-809D-EFDA4AD6A501}" dt="2026-05-04T09:23:37.167" v="1199" actId="478"/>
          <ac:spMkLst>
            <pc:docMk/>
            <pc:sldMk cId="2734103126" sldId="827"/>
            <ac:spMk id="31" creationId="{F8EFFB54-AEF1-F2DE-4EED-946D02B7153B}"/>
          </ac:spMkLst>
        </pc:spChg>
      </pc:sldChg>
      <pc:sldChg chg="addSp delSp modSp mod">
        <pc:chgData name="Techy Thibaut" userId="0a091cef-aa85-4df5-ad37-63275b7af1bb" providerId="ADAL" clId="{04AF269C-7AE3-4798-809D-EFDA4AD6A501}" dt="2026-05-04T09:33:29.529" v="1384" actId="478"/>
        <pc:sldMkLst>
          <pc:docMk/>
          <pc:sldMk cId="193063100" sldId="828"/>
        </pc:sldMkLst>
        <pc:spChg chg="add del mod">
          <ac:chgData name="Techy Thibaut" userId="0a091cef-aa85-4df5-ad37-63275b7af1bb" providerId="ADAL" clId="{04AF269C-7AE3-4798-809D-EFDA4AD6A501}" dt="2026-05-04T09:33:29.529" v="1384" actId="478"/>
          <ac:spMkLst>
            <pc:docMk/>
            <pc:sldMk cId="193063100" sldId="828"/>
            <ac:spMk id="2" creationId="{436C16A4-01AB-F018-331E-6C1F0B75C3DC}"/>
          </ac:spMkLst>
        </pc:spChg>
        <pc:spChg chg="del">
          <ac:chgData name="Techy Thibaut" userId="0a091cef-aa85-4df5-ad37-63275b7af1bb" providerId="ADAL" clId="{04AF269C-7AE3-4798-809D-EFDA4AD6A501}" dt="2026-05-04T09:23:41.649" v="1201" actId="478"/>
          <ac:spMkLst>
            <pc:docMk/>
            <pc:sldMk cId="193063100" sldId="828"/>
            <ac:spMk id="8" creationId="{F71AAA9A-626D-9597-2F04-804694783A8D}"/>
          </ac:spMkLst>
        </pc:spChg>
      </pc:sldChg>
      <pc:sldChg chg="addSp delSp modSp mod">
        <pc:chgData name="Techy Thibaut" userId="0a091cef-aa85-4df5-ad37-63275b7af1bb" providerId="ADAL" clId="{04AF269C-7AE3-4798-809D-EFDA4AD6A501}" dt="2026-05-04T10:39:51.376" v="1961"/>
        <pc:sldMkLst>
          <pc:docMk/>
          <pc:sldMk cId="1692669928" sldId="829"/>
        </pc:sldMkLst>
        <pc:spChg chg="del">
          <ac:chgData name="Techy Thibaut" userId="0a091cef-aa85-4df5-ad37-63275b7af1bb" providerId="ADAL" clId="{04AF269C-7AE3-4798-809D-EFDA4AD6A501}" dt="2026-05-04T09:40:08.050" v="1561" actId="478"/>
          <ac:spMkLst>
            <pc:docMk/>
            <pc:sldMk cId="1692669928" sldId="829"/>
            <ac:spMk id="2" creationId="{D278E6A9-F0FF-9E56-905F-289C857BC703}"/>
          </ac:spMkLst>
        </pc:spChg>
        <pc:spChg chg="add mod">
          <ac:chgData name="Techy Thibaut" userId="0a091cef-aa85-4df5-ad37-63275b7af1bb" providerId="ADAL" clId="{04AF269C-7AE3-4798-809D-EFDA4AD6A501}" dt="2026-05-04T10:39:51.376" v="1961"/>
          <ac:spMkLst>
            <pc:docMk/>
            <pc:sldMk cId="1692669928" sldId="829"/>
            <ac:spMk id="3" creationId="{2410CFD4-4235-F9B5-70B7-0839BE4297DC}"/>
          </ac:spMkLst>
        </pc:spChg>
        <pc:spChg chg="del">
          <ac:chgData name="Techy Thibaut" userId="0a091cef-aa85-4df5-ad37-63275b7af1bb" providerId="ADAL" clId="{04AF269C-7AE3-4798-809D-EFDA4AD6A501}" dt="2026-05-04T09:40:08.050" v="1561" actId="478"/>
          <ac:spMkLst>
            <pc:docMk/>
            <pc:sldMk cId="1692669928" sldId="829"/>
            <ac:spMk id="7" creationId="{6848FEAD-4D3C-BEB9-96C3-4B106B2E1C3B}"/>
          </ac:spMkLst>
        </pc:spChg>
      </pc:sldChg>
      <pc:sldChg chg="delSp mod">
        <pc:chgData name="Techy Thibaut" userId="0a091cef-aa85-4df5-ad37-63275b7af1bb" providerId="ADAL" clId="{04AF269C-7AE3-4798-809D-EFDA4AD6A501}" dt="2026-05-04T10:29:36.373" v="1744" actId="478"/>
        <pc:sldMkLst>
          <pc:docMk/>
          <pc:sldMk cId="3258202459" sldId="830"/>
        </pc:sldMkLst>
        <pc:spChg chg="del">
          <ac:chgData name="Techy Thibaut" userId="0a091cef-aa85-4df5-ad37-63275b7af1bb" providerId="ADAL" clId="{04AF269C-7AE3-4798-809D-EFDA4AD6A501}" dt="2026-05-04T10:29:36.373" v="1744" actId="478"/>
          <ac:spMkLst>
            <pc:docMk/>
            <pc:sldMk cId="3258202459" sldId="830"/>
            <ac:spMk id="9" creationId="{F00E90B7-D752-06D8-C5DA-6E7A3296D104}"/>
          </ac:spMkLst>
        </pc:spChg>
      </pc:sldChg>
      <pc:sldChg chg="addSp delSp modSp mod">
        <pc:chgData name="Techy Thibaut" userId="0a091cef-aa85-4df5-ad37-63275b7af1bb" providerId="ADAL" clId="{04AF269C-7AE3-4798-809D-EFDA4AD6A501}" dt="2026-05-04T09:33:31.489" v="1385" actId="478"/>
        <pc:sldMkLst>
          <pc:docMk/>
          <pc:sldMk cId="2543741243" sldId="831"/>
        </pc:sldMkLst>
        <pc:spChg chg="add del mod">
          <ac:chgData name="Techy Thibaut" userId="0a091cef-aa85-4df5-ad37-63275b7af1bb" providerId="ADAL" clId="{04AF269C-7AE3-4798-809D-EFDA4AD6A501}" dt="2026-05-04T09:33:31.489" v="1385" actId="478"/>
          <ac:spMkLst>
            <pc:docMk/>
            <pc:sldMk cId="2543741243" sldId="831"/>
            <ac:spMk id="2" creationId="{C95A9163-668D-DA0B-A8C4-88F75539C35D}"/>
          </ac:spMkLst>
        </pc:spChg>
        <pc:spChg chg="mod">
          <ac:chgData name="Techy Thibaut" userId="0a091cef-aa85-4df5-ad37-63275b7af1bb" providerId="ADAL" clId="{04AF269C-7AE3-4798-809D-EFDA4AD6A501}" dt="2026-05-04T09:23:49.865" v="1206" actId="20577"/>
          <ac:spMkLst>
            <pc:docMk/>
            <pc:sldMk cId="2543741243" sldId="831"/>
            <ac:spMk id="5" creationId="{AA38FA7F-8CB9-12E2-E4C2-118CD74AF31B}"/>
          </ac:spMkLst>
        </pc:spChg>
        <pc:spChg chg="del">
          <ac:chgData name="Techy Thibaut" userId="0a091cef-aa85-4df5-ad37-63275b7af1bb" providerId="ADAL" clId="{04AF269C-7AE3-4798-809D-EFDA4AD6A501}" dt="2026-05-04T09:23:45.581" v="1203" actId="478"/>
          <ac:spMkLst>
            <pc:docMk/>
            <pc:sldMk cId="2543741243" sldId="831"/>
            <ac:spMk id="7" creationId="{02F4E79D-11C4-131E-4D6F-9D34C5EE1444}"/>
          </ac:spMkLst>
        </pc:spChg>
      </pc:sldChg>
      <pc:sldChg chg="delSp mod">
        <pc:chgData name="Techy Thibaut" userId="0a091cef-aa85-4df5-ad37-63275b7af1bb" providerId="ADAL" clId="{04AF269C-7AE3-4798-809D-EFDA4AD6A501}" dt="2026-05-04T09:31:50.542" v="1376" actId="478"/>
        <pc:sldMkLst>
          <pc:docMk/>
          <pc:sldMk cId="1660688865" sldId="832"/>
        </pc:sldMkLst>
        <pc:spChg chg="del">
          <ac:chgData name="Techy Thibaut" userId="0a091cef-aa85-4df5-ad37-63275b7af1bb" providerId="ADAL" clId="{04AF269C-7AE3-4798-809D-EFDA4AD6A501}" dt="2026-05-04T09:31:50.542" v="1376" actId="478"/>
          <ac:spMkLst>
            <pc:docMk/>
            <pc:sldMk cId="1660688865" sldId="832"/>
            <ac:spMk id="4" creationId="{C71DA2BE-BB6F-DE87-0F48-714CBCA31056}"/>
          </ac:spMkLst>
        </pc:spChg>
      </pc:sldChg>
      <pc:sldChg chg="addSp delSp modSp new mod">
        <pc:chgData name="Techy Thibaut" userId="0a091cef-aa85-4df5-ad37-63275b7af1bb" providerId="ADAL" clId="{04AF269C-7AE3-4798-809D-EFDA4AD6A501}" dt="2026-05-04T10:31:56.885" v="1818" actId="478"/>
        <pc:sldMkLst>
          <pc:docMk/>
          <pc:sldMk cId="1786502324" sldId="833"/>
        </pc:sldMkLst>
        <pc:spChg chg="add mod">
          <ac:chgData name="Techy Thibaut" userId="0a091cef-aa85-4df5-ad37-63275b7af1bb" providerId="ADAL" clId="{04AF269C-7AE3-4798-809D-EFDA4AD6A501}" dt="2026-04-14T10:54:09.472" v="842" actId="20577"/>
          <ac:spMkLst>
            <pc:docMk/>
            <pc:sldMk cId="1786502324" sldId="833"/>
            <ac:spMk id="4" creationId="{130CFF2B-1744-C871-285F-2FA72982B209}"/>
          </ac:spMkLst>
        </pc:spChg>
        <pc:spChg chg="add mod">
          <ac:chgData name="Techy Thibaut" userId="0a091cef-aa85-4df5-ad37-63275b7af1bb" providerId="ADAL" clId="{04AF269C-7AE3-4798-809D-EFDA4AD6A501}" dt="2026-04-14T10:56:06.057" v="913" actId="20577"/>
          <ac:spMkLst>
            <pc:docMk/>
            <pc:sldMk cId="1786502324" sldId="833"/>
            <ac:spMk id="5" creationId="{DE26A19B-338A-593B-B7D2-B23A12FC988C}"/>
          </ac:spMkLst>
        </pc:spChg>
        <pc:spChg chg="add del mod">
          <ac:chgData name="Techy Thibaut" userId="0a091cef-aa85-4df5-ad37-63275b7af1bb" providerId="ADAL" clId="{04AF269C-7AE3-4798-809D-EFDA4AD6A501}" dt="2026-05-04T10:31:56.885" v="1818" actId="478"/>
          <ac:spMkLst>
            <pc:docMk/>
            <pc:sldMk cId="1786502324" sldId="833"/>
            <ac:spMk id="6" creationId="{7811854E-CA8B-4691-0AA2-FE17112C9F0E}"/>
          </ac:spMkLst>
        </pc:spChg>
      </pc:sldChg>
      <pc:sldChg chg="addSp delSp modSp new mod">
        <pc:chgData name="Techy Thibaut" userId="0a091cef-aa85-4df5-ad37-63275b7af1bb" providerId="ADAL" clId="{04AF269C-7AE3-4798-809D-EFDA4AD6A501}" dt="2026-05-04T10:32:00.474" v="1819" actId="478"/>
        <pc:sldMkLst>
          <pc:docMk/>
          <pc:sldMk cId="3886362133" sldId="834"/>
        </pc:sldMkLst>
        <pc:spChg chg="add mod">
          <ac:chgData name="Techy Thibaut" userId="0a091cef-aa85-4df5-ad37-63275b7af1bb" providerId="ADAL" clId="{04AF269C-7AE3-4798-809D-EFDA4AD6A501}" dt="2026-04-14T10:54:17.306" v="850" actId="20577"/>
          <ac:spMkLst>
            <pc:docMk/>
            <pc:sldMk cId="3886362133" sldId="834"/>
            <ac:spMk id="4" creationId="{6BB2A41B-159E-9866-488D-03B88DB32682}"/>
          </ac:spMkLst>
        </pc:spChg>
        <pc:spChg chg="add mod">
          <ac:chgData name="Techy Thibaut" userId="0a091cef-aa85-4df5-ad37-63275b7af1bb" providerId="ADAL" clId="{04AF269C-7AE3-4798-809D-EFDA4AD6A501}" dt="2026-04-14T10:59:10.678" v="986" actId="1036"/>
          <ac:spMkLst>
            <pc:docMk/>
            <pc:sldMk cId="3886362133" sldId="834"/>
            <ac:spMk id="5" creationId="{0958AE2C-58B5-52D2-7E99-78EE8A4817FF}"/>
          </ac:spMkLst>
        </pc:spChg>
        <pc:spChg chg="add del mod">
          <ac:chgData name="Techy Thibaut" userId="0a091cef-aa85-4df5-ad37-63275b7af1bb" providerId="ADAL" clId="{04AF269C-7AE3-4798-809D-EFDA4AD6A501}" dt="2026-05-04T10:32:00.474" v="1819" actId="478"/>
          <ac:spMkLst>
            <pc:docMk/>
            <pc:sldMk cId="3886362133" sldId="834"/>
            <ac:spMk id="6" creationId="{F3803390-712B-7188-60A6-7A2144B57FEB}"/>
          </ac:spMkLst>
        </pc:spChg>
      </pc:sldChg>
      <pc:sldChg chg="delSp modSp add mod">
        <pc:chgData name="Techy Thibaut" userId="0a091cef-aa85-4df5-ad37-63275b7af1bb" providerId="ADAL" clId="{04AF269C-7AE3-4798-809D-EFDA4AD6A501}" dt="2026-05-04T10:32:02.756" v="1820" actId="478"/>
        <pc:sldMkLst>
          <pc:docMk/>
          <pc:sldMk cId="3238068861" sldId="835"/>
        </pc:sldMkLst>
        <pc:spChg chg="mod">
          <ac:chgData name="Techy Thibaut" userId="0a091cef-aa85-4df5-ad37-63275b7af1bb" providerId="ADAL" clId="{04AF269C-7AE3-4798-809D-EFDA4AD6A501}" dt="2026-04-14T11:00:39.176" v="991" actId="113"/>
          <ac:spMkLst>
            <pc:docMk/>
            <pc:sldMk cId="3238068861" sldId="835"/>
            <ac:spMk id="4" creationId="{DADFEC33-38CD-A2E9-5BEE-94A64E31B84F}"/>
          </ac:spMkLst>
        </pc:spChg>
        <pc:spChg chg="mod">
          <ac:chgData name="Techy Thibaut" userId="0a091cef-aa85-4df5-ad37-63275b7af1bb" providerId="ADAL" clId="{04AF269C-7AE3-4798-809D-EFDA4AD6A501}" dt="2026-04-14T11:08:44.218" v="1186" actId="1076"/>
          <ac:spMkLst>
            <pc:docMk/>
            <pc:sldMk cId="3238068861" sldId="835"/>
            <ac:spMk id="5" creationId="{D125593D-4EDE-E962-782C-B97788D81CED}"/>
          </ac:spMkLst>
        </pc:spChg>
        <pc:spChg chg="del">
          <ac:chgData name="Techy Thibaut" userId="0a091cef-aa85-4df5-ad37-63275b7af1bb" providerId="ADAL" clId="{04AF269C-7AE3-4798-809D-EFDA4AD6A501}" dt="2026-05-04T10:32:02.756" v="1820" actId="478"/>
          <ac:spMkLst>
            <pc:docMk/>
            <pc:sldMk cId="3238068861" sldId="835"/>
            <ac:spMk id="6" creationId="{6B2EC015-44D8-036B-9519-A80671F8D055}"/>
          </ac:spMkLst>
        </pc:spChg>
      </pc:sldChg>
    </pc:docChg>
  </pc:docChgLst>
  <pc:docChgLst>
    <pc:chgData name="Dachet Victor" userId="S::victor.dachet@uliege.be::87ed07aa-d086-4b65-aaa9-c95ba0eac490" providerId="AD" clId="Web-{8FBC22BD-9285-3772-4138-B0D35CEE657D}"/>
    <pc:docChg chg="mod">
      <pc:chgData name="Dachet Victor" userId="S::victor.dachet@uliege.be::87ed07aa-d086-4b65-aaa9-c95ba0eac490" providerId="AD" clId="Web-{8FBC22BD-9285-3772-4138-B0D35CEE657D}" dt="2026-04-14T09:25:57.467" v="0"/>
      <pc:docMkLst>
        <pc:docMk/>
      </pc:docMkLst>
    </pc:docChg>
  </pc:docChgLst>
  <pc:docChgLst>
    <pc:chgData name="Fonteneau Raphaël" userId="fe392b24-bb3d-4083-a8a0-c5a7f1a395ad" providerId="ADAL" clId="{07B5CDED-90BF-43D4-8813-399A73CDB92D}"/>
    <pc:docChg chg="modSld">
      <pc:chgData name="Fonteneau Raphaël" userId="fe392b24-bb3d-4083-a8a0-c5a7f1a395ad" providerId="ADAL" clId="{07B5CDED-90BF-43D4-8813-399A73CDB92D}" dt="2026-04-15T09:21:26.735" v="148" actId="20577"/>
      <pc:docMkLst>
        <pc:docMk/>
      </pc:docMkLst>
      <pc:sldChg chg="modSp mod">
        <pc:chgData name="Fonteneau Raphaël" userId="fe392b24-bb3d-4083-a8a0-c5a7f1a395ad" providerId="ADAL" clId="{07B5CDED-90BF-43D4-8813-399A73CDB92D}" dt="2026-04-14T09:01:52.774" v="1" actId="1035"/>
        <pc:sldMkLst>
          <pc:docMk/>
          <pc:sldMk cId="0" sldId="501"/>
        </pc:sldMkLst>
        <pc:spChg chg="mod">
          <ac:chgData name="Fonteneau Raphaël" userId="fe392b24-bb3d-4083-a8a0-c5a7f1a395ad" providerId="ADAL" clId="{07B5CDED-90BF-43D4-8813-399A73CDB92D}" dt="2026-04-14T09:01:52.774" v="1" actId="1035"/>
          <ac:spMkLst>
            <pc:docMk/>
            <pc:sldMk cId="0" sldId="501"/>
            <ac:spMk id="15" creationId="{F3B1729A-350F-2B24-1B78-CAF5C88BB8AF}"/>
          </ac:spMkLst>
        </pc:spChg>
      </pc:sldChg>
      <pc:sldChg chg="modSp mod modCm">
        <pc:chgData name="Fonteneau Raphaël" userId="fe392b24-bb3d-4083-a8a0-c5a7f1a395ad" providerId="ADAL" clId="{07B5CDED-90BF-43D4-8813-399A73CDB92D}" dt="2026-04-15T09:03:36.175" v="125" actId="20577"/>
        <pc:sldMkLst>
          <pc:docMk/>
          <pc:sldMk cId="0" sldId="508"/>
        </pc:sldMkLst>
        <pc:spChg chg="mod">
          <ac:chgData name="Fonteneau Raphaël" userId="fe392b24-bb3d-4083-a8a0-c5a7f1a395ad" providerId="ADAL" clId="{07B5CDED-90BF-43D4-8813-399A73CDB92D}" dt="2026-04-15T09:03:36.175" v="125" actId="20577"/>
          <ac:spMkLst>
            <pc:docMk/>
            <pc:sldMk cId="0" sldId="508"/>
            <ac:spMk id="10" creationId="{31DFCD0D-602F-7023-10E8-230074E91FC6}"/>
          </ac:spMkLst>
        </pc:spChg>
        <pc:extLst>
          <p:ext xmlns:p="http://schemas.openxmlformats.org/presentationml/2006/main" uri="{D6D511B9-2390-475A-947B-AFAB55BFBCF1}">
            <pc226:cmChg xmlns:pc226="http://schemas.microsoft.com/office/powerpoint/2022/06/main/command" chg="mod">
              <pc226:chgData name="Fonteneau Raphaël" userId="fe392b24-bb3d-4083-a8a0-c5a7f1a395ad" providerId="ADAL" clId="{07B5CDED-90BF-43D4-8813-399A73CDB92D}" dt="2026-04-15T09:03:36.175" v="125" actId="20577"/>
              <pc2:cmMkLst xmlns:pc2="http://schemas.microsoft.com/office/powerpoint/2019/9/main/command">
                <pc:docMk/>
                <pc:sldMk cId="0" sldId="508"/>
                <pc2:cmMk id="{539AFA26-1C66-49B9-83D7-FBDC797D1A97}"/>
              </pc2:cmMkLst>
            </pc226:cmChg>
            <pc226:cmChg xmlns:pc226="http://schemas.microsoft.com/office/powerpoint/2022/06/main/command" chg="mod">
              <pc226:chgData name="Fonteneau Raphaël" userId="fe392b24-bb3d-4083-a8a0-c5a7f1a395ad" providerId="ADAL" clId="{07B5CDED-90BF-43D4-8813-399A73CDB92D}" dt="2026-04-15T09:03:36.175" v="125" actId="20577"/>
              <pc2:cmMkLst xmlns:pc2="http://schemas.microsoft.com/office/powerpoint/2019/9/main/command">
                <pc:docMk/>
                <pc:sldMk cId="0" sldId="508"/>
                <pc2:cmMk id="{D8422039-AE7A-45A4-ADD6-E9413C2F6C13}"/>
              </pc2:cmMkLst>
            </pc226:cmChg>
            <pc226:cmChg xmlns:pc226="http://schemas.microsoft.com/office/powerpoint/2022/06/main/command" chg="mod">
              <pc226:chgData name="Fonteneau Raphaël" userId="fe392b24-bb3d-4083-a8a0-c5a7f1a395ad" providerId="ADAL" clId="{07B5CDED-90BF-43D4-8813-399A73CDB92D}" dt="2026-04-15T09:03:36.175" v="125" actId="20577"/>
              <pc2:cmMkLst xmlns:pc2="http://schemas.microsoft.com/office/powerpoint/2019/9/main/command">
                <pc:docMk/>
                <pc:sldMk cId="0" sldId="508"/>
                <pc2:cmMk id="{12FFF9A1-90E4-48AD-A2B7-B8FE1DA79B5B}"/>
              </pc2:cmMkLst>
            </pc226:cmChg>
          </p:ext>
        </pc:extLst>
      </pc:sldChg>
      <pc:sldChg chg="modSp mod modCm">
        <pc:chgData name="Fonteneau Raphaël" userId="fe392b24-bb3d-4083-a8a0-c5a7f1a395ad" providerId="ADAL" clId="{07B5CDED-90BF-43D4-8813-399A73CDB92D}" dt="2026-04-15T09:02:49.737" v="116" actId="20577"/>
        <pc:sldMkLst>
          <pc:docMk/>
          <pc:sldMk cId="0" sldId="509"/>
        </pc:sldMkLst>
        <pc:spChg chg="mod">
          <ac:chgData name="Fonteneau Raphaël" userId="fe392b24-bb3d-4083-a8a0-c5a7f1a395ad" providerId="ADAL" clId="{07B5CDED-90BF-43D4-8813-399A73CDB92D}" dt="2026-04-15T09:02:49.737" v="116" actId="20577"/>
          <ac:spMkLst>
            <pc:docMk/>
            <pc:sldMk cId="0" sldId="509"/>
            <ac:spMk id="10" creationId="{0A44EA80-FF7B-9F82-4DB3-F8F6E6E50006}"/>
          </ac:spMkLst>
        </pc:spChg>
        <pc:extLst>
          <p:ext xmlns:p="http://schemas.openxmlformats.org/presentationml/2006/main" uri="{D6D511B9-2390-475A-947B-AFAB55BFBCF1}">
            <pc226:cmChg xmlns:pc226="http://schemas.microsoft.com/office/powerpoint/2022/06/main/command" chg="mod">
              <pc226:chgData name="Fonteneau Raphaël" userId="fe392b24-bb3d-4083-a8a0-c5a7f1a395ad" providerId="ADAL" clId="{07B5CDED-90BF-43D4-8813-399A73CDB92D}" dt="2026-04-15T09:02:49.737" v="116" actId="20577"/>
              <pc2:cmMkLst xmlns:pc2="http://schemas.microsoft.com/office/powerpoint/2019/9/main/command">
                <pc:docMk/>
                <pc:sldMk cId="0" sldId="509"/>
                <pc2:cmMk id="{A8E89A1A-BC41-4972-8CC9-F14F05BA67C3}"/>
              </pc2:cmMkLst>
            </pc226:cmChg>
          </p:ext>
        </pc:extLst>
      </pc:sldChg>
      <pc:sldChg chg="modSp mod modCm">
        <pc:chgData name="Fonteneau Raphaël" userId="fe392b24-bb3d-4083-a8a0-c5a7f1a395ad" providerId="ADAL" clId="{07B5CDED-90BF-43D4-8813-399A73CDB92D}" dt="2026-04-15T09:21:26.735" v="148" actId="20577"/>
        <pc:sldMkLst>
          <pc:docMk/>
          <pc:sldMk cId="0" sldId="510"/>
        </pc:sldMkLst>
        <pc:spChg chg="mod">
          <ac:chgData name="Fonteneau Raphaël" userId="fe392b24-bb3d-4083-a8a0-c5a7f1a395ad" providerId="ADAL" clId="{07B5CDED-90BF-43D4-8813-399A73CDB92D}" dt="2026-04-15T09:21:26.735" v="148" actId="20577"/>
          <ac:spMkLst>
            <pc:docMk/>
            <pc:sldMk cId="0" sldId="510"/>
            <ac:spMk id="13" creationId="{17436F3A-CDC2-501C-5B32-46B39F90EFBF}"/>
          </ac:spMkLst>
        </pc:spChg>
        <pc:extLst>
          <p:ext xmlns:p="http://schemas.openxmlformats.org/presentationml/2006/main" uri="{D6D511B9-2390-475A-947B-AFAB55BFBCF1}">
            <pc226:cmChg xmlns:pc226="http://schemas.microsoft.com/office/powerpoint/2022/06/main/command" chg="mod">
              <pc226:chgData name="Fonteneau Raphaël" userId="fe392b24-bb3d-4083-a8a0-c5a7f1a395ad" providerId="ADAL" clId="{07B5CDED-90BF-43D4-8813-399A73CDB92D}" dt="2026-04-15T09:21:26.735" v="148" actId="20577"/>
              <pc2:cmMkLst xmlns:pc2="http://schemas.microsoft.com/office/powerpoint/2019/9/main/command">
                <pc:docMk/>
                <pc:sldMk cId="0" sldId="510"/>
                <pc2:cmMk id="{B612F361-F210-4ACD-8119-25AFDB9F93E7}"/>
              </pc2:cmMkLst>
            </pc226:cmChg>
          </p:ext>
        </pc:ext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thiba\AppData\Roaming\Microsoft\Excel\Solar%2520Xpo%20(version%201).xlsb"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https://d.docs.live.net/711b2cbd23ba362e/Documents/Classeur1.od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https://d.docs.live.net/711b2cbd23ba362e/Documents/Classeur1.od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Feuil1!$B$27</c:f>
              <c:strCache>
                <c:ptCount val="1"/>
                <c:pt idx="0">
                  <c:v>Existing usages and losses</c:v>
                </c:pt>
              </c:strCache>
            </c:strRef>
          </c:tx>
          <c:spPr>
            <a:solidFill>
              <a:srgbClr val="E46C0A"/>
            </a:solidFill>
            <a:ln>
              <a:noFill/>
            </a:ln>
            <a:effectLst/>
          </c:spPr>
          <c:cat>
            <c:numRef>
              <c:f>Feuil1!$C$26:$G$26</c:f>
              <c:numCache>
                <c:formatCode>General</c:formatCode>
                <c:ptCount val="5"/>
                <c:pt idx="0">
                  <c:v>2023</c:v>
                </c:pt>
                <c:pt idx="1">
                  <c:v>2024</c:v>
                </c:pt>
                <c:pt idx="2">
                  <c:v>2025</c:v>
                </c:pt>
                <c:pt idx="3">
                  <c:v>2026</c:v>
                </c:pt>
                <c:pt idx="4">
                  <c:v>2027</c:v>
                </c:pt>
              </c:numCache>
            </c:numRef>
          </c:cat>
          <c:val>
            <c:numRef>
              <c:f>Feuil1!$C$27:$G$27</c:f>
              <c:numCache>
                <c:formatCode>General</c:formatCode>
                <c:ptCount val="5"/>
                <c:pt idx="0">
                  <c:v>81.600000000000009</c:v>
                </c:pt>
                <c:pt idx="1">
                  <c:v>82.1</c:v>
                </c:pt>
                <c:pt idx="2">
                  <c:v>83.6</c:v>
                </c:pt>
                <c:pt idx="3">
                  <c:v>86.1</c:v>
                </c:pt>
                <c:pt idx="4">
                  <c:v>86.7</c:v>
                </c:pt>
              </c:numCache>
            </c:numRef>
          </c:val>
          <c:extLst>
            <c:ext xmlns:c16="http://schemas.microsoft.com/office/drawing/2014/chart" uri="{C3380CC4-5D6E-409C-BE32-E72D297353CC}">
              <c16:uniqueId val="{00000000-A4CD-43E5-A017-0531D4911EF3}"/>
            </c:ext>
          </c:extLst>
        </c:ser>
        <c:ser>
          <c:idx val="1"/>
          <c:order val="1"/>
          <c:tx>
            <c:strRef>
              <c:f>Feuil1!$B$28</c:f>
              <c:strCache>
                <c:ptCount val="1"/>
                <c:pt idx="0">
                  <c:v>Add HP</c:v>
                </c:pt>
              </c:strCache>
            </c:strRef>
          </c:tx>
          <c:spPr>
            <a:solidFill>
              <a:srgbClr val="A30D31"/>
            </a:solidFill>
            <a:ln>
              <a:noFill/>
            </a:ln>
            <a:effectLst/>
          </c:spPr>
          <c:cat>
            <c:numRef>
              <c:f>Feuil1!$C$26:$G$26</c:f>
              <c:numCache>
                <c:formatCode>General</c:formatCode>
                <c:ptCount val="5"/>
                <c:pt idx="0">
                  <c:v>2023</c:v>
                </c:pt>
                <c:pt idx="1">
                  <c:v>2024</c:v>
                </c:pt>
                <c:pt idx="2">
                  <c:v>2025</c:v>
                </c:pt>
                <c:pt idx="3">
                  <c:v>2026</c:v>
                </c:pt>
                <c:pt idx="4">
                  <c:v>2027</c:v>
                </c:pt>
              </c:numCache>
            </c:numRef>
          </c:cat>
          <c:val>
            <c:numRef>
              <c:f>Feuil1!$C$28:$G$28</c:f>
              <c:numCache>
                <c:formatCode>General</c:formatCode>
                <c:ptCount val="5"/>
                <c:pt idx="0">
                  <c:v>0.1</c:v>
                </c:pt>
                <c:pt idx="1">
                  <c:v>0.3</c:v>
                </c:pt>
                <c:pt idx="2">
                  <c:v>0.5</c:v>
                </c:pt>
                <c:pt idx="3">
                  <c:v>0.8</c:v>
                </c:pt>
                <c:pt idx="4">
                  <c:v>1</c:v>
                </c:pt>
              </c:numCache>
            </c:numRef>
          </c:val>
          <c:extLst>
            <c:ext xmlns:c16="http://schemas.microsoft.com/office/drawing/2014/chart" uri="{C3380CC4-5D6E-409C-BE32-E72D297353CC}">
              <c16:uniqueId val="{00000001-A4CD-43E5-A017-0531D4911EF3}"/>
            </c:ext>
          </c:extLst>
        </c:ser>
        <c:ser>
          <c:idx val="2"/>
          <c:order val="2"/>
          <c:tx>
            <c:strRef>
              <c:f>Feuil1!$B$29</c:f>
              <c:strCache>
                <c:ptCount val="1"/>
                <c:pt idx="0">
                  <c:v>Add EV</c:v>
                </c:pt>
              </c:strCache>
            </c:strRef>
          </c:tx>
          <c:spPr>
            <a:solidFill>
              <a:srgbClr val="28A899"/>
            </a:solidFill>
            <a:ln>
              <a:noFill/>
            </a:ln>
            <a:effectLst/>
          </c:spPr>
          <c:cat>
            <c:numRef>
              <c:f>Feuil1!$C$26:$G$26</c:f>
              <c:numCache>
                <c:formatCode>General</c:formatCode>
                <c:ptCount val="5"/>
                <c:pt idx="0">
                  <c:v>2023</c:v>
                </c:pt>
                <c:pt idx="1">
                  <c:v>2024</c:v>
                </c:pt>
                <c:pt idx="2">
                  <c:v>2025</c:v>
                </c:pt>
                <c:pt idx="3">
                  <c:v>2026</c:v>
                </c:pt>
                <c:pt idx="4">
                  <c:v>2027</c:v>
                </c:pt>
              </c:numCache>
            </c:numRef>
          </c:cat>
          <c:val>
            <c:numRef>
              <c:f>Feuil1!$C$29:$G$29</c:f>
              <c:numCache>
                <c:formatCode>General</c:formatCode>
                <c:ptCount val="5"/>
                <c:pt idx="0">
                  <c:v>0.3</c:v>
                </c:pt>
                <c:pt idx="1">
                  <c:v>0.8</c:v>
                </c:pt>
                <c:pt idx="2">
                  <c:v>1.6</c:v>
                </c:pt>
                <c:pt idx="3">
                  <c:v>2.6</c:v>
                </c:pt>
                <c:pt idx="4">
                  <c:v>3.7</c:v>
                </c:pt>
              </c:numCache>
            </c:numRef>
          </c:val>
          <c:extLst>
            <c:ext xmlns:c16="http://schemas.microsoft.com/office/drawing/2014/chart" uri="{C3380CC4-5D6E-409C-BE32-E72D297353CC}">
              <c16:uniqueId val="{00000002-A4CD-43E5-A017-0531D4911EF3}"/>
            </c:ext>
          </c:extLst>
        </c:ser>
        <c:ser>
          <c:idx val="3"/>
          <c:order val="3"/>
          <c:tx>
            <c:strRef>
              <c:f>Feuil1!$B$30</c:f>
              <c:strCache>
                <c:ptCount val="1"/>
                <c:pt idx="0">
                  <c:v>Electrification of industry</c:v>
                </c:pt>
              </c:strCache>
            </c:strRef>
          </c:tx>
          <c:spPr>
            <a:solidFill>
              <a:srgbClr val="C04F15"/>
            </a:solidFill>
            <a:ln>
              <a:noFill/>
            </a:ln>
            <a:effectLst/>
          </c:spPr>
          <c:cat>
            <c:numRef>
              <c:f>Feuil1!$C$26:$G$26</c:f>
              <c:numCache>
                <c:formatCode>General</c:formatCode>
                <c:ptCount val="5"/>
                <c:pt idx="0">
                  <c:v>2023</c:v>
                </c:pt>
                <c:pt idx="1">
                  <c:v>2024</c:v>
                </c:pt>
                <c:pt idx="2">
                  <c:v>2025</c:v>
                </c:pt>
                <c:pt idx="3">
                  <c:v>2026</c:v>
                </c:pt>
                <c:pt idx="4">
                  <c:v>2027</c:v>
                </c:pt>
              </c:numCache>
            </c:numRef>
          </c:cat>
          <c:val>
            <c:numRef>
              <c:f>Feuil1!$C$30:$G$30</c:f>
              <c:numCache>
                <c:formatCode>General</c:formatCode>
                <c:ptCount val="5"/>
                <c:pt idx="0">
                  <c:v>0.5</c:v>
                </c:pt>
                <c:pt idx="1">
                  <c:v>1.2999999999999998</c:v>
                </c:pt>
                <c:pt idx="2">
                  <c:v>2.8</c:v>
                </c:pt>
                <c:pt idx="3">
                  <c:v>6.1</c:v>
                </c:pt>
                <c:pt idx="4">
                  <c:v>8.1</c:v>
                </c:pt>
              </c:numCache>
            </c:numRef>
          </c:val>
          <c:extLst>
            <c:ext xmlns:c16="http://schemas.microsoft.com/office/drawing/2014/chart" uri="{C3380CC4-5D6E-409C-BE32-E72D297353CC}">
              <c16:uniqueId val="{00000003-A4CD-43E5-A017-0531D4911EF3}"/>
            </c:ext>
          </c:extLst>
        </c:ser>
        <c:dLbls>
          <c:showLegendKey val="0"/>
          <c:showVal val="0"/>
          <c:showCatName val="0"/>
          <c:showSerName val="0"/>
          <c:showPercent val="0"/>
          <c:showBubbleSize val="0"/>
        </c:dLbls>
        <c:axId val="443320319"/>
        <c:axId val="443304959"/>
      </c:areaChart>
      <c:lineChart>
        <c:grouping val="standard"/>
        <c:varyColors val="0"/>
        <c:ser>
          <c:idx val="4"/>
          <c:order val="4"/>
          <c:tx>
            <c:strRef>
              <c:f>Feuil1!$B$31</c:f>
              <c:strCache>
                <c:ptCount val="1"/>
                <c:pt idx="0">
                  <c:v>Production nette</c:v>
                </c:pt>
              </c:strCache>
            </c:strRef>
          </c:tx>
          <c:spPr>
            <a:ln w="28575" cap="rnd">
              <a:solidFill>
                <a:schemeClr val="tx1"/>
              </a:solidFill>
              <a:round/>
            </a:ln>
            <a:effectLst/>
          </c:spPr>
          <c:marker>
            <c:symbol val="none"/>
          </c:marker>
          <c:dLbls>
            <c:spPr>
              <a:noFill/>
              <a:ln>
                <a:noFill/>
              </a:ln>
              <a:effectLst/>
            </c:spPr>
            <c:txPr>
              <a:bodyPr rot="0" spcFirstLastPara="1" vertOverflow="ellipsis" vert="horz" wrap="square" lIns="38100" tIns="19050" rIns="38100" bIns="19050" anchor="t" anchorCtr="1">
                <a:spAutoFit/>
              </a:bodyPr>
              <a:lstStyle/>
              <a:p>
                <a:pPr>
                  <a:defRPr sz="1000" b="1" i="0" u="none" strike="noStrike" kern="1200" baseline="0">
                    <a:solidFill>
                      <a:schemeClr val="tx1">
                        <a:lumMod val="75000"/>
                        <a:lumOff val="25000"/>
                      </a:schemeClr>
                    </a:solidFill>
                    <a:highlight>
                      <a:srgbClr val="FFFFFF"/>
                    </a:highlight>
                    <a:latin typeface="Arial" panose="020B0604020202020204" pitchFamily="34" charset="0"/>
                    <a:ea typeface="+mn-ea"/>
                    <a:cs typeface="Arial" panose="020B0604020202020204" pitchFamily="34" charset="0"/>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Feuil1!$C$26:$G$26</c:f>
              <c:numCache>
                <c:formatCode>General</c:formatCode>
                <c:ptCount val="5"/>
                <c:pt idx="0">
                  <c:v>2023</c:v>
                </c:pt>
                <c:pt idx="1">
                  <c:v>2024</c:v>
                </c:pt>
                <c:pt idx="2">
                  <c:v>2025</c:v>
                </c:pt>
                <c:pt idx="3">
                  <c:v>2026</c:v>
                </c:pt>
                <c:pt idx="4">
                  <c:v>2027</c:v>
                </c:pt>
              </c:numCache>
            </c:numRef>
          </c:cat>
          <c:val>
            <c:numRef>
              <c:f>Feuil1!$C$31:$G$31</c:f>
              <c:numCache>
                <c:formatCode>0.0</c:formatCode>
                <c:ptCount val="5"/>
                <c:pt idx="0">
                  <c:v>53.407880399999996</c:v>
                </c:pt>
                <c:pt idx="1">
                  <c:v>54.993790799999999</c:v>
                </c:pt>
                <c:pt idx="2">
                  <c:v>42.283731600000003</c:v>
                </c:pt>
                <c:pt idx="3">
                  <c:v>43.825491599999999</c:v>
                </c:pt>
                <c:pt idx="4">
                  <c:v>45.367251600000003</c:v>
                </c:pt>
              </c:numCache>
            </c:numRef>
          </c:val>
          <c:smooth val="0"/>
          <c:extLst>
            <c:ext xmlns:c16="http://schemas.microsoft.com/office/drawing/2014/chart" uri="{C3380CC4-5D6E-409C-BE32-E72D297353CC}">
              <c16:uniqueId val="{00000004-A4CD-43E5-A017-0531D4911EF3}"/>
            </c:ext>
          </c:extLst>
        </c:ser>
        <c:ser>
          <c:idx val="5"/>
          <c:order val="5"/>
          <c:tx>
            <c:strRef>
              <c:f>Feuil1!$B$32</c:f>
              <c:strCache>
                <c:ptCount val="1"/>
                <c:pt idx="0">
                  <c:v>Total</c:v>
                </c:pt>
              </c:strCache>
            </c:strRef>
          </c:tx>
          <c:spPr>
            <a:ln w="28575" cap="rnd">
              <a:no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E46C0A"/>
                    </a:solidFill>
                    <a:latin typeface="Arial" panose="020B0604020202020204" pitchFamily="34" charset="0"/>
                    <a:ea typeface="+mn-ea"/>
                    <a:cs typeface="Arial" panose="020B0604020202020204" pitchFamily="34" charset="0"/>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Feuil1!$C$26:$G$26</c:f>
              <c:numCache>
                <c:formatCode>General</c:formatCode>
                <c:ptCount val="5"/>
                <c:pt idx="0">
                  <c:v>2023</c:v>
                </c:pt>
                <c:pt idx="1">
                  <c:v>2024</c:v>
                </c:pt>
                <c:pt idx="2">
                  <c:v>2025</c:v>
                </c:pt>
                <c:pt idx="3">
                  <c:v>2026</c:v>
                </c:pt>
                <c:pt idx="4">
                  <c:v>2027</c:v>
                </c:pt>
              </c:numCache>
            </c:numRef>
          </c:cat>
          <c:val>
            <c:numRef>
              <c:f>Feuil1!$C$32:$G$32</c:f>
              <c:numCache>
                <c:formatCode>General</c:formatCode>
                <c:ptCount val="5"/>
                <c:pt idx="0">
                  <c:v>82.5</c:v>
                </c:pt>
                <c:pt idx="1">
                  <c:v>84.499999999999986</c:v>
                </c:pt>
                <c:pt idx="2">
                  <c:v>88.499999999999986</c:v>
                </c:pt>
                <c:pt idx="3">
                  <c:v>95.59999999999998</c:v>
                </c:pt>
                <c:pt idx="4">
                  <c:v>99.5</c:v>
                </c:pt>
              </c:numCache>
            </c:numRef>
          </c:val>
          <c:smooth val="0"/>
          <c:extLst>
            <c:ext xmlns:c16="http://schemas.microsoft.com/office/drawing/2014/chart" uri="{C3380CC4-5D6E-409C-BE32-E72D297353CC}">
              <c16:uniqueId val="{00000005-A4CD-43E5-A017-0531D4911EF3}"/>
            </c:ext>
          </c:extLst>
        </c:ser>
        <c:dLbls>
          <c:showLegendKey val="0"/>
          <c:showVal val="0"/>
          <c:showCatName val="0"/>
          <c:showSerName val="0"/>
          <c:showPercent val="0"/>
          <c:showBubbleSize val="0"/>
        </c:dLbls>
        <c:marker val="1"/>
        <c:smooth val="0"/>
        <c:axId val="443320319"/>
        <c:axId val="443304959"/>
      </c:lineChart>
      <c:catAx>
        <c:axId val="4433203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443304959"/>
        <c:crosses val="autoZero"/>
        <c:auto val="1"/>
        <c:lblAlgn val="ctr"/>
        <c:lblOffset val="100"/>
        <c:noMultiLvlLbl val="0"/>
      </c:catAx>
      <c:valAx>
        <c:axId val="443304959"/>
        <c:scaling>
          <c:orientation val="minMax"/>
          <c:max val="100"/>
          <c:min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4433203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00AAFF"/>
              </a:solidFill>
              <a:ln w="19050">
                <a:solidFill>
                  <a:schemeClr val="lt1"/>
                </a:solidFill>
              </a:ln>
              <a:effectLst/>
            </c:spPr>
            <c:extLst>
              <c:ext xmlns:c16="http://schemas.microsoft.com/office/drawing/2014/chart" uri="{C3380CC4-5D6E-409C-BE32-E72D297353CC}">
                <c16:uniqueId val="{00000001-7280-4102-A7A2-14D7E3F743C6}"/>
              </c:ext>
            </c:extLst>
          </c:dPt>
          <c:dPt>
            <c:idx val="1"/>
            <c:bubble3D val="0"/>
            <c:spPr>
              <a:solidFill>
                <a:srgbClr val="FA5A15"/>
              </a:solidFill>
              <a:ln w="19050">
                <a:solidFill>
                  <a:schemeClr val="lt1"/>
                </a:solidFill>
              </a:ln>
              <a:effectLst/>
            </c:spPr>
            <c:extLst>
              <c:ext xmlns:c16="http://schemas.microsoft.com/office/drawing/2014/chart" uri="{C3380CC4-5D6E-409C-BE32-E72D297353CC}">
                <c16:uniqueId val="{00000003-7280-4102-A7A2-14D7E3F743C6}"/>
              </c:ext>
            </c:extLst>
          </c:dPt>
          <c:dPt>
            <c:idx val="2"/>
            <c:bubble3D val="0"/>
            <c:spPr>
              <a:solidFill>
                <a:srgbClr val="494CF5"/>
              </a:solidFill>
              <a:ln w="19050">
                <a:solidFill>
                  <a:schemeClr val="lt1"/>
                </a:solidFill>
              </a:ln>
              <a:effectLst/>
            </c:spPr>
            <c:extLst>
              <c:ext xmlns:c16="http://schemas.microsoft.com/office/drawing/2014/chart" uri="{C3380CC4-5D6E-409C-BE32-E72D297353CC}">
                <c16:uniqueId val="{00000005-7280-4102-A7A2-14D7E3F743C6}"/>
              </c:ext>
            </c:extLst>
          </c:dPt>
          <c:dPt>
            <c:idx val="3"/>
            <c:bubble3D val="0"/>
            <c:spPr>
              <a:solidFill>
                <a:srgbClr val="C90048"/>
              </a:solidFill>
              <a:ln w="19050">
                <a:solidFill>
                  <a:schemeClr val="lt1"/>
                </a:solidFill>
              </a:ln>
              <a:effectLst/>
            </c:spPr>
            <c:extLst>
              <c:ext xmlns:c16="http://schemas.microsoft.com/office/drawing/2014/chart" uri="{C3380CC4-5D6E-409C-BE32-E72D297353CC}">
                <c16:uniqueId val="{00000007-7280-4102-A7A2-14D7E3F743C6}"/>
              </c:ext>
            </c:extLst>
          </c:dPt>
          <c:dPt>
            <c:idx val="4"/>
            <c:bubble3D val="0"/>
            <c:spPr>
              <a:solidFill>
                <a:srgbClr val="92D050"/>
              </a:solidFill>
              <a:ln w="19050">
                <a:solidFill>
                  <a:schemeClr val="lt1"/>
                </a:solidFill>
              </a:ln>
              <a:effectLst/>
            </c:spPr>
            <c:extLst>
              <c:ext xmlns:c16="http://schemas.microsoft.com/office/drawing/2014/chart" uri="{C3380CC4-5D6E-409C-BE32-E72D297353CC}">
                <c16:uniqueId val="{00000009-7280-4102-A7A2-14D7E3F743C6}"/>
              </c:ext>
            </c:extLst>
          </c:dPt>
          <c:dPt>
            <c:idx val="5"/>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B-7280-4102-A7A2-14D7E3F743C6}"/>
              </c:ext>
            </c:extLst>
          </c:dPt>
          <c:dPt>
            <c:idx val="6"/>
            <c:bubble3D val="0"/>
            <c:spPr>
              <a:solidFill>
                <a:schemeClr val="tx1"/>
              </a:solidFill>
              <a:ln w="19050">
                <a:solidFill>
                  <a:schemeClr val="lt1"/>
                </a:solidFill>
              </a:ln>
              <a:effectLst/>
            </c:spPr>
            <c:extLst>
              <c:ext xmlns:c16="http://schemas.microsoft.com/office/drawing/2014/chart" uri="{C3380CC4-5D6E-409C-BE32-E72D297353CC}">
                <c16:uniqueId val="{0000000D-7280-4102-A7A2-14D7E3F743C6}"/>
              </c:ext>
            </c:extLst>
          </c:dPt>
          <c:dLbls>
            <c:dLbl>
              <c:idx val="0"/>
              <c:layout>
                <c:manualLayout>
                  <c:x val="-6.1158773063815629E-3"/>
                  <c:y val="1.014913319531958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280-4102-A7A2-14D7E3F743C6}"/>
                </c:ext>
              </c:extLst>
            </c:dLbl>
            <c:dLbl>
              <c:idx val="1"/>
              <c:layout>
                <c:manualLayout>
                  <c:x val="4.3468906225987381E-3"/>
                  <c:y val="-1.172544304522210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280-4102-A7A2-14D7E3F743C6}"/>
                </c:ext>
              </c:extLst>
            </c:dLbl>
            <c:dLbl>
              <c:idx val="2"/>
              <c:layout>
                <c:manualLayout>
                  <c:x val="1.0844806856089028E-2"/>
                  <c:y val="-1.120382340267168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280-4102-A7A2-14D7E3F743C6}"/>
                </c:ext>
              </c:extLst>
            </c:dLbl>
            <c:dLbl>
              <c:idx val="3"/>
              <c:layout>
                <c:manualLayout>
                  <c:x val="6.5928383521520204E-3"/>
                  <c:y val="1.656255367619808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280-4102-A7A2-14D7E3F743C6}"/>
                </c:ext>
              </c:extLst>
            </c:dLbl>
            <c:dLbl>
              <c:idx val="4"/>
              <c:layout>
                <c:manualLayout>
                  <c:x val="2.8673711997251779E-3"/>
                  <c:y val="3.02967295563370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280-4102-A7A2-14D7E3F743C6}"/>
                </c:ext>
              </c:extLst>
            </c:dLbl>
            <c:dLbl>
              <c:idx val="5"/>
              <c:layout>
                <c:manualLayout>
                  <c:x val="1.61563774103438E-2"/>
                  <c:y val="1.021874274900482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280-4102-A7A2-14D7E3F743C6}"/>
                </c:ext>
              </c:extLst>
            </c:dLbl>
            <c:dLbl>
              <c:idx val="6"/>
              <c:layout>
                <c:manualLayout>
                  <c:x val="3.5777592955874772E-2"/>
                  <c:y val="7.4117600971520354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280-4102-A7A2-14D7E3F743C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Feuil1!$A$2:$A$8</c:f>
              <c:strCache>
                <c:ptCount val="7"/>
                <c:pt idx="0">
                  <c:v>Engie</c:v>
                </c:pt>
                <c:pt idx="1">
                  <c:v>Luminus</c:v>
                </c:pt>
                <c:pt idx="2">
                  <c:v>TotalEnergies</c:v>
                </c:pt>
                <c:pt idx="3">
                  <c:v>Eneco</c:v>
                </c:pt>
                <c:pt idx="4">
                  <c:v>Mega</c:v>
                </c:pt>
                <c:pt idx="5">
                  <c:v>DSO</c:v>
                </c:pt>
                <c:pt idx="6">
                  <c:v>Others</c:v>
                </c:pt>
              </c:strCache>
            </c:strRef>
          </c:cat>
          <c:val>
            <c:numRef>
              <c:f>Feuil1!$B$2:$B$8</c:f>
              <c:numCache>
                <c:formatCode>0.00%</c:formatCode>
                <c:ptCount val="7"/>
                <c:pt idx="0">
                  <c:v>0.45610000000000001</c:v>
                </c:pt>
                <c:pt idx="1">
                  <c:v>0.2404</c:v>
                </c:pt>
                <c:pt idx="2">
                  <c:v>0.1033</c:v>
                </c:pt>
                <c:pt idx="3">
                  <c:v>8.0299999999999996E-2</c:v>
                </c:pt>
                <c:pt idx="4">
                  <c:v>6.08E-2</c:v>
                </c:pt>
                <c:pt idx="5">
                  <c:v>3.0300000000000001E-2</c:v>
                </c:pt>
                <c:pt idx="6">
                  <c:v>2.87E-2</c:v>
                </c:pt>
              </c:numCache>
            </c:numRef>
          </c:val>
          <c:extLst>
            <c:ext xmlns:c16="http://schemas.microsoft.com/office/drawing/2014/chart" uri="{C3380CC4-5D6E-409C-BE32-E72D297353CC}">
              <c16:uniqueId val="{0000000E-7280-4102-A7A2-14D7E3F743C6}"/>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7.997594818827114E-2"/>
          <c:y val="0.87087083479947625"/>
          <c:w val="0.83731464772292086"/>
          <c:h val="6.458139345670196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Feuil1!$D$36</c:f>
              <c:strCache>
                <c:ptCount val="1"/>
                <c:pt idx="0">
                  <c:v>Cost of energy </c:v>
                </c:pt>
              </c:strCache>
            </c:strRef>
          </c:tx>
          <c:spPr>
            <a:solidFill>
              <a:srgbClr val="4F81BD"/>
            </a:solidFill>
            <a:ln>
              <a:noFill/>
            </a:ln>
          </c:spPr>
          <c:invertIfNegative val="0"/>
          <c:dLbls>
            <c:spPr>
              <a:solidFill>
                <a:srgbClr val="FFFFFF"/>
              </a:solid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Feuil1!$E$35:$F$35</c:f>
              <c:strCache>
                <c:ptCount val="2"/>
                <c:pt idx="0">
                  <c:v> Purchase from retailer</c:v>
                </c:pt>
                <c:pt idx="1">
                  <c:v>Sale to retailer</c:v>
                </c:pt>
              </c:strCache>
            </c:strRef>
          </c:cat>
          <c:val>
            <c:numRef>
              <c:f>Feuil1!$E$36:$F$36</c:f>
              <c:numCache>
                <c:formatCode>0.00</c:formatCode>
                <c:ptCount val="2"/>
                <c:pt idx="0" formatCode="General">
                  <c:v>24.76</c:v>
                </c:pt>
                <c:pt idx="1">
                  <c:v>9.4700000000000006</c:v>
                </c:pt>
              </c:numCache>
            </c:numRef>
          </c:val>
          <c:extLst>
            <c:ext xmlns:c16="http://schemas.microsoft.com/office/drawing/2014/chart" uri="{C3380CC4-5D6E-409C-BE32-E72D297353CC}">
              <c16:uniqueId val="{00000000-39C3-4BAE-AB55-E02918CFD822}"/>
            </c:ext>
          </c:extLst>
        </c:ser>
        <c:ser>
          <c:idx val="1"/>
          <c:order val="1"/>
          <c:tx>
            <c:strRef>
              <c:f>Feuil1!$D$37</c:f>
              <c:strCache>
                <c:ptCount val="1"/>
                <c:pt idx="0">
                  <c:v>RE contribution </c:v>
                </c:pt>
              </c:strCache>
            </c:strRef>
          </c:tx>
          <c:spPr>
            <a:solidFill>
              <a:srgbClr val="C0504D"/>
            </a:solidFill>
            <a:ln>
              <a:noFill/>
            </a:ln>
          </c:spPr>
          <c:invertIfNegative val="0"/>
          <c:dLbls>
            <c:spPr>
              <a:solidFill>
                <a:srgbClr val="FFFFFF"/>
              </a:solid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Feuil1!$E$35:$F$35</c:f>
              <c:strCache>
                <c:ptCount val="2"/>
                <c:pt idx="0">
                  <c:v> Purchase from retailer</c:v>
                </c:pt>
                <c:pt idx="1">
                  <c:v>Sale to retailer</c:v>
                </c:pt>
              </c:strCache>
            </c:strRef>
          </c:cat>
          <c:val>
            <c:numRef>
              <c:f>Feuil1!$E$37:$F$37</c:f>
              <c:numCache>
                <c:formatCode>General</c:formatCode>
                <c:ptCount val="2"/>
                <c:pt idx="0" formatCode="0.00">
                  <c:v>3</c:v>
                </c:pt>
              </c:numCache>
            </c:numRef>
          </c:val>
          <c:extLst>
            <c:ext xmlns:c16="http://schemas.microsoft.com/office/drawing/2014/chart" uri="{C3380CC4-5D6E-409C-BE32-E72D297353CC}">
              <c16:uniqueId val="{00000001-39C3-4BAE-AB55-E02918CFD822}"/>
            </c:ext>
          </c:extLst>
        </c:ser>
        <c:ser>
          <c:idx val="2"/>
          <c:order val="2"/>
          <c:tx>
            <c:strRef>
              <c:f>Feuil1!$D$38</c:f>
              <c:strCache>
                <c:ptCount val="1"/>
                <c:pt idx="0">
                  <c:v>Grid fees</c:v>
                </c:pt>
              </c:strCache>
            </c:strRef>
          </c:tx>
          <c:spPr>
            <a:solidFill>
              <a:srgbClr val="9BBB59"/>
            </a:solidFill>
            <a:ln>
              <a:noFill/>
            </a:ln>
          </c:spPr>
          <c:invertIfNegative val="0"/>
          <c:dLbls>
            <c:spPr>
              <a:solidFill>
                <a:srgbClr val="FFFFFF"/>
              </a:solid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Feuil1!$E$35:$F$35</c:f>
              <c:strCache>
                <c:ptCount val="2"/>
                <c:pt idx="0">
                  <c:v> Purchase from retailer</c:v>
                </c:pt>
                <c:pt idx="1">
                  <c:v>Sale to retailer</c:v>
                </c:pt>
              </c:strCache>
            </c:strRef>
          </c:cat>
          <c:val>
            <c:numRef>
              <c:f>Feuil1!$E$38:$F$38</c:f>
              <c:numCache>
                <c:formatCode>General</c:formatCode>
                <c:ptCount val="2"/>
                <c:pt idx="0" formatCode="0.00">
                  <c:v>10.37</c:v>
                </c:pt>
              </c:numCache>
            </c:numRef>
          </c:val>
          <c:extLst>
            <c:ext xmlns:c16="http://schemas.microsoft.com/office/drawing/2014/chart" uri="{C3380CC4-5D6E-409C-BE32-E72D297353CC}">
              <c16:uniqueId val="{00000002-39C3-4BAE-AB55-E02918CFD822}"/>
            </c:ext>
          </c:extLst>
        </c:ser>
        <c:ser>
          <c:idx val="3"/>
          <c:order val="3"/>
          <c:tx>
            <c:strRef>
              <c:f>Feuil1!$D$39</c:f>
              <c:strCache>
                <c:ptCount val="1"/>
                <c:pt idx="0">
                  <c:v>Taxes and levies</c:v>
                </c:pt>
              </c:strCache>
            </c:strRef>
          </c:tx>
          <c:spPr>
            <a:solidFill>
              <a:srgbClr val="8064A2"/>
            </a:solidFill>
            <a:ln>
              <a:noFill/>
            </a:ln>
          </c:spPr>
          <c:invertIfNegative val="0"/>
          <c:dLbls>
            <c:spPr>
              <a:solidFill>
                <a:srgbClr val="FFFFFF"/>
              </a:solid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Feuil1!$E$35:$F$35</c:f>
              <c:strCache>
                <c:ptCount val="2"/>
                <c:pt idx="0">
                  <c:v> Purchase from retailer</c:v>
                </c:pt>
                <c:pt idx="1">
                  <c:v>Sale to retailer</c:v>
                </c:pt>
              </c:strCache>
            </c:strRef>
          </c:cat>
          <c:val>
            <c:numRef>
              <c:f>Feuil1!$E$39:$F$39</c:f>
              <c:numCache>
                <c:formatCode>General</c:formatCode>
                <c:ptCount val="2"/>
                <c:pt idx="0" formatCode="0.00">
                  <c:v>5.31</c:v>
                </c:pt>
              </c:numCache>
            </c:numRef>
          </c:val>
          <c:extLst>
            <c:ext xmlns:c16="http://schemas.microsoft.com/office/drawing/2014/chart" uri="{C3380CC4-5D6E-409C-BE32-E72D297353CC}">
              <c16:uniqueId val="{00000003-39C3-4BAE-AB55-E02918CFD822}"/>
            </c:ext>
          </c:extLst>
        </c:ser>
        <c:dLbls>
          <c:dLblPos val="ctr"/>
          <c:showLegendKey val="0"/>
          <c:showVal val="1"/>
          <c:showCatName val="0"/>
          <c:showSerName val="0"/>
          <c:showPercent val="0"/>
          <c:showBubbleSize val="0"/>
        </c:dLbls>
        <c:gapWidth val="150"/>
        <c:overlap val="100"/>
        <c:axId val="989252832"/>
        <c:axId val="989255232"/>
      </c:barChart>
      <c:valAx>
        <c:axId val="989255232"/>
        <c:scaling>
          <c:orientation val="minMax"/>
        </c:scaling>
        <c:delete val="0"/>
        <c:axPos val="l"/>
        <c:majorGridlines>
          <c:spPr>
            <a:ln w="9528" cap="flat">
              <a:solidFill>
                <a:srgbClr val="D9D9D9"/>
              </a:solidFill>
              <a:prstDash val="solid"/>
              <a:round/>
            </a:ln>
          </c:spPr>
        </c:majorGridlines>
        <c:title>
          <c:tx>
            <c:rich>
              <a:bodyPr/>
              <a:lstStyle/>
              <a:p>
                <a:pPr>
                  <a:defRPr/>
                </a:pPr>
                <a:r>
                  <a:rPr lang="fr-BE" sz="1000" b="0" i="0" u="none" strike="noStrike" kern="1200" spc="35" baseline="0">
                    <a:solidFill>
                      <a:schemeClr val="tx1"/>
                    </a:solidFill>
                    <a:latin typeface="Arial" panose="020B0604020202020204" pitchFamily="34" charset="0"/>
                    <a:cs typeface="Arial" panose="020B0604020202020204" pitchFamily="34" charset="0"/>
                  </a:rPr>
                  <a:t>Cost </a:t>
                </a:r>
                <a:r>
                  <a:rPr lang="fr-BE" sz="1000" b="0" i="0" u="none" strike="noStrike" kern="1200" spc="-9" baseline="0">
                    <a:solidFill>
                      <a:schemeClr val="tx1"/>
                    </a:solidFill>
                    <a:latin typeface="Arial" panose="020B0604020202020204" pitchFamily="34" charset="0"/>
                    <a:cs typeface="Arial" panose="020B0604020202020204" pitchFamily="34" charset="0"/>
                  </a:rPr>
                  <a:t>(€c/kWh)</a:t>
                </a:r>
                <a:endParaRPr lang="en-GB"/>
              </a:p>
            </c:rich>
          </c:tx>
          <c:overlay val="0"/>
        </c:title>
        <c:numFmt formatCode="General" sourceLinked="1"/>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rgbClr val="595959"/>
                </a:solidFill>
                <a:latin typeface="Aptos Narrow"/>
              </a:defRPr>
            </a:pPr>
            <a:endParaRPr lang="fr-FR"/>
          </a:p>
        </c:txPr>
        <c:crossAx val="989252832"/>
        <c:crosses val="autoZero"/>
        <c:crossBetween val="between"/>
      </c:valAx>
      <c:catAx>
        <c:axId val="989252832"/>
        <c:scaling>
          <c:orientation val="minMax"/>
        </c:scaling>
        <c:delete val="0"/>
        <c:axPos val="b"/>
        <c:numFmt formatCode="General" sourceLinked="1"/>
        <c:majorTickMark val="none"/>
        <c:minorTickMark val="none"/>
        <c:tickLblPos val="nextTo"/>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595959"/>
                </a:solidFill>
                <a:latin typeface="Arial" panose="020B0604020202020204" pitchFamily="34" charset="0"/>
                <a:cs typeface="Arial" panose="020B0604020202020204" pitchFamily="34" charset="0"/>
              </a:defRPr>
            </a:pPr>
            <a:endParaRPr lang="fr-FR"/>
          </a:p>
        </c:txPr>
        <c:crossAx val="989255232"/>
        <c:crosses val="autoZero"/>
        <c:auto val="1"/>
        <c:lblAlgn val="ctr"/>
        <c:lblOffset val="100"/>
        <c:noMultiLvlLbl val="0"/>
      </c:catAx>
      <c:spPr>
        <a:noFill/>
        <a:ln>
          <a:noFill/>
        </a:ln>
      </c:spPr>
    </c:plotArea>
    <c:legend>
      <c:legendPos val="b"/>
      <c:overlay val="0"/>
      <c:spPr>
        <a:noFill/>
        <a:ln>
          <a:noFill/>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595959"/>
              </a:solidFill>
              <a:latin typeface="Arial" panose="020B0604020202020204" pitchFamily="34" charset="0"/>
              <a:cs typeface="Arial" panose="020B0604020202020204" pitchFamily="34" charset="0"/>
            </a:defRPr>
          </a:pPr>
          <a:endParaRPr lang="fr-FR"/>
        </a:p>
      </c:txPr>
    </c:legend>
    <c:plotVisOnly val="1"/>
    <c:dispBlanksAs val="gap"/>
    <c:showDLblsOverMax val="0"/>
  </c:chart>
  <c:spPr>
    <a:solidFill>
      <a:srgbClr val="FFFFFF"/>
    </a:solidFill>
    <a:ln w="9528" cap="flat">
      <a:solidFill>
        <a:schemeClr val="bg1"/>
      </a:solidFill>
      <a:prstDash val="solid"/>
      <a:round/>
    </a:ln>
  </c:spPr>
  <c:txPr>
    <a:bodyPr lIns="0" tIns="0" rIns="0" bIns="0"/>
    <a:lstStyle/>
    <a:p>
      <a:pPr marL="0" marR="0" indent="0" defTabSz="914400" fontAlgn="auto" hangingPunct="1">
        <a:lnSpc>
          <a:spcPct val="100000"/>
        </a:lnSpc>
        <a:spcBef>
          <a:spcPts val="0"/>
        </a:spcBef>
        <a:spcAft>
          <a:spcPts val="0"/>
        </a:spcAft>
        <a:tabLst/>
        <a:defRPr lang="fr-FR" sz="1000" b="0" i="0" u="none" strike="noStrike" kern="1200" baseline="0">
          <a:solidFill>
            <a:srgbClr val="000000"/>
          </a:solidFill>
          <a:latin typeface="Aptos Narrow"/>
        </a:defRPr>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Feuil1!$D$6</c:f>
              <c:strCache>
                <c:ptCount val="1"/>
                <c:pt idx="0">
                  <c:v>Cost of energy </c:v>
                </c:pt>
              </c:strCache>
            </c:strRef>
          </c:tx>
          <c:spPr>
            <a:solidFill>
              <a:srgbClr val="4F81BD"/>
            </a:solidFill>
            <a:ln>
              <a:noFill/>
            </a:ln>
          </c:spPr>
          <c:invertIfNegative val="0"/>
          <c:dLbls>
            <c:spPr>
              <a:solidFill>
                <a:schemeClr val="bg1"/>
              </a:solidFill>
              <a:ln>
                <a:noFill/>
              </a:ln>
              <a:effectLst/>
            </c:spPr>
            <c:txPr>
              <a:bodyPr lIns="0" tIns="0" rIns="0" bIns="0"/>
              <a:lstStyle/>
              <a:p>
                <a:pPr marL="0" marR="0" indent="0" algn="ctr" defTabSz="914400" fontAlgn="auto" hangingPunct="1">
                  <a:lnSpc>
                    <a:spcPct val="100000"/>
                  </a:lnSpc>
                  <a:spcBef>
                    <a:spcPts val="0"/>
                  </a:spcBef>
                  <a:spcAft>
                    <a:spcPts val="0"/>
                  </a:spcAft>
                  <a:tabLst/>
                  <a:defRPr sz="900" b="0" i="0" u="none" strike="noStrike" kern="1200" baseline="0">
                    <a:solidFill>
                      <a:srgbClr val="404040"/>
                    </a:solidFill>
                    <a:latin typeface="Aptos Narrow"/>
                  </a:defRPr>
                </a:pPr>
                <a:endParaRPr lang="fr-FR"/>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Feuil1!$E$5:$F$5</c:f>
              <c:strCache>
                <c:ptCount val="2"/>
                <c:pt idx="0">
                  <c:v>Supplier purchase</c:v>
                </c:pt>
                <c:pt idx="1">
                  <c:v>Energy-sharing purchase </c:v>
                </c:pt>
              </c:strCache>
            </c:strRef>
          </c:cat>
          <c:val>
            <c:numRef>
              <c:f>Feuil1!$E$6:$F$6</c:f>
              <c:numCache>
                <c:formatCode>General</c:formatCode>
                <c:ptCount val="2"/>
                <c:pt idx="0">
                  <c:v>24.76</c:v>
                </c:pt>
                <c:pt idx="1">
                  <c:v>15</c:v>
                </c:pt>
              </c:numCache>
            </c:numRef>
          </c:val>
          <c:extLst>
            <c:ext xmlns:c16="http://schemas.microsoft.com/office/drawing/2014/chart" uri="{C3380CC4-5D6E-409C-BE32-E72D297353CC}">
              <c16:uniqueId val="{00000000-4642-4A7D-B2FE-778D09B67AAA}"/>
            </c:ext>
          </c:extLst>
        </c:ser>
        <c:ser>
          <c:idx val="1"/>
          <c:order val="1"/>
          <c:tx>
            <c:strRef>
              <c:f>Feuil1!$D$7</c:f>
              <c:strCache>
                <c:ptCount val="1"/>
                <c:pt idx="0">
                  <c:v>RE contribution </c:v>
                </c:pt>
              </c:strCache>
            </c:strRef>
          </c:tx>
          <c:spPr>
            <a:solidFill>
              <a:srgbClr val="C0504D"/>
            </a:solidFill>
            <a:ln>
              <a:noFill/>
            </a:ln>
          </c:spPr>
          <c:invertIfNegative val="0"/>
          <c:dLbls>
            <c:spPr>
              <a:solidFill>
                <a:schemeClr val="bg1"/>
              </a:solidFill>
              <a:ln>
                <a:noFill/>
              </a:ln>
              <a:effectLst/>
            </c:spPr>
            <c:txPr>
              <a:bodyPr lIns="0" tIns="0" rIns="0" bIns="0"/>
              <a:lstStyle/>
              <a:p>
                <a:pPr marL="0" marR="0" indent="0" algn="ctr" defTabSz="914400" fontAlgn="auto" hangingPunct="1">
                  <a:lnSpc>
                    <a:spcPct val="100000"/>
                  </a:lnSpc>
                  <a:spcBef>
                    <a:spcPts val="0"/>
                  </a:spcBef>
                  <a:spcAft>
                    <a:spcPts val="0"/>
                  </a:spcAft>
                  <a:tabLst/>
                  <a:defRPr sz="900" b="0" i="0" u="none" strike="noStrike" kern="1200" baseline="0">
                    <a:solidFill>
                      <a:srgbClr val="404040"/>
                    </a:solidFill>
                    <a:latin typeface="Aptos Narrow"/>
                  </a:defRPr>
                </a:pPr>
                <a:endParaRPr lang="fr-FR"/>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Feuil1!$E$5:$F$5</c:f>
              <c:strCache>
                <c:ptCount val="2"/>
                <c:pt idx="0">
                  <c:v>Supplier purchase</c:v>
                </c:pt>
                <c:pt idx="1">
                  <c:v>Energy-sharing purchase </c:v>
                </c:pt>
              </c:strCache>
            </c:strRef>
          </c:cat>
          <c:val>
            <c:numRef>
              <c:f>Feuil1!$E$7:$F$7</c:f>
              <c:numCache>
                <c:formatCode>0.00</c:formatCode>
                <c:ptCount val="2"/>
                <c:pt idx="0">
                  <c:v>3</c:v>
                </c:pt>
                <c:pt idx="1">
                  <c:v>3</c:v>
                </c:pt>
              </c:numCache>
            </c:numRef>
          </c:val>
          <c:extLst>
            <c:ext xmlns:c16="http://schemas.microsoft.com/office/drawing/2014/chart" uri="{C3380CC4-5D6E-409C-BE32-E72D297353CC}">
              <c16:uniqueId val="{00000001-4642-4A7D-B2FE-778D09B67AAA}"/>
            </c:ext>
          </c:extLst>
        </c:ser>
        <c:ser>
          <c:idx val="2"/>
          <c:order val="2"/>
          <c:tx>
            <c:strRef>
              <c:f>Feuil1!$D$8</c:f>
              <c:strCache>
                <c:ptCount val="1"/>
                <c:pt idx="0">
                  <c:v>Grid fees</c:v>
                </c:pt>
              </c:strCache>
            </c:strRef>
          </c:tx>
          <c:spPr>
            <a:solidFill>
              <a:srgbClr val="9BBB59"/>
            </a:solidFill>
            <a:ln>
              <a:noFill/>
            </a:ln>
          </c:spPr>
          <c:invertIfNegative val="0"/>
          <c:dLbls>
            <c:spPr>
              <a:solidFill>
                <a:schemeClr val="bg1"/>
              </a:solidFill>
              <a:ln>
                <a:noFill/>
              </a:ln>
              <a:effectLst/>
            </c:spPr>
            <c:txPr>
              <a:bodyPr lIns="0" tIns="0" rIns="0" bIns="0"/>
              <a:lstStyle/>
              <a:p>
                <a:pPr marL="0" marR="0" indent="0" algn="ctr" defTabSz="914400" fontAlgn="auto" hangingPunct="1">
                  <a:lnSpc>
                    <a:spcPct val="100000"/>
                  </a:lnSpc>
                  <a:spcBef>
                    <a:spcPts val="0"/>
                  </a:spcBef>
                  <a:spcAft>
                    <a:spcPts val="0"/>
                  </a:spcAft>
                  <a:tabLst/>
                  <a:defRPr sz="900" b="0" i="0" u="none" strike="noStrike" kern="1200" baseline="0">
                    <a:solidFill>
                      <a:srgbClr val="404040"/>
                    </a:solidFill>
                    <a:latin typeface="Aptos Narrow"/>
                  </a:defRPr>
                </a:pPr>
                <a:endParaRPr lang="fr-FR"/>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Feuil1!$E$5:$F$5</c:f>
              <c:strCache>
                <c:ptCount val="2"/>
                <c:pt idx="0">
                  <c:v>Supplier purchase</c:v>
                </c:pt>
                <c:pt idx="1">
                  <c:v>Energy-sharing purchase </c:v>
                </c:pt>
              </c:strCache>
            </c:strRef>
          </c:cat>
          <c:val>
            <c:numRef>
              <c:f>Feuil1!$E$8:$F$8</c:f>
              <c:numCache>
                <c:formatCode>General</c:formatCode>
                <c:ptCount val="2"/>
                <c:pt idx="0" formatCode="0.00">
                  <c:v>10.37</c:v>
                </c:pt>
                <c:pt idx="1">
                  <c:v>2.0699999999999998</c:v>
                </c:pt>
              </c:numCache>
            </c:numRef>
          </c:val>
          <c:extLst>
            <c:ext xmlns:c16="http://schemas.microsoft.com/office/drawing/2014/chart" uri="{C3380CC4-5D6E-409C-BE32-E72D297353CC}">
              <c16:uniqueId val="{00000002-4642-4A7D-B2FE-778D09B67AAA}"/>
            </c:ext>
          </c:extLst>
        </c:ser>
        <c:ser>
          <c:idx val="3"/>
          <c:order val="3"/>
          <c:tx>
            <c:strRef>
              <c:f>Feuil1!$D$9</c:f>
              <c:strCache>
                <c:ptCount val="1"/>
                <c:pt idx="0">
                  <c:v>Taxes and levies</c:v>
                </c:pt>
              </c:strCache>
            </c:strRef>
          </c:tx>
          <c:spPr>
            <a:solidFill>
              <a:srgbClr val="8064A2"/>
            </a:solidFill>
            <a:ln>
              <a:noFill/>
            </a:ln>
          </c:spPr>
          <c:invertIfNegative val="0"/>
          <c:dLbls>
            <c:spPr>
              <a:solidFill>
                <a:schemeClr val="bg1"/>
              </a:solidFill>
              <a:ln>
                <a:noFill/>
              </a:ln>
              <a:effectLst/>
            </c:spPr>
            <c:txPr>
              <a:bodyPr lIns="0" tIns="0" rIns="0" bIns="0"/>
              <a:lstStyle/>
              <a:p>
                <a:pPr marL="0" marR="0" indent="0" algn="ctr" defTabSz="914400" fontAlgn="auto" hangingPunct="1">
                  <a:lnSpc>
                    <a:spcPct val="100000"/>
                  </a:lnSpc>
                  <a:spcBef>
                    <a:spcPts val="0"/>
                  </a:spcBef>
                  <a:spcAft>
                    <a:spcPts val="0"/>
                  </a:spcAft>
                  <a:tabLst/>
                  <a:defRPr sz="900" b="0" i="0" u="none" strike="noStrike" kern="1200" baseline="0">
                    <a:solidFill>
                      <a:srgbClr val="404040"/>
                    </a:solidFill>
                    <a:latin typeface="Aptos Narrow"/>
                  </a:defRPr>
                </a:pPr>
                <a:endParaRPr lang="fr-FR"/>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Feuil1!$E$5:$F$5</c:f>
              <c:strCache>
                <c:ptCount val="2"/>
                <c:pt idx="0">
                  <c:v>Supplier purchase</c:v>
                </c:pt>
                <c:pt idx="1">
                  <c:v>Energy-sharing purchase </c:v>
                </c:pt>
              </c:strCache>
            </c:strRef>
          </c:cat>
          <c:val>
            <c:numRef>
              <c:f>Feuil1!$E$9:$F$9</c:f>
              <c:numCache>
                <c:formatCode>0.00</c:formatCode>
                <c:ptCount val="2"/>
                <c:pt idx="0">
                  <c:v>5.31</c:v>
                </c:pt>
                <c:pt idx="1">
                  <c:v>5.31</c:v>
                </c:pt>
              </c:numCache>
            </c:numRef>
          </c:val>
          <c:extLst>
            <c:ext xmlns:c16="http://schemas.microsoft.com/office/drawing/2014/chart" uri="{C3380CC4-5D6E-409C-BE32-E72D297353CC}">
              <c16:uniqueId val="{00000003-4642-4A7D-B2FE-778D09B67AAA}"/>
            </c:ext>
          </c:extLst>
        </c:ser>
        <c:dLbls>
          <c:showLegendKey val="0"/>
          <c:showVal val="0"/>
          <c:showCatName val="0"/>
          <c:showSerName val="0"/>
          <c:showPercent val="0"/>
          <c:showBubbleSize val="0"/>
        </c:dLbls>
        <c:gapWidth val="150"/>
        <c:overlap val="100"/>
        <c:axId val="988754928"/>
        <c:axId val="988758288"/>
      </c:barChart>
      <c:valAx>
        <c:axId val="988758288"/>
        <c:scaling>
          <c:orientation val="minMax"/>
        </c:scaling>
        <c:delete val="0"/>
        <c:axPos val="l"/>
        <c:majorGridlines>
          <c:spPr>
            <a:ln w="9528" cap="flat">
              <a:solidFill>
                <a:srgbClr val="D9D9D9"/>
              </a:solidFill>
              <a:prstDash val="solid"/>
              <a:round/>
            </a:ln>
          </c:spPr>
        </c:majorGridlines>
        <c:title>
          <c:tx>
            <c:rich>
              <a:bodyPr/>
              <a:lstStyle/>
              <a:p>
                <a:pPr>
                  <a:defRPr/>
                </a:pPr>
                <a:r>
                  <a:rPr lang="en-GB" sz="1000" b="0" i="0" u="none" strike="noStrike" kern="1200" spc="35" baseline="0" noProof="0">
                    <a:solidFill>
                      <a:schemeClr val="tx1"/>
                    </a:solidFill>
                    <a:latin typeface="Arial" panose="020B0604020202020204" pitchFamily="34" charset="0"/>
                    <a:cs typeface="Arial" panose="020B0604020202020204" pitchFamily="34" charset="0"/>
                  </a:rPr>
                  <a:t>Cost </a:t>
                </a:r>
                <a:r>
                  <a:rPr lang="en-GB" sz="1000" b="0" i="0" u="none" strike="noStrike" kern="1200" spc="-9" baseline="0" noProof="0">
                    <a:solidFill>
                      <a:schemeClr val="tx1"/>
                    </a:solidFill>
                    <a:latin typeface="Arial" panose="020B0604020202020204" pitchFamily="34" charset="0"/>
                    <a:cs typeface="Arial" panose="020B0604020202020204" pitchFamily="34" charset="0"/>
                  </a:rPr>
                  <a:t>(€c/kWh)</a:t>
                </a:r>
                <a:endParaRPr lang="en-GB" sz="1000" b="0" i="0" u="none" strike="noStrike" kern="1200" baseline="0" noProof="0">
                  <a:solidFill>
                    <a:srgbClr val="000000"/>
                  </a:solidFill>
                  <a:latin typeface="Aptos Narrow"/>
                </a:endParaRPr>
              </a:p>
            </c:rich>
          </c:tx>
          <c:overlay val="0"/>
        </c:title>
        <c:numFmt formatCode="General" sourceLinked="1"/>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rgbClr val="595959"/>
                </a:solidFill>
                <a:latin typeface="Aptos Narrow"/>
              </a:defRPr>
            </a:pPr>
            <a:endParaRPr lang="fr-FR"/>
          </a:p>
        </c:txPr>
        <c:crossAx val="988754928"/>
        <c:crosses val="autoZero"/>
        <c:crossBetween val="between"/>
        <c:majorUnit val="10"/>
      </c:valAx>
      <c:catAx>
        <c:axId val="988754928"/>
        <c:scaling>
          <c:orientation val="minMax"/>
        </c:scaling>
        <c:delete val="0"/>
        <c:axPos val="b"/>
        <c:numFmt formatCode="General" sourceLinked="1"/>
        <c:majorTickMark val="none"/>
        <c:minorTickMark val="none"/>
        <c:tickLblPos val="nextTo"/>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595959"/>
                </a:solidFill>
                <a:latin typeface="Arial" pitchFamily="34"/>
                <a:cs typeface="Arial" pitchFamily="34"/>
              </a:defRPr>
            </a:pPr>
            <a:endParaRPr lang="fr-FR"/>
          </a:p>
        </c:txPr>
        <c:crossAx val="988758288"/>
        <c:crosses val="autoZero"/>
        <c:auto val="1"/>
        <c:lblAlgn val="ctr"/>
        <c:lblOffset val="100"/>
        <c:noMultiLvlLbl val="0"/>
      </c:catAx>
      <c:spPr>
        <a:noFill/>
        <a:ln>
          <a:noFill/>
        </a:ln>
      </c:spPr>
    </c:plotArea>
    <c:legend>
      <c:legendPos val="b"/>
      <c:overlay val="0"/>
      <c:spPr>
        <a:noFill/>
        <a:ln>
          <a:noFill/>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595959"/>
              </a:solidFill>
              <a:latin typeface="Arial" pitchFamily="34"/>
              <a:cs typeface="Arial" pitchFamily="34"/>
            </a:defRPr>
          </a:pPr>
          <a:endParaRPr lang="fr-FR"/>
        </a:p>
      </c:txPr>
    </c:legend>
    <c:plotVisOnly val="1"/>
    <c:dispBlanksAs val="gap"/>
    <c:showDLblsOverMax val="0"/>
  </c:chart>
  <c:spPr>
    <a:solidFill>
      <a:srgbClr val="FFFFFF"/>
    </a:solidFill>
    <a:ln w="9528" cap="flat">
      <a:solidFill>
        <a:schemeClr val="bg1"/>
      </a:solidFill>
      <a:prstDash val="solid"/>
      <a:round/>
    </a:ln>
  </c:spPr>
  <c:txPr>
    <a:bodyPr lIns="0" tIns="0" rIns="0" bIns="0"/>
    <a:lstStyle/>
    <a:p>
      <a:pPr marL="0" marR="0" indent="0" defTabSz="914400" fontAlgn="auto" hangingPunct="1">
        <a:lnSpc>
          <a:spcPct val="100000"/>
        </a:lnSpc>
        <a:spcBef>
          <a:spcPts val="0"/>
        </a:spcBef>
        <a:spcAft>
          <a:spcPts val="0"/>
        </a:spcAft>
        <a:tabLst/>
        <a:defRPr lang="fr-FR" sz="1000" b="0" i="0" u="none" strike="noStrike" kern="1200" baseline="0">
          <a:solidFill>
            <a:srgbClr val="000000"/>
          </a:solidFill>
          <a:latin typeface="Aptos Narrow"/>
        </a:defRPr>
      </a:pPr>
      <a:endParaRPr lang="fr-F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7355A-1FAB-493F-9CCA-23E484443ECD}" type="datetimeFigureOut">
              <a:rPr lang="en-GB" smtClean="0"/>
              <a:t>04/05/2026</a:t>
            </a:fld>
            <a:endParaRPr lang="en-GB"/>
          </a:p>
        </p:txBody>
      </p:sp>
      <p:sp>
        <p:nvSpPr>
          <p:cNvPr id="4" name="Espace réservé de l'image des diapositives 3"/>
          <p:cNvSpPr>
            <a:spLocks noGrp="1" noRot="1" noChangeAspect="1"/>
          </p:cNvSpPr>
          <p:nvPr>
            <p:ph type="sldImg" idx="2"/>
          </p:nvPr>
        </p:nvSpPr>
        <p:spPr>
          <a:xfrm>
            <a:off x="1374775" y="1143000"/>
            <a:ext cx="410845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BDF88A-EAF0-4BA9-B205-66B39FBBDA80}" type="slidenum">
              <a:rPr lang="en-GB" smtClean="0"/>
              <a:t>‹N°›</a:t>
            </a:fld>
            <a:endParaRPr lang="en-GB"/>
          </a:p>
        </p:txBody>
      </p:sp>
    </p:spTree>
    <p:extLst>
      <p:ext uri="{BB962C8B-B14F-4D97-AF65-F5344CB8AC3E}">
        <p14:creationId xmlns:p14="http://schemas.microsoft.com/office/powerpoint/2010/main" val="2955598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42144D1B-196F-4C0B-87E1-2AA9B4F17F9D}" type="slidenum">
              <a:rPr lang="en-GB" smtClean="0"/>
              <a:t>14</a:t>
            </a:fld>
            <a:endParaRPr lang="en-GB"/>
          </a:p>
        </p:txBody>
      </p:sp>
    </p:spTree>
    <p:extLst>
      <p:ext uri="{BB962C8B-B14F-4D97-AF65-F5344CB8AC3E}">
        <p14:creationId xmlns:p14="http://schemas.microsoft.com/office/powerpoint/2010/main" val="1307891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9523558eb9_0_1: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9523558eb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27017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32DDD74-1A5A-4483-8B2F-2FB2BC093CF5}" type="slidenum">
              <a:rPr lang="en-GB" smtClean="0"/>
              <a:t>411</a:t>
            </a:fld>
            <a:endParaRPr lang="en-GB"/>
          </a:p>
        </p:txBody>
      </p:sp>
    </p:spTree>
    <p:extLst>
      <p:ext uri="{BB962C8B-B14F-4D97-AF65-F5344CB8AC3E}">
        <p14:creationId xmlns:p14="http://schemas.microsoft.com/office/powerpoint/2010/main" val="38252156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32DDD74-1A5A-4483-8B2F-2FB2BC093CF5}" type="slidenum">
              <a:rPr lang="en-GB" smtClean="0"/>
              <a:t>420</a:t>
            </a:fld>
            <a:endParaRPr lang="en-GB"/>
          </a:p>
        </p:txBody>
      </p:sp>
    </p:spTree>
    <p:extLst>
      <p:ext uri="{BB962C8B-B14F-4D97-AF65-F5344CB8AC3E}">
        <p14:creationId xmlns:p14="http://schemas.microsoft.com/office/powerpoint/2010/main" val="15077119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6B642-B280-74CA-799F-79DF79B77F3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5E980B6-A938-D43B-3EA7-2D0CF71A865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689A373-1213-7DB8-D876-E1708BC5CDB1}"/>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AE01624D-CA6D-7D41-F2DE-0EDF43767368}"/>
              </a:ext>
            </a:extLst>
          </p:cNvPr>
          <p:cNvSpPr>
            <a:spLocks noGrp="1"/>
          </p:cNvSpPr>
          <p:nvPr>
            <p:ph type="sldNum" sz="quarter" idx="5"/>
          </p:nvPr>
        </p:nvSpPr>
        <p:spPr/>
        <p:txBody>
          <a:bodyPr/>
          <a:lstStyle/>
          <a:p>
            <a:fld id="{032DDD74-1A5A-4483-8B2F-2FB2BC093CF5}" type="slidenum">
              <a:rPr lang="en-GB" smtClean="0"/>
              <a:t>422</a:t>
            </a:fld>
            <a:endParaRPr lang="en-GB"/>
          </a:p>
        </p:txBody>
      </p:sp>
    </p:spTree>
    <p:extLst>
      <p:ext uri="{BB962C8B-B14F-4D97-AF65-F5344CB8AC3E}">
        <p14:creationId xmlns:p14="http://schemas.microsoft.com/office/powerpoint/2010/main" val="26555925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32DDD74-1A5A-4483-8B2F-2FB2BC093CF5}" type="slidenum">
              <a:rPr lang="en-GB" smtClean="0"/>
              <a:t>425</a:t>
            </a:fld>
            <a:endParaRPr lang="en-GB"/>
          </a:p>
        </p:txBody>
      </p:sp>
    </p:spTree>
    <p:extLst>
      <p:ext uri="{BB962C8B-B14F-4D97-AF65-F5344CB8AC3E}">
        <p14:creationId xmlns:p14="http://schemas.microsoft.com/office/powerpoint/2010/main" val="259969102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32DDD74-1A5A-4483-8B2F-2FB2BC093CF5}" type="slidenum">
              <a:rPr lang="en-GB" smtClean="0"/>
              <a:t>428</a:t>
            </a:fld>
            <a:endParaRPr lang="en-GB"/>
          </a:p>
        </p:txBody>
      </p:sp>
    </p:spTree>
    <p:extLst>
      <p:ext uri="{BB962C8B-B14F-4D97-AF65-F5344CB8AC3E}">
        <p14:creationId xmlns:p14="http://schemas.microsoft.com/office/powerpoint/2010/main" val="28401338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32DDD74-1A5A-4483-8B2F-2FB2BC093CF5}" type="slidenum">
              <a:rPr lang="en-GB" smtClean="0"/>
              <a:t>429</a:t>
            </a:fld>
            <a:endParaRPr lang="en-GB"/>
          </a:p>
        </p:txBody>
      </p:sp>
    </p:spTree>
    <p:extLst>
      <p:ext uri="{BB962C8B-B14F-4D97-AF65-F5344CB8AC3E}">
        <p14:creationId xmlns:p14="http://schemas.microsoft.com/office/powerpoint/2010/main" val="23133525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032DDD74-1A5A-4483-8B2F-2FB2BC093CF5}" type="slidenum">
              <a:rPr lang="en-GB" smtClean="0"/>
              <a:t>437</a:t>
            </a:fld>
            <a:endParaRPr lang="en-GB"/>
          </a:p>
        </p:txBody>
      </p:sp>
    </p:spTree>
    <p:extLst>
      <p:ext uri="{BB962C8B-B14F-4D97-AF65-F5344CB8AC3E}">
        <p14:creationId xmlns:p14="http://schemas.microsoft.com/office/powerpoint/2010/main" val="78530971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32DDD74-1A5A-4483-8B2F-2FB2BC093CF5}" type="slidenum">
              <a:rPr lang="en-GB" smtClean="0"/>
              <a:t>439</a:t>
            </a:fld>
            <a:endParaRPr lang="en-GB"/>
          </a:p>
        </p:txBody>
      </p:sp>
    </p:spTree>
    <p:extLst>
      <p:ext uri="{BB962C8B-B14F-4D97-AF65-F5344CB8AC3E}">
        <p14:creationId xmlns:p14="http://schemas.microsoft.com/office/powerpoint/2010/main" val="6936753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32DDD74-1A5A-4483-8B2F-2FB2BC093CF5}" type="slidenum">
              <a:rPr lang="en-GB" smtClean="0"/>
              <a:t>447</a:t>
            </a:fld>
            <a:endParaRPr lang="en-GB"/>
          </a:p>
        </p:txBody>
      </p:sp>
    </p:spTree>
    <p:extLst>
      <p:ext uri="{BB962C8B-B14F-4D97-AF65-F5344CB8AC3E}">
        <p14:creationId xmlns:p14="http://schemas.microsoft.com/office/powerpoint/2010/main" val="268289333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32DDD74-1A5A-4483-8B2F-2FB2BC093CF5}" type="slidenum">
              <a:rPr lang="en-GB" smtClean="0"/>
              <a:t>467</a:t>
            </a:fld>
            <a:endParaRPr lang="en-GB"/>
          </a:p>
        </p:txBody>
      </p:sp>
    </p:spTree>
    <p:extLst>
      <p:ext uri="{BB962C8B-B14F-4D97-AF65-F5344CB8AC3E}">
        <p14:creationId xmlns:p14="http://schemas.microsoft.com/office/powerpoint/2010/main" val="4280321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9523558eb9_0_4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9523558eb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85599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E7B2EBF5-8F6D-DC49-9263-DBC17E33ED61}" type="slidenum">
              <a:rPr lang="en-BE" smtClean="0"/>
              <a:t>470</a:t>
            </a:fld>
            <a:endParaRPr lang="en-BE"/>
          </a:p>
        </p:txBody>
      </p:sp>
    </p:spTree>
    <p:extLst>
      <p:ext uri="{BB962C8B-B14F-4D97-AF65-F5344CB8AC3E}">
        <p14:creationId xmlns:p14="http://schemas.microsoft.com/office/powerpoint/2010/main" val="384405103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E7B2EBF5-8F6D-DC49-9263-DBC17E33ED61}" type="slidenum">
              <a:rPr lang="en-BE" smtClean="0"/>
              <a:t>474</a:t>
            </a:fld>
            <a:endParaRPr lang="en-BE"/>
          </a:p>
        </p:txBody>
      </p:sp>
    </p:spTree>
    <p:extLst>
      <p:ext uri="{BB962C8B-B14F-4D97-AF65-F5344CB8AC3E}">
        <p14:creationId xmlns:p14="http://schemas.microsoft.com/office/powerpoint/2010/main" val="57588139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D0608E6F-1108-4A80-814D-3697EB93DF99}" type="slidenum">
              <a:rPr lang="en-US" smtClean="0"/>
              <a:t>481</a:t>
            </a:fld>
            <a:endParaRPr lang="en-US"/>
          </a:p>
        </p:txBody>
      </p:sp>
    </p:spTree>
    <p:extLst>
      <p:ext uri="{BB962C8B-B14F-4D97-AF65-F5344CB8AC3E}">
        <p14:creationId xmlns:p14="http://schemas.microsoft.com/office/powerpoint/2010/main" val="381268389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688F16FE-508D-8145-83B2-09397832312C}" type="slidenum">
              <a:rPr lang="en-BE" smtClean="0"/>
              <a:t>495</a:t>
            </a:fld>
            <a:endParaRPr lang="en-BE"/>
          </a:p>
        </p:txBody>
      </p:sp>
    </p:spTree>
    <p:extLst>
      <p:ext uri="{BB962C8B-B14F-4D97-AF65-F5344CB8AC3E}">
        <p14:creationId xmlns:p14="http://schemas.microsoft.com/office/powerpoint/2010/main" val="2616469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9523558eb9_0_4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9523558eb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385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80E977A9-0E39-4788-AB6E-A6C0DA2384F0}" type="slidenum">
              <a:rPr lang="fr-BE" smtClean="0"/>
              <a:t>143</a:t>
            </a:fld>
            <a:endParaRPr lang="fr-BE"/>
          </a:p>
        </p:txBody>
      </p:sp>
    </p:spTree>
    <p:extLst>
      <p:ext uri="{BB962C8B-B14F-4D97-AF65-F5344CB8AC3E}">
        <p14:creationId xmlns:p14="http://schemas.microsoft.com/office/powerpoint/2010/main" val="869327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1ABDF88A-EAF0-4BA9-B205-66B39FBBDA80}" type="slidenum">
              <a:rPr lang="en-GB" smtClean="0"/>
              <a:t>144</a:t>
            </a:fld>
            <a:endParaRPr lang="en-GB"/>
          </a:p>
        </p:txBody>
      </p:sp>
    </p:spTree>
    <p:extLst>
      <p:ext uri="{BB962C8B-B14F-4D97-AF65-F5344CB8AC3E}">
        <p14:creationId xmlns:p14="http://schemas.microsoft.com/office/powerpoint/2010/main" val="2631981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9523558eb9_0_4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9523558eb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441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9523558eb9_0_4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9523558eb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5697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9523558eb9_0_62: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9523558eb9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4813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9523558eb9_0_62: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9523558eb9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6353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9523558eb9_0_62: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9523558eb9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531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42144D1B-196F-4C0B-87E1-2AA9B4F17F9D}" type="slidenum">
              <a:rPr lang="en-GB" smtClean="0"/>
              <a:t>17</a:t>
            </a:fld>
            <a:endParaRPr lang="en-GB"/>
          </a:p>
        </p:txBody>
      </p:sp>
    </p:spTree>
    <p:extLst>
      <p:ext uri="{BB962C8B-B14F-4D97-AF65-F5344CB8AC3E}">
        <p14:creationId xmlns:p14="http://schemas.microsoft.com/office/powerpoint/2010/main" val="2087543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9523558eb9_0_62: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9523558eb9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6552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9523558eb9_0_74: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9523558eb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4058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9523558eb9_0_8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9523558eb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4770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9523558eb9_0_8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9523558eb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6799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9523558eb9_0_8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9523558eb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8177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9523558eb9_0_8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9523558eb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9779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9523558eb9_0_8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9523558eb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2203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9523558eb9_0_8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9523558eb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9319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9523558eb9_0_8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9523558eb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8098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9523558eb9_0_8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9523558eb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5200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42144D1B-196F-4C0B-87E1-2AA9B4F17F9D}" type="slidenum">
              <a:rPr lang="en-GB" smtClean="0"/>
              <a:t>18</a:t>
            </a:fld>
            <a:endParaRPr lang="en-GB"/>
          </a:p>
        </p:txBody>
      </p:sp>
    </p:spTree>
    <p:extLst>
      <p:ext uri="{BB962C8B-B14F-4D97-AF65-F5344CB8AC3E}">
        <p14:creationId xmlns:p14="http://schemas.microsoft.com/office/powerpoint/2010/main" val="3506091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9523558eb9_0_8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9523558eb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5988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9523558eb9_0_8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9523558eb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67996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9523558eb9_0_87:notes"/>
          <p:cNvSpPr>
            <a:spLocks noGrp="1" noRot="1" noChangeAspect="1"/>
          </p:cNvSpPr>
          <p:nvPr>
            <p:ph type="sldImg" idx="2"/>
          </p:nvPr>
        </p:nvSpPr>
        <p:spPr>
          <a:xfrm>
            <a:off x="1147763" y="685800"/>
            <a:ext cx="4562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9523558eb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90758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8F63CBA5-2E1F-472A-8A9F-BBE51542203D}" type="slidenum">
              <a:rPr lang="en-GB" smtClean="0"/>
              <a:t>174</a:t>
            </a:fld>
            <a:endParaRPr lang="en-GB"/>
          </a:p>
        </p:txBody>
      </p:sp>
    </p:spTree>
    <p:extLst>
      <p:ext uri="{BB962C8B-B14F-4D97-AF65-F5344CB8AC3E}">
        <p14:creationId xmlns:p14="http://schemas.microsoft.com/office/powerpoint/2010/main" val="2934725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8F63CBA5-2E1F-472A-8A9F-BBE51542203D}" type="slidenum">
              <a:rPr lang="en-GB" smtClean="0"/>
              <a:t>177</a:t>
            </a:fld>
            <a:endParaRPr lang="en-GB"/>
          </a:p>
        </p:txBody>
      </p:sp>
    </p:spTree>
    <p:extLst>
      <p:ext uri="{BB962C8B-B14F-4D97-AF65-F5344CB8AC3E}">
        <p14:creationId xmlns:p14="http://schemas.microsoft.com/office/powerpoint/2010/main" val="19933532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CC34E-872E-B9A4-FD36-C2C61DFD773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A262BA8-658F-CB3A-B93B-0BB08570C77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2EF0BFD-25C5-C4AA-765A-B9FADA857248}"/>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D679BBBA-D308-680D-638D-B8C773A8974B}"/>
              </a:ext>
            </a:extLst>
          </p:cNvPr>
          <p:cNvSpPr>
            <a:spLocks noGrp="1"/>
          </p:cNvSpPr>
          <p:nvPr>
            <p:ph type="sldNum" sz="quarter" idx="5"/>
          </p:nvPr>
        </p:nvSpPr>
        <p:spPr/>
        <p:txBody>
          <a:bodyPr/>
          <a:lstStyle/>
          <a:p>
            <a:fld id="{8F63CBA5-2E1F-472A-8A9F-BBE51542203D}" type="slidenum">
              <a:rPr lang="en-GB" smtClean="0"/>
              <a:t>178</a:t>
            </a:fld>
            <a:endParaRPr lang="en-GB"/>
          </a:p>
        </p:txBody>
      </p:sp>
    </p:spTree>
    <p:extLst>
      <p:ext uri="{BB962C8B-B14F-4D97-AF65-F5344CB8AC3E}">
        <p14:creationId xmlns:p14="http://schemas.microsoft.com/office/powerpoint/2010/main" val="11661831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196</a:t>
            </a:fld>
            <a:endParaRPr lang="fr-BE"/>
          </a:p>
        </p:txBody>
      </p:sp>
    </p:spTree>
    <p:extLst>
      <p:ext uri="{BB962C8B-B14F-4D97-AF65-F5344CB8AC3E}">
        <p14:creationId xmlns:p14="http://schemas.microsoft.com/office/powerpoint/2010/main" val="26291755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197</a:t>
            </a:fld>
            <a:endParaRPr lang="fr-BE"/>
          </a:p>
        </p:txBody>
      </p:sp>
    </p:spTree>
    <p:extLst>
      <p:ext uri="{BB962C8B-B14F-4D97-AF65-F5344CB8AC3E}">
        <p14:creationId xmlns:p14="http://schemas.microsoft.com/office/powerpoint/2010/main" val="27764056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endParaRPr lang="fr-BE"/>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200</a:t>
            </a:fld>
            <a:endParaRPr lang="fr-BE"/>
          </a:p>
        </p:txBody>
      </p:sp>
    </p:spTree>
    <p:extLst>
      <p:ext uri="{BB962C8B-B14F-4D97-AF65-F5344CB8AC3E}">
        <p14:creationId xmlns:p14="http://schemas.microsoft.com/office/powerpoint/2010/main" val="30309420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202</a:t>
            </a:fld>
            <a:endParaRPr lang="fr-BE"/>
          </a:p>
        </p:txBody>
      </p:sp>
    </p:spTree>
    <p:extLst>
      <p:ext uri="{BB962C8B-B14F-4D97-AF65-F5344CB8AC3E}">
        <p14:creationId xmlns:p14="http://schemas.microsoft.com/office/powerpoint/2010/main" val="2558917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42144D1B-196F-4C0B-87E1-2AA9B4F17F9D}" type="slidenum">
              <a:rPr lang="en-GB" smtClean="0"/>
              <a:t>19</a:t>
            </a:fld>
            <a:endParaRPr lang="en-GB"/>
          </a:p>
        </p:txBody>
      </p:sp>
    </p:spTree>
    <p:extLst>
      <p:ext uri="{BB962C8B-B14F-4D97-AF65-F5344CB8AC3E}">
        <p14:creationId xmlns:p14="http://schemas.microsoft.com/office/powerpoint/2010/main" val="40141937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En haut excess of power </a:t>
            </a:r>
          </a:p>
          <a:p>
            <a:endParaRPr lang="en-US"/>
          </a:p>
          <a:p>
            <a:r>
              <a:rPr lang="en-US"/>
              <a:t>En bas not enough power</a:t>
            </a:r>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208</a:t>
            </a:fld>
            <a:endParaRPr lang="fr-BE"/>
          </a:p>
        </p:txBody>
      </p:sp>
    </p:spTree>
    <p:extLst>
      <p:ext uri="{BB962C8B-B14F-4D97-AF65-F5344CB8AC3E}">
        <p14:creationId xmlns:p14="http://schemas.microsoft.com/office/powerpoint/2010/main" val="30506095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209</a:t>
            </a:fld>
            <a:endParaRPr lang="fr-BE"/>
          </a:p>
        </p:txBody>
      </p:sp>
    </p:spTree>
    <p:extLst>
      <p:ext uri="{BB962C8B-B14F-4D97-AF65-F5344CB8AC3E}">
        <p14:creationId xmlns:p14="http://schemas.microsoft.com/office/powerpoint/2010/main" val="31116980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210</a:t>
            </a:fld>
            <a:endParaRPr lang="fr-BE"/>
          </a:p>
        </p:txBody>
      </p:sp>
    </p:spTree>
    <p:extLst>
      <p:ext uri="{BB962C8B-B14F-4D97-AF65-F5344CB8AC3E}">
        <p14:creationId xmlns:p14="http://schemas.microsoft.com/office/powerpoint/2010/main" val="19058201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sym typeface="Wingdings" pitchFamily="2" charset="2"/>
            </a:endParaRPr>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212</a:t>
            </a:fld>
            <a:endParaRPr lang="fr-BE"/>
          </a:p>
        </p:txBody>
      </p:sp>
    </p:spTree>
    <p:extLst>
      <p:ext uri="{BB962C8B-B14F-4D97-AF65-F5344CB8AC3E}">
        <p14:creationId xmlns:p14="http://schemas.microsoft.com/office/powerpoint/2010/main" val="32828651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213</a:t>
            </a:fld>
            <a:endParaRPr lang="fr-BE"/>
          </a:p>
        </p:txBody>
      </p:sp>
    </p:spTree>
    <p:extLst>
      <p:ext uri="{BB962C8B-B14F-4D97-AF65-F5344CB8AC3E}">
        <p14:creationId xmlns:p14="http://schemas.microsoft.com/office/powerpoint/2010/main" val="36251984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216</a:t>
            </a:fld>
            <a:endParaRPr lang="fr-BE"/>
          </a:p>
        </p:txBody>
      </p:sp>
    </p:spTree>
    <p:extLst>
      <p:ext uri="{BB962C8B-B14F-4D97-AF65-F5344CB8AC3E}">
        <p14:creationId xmlns:p14="http://schemas.microsoft.com/office/powerpoint/2010/main" val="23592553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217</a:t>
            </a:fld>
            <a:endParaRPr lang="fr-BE"/>
          </a:p>
        </p:txBody>
      </p:sp>
    </p:spTree>
    <p:extLst>
      <p:ext uri="{BB962C8B-B14F-4D97-AF65-F5344CB8AC3E}">
        <p14:creationId xmlns:p14="http://schemas.microsoft.com/office/powerpoint/2010/main" val="38796110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221</a:t>
            </a:fld>
            <a:endParaRPr lang="fr-BE"/>
          </a:p>
        </p:txBody>
      </p:sp>
    </p:spTree>
    <p:extLst>
      <p:ext uri="{BB962C8B-B14F-4D97-AF65-F5344CB8AC3E}">
        <p14:creationId xmlns:p14="http://schemas.microsoft.com/office/powerpoint/2010/main" val="31945160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222</a:t>
            </a:fld>
            <a:endParaRPr lang="fr-BE"/>
          </a:p>
        </p:txBody>
      </p:sp>
    </p:spTree>
    <p:extLst>
      <p:ext uri="{BB962C8B-B14F-4D97-AF65-F5344CB8AC3E}">
        <p14:creationId xmlns:p14="http://schemas.microsoft.com/office/powerpoint/2010/main" val="8280774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223</a:t>
            </a:fld>
            <a:endParaRPr lang="fr-BE"/>
          </a:p>
        </p:txBody>
      </p:sp>
    </p:spTree>
    <p:extLst>
      <p:ext uri="{BB962C8B-B14F-4D97-AF65-F5344CB8AC3E}">
        <p14:creationId xmlns:p14="http://schemas.microsoft.com/office/powerpoint/2010/main" val="1166610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E7B2EBF5-8F6D-DC49-9263-DBC17E33ED61}" type="slidenum">
              <a:rPr lang="en-BE" smtClean="0"/>
              <a:t>31</a:t>
            </a:fld>
            <a:endParaRPr lang="en-BE"/>
          </a:p>
        </p:txBody>
      </p:sp>
    </p:spTree>
    <p:extLst>
      <p:ext uri="{BB962C8B-B14F-4D97-AF65-F5344CB8AC3E}">
        <p14:creationId xmlns:p14="http://schemas.microsoft.com/office/powerpoint/2010/main" val="39319601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224</a:t>
            </a:fld>
            <a:endParaRPr lang="fr-BE"/>
          </a:p>
        </p:txBody>
      </p:sp>
    </p:spTree>
    <p:extLst>
      <p:ext uri="{BB962C8B-B14F-4D97-AF65-F5344CB8AC3E}">
        <p14:creationId xmlns:p14="http://schemas.microsoft.com/office/powerpoint/2010/main" val="35766878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226</a:t>
            </a:fld>
            <a:endParaRPr lang="fr-BE"/>
          </a:p>
        </p:txBody>
      </p:sp>
    </p:spTree>
    <p:extLst>
      <p:ext uri="{BB962C8B-B14F-4D97-AF65-F5344CB8AC3E}">
        <p14:creationId xmlns:p14="http://schemas.microsoft.com/office/powerpoint/2010/main" val="41543506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228</a:t>
            </a:fld>
            <a:endParaRPr lang="fr-BE"/>
          </a:p>
        </p:txBody>
      </p:sp>
    </p:spTree>
    <p:extLst>
      <p:ext uri="{BB962C8B-B14F-4D97-AF65-F5344CB8AC3E}">
        <p14:creationId xmlns:p14="http://schemas.microsoft.com/office/powerpoint/2010/main" val="37096453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230</a:t>
            </a:fld>
            <a:endParaRPr lang="fr-BE"/>
          </a:p>
        </p:txBody>
      </p:sp>
    </p:spTree>
    <p:extLst>
      <p:ext uri="{BB962C8B-B14F-4D97-AF65-F5344CB8AC3E}">
        <p14:creationId xmlns:p14="http://schemas.microsoft.com/office/powerpoint/2010/main" val="6518545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231</a:t>
            </a:fld>
            <a:endParaRPr lang="fr-BE"/>
          </a:p>
        </p:txBody>
      </p:sp>
    </p:spTree>
    <p:extLst>
      <p:ext uri="{BB962C8B-B14F-4D97-AF65-F5344CB8AC3E}">
        <p14:creationId xmlns:p14="http://schemas.microsoft.com/office/powerpoint/2010/main" val="17521310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232</a:t>
            </a:fld>
            <a:endParaRPr lang="fr-BE"/>
          </a:p>
        </p:txBody>
      </p:sp>
    </p:spTree>
    <p:extLst>
      <p:ext uri="{BB962C8B-B14F-4D97-AF65-F5344CB8AC3E}">
        <p14:creationId xmlns:p14="http://schemas.microsoft.com/office/powerpoint/2010/main" val="13258505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233</a:t>
            </a:fld>
            <a:endParaRPr lang="fr-BE"/>
          </a:p>
        </p:txBody>
      </p:sp>
    </p:spTree>
    <p:extLst>
      <p:ext uri="{BB962C8B-B14F-4D97-AF65-F5344CB8AC3E}">
        <p14:creationId xmlns:p14="http://schemas.microsoft.com/office/powerpoint/2010/main" val="11170602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234</a:t>
            </a:fld>
            <a:endParaRPr lang="fr-BE"/>
          </a:p>
        </p:txBody>
      </p:sp>
    </p:spTree>
    <p:extLst>
      <p:ext uri="{BB962C8B-B14F-4D97-AF65-F5344CB8AC3E}">
        <p14:creationId xmlns:p14="http://schemas.microsoft.com/office/powerpoint/2010/main" val="9591039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235</a:t>
            </a:fld>
            <a:endParaRPr lang="fr-BE"/>
          </a:p>
        </p:txBody>
      </p:sp>
    </p:spTree>
    <p:extLst>
      <p:ext uri="{BB962C8B-B14F-4D97-AF65-F5344CB8AC3E}">
        <p14:creationId xmlns:p14="http://schemas.microsoft.com/office/powerpoint/2010/main" val="3084250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236</a:t>
            </a:fld>
            <a:endParaRPr lang="fr-BE"/>
          </a:p>
        </p:txBody>
      </p:sp>
    </p:spTree>
    <p:extLst>
      <p:ext uri="{BB962C8B-B14F-4D97-AF65-F5344CB8AC3E}">
        <p14:creationId xmlns:p14="http://schemas.microsoft.com/office/powerpoint/2010/main" val="3663467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FF8C706-3EDD-4BA7-BDAF-A83168A27637}" type="slidenum">
              <a:rPr lang="fr-BE" smtClean="0"/>
              <a:t>44</a:t>
            </a:fld>
            <a:endParaRPr lang="fr-BE"/>
          </a:p>
        </p:txBody>
      </p:sp>
    </p:spTree>
    <p:extLst>
      <p:ext uri="{BB962C8B-B14F-4D97-AF65-F5344CB8AC3E}">
        <p14:creationId xmlns:p14="http://schemas.microsoft.com/office/powerpoint/2010/main" val="9242183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241</a:t>
            </a:fld>
            <a:endParaRPr lang="fr-BE"/>
          </a:p>
        </p:txBody>
      </p:sp>
    </p:spTree>
    <p:extLst>
      <p:ext uri="{BB962C8B-B14F-4D97-AF65-F5344CB8AC3E}">
        <p14:creationId xmlns:p14="http://schemas.microsoft.com/office/powerpoint/2010/main" val="4162545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245</a:t>
            </a:fld>
            <a:endParaRPr lang="fr-BE"/>
          </a:p>
        </p:txBody>
      </p:sp>
    </p:spTree>
    <p:extLst>
      <p:ext uri="{BB962C8B-B14F-4D97-AF65-F5344CB8AC3E}">
        <p14:creationId xmlns:p14="http://schemas.microsoft.com/office/powerpoint/2010/main" val="30060320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95605C67-B1B1-412C-B943-529E98D35C1E}" type="slidenum">
              <a:rPr lang="en-GB" smtClean="0"/>
              <a:t>250</a:t>
            </a:fld>
            <a:endParaRPr lang="en-GB"/>
          </a:p>
        </p:txBody>
      </p:sp>
    </p:spTree>
    <p:extLst>
      <p:ext uri="{BB962C8B-B14F-4D97-AF65-F5344CB8AC3E}">
        <p14:creationId xmlns:p14="http://schemas.microsoft.com/office/powerpoint/2010/main" val="40246948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272</a:t>
            </a:fld>
            <a:endParaRPr lang="fr-BE"/>
          </a:p>
        </p:txBody>
      </p:sp>
    </p:spTree>
    <p:extLst>
      <p:ext uri="{BB962C8B-B14F-4D97-AF65-F5344CB8AC3E}">
        <p14:creationId xmlns:p14="http://schemas.microsoft.com/office/powerpoint/2010/main" val="35258385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D455080C-52AC-4768-ACF2-E5FBBF3ED691}" type="slidenum">
              <a:rPr lang="fr-BE" smtClean="0"/>
              <a:t>275</a:t>
            </a:fld>
            <a:endParaRPr lang="fr-BE"/>
          </a:p>
        </p:txBody>
      </p:sp>
    </p:spTree>
    <p:extLst>
      <p:ext uri="{BB962C8B-B14F-4D97-AF65-F5344CB8AC3E}">
        <p14:creationId xmlns:p14="http://schemas.microsoft.com/office/powerpoint/2010/main" val="18866623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a:t>2 paragraphe: enlever in Belgium.</a:t>
            </a:r>
          </a:p>
          <a:p>
            <a:r>
              <a:rPr lang="fr-BE"/>
              <a:t>The lesson will be separated in three parts</a:t>
            </a:r>
            <a:endParaRPr lang="en-GB"/>
          </a:p>
        </p:txBody>
      </p:sp>
      <p:sp>
        <p:nvSpPr>
          <p:cNvPr id="4" name="Espace réservé du numéro de diapositive 3"/>
          <p:cNvSpPr>
            <a:spLocks noGrp="1"/>
          </p:cNvSpPr>
          <p:nvPr>
            <p:ph type="sldNum" sz="quarter" idx="5"/>
          </p:nvPr>
        </p:nvSpPr>
        <p:spPr/>
        <p:txBody>
          <a:bodyPr/>
          <a:lstStyle/>
          <a:p>
            <a:fld id="{0FF8C706-3EDD-4BA7-BDAF-A83168A27637}" type="slidenum">
              <a:rPr lang="fr-BE" smtClean="0"/>
              <a:t>284</a:t>
            </a:fld>
            <a:endParaRPr lang="fr-BE"/>
          </a:p>
        </p:txBody>
      </p:sp>
    </p:spTree>
    <p:extLst>
      <p:ext uri="{BB962C8B-B14F-4D97-AF65-F5344CB8AC3E}">
        <p14:creationId xmlns:p14="http://schemas.microsoft.com/office/powerpoint/2010/main" val="2690794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FF8C706-3EDD-4BA7-BDAF-A83168A27637}" type="slidenum">
              <a:rPr lang="fr-BE" smtClean="0"/>
              <a:t>292</a:t>
            </a:fld>
            <a:endParaRPr lang="fr-BE"/>
          </a:p>
        </p:txBody>
      </p:sp>
    </p:spTree>
    <p:extLst>
      <p:ext uri="{BB962C8B-B14F-4D97-AF65-F5344CB8AC3E}">
        <p14:creationId xmlns:p14="http://schemas.microsoft.com/office/powerpoint/2010/main" val="18722692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endParaRPr lang="en-BE"/>
          </a:p>
          <a:p>
            <a:r>
              <a:rPr lang="en-BE"/>
              <a:t>What is t</a:t>
            </a:r>
            <a:r>
              <a:rPr lang="en-GB"/>
              <a:t>h</a:t>
            </a:r>
            <a:r>
              <a:rPr lang="en-BE"/>
              <a:t>e supply chain of oil;</a:t>
            </a:r>
          </a:p>
          <a:p>
            <a:r>
              <a:rPr lang="en-BE"/>
              <a:t>What is the history of oil (in short);</a:t>
            </a:r>
          </a:p>
          <a:p>
            <a:r>
              <a:rPr lang="en-BE"/>
              <a:t>What determines the price of petrol;</a:t>
            </a:r>
          </a:p>
          <a:p>
            <a:r>
              <a:rPr lang="en-BE"/>
              <a:t>What is a reserve;</a:t>
            </a:r>
          </a:p>
          <a:p>
            <a:r>
              <a:rPr lang="en-BE"/>
              <a:t>How to protect yourself from oil prices volatility.</a:t>
            </a:r>
          </a:p>
          <a:p>
            <a:endParaRPr lang="en-BE"/>
          </a:p>
        </p:txBody>
      </p:sp>
      <p:sp>
        <p:nvSpPr>
          <p:cNvPr id="4" name="Slide Number Placeholder 3"/>
          <p:cNvSpPr>
            <a:spLocks noGrp="1"/>
          </p:cNvSpPr>
          <p:nvPr>
            <p:ph type="sldNum" sz="quarter" idx="5"/>
          </p:nvPr>
        </p:nvSpPr>
        <p:spPr/>
        <p:txBody>
          <a:bodyPr/>
          <a:lstStyle/>
          <a:p>
            <a:fld id="{E7B2EBF5-8F6D-DC49-9263-DBC17E33ED61}" type="slidenum">
              <a:rPr lang="en-BE" smtClean="0"/>
              <a:t>329</a:t>
            </a:fld>
            <a:endParaRPr lang="en-BE"/>
          </a:p>
        </p:txBody>
      </p:sp>
    </p:spTree>
    <p:extLst>
      <p:ext uri="{BB962C8B-B14F-4D97-AF65-F5344CB8AC3E}">
        <p14:creationId xmlns:p14="http://schemas.microsoft.com/office/powerpoint/2010/main" val="19089268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r>
              <a:rPr lang="en-BE"/>
              <a:t>WHY NOT demander à l’assemblée comment prédire les prix du pétrole? </a:t>
            </a:r>
          </a:p>
        </p:txBody>
      </p:sp>
      <p:sp>
        <p:nvSpPr>
          <p:cNvPr id="4" name="Slide Number Placeholder 3"/>
          <p:cNvSpPr>
            <a:spLocks noGrp="1"/>
          </p:cNvSpPr>
          <p:nvPr>
            <p:ph type="sldNum" sz="quarter" idx="5"/>
          </p:nvPr>
        </p:nvSpPr>
        <p:spPr/>
        <p:txBody>
          <a:bodyPr/>
          <a:lstStyle/>
          <a:p>
            <a:fld id="{E7B2EBF5-8F6D-DC49-9263-DBC17E33ED61}" type="slidenum">
              <a:rPr lang="en-BE" smtClean="0"/>
              <a:t>331</a:t>
            </a:fld>
            <a:endParaRPr lang="en-BE"/>
          </a:p>
        </p:txBody>
      </p:sp>
    </p:spTree>
    <p:extLst>
      <p:ext uri="{BB962C8B-B14F-4D97-AF65-F5344CB8AC3E}">
        <p14:creationId xmlns:p14="http://schemas.microsoft.com/office/powerpoint/2010/main" val="16789481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7B2EBF5-8F6D-DC49-9263-DBC17E33ED61}" type="slidenum">
              <a:rPr lang="en-BE" smtClean="0"/>
              <a:t>334</a:t>
            </a:fld>
            <a:endParaRPr lang="en-BE"/>
          </a:p>
        </p:txBody>
      </p:sp>
    </p:spTree>
    <p:extLst>
      <p:ext uri="{BB962C8B-B14F-4D97-AF65-F5344CB8AC3E}">
        <p14:creationId xmlns:p14="http://schemas.microsoft.com/office/powerpoint/2010/main" val="3815185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1ABDF88A-EAF0-4BA9-B205-66B39FBBDA80}" type="slidenum">
              <a:rPr lang="en-GB" smtClean="0"/>
              <a:t>50</a:t>
            </a:fld>
            <a:endParaRPr lang="en-GB"/>
          </a:p>
        </p:txBody>
      </p:sp>
    </p:spTree>
    <p:extLst>
      <p:ext uri="{BB962C8B-B14F-4D97-AF65-F5344CB8AC3E}">
        <p14:creationId xmlns:p14="http://schemas.microsoft.com/office/powerpoint/2010/main" val="38719825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r>
              <a:rPr lang="en-BE"/>
              <a:t>Rocke-feller trasnport + rafineries + Standard pour les industriels</a:t>
            </a:r>
          </a:p>
        </p:txBody>
      </p:sp>
      <p:sp>
        <p:nvSpPr>
          <p:cNvPr id="4" name="Slide Number Placeholder 3"/>
          <p:cNvSpPr>
            <a:spLocks noGrp="1"/>
          </p:cNvSpPr>
          <p:nvPr>
            <p:ph type="sldNum" sz="quarter" idx="5"/>
          </p:nvPr>
        </p:nvSpPr>
        <p:spPr/>
        <p:txBody>
          <a:bodyPr/>
          <a:lstStyle/>
          <a:p>
            <a:fld id="{E7B2EBF5-8F6D-DC49-9263-DBC17E33ED61}" type="slidenum">
              <a:rPr lang="en-BE" smtClean="0"/>
              <a:t>335</a:t>
            </a:fld>
            <a:endParaRPr lang="en-BE"/>
          </a:p>
        </p:txBody>
      </p:sp>
    </p:spTree>
    <p:extLst>
      <p:ext uri="{BB962C8B-B14F-4D97-AF65-F5344CB8AC3E}">
        <p14:creationId xmlns:p14="http://schemas.microsoft.com/office/powerpoint/2010/main" val="15227538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E7B2EBF5-8F6D-DC49-9263-DBC17E33ED61}" type="slidenum">
              <a:rPr lang="en-BE" smtClean="0"/>
              <a:t>339</a:t>
            </a:fld>
            <a:endParaRPr lang="en-BE"/>
          </a:p>
        </p:txBody>
      </p:sp>
    </p:spTree>
    <p:extLst>
      <p:ext uri="{BB962C8B-B14F-4D97-AF65-F5344CB8AC3E}">
        <p14:creationId xmlns:p14="http://schemas.microsoft.com/office/powerpoint/2010/main" val="34454043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7B2EBF5-8F6D-DC49-9263-DBC17E33ED61}" type="slidenum">
              <a:rPr lang="en-BE" smtClean="0"/>
              <a:t>340</a:t>
            </a:fld>
            <a:endParaRPr lang="en-BE"/>
          </a:p>
        </p:txBody>
      </p:sp>
    </p:spTree>
    <p:extLst>
      <p:ext uri="{BB962C8B-B14F-4D97-AF65-F5344CB8AC3E}">
        <p14:creationId xmlns:p14="http://schemas.microsoft.com/office/powerpoint/2010/main" val="7711098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7B2EBF5-8F6D-DC49-9263-DBC17E33ED61}" type="slidenum">
              <a:rPr lang="en-BE" smtClean="0"/>
              <a:t>342</a:t>
            </a:fld>
            <a:endParaRPr lang="en-BE"/>
          </a:p>
        </p:txBody>
      </p:sp>
    </p:spTree>
    <p:extLst>
      <p:ext uri="{BB962C8B-B14F-4D97-AF65-F5344CB8AC3E}">
        <p14:creationId xmlns:p14="http://schemas.microsoft.com/office/powerpoint/2010/main" val="35822113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r>
              <a:rPr lang="en-BE"/>
              <a:t>Kashagan Offshore galère</a:t>
            </a:r>
          </a:p>
          <a:p>
            <a:r>
              <a:rPr lang="en-BE"/>
              <a:t>Deep water horizon</a:t>
            </a:r>
          </a:p>
          <a:p>
            <a:endParaRPr lang="en-BE"/>
          </a:p>
          <a:p>
            <a:pPr marL="0" indent="0">
              <a:buNone/>
            </a:pPr>
            <a:r>
              <a:rPr lang="en-GB"/>
              <a:t>This has led to the development of offshore oil production in regions like the North Sea, for example.</a:t>
            </a:r>
          </a:p>
          <a:p>
            <a:pPr marL="0" indent="0">
              <a:buNone/>
            </a:pPr>
            <a:r>
              <a:rPr lang="en-GB"/>
              <a:t>Example: Onshore in the Middle East (2 to 5 dollars per barrel) Offshore in the Gulf of Guinea (40 to 50 dollars per barrel)</a:t>
            </a:r>
          </a:p>
          <a:p>
            <a:pPr marL="0" indent="0">
              <a:buNone/>
            </a:pPr>
            <a:r>
              <a:rPr lang="en-GB"/>
              <a:t>One barrel = 159 liters. One ton = 7.3 barrels.</a:t>
            </a:r>
          </a:p>
          <a:p>
            <a:endParaRPr lang="en-BE"/>
          </a:p>
        </p:txBody>
      </p:sp>
      <p:sp>
        <p:nvSpPr>
          <p:cNvPr id="4" name="Slide Number Placeholder 3"/>
          <p:cNvSpPr>
            <a:spLocks noGrp="1"/>
          </p:cNvSpPr>
          <p:nvPr>
            <p:ph type="sldNum" sz="quarter" idx="5"/>
          </p:nvPr>
        </p:nvSpPr>
        <p:spPr/>
        <p:txBody>
          <a:bodyPr/>
          <a:lstStyle/>
          <a:p>
            <a:fld id="{E7B2EBF5-8F6D-DC49-9263-DBC17E33ED61}" type="slidenum">
              <a:rPr lang="en-BE" smtClean="0"/>
              <a:t>343</a:t>
            </a:fld>
            <a:endParaRPr lang="en-BE"/>
          </a:p>
        </p:txBody>
      </p:sp>
    </p:spTree>
    <p:extLst>
      <p:ext uri="{BB962C8B-B14F-4D97-AF65-F5344CB8AC3E}">
        <p14:creationId xmlns:p14="http://schemas.microsoft.com/office/powerpoint/2010/main" val="4225753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r>
              <a:rPr lang="en-BE"/>
              <a:t>HOW TO INCORPORATE THIS SLIDE CORRECTLY</a:t>
            </a:r>
          </a:p>
        </p:txBody>
      </p:sp>
      <p:sp>
        <p:nvSpPr>
          <p:cNvPr id="4" name="Slide Number Placeholder 3"/>
          <p:cNvSpPr>
            <a:spLocks noGrp="1"/>
          </p:cNvSpPr>
          <p:nvPr>
            <p:ph type="sldNum" sz="quarter" idx="5"/>
          </p:nvPr>
        </p:nvSpPr>
        <p:spPr/>
        <p:txBody>
          <a:bodyPr/>
          <a:lstStyle/>
          <a:p>
            <a:fld id="{E7B2EBF5-8F6D-DC49-9263-DBC17E33ED61}" type="slidenum">
              <a:rPr lang="en-BE" smtClean="0"/>
              <a:t>348</a:t>
            </a:fld>
            <a:endParaRPr lang="en-BE"/>
          </a:p>
        </p:txBody>
      </p:sp>
    </p:spTree>
    <p:extLst>
      <p:ext uri="{BB962C8B-B14F-4D97-AF65-F5344CB8AC3E}">
        <p14:creationId xmlns:p14="http://schemas.microsoft.com/office/powerpoint/2010/main" val="17280872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E7B2EBF5-8F6D-DC49-9263-DBC17E33ED61}" type="slidenum">
              <a:rPr lang="en-BE" smtClean="0"/>
              <a:t>349</a:t>
            </a:fld>
            <a:endParaRPr lang="en-BE"/>
          </a:p>
        </p:txBody>
      </p:sp>
    </p:spTree>
    <p:extLst>
      <p:ext uri="{BB962C8B-B14F-4D97-AF65-F5344CB8AC3E}">
        <p14:creationId xmlns:p14="http://schemas.microsoft.com/office/powerpoint/2010/main" val="36395159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34ADA-325B-C183-8FE6-51CE8A719B5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0FC1D37-6414-1AA3-E413-416783182BF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78E9DDD-FBE8-0CBB-F236-11562D3BDDD5}"/>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AAF3511B-858B-8343-F2E1-73A714649E8A}"/>
              </a:ext>
            </a:extLst>
          </p:cNvPr>
          <p:cNvSpPr>
            <a:spLocks noGrp="1"/>
          </p:cNvSpPr>
          <p:nvPr>
            <p:ph type="sldNum" sz="quarter" idx="5"/>
          </p:nvPr>
        </p:nvSpPr>
        <p:spPr/>
        <p:txBody>
          <a:bodyPr/>
          <a:lstStyle/>
          <a:p>
            <a:fld id="{E7B2EBF5-8F6D-DC49-9263-DBC17E33ED61}" type="slidenum">
              <a:rPr lang="en-BE" smtClean="0"/>
              <a:t>350</a:t>
            </a:fld>
            <a:endParaRPr lang="en-BE"/>
          </a:p>
        </p:txBody>
      </p:sp>
    </p:spTree>
    <p:extLst>
      <p:ext uri="{BB962C8B-B14F-4D97-AF65-F5344CB8AC3E}">
        <p14:creationId xmlns:p14="http://schemas.microsoft.com/office/powerpoint/2010/main" val="414618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51346-C0A2-9B0E-909E-FB01B6A8BBD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A4E323F-456E-73DC-6617-48AF8E5E669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9FB6AFA-84FB-74D6-6F45-9B94A408605C}"/>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8EC6A5D3-DC9D-4AD0-96CA-E0BADC34DCCC}"/>
              </a:ext>
            </a:extLst>
          </p:cNvPr>
          <p:cNvSpPr>
            <a:spLocks noGrp="1"/>
          </p:cNvSpPr>
          <p:nvPr>
            <p:ph type="sldNum" sz="quarter" idx="5"/>
          </p:nvPr>
        </p:nvSpPr>
        <p:spPr/>
        <p:txBody>
          <a:bodyPr/>
          <a:lstStyle/>
          <a:p>
            <a:fld id="{E7B2EBF5-8F6D-DC49-9263-DBC17E33ED61}" type="slidenum">
              <a:rPr lang="en-BE" smtClean="0"/>
              <a:t>351</a:t>
            </a:fld>
            <a:endParaRPr lang="en-BE"/>
          </a:p>
        </p:txBody>
      </p:sp>
    </p:spTree>
    <p:extLst>
      <p:ext uri="{BB962C8B-B14F-4D97-AF65-F5344CB8AC3E}">
        <p14:creationId xmlns:p14="http://schemas.microsoft.com/office/powerpoint/2010/main" val="34194742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r>
              <a:rPr lang="en-BE"/>
              <a:t>ADD PHOTO CALIFORNIE</a:t>
            </a:r>
          </a:p>
        </p:txBody>
      </p:sp>
      <p:sp>
        <p:nvSpPr>
          <p:cNvPr id="4" name="Slide Number Placeholder 3"/>
          <p:cNvSpPr>
            <a:spLocks noGrp="1"/>
          </p:cNvSpPr>
          <p:nvPr>
            <p:ph type="sldNum" sz="quarter" idx="5"/>
          </p:nvPr>
        </p:nvSpPr>
        <p:spPr/>
        <p:txBody>
          <a:bodyPr/>
          <a:lstStyle/>
          <a:p>
            <a:fld id="{E7B2EBF5-8F6D-DC49-9263-DBC17E33ED61}" type="slidenum">
              <a:rPr lang="en-BE" smtClean="0"/>
              <a:t>356</a:t>
            </a:fld>
            <a:endParaRPr lang="en-BE"/>
          </a:p>
        </p:txBody>
      </p:sp>
    </p:spTree>
    <p:extLst>
      <p:ext uri="{BB962C8B-B14F-4D97-AF65-F5344CB8AC3E}">
        <p14:creationId xmlns:p14="http://schemas.microsoft.com/office/powerpoint/2010/main" val="1191307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2CC0CF3B-5AB1-4043-9F6B-EFC59E0F853C}" type="slidenum">
              <a:rPr lang="en-GB" smtClean="0"/>
              <a:t>103</a:t>
            </a:fld>
            <a:endParaRPr lang="en-GB"/>
          </a:p>
        </p:txBody>
      </p:sp>
    </p:spTree>
    <p:extLst>
      <p:ext uri="{BB962C8B-B14F-4D97-AF65-F5344CB8AC3E}">
        <p14:creationId xmlns:p14="http://schemas.microsoft.com/office/powerpoint/2010/main" val="341744083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7B2EBF5-8F6D-DC49-9263-DBC17E33ED61}" type="slidenum">
              <a:rPr lang="en-BE" smtClean="0"/>
              <a:t>357</a:t>
            </a:fld>
            <a:endParaRPr lang="en-BE"/>
          </a:p>
        </p:txBody>
      </p:sp>
    </p:spTree>
    <p:extLst>
      <p:ext uri="{BB962C8B-B14F-4D97-AF65-F5344CB8AC3E}">
        <p14:creationId xmlns:p14="http://schemas.microsoft.com/office/powerpoint/2010/main" val="18902347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E7B2EBF5-8F6D-DC49-9263-DBC17E33ED61}" type="slidenum">
              <a:rPr lang="en-BE" smtClean="0"/>
              <a:t>358</a:t>
            </a:fld>
            <a:endParaRPr lang="en-BE"/>
          </a:p>
        </p:txBody>
      </p:sp>
    </p:spTree>
    <p:extLst>
      <p:ext uri="{BB962C8B-B14F-4D97-AF65-F5344CB8AC3E}">
        <p14:creationId xmlns:p14="http://schemas.microsoft.com/office/powerpoint/2010/main" val="14719909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E7B2EBF5-8F6D-DC49-9263-DBC17E33ED61}" type="slidenum">
              <a:rPr lang="en-BE" smtClean="0"/>
              <a:t>360</a:t>
            </a:fld>
            <a:endParaRPr lang="en-BE"/>
          </a:p>
        </p:txBody>
      </p:sp>
    </p:spTree>
    <p:extLst>
      <p:ext uri="{BB962C8B-B14F-4D97-AF65-F5344CB8AC3E}">
        <p14:creationId xmlns:p14="http://schemas.microsoft.com/office/powerpoint/2010/main" val="17664862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E7B2EBF5-8F6D-DC49-9263-DBC17E33ED61}" type="slidenum">
              <a:rPr lang="en-BE" smtClean="0"/>
              <a:t>361</a:t>
            </a:fld>
            <a:endParaRPr lang="en-BE"/>
          </a:p>
        </p:txBody>
      </p:sp>
    </p:spTree>
    <p:extLst>
      <p:ext uri="{BB962C8B-B14F-4D97-AF65-F5344CB8AC3E}">
        <p14:creationId xmlns:p14="http://schemas.microsoft.com/office/powerpoint/2010/main" val="31271475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28E1B-D27E-B4EC-1499-667555BE73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CFCC49-00CC-5584-72DC-6B1956A31977}"/>
              </a:ext>
            </a:extLst>
          </p:cNvPr>
          <p:cNvSpPr>
            <a:spLocks noGrp="1" noRot="1" noChangeAspect="1"/>
          </p:cNvSpPr>
          <p:nvPr>
            <p:ph type="sldImg"/>
          </p:nvPr>
        </p:nvSpPr>
        <p:spPr>
          <a:xfrm>
            <a:off x="1374775" y="1143000"/>
            <a:ext cx="4108450" cy="3086100"/>
          </a:xfrm>
        </p:spPr>
      </p:sp>
      <p:sp>
        <p:nvSpPr>
          <p:cNvPr id="3" name="Notes Placeholder 2">
            <a:extLst>
              <a:ext uri="{FF2B5EF4-FFF2-40B4-BE49-F238E27FC236}">
                <a16:creationId xmlns:a16="http://schemas.microsoft.com/office/drawing/2014/main" id="{2D4D712E-5A3C-28AF-773B-1897E96DAA34}"/>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BC57B803-6BF8-E157-08AD-3A13A01793F2}"/>
              </a:ext>
            </a:extLst>
          </p:cNvPr>
          <p:cNvSpPr>
            <a:spLocks noGrp="1"/>
          </p:cNvSpPr>
          <p:nvPr>
            <p:ph type="sldNum" sz="quarter" idx="5"/>
          </p:nvPr>
        </p:nvSpPr>
        <p:spPr/>
        <p:txBody>
          <a:bodyPr/>
          <a:lstStyle/>
          <a:p>
            <a:fld id="{E7B2EBF5-8F6D-DC49-9263-DBC17E33ED61}" type="slidenum">
              <a:rPr lang="en-BE" smtClean="0"/>
              <a:t>362</a:t>
            </a:fld>
            <a:endParaRPr lang="en-BE"/>
          </a:p>
        </p:txBody>
      </p:sp>
    </p:spTree>
    <p:extLst>
      <p:ext uri="{BB962C8B-B14F-4D97-AF65-F5344CB8AC3E}">
        <p14:creationId xmlns:p14="http://schemas.microsoft.com/office/powerpoint/2010/main" val="12996311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E7B2EBF5-8F6D-DC49-9263-DBC17E33ED61}" type="slidenum">
              <a:rPr lang="en-BE" smtClean="0"/>
              <a:t>363</a:t>
            </a:fld>
            <a:endParaRPr lang="en-BE"/>
          </a:p>
        </p:txBody>
      </p:sp>
    </p:spTree>
    <p:extLst>
      <p:ext uri="{BB962C8B-B14F-4D97-AF65-F5344CB8AC3E}">
        <p14:creationId xmlns:p14="http://schemas.microsoft.com/office/powerpoint/2010/main" val="10204886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E7B2EBF5-8F6D-DC49-9263-DBC17E33ED61}" type="slidenum">
              <a:rPr lang="en-BE" smtClean="0"/>
              <a:t>364</a:t>
            </a:fld>
            <a:endParaRPr lang="en-BE"/>
          </a:p>
        </p:txBody>
      </p:sp>
    </p:spTree>
    <p:extLst>
      <p:ext uri="{BB962C8B-B14F-4D97-AF65-F5344CB8AC3E}">
        <p14:creationId xmlns:p14="http://schemas.microsoft.com/office/powerpoint/2010/main" val="13795974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2C3F6-B601-B3BD-9C2B-395927EF18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506B7B-8574-23D6-0761-397491467C49}"/>
              </a:ext>
            </a:extLst>
          </p:cNvPr>
          <p:cNvSpPr>
            <a:spLocks noGrp="1" noRot="1" noChangeAspect="1"/>
          </p:cNvSpPr>
          <p:nvPr>
            <p:ph type="sldImg"/>
          </p:nvPr>
        </p:nvSpPr>
        <p:spPr>
          <a:xfrm>
            <a:off x="1374775" y="1143000"/>
            <a:ext cx="4108450" cy="3086100"/>
          </a:xfrm>
        </p:spPr>
      </p:sp>
      <p:sp>
        <p:nvSpPr>
          <p:cNvPr id="3" name="Notes Placeholder 2">
            <a:extLst>
              <a:ext uri="{FF2B5EF4-FFF2-40B4-BE49-F238E27FC236}">
                <a16:creationId xmlns:a16="http://schemas.microsoft.com/office/drawing/2014/main" id="{F99F3CFA-36C3-143E-7634-A3DD08802FCB}"/>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7BFEBC1B-BD91-689D-2B19-31E6AFC0A5E9}"/>
              </a:ext>
            </a:extLst>
          </p:cNvPr>
          <p:cNvSpPr>
            <a:spLocks noGrp="1"/>
          </p:cNvSpPr>
          <p:nvPr>
            <p:ph type="sldNum" sz="quarter" idx="5"/>
          </p:nvPr>
        </p:nvSpPr>
        <p:spPr/>
        <p:txBody>
          <a:bodyPr/>
          <a:lstStyle/>
          <a:p>
            <a:fld id="{E7B2EBF5-8F6D-DC49-9263-DBC17E33ED61}" type="slidenum">
              <a:rPr lang="en-BE" smtClean="0"/>
              <a:t>365</a:t>
            </a:fld>
            <a:endParaRPr lang="en-BE"/>
          </a:p>
        </p:txBody>
      </p:sp>
    </p:spTree>
    <p:extLst>
      <p:ext uri="{BB962C8B-B14F-4D97-AF65-F5344CB8AC3E}">
        <p14:creationId xmlns:p14="http://schemas.microsoft.com/office/powerpoint/2010/main" val="38760117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7B2EBF5-8F6D-DC49-9263-DBC17E33ED61}" type="slidenum">
              <a:rPr lang="en-BE" smtClean="0"/>
              <a:t>370</a:t>
            </a:fld>
            <a:endParaRPr lang="en-BE"/>
          </a:p>
        </p:txBody>
      </p:sp>
    </p:spTree>
    <p:extLst>
      <p:ext uri="{BB962C8B-B14F-4D97-AF65-F5344CB8AC3E}">
        <p14:creationId xmlns:p14="http://schemas.microsoft.com/office/powerpoint/2010/main" val="4468689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7B2EBF5-8F6D-DC49-9263-DBC17E33ED61}" type="slidenum">
              <a:rPr lang="en-BE" smtClean="0"/>
              <a:t>374</a:t>
            </a:fld>
            <a:endParaRPr lang="en-BE"/>
          </a:p>
        </p:txBody>
      </p:sp>
    </p:spTree>
    <p:extLst>
      <p:ext uri="{BB962C8B-B14F-4D97-AF65-F5344CB8AC3E}">
        <p14:creationId xmlns:p14="http://schemas.microsoft.com/office/powerpoint/2010/main" val="3398602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2CC0CF3B-5AB1-4043-9F6B-EFC59E0F853C}" type="slidenum">
              <a:rPr lang="en-GB" smtClean="0"/>
              <a:t>107</a:t>
            </a:fld>
            <a:endParaRPr lang="en-GB"/>
          </a:p>
        </p:txBody>
      </p:sp>
    </p:spTree>
    <p:extLst>
      <p:ext uri="{BB962C8B-B14F-4D97-AF65-F5344CB8AC3E}">
        <p14:creationId xmlns:p14="http://schemas.microsoft.com/office/powerpoint/2010/main" val="10406255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E7B2EBF5-8F6D-DC49-9263-DBC17E33ED61}" type="slidenum">
              <a:rPr lang="en-BE" smtClean="0"/>
              <a:t>376</a:t>
            </a:fld>
            <a:endParaRPr lang="en-BE"/>
          </a:p>
        </p:txBody>
      </p:sp>
    </p:spTree>
    <p:extLst>
      <p:ext uri="{BB962C8B-B14F-4D97-AF65-F5344CB8AC3E}">
        <p14:creationId xmlns:p14="http://schemas.microsoft.com/office/powerpoint/2010/main" val="108530624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A9F9F-B6E1-AD97-37BB-364505FD5F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08D581-F5B3-5A66-C945-7406E6D3256D}"/>
              </a:ext>
            </a:extLst>
          </p:cNvPr>
          <p:cNvSpPr>
            <a:spLocks noGrp="1" noRot="1" noChangeAspect="1"/>
          </p:cNvSpPr>
          <p:nvPr>
            <p:ph type="sldImg"/>
          </p:nvPr>
        </p:nvSpPr>
        <p:spPr>
          <a:xfrm>
            <a:off x="1374775" y="1143000"/>
            <a:ext cx="4108450" cy="3086100"/>
          </a:xfrm>
        </p:spPr>
      </p:sp>
      <p:sp>
        <p:nvSpPr>
          <p:cNvPr id="3" name="Notes Placeholder 2">
            <a:extLst>
              <a:ext uri="{FF2B5EF4-FFF2-40B4-BE49-F238E27FC236}">
                <a16:creationId xmlns:a16="http://schemas.microsoft.com/office/drawing/2014/main" id="{2889E3A8-156B-48E1-6C76-B8BADFE30F7D}"/>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2F5D2BDA-1B1A-0D84-75AE-2FE95C45B347}"/>
              </a:ext>
            </a:extLst>
          </p:cNvPr>
          <p:cNvSpPr>
            <a:spLocks noGrp="1"/>
          </p:cNvSpPr>
          <p:nvPr>
            <p:ph type="sldNum" sz="quarter" idx="5"/>
          </p:nvPr>
        </p:nvSpPr>
        <p:spPr/>
        <p:txBody>
          <a:bodyPr/>
          <a:lstStyle/>
          <a:p>
            <a:fld id="{E7B2EBF5-8F6D-DC49-9263-DBC17E33ED61}" type="slidenum">
              <a:rPr lang="en-BE" smtClean="0"/>
              <a:t>377</a:t>
            </a:fld>
            <a:endParaRPr lang="en-BE"/>
          </a:p>
        </p:txBody>
      </p:sp>
    </p:spTree>
    <p:extLst>
      <p:ext uri="{BB962C8B-B14F-4D97-AF65-F5344CB8AC3E}">
        <p14:creationId xmlns:p14="http://schemas.microsoft.com/office/powerpoint/2010/main" val="27261295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E7B2EBF5-8F6D-DC49-9263-DBC17E33ED61}" type="slidenum">
              <a:rPr lang="en-BE" smtClean="0"/>
              <a:t>378</a:t>
            </a:fld>
            <a:endParaRPr lang="en-BE"/>
          </a:p>
        </p:txBody>
      </p:sp>
    </p:spTree>
    <p:extLst>
      <p:ext uri="{BB962C8B-B14F-4D97-AF65-F5344CB8AC3E}">
        <p14:creationId xmlns:p14="http://schemas.microsoft.com/office/powerpoint/2010/main" val="218996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E7B2EBF5-8F6D-DC49-9263-DBC17E33ED61}" type="slidenum">
              <a:rPr lang="en-BE" smtClean="0"/>
              <a:t>379</a:t>
            </a:fld>
            <a:endParaRPr lang="en-BE"/>
          </a:p>
        </p:txBody>
      </p:sp>
    </p:spTree>
    <p:extLst>
      <p:ext uri="{BB962C8B-B14F-4D97-AF65-F5344CB8AC3E}">
        <p14:creationId xmlns:p14="http://schemas.microsoft.com/office/powerpoint/2010/main" val="253318913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1143000"/>
            <a:ext cx="4108450" cy="3086100"/>
          </a:xfrm>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7B2EBF5-8F6D-DC49-9263-DBC17E33ED61}" type="slidenum">
              <a:rPr lang="en-BE" smtClean="0"/>
              <a:t>386</a:t>
            </a:fld>
            <a:endParaRPr lang="en-BE"/>
          </a:p>
        </p:txBody>
      </p:sp>
    </p:spTree>
    <p:extLst>
      <p:ext uri="{BB962C8B-B14F-4D97-AF65-F5344CB8AC3E}">
        <p14:creationId xmlns:p14="http://schemas.microsoft.com/office/powerpoint/2010/main" val="7962579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E7B2EBF5-8F6D-DC49-9263-DBC17E33ED61}" type="slidenum">
              <a:rPr lang="en-BE" smtClean="0"/>
              <a:t>391</a:t>
            </a:fld>
            <a:endParaRPr lang="en-BE"/>
          </a:p>
        </p:txBody>
      </p:sp>
    </p:spTree>
    <p:extLst>
      <p:ext uri="{BB962C8B-B14F-4D97-AF65-F5344CB8AC3E}">
        <p14:creationId xmlns:p14="http://schemas.microsoft.com/office/powerpoint/2010/main" val="39555769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7B2EBF5-8F6D-DC49-9263-DBC17E33ED61}" type="slidenum">
              <a:rPr lang="en-BE" smtClean="0"/>
              <a:t>396</a:t>
            </a:fld>
            <a:endParaRPr lang="en-BE"/>
          </a:p>
        </p:txBody>
      </p:sp>
    </p:spTree>
    <p:extLst>
      <p:ext uri="{BB962C8B-B14F-4D97-AF65-F5344CB8AC3E}">
        <p14:creationId xmlns:p14="http://schemas.microsoft.com/office/powerpoint/2010/main" val="166935181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7B2EBF5-8F6D-DC49-9263-DBC17E33ED61}" type="slidenum">
              <a:rPr lang="en-BE" smtClean="0"/>
              <a:t>397</a:t>
            </a:fld>
            <a:endParaRPr lang="en-BE"/>
          </a:p>
        </p:txBody>
      </p:sp>
    </p:spTree>
    <p:extLst>
      <p:ext uri="{BB962C8B-B14F-4D97-AF65-F5344CB8AC3E}">
        <p14:creationId xmlns:p14="http://schemas.microsoft.com/office/powerpoint/2010/main" val="292998635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a:effectLst/>
              </a:rPr>
              <a:t>Jobbers == Wholesaler</a:t>
            </a:r>
          </a:p>
          <a:p>
            <a:endParaRPr lang="en-BE"/>
          </a:p>
        </p:txBody>
      </p:sp>
      <p:sp>
        <p:nvSpPr>
          <p:cNvPr id="4" name="Slide Number Placeholder 3"/>
          <p:cNvSpPr>
            <a:spLocks noGrp="1"/>
          </p:cNvSpPr>
          <p:nvPr>
            <p:ph type="sldNum" sz="quarter" idx="5"/>
          </p:nvPr>
        </p:nvSpPr>
        <p:spPr/>
        <p:txBody>
          <a:bodyPr/>
          <a:lstStyle/>
          <a:p>
            <a:fld id="{E7B2EBF5-8F6D-DC49-9263-DBC17E33ED61}" type="slidenum">
              <a:rPr lang="en-BE" smtClean="0"/>
              <a:t>399</a:t>
            </a:fld>
            <a:endParaRPr lang="en-BE"/>
          </a:p>
        </p:txBody>
      </p:sp>
    </p:spTree>
    <p:extLst>
      <p:ext uri="{BB962C8B-B14F-4D97-AF65-F5344CB8AC3E}">
        <p14:creationId xmlns:p14="http://schemas.microsoft.com/office/powerpoint/2010/main" val="37118245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7B2EBF5-8F6D-DC49-9263-DBC17E33ED61}" type="slidenum">
              <a:rPr lang="en-BE" smtClean="0"/>
              <a:t>403</a:t>
            </a:fld>
            <a:endParaRPr lang="en-BE"/>
          </a:p>
        </p:txBody>
      </p:sp>
    </p:spTree>
    <p:extLst>
      <p:ext uri="{BB962C8B-B14F-4D97-AF65-F5344CB8AC3E}">
        <p14:creationId xmlns:p14="http://schemas.microsoft.com/office/powerpoint/2010/main" val="754426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802005" y="1314620"/>
            <a:ext cx="9089390" cy="2796587"/>
          </a:xfrm>
        </p:spPr>
        <p:txBody>
          <a:bodyPr anchor="b"/>
          <a:lstStyle>
            <a:lvl1pPr algn="ctr">
              <a:defRPr sz="7016"/>
            </a:lvl1pPr>
          </a:lstStyle>
          <a:p>
            <a:r>
              <a:rPr lang="fr-FR"/>
              <a:t>Modifiez le style du titre</a:t>
            </a:r>
            <a:endParaRPr lang="en-US"/>
          </a:p>
        </p:txBody>
      </p:sp>
      <p:sp>
        <p:nvSpPr>
          <p:cNvPr id="3" name="Subtitle 2"/>
          <p:cNvSpPr>
            <a:spLocks noGrp="1"/>
          </p:cNvSpPr>
          <p:nvPr>
            <p:ph type="subTitle" idx="1"/>
          </p:nvPr>
        </p:nvSpPr>
        <p:spPr>
          <a:xfrm>
            <a:off x="1336675" y="4219054"/>
            <a:ext cx="8020050" cy="1939388"/>
          </a:xfrm>
        </p:spPr>
        <p:txBody>
          <a:bodyPr/>
          <a:lstStyle>
            <a:lvl1pPr marL="0" indent="0" algn="ctr">
              <a:buNone/>
              <a:defRPr sz="2807"/>
            </a:lvl1pPr>
            <a:lvl2pPr marL="534650" indent="0" algn="ctr">
              <a:buNone/>
              <a:defRPr sz="2339"/>
            </a:lvl2pPr>
            <a:lvl3pPr marL="1069299" indent="0" algn="ctr">
              <a:buNone/>
              <a:defRPr sz="2105"/>
            </a:lvl3pPr>
            <a:lvl4pPr marL="1603949" indent="0" algn="ctr">
              <a:buNone/>
              <a:defRPr sz="1871"/>
            </a:lvl4pPr>
            <a:lvl5pPr marL="2138599" indent="0" algn="ctr">
              <a:buNone/>
              <a:defRPr sz="1871"/>
            </a:lvl5pPr>
            <a:lvl6pPr marL="2673248" indent="0" algn="ctr">
              <a:buNone/>
              <a:defRPr sz="1871"/>
            </a:lvl6pPr>
            <a:lvl7pPr marL="3207898" indent="0" algn="ctr">
              <a:buNone/>
              <a:defRPr sz="1871"/>
            </a:lvl7pPr>
            <a:lvl8pPr marL="3742548" indent="0" algn="ctr">
              <a:buNone/>
              <a:defRPr sz="1871"/>
            </a:lvl8pPr>
            <a:lvl9pPr marL="4277197" indent="0" algn="ctr">
              <a:buNone/>
              <a:defRPr sz="1871"/>
            </a:lvl9pPr>
          </a:lstStyle>
          <a:p>
            <a:r>
              <a:rPr lang="fr-FR"/>
              <a:t>Modifiez le style des sous-titres du masque</a:t>
            </a:r>
            <a:endParaRPr lang="en-US"/>
          </a:p>
        </p:txBody>
      </p:sp>
      <p:sp>
        <p:nvSpPr>
          <p:cNvPr id="4" name="Date Placeholder 3"/>
          <p:cNvSpPr>
            <a:spLocks noGrp="1"/>
          </p:cNvSpPr>
          <p:nvPr>
            <p:ph type="dt" sz="half" idx="10"/>
          </p:nvPr>
        </p:nvSpPr>
        <p:spPr/>
        <p:txBody>
          <a:bodyPr/>
          <a:lstStyle/>
          <a:p>
            <a:fld id="{BA94EB9C-35D9-41F7-902A-C5306CCDD74A}" type="datetime1">
              <a:rPr lang="en-GB" smtClean="0"/>
              <a:t>04/05/2026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CC0789-4E3B-4896-AB79-9C52DA5A6F9C}" type="slidenum">
              <a:rPr lang="en-GB" smtClean="0"/>
              <a:t>‹N°›</a:t>
            </a:fld>
            <a:endParaRPr lang="en-GB"/>
          </a:p>
        </p:txBody>
      </p:sp>
    </p:spTree>
    <p:extLst>
      <p:ext uri="{BB962C8B-B14F-4D97-AF65-F5344CB8AC3E}">
        <p14:creationId xmlns:p14="http://schemas.microsoft.com/office/powerpoint/2010/main" val="1015448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8B43050C-FAF9-4261-984A-5AA1679C8AEF}" type="datetime1">
              <a:rPr lang="en-GB" smtClean="0"/>
              <a:t>04/05/2026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CC0789-4E3B-4896-AB79-9C52DA5A6F9C}" type="slidenum">
              <a:rPr lang="en-GB" smtClean="0"/>
              <a:t>‹N°›</a:t>
            </a:fld>
            <a:endParaRPr lang="en-GB"/>
          </a:p>
        </p:txBody>
      </p:sp>
    </p:spTree>
    <p:extLst>
      <p:ext uri="{BB962C8B-B14F-4D97-AF65-F5344CB8AC3E}">
        <p14:creationId xmlns:p14="http://schemas.microsoft.com/office/powerpoint/2010/main" val="1301697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2465" y="427670"/>
            <a:ext cx="2305764" cy="6807384"/>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735172" y="427670"/>
            <a:ext cx="6783626" cy="680738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65D2C443-FC6E-479D-BD5C-9F920F4ABFFF}" type="datetime1">
              <a:rPr lang="en-GB" smtClean="0"/>
              <a:t>04/05/2026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CC0789-4E3B-4896-AB79-9C52DA5A6F9C}" type="slidenum">
              <a:rPr lang="en-GB" smtClean="0"/>
              <a:t>‹N°›</a:t>
            </a:fld>
            <a:endParaRPr lang="en-GB"/>
          </a:p>
        </p:txBody>
      </p:sp>
    </p:spTree>
    <p:extLst>
      <p:ext uri="{BB962C8B-B14F-4D97-AF65-F5344CB8AC3E}">
        <p14:creationId xmlns:p14="http://schemas.microsoft.com/office/powerpoint/2010/main" val="3911167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64517" y="695008"/>
            <a:ext cx="9964368" cy="894402"/>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64517" y="1799852"/>
            <a:ext cx="9964368" cy="5335489"/>
          </a:xfrm>
          <a:prstGeom prst="rect">
            <a:avLst/>
          </a:prstGeom>
        </p:spPr>
        <p:txBody>
          <a:bodyPr spcFirstLastPara="1" wrap="square" lIns="91425" tIns="91425" rIns="91425" bIns="91425" anchor="t" anchorCtr="0">
            <a:noAutofit/>
          </a:bodyPr>
          <a:lstStyle>
            <a:lvl1pPr marL="534589" lvl="0" indent="-400942">
              <a:spcBef>
                <a:spcPts val="0"/>
              </a:spcBef>
              <a:spcAft>
                <a:spcPts val="0"/>
              </a:spcAft>
              <a:buSzPts val="1800"/>
              <a:buChar char="●"/>
              <a:defRPr/>
            </a:lvl1pPr>
            <a:lvl2pPr marL="1069179" lvl="1" indent="-371242">
              <a:spcBef>
                <a:spcPts val="1871"/>
              </a:spcBef>
              <a:spcAft>
                <a:spcPts val="0"/>
              </a:spcAft>
              <a:buSzPts val="1400"/>
              <a:buChar char="○"/>
              <a:defRPr/>
            </a:lvl2pPr>
            <a:lvl3pPr marL="1603767" lvl="2" indent="-371242">
              <a:spcBef>
                <a:spcPts val="1871"/>
              </a:spcBef>
              <a:spcAft>
                <a:spcPts val="0"/>
              </a:spcAft>
              <a:buSzPts val="1400"/>
              <a:buChar char="■"/>
              <a:defRPr/>
            </a:lvl3pPr>
            <a:lvl4pPr marL="2138356" lvl="3" indent="-371242">
              <a:spcBef>
                <a:spcPts val="1871"/>
              </a:spcBef>
              <a:spcAft>
                <a:spcPts val="0"/>
              </a:spcAft>
              <a:buSzPts val="1400"/>
              <a:buChar char="●"/>
              <a:defRPr/>
            </a:lvl4pPr>
            <a:lvl5pPr marL="2672946" lvl="4" indent="-371242">
              <a:spcBef>
                <a:spcPts val="1871"/>
              </a:spcBef>
              <a:spcAft>
                <a:spcPts val="0"/>
              </a:spcAft>
              <a:buSzPts val="1400"/>
              <a:buChar char="○"/>
              <a:defRPr/>
            </a:lvl5pPr>
            <a:lvl6pPr marL="3207535" lvl="5" indent="-371242">
              <a:spcBef>
                <a:spcPts val="1871"/>
              </a:spcBef>
              <a:spcAft>
                <a:spcPts val="0"/>
              </a:spcAft>
              <a:buSzPts val="1400"/>
              <a:buChar char="■"/>
              <a:defRPr/>
            </a:lvl6pPr>
            <a:lvl7pPr marL="3742124" lvl="6" indent="-371242">
              <a:spcBef>
                <a:spcPts val="1871"/>
              </a:spcBef>
              <a:spcAft>
                <a:spcPts val="0"/>
              </a:spcAft>
              <a:buSzPts val="1400"/>
              <a:buChar char="●"/>
              <a:defRPr/>
            </a:lvl7pPr>
            <a:lvl8pPr marL="4276713" lvl="7" indent="-371242">
              <a:spcBef>
                <a:spcPts val="1871"/>
              </a:spcBef>
              <a:spcAft>
                <a:spcPts val="0"/>
              </a:spcAft>
              <a:buSzPts val="1400"/>
              <a:buChar char="○"/>
              <a:defRPr/>
            </a:lvl8pPr>
            <a:lvl9pPr marL="4811302" lvl="8" indent="-371242">
              <a:spcBef>
                <a:spcPts val="1871"/>
              </a:spcBef>
              <a:spcAft>
                <a:spcPts val="1871"/>
              </a:spcAft>
              <a:buSzPts val="1400"/>
              <a:buChar char="■"/>
              <a:defRPr/>
            </a:lvl9pPr>
          </a:lstStyle>
          <a:p>
            <a:endParaRPr/>
          </a:p>
        </p:txBody>
      </p:sp>
      <p:sp>
        <p:nvSpPr>
          <p:cNvPr id="19" name="Google Shape;19;p4"/>
          <p:cNvSpPr txBox="1">
            <a:spLocks noGrp="1"/>
          </p:cNvSpPr>
          <p:nvPr>
            <p:ph type="sldNum" idx="12"/>
          </p:nvPr>
        </p:nvSpPr>
        <p:spPr>
          <a:xfrm>
            <a:off x="9908069" y="7282679"/>
            <a:ext cx="641674" cy="614696"/>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BE" smtClean="0"/>
              <a:pPr/>
              <a:t>‹N°›</a:t>
            </a:fld>
            <a:endParaRPr lang="fr-BE"/>
          </a:p>
        </p:txBody>
      </p:sp>
    </p:spTree>
    <p:extLst>
      <p:ext uri="{BB962C8B-B14F-4D97-AF65-F5344CB8AC3E}">
        <p14:creationId xmlns:p14="http://schemas.microsoft.com/office/powerpoint/2010/main" val="677950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50" b="0" i="0">
                <a:solidFill>
                  <a:schemeClr val="hlink"/>
                </a:solidFill>
                <a:latin typeface="Arial MT"/>
                <a:cs typeface="Arial MT"/>
              </a:defRPr>
            </a:lvl1pPr>
          </a:lstStyle>
          <a:p>
            <a:endParaRPr/>
          </a:p>
        </p:txBody>
      </p:sp>
      <p:sp>
        <p:nvSpPr>
          <p:cNvPr id="3" name="Holder 3"/>
          <p:cNvSpPr>
            <a:spLocks noGrp="1"/>
          </p:cNvSpPr>
          <p:nvPr>
            <p:ph sz="half" idx="2"/>
          </p:nvPr>
        </p:nvSpPr>
        <p:spPr>
          <a:xfrm>
            <a:off x="534670" y="1847532"/>
            <a:ext cx="4651629" cy="530161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847532"/>
            <a:ext cx="4651629" cy="530161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5205C0F5-ECF5-4E9E-A395-8E4BBC1BEFCC}" type="datetime1">
              <a:rPr lang="en-GB" smtClean="0"/>
              <a:t>04/05/2026</a:t>
            </a:fld>
            <a:endParaRPr lang="en-US"/>
          </a:p>
        </p:txBody>
      </p:sp>
      <p:sp>
        <p:nvSpPr>
          <p:cNvPr id="7" name="Holder 7"/>
          <p:cNvSpPr>
            <a:spLocks noGrp="1"/>
          </p:cNvSpPr>
          <p:nvPr>
            <p:ph type="sldNum" sz="quarter" idx="7"/>
          </p:nvPr>
        </p:nvSpPr>
        <p:spPr/>
        <p:txBody>
          <a:bodyPr lIns="0" tIns="0" rIns="0" bIns="0"/>
          <a:lstStyle>
            <a:lvl1pPr>
              <a:defRPr sz="1350" b="0" i="0">
                <a:solidFill>
                  <a:schemeClr val="tx1"/>
                </a:solidFill>
                <a:latin typeface="Arial MT"/>
                <a:cs typeface="Arial MT"/>
              </a:defRPr>
            </a:lvl1pPr>
          </a:lstStyle>
          <a:p>
            <a:pPr marL="38100">
              <a:lnSpc>
                <a:spcPts val="1550"/>
              </a:lnSpc>
            </a:pPr>
            <a:fld id="{81D60167-4931-47E6-BA6A-407CBD079E47}" type="slidenum">
              <a:rPr spc="80" dirty="0"/>
              <a:t>‹N°›</a:t>
            </a:fld>
            <a:endParaRPr spc="80"/>
          </a:p>
        </p:txBody>
      </p:sp>
    </p:spTree>
    <p:extLst>
      <p:ext uri="{BB962C8B-B14F-4D97-AF65-F5344CB8AC3E}">
        <p14:creationId xmlns:p14="http://schemas.microsoft.com/office/powerpoint/2010/main" val="154020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EA6ADF5B-CF45-4E30-B9A5-73376E2AE375}" type="datetime1">
              <a:rPr lang="en-GB" smtClean="0"/>
              <a:t>04/05/2026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CC0789-4E3B-4896-AB79-9C52DA5A6F9C}" type="slidenum">
              <a:rPr lang="en-GB" smtClean="0"/>
              <a:t>‹N°›</a:t>
            </a:fld>
            <a:endParaRPr lang="en-GB"/>
          </a:p>
        </p:txBody>
      </p:sp>
    </p:spTree>
    <p:extLst>
      <p:ext uri="{BB962C8B-B14F-4D97-AF65-F5344CB8AC3E}">
        <p14:creationId xmlns:p14="http://schemas.microsoft.com/office/powerpoint/2010/main" val="3894204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9602" y="2002612"/>
            <a:ext cx="9223058" cy="3341400"/>
          </a:xfrm>
        </p:spPr>
        <p:txBody>
          <a:bodyPr anchor="b"/>
          <a:lstStyle>
            <a:lvl1pPr>
              <a:defRPr sz="7016"/>
            </a:lvl1pPr>
          </a:lstStyle>
          <a:p>
            <a:r>
              <a:rPr lang="fr-FR"/>
              <a:t>Modifiez le style du titre</a:t>
            </a:r>
            <a:endParaRPr lang="en-US"/>
          </a:p>
        </p:txBody>
      </p:sp>
      <p:sp>
        <p:nvSpPr>
          <p:cNvPr id="3" name="Text Placeholder 2"/>
          <p:cNvSpPr>
            <a:spLocks noGrp="1"/>
          </p:cNvSpPr>
          <p:nvPr>
            <p:ph type="body" idx="1"/>
          </p:nvPr>
        </p:nvSpPr>
        <p:spPr>
          <a:xfrm>
            <a:off x="729602" y="5375623"/>
            <a:ext cx="9223058" cy="1757163"/>
          </a:xfrm>
        </p:spPr>
        <p:txBody>
          <a:bodyPr/>
          <a:lstStyle>
            <a:lvl1pPr marL="0" indent="0">
              <a:buNone/>
              <a:defRPr sz="2807">
                <a:solidFill>
                  <a:schemeClr val="tx1">
                    <a:tint val="82000"/>
                  </a:schemeClr>
                </a:solidFill>
              </a:defRPr>
            </a:lvl1pPr>
            <a:lvl2pPr marL="534650" indent="0">
              <a:buNone/>
              <a:defRPr sz="2339">
                <a:solidFill>
                  <a:schemeClr val="tx1">
                    <a:tint val="82000"/>
                  </a:schemeClr>
                </a:solidFill>
              </a:defRPr>
            </a:lvl2pPr>
            <a:lvl3pPr marL="1069299" indent="0">
              <a:buNone/>
              <a:defRPr sz="2105">
                <a:solidFill>
                  <a:schemeClr val="tx1">
                    <a:tint val="82000"/>
                  </a:schemeClr>
                </a:solidFill>
              </a:defRPr>
            </a:lvl3pPr>
            <a:lvl4pPr marL="1603949" indent="0">
              <a:buNone/>
              <a:defRPr sz="1871">
                <a:solidFill>
                  <a:schemeClr val="tx1">
                    <a:tint val="82000"/>
                  </a:schemeClr>
                </a:solidFill>
              </a:defRPr>
            </a:lvl4pPr>
            <a:lvl5pPr marL="2138599" indent="0">
              <a:buNone/>
              <a:defRPr sz="1871">
                <a:solidFill>
                  <a:schemeClr val="tx1">
                    <a:tint val="82000"/>
                  </a:schemeClr>
                </a:solidFill>
              </a:defRPr>
            </a:lvl5pPr>
            <a:lvl6pPr marL="2673248" indent="0">
              <a:buNone/>
              <a:defRPr sz="1871">
                <a:solidFill>
                  <a:schemeClr val="tx1">
                    <a:tint val="82000"/>
                  </a:schemeClr>
                </a:solidFill>
              </a:defRPr>
            </a:lvl6pPr>
            <a:lvl7pPr marL="3207898" indent="0">
              <a:buNone/>
              <a:defRPr sz="1871">
                <a:solidFill>
                  <a:schemeClr val="tx1">
                    <a:tint val="82000"/>
                  </a:schemeClr>
                </a:solidFill>
              </a:defRPr>
            </a:lvl7pPr>
            <a:lvl8pPr marL="3742548" indent="0">
              <a:buNone/>
              <a:defRPr sz="1871">
                <a:solidFill>
                  <a:schemeClr val="tx1">
                    <a:tint val="82000"/>
                  </a:schemeClr>
                </a:solidFill>
              </a:defRPr>
            </a:lvl8pPr>
            <a:lvl9pPr marL="4277197" indent="0">
              <a:buNone/>
              <a:defRPr sz="1871">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3EA257DE-D8B4-4351-BC45-1F2A647E3791}" type="datetime1">
              <a:rPr lang="en-GB" smtClean="0"/>
              <a:t>04/05/2026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CC0789-4E3B-4896-AB79-9C52DA5A6F9C}" type="slidenum">
              <a:rPr lang="en-GB" smtClean="0"/>
              <a:t>‹N°›</a:t>
            </a:fld>
            <a:endParaRPr lang="en-GB"/>
          </a:p>
        </p:txBody>
      </p:sp>
    </p:spTree>
    <p:extLst>
      <p:ext uri="{BB962C8B-B14F-4D97-AF65-F5344CB8AC3E}">
        <p14:creationId xmlns:p14="http://schemas.microsoft.com/office/powerpoint/2010/main" val="2539243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735171" y="2138348"/>
            <a:ext cx="4544695" cy="509670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5413534" y="2138348"/>
            <a:ext cx="4544695" cy="509670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DD9A6935-EC2E-490C-AB8A-B6E0840A5E2D}" type="datetime1">
              <a:rPr lang="en-GB" smtClean="0"/>
              <a:t>04/05/2026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CC0789-4E3B-4896-AB79-9C52DA5A6F9C}" type="slidenum">
              <a:rPr lang="en-GB" smtClean="0"/>
              <a:t>‹N°›</a:t>
            </a:fld>
            <a:endParaRPr lang="en-GB"/>
          </a:p>
        </p:txBody>
      </p:sp>
    </p:spTree>
    <p:extLst>
      <p:ext uri="{BB962C8B-B14F-4D97-AF65-F5344CB8AC3E}">
        <p14:creationId xmlns:p14="http://schemas.microsoft.com/office/powerpoint/2010/main" val="707959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736564" y="427671"/>
            <a:ext cx="9223058" cy="1552627"/>
          </a:xfrm>
        </p:spPr>
        <p:txBody>
          <a:bodyPr/>
          <a:lstStyle/>
          <a:p>
            <a:r>
              <a:rPr lang="fr-FR"/>
              <a:t>Modifiez le style du titre</a:t>
            </a:r>
            <a:endParaRPr lang="en-US"/>
          </a:p>
        </p:txBody>
      </p:sp>
      <p:sp>
        <p:nvSpPr>
          <p:cNvPr id="3" name="Text Placeholder 2"/>
          <p:cNvSpPr>
            <a:spLocks noGrp="1"/>
          </p:cNvSpPr>
          <p:nvPr>
            <p:ph type="body" idx="1"/>
          </p:nvPr>
        </p:nvSpPr>
        <p:spPr>
          <a:xfrm>
            <a:off x="736565" y="1969140"/>
            <a:ext cx="4523809" cy="965045"/>
          </a:xfrm>
        </p:spPr>
        <p:txBody>
          <a:bodyPr anchor="b"/>
          <a:lstStyle>
            <a:lvl1pPr marL="0" indent="0">
              <a:buNone/>
              <a:defRPr sz="2807" b="1"/>
            </a:lvl1pPr>
            <a:lvl2pPr marL="534650" indent="0">
              <a:buNone/>
              <a:defRPr sz="2339" b="1"/>
            </a:lvl2pPr>
            <a:lvl3pPr marL="1069299" indent="0">
              <a:buNone/>
              <a:defRPr sz="2105" b="1"/>
            </a:lvl3pPr>
            <a:lvl4pPr marL="1603949" indent="0">
              <a:buNone/>
              <a:defRPr sz="1871" b="1"/>
            </a:lvl4pPr>
            <a:lvl5pPr marL="2138599" indent="0">
              <a:buNone/>
              <a:defRPr sz="1871" b="1"/>
            </a:lvl5pPr>
            <a:lvl6pPr marL="2673248" indent="0">
              <a:buNone/>
              <a:defRPr sz="1871" b="1"/>
            </a:lvl6pPr>
            <a:lvl7pPr marL="3207898" indent="0">
              <a:buNone/>
              <a:defRPr sz="1871" b="1"/>
            </a:lvl7pPr>
            <a:lvl8pPr marL="3742548" indent="0">
              <a:buNone/>
              <a:defRPr sz="1871" b="1"/>
            </a:lvl8pPr>
            <a:lvl9pPr marL="4277197" indent="0">
              <a:buNone/>
              <a:defRPr sz="1871" b="1"/>
            </a:lvl9pPr>
          </a:lstStyle>
          <a:p>
            <a:pPr lvl="0"/>
            <a:r>
              <a:rPr lang="fr-FR"/>
              <a:t>Cliquez pour modifier les styles du texte du masque</a:t>
            </a:r>
          </a:p>
        </p:txBody>
      </p:sp>
      <p:sp>
        <p:nvSpPr>
          <p:cNvPr id="4" name="Content Placeholder 3"/>
          <p:cNvSpPr>
            <a:spLocks noGrp="1"/>
          </p:cNvSpPr>
          <p:nvPr>
            <p:ph sz="half" idx="2"/>
          </p:nvPr>
        </p:nvSpPr>
        <p:spPr>
          <a:xfrm>
            <a:off x="736565" y="2934185"/>
            <a:ext cx="4523809" cy="43157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5413534" y="1969140"/>
            <a:ext cx="4546088" cy="965045"/>
          </a:xfrm>
        </p:spPr>
        <p:txBody>
          <a:bodyPr anchor="b"/>
          <a:lstStyle>
            <a:lvl1pPr marL="0" indent="0">
              <a:buNone/>
              <a:defRPr sz="2807" b="1"/>
            </a:lvl1pPr>
            <a:lvl2pPr marL="534650" indent="0">
              <a:buNone/>
              <a:defRPr sz="2339" b="1"/>
            </a:lvl2pPr>
            <a:lvl3pPr marL="1069299" indent="0">
              <a:buNone/>
              <a:defRPr sz="2105" b="1"/>
            </a:lvl3pPr>
            <a:lvl4pPr marL="1603949" indent="0">
              <a:buNone/>
              <a:defRPr sz="1871" b="1"/>
            </a:lvl4pPr>
            <a:lvl5pPr marL="2138599" indent="0">
              <a:buNone/>
              <a:defRPr sz="1871" b="1"/>
            </a:lvl5pPr>
            <a:lvl6pPr marL="2673248" indent="0">
              <a:buNone/>
              <a:defRPr sz="1871" b="1"/>
            </a:lvl6pPr>
            <a:lvl7pPr marL="3207898" indent="0">
              <a:buNone/>
              <a:defRPr sz="1871" b="1"/>
            </a:lvl7pPr>
            <a:lvl8pPr marL="3742548" indent="0">
              <a:buNone/>
              <a:defRPr sz="1871" b="1"/>
            </a:lvl8pPr>
            <a:lvl9pPr marL="4277197" indent="0">
              <a:buNone/>
              <a:defRPr sz="1871" b="1"/>
            </a:lvl9pPr>
          </a:lstStyle>
          <a:p>
            <a:pPr lvl="0"/>
            <a:r>
              <a:rPr lang="fr-FR"/>
              <a:t>Cliquez pour modifier les styles du texte du masque</a:t>
            </a:r>
          </a:p>
        </p:txBody>
      </p:sp>
      <p:sp>
        <p:nvSpPr>
          <p:cNvPr id="6" name="Content Placeholder 5"/>
          <p:cNvSpPr>
            <a:spLocks noGrp="1"/>
          </p:cNvSpPr>
          <p:nvPr>
            <p:ph sz="quarter" idx="4"/>
          </p:nvPr>
        </p:nvSpPr>
        <p:spPr>
          <a:xfrm>
            <a:off x="5413534" y="2934185"/>
            <a:ext cx="4546088" cy="43157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CCD9D61C-27C3-41C0-A5AC-10D664A61B4E}" type="datetime1">
              <a:rPr lang="en-GB" smtClean="0"/>
              <a:t>04/05/2026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7CC0789-4E3B-4896-AB79-9C52DA5A6F9C}" type="slidenum">
              <a:rPr lang="en-GB" smtClean="0"/>
              <a:t>‹N°›</a:t>
            </a:fld>
            <a:endParaRPr lang="en-GB"/>
          </a:p>
        </p:txBody>
      </p:sp>
    </p:spTree>
    <p:extLst>
      <p:ext uri="{BB962C8B-B14F-4D97-AF65-F5344CB8AC3E}">
        <p14:creationId xmlns:p14="http://schemas.microsoft.com/office/powerpoint/2010/main" val="3064032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DA54596B-F469-45B5-A50F-EE75960589D2}" type="datetime1">
              <a:rPr lang="en-GB" smtClean="0"/>
              <a:t>04/05/2026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7CC0789-4E3B-4896-AB79-9C52DA5A6F9C}" type="slidenum">
              <a:rPr lang="en-GB" smtClean="0"/>
              <a:t>‹N°›</a:t>
            </a:fld>
            <a:endParaRPr lang="en-GB"/>
          </a:p>
        </p:txBody>
      </p:sp>
    </p:spTree>
    <p:extLst>
      <p:ext uri="{BB962C8B-B14F-4D97-AF65-F5344CB8AC3E}">
        <p14:creationId xmlns:p14="http://schemas.microsoft.com/office/powerpoint/2010/main" val="957204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2AC943-AA41-4E9D-BF5E-267093E97A1F}" type="datetime1">
              <a:rPr lang="en-GB" smtClean="0"/>
              <a:t>04/05/2026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7CC0789-4E3B-4896-AB79-9C52DA5A6F9C}" type="slidenum">
              <a:rPr lang="en-GB" smtClean="0"/>
              <a:t>‹N°›</a:t>
            </a:fld>
            <a:endParaRPr lang="en-GB"/>
          </a:p>
        </p:txBody>
      </p:sp>
    </p:spTree>
    <p:extLst>
      <p:ext uri="{BB962C8B-B14F-4D97-AF65-F5344CB8AC3E}">
        <p14:creationId xmlns:p14="http://schemas.microsoft.com/office/powerpoint/2010/main" val="2803936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36564" y="535517"/>
            <a:ext cx="3448900" cy="1874308"/>
          </a:xfrm>
        </p:spPr>
        <p:txBody>
          <a:bodyPr anchor="b"/>
          <a:lstStyle>
            <a:lvl1pPr>
              <a:defRPr sz="3742"/>
            </a:lvl1pPr>
          </a:lstStyle>
          <a:p>
            <a:r>
              <a:rPr lang="fr-FR"/>
              <a:t>Modifiez le style du titre</a:t>
            </a:r>
            <a:endParaRPr lang="en-US"/>
          </a:p>
        </p:txBody>
      </p:sp>
      <p:sp>
        <p:nvSpPr>
          <p:cNvPr id="3" name="Content Placeholder 2"/>
          <p:cNvSpPr>
            <a:spLocks noGrp="1"/>
          </p:cNvSpPr>
          <p:nvPr>
            <p:ph idx="1"/>
          </p:nvPr>
        </p:nvSpPr>
        <p:spPr>
          <a:xfrm>
            <a:off x="4546088" y="1156569"/>
            <a:ext cx="5413534" cy="5708459"/>
          </a:xfrm>
        </p:spPr>
        <p:txBody>
          <a:bodyPr/>
          <a:lstStyle>
            <a:lvl1pPr>
              <a:defRPr sz="3742"/>
            </a:lvl1pPr>
            <a:lvl2pPr>
              <a:defRPr sz="3274"/>
            </a:lvl2pPr>
            <a:lvl3pPr>
              <a:defRPr sz="2807"/>
            </a:lvl3pPr>
            <a:lvl4pPr>
              <a:defRPr sz="2339"/>
            </a:lvl4pPr>
            <a:lvl5pPr>
              <a:defRPr sz="2339"/>
            </a:lvl5pPr>
            <a:lvl6pPr>
              <a:defRPr sz="2339"/>
            </a:lvl6pPr>
            <a:lvl7pPr>
              <a:defRPr sz="2339"/>
            </a:lvl7pPr>
            <a:lvl8pPr>
              <a:defRPr sz="2339"/>
            </a:lvl8pPr>
            <a:lvl9pPr>
              <a:defRPr sz="2339"/>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736564" y="2409825"/>
            <a:ext cx="3448900" cy="4464499"/>
          </a:xfrm>
        </p:spPr>
        <p:txBody>
          <a:bodyPr/>
          <a:lstStyle>
            <a:lvl1pPr marL="0" indent="0">
              <a:buNone/>
              <a:defRPr sz="1871"/>
            </a:lvl1pPr>
            <a:lvl2pPr marL="534650" indent="0">
              <a:buNone/>
              <a:defRPr sz="1637"/>
            </a:lvl2pPr>
            <a:lvl3pPr marL="1069299" indent="0">
              <a:buNone/>
              <a:defRPr sz="1403"/>
            </a:lvl3pPr>
            <a:lvl4pPr marL="1603949" indent="0">
              <a:buNone/>
              <a:defRPr sz="1169"/>
            </a:lvl4pPr>
            <a:lvl5pPr marL="2138599" indent="0">
              <a:buNone/>
              <a:defRPr sz="1169"/>
            </a:lvl5pPr>
            <a:lvl6pPr marL="2673248" indent="0">
              <a:buNone/>
              <a:defRPr sz="1169"/>
            </a:lvl6pPr>
            <a:lvl7pPr marL="3207898" indent="0">
              <a:buNone/>
              <a:defRPr sz="1169"/>
            </a:lvl7pPr>
            <a:lvl8pPr marL="3742548" indent="0">
              <a:buNone/>
              <a:defRPr sz="1169"/>
            </a:lvl8pPr>
            <a:lvl9pPr marL="4277197" indent="0">
              <a:buNone/>
              <a:defRPr sz="1169"/>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634DBB4-5138-4B03-AB85-45DDC430059E}" type="datetime1">
              <a:rPr lang="en-GB" smtClean="0"/>
              <a:t>04/05/2026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CC0789-4E3B-4896-AB79-9C52DA5A6F9C}" type="slidenum">
              <a:rPr lang="en-GB" smtClean="0"/>
              <a:t>‹N°›</a:t>
            </a:fld>
            <a:endParaRPr lang="en-GB"/>
          </a:p>
        </p:txBody>
      </p:sp>
    </p:spTree>
    <p:extLst>
      <p:ext uri="{BB962C8B-B14F-4D97-AF65-F5344CB8AC3E}">
        <p14:creationId xmlns:p14="http://schemas.microsoft.com/office/powerpoint/2010/main" val="2978531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36564" y="535517"/>
            <a:ext cx="3448900" cy="1874308"/>
          </a:xfrm>
        </p:spPr>
        <p:txBody>
          <a:bodyPr anchor="b"/>
          <a:lstStyle>
            <a:lvl1pPr>
              <a:defRPr sz="3742"/>
            </a:lvl1pPr>
          </a:lstStyle>
          <a:p>
            <a:r>
              <a:rPr lang="fr-FR"/>
              <a:t>Modifiez le style du titre</a:t>
            </a:r>
            <a:endParaRPr lang="en-US"/>
          </a:p>
        </p:txBody>
      </p:sp>
      <p:sp>
        <p:nvSpPr>
          <p:cNvPr id="3" name="Picture Placeholder 2"/>
          <p:cNvSpPr>
            <a:spLocks noGrp="1" noChangeAspect="1"/>
          </p:cNvSpPr>
          <p:nvPr>
            <p:ph type="pic" idx="1"/>
          </p:nvPr>
        </p:nvSpPr>
        <p:spPr>
          <a:xfrm>
            <a:off x="4546088" y="1156569"/>
            <a:ext cx="5413534" cy="5708459"/>
          </a:xfrm>
        </p:spPr>
        <p:txBody>
          <a:bodyPr anchor="t"/>
          <a:lstStyle>
            <a:lvl1pPr marL="0" indent="0">
              <a:buNone/>
              <a:defRPr sz="3742"/>
            </a:lvl1pPr>
            <a:lvl2pPr marL="534650" indent="0">
              <a:buNone/>
              <a:defRPr sz="3274"/>
            </a:lvl2pPr>
            <a:lvl3pPr marL="1069299" indent="0">
              <a:buNone/>
              <a:defRPr sz="2807"/>
            </a:lvl3pPr>
            <a:lvl4pPr marL="1603949" indent="0">
              <a:buNone/>
              <a:defRPr sz="2339"/>
            </a:lvl4pPr>
            <a:lvl5pPr marL="2138599" indent="0">
              <a:buNone/>
              <a:defRPr sz="2339"/>
            </a:lvl5pPr>
            <a:lvl6pPr marL="2673248" indent="0">
              <a:buNone/>
              <a:defRPr sz="2339"/>
            </a:lvl6pPr>
            <a:lvl7pPr marL="3207898" indent="0">
              <a:buNone/>
              <a:defRPr sz="2339"/>
            </a:lvl7pPr>
            <a:lvl8pPr marL="3742548" indent="0">
              <a:buNone/>
              <a:defRPr sz="2339"/>
            </a:lvl8pPr>
            <a:lvl9pPr marL="4277197" indent="0">
              <a:buNone/>
              <a:defRPr sz="2339"/>
            </a:lvl9pPr>
          </a:lstStyle>
          <a:p>
            <a:r>
              <a:rPr lang="fr-FR"/>
              <a:t>Cliquez sur l'icône pour ajouter une image</a:t>
            </a:r>
            <a:endParaRPr lang="en-US"/>
          </a:p>
        </p:txBody>
      </p:sp>
      <p:sp>
        <p:nvSpPr>
          <p:cNvPr id="4" name="Text Placeholder 3"/>
          <p:cNvSpPr>
            <a:spLocks noGrp="1"/>
          </p:cNvSpPr>
          <p:nvPr>
            <p:ph type="body" sz="half" idx="2"/>
          </p:nvPr>
        </p:nvSpPr>
        <p:spPr>
          <a:xfrm>
            <a:off x="736564" y="2409825"/>
            <a:ext cx="3448900" cy="4464499"/>
          </a:xfrm>
        </p:spPr>
        <p:txBody>
          <a:bodyPr/>
          <a:lstStyle>
            <a:lvl1pPr marL="0" indent="0">
              <a:buNone/>
              <a:defRPr sz="1871"/>
            </a:lvl1pPr>
            <a:lvl2pPr marL="534650" indent="0">
              <a:buNone/>
              <a:defRPr sz="1637"/>
            </a:lvl2pPr>
            <a:lvl3pPr marL="1069299" indent="0">
              <a:buNone/>
              <a:defRPr sz="1403"/>
            </a:lvl3pPr>
            <a:lvl4pPr marL="1603949" indent="0">
              <a:buNone/>
              <a:defRPr sz="1169"/>
            </a:lvl4pPr>
            <a:lvl5pPr marL="2138599" indent="0">
              <a:buNone/>
              <a:defRPr sz="1169"/>
            </a:lvl5pPr>
            <a:lvl6pPr marL="2673248" indent="0">
              <a:buNone/>
              <a:defRPr sz="1169"/>
            </a:lvl6pPr>
            <a:lvl7pPr marL="3207898" indent="0">
              <a:buNone/>
              <a:defRPr sz="1169"/>
            </a:lvl7pPr>
            <a:lvl8pPr marL="3742548" indent="0">
              <a:buNone/>
              <a:defRPr sz="1169"/>
            </a:lvl8pPr>
            <a:lvl9pPr marL="4277197" indent="0">
              <a:buNone/>
              <a:defRPr sz="1169"/>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02B4B94-B3FE-479B-819C-D91B0D079385}" type="datetime1">
              <a:rPr lang="en-GB" smtClean="0"/>
              <a:t>04/05/2026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CC0789-4E3B-4896-AB79-9C52DA5A6F9C}" type="slidenum">
              <a:rPr lang="en-GB" smtClean="0"/>
              <a:t>‹N°›</a:t>
            </a:fld>
            <a:endParaRPr lang="en-GB"/>
          </a:p>
        </p:txBody>
      </p:sp>
    </p:spTree>
    <p:extLst>
      <p:ext uri="{BB962C8B-B14F-4D97-AF65-F5344CB8AC3E}">
        <p14:creationId xmlns:p14="http://schemas.microsoft.com/office/powerpoint/2010/main" val="3868917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171" y="427671"/>
            <a:ext cx="9223058" cy="1552627"/>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735171" y="2138348"/>
            <a:ext cx="9223058" cy="509670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735171" y="7445171"/>
            <a:ext cx="2406015" cy="427670"/>
          </a:xfrm>
          <a:prstGeom prst="rect">
            <a:avLst/>
          </a:prstGeom>
        </p:spPr>
        <p:txBody>
          <a:bodyPr vert="horz" lIns="91440" tIns="45720" rIns="91440" bIns="45720" rtlCol="0" anchor="ctr"/>
          <a:lstStyle>
            <a:lvl1pPr algn="l">
              <a:defRPr sz="1403">
                <a:solidFill>
                  <a:schemeClr val="tx1">
                    <a:tint val="82000"/>
                  </a:schemeClr>
                </a:solidFill>
              </a:defRPr>
            </a:lvl1pPr>
          </a:lstStyle>
          <a:p>
            <a:fld id="{06A65FA1-6FA7-4D70-A99B-23E43DAF6BC8}" type="datetime1">
              <a:rPr lang="en-GB" smtClean="0"/>
              <a:t>04/05/2026</a:t>
            </a:fld>
            <a:endParaRPr lang="en-GB"/>
          </a:p>
        </p:txBody>
      </p:sp>
      <p:sp>
        <p:nvSpPr>
          <p:cNvPr id="5" name="Footer Placeholder 4"/>
          <p:cNvSpPr>
            <a:spLocks noGrp="1"/>
          </p:cNvSpPr>
          <p:nvPr>
            <p:ph type="ftr" sz="quarter" idx="3"/>
          </p:nvPr>
        </p:nvSpPr>
        <p:spPr>
          <a:xfrm>
            <a:off x="3542189" y="7445171"/>
            <a:ext cx="3609023" cy="427670"/>
          </a:xfrm>
          <a:prstGeom prst="rect">
            <a:avLst/>
          </a:prstGeom>
        </p:spPr>
        <p:txBody>
          <a:bodyPr vert="horz" lIns="91440" tIns="45720" rIns="91440" bIns="45720" rtlCol="0" anchor="ctr"/>
          <a:lstStyle>
            <a:lvl1pPr algn="ctr">
              <a:defRPr sz="1403">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7552214" y="7445171"/>
            <a:ext cx="2406015" cy="427670"/>
          </a:xfrm>
          <a:prstGeom prst="rect">
            <a:avLst/>
          </a:prstGeom>
        </p:spPr>
        <p:txBody>
          <a:bodyPr vert="horz" lIns="91440" tIns="45720" rIns="91440" bIns="45720" rtlCol="0" anchor="ctr"/>
          <a:lstStyle>
            <a:lvl1pPr algn="r">
              <a:defRPr sz="1403">
                <a:solidFill>
                  <a:schemeClr val="tx1">
                    <a:tint val="82000"/>
                  </a:schemeClr>
                </a:solidFill>
              </a:defRPr>
            </a:lvl1pPr>
          </a:lstStyle>
          <a:p>
            <a:fld id="{C7CC0789-4E3B-4896-AB79-9C52DA5A6F9C}" type="slidenum">
              <a:rPr lang="en-GB" smtClean="0"/>
              <a:t>‹N°›</a:t>
            </a:fld>
            <a:endParaRPr lang="en-GB"/>
          </a:p>
        </p:txBody>
      </p:sp>
    </p:spTree>
    <p:extLst>
      <p:ext uri="{BB962C8B-B14F-4D97-AF65-F5344CB8AC3E}">
        <p14:creationId xmlns:p14="http://schemas.microsoft.com/office/powerpoint/2010/main" val="647481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defTabSz="1069299" rtl="0" eaLnBrk="1" latinLnBrk="0" hangingPunct="1">
        <a:lnSpc>
          <a:spcPct val="90000"/>
        </a:lnSpc>
        <a:spcBef>
          <a:spcPct val="0"/>
        </a:spcBef>
        <a:buNone/>
        <a:defRPr sz="5145" kern="1200">
          <a:solidFill>
            <a:schemeClr val="tx1"/>
          </a:solidFill>
          <a:latin typeface="+mj-lt"/>
          <a:ea typeface="+mj-ea"/>
          <a:cs typeface="+mj-cs"/>
        </a:defRPr>
      </a:lvl1pPr>
    </p:titleStyle>
    <p:bodyStyle>
      <a:lvl1pPr marL="267325" indent="-267325" algn="l" defTabSz="1069299" rtl="0" eaLnBrk="1" latinLnBrk="0" hangingPunct="1">
        <a:lnSpc>
          <a:spcPct val="90000"/>
        </a:lnSpc>
        <a:spcBef>
          <a:spcPts val="1169"/>
        </a:spcBef>
        <a:buFont typeface="Arial" panose="020B0604020202020204" pitchFamily="34" charset="0"/>
        <a:buChar char="•"/>
        <a:defRPr sz="3274" kern="1200">
          <a:solidFill>
            <a:schemeClr val="tx1"/>
          </a:solidFill>
          <a:latin typeface="+mn-lt"/>
          <a:ea typeface="+mn-ea"/>
          <a:cs typeface="+mn-cs"/>
        </a:defRPr>
      </a:lvl1pPr>
      <a:lvl2pPr marL="801975" indent="-267325" algn="l" defTabSz="1069299" rtl="0" eaLnBrk="1" latinLnBrk="0" hangingPunct="1">
        <a:lnSpc>
          <a:spcPct val="90000"/>
        </a:lnSpc>
        <a:spcBef>
          <a:spcPts val="585"/>
        </a:spcBef>
        <a:buFont typeface="Arial" panose="020B0604020202020204" pitchFamily="34" charset="0"/>
        <a:buChar char="•"/>
        <a:defRPr sz="2807" kern="1200">
          <a:solidFill>
            <a:schemeClr val="tx1"/>
          </a:solidFill>
          <a:latin typeface="+mn-lt"/>
          <a:ea typeface="+mn-ea"/>
          <a:cs typeface="+mn-cs"/>
        </a:defRPr>
      </a:lvl2pPr>
      <a:lvl3pPr marL="1336624" indent="-267325" algn="l" defTabSz="1069299" rtl="0" eaLnBrk="1" latinLnBrk="0" hangingPunct="1">
        <a:lnSpc>
          <a:spcPct val="90000"/>
        </a:lnSpc>
        <a:spcBef>
          <a:spcPts val="585"/>
        </a:spcBef>
        <a:buFont typeface="Arial" panose="020B0604020202020204" pitchFamily="34" charset="0"/>
        <a:buChar char="•"/>
        <a:defRPr sz="2339" kern="1200">
          <a:solidFill>
            <a:schemeClr val="tx1"/>
          </a:solidFill>
          <a:latin typeface="+mn-lt"/>
          <a:ea typeface="+mn-ea"/>
          <a:cs typeface="+mn-cs"/>
        </a:defRPr>
      </a:lvl3pPr>
      <a:lvl4pPr marL="1871274" indent="-267325" algn="l" defTabSz="1069299"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4pPr>
      <a:lvl5pPr marL="2405924" indent="-267325" algn="l" defTabSz="1069299"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5pPr>
      <a:lvl6pPr marL="2940573" indent="-267325" algn="l" defTabSz="1069299"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6pPr>
      <a:lvl7pPr marL="3475223" indent="-267325" algn="l" defTabSz="1069299"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7pPr>
      <a:lvl8pPr marL="4009873" indent="-267325" algn="l" defTabSz="1069299"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8pPr>
      <a:lvl9pPr marL="4544522" indent="-267325" algn="l" defTabSz="1069299"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9pPr>
    </p:bodyStyle>
    <p:otherStyle>
      <a:defPPr>
        <a:defRPr lang="en-US"/>
      </a:defPPr>
      <a:lvl1pPr marL="0" algn="l" defTabSz="1069299" rtl="0" eaLnBrk="1" latinLnBrk="0" hangingPunct="1">
        <a:defRPr sz="2105" kern="1200">
          <a:solidFill>
            <a:schemeClr val="tx1"/>
          </a:solidFill>
          <a:latin typeface="+mn-lt"/>
          <a:ea typeface="+mn-ea"/>
          <a:cs typeface="+mn-cs"/>
        </a:defRPr>
      </a:lvl1pPr>
      <a:lvl2pPr marL="534650" algn="l" defTabSz="1069299" rtl="0" eaLnBrk="1" latinLnBrk="0" hangingPunct="1">
        <a:defRPr sz="2105" kern="1200">
          <a:solidFill>
            <a:schemeClr val="tx1"/>
          </a:solidFill>
          <a:latin typeface="+mn-lt"/>
          <a:ea typeface="+mn-ea"/>
          <a:cs typeface="+mn-cs"/>
        </a:defRPr>
      </a:lvl2pPr>
      <a:lvl3pPr marL="1069299" algn="l" defTabSz="1069299" rtl="0" eaLnBrk="1" latinLnBrk="0" hangingPunct="1">
        <a:defRPr sz="2105" kern="1200">
          <a:solidFill>
            <a:schemeClr val="tx1"/>
          </a:solidFill>
          <a:latin typeface="+mn-lt"/>
          <a:ea typeface="+mn-ea"/>
          <a:cs typeface="+mn-cs"/>
        </a:defRPr>
      </a:lvl3pPr>
      <a:lvl4pPr marL="1603949" algn="l" defTabSz="1069299" rtl="0" eaLnBrk="1" latinLnBrk="0" hangingPunct="1">
        <a:defRPr sz="2105" kern="1200">
          <a:solidFill>
            <a:schemeClr val="tx1"/>
          </a:solidFill>
          <a:latin typeface="+mn-lt"/>
          <a:ea typeface="+mn-ea"/>
          <a:cs typeface="+mn-cs"/>
        </a:defRPr>
      </a:lvl4pPr>
      <a:lvl5pPr marL="2138599" algn="l" defTabSz="1069299" rtl="0" eaLnBrk="1" latinLnBrk="0" hangingPunct="1">
        <a:defRPr sz="2105" kern="1200">
          <a:solidFill>
            <a:schemeClr val="tx1"/>
          </a:solidFill>
          <a:latin typeface="+mn-lt"/>
          <a:ea typeface="+mn-ea"/>
          <a:cs typeface="+mn-cs"/>
        </a:defRPr>
      </a:lvl5pPr>
      <a:lvl6pPr marL="2673248" algn="l" defTabSz="1069299" rtl="0" eaLnBrk="1" latinLnBrk="0" hangingPunct="1">
        <a:defRPr sz="2105" kern="1200">
          <a:solidFill>
            <a:schemeClr val="tx1"/>
          </a:solidFill>
          <a:latin typeface="+mn-lt"/>
          <a:ea typeface="+mn-ea"/>
          <a:cs typeface="+mn-cs"/>
        </a:defRPr>
      </a:lvl6pPr>
      <a:lvl7pPr marL="3207898" algn="l" defTabSz="1069299" rtl="0" eaLnBrk="1" latinLnBrk="0" hangingPunct="1">
        <a:defRPr sz="2105" kern="1200">
          <a:solidFill>
            <a:schemeClr val="tx1"/>
          </a:solidFill>
          <a:latin typeface="+mn-lt"/>
          <a:ea typeface="+mn-ea"/>
          <a:cs typeface="+mn-cs"/>
        </a:defRPr>
      </a:lvl7pPr>
      <a:lvl8pPr marL="3742548" algn="l" defTabSz="1069299" rtl="0" eaLnBrk="1" latinLnBrk="0" hangingPunct="1">
        <a:defRPr sz="2105" kern="1200">
          <a:solidFill>
            <a:schemeClr val="tx1"/>
          </a:solidFill>
          <a:latin typeface="+mn-lt"/>
          <a:ea typeface="+mn-ea"/>
          <a:cs typeface="+mn-cs"/>
        </a:defRPr>
      </a:lvl8pPr>
      <a:lvl9pPr marL="4277197" algn="l" defTabSz="1069299" rtl="0" eaLnBrk="1" latinLnBrk="0" hangingPunct="1">
        <a:defRPr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0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0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98.png"/><Relationship Id="rId4" Type="http://schemas.openxmlformats.org/officeDocument/2006/relationships/image" Target="../media/image97.png"/></Relationships>
</file>

<file path=ppt/slides/_rels/slide1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95.png"/><Relationship Id="rId5" Type="http://schemas.openxmlformats.org/officeDocument/2006/relationships/image" Target="../media/image107.png"/><Relationship Id="rId4" Type="http://schemas.openxmlformats.org/officeDocument/2006/relationships/image" Target="../media/image106.png"/></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110.png"/><Relationship Id="rId4" Type="http://schemas.openxmlformats.org/officeDocument/2006/relationships/image" Target="../media/image109.png"/></Relationships>
</file>

<file path=ppt/slides/_rels/slide16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0.png"/><Relationship Id="rId7" Type="http://schemas.openxmlformats.org/officeDocument/2006/relationships/image" Target="../media/image113.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112.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18.png"/></Relationships>
</file>

<file path=ppt/slides/_rels/slide16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120.png"/></Relationships>
</file>

<file path=ppt/slides/_rels/slide164.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5.png"/><Relationship Id="rId7" Type="http://schemas.openxmlformats.org/officeDocument/2006/relationships/image" Target="../media/image122.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21.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7.png"/></Relationships>
</file>

<file path=ppt/slides/_rels/slide16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124.png"/><Relationship Id="rId4" Type="http://schemas.openxmlformats.org/officeDocument/2006/relationships/image" Target="../media/image121.png"/></Relationships>
</file>

<file path=ppt/slides/_rels/slide16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hyperlink" Target="https://doi.org/10.1016/j.tej.2015.04.001" TargetMode="External"/><Relationship Id="rId2" Type="http://schemas.openxmlformats.org/officeDocument/2006/relationships/image" Target="../media/image125.png"/><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28.png"/></Relationships>
</file>

<file path=ppt/slides/_rels/slide17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35.png"/></Relationships>
</file>

<file path=ppt/slides/_rels/slide17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2.xml"/><Relationship Id="rId5" Type="http://schemas.openxmlformats.org/officeDocument/2006/relationships/image" Target="../media/image139.jpeg"/><Relationship Id="rId4" Type="http://schemas.openxmlformats.org/officeDocument/2006/relationships/image" Target="../media/image138.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17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hyperlink" Target="https://www.epexspot.com/en/market-data" TargetMode="External"/><Relationship Id="rId1" Type="http://schemas.openxmlformats.org/officeDocument/2006/relationships/slideLayout" Target="../slideLayouts/slideLayout1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18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2.xml"/><Relationship Id="rId4" Type="http://schemas.openxmlformats.org/officeDocument/2006/relationships/image" Target="../media/image153.png"/></Relationships>
</file>

<file path=ppt/slides/_rels/slide18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2.xml"/></Relationships>
</file>

<file path=ppt/slides/_rels/slide18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56.png"/><Relationship Id="rId1" Type="http://schemas.openxmlformats.org/officeDocument/2006/relationships/slideLayout" Target="../slideLayouts/slideLayout12.xml"/><Relationship Id="rId6" Type="http://schemas.openxmlformats.org/officeDocument/2006/relationships/image" Target="../media/image139.jpeg"/><Relationship Id="rId5" Type="http://schemas.openxmlformats.org/officeDocument/2006/relationships/image" Target="../media/image138.png"/><Relationship Id="rId4" Type="http://schemas.openxmlformats.org/officeDocument/2006/relationships/image" Target="../media/image137.png"/></Relationships>
</file>

<file path=ppt/slides/_rels/slide18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12.xml"/><Relationship Id="rId5" Type="http://schemas.openxmlformats.org/officeDocument/2006/relationships/image" Target="../media/image147.png"/><Relationship Id="rId4" Type="http://schemas.openxmlformats.org/officeDocument/2006/relationships/hyperlink" Target="https://colab.research.google.com/drive/1XcbBzTp53O1Q5NJhT26mL6LkbGga0T1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6.jpeg"/><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hyperlink" Target="https://colab.research.google.com/drive/1KOIgp8F9G2g18HOm8G4WkzRQ1zRDzZKq" TargetMode="External"/><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2.xml"/></Relationships>
</file>

<file path=ppt/slides/_rels/slide20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2.xml"/></Relationships>
</file>

<file path=ppt/slides/_rels/slide20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2.xml"/></Relationships>
</file>

<file path=ppt/slides/_rels/slide20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2.xml"/></Relationships>
</file>

<file path=ppt/slides/_rels/slide207.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2.xml"/></Relationships>
</file>

<file path=ppt/slides/_rels/slide20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166.png"/></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211.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21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22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231.xml.rels><?xml version="1.0" encoding="UTF-8" standalone="yes"?>
<Relationships xmlns="http://schemas.openxmlformats.org/package/2006/relationships"><Relationship Id="rId3" Type="http://schemas.openxmlformats.org/officeDocument/2006/relationships/hyperlink" Target="https://www.elia.be/en/electricity-market-and-system/role-of-brp" TargetMode="External"/><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hyperlink" Target="https://opendata.elia.be/explore/dataset/ods196/information/" TargetMode="Externa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hyperlink" Target="https://tyndp.entsoe.eu/" TargetMode="External"/><Relationship Id="rId2" Type="http://schemas.openxmlformats.org/officeDocument/2006/relationships/image" Target="../media/image171.png"/><Relationship Id="rId1" Type="http://schemas.openxmlformats.org/officeDocument/2006/relationships/slideLayout" Target="../slideLayouts/slideLayout1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12.xml"/></Relationships>
</file>

<file path=ppt/slides/_rels/slide24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7.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25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6.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3.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2.xml"/></Relationships>
</file>

<file path=ppt/slides/_rels/slide264.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2.xml"/></Relationships>
</file>

<file path=ppt/slides/_rels/slide267.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2.xml"/></Relationships>
</file>

<file path=ppt/slides/_rels/slide27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2.xml"/></Relationships>
</file>

<file path=ppt/slides/_rels/slide27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jpg"/><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13.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7.xml.rels><?xml version="1.0" encoding="UTF-8" standalone="yes"?>
<Relationships xmlns="http://schemas.openxmlformats.org/package/2006/relationships"><Relationship Id="rId2" Type="http://schemas.openxmlformats.org/officeDocument/2006/relationships/hyperlink" Target="https://damien-ernst.be/teaching/elec0018-1-energy-markets/" TargetMode="Externa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20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224.png"/></Relationships>
</file>

<file path=ppt/slides/_rels/slide36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2" Type="http://schemas.openxmlformats.org/officeDocument/2006/relationships/image" Target="../media/image214.svg"/><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375.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226.png"/></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232.png"/></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damien-ernst.be/teaching/elec0018-1-energy-markets/"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9.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420.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243.png"/></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8" Type="http://schemas.openxmlformats.org/officeDocument/2006/relationships/hyperlink" Target="https://ieu-monitoring.com/editorial/eu-ets-participation-in-the-auctions-and-outlook-secondary-market/441379?utm_source=ieu-portal" TargetMode="External"/><Relationship Id="rId3" Type="http://schemas.openxmlformats.org/officeDocument/2006/relationships/hyperlink" Target="https://www.epa.ie/our-services/licensing/climate-change/" TargetMode="External"/><Relationship Id="rId7" Type="http://schemas.openxmlformats.org/officeDocument/2006/relationships/hyperlink" Target="https://scholar.google.com.au/citations?view_op=view_citation&amp;hl=en&amp;user=iaw3HckAAAAJ&amp;citation_for_view=iaw3HckAAAAJ:hqOjcs7Dif8C" TargetMode="External"/><Relationship Id="rId2" Type="http://schemas.openxmlformats.org/officeDocument/2006/relationships/hyperlink" Target="https://climate.ec.europa.eu/eu-action/eu-emissions-trading-system-eu-ets_en" TargetMode="External"/><Relationship Id="rId1" Type="http://schemas.openxmlformats.org/officeDocument/2006/relationships/slideLayout" Target="../slideLayouts/slideLayout2.xml"/><Relationship Id="rId6" Type="http://schemas.openxmlformats.org/officeDocument/2006/relationships/hyperlink" Target="https://www.carbon-mechanisms.de/en/introduction/carbon-market-basics" TargetMode="External"/><Relationship Id="rId5" Type="http://schemas.openxmlformats.org/officeDocument/2006/relationships/hyperlink" Target="https://www.dnv.com/maritime/insights/topics/eu-emissions-trading-system/eu-allowances/" TargetMode="External"/><Relationship Id="rId4" Type="http://schemas.openxmlformats.org/officeDocument/2006/relationships/hyperlink" Target="https://www.emissionshaendler.com/en/knowledge-of-eu-emissions/primary-and-secondary-market/primary-and-secondary-market" TargetMode="External"/><Relationship Id="rId9" Type="http://schemas.openxmlformats.org/officeDocument/2006/relationships/hyperlink" Target="https://www.carbonpricingleadership.org/s/Finon-Note-carbon-price-and-LCT-competitive.pdf" TargetMode="External"/></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473.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258.png"/></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6.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image" Target="../media/image259.jpeg"/><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7.xm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265.jpeg"/></Relationships>
</file>

<file path=ppt/slides/_rels/slide482.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483.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484.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2.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6.xml.rels><?xml version="1.0" encoding="UTF-8" standalone="yes"?>
<Relationships xmlns="http://schemas.openxmlformats.org/package/2006/relationships"><Relationship Id="rId3" Type="http://schemas.openxmlformats.org/officeDocument/2006/relationships/hyperlink" Target="https://hdl.handle.net/2268/144423" TargetMode="External"/><Relationship Id="rId2" Type="http://schemas.openxmlformats.org/officeDocument/2006/relationships/image" Target="../media/image268.jpeg"/><Relationship Id="rId1" Type="http://schemas.openxmlformats.org/officeDocument/2006/relationships/slideLayout" Target="../slideLayouts/slideLayout7.xml"/></Relationships>
</file>

<file path=ppt/slides/_rels/slide487.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488.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7.xml"/></Relationships>
</file>

<file path=ppt/slides/_rels/slide489.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0.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491.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7.xml"/></Relationships>
</file>

<file path=ppt/slides/_rels/slide492.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image" Target="../media/image275.jpeg"/><Relationship Id="rId1" Type="http://schemas.openxmlformats.org/officeDocument/2006/relationships/slideLayout" Target="../slideLayouts/slideLayout7.xml"/></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4.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495.xml.rels><?xml version="1.0" encoding="UTF-8" standalone="yes"?>
<Relationships xmlns="http://schemas.openxmlformats.org/package/2006/relationships"><Relationship Id="rId3" Type="http://schemas.openxmlformats.org/officeDocument/2006/relationships/hyperlink" Target="https://hdl.handle.net/2268/318392" TargetMode="External"/><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496.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7.xml"/></Relationships>
</file>

<file path=ppt/slides/_rels/slide497.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7.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jpeg"/><Relationship Id="rId1" Type="http://schemas.openxmlformats.org/officeDocument/2006/relationships/slideLayout" Target="../slideLayouts/slideLayout1.xml"/></Relationships>
</file>

<file path=ppt/slides/_rels/slide501.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2.xml"/></Relationships>
</file>

<file path=ppt/slides/_rels/slide502.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2.xml"/></Relationships>
</file>

<file path=ppt/slides/_rels/slide503.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7.xml"/></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mailto:matthias.pirlet@uliege.be"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acer.europa.eu/sites/default/files/documents/Publications/Final_Assessment_EU_Wholesale_Electricity_Market_Design.pdf" TargetMode="External"/><Relationship Id="rId2" Type="http://schemas.openxmlformats.org/officeDocument/2006/relationships/hyperlink" Target="https://www.elia.be/-/media/project/elia/shared/documents/pressreleases/2023/20230629_pressrelease_adeqflex_en.pdf" TargetMode="External"/><Relationship Id="rId1" Type="http://schemas.openxmlformats.org/officeDocument/2006/relationships/slideLayout" Target="../slideLayouts/slideLayout2.xml"/><Relationship Id="rId5" Type="http://schemas.openxmlformats.org/officeDocument/2006/relationships/hyperlink" Target="https://www.mdpi.com/1996-1073/14/5/1255" TargetMode="External"/><Relationship Id="rId4" Type="http://schemas.openxmlformats.org/officeDocument/2006/relationships/hyperlink" Target="https://github.com/jonathandumas/ELEC0018-1-energy-markets-retailers"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bcornelusse.github.io/material/CoursEM20170331.pdf" TargetMode="External"/><Relationship Id="rId2" Type="http://schemas.openxmlformats.org/officeDocument/2006/relationships/hyperlink" Target="http://pierrepinson.com/index.php/teaching/"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8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ewea.org/fileadmin/files/library/publications/reports/Economics_of_Wind_Energy.pdf" TargetMode="External"/><Relationship Id="rId2" Type="http://schemas.openxmlformats.org/officeDocument/2006/relationships/hyperlink" Target="http://slahaie.net/docs/lpdual.pdf"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gif"/></Relationships>
</file>

<file path=ppt/slides/_rels/slide9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9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9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970A1-C47C-AB5B-0AAE-38902477641F}"/>
            </a:ext>
          </a:extLst>
        </p:cNvPr>
        <p:cNvGrpSpPr/>
        <p:nvPr/>
      </p:nvGrpSpPr>
      <p:grpSpPr>
        <a:xfrm>
          <a:off x="0" y="0"/>
          <a:ext cx="0" cy="0"/>
          <a:chOff x="0" y="0"/>
          <a:chExt cx="0" cy="0"/>
        </a:xfrm>
      </p:grpSpPr>
      <p:sp>
        <p:nvSpPr>
          <p:cNvPr id="2" name="object 3">
            <a:extLst>
              <a:ext uri="{FF2B5EF4-FFF2-40B4-BE49-F238E27FC236}">
                <a16:creationId xmlns:a16="http://schemas.microsoft.com/office/drawing/2014/main" id="{DE1F4183-34F3-42C6-AF2A-487815151F0D}"/>
              </a:ext>
            </a:extLst>
          </p:cNvPr>
          <p:cNvSpPr txBox="1"/>
          <p:nvPr/>
        </p:nvSpPr>
        <p:spPr>
          <a:xfrm>
            <a:off x="1422400" y="2756144"/>
            <a:ext cx="7848600" cy="344646"/>
          </a:xfrm>
          <a:prstGeom prst="rect">
            <a:avLst/>
          </a:prstGeom>
        </p:spPr>
        <p:txBody>
          <a:bodyPr vert="horz" wrap="square" lIns="0" tIns="11430" rIns="0" bIns="0" rtlCol="0">
            <a:spAutoFit/>
          </a:bodyPr>
          <a:lstStyle/>
          <a:p>
            <a:pPr marL="742950" marR="5080" indent="-730885" algn="ctr">
              <a:lnSpc>
                <a:spcPct val="119200"/>
              </a:lnSpc>
              <a:spcBef>
                <a:spcPts val="90"/>
              </a:spcBef>
              <a:tabLst>
                <a:tab pos="1699260" algn="l"/>
              </a:tabLst>
            </a:pPr>
            <a:r>
              <a:rPr lang="en-GB" sz="2000" u="sng" noProof="0">
                <a:latin typeface="Arial"/>
                <a:cs typeface="Arial"/>
              </a:rPr>
              <a:t>Lecturer</a:t>
            </a:r>
            <a:r>
              <a:rPr lang="en-GB" sz="2000" noProof="0">
                <a:latin typeface="Arial"/>
                <a:cs typeface="Arial"/>
              </a:rPr>
              <a:t>: Damien Ernst – University of Liège (</a:t>
            </a:r>
            <a:r>
              <a:rPr lang="en-GB" sz="2000" i="1" noProof="0">
                <a:latin typeface="Arial"/>
                <a:cs typeface="Arial"/>
              </a:rPr>
              <a:t>dernst@uliege.be</a:t>
            </a:r>
            <a:r>
              <a:rPr lang="en-GB" sz="2000" noProof="0">
                <a:latin typeface="Arial"/>
                <a:cs typeface="Arial"/>
              </a:rPr>
              <a:t>)</a:t>
            </a:r>
          </a:p>
        </p:txBody>
      </p:sp>
      <p:sp>
        <p:nvSpPr>
          <p:cNvPr id="3" name="TextBox 5">
            <a:extLst>
              <a:ext uri="{FF2B5EF4-FFF2-40B4-BE49-F238E27FC236}">
                <a16:creationId xmlns:a16="http://schemas.microsoft.com/office/drawing/2014/main" id="{81FB7169-37CD-49E1-7504-40022731E3D2}"/>
              </a:ext>
            </a:extLst>
          </p:cNvPr>
          <p:cNvSpPr txBox="1"/>
          <p:nvPr/>
        </p:nvSpPr>
        <p:spPr>
          <a:xfrm>
            <a:off x="1784350" y="953171"/>
            <a:ext cx="7124700" cy="1323439"/>
          </a:xfrm>
          <a:prstGeom prst="rect">
            <a:avLst/>
          </a:prstGeom>
          <a:noFill/>
        </p:spPr>
        <p:txBody>
          <a:bodyPr wrap="square">
            <a:spAutoFit/>
          </a:bodyPr>
          <a:lstStyle/>
          <a:p>
            <a:pPr algn="ctr"/>
            <a:r>
              <a:rPr lang="en-GB" sz="4000" i="0" cap="all" noProof="0">
                <a:effectLst/>
                <a:latin typeface="Arial" panose="020B0604020202020204" pitchFamily="34" charset="0"/>
                <a:cs typeface="Arial" panose="020B0604020202020204" pitchFamily="34" charset="0"/>
              </a:rPr>
              <a:t>ELEC0018-1</a:t>
            </a:r>
          </a:p>
          <a:p>
            <a:pPr algn="ctr"/>
            <a:r>
              <a:rPr lang="en-GB" sz="4000" noProof="0">
                <a:solidFill>
                  <a:srgbClr val="333333"/>
                </a:solidFill>
                <a:effectLst/>
                <a:latin typeface="Arial" panose="020B0604020202020204" pitchFamily="34" charset="0"/>
                <a:cs typeface="Arial" panose="020B0604020202020204" pitchFamily="34" charset="0"/>
              </a:rPr>
              <a:t>Energy market and regulation</a:t>
            </a:r>
          </a:p>
        </p:txBody>
      </p:sp>
      <p:sp>
        <p:nvSpPr>
          <p:cNvPr id="8" name="Rectangle 7">
            <a:extLst>
              <a:ext uri="{FF2B5EF4-FFF2-40B4-BE49-F238E27FC236}">
                <a16:creationId xmlns:a16="http://schemas.microsoft.com/office/drawing/2014/main" id="{C97439E0-EF8E-960E-9F9E-13D0D3BD3C48}"/>
              </a:ext>
            </a:extLst>
          </p:cNvPr>
          <p:cNvSpPr/>
          <p:nvPr/>
        </p:nvSpPr>
        <p:spPr>
          <a:xfrm>
            <a:off x="1422400" y="663575"/>
            <a:ext cx="7848600" cy="190263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Rectangle 8">
            <a:extLst>
              <a:ext uri="{FF2B5EF4-FFF2-40B4-BE49-F238E27FC236}">
                <a16:creationId xmlns:a16="http://schemas.microsoft.com/office/drawing/2014/main" id="{EEF42167-5DF7-D56A-1DD3-60AE51228FAE}"/>
              </a:ext>
            </a:extLst>
          </p:cNvPr>
          <p:cNvSpPr/>
          <p:nvPr/>
        </p:nvSpPr>
        <p:spPr>
          <a:xfrm>
            <a:off x="127000" y="131359"/>
            <a:ext cx="10439400" cy="777003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028" name="Picture 4">
            <a:extLst>
              <a:ext uri="{FF2B5EF4-FFF2-40B4-BE49-F238E27FC236}">
                <a16:creationId xmlns:a16="http://schemas.microsoft.com/office/drawing/2014/main" id="{5471EAD8-D433-64FF-EAEC-1D7F9655C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687" y="3315435"/>
            <a:ext cx="6360026" cy="433003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3632166B-284E-3E51-213D-B85F143E6ECE}"/>
              </a:ext>
            </a:extLst>
          </p:cNvPr>
          <p:cNvSpPr txBox="1"/>
          <p:nvPr/>
        </p:nvSpPr>
        <p:spPr>
          <a:xfrm>
            <a:off x="6394450" y="7603945"/>
            <a:ext cx="4171950" cy="261610"/>
          </a:xfrm>
          <a:prstGeom prst="rect">
            <a:avLst/>
          </a:prstGeom>
          <a:noFill/>
        </p:spPr>
        <p:txBody>
          <a:bodyPr wrap="square" rtlCol="0">
            <a:spAutoFit/>
          </a:bodyPr>
          <a:lstStyle/>
          <a:p>
            <a:pPr algn="r"/>
            <a:r>
              <a:rPr lang="en-GB" sz="1100"/>
              <a:t>Picture from </a:t>
            </a:r>
            <a:r>
              <a:rPr lang="en-GB" sz="1100" err="1"/>
              <a:t>Elering</a:t>
            </a:r>
            <a:endParaRPr lang="en-GB" sz="1100"/>
          </a:p>
        </p:txBody>
      </p:sp>
    </p:spTree>
    <p:extLst>
      <p:ext uri="{BB962C8B-B14F-4D97-AF65-F5344CB8AC3E}">
        <p14:creationId xmlns:p14="http://schemas.microsoft.com/office/powerpoint/2010/main" val="1660688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A7A514EE-2D91-038B-7DFB-D1F8B308358D}"/>
              </a:ext>
            </a:extLst>
          </p:cNvPr>
          <p:cNvSpPr txBox="1"/>
          <p:nvPr/>
        </p:nvSpPr>
        <p:spPr>
          <a:xfrm>
            <a:off x="1422400" y="2756144"/>
            <a:ext cx="7848600" cy="344646"/>
          </a:xfrm>
          <a:prstGeom prst="rect">
            <a:avLst/>
          </a:prstGeom>
        </p:spPr>
        <p:txBody>
          <a:bodyPr vert="horz" wrap="square" lIns="0" tIns="11430" rIns="0" bIns="0" rtlCol="0">
            <a:spAutoFit/>
          </a:bodyPr>
          <a:lstStyle/>
          <a:p>
            <a:pPr marL="742950" marR="5080" indent="-730885" algn="ctr">
              <a:lnSpc>
                <a:spcPct val="119200"/>
              </a:lnSpc>
              <a:spcBef>
                <a:spcPts val="90"/>
              </a:spcBef>
              <a:tabLst>
                <a:tab pos="1699260" algn="l"/>
              </a:tabLst>
            </a:pPr>
            <a:r>
              <a:rPr lang="en-GB" sz="2000" u="sng" noProof="0">
                <a:latin typeface="Arial"/>
                <a:cs typeface="Arial"/>
              </a:rPr>
              <a:t>Lecturer</a:t>
            </a:r>
            <a:r>
              <a:rPr lang="en-GB" sz="2000" noProof="0">
                <a:latin typeface="Arial"/>
                <a:cs typeface="Arial"/>
              </a:rPr>
              <a:t>: Damien Ernst – University of Liège (</a:t>
            </a:r>
            <a:r>
              <a:rPr lang="en-GB" sz="2000" i="1" noProof="0">
                <a:latin typeface="Arial"/>
                <a:cs typeface="Arial"/>
              </a:rPr>
              <a:t>dernst@uliege.be</a:t>
            </a:r>
            <a:r>
              <a:rPr lang="en-GB" sz="2000" noProof="0">
                <a:latin typeface="Arial"/>
                <a:cs typeface="Arial"/>
              </a:rPr>
              <a:t>)</a:t>
            </a:r>
          </a:p>
        </p:txBody>
      </p:sp>
      <p:sp>
        <p:nvSpPr>
          <p:cNvPr id="3" name="TextBox 5">
            <a:extLst>
              <a:ext uri="{FF2B5EF4-FFF2-40B4-BE49-F238E27FC236}">
                <a16:creationId xmlns:a16="http://schemas.microsoft.com/office/drawing/2014/main" id="{2C688035-1467-F4CC-57CB-4BAA7DCC08B3}"/>
              </a:ext>
            </a:extLst>
          </p:cNvPr>
          <p:cNvSpPr txBox="1"/>
          <p:nvPr/>
        </p:nvSpPr>
        <p:spPr>
          <a:xfrm>
            <a:off x="1784350" y="953171"/>
            <a:ext cx="7124700" cy="1323439"/>
          </a:xfrm>
          <a:prstGeom prst="rect">
            <a:avLst/>
          </a:prstGeom>
          <a:noFill/>
        </p:spPr>
        <p:txBody>
          <a:bodyPr wrap="square">
            <a:spAutoFit/>
          </a:bodyPr>
          <a:lstStyle/>
          <a:p>
            <a:pPr algn="ctr"/>
            <a:r>
              <a:rPr lang="en-GB" sz="4000" i="0" cap="all" noProof="0">
                <a:effectLst/>
                <a:latin typeface="Arial" panose="020B0604020202020204" pitchFamily="34" charset="0"/>
                <a:cs typeface="Arial" panose="020B0604020202020204" pitchFamily="34" charset="0"/>
              </a:rPr>
              <a:t>ELEC0018-1</a:t>
            </a:r>
          </a:p>
          <a:p>
            <a:pPr algn="ctr"/>
            <a:r>
              <a:rPr lang="en-GB" sz="4000" noProof="0">
                <a:solidFill>
                  <a:srgbClr val="333333"/>
                </a:solidFill>
                <a:effectLst/>
                <a:latin typeface="Arial" panose="020B0604020202020204" pitchFamily="34" charset="0"/>
                <a:cs typeface="Arial" panose="020B0604020202020204" pitchFamily="34" charset="0"/>
              </a:rPr>
              <a:t>Energy market and regulation</a:t>
            </a:r>
          </a:p>
        </p:txBody>
      </p:sp>
      <p:sp>
        <p:nvSpPr>
          <p:cNvPr id="4" name="TextBox 5">
            <a:extLst>
              <a:ext uri="{FF2B5EF4-FFF2-40B4-BE49-F238E27FC236}">
                <a16:creationId xmlns:a16="http://schemas.microsoft.com/office/drawing/2014/main" id="{49A7BBB7-F097-76E8-4399-35227A92B317}"/>
              </a:ext>
            </a:extLst>
          </p:cNvPr>
          <p:cNvSpPr txBox="1"/>
          <p:nvPr/>
        </p:nvSpPr>
        <p:spPr>
          <a:xfrm>
            <a:off x="1422400" y="3739376"/>
            <a:ext cx="7848600" cy="523220"/>
          </a:xfrm>
          <a:prstGeom prst="rect">
            <a:avLst/>
          </a:prstGeom>
          <a:noFill/>
        </p:spPr>
        <p:txBody>
          <a:bodyPr wrap="square" lIns="91440" tIns="45720" rIns="91440" bIns="45720" anchor="t">
            <a:spAutoFit/>
          </a:bodyPr>
          <a:lstStyle/>
          <a:p>
            <a:pPr algn="ctr"/>
            <a:r>
              <a:rPr lang="en-GB" sz="2800" b="1" noProof="0">
                <a:solidFill>
                  <a:srgbClr val="333333"/>
                </a:solidFill>
                <a:effectLst/>
                <a:latin typeface="Arial"/>
                <a:cs typeface="Arial"/>
              </a:rPr>
              <a:t>Chapter </a:t>
            </a:r>
            <a:r>
              <a:rPr lang="en-GB" sz="2800" b="1" noProof="0">
                <a:solidFill>
                  <a:srgbClr val="333333"/>
                </a:solidFill>
                <a:latin typeface="Arial"/>
                <a:cs typeface="Arial"/>
              </a:rPr>
              <a:t>01</a:t>
            </a:r>
            <a:r>
              <a:rPr lang="en-GB" sz="2800" b="1" noProof="0">
                <a:solidFill>
                  <a:srgbClr val="333333"/>
                </a:solidFill>
                <a:effectLst/>
                <a:latin typeface="Arial"/>
                <a:cs typeface="Arial"/>
              </a:rPr>
              <a:t> – Motivation of the course</a:t>
            </a:r>
          </a:p>
        </p:txBody>
      </p:sp>
      <p:sp>
        <p:nvSpPr>
          <p:cNvPr id="8" name="Rectangle 7">
            <a:extLst>
              <a:ext uri="{FF2B5EF4-FFF2-40B4-BE49-F238E27FC236}">
                <a16:creationId xmlns:a16="http://schemas.microsoft.com/office/drawing/2014/main" id="{E851CF32-1BB8-C010-F61B-BCB67E2E179C}"/>
              </a:ext>
            </a:extLst>
          </p:cNvPr>
          <p:cNvSpPr/>
          <p:nvPr/>
        </p:nvSpPr>
        <p:spPr>
          <a:xfrm>
            <a:off x="1422400" y="663575"/>
            <a:ext cx="7848600" cy="190263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Rectangle 8">
            <a:extLst>
              <a:ext uri="{FF2B5EF4-FFF2-40B4-BE49-F238E27FC236}">
                <a16:creationId xmlns:a16="http://schemas.microsoft.com/office/drawing/2014/main" id="{A055AF78-B3D0-DFD6-FF31-1DAB70097A25}"/>
              </a:ext>
            </a:extLst>
          </p:cNvPr>
          <p:cNvSpPr/>
          <p:nvPr/>
        </p:nvSpPr>
        <p:spPr>
          <a:xfrm>
            <a:off x="127000" y="131359"/>
            <a:ext cx="10439400" cy="777003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How can we measure the cost to produce electricity?</a:t>
            </a:r>
            <a:endParaRPr lang="fr-FR"/>
          </a:p>
        </p:txBody>
      </p:sp>
      <p:sp>
        <p:nvSpPr>
          <p:cNvPr id="3" name="ZoneTexte 2">
            <a:extLst>
              <a:ext uri="{FF2B5EF4-FFF2-40B4-BE49-F238E27FC236}">
                <a16:creationId xmlns:a16="http://schemas.microsoft.com/office/drawing/2014/main" id="{60EDA6EF-9F9B-19D2-52BE-33C8692824A3}"/>
              </a:ext>
            </a:extLst>
          </p:cNvPr>
          <p:cNvSpPr txBox="1"/>
          <p:nvPr/>
        </p:nvSpPr>
        <p:spPr>
          <a:xfrm>
            <a:off x="546100" y="2486387"/>
            <a:ext cx="9512299" cy="3477875"/>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The </a:t>
            </a:r>
            <a:r>
              <a:rPr lang="en-US" sz="2000" b="1">
                <a:latin typeface="Arial" panose="020B0604020202020204" pitchFamily="34" charset="0"/>
                <a:cs typeface="Arial" panose="020B0604020202020204" pitchFamily="34" charset="0"/>
              </a:rPr>
              <a:t>Levelized Cost of Electricity (LCOE)</a:t>
            </a:r>
            <a:r>
              <a:rPr lang="en-US" sz="2000">
                <a:latin typeface="Arial" panose="020B0604020202020204" pitchFamily="34" charset="0"/>
                <a:cs typeface="Arial" panose="020B0604020202020204" pitchFamily="34" charset="0"/>
              </a:rPr>
              <a:t>,</a:t>
            </a:r>
            <a:r>
              <a:rPr lang="en-US" sz="2000" b="1">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or Levelized Energy Cost (LEC), is often used as a measure to define the cost of electrical energy.</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It represents the </a:t>
            </a:r>
            <a:r>
              <a:rPr lang="en-US" sz="2000" b="1">
                <a:latin typeface="Arial" panose="020B0604020202020204" pitchFamily="34" charset="0"/>
                <a:cs typeface="Arial" panose="020B0604020202020204" pitchFamily="34" charset="0"/>
              </a:rPr>
              <a:t>net present value of the unit cost of electricity</a:t>
            </a:r>
            <a:r>
              <a:rPr lang="en-US" sz="2000">
                <a:latin typeface="Arial" panose="020B0604020202020204" pitchFamily="34" charset="0"/>
                <a:cs typeface="Arial" panose="020B0604020202020204" pitchFamily="34" charset="0"/>
              </a:rPr>
              <a:t>.</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LCOE is commonly considered as a proxy for the average price that the generating asset must receive in the market to break even over its lifetime.</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It provides a first-order economic assessment of the cost competitiveness of an electricity-generating system, incorporating all costs over its lifetime: initial investment, operations and maintenance, cost of fuel, and cost of capital.</a:t>
            </a:r>
            <a:endParaRPr lang="en-GB" sz="2000">
              <a:latin typeface="Arial" panose="020B0604020202020204" pitchFamily="34" charset="0"/>
              <a:cs typeface="Arial" panose="020B0604020202020204" pitchFamily="34" charset="0"/>
            </a:endParaRPr>
          </a:p>
        </p:txBody>
      </p:sp>
      <p:sp>
        <p:nvSpPr>
          <p:cNvPr id="5" name="Espace réservé du numéro de diapositive 4">
            <a:extLst>
              <a:ext uri="{FF2B5EF4-FFF2-40B4-BE49-F238E27FC236}">
                <a16:creationId xmlns:a16="http://schemas.microsoft.com/office/drawing/2014/main" id="{AAB9463C-8AE8-3BB7-686F-69E3CB0CFA71}"/>
              </a:ext>
            </a:extLst>
          </p:cNvPr>
          <p:cNvSpPr>
            <a:spLocks noGrp="1"/>
          </p:cNvSpPr>
          <p:nvPr>
            <p:ph type="sldNum" sz="quarter" idx="12"/>
          </p:nvPr>
        </p:nvSpPr>
        <p:spPr/>
        <p:txBody>
          <a:bodyPr/>
          <a:lstStyle/>
          <a:p>
            <a:fld id="{C7CC0789-4E3B-4896-AB79-9C52DA5A6F9C}" type="slidenum">
              <a:rPr lang="en-GB" smtClean="0"/>
              <a:t>100</a:t>
            </a:fld>
            <a:endParaRPr lang="en-GB"/>
          </a:p>
        </p:txBody>
      </p:sp>
    </p:spTree>
    <p:extLst>
      <p:ext uri="{BB962C8B-B14F-4D97-AF65-F5344CB8AC3E}">
        <p14:creationId xmlns:p14="http://schemas.microsoft.com/office/powerpoint/2010/main" val="41716547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35C06A-FDF6-7DF4-91D0-D6D89D8A60D8}"/>
              </a:ext>
            </a:extLst>
          </p:cNvPr>
          <p:cNvSpPr txBox="1"/>
          <p:nvPr/>
        </p:nvSpPr>
        <p:spPr>
          <a:xfrm>
            <a:off x="536801" y="1410029"/>
            <a:ext cx="9534299" cy="5786199"/>
          </a:xfrm>
          <a:prstGeom prst="rect">
            <a:avLst/>
          </a:prstGeom>
          <a:noFill/>
        </p:spPr>
        <p:txBody>
          <a:bodyPr wrap="square" lIns="91440" tIns="45720" rIns="91440" bIns="45720" anchor="t">
            <a:spAutoFit/>
          </a:bodyPr>
          <a:lstStyle/>
          <a:p>
            <a:r>
              <a:rPr lang="fr-FR" sz="2000">
                <a:solidFill>
                  <a:srgbClr val="000000"/>
                </a:solidFill>
                <a:latin typeface="Arial"/>
                <a:ea typeface="Calibri"/>
                <a:cs typeface="helvetica"/>
              </a:rPr>
              <a:t>Mathematically</a:t>
            </a:r>
            <a:r>
              <a:rPr lang="fr-FR" sz="2000">
                <a:latin typeface="Arial"/>
                <a:ea typeface="Calibri"/>
                <a:cs typeface="helvetica"/>
              </a:rPr>
              <a:t>, </a:t>
            </a:r>
            <a:r>
              <a:rPr lang="fr-FR" sz="2000">
                <a:solidFill>
                  <a:srgbClr val="000000"/>
                </a:solidFill>
                <a:latin typeface="Arial"/>
                <a:ea typeface="Calibri"/>
                <a:cs typeface="helvetica"/>
              </a:rPr>
              <a:t>LCOE is computed as:</a:t>
            </a:r>
            <a:endParaRPr lang="fr-FR" sz="2000">
              <a:latin typeface="Arial"/>
              <a:cs typeface="helvetica"/>
            </a:endParaRPr>
          </a:p>
          <a:p>
            <a:endParaRPr lang="fr-FR" sz="2000">
              <a:solidFill>
                <a:srgbClr val="000000"/>
              </a:solidFill>
              <a:latin typeface="Arial"/>
              <a:cs typeface="helvetica"/>
            </a:endParaRPr>
          </a:p>
          <a:p>
            <a:endParaRPr lang="fr-FR" sz="2000">
              <a:solidFill>
                <a:srgbClr val="000000"/>
              </a:solidFill>
              <a:latin typeface="Arial"/>
              <a:cs typeface="helvetica"/>
            </a:endParaRPr>
          </a:p>
          <a:p>
            <a:endParaRPr lang="fr-FR" sz="2000">
              <a:solidFill>
                <a:srgbClr val="000000"/>
              </a:solidFill>
              <a:latin typeface="Arial"/>
              <a:cs typeface="helvetica"/>
            </a:endParaRPr>
          </a:p>
          <a:p>
            <a:endParaRPr lang="fr-FR" sz="2000">
              <a:solidFill>
                <a:srgbClr val="000000"/>
              </a:solidFill>
              <a:latin typeface="Arial"/>
              <a:cs typeface="helvetica"/>
            </a:endParaRPr>
          </a:p>
          <a:p>
            <a:endParaRPr lang="fr-FR" sz="2000">
              <a:solidFill>
                <a:srgbClr val="000000"/>
              </a:solidFill>
              <a:latin typeface="Arial"/>
              <a:cs typeface="helvetica"/>
            </a:endParaRPr>
          </a:p>
          <a:p>
            <a:endParaRPr lang="fr-FR" sz="2000">
              <a:solidFill>
                <a:srgbClr val="000000"/>
              </a:solidFill>
              <a:latin typeface="Arial"/>
              <a:cs typeface="helvetica"/>
            </a:endParaRPr>
          </a:p>
          <a:p>
            <a:endParaRPr lang="fr-FR" sz="2000">
              <a:solidFill>
                <a:srgbClr val="000000"/>
              </a:solidFill>
              <a:latin typeface="Arial"/>
              <a:cs typeface="helvetica"/>
            </a:endParaRPr>
          </a:p>
          <a:p>
            <a:endParaRPr lang="fr-FR" sz="2000">
              <a:solidFill>
                <a:srgbClr val="000000"/>
              </a:solidFill>
              <a:latin typeface="Arial"/>
              <a:cs typeface="helvetica"/>
            </a:endParaRPr>
          </a:p>
          <a:p>
            <a:endParaRPr lang="fr-FR" sz="2000">
              <a:solidFill>
                <a:srgbClr val="000000"/>
              </a:solidFill>
              <a:latin typeface="Arial"/>
              <a:cs typeface="helvetica"/>
            </a:endParaRPr>
          </a:p>
          <a:p>
            <a:endParaRPr lang="fr-FR" sz="2000">
              <a:solidFill>
                <a:srgbClr val="000000"/>
              </a:solidFill>
              <a:latin typeface="Arial"/>
              <a:cs typeface="helvetica"/>
            </a:endParaRPr>
          </a:p>
          <a:p>
            <a:r>
              <a:rPr lang="fr-FR" sz="2000">
                <a:solidFill>
                  <a:srgbClr val="000000"/>
                </a:solidFill>
                <a:latin typeface="Arial"/>
                <a:cs typeface="helvetica"/>
              </a:rPr>
              <a:t>where:</a:t>
            </a:r>
          </a:p>
          <a:p>
            <a:endParaRPr lang="fr-FR" sz="1000">
              <a:latin typeface="Arial"/>
              <a:cs typeface="Arial"/>
            </a:endParaRPr>
          </a:p>
          <a:p>
            <a:pPr marL="342900" indent="-342900">
              <a:buFont typeface="Calibri"/>
              <a:buChar char="-"/>
            </a:pPr>
            <a:r>
              <a:rPr lang="fr-FR" sz="2000">
                <a:solidFill>
                  <a:srgbClr val="000000"/>
                </a:solidFill>
                <a:latin typeface="Arial"/>
                <a:cs typeface="helvetica"/>
              </a:rPr>
              <a:t>    = Investment expenditures in the year t;</a:t>
            </a:r>
            <a:endParaRPr lang="fr-FR" sz="2000">
              <a:solidFill>
                <a:srgbClr val="000000"/>
              </a:solidFill>
              <a:latin typeface="Arial"/>
              <a:cs typeface="Arial"/>
            </a:endParaRPr>
          </a:p>
          <a:p>
            <a:pPr marL="342900" indent="-342900">
              <a:buFont typeface="Calibri"/>
              <a:buChar char="-"/>
            </a:pPr>
            <a:r>
              <a:rPr lang="fr-FR" sz="2000">
                <a:solidFill>
                  <a:srgbClr val="000000"/>
                </a:solidFill>
                <a:latin typeface="Arial"/>
                <a:cs typeface="helvetica"/>
              </a:rPr>
              <a:t>    = Operations and maintenance expenditures in the year t;</a:t>
            </a:r>
            <a:endParaRPr lang="fr-FR" sz="2000">
              <a:solidFill>
                <a:srgbClr val="000000"/>
              </a:solidFill>
              <a:latin typeface="Arial"/>
              <a:cs typeface="Arial"/>
            </a:endParaRPr>
          </a:p>
          <a:p>
            <a:pPr marL="342900" indent="-342900">
              <a:buFont typeface="Calibri"/>
              <a:buChar char="-"/>
            </a:pPr>
            <a:r>
              <a:rPr lang="fr-FR" sz="2000">
                <a:solidFill>
                  <a:srgbClr val="000000"/>
                </a:solidFill>
                <a:latin typeface="Arial"/>
                <a:cs typeface="helvetica"/>
              </a:rPr>
              <a:t>    = Fuel expenditures in the year t;</a:t>
            </a:r>
            <a:endParaRPr lang="fr-FR" sz="2000">
              <a:solidFill>
                <a:srgbClr val="000000"/>
              </a:solidFill>
              <a:latin typeface="Arial"/>
              <a:cs typeface="Arial"/>
            </a:endParaRPr>
          </a:p>
          <a:p>
            <a:pPr marL="342900" indent="-342900">
              <a:buFont typeface="Calibri"/>
              <a:buChar char="-"/>
            </a:pPr>
            <a:r>
              <a:rPr lang="fr-FR" sz="2000">
                <a:solidFill>
                  <a:srgbClr val="000000"/>
                </a:solidFill>
                <a:latin typeface="Arial"/>
                <a:cs typeface="helvetica"/>
              </a:rPr>
              <a:t>    = Electricity</a:t>
            </a:r>
            <a:r>
              <a:rPr lang="fr-FR" sz="2000">
                <a:latin typeface="Arial"/>
                <a:ea typeface="Calibri"/>
                <a:cs typeface="helvetica"/>
              </a:rPr>
              <a:t> generation in </a:t>
            </a:r>
            <a:r>
              <a:rPr lang="fr-FR" sz="2000">
                <a:solidFill>
                  <a:srgbClr val="000000"/>
                </a:solidFill>
                <a:latin typeface="Arial"/>
                <a:ea typeface="Calibri"/>
                <a:cs typeface="helvetica"/>
              </a:rPr>
              <a:t>the</a:t>
            </a:r>
            <a:r>
              <a:rPr lang="fr-FR" sz="2000">
                <a:latin typeface="Arial"/>
                <a:ea typeface="Calibri"/>
                <a:cs typeface="helvetica"/>
              </a:rPr>
              <a:t> year t</a:t>
            </a:r>
            <a:r>
              <a:rPr lang="fr-FR" sz="2000">
                <a:latin typeface="Arial"/>
                <a:cs typeface="helvetica"/>
              </a:rPr>
              <a:t>;</a:t>
            </a:r>
            <a:endParaRPr lang="fr-FR" sz="2000">
              <a:latin typeface="Arial"/>
              <a:cs typeface="Arial"/>
            </a:endParaRPr>
          </a:p>
          <a:p>
            <a:pPr marL="342900" indent="-342900">
              <a:buFont typeface="Calibri"/>
              <a:buChar char="-"/>
            </a:pPr>
            <a:r>
              <a:rPr lang="fr-FR" sz="2000">
                <a:latin typeface="Arial"/>
                <a:cs typeface="helvetica"/>
              </a:rPr>
              <a:t>    = Discount rate;</a:t>
            </a:r>
            <a:endParaRPr lang="fr-FR" sz="2000">
              <a:latin typeface="Arial"/>
              <a:cs typeface="Arial"/>
            </a:endParaRPr>
          </a:p>
          <a:p>
            <a:pPr marL="342900" indent="-342900">
              <a:buFont typeface="Calibri"/>
              <a:buChar char="-"/>
            </a:pPr>
            <a:r>
              <a:rPr lang="fr-FR" sz="2000">
                <a:latin typeface="Arial"/>
                <a:cs typeface="helvetica"/>
              </a:rPr>
              <a:t>    = Life </a:t>
            </a:r>
            <a:r>
              <a:rPr lang="fr-FR" sz="2000">
                <a:latin typeface="Arial"/>
                <a:ea typeface="Calibri"/>
                <a:cs typeface="helvetica"/>
              </a:rPr>
              <a:t>of the system</a:t>
            </a:r>
            <a:endParaRPr lang="fr-FR" sz="2000">
              <a:latin typeface="Arial"/>
              <a:cs typeface="Arial"/>
            </a:endParaRPr>
          </a:p>
        </p:txBody>
      </p:sp>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LCOE – Mathematical formulation</a:t>
            </a:r>
            <a:endParaRPr lang="fr-FR"/>
          </a:p>
        </p:txBody>
      </p:sp>
      <p:pic>
        <p:nvPicPr>
          <p:cNvPr id="2" name="Image 1" descr="Une image contenant noir, obscurité&#10;&#10;Description générée automatiquement">
            <a:extLst>
              <a:ext uri="{FF2B5EF4-FFF2-40B4-BE49-F238E27FC236}">
                <a16:creationId xmlns:a16="http://schemas.microsoft.com/office/drawing/2014/main" id="{464C73DF-1A40-DE99-CA68-567D96F0BC83}"/>
              </a:ext>
            </a:extLst>
          </p:cNvPr>
          <p:cNvPicPr>
            <a:picLocks noChangeAspect="1"/>
          </p:cNvPicPr>
          <p:nvPr/>
        </p:nvPicPr>
        <p:blipFill>
          <a:blip r:embed="rId2"/>
          <a:stretch>
            <a:fillRect/>
          </a:stretch>
        </p:blipFill>
        <p:spPr>
          <a:xfrm>
            <a:off x="2719405" y="2691704"/>
            <a:ext cx="5169090" cy="1237613"/>
          </a:xfrm>
          <a:prstGeom prst="rect">
            <a:avLst/>
          </a:prstGeom>
        </p:spPr>
      </p:pic>
      <p:pic>
        <p:nvPicPr>
          <p:cNvPr id="3" name="Image 2" descr="Une image contenant noir, obscurité&#10;&#10;Description générée automatiquement">
            <a:extLst>
              <a:ext uri="{FF2B5EF4-FFF2-40B4-BE49-F238E27FC236}">
                <a16:creationId xmlns:a16="http://schemas.microsoft.com/office/drawing/2014/main" id="{344CF04B-4C4E-C0E4-BA90-5287711D1161}"/>
              </a:ext>
            </a:extLst>
          </p:cNvPr>
          <p:cNvPicPr>
            <a:picLocks noChangeAspect="1"/>
          </p:cNvPicPr>
          <p:nvPr/>
        </p:nvPicPr>
        <p:blipFill>
          <a:blip r:embed="rId3"/>
          <a:stretch>
            <a:fillRect/>
          </a:stretch>
        </p:blipFill>
        <p:spPr>
          <a:xfrm>
            <a:off x="812046" y="5312581"/>
            <a:ext cx="329029" cy="1747438"/>
          </a:xfrm>
          <a:prstGeom prst="rect">
            <a:avLst/>
          </a:prstGeom>
        </p:spPr>
      </p:pic>
      <p:sp>
        <p:nvSpPr>
          <p:cNvPr id="4" name="Rectangle 3">
            <a:extLst>
              <a:ext uri="{FF2B5EF4-FFF2-40B4-BE49-F238E27FC236}">
                <a16:creationId xmlns:a16="http://schemas.microsoft.com/office/drawing/2014/main" id="{8B7DAFB4-A0BF-E130-FC99-3EE5485230A9}"/>
              </a:ext>
            </a:extLst>
          </p:cNvPr>
          <p:cNvSpPr/>
          <p:nvPr/>
        </p:nvSpPr>
        <p:spPr>
          <a:xfrm>
            <a:off x="2213694" y="2317895"/>
            <a:ext cx="6266011" cy="1985233"/>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Espace réservé du numéro de diapositive 6">
            <a:extLst>
              <a:ext uri="{FF2B5EF4-FFF2-40B4-BE49-F238E27FC236}">
                <a16:creationId xmlns:a16="http://schemas.microsoft.com/office/drawing/2014/main" id="{942453B3-21AE-E2E3-CB9B-C31C8E815689}"/>
              </a:ext>
            </a:extLst>
          </p:cNvPr>
          <p:cNvSpPr>
            <a:spLocks noGrp="1"/>
          </p:cNvSpPr>
          <p:nvPr>
            <p:ph type="sldNum" sz="quarter" idx="12"/>
          </p:nvPr>
        </p:nvSpPr>
        <p:spPr/>
        <p:txBody>
          <a:bodyPr/>
          <a:lstStyle/>
          <a:p>
            <a:fld id="{C7CC0789-4E3B-4896-AB79-9C52DA5A6F9C}" type="slidenum">
              <a:rPr lang="en-GB" smtClean="0"/>
              <a:t>101</a:t>
            </a:fld>
            <a:endParaRPr lang="en-GB"/>
          </a:p>
        </p:txBody>
      </p:sp>
    </p:spTree>
    <p:extLst>
      <p:ext uri="{BB962C8B-B14F-4D97-AF65-F5344CB8AC3E}">
        <p14:creationId xmlns:p14="http://schemas.microsoft.com/office/powerpoint/2010/main" val="42327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LCOE – Example</a:t>
            </a:r>
            <a:endParaRPr lang="fr-FR"/>
          </a:p>
        </p:txBody>
      </p:sp>
      <p:sp>
        <p:nvSpPr>
          <p:cNvPr id="12" name="ZoneTexte 11">
            <a:extLst>
              <a:ext uri="{FF2B5EF4-FFF2-40B4-BE49-F238E27FC236}">
                <a16:creationId xmlns:a16="http://schemas.microsoft.com/office/drawing/2014/main" id="{C1A9C52C-5C78-FDF1-F817-0427BDCA677A}"/>
              </a:ext>
            </a:extLst>
          </p:cNvPr>
          <p:cNvSpPr txBox="1"/>
          <p:nvPr/>
        </p:nvSpPr>
        <p:spPr>
          <a:xfrm>
            <a:off x="2399559" y="6477088"/>
            <a:ext cx="5894275" cy="523220"/>
          </a:xfrm>
          <a:prstGeom prst="rect">
            <a:avLst/>
          </a:prstGeom>
          <a:noFill/>
        </p:spPr>
        <p:txBody>
          <a:bodyPr wrap="square">
            <a:spAutoFit/>
          </a:bodyPr>
          <a:lstStyle/>
          <a:p>
            <a:pPr algn="ctr"/>
            <a:r>
              <a:rPr lang="en-US" sz="1400" b="0" i="1">
                <a:effectLst/>
                <a:latin typeface="Arial" panose="020B0604020202020204" pitchFamily="34" charset="0"/>
                <a:cs typeface="Arial" panose="020B0604020202020204" pitchFamily="34" charset="0"/>
              </a:rPr>
              <a:t>LCOE of renewable energy technologies and conventional power plants at locations in Germany in 2021.</a:t>
            </a:r>
            <a:r>
              <a:rPr lang="en-US" sz="1400" b="1" baseline="30000">
                <a:effectLst/>
                <a:latin typeface="Arial" panose="020B0604020202020204" pitchFamily="34" charset="0"/>
                <a:cs typeface="Arial" panose="020B0604020202020204" pitchFamily="34" charset="0"/>
              </a:rPr>
              <a:t>1</a:t>
            </a:r>
            <a:endParaRPr lang="en-GB" sz="1400" b="1" baseline="30000">
              <a:latin typeface="Arial" panose="020B0604020202020204" pitchFamily="34" charset="0"/>
              <a:cs typeface="Arial" panose="020B0604020202020204" pitchFamily="34" charset="0"/>
            </a:endParaRPr>
          </a:p>
        </p:txBody>
      </p:sp>
      <p:grpSp>
        <p:nvGrpSpPr>
          <p:cNvPr id="14" name="Groupe 13">
            <a:extLst>
              <a:ext uri="{FF2B5EF4-FFF2-40B4-BE49-F238E27FC236}">
                <a16:creationId xmlns:a16="http://schemas.microsoft.com/office/drawing/2014/main" id="{F015120F-89F1-A114-21EB-4C0314516983}"/>
              </a:ext>
            </a:extLst>
          </p:cNvPr>
          <p:cNvGrpSpPr/>
          <p:nvPr/>
        </p:nvGrpSpPr>
        <p:grpSpPr>
          <a:xfrm>
            <a:off x="1816434" y="1429580"/>
            <a:ext cx="7060527" cy="4937465"/>
            <a:chOff x="1816436" y="1415236"/>
            <a:chExt cx="7060527" cy="4937465"/>
          </a:xfrm>
        </p:grpSpPr>
        <p:pic>
          <p:nvPicPr>
            <p:cNvPr id="10" name="Image 9">
              <a:extLst>
                <a:ext uri="{FF2B5EF4-FFF2-40B4-BE49-F238E27FC236}">
                  <a16:creationId xmlns:a16="http://schemas.microsoft.com/office/drawing/2014/main" id="{4910DC4D-AB4D-1E65-0E2F-4C7D09BADD3A}"/>
                </a:ext>
              </a:extLst>
            </p:cNvPr>
            <p:cNvPicPr>
              <a:picLocks noChangeAspect="1"/>
            </p:cNvPicPr>
            <p:nvPr/>
          </p:nvPicPr>
          <p:blipFill>
            <a:blip r:embed="rId2"/>
            <a:stretch>
              <a:fillRect/>
            </a:stretch>
          </p:blipFill>
          <p:spPr>
            <a:xfrm>
              <a:off x="1816436" y="1415236"/>
              <a:ext cx="7060527" cy="4937465"/>
            </a:xfrm>
            <a:prstGeom prst="rect">
              <a:avLst/>
            </a:prstGeom>
          </p:spPr>
        </p:pic>
        <p:sp>
          <p:nvSpPr>
            <p:cNvPr id="13" name="Rectangle 12">
              <a:extLst>
                <a:ext uri="{FF2B5EF4-FFF2-40B4-BE49-F238E27FC236}">
                  <a16:creationId xmlns:a16="http://schemas.microsoft.com/office/drawing/2014/main" id="{B3C0E097-DA69-C8C1-B49A-7C9DD673E6C2}"/>
                </a:ext>
              </a:extLst>
            </p:cNvPr>
            <p:cNvSpPr/>
            <p:nvPr/>
          </p:nvSpPr>
          <p:spPr>
            <a:xfrm>
              <a:off x="1816436" y="1415236"/>
              <a:ext cx="7060527" cy="493746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3" name="ZoneTexte 2">
            <a:extLst>
              <a:ext uri="{FF2B5EF4-FFF2-40B4-BE49-F238E27FC236}">
                <a16:creationId xmlns:a16="http://schemas.microsoft.com/office/drawing/2014/main" id="{FE204E6B-3454-21F5-D416-1B912233741D}"/>
              </a:ext>
            </a:extLst>
          </p:cNvPr>
          <p:cNvSpPr txBox="1"/>
          <p:nvPr/>
        </p:nvSpPr>
        <p:spPr>
          <a:xfrm>
            <a:off x="260346" y="7421694"/>
            <a:ext cx="8197854" cy="430887"/>
          </a:xfrm>
          <a:prstGeom prst="rect">
            <a:avLst/>
          </a:prstGeom>
          <a:noFill/>
        </p:spPr>
        <p:txBody>
          <a:bodyPr wrap="square">
            <a:spAutoFit/>
          </a:bodyPr>
          <a:lstStyle/>
          <a:p>
            <a:r>
              <a:rPr lang="en-US" sz="1100" b="1" baseline="30000">
                <a:effectLst/>
                <a:latin typeface="Arial" panose="020B0604020202020204" pitchFamily="34" charset="0"/>
                <a:cs typeface="Arial" panose="020B0604020202020204" pitchFamily="34" charset="0"/>
              </a:rPr>
              <a:t>1 </a:t>
            </a:r>
            <a:r>
              <a:rPr lang="en-GB" sz="1100">
                <a:latin typeface="Arial" panose="020B0604020202020204" pitchFamily="34" charset="0"/>
                <a:cs typeface="Arial" panose="020B0604020202020204" pitchFamily="34" charset="0"/>
              </a:rPr>
              <a:t>https://www.ise.fraunhofer.de/en/press-media/press-releases/2021/levelized-cost-of-electricity-renewables-clearly-superior-to-conventional-power-plants-due-to-rising-co2-prices.html</a:t>
            </a:r>
          </a:p>
        </p:txBody>
      </p:sp>
      <p:sp>
        <p:nvSpPr>
          <p:cNvPr id="2" name="Espace réservé du numéro de diapositive 1">
            <a:extLst>
              <a:ext uri="{FF2B5EF4-FFF2-40B4-BE49-F238E27FC236}">
                <a16:creationId xmlns:a16="http://schemas.microsoft.com/office/drawing/2014/main" id="{FE5764AB-DCC5-016D-0942-7F568A45FE8B}"/>
              </a:ext>
            </a:extLst>
          </p:cNvPr>
          <p:cNvSpPr>
            <a:spLocks noGrp="1"/>
          </p:cNvSpPr>
          <p:nvPr>
            <p:ph type="sldNum" sz="quarter" idx="12"/>
          </p:nvPr>
        </p:nvSpPr>
        <p:spPr/>
        <p:txBody>
          <a:bodyPr/>
          <a:lstStyle/>
          <a:p>
            <a:fld id="{C7CC0789-4E3B-4896-AB79-9C52DA5A6F9C}" type="slidenum">
              <a:rPr lang="en-GB" smtClean="0"/>
              <a:t>102</a:t>
            </a:fld>
            <a:endParaRPr lang="en-GB"/>
          </a:p>
        </p:txBody>
      </p:sp>
    </p:spTree>
    <p:extLst>
      <p:ext uri="{BB962C8B-B14F-4D97-AF65-F5344CB8AC3E}">
        <p14:creationId xmlns:p14="http://schemas.microsoft.com/office/powerpoint/2010/main" val="15011930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3035C06A-FDF6-7DF4-91D0-D6D89D8A60D8}"/>
                  </a:ext>
                </a:extLst>
              </p:cNvPr>
              <p:cNvSpPr txBox="1"/>
              <p:nvPr/>
            </p:nvSpPr>
            <p:spPr>
              <a:xfrm>
                <a:off x="535468" y="1288234"/>
                <a:ext cx="9586727" cy="6026330"/>
              </a:xfrm>
              <a:prstGeom prst="rect">
                <a:avLst/>
              </a:prstGeom>
              <a:noFill/>
            </p:spPr>
            <p:txBody>
              <a:bodyPr wrap="square" lIns="91440" tIns="45720" rIns="91440" bIns="45720" anchor="t">
                <a:spAutoFit/>
              </a:bodyPr>
              <a:lstStyle/>
              <a:p>
                <a:pPr algn="just"/>
                <a:r>
                  <a:rPr lang="en-US" sz="2000">
                    <a:latin typeface="Arial" panose="020B0604020202020204" pitchFamily="34" charset="0"/>
                    <a:cs typeface="Arial" panose="020B0604020202020204" pitchFamily="34" charset="0"/>
                  </a:rPr>
                  <a:t>To evaluate the profitability of a project, producers can use the </a:t>
                </a:r>
                <a:r>
                  <a:rPr lang="en-US" sz="2000" b="1">
                    <a:latin typeface="Arial" panose="020B0604020202020204" pitchFamily="34" charset="0"/>
                    <a:cs typeface="Arial" panose="020B0604020202020204" pitchFamily="34" charset="0"/>
                  </a:rPr>
                  <a:t>net present value (NPV)</a:t>
                </a:r>
                <a:r>
                  <a:rPr lang="en-US" sz="2000">
                    <a:latin typeface="Arial" panose="020B0604020202020204" pitchFamily="34" charset="0"/>
                    <a:cs typeface="Arial" panose="020B0604020202020204" pitchFamily="34" charset="0"/>
                  </a:rPr>
                  <a:t>. The NPV of a project for electricity generation is defined as:</a:t>
                </a:r>
              </a:p>
              <a:p>
                <a:endParaRPr lang="en-US" sz="2000">
                  <a:latin typeface="Arial" panose="020B0604020202020204" pitchFamily="34" charset="0"/>
                  <a:cs typeface="Arial" panose="020B0604020202020204" pitchFamily="34" charset="0"/>
                </a:endParaRPr>
              </a:p>
              <a:p>
                <a:endParaRPr lang="en-US" sz="200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fr-BE" sz="2000" b="0" i="1" smtClean="0">
                          <a:latin typeface="Cambria Math" panose="02040503050406030204" pitchFamily="18" charset="0"/>
                          <a:cs typeface="Calibri"/>
                        </a:rPr>
                        <m:t>𝑁𝑃𝑉</m:t>
                      </m:r>
                      <m:r>
                        <a:rPr lang="fr-BE" sz="2000" b="0" i="1" smtClean="0">
                          <a:latin typeface="Cambria Math" panose="02040503050406030204" pitchFamily="18" charset="0"/>
                          <a:cs typeface="Calibri"/>
                        </a:rPr>
                        <m:t>=</m:t>
                      </m:r>
                      <m:nary>
                        <m:naryPr>
                          <m:chr m:val="∑"/>
                          <m:ctrlPr>
                            <a:rPr lang="fr-BE" sz="2000" b="0" i="1" smtClean="0">
                              <a:latin typeface="Cambria Math" panose="02040503050406030204" pitchFamily="18" charset="0"/>
                              <a:cs typeface="Calibri"/>
                            </a:rPr>
                          </m:ctrlPr>
                        </m:naryPr>
                        <m:sub>
                          <m:r>
                            <m:rPr>
                              <m:brk m:alnAt="23"/>
                            </m:rPr>
                            <a:rPr lang="fr-BE" sz="2000" b="0" i="1" smtClean="0">
                              <a:latin typeface="Cambria Math" panose="02040503050406030204" pitchFamily="18" charset="0"/>
                              <a:cs typeface="Calibri"/>
                            </a:rPr>
                            <m:t>𝑡</m:t>
                          </m:r>
                          <m:r>
                            <a:rPr lang="fr-BE" sz="2000" b="0" i="1" smtClean="0">
                              <a:latin typeface="Cambria Math" panose="02040503050406030204" pitchFamily="18" charset="0"/>
                              <a:cs typeface="Calibri"/>
                            </a:rPr>
                            <m:t>=1</m:t>
                          </m:r>
                        </m:sub>
                        <m:sup>
                          <m:r>
                            <a:rPr lang="fr-BE" sz="2000" b="0" i="1" smtClean="0">
                              <a:latin typeface="Cambria Math" panose="02040503050406030204" pitchFamily="18" charset="0"/>
                              <a:cs typeface="Calibri"/>
                            </a:rPr>
                            <m:t>𝑛</m:t>
                          </m:r>
                        </m:sup>
                        <m:e>
                          <m:f>
                            <m:fPr>
                              <m:ctrlPr>
                                <a:rPr lang="fr-BE" sz="2000" b="0" i="1" smtClean="0">
                                  <a:latin typeface="Cambria Math" panose="02040503050406030204" pitchFamily="18" charset="0"/>
                                  <a:cs typeface="Calibri"/>
                                </a:rPr>
                              </m:ctrlPr>
                            </m:fPr>
                            <m:num>
                              <m:sSub>
                                <m:sSubPr>
                                  <m:ctrlPr>
                                    <a:rPr lang="fr-BE" sz="2000" b="0" i="1" smtClean="0">
                                      <a:latin typeface="Cambria Math" panose="02040503050406030204" pitchFamily="18" charset="0"/>
                                      <a:cs typeface="Calibri"/>
                                    </a:rPr>
                                  </m:ctrlPr>
                                </m:sSubPr>
                                <m:e>
                                  <m:r>
                                    <a:rPr lang="fr-BE" sz="2000" b="0" i="1" smtClean="0">
                                      <a:latin typeface="Cambria Math" panose="02040503050406030204" pitchFamily="18" charset="0"/>
                                      <a:cs typeface="Calibri"/>
                                    </a:rPr>
                                    <m:t>𝐶</m:t>
                                  </m:r>
                                </m:e>
                                <m:sub>
                                  <m:r>
                                    <a:rPr lang="fr-BE" sz="2000" b="0" i="1" smtClean="0">
                                      <a:latin typeface="Cambria Math" panose="02040503050406030204" pitchFamily="18" charset="0"/>
                                      <a:cs typeface="Calibri"/>
                                    </a:rPr>
                                    <m:t>𝑡</m:t>
                                  </m:r>
                                </m:sub>
                              </m:sSub>
                            </m:num>
                            <m:den>
                              <m:sSup>
                                <m:sSupPr>
                                  <m:ctrlPr>
                                    <a:rPr lang="fr-BE" sz="2000" b="0" i="1" smtClean="0">
                                      <a:latin typeface="Cambria Math" panose="02040503050406030204" pitchFamily="18" charset="0"/>
                                      <a:cs typeface="Calibri"/>
                                    </a:rPr>
                                  </m:ctrlPr>
                                </m:sSupPr>
                                <m:e>
                                  <m:r>
                                    <a:rPr lang="fr-BE" sz="2000" b="0" i="1" smtClean="0">
                                      <a:latin typeface="Cambria Math" panose="02040503050406030204" pitchFamily="18" charset="0"/>
                                      <a:cs typeface="Calibri"/>
                                    </a:rPr>
                                    <m:t>(1+</m:t>
                                  </m:r>
                                  <m:r>
                                    <a:rPr lang="fr-BE" sz="2000" b="0" i="1" smtClean="0">
                                      <a:latin typeface="Cambria Math" panose="02040503050406030204" pitchFamily="18" charset="0"/>
                                      <a:cs typeface="Calibri"/>
                                    </a:rPr>
                                    <m:t>𝑟</m:t>
                                  </m:r>
                                  <m:r>
                                    <a:rPr lang="fr-BE" sz="2000" b="0" i="1" smtClean="0">
                                      <a:latin typeface="Cambria Math" panose="02040503050406030204" pitchFamily="18" charset="0"/>
                                      <a:cs typeface="Calibri"/>
                                    </a:rPr>
                                    <m:t>)</m:t>
                                  </m:r>
                                </m:e>
                                <m:sup>
                                  <m:r>
                                    <a:rPr lang="fr-BE" sz="2000" b="0" i="1" smtClean="0">
                                      <a:latin typeface="Cambria Math" panose="02040503050406030204" pitchFamily="18" charset="0"/>
                                      <a:cs typeface="Calibri"/>
                                    </a:rPr>
                                    <m:t>𝑡</m:t>
                                  </m:r>
                                </m:sup>
                              </m:sSup>
                            </m:den>
                          </m:f>
                        </m:e>
                      </m:nary>
                    </m:oMath>
                  </m:oMathPara>
                </a14:m>
                <a:endParaRPr lang="fr-FR" sz="2000">
                  <a:latin typeface="Arial" panose="020B0604020202020204" pitchFamily="34" charset="0"/>
                  <a:cs typeface="Arial" panose="020B0604020202020204" pitchFamily="34" charset="0"/>
                </a:endParaRPr>
              </a:p>
              <a:p>
                <a:endParaRPr lang="fr-FR" sz="1100" i="1">
                  <a:latin typeface="Cambria Math" panose="02040503050406030204" pitchFamily="18" charset="0"/>
                  <a:cs typeface="Calibri"/>
                </a:endParaRPr>
              </a:p>
              <a:p>
                <a:pPr/>
                <a14:m>
                  <m:oMathPara xmlns:m="http://schemas.openxmlformats.org/officeDocument/2006/math">
                    <m:oMathParaPr>
                      <m:jc m:val="centerGroup"/>
                    </m:oMathParaPr>
                    <m:oMath xmlns:m="http://schemas.openxmlformats.org/officeDocument/2006/math">
                      <m:sSub>
                        <m:sSubPr>
                          <m:ctrlPr>
                            <a:rPr lang="fr-FR" sz="2000" i="1" smtClean="0">
                              <a:latin typeface="Cambria Math" panose="02040503050406030204" pitchFamily="18" charset="0"/>
                              <a:cs typeface="Calibri"/>
                            </a:rPr>
                          </m:ctrlPr>
                        </m:sSubPr>
                        <m:e>
                          <m:r>
                            <a:rPr lang="fr-BE" sz="2000" b="0" i="1" smtClean="0">
                              <a:latin typeface="Cambria Math" panose="02040503050406030204" pitchFamily="18" charset="0"/>
                              <a:cs typeface="Calibri"/>
                            </a:rPr>
                            <m:t>𝐶</m:t>
                          </m:r>
                        </m:e>
                        <m:sub>
                          <m:r>
                            <a:rPr lang="fr-BE" sz="2000" b="0" i="1" smtClean="0">
                              <a:latin typeface="Cambria Math" panose="02040503050406030204" pitchFamily="18" charset="0"/>
                              <a:cs typeface="Calibri"/>
                            </a:rPr>
                            <m:t>𝑡</m:t>
                          </m:r>
                        </m:sub>
                      </m:sSub>
                      <m:r>
                        <a:rPr lang="fr-BE" sz="2000" b="0" i="1" smtClean="0">
                          <a:latin typeface="Cambria Math" panose="02040503050406030204" pitchFamily="18" charset="0"/>
                          <a:cs typeface="Calibri"/>
                        </a:rPr>
                        <m:t>=</m:t>
                      </m:r>
                      <m:sSub>
                        <m:sSubPr>
                          <m:ctrlPr>
                            <a:rPr lang="fr-BE" sz="2000" b="0" i="1" smtClean="0">
                              <a:latin typeface="Cambria Math" panose="02040503050406030204" pitchFamily="18" charset="0"/>
                              <a:cs typeface="Calibri"/>
                            </a:rPr>
                          </m:ctrlPr>
                        </m:sSubPr>
                        <m:e>
                          <m:r>
                            <a:rPr lang="fr-BE" sz="2000" b="0" i="1" smtClean="0">
                              <a:latin typeface="Cambria Math" panose="02040503050406030204" pitchFamily="18" charset="0"/>
                              <a:cs typeface="Calibri"/>
                            </a:rPr>
                            <m:t>𝑅</m:t>
                          </m:r>
                        </m:e>
                        <m:sub>
                          <m:r>
                            <a:rPr lang="fr-BE" sz="2000" b="0" i="1" smtClean="0">
                              <a:latin typeface="Cambria Math" panose="02040503050406030204" pitchFamily="18" charset="0"/>
                              <a:cs typeface="Calibri"/>
                            </a:rPr>
                            <m:t>𝑡</m:t>
                          </m:r>
                        </m:sub>
                      </m:sSub>
                      <m:r>
                        <a:rPr lang="fr-BE" sz="2000" b="0" i="1" smtClean="0">
                          <a:latin typeface="Cambria Math" panose="02040503050406030204" pitchFamily="18" charset="0"/>
                          <a:cs typeface="Calibri"/>
                        </a:rPr>
                        <m:t>−</m:t>
                      </m:r>
                      <m:sSub>
                        <m:sSubPr>
                          <m:ctrlPr>
                            <a:rPr lang="fr-BE" sz="2000" b="0" i="1" smtClean="0">
                              <a:latin typeface="Cambria Math" panose="02040503050406030204" pitchFamily="18" charset="0"/>
                              <a:cs typeface="Calibri"/>
                            </a:rPr>
                          </m:ctrlPr>
                        </m:sSubPr>
                        <m:e>
                          <m:r>
                            <a:rPr lang="fr-BE" sz="2000" b="0" i="1" smtClean="0">
                              <a:latin typeface="Cambria Math" panose="02040503050406030204" pitchFamily="18" charset="0"/>
                              <a:cs typeface="Calibri"/>
                            </a:rPr>
                            <m:t>𝑀</m:t>
                          </m:r>
                        </m:e>
                        <m:sub>
                          <m:r>
                            <a:rPr lang="fr-BE" sz="2000" b="0" i="1" smtClean="0">
                              <a:latin typeface="Cambria Math" panose="02040503050406030204" pitchFamily="18" charset="0"/>
                              <a:cs typeface="Calibri"/>
                            </a:rPr>
                            <m:t>𝑡</m:t>
                          </m:r>
                        </m:sub>
                      </m:sSub>
                      <m:r>
                        <a:rPr lang="fr-BE" sz="2000" b="0" i="1" smtClean="0">
                          <a:latin typeface="Cambria Math" panose="02040503050406030204" pitchFamily="18" charset="0"/>
                          <a:cs typeface="Calibri"/>
                        </a:rPr>
                        <m:t>−</m:t>
                      </m:r>
                      <m:sSub>
                        <m:sSubPr>
                          <m:ctrlPr>
                            <a:rPr lang="fr-BE" sz="2000" b="0" i="1" smtClean="0">
                              <a:latin typeface="Cambria Math" panose="02040503050406030204" pitchFamily="18" charset="0"/>
                              <a:cs typeface="Calibri"/>
                            </a:rPr>
                          </m:ctrlPr>
                        </m:sSubPr>
                        <m:e>
                          <m:r>
                            <a:rPr lang="fr-BE" sz="2000" b="0" i="1" smtClean="0">
                              <a:latin typeface="Cambria Math" panose="02040503050406030204" pitchFamily="18" charset="0"/>
                              <a:cs typeface="Calibri"/>
                            </a:rPr>
                            <m:t>𝐹</m:t>
                          </m:r>
                        </m:e>
                        <m:sub>
                          <m:r>
                            <a:rPr lang="fr-BE" sz="2000" b="0" i="1" smtClean="0">
                              <a:latin typeface="Cambria Math" panose="02040503050406030204" pitchFamily="18" charset="0"/>
                              <a:cs typeface="Calibri"/>
                            </a:rPr>
                            <m:t>𝑡</m:t>
                          </m:r>
                        </m:sub>
                      </m:sSub>
                      <m:r>
                        <a:rPr lang="fr-BE" sz="2000" b="0" i="1" smtClean="0">
                          <a:latin typeface="Cambria Math" panose="02040503050406030204" pitchFamily="18" charset="0"/>
                          <a:cs typeface="Calibri"/>
                        </a:rPr>
                        <m:t>−</m:t>
                      </m:r>
                      <m:sSub>
                        <m:sSubPr>
                          <m:ctrlPr>
                            <a:rPr lang="fr-BE" sz="2000" b="0" i="1" smtClean="0">
                              <a:latin typeface="Cambria Math" panose="02040503050406030204" pitchFamily="18" charset="0"/>
                              <a:cs typeface="Calibri"/>
                            </a:rPr>
                          </m:ctrlPr>
                        </m:sSubPr>
                        <m:e>
                          <m:r>
                            <a:rPr lang="fr-BE" sz="2000" b="0" i="1" smtClean="0">
                              <a:latin typeface="Cambria Math" panose="02040503050406030204" pitchFamily="18" charset="0"/>
                              <a:cs typeface="Calibri"/>
                            </a:rPr>
                            <m:t>𝐼</m:t>
                          </m:r>
                        </m:e>
                        <m:sub>
                          <m:r>
                            <a:rPr lang="fr-BE" sz="2000" b="0" i="1" smtClean="0">
                              <a:latin typeface="Cambria Math" panose="02040503050406030204" pitchFamily="18" charset="0"/>
                              <a:cs typeface="Calibri"/>
                            </a:rPr>
                            <m:t>𝑡</m:t>
                          </m:r>
                        </m:sub>
                      </m:sSub>
                    </m:oMath>
                  </m:oMathPara>
                </a14:m>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pPr algn="just"/>
                <a:endParaRPr lang="fr-FR" sz="1000">
                  <a:latin typeface="Arial" panose="020B0604020202020204" pitchFamily="34" charset="0"/>
                  <a:cs typeface="Arial" panose="020B0604020202020204" pitchFamily="34" charset="0"/>
                </a:endParaRPr>
              </a:p>
              <a:p>
                <a:pPr algn="just"/>
                <a:r>
                  <a:rPr lang="fr-FR" sz="2000">
                    <a:latin typeface="Arial" panose="020B0604020202020204" pitchFamily="34" charset="0"/>
                    <a:cs typeface="Arial" panose="020B0604020202020204" pitchFamily="34" charset="0"/>
                  </a:rPr>
                  <a:t>where 𝐶</a:t>
                </a:r>
                <a:r>
                  <a:rPr lang="fr-FR" sz="2000" baseline="-25000">
                    <a:latin typeface="Arial" panose="020B0604020202020204" pitchFamily="34" charset="0"/>
                    <a:cs typeface="Arial" panose="020B0604020202020204" pitchFamily="34" charset="0"/>
                  </a:rPr>
                  <a:t>𝑡</a:t>
                </a:r>
                <a:r>
                  <a:rPr lang="fr-FR" sz="2000">
                    <a:latin typeface="Arial" panose="020B0604020202020204" pitchFamily="34" charset="0"/>
                    <a:cs typeface="Arial" panose="020B0604020202020204" pitchFamily="34" charset="0"/>
                  </a:rPr>
                  <a:t> is the cash-flow during year 𝑡 and 𝑅</a:t>
                </a:r>
                <a:r>
                  <a:rPr lang="fr-FR" sz="2000" baseline="-25000">
                    <a:latin typeface="Arial" panose="020B0604020202020204" pitchFamily="34" charset="0"/>
                    <a:cs typeface="Arial" panose="020B0604020202020204" pitchFamily="34" charset="0"/>
                  </a:rPr>
                  <a:t>𝑡</a:t>
                </a:r>
                <a:r>
                  <a:rPr lang="fr-FR" sz="2000">
                    <a:latin typeface="Arial" panose="020B0604020202020204" pitchFamily="34" charset="0"/>
                    <a:cs typeface="Arial" panose="020B0604020202020204" pitchFamily="34" charset="0"/>
                  </a:rPr>
                  <a:t> are the revenues generated by the power plant during year 𝑡.</a:t>
                </a:r>
              </a:p>
              <a:p>
                <a:pPr algn="just"/>
                <a:endParaRPr lang="fr-FR" sz="2000">
                  <a:latin typeface="Arial" panose="020B0604020202020204" pitchFamily="34" charset="0"/>
                  <a:cs typeface="Arial" panose="020B0604020202020204" pitchFamily="34" charset="0"/>
                </a:endParaRPr>
              </a:p>
              <a:p>
                <a:pPr algn="just"/>
                <a:r>
                  <a:rPr lang="fr-FR" sz="2000">
                    <a:latin typeface="Arial" panose="020B0604020202020204" pitchFamily="34" charset="0"/>
                    <a:cs typeface="Arial" panose="020B0604020202020204" pitchFamily="34" charset="0"/>
                  </a:rPr>
                  <a:t>The </a:t>
                </a:r>
                <a:r>
                  <a:rPr lang="fr-FR" sz="2000" b="1">
                    <a:latin typeface="Arial" panose="020B0604020202020204" pitchFamily="34" charset="0"/>
                    <a:cs typeface="Arial" panose="020B0604020202020204" pitchFamily="34" charset="0"/>
                  </a:rPr>
                  <a:t>internal rate of return (IRR) </a:t>
                </a:r>
                <a:r>
                  <a:rPr lang="fr-FR" sz="2000">
                    <a:latin typeface="Arial" panose="020B0604020202020204" pitchFamily="34" charset="0"/>
                    <a:cs typeface="Arial" panose="020B0604020202020204" pitchFamily="34" charset="0"/>
                  </a:rPr>
                  <a:t>of a project is the value of</a:t>
                </a:r>
                <a:r>
                  <a:rPr lang="fr-BE" sz="2000" b="0">
                    <a:latin typeface="Arial" panose="020B0604020202020204" pitchFamily="34" charset="0"/>
                    <a:cs typeface="Arial" panose="020B0604020202020204" pitchFamily="34" charset="0"/>
                  </a:rPr>
                  <a:t> </a:t>
                </a:r>
                <a14:m>
                  <m:oMath xmlns:m="http://schemas.openxmlformats.org/officeDocument/2006/math">
                    <m:r>
                      <a:rPr lang="fr-BE" sz="2000" b="0" i="1" smtClean="0">
                        <a:latin typeface="Cambria Math" panose="02040503050406030204" pitchFamily="18" charset="0"/>
                        <a:cs typeface="Calibri"/>
                      </a:rPr>
                      <m:t>𝑟</m:t>
                    </m:r>
                    <m:r>
                      <a:rPr lang="fr-BE" sz="2000" b="0" i="1" smtClean="0">
                        <a:latin typeface="Cambria Math" panose="02040503050406030204" pitchFamily="18" charset="0"/>
                        <a:cs typeface="Calibri"/>
                      </a:rPr>
                      <m:t> </m:t>
                    </m:r>
                  </m:oMath>
                </a14:m>
                <a:r>
                  <a:rPr lang="fr-FR" sz="2000">
                    <a:latin typeface="Arial" panose="020B0604020202020204" pitchFamily="34" charset="0"/>
                    <a:cs typeface="Arial" panose="020B0604020202020204" pitchFamily="34" charset="0"/>
                  </a:rPr>
                  <a:t>that leads to an NPV equal to 0.</a:t>
                </a:r>
              </a:p>
              <a:p>
                <a:pPr algn="just"/>
                <a:endParaRPr lang="fr-FR" sz="2000">
                  <a:latin typeface="Arial" panose="020B0604020202020204" pitchFamily="34" charset="0"/>
                  <a:cs typeface="Arial" panose="020B0604020202020204" pitchFamily="34" charset="0"/>
                </a:endParaRPr>
              </a:p>
              <a:p>
                <a:pPr algn="just"/>
                <a:r>
                  <a:rPr lang="fr-FR" sz="2000">
                    <a:latin typeface="Arial" panose="020B0604020202020204" pitchFamily="34" charset="0"/>
                    <a:cs typeface="Arial" panose="020B0604020202020204" pitchFamily="34" charset="0"/>
                  </a:rPr>
                  <a:t>The </a:t>
                </a:r>
                <a:r>
                  <a:rPr lang="fr-FR" sz="2000" b="1">
                    <a:latin typeface="Arial" panose="020B0604020202020204" pitchFamily="34" charset="0"/>
                    <a:cs typeface="Arial" panose="020B0604020202020204" pitchFamily="34" charset="0"/>
                  </a:rPr>
                  <a:t>payback period </a:t>
                </a:r>
                <a:r>
                  <a:rPr lang="fr-FR" sz="2000">
                    <a:latin typeface="Arial" panose="020B0604020202020204" pitchFamily="34" charset="0"/>
                    <a:cs typeface="Arial" panose="020B0604020202020204" pitchFamily="34" charset="0"/>
                  </a:rPr>
                  <a:t>is the time required to recoup the funds expended in an investment.</a:t>
                </a:r>
              </a:p>
            </p:txBody>
          </p:sp>
        </mc:Choice>
        <mc:Fallback xmlns="">
          <p:sp>
            <p:nvSpPr>
              <p:cNvPr id="5" name="ZoneTexte 4">
                <a:extLst>
                  <a:ext uri="{FF2B5EF4-FFF2-40B4-BE49-F238E27FC236}">
                    <a16:creationId xmlns:a16="http://schemas.microsoft.com/office/drawing/2014/main" id="{3035C06A-FDF6-7DF4-91D0-D6D89D8A60D8}"/>
                  </a:ext>
                </a:extLst>
              </p:cNvPr>
              <p:cNvSpPr txBox="1">
                <a:spLocks noRot="1" noChangeAspect="1" noMove="1" noResize="1" noEditPoints="1" noAdjustHandles="1" noChangeArrowheads="1" noChangeShapeType="1" noTextEdit="1"/>
              </p:cNvSpPr>
              <p:nvPr/>
            </p:nvSpPr>
            <p:spPr>
              <a:xfrm>
                <a:off x="535468" y="1288234"/>
                <a:ext cx="9586727" cy="6026330"/>
              </a:xfrm>
              <a:prstGeom prst="rect">
                <a:avLst/>
              </a:prstGeom>
              <a:blipFill>
                <a:blip r:embed="rId3"/>
                <a:stretch>
                  <a:fillRect l="-700" t="-404" r="-636"/>
                </a:stretch>
              </a:blipFill>
            </p:spPr>
            <p:txBody>
              <a:bodyPr/>
              <a:lstStyle/>
              <a:p>
                <a:r>
                  <a:rPr lang="en-US">
                    <a:noFill/>
                  </a:rPr>
                  <a:t> </a:t>
                </a:r>
              </a:p>
            </p:txBody>
          </p:sp>
        </mc:Fallback>
      </mc:AlternateContent>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The net present value</a:t>
            </a:r>
          </a:p>
        </p:txBody>
      </p:sp>
      <p:sp>
        <p:nvSpPr>
          <p:cNvPr id="2" name="Rectangle 1">
            <a:extLst>
              <a:ext uri="{FF2B5EF4-FFF2-40B4-BE49-F238E27FC236}">
                <a16:creationId xmlns:a16="http://schemas.microsoft.com/office/drawing/2014/main" id="{566121C1-49E1-AE4A-9EE1-307EDFA44255}"/>
              </a:ext>
            </a:extLst>
          </p:cNvPr>
          <p:cNvSpPr/>
          <p:nvPr/>
        </p:nvSpPr>
        <p:spPr>
          <a:xfrm>
            <a:off x="3022046" y="2368668"/>
            <a:ext cx="4645468" cy="183943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Espace réservé du numéro de diapositive 3">
            <a:extLst>
              <a:ext uri="{FF2B5EF4-FFF2-40B4-BE49-F238E27FC236}">
                <a16:creationId xmlns:a16="http://schemas.microsoft.com/office/drawing/2014/main" id="{436B29BA-F285-6406-DE5B-F1BCA5866868}"/>
              </a:ext>
            </a:extLst>
          </p:cNvPr>
          <p:cNvSpPr>
            <a:spLocks noGrp="1"/>
          </p:cNvSpPr>
          <p:nvPr>
            <p:ph type="sldNum" sz="quarter" idx="12"/>
          </p:nvPr>
        </p:nvSpPr>
        <p:spPr/>
        <p:txBody>
          <a:bodyPr/>
          <a:lstStyle/>
          <a:p>
            <a:fld id="{C7CC0789-4E3B-4896-AB79-9C52DA5A6F9C}" type="slidenum">
              <a:rPr lang="en-GB" smtClean="0"/>
              <a:t>103</a:t>
            </a:fld>
            <a:endParaRPr lang="en-GB"/>
          </a:p>
        </p:txBody>
      </p:sp>
    </p:spTree>
    <p:extLst>
      <p:ext uri="{BB962C8B-B14F-4D97-AF65-F5344CB8AC3E}">
        <p14:creationId xmlns:p14="http://schemas.microsoft.com/office/powerpoint/2010/main" val="2660799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35C06A-FDF6-7DF4-91D0-D6D89D8A60D8}"/>
              </a:ext>
            </a:extLst>
          </p:cNvPr>
          <p:cNvSpPr txBox="1"/>
          <p:nvPr/>
        </p:nvSpPr>
        <p:spPr>
          <a:xfrm>
            <a:off x="546101" y="1983170"/>
            <a:ext cx="9526155" cy="4093428"/>
          </a:xfrm>
          <a:prstGeom prst="rect">
            <a:avLst/>
          </a:prstGeom>
          <a:noFill/>
        </p:spPr>
        <p:txBody>
          <a:bodyPr wrap="square" lIns="91440" tIns="45720" rIns="91440" bIns="45720" anchor="t">
            <a:spAutoFit/>
          </a:bodyPr>
          <a:lstStyle/>
          <a:p>
            <a:r>
              <a:rPr lang="fr-FR" sz="2000">
                <a:latin typeface="Arial"/>
                <a:cs typeface="helvetica"/>
              </a:rPr>
              <a:t>Mister X has installed at home 4 kWp of PV panels at a price of €6,000. His panels have a </a:t>
            </a:r>
            <a:r>
              <a:rPr lang="fr-FR" sz="2000">
                <a:solidFill>
                  <a:srgbClr val="000000"/>
                </a:solidFill>
                <a:latin typeface="Arial"/>
                <a:cs typeface="helvetica"/>
              </a:rPr>
              <a:t>lifetime of 20 years. This </a:t>
            </a:r>
            <a:r>
              <a:rPr lang="fr-FR" sz="2000">
                <a:latin typeface="Arial"/>
                <a:cs typeface="helvetica"/>
              </a:rPr>
              <a:t>installation generates 3,500 kWh of electricity per year.</a:t>
            </a:r>
            <a:endParaRPr lang="fr-FR" sz="2000">
              <a:latin typeface="Arial"/>
              <a:cs typeface="Arial"/>
            </a:endParaRPr>
          </a:p>
          <a:p>
            <a:endParaRPr lang="fr-FR" sz="2000">
              <a:solidFill>
                <a:srgbClr val="000000"/>
              </a:solidFill>
              <a:latin typeface="Arial"/>
              <a:cs typeface="helvetica"/>
            </a:endParaRPr>
          </a:p>
          <a:p>
            <a:r>
              <a:rPr lang="fr-FR" sz="2000" b="1">
                <a:latin typeface="Arial"/>
                <a:cs typeface="helvetica"/>
              </a:rPr>
              <a:t>1. </a:t>
            </a:r>
            <a:r>
              <a:rPr lang="fr-FR" sz="2000">
                <a:latin typeface="Arial"/>
                <a:cs typeface="helvetica"/>
              </a:rPr>
              <a:t>Compute the LCOE given a discount rate of 0% and 5%. </a:t>
            </a:r>
            <a:endParaRPr lang="fr-FR" sz="2000">
              <a:latin typeface="Arial"/>
              <a:cs typeface="Arial"/>
            </a:endParaRPr>
          </a:p>
          <a:p>
            <a:endParaRPr lang="fr-FR" sz="2000">
              <a:solidFill>
                <a:srgbClr val="000000"/>
              </a:solidFill>
              <a:latin typeface="Arial"/>
              <a:cs typeface="helvetica"/>
            </a:endParaRPr>
          </a:p>
          <a:p>
            <a:r>
              <a:rPr lang="fr-FR" sz="2000" b="1">
                <a:latin typeface="Arial"/>
                <a:cs typeface="helvetica"/>
              </a:rPr>
              <a:t>2. </a:t>
            </a:r>
            <a:r>
              <a:rPr lang="fr-FR" sz="2000">
                <a:latin typeface="Arial"/>
                <a:cs typeface="helvetica"/>
              </a:rPr>
              <a:t>Assume a retail price for electricity of €c23/kWh, compute the payback period of the installation. </a:t>
            </a:r>
          </a:p>
          <a:p>
            <a:endParaRPr lang="fr-FR" sz="2000">
              <a:solidFill>
                <a:srgbClr val="000000"/>
              </a:solidFill>
              <a:latin typeface="Arial"/>
              <a:cs typeface="helvetica"/>
            </a:endParaRPr>
          </a:p>
          <a:p>
            <a:r>
              <a:rPr lang="fr-FR" sz="2000" b="1">
                <a:latin typeface="Arial"/>
                <a:cs typeface="helvetica"/>
              </a:rPr>
              <a:t>3. </a:t>
            </a:r>
            <a:r>
              <a:rPr lang="fr-FR" sz="2000">
                <a:solidFill>
                  <a:srgbClr val="000000"/>
                </a:solidFill>
                <a:latin typeface="Arial"/>
                <a:cs typeface="helvetica"/>
              </a:rPr>
              <a:t>Given </a:t>
            </a:r>
            <a:r>
              <a:rPr lang="fr-FR" sz="2000">
                <a:latin typeface="Arial"/>
                <a:cs typeface="helvetica"/>
              </a:rPr>
              <a:t>the </a:t>
            </a:r>
            <a:r>
              <a:rPr lang="fr-FR" sz="2000">
                <a:solidFill>
                  <a:srgbClr val="000000"/>
                </a:solidFill>
                <a:latin typeface="Arial"/>
                <a:cs typeface="helvetica"/>
              </a:rPr>
              <a:t>same retail </a:t>
            </a:r>
            <a:r>
              <a:rPr lang="fr-FR" sz="2000">
                <a:latin typeface="Arial"/>
                <a:cs typeface="helvetica"/>
              </a:rPr>
              <a:t>price for electricity, compute the </a:t>
            </a:r>
            <a:r>
              <a:rPr lang="fr-FR" sz="2000">
                <a:solidFill>
                  <a:srgbClr val="000000"/>
                </a:solidFill>
                <a:latin typeface="Arial"/>
                <a:cs typeface="helvetica"/>
              </a:rPr>
              <a:t>internal rate of return </a:t>
            </a:r>
            <a:r>
              <a:rPr lang="fr-FR" sz="2000">
                <a:latin typeface="Arial"/>
                <a:cs typeface="helvetica"/>
              </a:rPr>
              <a:t>of the project.</a:t>
            </a:r>
          </a:p>
          <a:p>
            <a:endParaRPr lang="fr-FR" sz="2000">
              <a:solidFill>
                <a:srgbClr val="000000"/>
              </a:solidFill>
              <a:latin typeface="Arial"/>
              <a:cs typeface="helvetica"/>
            </a:endParaRPr>
          </a:p>
          <a:p>
            <a:r>
              <a:rPr lang="fr-FR" sz="2000">
                <a:solidFill>
                  <a:srgbClr val="000000"/>
                </a:solidFill>
                <a:latin typeface="Arial"/>
                <a:cs typeface="helvetica"/>
              </a:rPr>
              <a:t>Reminder:   </a:t>
            </a:r>
            <a:r>
              <a:rPr lang="fr-FR" sz="2000">
                <a:latin typeface="Arial"/>
                <a:cs typeface="helvetica"/>
              </a:rPr>
              <a:t>                                     where                 and           .</a:t>
            </a:r>
          </a:p>
        </p:txBody>
      </p:sp>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u="sng">
                <a:latin typeface="Arial"/>
                <a:cs typeface="Arial"/>
              </a:rPr>
              <a:t>Exercise 2:</a:t>
            </a:r>
          </a:p>
        </p:txBody>
      </p:sp>
      <p:pic>
        <p:nvPicPr>
          <p:cNvPr id="3" name="Image 2">
            <a:extLst>
              <a:ext uri="{FF2B5EF4-FFF2-40B4-BE49-F238E27FC236}">
                <a16:creationId xmlns:a16="http://schemas.microsoft.com/office/drawing/2014/main" id="{94D71458-BF2B-62C2-938B-4FD75391806C}"/>
              </a:ext>
            </a:extLst>
          </p:cNvPr>
          <p:cNvPicPr>
            <a:picLocks noChangeAspect="1"/>
          </p:cNvPicPr>
          <p:nvPr/>
        </p:nvPicPr>
        <p:blipFill>
          <a:blip r:embed="rId2"/>
          <a:stretch>
            <a:fillRect/>
          </a:stretch>
        </p:blipFill>
        <p:spPr>
          <a:xfrm>
            <a:off x="5440134" y="5717478"/>
            <a:ext cx="854837" cy="275092"/>
          </a:xfrm>
          <a:prstGeom prst="rect">
            <a:avLst/>
          </a:prstGeom>
        </p:spPr>
      </p:pic>
      <p:pic>
        <p:nvPicPr>
          <p:cNvPr id="4" name="Image 3">
            <a:extLst>
              <a:ext uri="{FF2B5EF4-FFF2-40B4-BE49-F238E27FC236}">
                <a16:creationId xmlns:a16="http://schemas.microsoft.com/office/drawing/2014/main" id="{E9604F1F-4CFD-9E94-0C0B-92D91D4453F6}"/>
              </a:ext>
            </a:extLst>
          </p:cNvPr>
          <p:cNvPicPr>
            <a:picLocks noChangeAspect="1"/>
          </p:cNvPicPr>
          <p:nvPr/>
        </p:nvPicPr>
        <p:blipFill>
          <a:blip r:embed="rId3"/>
          <a:stretch>
            <a:fillRect/>
          </a:stretch>
        </p:blipFill>
        <p:spPr>
          <a:xfrm>
            <a:off x="7028344" y="5706845"/>
            <a:ext cx="604265" cy="288630"/>
          </a:xfrm>
          <a:prstGeom prst="rect">
            <a:avLst/>
          </a:prstGeom>
        </p:spPr>
      </p:pic>
      <p:pic>
        <p:nvPicPr>
          <p:cNvPr id="14" name="Image 13">
            <a:extLst>
              <a:ext uri="{FF2B5EF4-FFF2-40B4-BE49-F238E27FC236}">
                <a16:creationId xmlns:a16="http://schemas.microsoft.com/office/drawing/2014/main" id="{CBE3B5C0-617B-10FA-316C-DE8EE74814D0}"/>
              </a:ext>
            </a:extLst>
          </p:cNvPr>
          <p:cNvPicPr>
            <a:picLocks noChangeAspect="1"/>
          </p:cNvPicPr>
          <p:nvPr/>
        </p:nvPicPr>
        <p:blipFill>
          <a:blip r:embed="rId4"/>
          <a:stretch>
            <a:fillRect/>
          </a:stretch>
        </p:blipFill>
        <p:spPr>
          <a:xfrm>
            <a:off x="2009619" y="5422831"/>
            <a:ext cx="2340388" cy="856658"/>
          </a:xfrm>
          <a:prstGeom prst="rect">
            <a:avLst/>
          </a:prstGeom>
        </p:spPr>
      </p:pic>
      <p:sp>
        <p:nvSpPr>
          <p:cNvPr id="2" name="Espace réservé du numéro de diapositive 1">
            <a:extLst>
              <a:ext uri="{FF2B5EF4-FFF2-40B4-BE49-F238E27FC236}">
                <a16:creationId xmlns:a16="http://schemas.microsoft.com/office/drawing/2014/main" id="{02F04F85-EAE3-9EE1-5CDB-A312F30E3137}"/>
              </a:ext>
            </a:extLst>
          </p:cNvPr>
          <p:cNvSpPr>
            <a:spLocks noGrp="1"/>
          </p:cNvSpPr>
          <p:nvPr>
            <p:ph type="sldNum" sz="quarter" idx="12"/>
          </p:nvPr>
        </p:nvSpPr>
        <p:spPr/>
        <p:txBody>
          <a:bodyPr/>
          <a:lstStyle/>
          <a:p>
            <a:fld id="{C7CC0789-4E3B-4896-AB79-9C52DA5A6F9C}" type="slidenum">
              <a:rPr lang="en-GB" smtClean="0"/>
              <a:t>104</a:t>
            </a:fld>
            <a:endParaRPr lang="en-GB"/>
          </a:p>
        </p:txBody>
      </p:sp>
    </p:spTree>
    <p:extLst>
      <p:ext uri="{BB962C8B-B14F-4D97-AF65-F5344CB8AC3E}">
        <p14:creationId xmlns:p14="http://schemas.microsoft.com/office/powerpoint/2010/main" val="42444221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3035C06A-FDF6-7DF4-91D0-D6D89D8A60D8}"/>
                  </a:ext>
                </a:extLst>
              </p:cNvPr>
              <p:cNvSpPr txBox="1"/>
              <p:nvPr/>
            </p:nvSpPr>
            <p:spPr>
              <a:xfrm>
                <a:off x="544945" y="1661884"/>
                <a:ext cx="9526155" cy="5324535"/>
              </a:xfrm>
              <a:prstGeom prst="rect">
                <a:avLst/>
              </a:prstGeom>
              <a:noFill/>
            </p:spPr>
            <p:txBody>
              <a:bodyPr wrap="square" lIns="91440" tIns="45720" rIns="91440" bIns="45720" anchor="t">
                <a:spAutoFit/>
              </a:bodyPr>
              <a:lstStyle/>
              <a:p>
                <a:r>
                  <a:rPr lang="fr-FR" sz="2000">
                    <a:latin typeface="Arial"/>
                    <a:cs typeface="helvetica"/>
                  </a:rPr>
                  <a:t>Apply the LCOE formula, taking into account the following assumptions:</a:t>
                </a:r>
              </a:p>
              <a:p>
                <a:pPr marL="457200" indent="-457200">
                  <a:buAutoNum type="arabicPeriod"/>
                </a:pPr>
                <a:endParaRPr lang="fr-FR" sz="2000">
                  <a:latin typeface="Arial"/>
                  <a:cs typeface="helvetica"/>
                </a:endParaRPr>
              </a:p>
              <a:p>
                <a:pPr marL="457200" indent="-457200">
                  <a:buAutoNum type="arabicPeriod"/>
                </a:pPr>
                <a:endParaRPr lang="fr-FR" sz="2000">
                  <a:latin typeface="Arial"/>
                  <a:cs typeface="helvetica"/>
                </a:endParaRPr>
              </a:p>
              <a:p>
                <a:pPr marL="457200" indent="-457200">
                  <a:buAutoNum type="arabicPeriod"/>
                </a:pPr>
                <a:endParaRPr lang="fr-FR" sz="2000">
                  <a:latin typeface="Arial"/>
                  <a:cs typeface="helvetica"/>
                </a:endParaRPr>
              </a:p>
              <a:p>
                <a:pPr marL="457200" indent="-457200">
                  <a:buAutoNum type="arabicPeriod"/>
                </a:pPr>
                <a:endParaRPr lang="fr-FR" sz="2000">
                  <a:latin typeface="Arial"/>
                  <a:cs typeface="helvetica"/>
                </a:endParaRPr>
              </a:p>
              <a:p>
                <a:pPr marL="457200" indent="-457200">
                  <a:buAutoNum type="arabicPeriod"/>
                </a:pPr>
                <a:endParaRPr lang="fr-FR" sz="2000">
                  <a:latin typeface="Arial"/>
                  <a:cs typeface="helvetica"/>
                </a:endParaRPr>
              </a:p>
              <a:p>
                <a:pPr marL="457200" indent="-457200">
                  <a:buAutoNum type="arabicPeriod"/>
                </a:pPr>
                <a:endParaRPr lang="fr-FR" sz="2000">
                  <a:latin typeface="Arial"/>
                  <a:cs typeface="helvetica"/>
                </a:endParaRPr>
              </a:p>
              <a:p>
                <a:pPr marL="457200" indent="-457200">
                  <a:buAutoNum type="arabicPeriod"/>
                </a:pPr>
                <a:endParaRPr lang="fr-FR" sz="2000">
                  <a:latin typeface="Arial"/>
                  <a:cs typeface="helvetica"/>
                </a:endParaRPr>
              </a:p>
              <a:p>
                <a:pPr marL="457200" indent="-457200">
                  <a:buAutoNum type="arabicPeriod"/>
                </a:pPr>
                <a:endParaRPr lang="fr-FR" sz="2000">
                  <a:latin typeface="Arial"/>
                  <a:cs typeface="helvetica"/>
                </a:endParaRPr>
              </a:p>
              <a:p>
                <a:r>
                  <a:rPr lang="en-US" sz="2000">
                    <a:latin typeface="Arial"/>
                    <a:cs typeface="helvetica"/>
                  </a:rPr>
                  <a:t>LCOE values for discount factors of 0% and 5% are €c9/kWh and €c14/kWh, respectively.</a:t>
                </a:r>
                <a:endParaRPr lang="fr-FR" sz="2000">
                  <a:latin typeface="Arial"/>
                  <a:cs typeface="helvetica"/>
                </a:endParaRPr>
              </a:p>
              <a:p>
                <a:pPr marL="457200" indent="-457200">
                  <a:buAutoNum type="arabicPeriod"/>
                </a:pPr>
                <a:endParaRPr lang="fr-FR" sz="2000">
                  <a:latin typeface="Arial"/>
                  <a:cs typeface="helvetica"/>
                </a:endParaRPr>
              </a:p>
              <a:p>
                <a:endParaRPr lang="fr-FR" sz="2000">
                  <a:latin typeface="Arial"/>
                  <a:cs typeface="helvetica"/>
                </a:endParaRPr>
              </a:p>
              <a:p>
                <a:endParaRPr lang="fr-FR" sz="2000">
                  <a:latin typeface="Arial"/>
                  <a:cs typeface="helvetica"/>
                </a:endParaRPr>
              </a:p>
              <a:p>
                <a:r>
                  <a:rPr lang="fr-FR" sz="2000">
                    <a:latin typeface="Arial"/>
                    <a:cs typeface="helvetica"/>
                  </a:rPr>
                  <a:t>Consider the simple payback time. Each year, an economy of 3,500 </a:t>
                </a:r>
                <a14:m>
                  <m:oMath xmlns:m="http://schemas.openxmlformats.org/officeDocument/2006/math">
                    <m:r>
                      <a:rPr lang="fr-FR" sz="2000" i="1" smtClean="0">
                        <a:latin typeface="Cambria Math" panose="02040503050406030204" pitchFamily="18" charset="0"/>
                        <a:ea typeface="Cambria Math" panose="02040503050406030204" pitchFamily="18" charset="0"/>
                        <a:cs typeface="helvetica"/>
                      </a:rPr>
                      <m:t>×</m:t>
                    </m:r>
                  </m:oMath>
                </a14:m>
                <a:r>
                  <a:rPr lang="fr-FR" sz="2000">
                    <a:latin typeface="Arial"/>
                    <a:cs typeface="helvetica"/>
                  </a:rPr>
                  <a:t> 0.23 euros is made. Thus, payback time is :</a:t>
                </a:r>
              </a:p>
              <a:p>
                <a:pPr marL="457200" indent="-457200">
                  <a:buAutoNum type="arabicPeriod"/>
                </a:pPr>
                <a:endParaRPr lang="fr-FR" sz="2000">
                  <a:latin typeface="Arial"/>
                  <a:cs typeface="helvetica"/>
                </a:endParaRPr>
              </a:p>
            </p:txBody>
          </p:sp>
        </mc:Choice>
        <mc:Fallback xmlns="">
          <p:sp>
            <p:nvSpPr>
              <p:cNvPr id="5" name="ZoneTexte 4">
                <a:extLst>
                  <a:ext uri="{FF2B5EF4-FFF2-40B4-BE49-F238E27FC236}">
                    <a16:creationId xmlns:a16="http://schemas.microsoft.com/office/drawing/2014/main" id="{3035C06A-FDF6-7DF4-91D0-D6D89D8A60D8}"/>
                  </a:ext>
                </a:extLst>
              </p:cNvPr>
              <p:cNvSpPr txBox="1">
                <a:spLocks noRot="1" noChangeAspect="1" noMove="1" noResize="1" noEditPoints="1" noAdjustHandles="1" noChangeArrowheads="1" noChangeShapeType="1" noTextEdit="1"/>
              </p:cNvSpPr>
              <p:nvPr/>
            </p:nvSpPr>
            <p:spPr>
              <a:xfrm>
                <a:off x="544945" y="1661884"/>
                <a:ext cx="9526155" cy="5324535"/>
              </a:xfrm>
              <a:prstGeom prst="rect">
                <a:avLst/>
              </a:prstGeom>
              <a:blipFill>
                <a:blip r:embed="rId2"/>
                <a:stretch>
                  <a:fillRect l="-640" t="-573"/>
                </a:stretch>
              </a:blipFill>
            </p:spPr>
            <p:txBody>
              <a:bodyPr/>
              <a:lstStyle/>
              <a:p>
                <a:r>
                  <a:rPr lang="en-US">
                    <a:noFill/>
                  </a:rPr>
                  <a:t> </a:t>
                </a:r>
              </a:p>
            </p:txBody>
          </p:sp>
        </mc:Fallback>
      </mc:AlternateContent>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u="sng">
                <a:latin typeface="Arial"/>
                <a:cs typeface="Arial"/>
              </a:rPr>
              <a:t>Solution:</a:t>
            </a:r>
          </a:p>
        </p:txBody>
      </p:sp>
      <p:pic>
        <p:nvPicPr>
          <p:cNvPr id="7" name="Image 6">
            <a:extLst>
              <a:ext uri="{FF2B5EF4-FFF2-40B4-BE49-F238E27FC236}">
                <a16:creationId xmlns:a16="http://schemas.microsoft.com/office/drawing/2014/main" id="{700B3C56-454A-CB13-EF89-631FD02F905E}"/>
              </a:ext>
            </a:extLst>
          </p:cNvPr>
          <p:cNvPicPr>
            <a:picLocks noChangeAspect="1"/>
          </p:cNvPicPr>
          <p:nvPr/>
        </p:nvPicPr>
        <p:blipFill>
          <a:blip r:embed="rId3"/>
          <a:stretch>
            <a:fillRect/>
          </a:stretch>
        </p:blipFill>
        <p:spPr>
          <a:xfrm>
            <a:off x="622300" y="2202070"/>
            <a:ext cx="3939139" cy="1927664"/>
          </a:xfrm>
          <a:prstGeom prst="rect">
            <a:avLst/>
          </a:prstGeom>
        </p:spPr>
      </p:pic>
      <p:pic>
        <p:nvPicPr>
          <p:cNvPr id="10" name="Image 9">
            <a:extLst>
              <a:ext uri="{FF2B5EF4-FFF2-40B4-BE49-F238E27FC236}">
                <a16:creationId xmlns:a16="http://schemas.microsoft.com/office/drawing/2014/main" id="{5E1B5693-D297-4376-233D-AF3BD96F4F61}"/>
              </a:ext>
            </a:extLst>
          </p:cNvPr>
          <p:cNvPicPr>
            <a:picLocks noChangeAspect="1"/>
          </p:cNvPicPr>
          <p:nvPr/>
        </p:nvPicPr>
        <p:blipFill>
          <a:blip r:embed="rId4"/>
          <a:stretch>
            <a:fillRect/>
          </a:stretch>
        </p:blipFill>
        <p:spPr>
          <a:xfrm>
            <a:off x="622300" y="6744285"/>
            <a:ext cx="3747661" cy="596220"/>
          </a:xfrm>
          <a:prstGeom prst="rect">
            <a:avLst/>
          </a:prstGeom>
        </p:spPr>
      </p:pic>
      <p:sp>
        <p:nvSpPr>
          <p:cNvPr id="2" name="ZoneTexte 1">
            <a:extLst>
              <a:ext uri="{FF2B5EF4-FFF2-40B4-BE49-F238E27FC236}">
                <a16:creationId xmlns:a16="http://schemas.microsoft.com/office/drawing/2014/main" id="{5848BC1C-F43A-9853-881B-25F9FFBAE407}"/>
              </a:ext>
            </a:extLst>
          </p:cNvPr>
          <p:cNvSpPr txBox="1"/>
          <p:nvPr/>
        </p:nvSpPr>
        <p:spPr>
          <a:xfrm>
            <a:off x="546101" y="1125256"/>
            <a:ext cx="1549400" cy="400110"/>
          </a:xfrm>
          <a:prstGeom prst="rect">
            <a:avLst/>
          </a:prstGeom>
          <a:noFill/>
        </p:spPr>
        <p:txBody>
          <a:bodyPr wrap="square" rtlCol="0">
            <a:spAutoFit/>
          </a:bodyPr>
          <a:lstStyle/>
          <a:p>
            <a:r>
              <a:rPr lang="fr-BE" sz="2000" b="1">
                <a:latin typeface="Arial" panose="020B0604020202020204" pitchFamily="34" charset="0"/>
                <a:cs typeface="Arial" panose="020B0604020202020204" pitchFamily="34" charset="0"/>
              </a:rPr>
              <a:t>Part 1:</a:t>
            </a:r>
            <a:endParaRPr lang="en-GB" sz="2000" b="1">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93FA5AAB-B4F8-E1E4-4448-118FC4D985AA}"/>
              </a:ext>
            </a:extLst>
          </p:cNvPr>
          <p:cNvSpPr txBox="1"/>
          <p:nvPr/>
        </p:nvSpPr>
        <p:spPr>
          <a:xfrm>
            <a:off x="544945" y="5405156"/>
            <a:ext cx="1549400" cy="400110"/>
          </a:xfrm>
          <a:prstGeom prst="rect">
            <a:avLst/>
          </a:prstGeom>
          <a:noFill/>
        </p:spPr>
        <p:txBody>
          <a:bodyPr wrap="square" rtlCol="0">
            <a:spAutoFit/>
          </a:bodyPr>
          <a:lstStyle/>
          <a:p>
            <a:r>
              <a:rPr lang="fr-BE" sz="2000" b="1">
                <a:latin typeface="Arial" panose="020B0604020202020204" pitchFamily="34" charset="0"/>
                <a:cs typeface="Arial" panose="020B0604020202020204" pitchFamily="34" charset="0"/>
              </a:rPr>
              <a:t>Part 2:</a:t>
            </a:r>
            <a:endParaRPr lang="en-GB" sz="2000" b="1">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A6247582-C9AE-D95C-C4A1-3A478A98DCFA}"/>
              </a:ext>
            </a:extLst>
          </p:cNvPr>
          <p:cNvSpPr>
            <a:spLocks noGrp="1"/>
          </p:cNvSpPr>
          <p:nvPr>
            <p:ph type="sldNum" sz="quarter" idx="12"/>
          </p:nvPr>
        </p:nvSpPr>
        <p:spPr/>
        <p:txBody>
          <a:bodyPr/>
          <a:lstStyle/>
          <a:p>
            <a:fld id="{C7CC0789-4E3B-4896-AB79-9C52DA5A6F9C}" type="slidenum">
              <a:rPr lang="en-GB" smtClean="0"/>
              <a:t>105</a:t>
            </a:fld>
            <a:endParaRPr lang="en-GB"/>
          </a:p>
        </p:txBody>
      </p:sp>
    </p:spTree>
    <p:extLst>
      <p:ext uri="{BB962C8B-B14F-4D97-AF65-F5344CB8AC3E}">
        <p14:creationId xmlns:p14="http://schemas.microsoft.com/office/powerpoint/2010/main" val="14292039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35C06A-FDF6-7DF4-91D0-D6D89D8A60D8}"/>
              </a:ext>
            </a:extLst>
          </p:cNvPr>
          <p:cNvSpPr txBox="1"/>
          <p:nvPr/>
        </p:nvSpPr>
        <p:spPr>
          <a:xfrm>
            <a:off x="546101" y="1614109"/>
            <a:ext cx="9526155" cy="400110"/>
          </a:xfrm>
          <a:prstGeom prst="rect">
            <a:avLst/>
          </a:prstGeom>
          <a:noFill/>
        </p:spPr>
        <p:txBody>
          <a:bodyPr wrap="square" lIns="91440" tIns="45720" rIns="91440" bIns="45720" anchor="t">
            <a:spAutoFit/>
          </a:bodyPr>
          <a:lstStyle/>
          <a:p>
            <a:r>
              <a:rPr lang="fr-FR" sz="2000">
                <a:latin typeface="Arial"/>
                <a:cs typeface="helvetica"/>
              </a:rPr>
              <a:t>IRR can be obtained by studying the NPV as a function of the discount rate:</a:t>
            </a:r>
          </a:p>
        </p:txBody>
      </p:sp>
      <p:pic>
        <p:nvPicPr>
          <p:cNvPr id="3" name="Image 2">
            <a:extLst>
              <a:ext uri="{FF2B5EF4-FFF2-40B4-BE49-F238E27FC236}">
                <a16:creationId xmlns:a16="http://schemas.microsoft.com/office/drawing/2014/main" id="{390DDDA5-8610-495A-9869-C151ADBAB828}"/>
              </a:ext>
            </a:extLst>
          </p:cNvPr>
          <p:cNvPicPr>
            <a:picLocks noChangeAspect="1"/>
          </p:cNvPicPr>
          <p:nvPr/>
        </p:nvPicPr>
        <p:blipFill>
          <a:blip r:embed="rId2"/>
          <a:stretch>
            <a:fillRect/>
          </a:stretch>
        </p:blipFill>
        <p:spPr>
          <a:xfrm>
            <a:off x="622301" y="2288465"/>
            <a:ext cx="5907698" cy="801830"/>
          </a:xfrm>
          <a:prstGeom prst="rect">
            <a:avLst/>
          </a:prstGeom>
        </p:spPr>
      </p:pic>
      <p:pic>
        <p:nvPicPr>
          <p:cNvPr id="2050" name="Picture 2">
            <a:extLst>
              <a:ext uri="{FF2B5EF4-FFF2-40B4-BE49-F238E27FC236}">
                <a16:creationId xmlns:a16="http://schemas.microsoft.com/office/drawing/2014/main" id="{AB8CEE1C-2645-F76A-A00D-57CDD21AB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2" y="3689494"/>
            <a:ext cx="4213633" cy="330552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3CD0DBD7-38F6-D9A7-F453-184646602706}"/>
              </a:ext>
            </a:extLst>
          </p:cNvPr>
          <p:cNvPicPr>
            <a:picLocks noChangeAspect="1"/>
          </p:cNvPicPr>
          <p:nvPr/>
        </p:nvPicPr>
        <p:blipFill>
          <a:blip r:embed="rId4"/>
          <a:stretch>
            <a:fillRect/>
          </a:stretch>
        </p:blipFill>
        <p:spPr>
          <a:xfrm>
            <a:off x="622301" y="5213036"/>
            <a:ext cx="1473200" cy="223312"/>
          </a:xfrm>
          <a:prstGeom prst="rect">
            <a:avLst/>
          </a:prstGeom>
        </p:spPr>
      </p:pic>
      <p:sp>
        <p:nvSpPr>
          <p:cNvPr id="2" name="ZoneTexte 1">
            <a:extLst>
              <a:ext uri="{FF2B5EF4-FFF2-40B4-BE49-F238E27FC236}">
                <a16:creationId xmlns:a16="http://schemas.microsoft.com/office/drawing/2014/main" id="{73EDB7FF-4D04-3CBA-3748-E980988B9062}"/>
              </a:ext>
            </a:extLst>
          </p:cNvPr>
          <p:cNvSpPr txBox="1"/>
          <p:nvPr/>
        </p:nvSpPr>
        <p:spPr>
          <a:xfrm>
            <a:off x="546101" y="948250"/>
            <a:ext cx="1549400" cy="400110"/>
          </a:xfrm>
          <a:prstGeom prst="rect">
            <a:avLst/>
          </a:prstGeom>
          <a:noFill/>
        </p:spPr>
        <p:txBody>
          <a:bodyPr wrap="square" rtlCol="0">
            <a:spAutoFit/>
          </a:bodyPr>
          <a:lstStyle/>
          <a:p>
            <a:r>
              <a:rPr lang="fr-BE" sz="2000" b="1">
                <a:latin typeface="Arial" panose="020B0604020202020204" pitchFamily="34" charset="0"/>
                <a:cs typeface="Arial" panose="020B0604020202020204" pitchFamily="34" charset="0"/>
              </a:rPr>
              <a:t>Part 3:</a:t>
            </a:r>
            <a:endParaRPr lang="en-GB" sz="2000" b="1">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5A29674F-CBA2-E6F4-A2F7-0C389D0EF029}"/>
              </a:ext>
            </a:extLst>
          </p:cNvPr>
          <p:cNvSpPr txBox="1"/>
          <p:nvPr/>
        </p:nvSpPr>
        <p:spPr>
          <a:xfrm>
            <a:off x="546101" y="3659377"/>
            <a:ext cx="4660899" cy="1323439"/>
          </a:xfrm>
          <a:prstGeom prst="rect">
            <a:avLst/>
          </a:prstGeom>
          <a:noFill/>
        </p:spPr>
        <p:txBody>
          <a:bodyPr wrap="square">
            <a:spAutoFit/>
          </a:bodyPr>
          <a:lstStyle/>
          <a:p>
            <a:pPr algn="just"/>
            <a:r>
              <a:rPr lang="fr-FR" sz="2000">
                <a:latin typeface="Arial"/>
                <a:cs typeface="helvetica"/>
              </a:rPr>
              <a:t>The internal interest rate can be found by searching numerically for a zero</a:t>
            </a:r>
            <a:br>
              <a:rPr lang="fr-FR" sz="2000">
                <a:latin typeface="Arial"/>
                <a:cs typeface="helvetica"/>
              </a:rPr>
            </a:br>
            <a:r>
              <a:rPr lang="fr-FR" sz="2000">
                <a:latin typeface="Arial"/>
                <a:cs typeface="helvetica"/>
              </a:rPr>
              <a:t>of the NPV function, for instance using</a:t>
            </a:r>
            <a:br>
              <a:rPr lang="fr-FR" sz="2000">
                <a:latin typeface="Arial"/>
                <a:cs typeface="helvetica"/>
              </a:rPr>
            </a:br>
            <a:r>
              <a:rPr lang="fr-FR" sz="2000">
                <a:latin typeface="Arial"/>
                <a:cs typeface="helvetica"/>
              </a:rPr>
              <a:t>Newton-Raphson scheme:</a:t>
            </a:r>
          </a:p>
        </p:txBody>
      </p:sp>
      <p:sp>
        <p:nvSpPr>
          <p:cNvPr id="4" name="Espace réservé du numéro de diapositive 3">
            <a:extLst>
              <a:ext uri="{FF2B5EF4-FFF2-40B4-BE49-F238E27FC236}">
                <a16:creationId xmlns:a16="http://schemas.microsoft.com/office/drawing/2014/main" id="{CDB01D9F-746E-D021-56CE-70A240A5D8F5}"/>
              </a:ext>
            </a:extLst>
          </p:cNvPr>
          <p:cNvSpPr>
            <a:spLocks noGrp="1"/>
          </p:cNvSpPr>
          <p:nvPr>
            <p:ph type="sldNum" sz="quarter" idx="12"/>
          </p:nvPr>
        </p:nvSpPr>
        <p:spPr/>
        <p:txBody>
          <a:bodyPr/>
          <a:lstStyle/>
          <a:p>
            <a:fld id="{C7CC0789-4E3B-4896-AB79-9C52DA5A6F9C}" type="slidenum">
              <a:rPr lang="en-GB" smtClean="0"/>
              <a:t>106</a:t>
            </a:fld>
            <a:endParaRPr lang="en-GB"/>
          </a:p>
        </p:txBody>
      </p:sp>
    </p:spTree>
    <p:extLst>
      <p:ext uri="{BB962C8B-B14F-4D97-AF65-F5344CB8AC3E}">
        <p14:creationId xmlns:p14="http://schemas.microsoft.com/office/powerpoint/2010/main" val="11265648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35C06A-FDF6-7DF4-91D0-D6D89D8A60D8}"/>
              </a:ext>
            </a:extLst>
          </p:cNvPr>
          <p:cNvSpPr txBox="1"/>
          <p:nvPr/>
        </p:nvSpPr>
        <p:spPr>
          <a:xfrm>
            <a:off x="544945" y="2144815"/>
            <a:ext cx="9526155" cy="3939540"/>
          </a:xfrm>
          <a:prstGeom prst="rect">
            <a:avLst/>
          </a:prstGeom>
          <a:noFill/>
        </p:spPr>
        <p:txBody>
          <a:bodyPr wrap="square" lIns="91440" tIns="45720" rIns="91440" bIns="45720" anchor="t">
            <a:spAutoFit/>
          </a:bodyPr>
          <a:lstStyle/>
          <a:p>
            <a:pPr algn="just"/>
            <a:r>
              <a:rPr lang="en-US" sz="2000">
                <a:latin typeface="Arial" panose="020B0604020202020204" pitchFamily="34" charset="0"/>
                <a:cs typeface="Arial" panose="020B0604020202020204" pitchFamily="34" charset="0"/>
              </a:rPr>
              <a:t>The role of retailers is to buy electricity from producers and sell it to consumers. Retailers may offer their customers various types of contracts, which generally fall into two categories: </a:t>
            </a:r>
            <a:r>
              <a:rPr lang="en-US" sz="2000" b="1">
                <a:latin typeface="Arial" panose="020B0604020202020204" pitchFamily="34" charset="0"/>
                <a:cs typeface="Arial" panose="020B0604020202020204" pitchFamily="34" charset="0"/>
              </a:rPr>
              <a:t>fixed price contracts or variable price contracts</a:t>
            </a:r>
            <a:r>
              <a:rPr lang="en-US" sz="2000">
                <a:latin typeface="Arial" panose="020B0604020202020204" pitchFamily="34" charset="0"/>
                <a:cs typeface="Arial" panose="020B0604020202020204" pitchFamily="34" charset="0"/>
              </a:rPr>
              <a:t>, depending on the customers risk aversion.</a:t>
            </a:r>
          </a:p>
          <a:p>
            <a:pPr algn="just"/>
            <a:endParaRPr lang="fr-FR" sz="2000">
              <a:solidFill>
                <a:srgbClr val="000000"/>
              </a:solidFill>
              <a:latin typeface="Arial"/>
              <a:cs typeface="Calibri"/>
            </a:endParaRPr>
          </a:p>
          <a:p>
            <a:pPr algn="just"/>
            <a:endParaRPr lang="fr-FR" sz="2000">
              <a:solidFill>
                <a:srgbClr val="000000"/>
              </a:solidFill>
              <a:latin typeface="Arial"/>
              <a:cs typeface="Calibri"/>
            </a:endParaRPr>
          </a:p>
          <a:p>
            <a:pPr algn="just"/>
            <a:r>
              <a:rPr lang="en-US" sz="2000">
                <a:solidFill>
                  <a:srgbClr val="000000"/>
                </a:solidFill>
                <a:latin typeface="Arial"/>
                <a:cs typeface="Calibri"/>
              </a:rPr>
              <a:t>In the so-called fixed price contract, you pay a monthly fee equal to:</a:t>
            </a:r>
          </a:p>
          <a:p>
            <a:pPr algn="ctr"/>
            <a:endParaRPr lang="en-US" sz="1500" b="1">
              <a:solidFill>
                <a:srgbClr val="000000"/>
              </a:solidFill>
              <a:latin typeface="Arial"/>
              <a:cs typeface="Calibri"/>
            </a:endParaRPr>
          </a:p>
          <a:p>
            <a:pPr algn="ctr"/>
            <a:r>
              <a:rPr lang="en-US" sz="2000" b="1">
                <a:solidFill>
                  <a:srgbClr val="000000"/>
                </a:solidFill>
                <a:latin typeface="Arial"/>
                <a:cs typeface="Calibri"/>
              </a:rPr>
              <a:t>A + B </a:t>
            </a:r>
            <a:r>
              <a:rPr lang="en-US" sz="2000">
                <a:solidFill>
                  <a:srgbClr val="000000"/>
                </a:solidFill>
                <a:latin typeface="Arial"/>
                <a:cs typeface="Calibri"/>
              </a:rPr>
              <a:t>x</a:t>
            </a:r>
            <a:r>
              <a:rPr lang="en-US" sz="2000" b="1">
                <a:solidFill>
                  <a:srgbClr val="000000"/>
                </a:solidFill>
                <a:latin typeface="Arial"/>
                <a:cs typeface="Calibri"/>
              </a:rPr>
              <a:t> Consumption</a:t>
            </a:r>
          </a:p>
          <a:p>
            <a:pPr algn="ctr"/>
            <a:endParaRPr lang="en-US" sz="1500">
              <a:solidFill>
                <a:srgbClr val="000000"/>
              </a:solidFill>
              <a:latin typeface="Arial"/>
              <a:cs typeface="Calibri"/>
            </a:endParaRPr>
          </a:p>
          <a:p>
            <a:pPr algn="just"/>
            <a:r>
              <a:rPr lang="en-US" sz="2000">
                <a:solidFill>
                  <a:srgbClr val="000000"/>
                </a:solidFill>
                <a:latin typeface="Arial"/>
                <a:cs typeface="Calibri"/>
              </a:rPr>
              <a:t>with </a:t>
            </a:r>
            <a:r>
              <a:rPr lang="en-US" sz="2000" b="1">
                <a:solidFill>
                  <a:srgbClr val="000000"/>
                </a:solidFill>
                <a:latin typeface="Arial"/>
                <a:cs typeface="Calibri"/>
              </a:rPr>
              <a:t>A</a:t>
            </a:r>
            <a:r>
              <a:rPr lang="en-US" sz="2000">
                <a:solidFill>
                  <a:srgbClr val="000000"/>
                </a:solidFill>
                <a:latin typeface="Arial"/>
                <a:cs typeface="Calibri"/>
              </a:rPr>
              <a:t> is expressed in EUR, </a:t>
            </a:r>
            <a:r>
              <a:rPr lang="en-US" sz="2000" b="1">
                <a:solidFill>
                  <a:srgbClr val="000000"/>
                </a:solidFill>
                <a:latin typeface="Arial"/>
                <a:cs typeface="Calibri"/>
              </a:rPr>
              <a:t>B</a:t>
            </a:r>
            <a:r>
              <a:rPr lang="en-US" sz="2000">
                <a:solidFill>
                  <a:srgbClr val="000000"/>
                </a:solidFill>
                <a:latin typeface="Arial"/>
                <a:cs typeface="Calibri"/>
              </a:rPr>
              <a:t> in EUR/kWh and where </a:t>
            </a:r>
            <a:r>
              <a:rPr lang="en-US" sz="2000" b="1">
                <a:solidFill>
                  <a:srgbClr val="000000"/>
                </a:solidFill>
                <a:latin typeface="Arial"/>
                <a:cs typeface="Calibri"/>
              </a:rPr>
              <a:t>Consumption</a:t>
            </a:r>
            <a:r>
              <a:rPr lang="en-US" sz="2000">
                <a:solidFill>
                  <a:srgbClr val="000000"/>
                </a:solidFill>
                <a:latin typeface="Arial"/>
                <a:cs typeface="Calibri"/>
              </a:rPr>
              <a:t> is the monthly consumption in kWh. The terms </a:t>
            </a:r>
            <a:r>
              <a:rPr lang="en-US" sz="2000" b="1">
                <a:solidFill>
                  <a:srgbClr val="000000"/>
                </a:solidFill>
                <a:latin typeface="Arial"/>
                <a:cs typeface="Calibri"/>
              </a:rPr>
              <a:t>A</a:t>
            </a:r>
            <a:r>
              <a:rPr lang="en-US" sz="2000">
                <a:solidFill>
                  <a:srgbClr val="000000"/>
                </a:solidFill>
                <a:latin typeface="Arial"/>
                <a:cs typeface="Calibri"/>
              </a:rPr>
              <a:t> and </a:t>
            </a:r>
            <a:r>
              <a:rPr lang="en-US" sz="2000" b="1">
                <a:solidFill>
                  <a:srgbClr val="000000"/>
                </a:solidFill>
                <a:latin typeface="Arial"/>
                <a:cs typeface="Calibri"/>
              </a:rPr>
              <a:t>B</a:t>
            </a:r>
            <a:r>
              <a:rPr lang="en-US" sz="2000">
                <a:solidFill>
                  <a:srgbClr val="000000"/>
                </a:solidFill>
                <a:latin typeface="Arial"/>
                <a:cs typeface="Calibri"/>
              </a:rPr>
              <a:t> do not change over the duration of the contract. </a:t>
            </a:r>
          </a:p>
        </p:txBody>
      </p:sp>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Fixed price contracts from retailers</a:t>
            </a:r>
            <a:endParaRPr lang="fr-FR"/>
          </a:p>
        </p:txBody>
      </p:sp>
      <p:sp>
        <p:nvSpPr>
          <p:cNvPr id="2" name="Espace réservé du numéro de diapositive 1">
            <a:extLst>
              <a:ext uri="{FF2B5EF4-FFF2-40B4-BE49-F238E27FC236}">
                <a16:creationId xmlns:a16="http://schemas.microsoft.com/office/drawing/2014/main" id="{A960780A-615F-760E-4F12-372D5A1CF79F}"/>
              </a:ext>
            </a:extLst>
          </p:cNvPr>
          <p:cNvSpPr>
            <a:spLocks noGrp="1"/>
          </p:cNvSpPr>
          <p:nvPr>
            <p:ph type="sldNum" sz="quarter" idx="12"/>
          </p:nvPr>
        </p:nvSpPr>
        <p:spPr/>
        <p:txBody>
          <a:bodyPr/>
          <a:lstStyle/>
          <a:p>
            <a:fld id="{C7CC0789-4E3B-4896-AB79-9C52DA5A6F9C}" type="slidenum">
              <a:rPr lang="en-GB" smtClean="0"/>
              <a:t>107</a:t>
            </a:fld>
            <a:endParaRPr lang="en-GB"/>
          </a:p>
        </p:txBody>
      </p:sp>
    </p:spTree>
    <p:extLst>
      <p:ext uri="{BB962C8B-B14F-4D97-AF65-F5344CB8AC3E}">
        <p14:creationId xmlns:p14="http://schemas.microsoft.com/office/powerpoint/2010/main" val="109438859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B6833EE-D7B5-1E51-853F-896961752053}"/>
              </a:ext>
            </a:extLst>
          </p:cNvPr>
          <p:cNvSpPr txBox="1"/>
          <p:nvPr/>
        </p:nvSpPr>
        <p:spPr>
          <a:xfrm>
            <a:off x="546100" y="2354381"/>
            <a:ext cx="9525000" cy="3323987"/>
          </a:xfrm>
          <a:prstGeom prst="rect">
            <a:avLst/>
          </a:prstGeom>
          <a:noFill/>
        </p:spPr>
        <p:txBody>
          <a:bodyPr wrap="square">
            <a:spAutoFit/>
          </a:bodyPr>
          <a:lstStyle/>
          <a:p>
            <a:pPr algn="just"/>
            <a:r>
              <a:rPr lang="en-US" sz="2000">
                <a:solidFill>
                  <a:srgbClr val="000000"/>
                </a:solidFill>
                <a:latin typeface="Arial"/>
                <a:cs typeface="Calibri"/>
              </a:rPr>
              <a:t>For a typical variable energy price contract, you pay per month a fee equal to:</a:t>
            </a:r>
          </a:p>
          <a:p>
            <a:pPr marL="342900" indent="-342900" algn="just">
              <a:buFont typeface="Arial" panose="020B0604020202020204" pitchFamily="34" charset="0"/>
              <a:buChar char="•"/>
            </a:pPr>
            <a:endParaRPr lang="en-US" sz="1500">
              <a:solidFill>
                <a:srgbClr val="000000"/>
              </a:solidFill>
              <a:latin typeface="Arial"/>
              <a:cs typeface="Calibri"/>
            </a:endParaRPr>
          </a:p>
          <a:p>
            <a:pPr algn="ctr"/>
            <a:r>
              <a:rPr lang="en-US" sz="2000" b="1">
                <a:solidFill>
                  <a:srgbClr val="000000"/>
                </a:solidFill>
                <a:latin typeface="Arial"/>
                <a:cs typeface="Calibri"/>
              </a:rPr>
              <a:t>A + (Index </a:t>
            </a:r>
            <a:r>
              <a:rPr lang="en-US" sz="2000">
                <a:solidFill>
                  <a:srgbClr val="000000"/>
                </a:solidFill>
                <a:latin typeface="Arial"/>
                <a:cs typeface="Calibri"/>
              </a:rPr>
              <a:t>x</a:t>
            </a:r>
            <a:r>
              <a:rPr lang="en-US" sz="2000" b="1">
                <a:solidFill>
                  <a:srgbClr val="000000"/>
                </a:solidFill>
                <a:latin typeface="Arial"/>
                <a:cs typeface="Calibri"/>
              </a:rPr>
              <a:t> B + C) </a:t>
            </a:r>
            <a:r>
              <a:rPr lang="en-US" sz="2000">
                <a:solidFill>
                  <a:srgbClr val="000000"/>
                </a:solidFill>
                <a:latin typeface="Arial"/>
                <a:cs typeface="Calibri"/>
              </a:rPr>
              <a:t>x</a:t>
            </a:r>
            <a:r>
              <a:rPr lang="en-US" sz="2000" b="1">
                <a:solidFill>
                  <a:srgbClr val="000000"/>
                </a:solidFill>
                <a:latin typeface="Arial"/>
                <a:cs typeface="Calibri"/>
              </a:rPr>
              <a:t> Consumption</a:t>
            </a:r>
          </a:p>
          <a:p>
            <a:pPr algn="ctr"/>
            <a:endParaRPr lang="en-US" sz="1500" b="1">
              <a:solidFill>
                <a:srgbClr val="000000"/>
              </a:solidFill>
              <a:latin typeface="Arial"/>
              <a:cs typeface="Calibri"/>
            </a:endParaRPr>
          </a:p>
          <a:p>
            <a:pPr algn="just"/>
            <a:r>
              <a:rPr lang="en-US" sz="2000">
                <a:solidFill>
                  <a:srgbClr val="000000"/>
                </a:solidFill>
                <a:latin typeface="Arial"/>
                <a:cs typeface="Calibri"/>
              </a:rPr>
              <a:t>where </a:t>
            </a:r>
            <a:r>
              <a:rPr lang="en-US" sz="2000" b="1">
                <a:solidFill>
                  <a:srgbClr val="000000"/>
                </a:solidFill>
                <a:latin typeface="Arial"/>
                <a:cs typeface="Calibri"/>
              </a:rPr>
              <a:t>A</a:t>
            </a:r>
            <a:r>
              <a:rPr lang="en-US" sz="2000">
                <a:solidFill>
                  <a:srgbClr val="000000"/>
                </a:solidFill>
                <a:latin typeface="Arial"/>
                <a:cs typeface="Calibri"/>
              </a:rPr>
              <a:t> is expressed in EUR, </a:t>
            </a:r>
            <a:r>
              <a:rPr lang="en-US" sz="2000" b="1">
                <a:solidFill>
                  <a:srgbClr val="000000"/>
                </a:solidFill>
                <a:latin typeface="Arial"/>
                <a:cs typeface="Calibri"/>
              </a:rPr>
              <a:t>C</a:t>
            </a:r>
            <a:r>
              <a:rPr lang="en-US" sz="2000">
                <a:solidFill>
                  <a:srgbClr val="000000"/>
                </a:solidFill>
                <a:latin typeface="Arial"/>
                <a:cs typeface="Calibri"/>
              </a:rPr>
              <a:t> in EUR/kWh and </a:t>
            </a:r>
            <a:r>
              <a:rPr lang="en-US" sz="2000" b="1">
                <a:solidFill>
                  <a:srgbClr val="000000"/>
                </a:solidFill>
                <a:latin typeface="Arial"/>
                <a:cs typeface="Calibri"/>
              </a:rPr>
              <a:t>B</a:t>
            </a:r>
            <a:r>
              <a:rPr lang="en-US" sz="2000">
                <a:solidFill>
                  <a:srgbClr val="000000"/>
                </a:solidFill>
                <a:latin typeface="Arial"/>
                <a:cs typeface="Calibri"/>
              </a:rPr>
              <a:t> is dimensionless. These three terms remain constant over the duration of the contract. </a:t>
            </a:r>
            <a:r>
              <a:rPr lang="en-US" sz="2000" b="1">
                <a:solidFill>
                  <a:srgbClr val="000000"/>
                </a:solidFill>
                <a:latin typeface="Arial"/>
                <a:cs typeface="Calibri"/>
              </a:rPr>
              <a:t>Index</a:t>
            </a:r>
            <a:r>
              <a:rPr lang="en-US" sz="2000">
                <a:solidFill>
                  <a:srgbClr val="000000"/>
                </a:solidFill>
                <a:latin typeface="Arial"/>
                <a:cs typeface="Calibri"/>
              </a:rPr>
              <a:t> is expressed in EUR/kWh and varies from month to month. It is related to the average of the prices observed on the spot market.</a:t>
            </a:r>
            <a:endParaRPr lang="fr-FR" sz="2000">
              <a:solidFill>
                <a:srgbClr val="000000"/>
              </a:solidFill>
              <a:latin typeface="Arial"/>
              <a:cs typeface="Calibri"/>
            </a:endParaRPr>
          </a:p>
          <a:p>
            <a:pPr algn="just"/>
            <a:endParaRPr lang="fr-FR" sz="2000">
              <a:latin typeface="Arial"/>
              <a:cs typeface="Calibri"/>
            </a:endParaRPr>
          </a:p>
          <a:p>
            <a:pPr algn="just"/>
            <a:r>
              <a:rPr lang="fr-FR" sz="2000">
                <a:latin typeface="Arial"/>
                <a:cs typeface="Calibri"/>
              </a:rPr>
              <a:t>In Belgium</a:t>
            </a:r>
            <a:r>
              <a:rPr lang="fr-FR" sz="2000">
                <a:solidFill>
                  <a:srgbClr val="000000"/>
                </a:solidFill>
                <a:latin typeface="Arial"/>
                <a:cs typeface="Calibri"/>
              </a:rPr>
              <a:t>, </a:t>
            </a:r>
            <a:r>
              <a:rPr lang="fr-FR" sz="2000">
                <a:latin typeface="Arial"/>
                <a:cs typeface="Calibri"/>
              </a:rPr>
              <a:t>60% of contracts </a:t>
            </a:r>
            <a:r>
              <a:rPr lang="en-US" sz="2000">
                <a:latin typeface="Arial"/>
                <a:cs typeface="Calibri"/>
              </a:rPr>
              <a:t>were fixed price contracts before the 2022 energy crisis. Now retailers prefer very much to offer variable price contracts.</a:t>
            </a:r>
            <a:endParaRPr lang="fr-FR" sz="2000">
              <a:latin typeface="Arial"/>
              <a:cs typeface="Arial"/>
            </a:endParaRPr>
          </a:p>
        </p:txBody>
      </p:sp>
      <p:sp>
        <p:nvSpPr>
          <p:cNvPr id="2" name="ZoneTexte 1">
            <a:extLst>
              <a:ext uri="{FF2B5EF4-FFF2-40B4-BE49-F238E27FC236}">
                <a16:creationId xmlns:a16="http://schemas.microsoft.com/office/drawing/2014/main" id="{E8EA5F40-E335-66F8-6729-008C10A531CC}"/>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Variable price contracts from retailers</a:t>
            </a:r>
            <a:endParaRPr lang="fr-FR"/>
          </a:p>
        </p:txBody>
      </p:sp>
      <p:sp>
        <p:nvSpPr>
          <p:cNvPr id="3" name="Espace réservé du numéro de diapositive 2">
            <a:extLst>
              <a:ext uri="{FF2B5EF4-FFF2-40B4-BE49-F238E27FC236}">
                <a16:creationId xmlns:a16="http://schemas.microsoft.com/office/drawing/2014/main" id="{1947A957-F243-6DCE-C31D-63CF856D7246}"/>
              </a:ext>
            </a:extLst>
          </p:cNvPr>
          <p:cNvSpPr>
            <a:spLocks noGrp="1"/>
          </p:cNvSpPr>
          <p:nvPr>
            <p:ph type="sldNum" sz="quarter" idx="12"/>
          </p:nvPr>
        </p:nvSpPr>
        <p:spPr/>
        <p:txBody>
          <a:bodyPr/>
          <a:lstStyle/>
          <a:p>
            <a:fld id="{C7CC0789-4E3B-4896-AB79-9C52DA5A6F9C}" type="slidenum">
              <a:rPr lang="en-GB" smtClean="0"/>
              <a:t>108</a:t>
            </a:fld>
            <a:endParaRPr lang="en-GB"/>
          </a:p>
        </p:txBody>
      </p:sp>
    </p:spTree>
    <p:extLst>
      <p:ext uri="{BB962C8B-B14F-4D97-AF65-F5344CB8AC3E}">
        <p14:creationId xmlns:p14="http://schemas.microsoft.com/office/powerpoint/2010/main" val="16879548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panose="020B0604020202020204" pitchFamily="34" charset="0"/>
                <a:cs typeface="Arial" panose="020B0604020202020204" pitchFamily="34" charset="0"/>
              </a:rPr>
              <a:t>Challenges in energy retailing and pricing</a:t>
            </a:r>
            <a:endParaRPr lang="fr-FR" b="1">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F36302CD-E1C3-E858-2611-0AA33DE08368}"/>
              </a:ext>
            </a:extLst>
          </p:cNvPr>
          <p:cNvSpPr txBox="1"/>
          <p:nvPr/>
        </p:nvSpPr>
        <p:spPr>
          <a:xfrm>
            <a:off x="546101" y="2337138"/>
            <a:ext cx="9524999" cy="3785652"/>
          </a:xfrm>
          <a:prstGeom prst="rect">
            <a:avLst/>
          </a:prstGeom>
          <a:noFill/>
        </p:spPr>
        <p:txBody>
          <a:bodyPr wrap="square" lIns="91440" tIns="45720" rIns="91440" bIns="45720" anchor="t">
            <a:spAutoFit/>
          </a:bodyPr>
          <a:lstStyle/>
          <a:p>
            <a:pPr marL="342900" indent="-342900" algn="just">
              <a:buFont typeface="Arial" panose="020B0604020202020204" pitchFamily="34" charset="0"/>
              <a:buChar char="•"/>
            </a:pPr>
            <a:r>
              <a:rPr lang="en-US" sz="2000">
                <a:latin typeface="Arial"/>
                <a:cs typeface="Arial"/>
              </a:rPr>
              <a:t>To buy energy at a variable price on the wholesale market and sell it at </a:t>
            </a:r>
            <a:r>
              <a:rPr lang="en-US" sz="2000">
                <a:latin typeface="Arial"/>
                <a:ea typeface="+mn-lt"/>
                <a:cs typeface="Arial"/>
              </a:rPr>
              <a:t>a</a:t>
            </a:r>
            <a:r>
              <a:rPr lang="en-US" sz="2000">
                <a:latin typeface="Arial"/>
                <a:ea typeface="+mn-lt"/>
                <a:cs typeface="+mn-lt"/>
              </a:rPr>
              <a:t>nother price, sometimes a fixed one, at the retail level.</a:t>
            </a:r>
          </a:p>
          <a:p>
            <a:pPr algn="just"/>
            <a:endParaRPr lang="en-US" sz="20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a:latin typeface="Arial"/>
                <a:cs typeface="Arial"/>
              </a:rPr>
              <a:t>The quantity-weighted average price at which a retailer purchases energy should be lower than the rate it charges its customers.</a:t>
            </a:r>
          </a:p>
          <a:p>
            <a:pPr algn="just"/>
            <a:endParaRPr lang="en-US" sz="20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a:latin typeface="Arial"/>
                <a:cs typeface="Arial"/>
              </a:rPr>
              <a:t>Retailers must accurately forecast the consumption of their customers to reduce their exposure to spot market prices (accuracy is usually good when serving a large group of customers).</a:t>
            </a:r>
          </a:p>
          <a:p>
            <a:pPr algn="just"/>
            <a:endParaRPr lang="en-US" sz="20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a:latin typeface="Arial"/>
                <a:cs typeface="Arial"/>
              </a:rPr>
              <a:t>Retailers may offer more competitive tariffs to customers who record the energy consumed during each time period.</a:t>
            </a:r>
            <a:endParaRPr lang="en-GB" sz="2000">
              <a:latin typeface="Arial"/>
              <a:cs typeface="Arial"/>
            </a:endParaRPr>
          </a:p>
        </p:txBody>
      </p:sp>
      <p:sp>
        <p:nvSpPr>
          <p:cNvPr id="2" name="Espace réservé du numéro de diapositive 1">
            <a:extLst>
              <a:ext uri="{FF2B5EF4-FFF2-40B4-BE49-F238E27FC236}">
                <a16:creationId xmlns:a16="http://schemas.microsoft.com/office/drawing/2014/main" id="{CD08B9AB-4ECC-CB22-629B-2D2A670350CF}"/>
              </a:ext>
            </a:extLst>
          </p:cNvPr>
          <p:cNvSpPr>
            <a:spLocks noGrp="1"/>
          </p:cNvSpPr>
          <p:nvPr>
            <p:ph type="sldNum" sz="quarter" idx="12"/>
          </p:nvPr>
        </p:nvSpPr>
        <p:spPr/>
        <p:txBody>
          <a:bodyPr/>
          <a:lstStyle/>
          <a:p>
            <a:fld id="{C7CC0789-4E3B-4896-AB79-9C52DA5A6F9C}" type="slidenum">
              <a:rPr lang="en-GB" smtClean="0"/>
              <a:t>109</a:t>
            </a:fld>
            <a:endParaRPr lang="en-GB"/>
          </a:p>
        </p:txBody>
      </p:sp>
    </p:spTree>
    <p:extLst>
      <p:ext uri="{BB962C8B-B14F-4D97-AF65-F5344CB8AC3E}">
        <p14:creationId xmlns:p14="http://schemas.microsoft.com/office/powerpoint/2010/main" val="3464501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493F474-DB7C-CFDD-41C6-B174AADC70CA}"/>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Introduction to energy markets</a:t>
            </a:r>
          </a:p>
        </p:txBody>
      </p:sp>
      <p:sp>
        <p:nvSpPr>
          <p:cNvPr id="3" name="ZoneTexte 2">
            <a:extLst>
              <a:ext uri="{FF2B5EF4-FFF2-40B4-BE49-F238E27FC236}">
                <a16:creationId xmlns:a16="http://schemas.microsoft.com/office/drawing/2014/main" id="{9005F3CF-90A6-B36B-78B4-8C66A981B456}"/>
              </a:ext>
            </a:extLst>
          </p:cNvPr>
          <p:cNvSpPr txBox="1"/>
          <p:nvPr/>
        </p:nvSpPr>
        <p:spPr>
          <a:xfrm>
            <a:off x="589584" y="1477533"/>
            <a:ext cx="9481516" cy="5632311"/>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Energy plays a key role in economic activities, </a:t>
            </a:r>
            <a:r>
              <a:rPr lang="en-GB" sz="2000" b="1" noProof="0">
                <a:latin typeface="Arial" panose="020B0604020202020204" pitchFamily="34" charset="0"/>
                <a:cs typeface="Arial" panose="020B0604020202020204" pitchFamily="34" charset="0"/>
              </a:rPr>
              <a:t>making both the availability and cost of energy sources critical factors for economic development and social well-being</a:t>
            </a:r>
            <a:r>
              <a:rPr lang="en-GB" sz="2000" noProof="0">
                <a:latin typeface="Arial" panose="020B0604020202020204" pitchFamily="34" charset="0"/>
                <a:cs typeface="Arial" panose="020B0604020202020204" pitchFamily="34" charset="0"/>
              </a:rPr>
              <a:t>. Consequently, governments have established policy objectives to improve the availability, affordability, and sustainability of energy.</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term ‘energy markets’ refers to a complex system in which producers, transport and distribution operators, traders, and consumers interact to achieve their respective objectives. </a:t>
            </a:r>
            <a:r>
              <a:rPr lang="en-GB" sz="2000" b="1" noProof="0">
                <a:latin typeface="Arial" panose="020B0604020202020204" pitchFamily="34" charset="0"/>
                <a:cs typeface="Arial" panose="020B0604020202020204" pitchFamily="34" charset="0"/>
              </a:rPr>
              <a:t>These markets include electricity, gas, oil, coal, and other energy-related commodities, such CO</a:t>
            </a:r>
            <a:r>
              <a:rPr lang="en-GB" sz="2000" b="1" baseline="-25000" noProof="0">
                <a:latin typeface="Arial" panose="020B0604020202020204" pitchFamily="34" charset="0"/>
                <a:cs typeface="Arial" panose="020B0604020202020204" pitchFamily="34" charset="0"/>
              </a:rPr>
              <a:t>2</a:t>
            </a:r>
            <a:r>
              <a:rPr lang="en-GB" sz="2000" b="1">
                <a:latin typeface="Arial" panose="020B0604020202020204" pitchFamily="34" charset="0"/>
                <a:cs typeface="Arial" panose="020B0604020202020204" pitchFamily="34" charset="0"/>
              </a:rPr>
              <a:t> </a:t>
            </a:r>
            <a:r>
              <a:rPr lang="en-GB" sz="2000" b="1" noProof="0">
                <a:latin typeface="Arial" panose="020B0604020202020204" pitchFamily="34" charset="0"/>
                <a:cs typeface="Arial" panose="020B0604020202020204" pitchFamily="34" charset="0"/>
              </a:rPr>
              <a:t>emission allowances.</a:t>
            </a:r>
          </a:p>
          <a:p>
            <a:pPr algn="just"/>
            <a:endParaRPr lang="en-GB" sz="2000"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The electricity, gas, oil, and carbon markets are interlinked</a:t>
            </a:r>
            <a:r>
              <a:rPr lang="en-GB" sz="2000" noProof="0">
                <a:latin typeface="Arial" panose="020B0604020202020204" pitchFamily="34" charset="0"/>
                <a:cs typeface="Arial" panose="020B0604020202020204" pitchFamily="34" charset="0"/>
              </a:rPr>
              <a:t>. Oil and gas are key fuels for electricity generation in many regions, meaning their prices directly influence electricity costs. Additionally, rising CO</a:t>
            </a:r>
            <a:r>
              <a:rPr lang="en-GB" sz="2000" baseline="-25000" noProof="0">
                <a:latin typeface="Arial" panose="020B0604020202020204" pitchFamily="34" charset="0"/>
                <a:cs typeface="Arial" panose="020B0604020202020204" pitchFamily="34" charset="0"/>
              </a:rPr>
              <a:t>2</a:t>
            </a:r>
            <a:r>
              <a:rPr lang="en-GB" sz="2000" noProof="0">
                <a:latin typeface="Arial" panose="020B0604020202020204" pitchFamily="34" charset="0"/>
                <a:cs typeface="Arial" panose="020B0604020202020204" pitchFamily="34" charset="0"/>
              </a:rPr>
              <a:t> prices increase the cost of electricity produced from fossil fuels, which can drive greater demand for cleaner energy alternatives.</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For these reasons, this course will examine all these markets, with an emphasis on electricity markets.</a:t>
            </a:r>
          </a:p>
        </p:txBody>
      </p:sp>
      <p:sp>
        <p:nvSpPr>
          <p:cNvPr id="6" name="Espace réservé du numéro de diapositive 5">
            <a:extLst>
              <a:ext uri="{FF2B5EF4-FFF2-40B4-BE49-F238E27FC236}">
                <a16:creationId xmlns:a16="http://schemas.microsoft.com/office/drawing/2014/main" id="{831B7CB6-71F8-25E3-1AB2-429C19E73A2E}"/>
              </a:ext>
            </a:extLst>
          </p:cNvPr>
          <p:cNvSpPr>
            <a:spLocks noGrp="1"/>
          </p:cNvSpPr>
          <p:nvPr>
            <p:ph type="sldNum" sz="quarter" idx="12"/>
          </p:nvPr>
        </p:nvSpPr>
        <p:spPr/>
        <p:txBody>
          <a:bodyPr/>
          <a:lstStyle/>
          <a:p>
            <a:fld id="{C7CC0789-4E3B-4896-AB79-9C52DA5A6F9C}" type="slidenum">
              <a:rPr lang="en-GB" smtClean="0"/>
              <a:t>11</a:t>
            </a:fld>
            <a:endParaRPr lang="en-GB"/>
          </a:p>
        </p:txBody>
      </p:sp>
    </p:spTree>
    <p:extLst>
      <p:ext uri="{BB962C8B-B14F-4D97-AF65-F5344CB8AC3E}">
        <p14:creationId xmlns:p14="http://schemas.microsoft.com/office/powerpoint/2010/main" val="27820829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53CC1-0869-5909-75CD-5E1E889556C5}"/>
            </a:ext>
          </a:extLst>
        </p:cNvPr>
        <p:cNvGrpSpPr/>
        <p:nvPr/>
      </p:nvGrpSpPr>
      <p:grpSpPr>
        <a:xfrm>
          <a:off x="0" y="0"/>
          <a:ext cx="0" cy="0"/>
          <a:chOff x="0" y="0"/>
          <a:chExt cx="0" cy="0"/>
        </a:xfrm>
      </p:grpSpPr>
      <p:sp>
        <p:nvSpPr>
          <p:cNvPr id="2" name="object 3">
            <a:extLst>
              <a:ext uri="{FF2B5EF4-FFF2-40B4-BE49-F238E27FC236}">
                <a16:creationId xmlns:a16="http://schemas.microsoft.com/office/drawing/2014/main" id="{77C18FC6-B568-35AA-2259-BE39000FDD1E}"/>
              </a:ext>
            </a:extLst>
          </p:cNvPr>
          <p:cNvSpPr txBox="1"/>
          <p:nvPr/>
        </p:nvSpPr>
        <p:spPr>
          <a:xfrm>
            <a:off x="1422400" y="2756144"/>
            <a:ext cx="7848600" cy="344646"/>
          </a:xfrm>
          <a:prstGeom prst="rect">
            <a:avLst/>
          </a:prstGeom>
        </p:spPr>
        <p:txBody>
          <a:bodyPr vert="horz" wrap="square" lIns="0" tIns="11430" rIns="0" bIns="0" rtlCol="0">
            <a:spAutoFit/>
          </a:bodyPr>
          <a:lstStyle/>
          <a:p>
            <a:pPr marL="742950" marR="5080" indent="-730885" algn="ctr">
              <a:lnSpc>
                <a:spcPct val="119200"/>
              </a:lnSpc>
              <a:spcBef>
                <a:spcPts val="90"/>
              </a:spcBef>
              <a:tabLst>
                <a:tab pos="1699260" algn="l"/>
              </a:tabLst>
            </a:pPr>
            <a:r>
              <a:rPr lang="en-GB" sz="2000" u="sng" noProof="0">
                <a:latin typeface="Arial"/>
                <a:cs typeface="Arial"/>
              </a:rPr>
              <a:t>Lecturer</a:t>
            </a:r>
            <a:r>
              <a:rPr lang="en-GB" sz="2000" noProof="0">
                <a:latin typeface="Arial"/>
                <a:cs typeface="Arial"/>
              </a:rPr>
              <a:t>: Damien Ernst – University of Liège (</a:t>
            </a:r>
            <a:r>
              <a:rPr lang="en-GB" sz="2000" i="1" noProof="0">
                <a:latin typeface="Arial"/>
                <a:cs typeface="Arial"/>
              </a:rPr>
              <a:t>dernst@uliege.be</a:t>
            </a:r>
            <a:r>
              <a:rPr lang="en-GB" sz="2000" noProof="0">
                <a:latin typeface="Arial"/>
                <a:cs typeface="Arial"/>
              </a:rPr>
              <a:t>)</a:t>
            </a:r>
          </a:p>
        </p:txBody>
      </p:sp>
      <p:sp>
        <p:nvSpPr>
          <p:cNvPr id="3" name="TextBox 5">
            <a:extLst>
              <a:ext uri="{FF2B5EF4-FFF2-40B4-BE49-F238E27FC236}">
                <a16:creationId xmlns:a16="http://schemas.microsoft.com/office/drawing/2014/main" id="{97D65E3F-085B-AF23-967A-B0914E54768E}"/>
              </a:ext>
            </a:extLst>
          </p:cNvPr>
          <p:cNvSpPr txBox="1"/>
          <p:nvPr/>
        </p:nvSpPr>
        <p:spPr>
          <a:xfrm>
            <a:off x="1784350" y="953171"/>
            <a:ext cx="7124700" cy="1323439"/>
          </a:xfrm>
          <a:prstGeom prst="rect">
            <a:avLst/>
          </a:prstGeom>
          <a:noFill/>
        </p:spPr>
        <p:txBody>
          <a:bodyPr wrap="square">
            <a:spAutoFit/>
          </a:bodyPr>
          <a:lstStyle/>
          <a:p>
            <a:pPr algn="ctr"/>
            <a:r>
              <a:rPr lang="en-GB" sz="4000" i="0" cap="all" noProof="0">
                <a:effectLst/>
                <a:latin typeface="Arial" panose="020B0604020202020204" pitchFamily="34" charset="0"/>
                <a:cs typeface="Arial" panose="020B0604020202020204" pitchFamily="34" charset="0"/>
              </a:rPr>
              <a:t>ELEC0018-1</a:t>
            </a:r>
          </a:p>
          <a:p>
            <a:pPr algn="ctr"/>
            <a:r>
              <a:rPr lang="en-GB" sz="4000" noProof="0">
                <a:solidFill>
                  <a:srgbClr val="333333"/>
                </a:solidFill>
                <a:effectLst/>
                <a:latin typeface="Arial" panose="020B0604020202020204" pitchFamily="34" charset="0"/>
                <a:cs typeface="Arial" panose="020B0604020202020204" pitchFamily="34" charset="0"/>
              </a:rPr>
              <a:t>Energy market and regulation</a:t>
            </a:r>
          </a:p>
        </p:txBody>
      </p:sp>
      <p:sp>
        <p:nvSpPr>
          <p:cNvPr id="4" name="TextBox 5">
            <a:extLst>
              <a:ext uri="{FF2B5EF4-FFF2-40B4-BE49-F238E27FC236}">
                <a16:creationId xmlns:a16="http://schemas.microsoft.com/office/drawing/2014/main" id="{B6EEAE8F-8C3C-2C8C-2087-CC2FE6A02679}"/>
              </a:ext>
            </a:extLst>
          </p:cNvPr>
          <p:cNvSpPr txBox="1"/>
          <p:nvPr/>
        </p:nvSpPr>
        <p:spPr>
          <a:xfrm>
            <a:off x="1083392" y="3739376"/>
            <a:ext cx="8526616" cy="954107"/>
          </a:xfrm>
          <a:prstGeom prst="rect">
            <a:avLst/>
          </a:prstGeom>
          <a:noFill/>
        </p:spPr>
        <p:txBody>
          <a:bodyPr wrap="square" lIns="91440" tIns="45720" rIns="91440" bIns="45720" anchor="t">
            <a:spAutoFit/>
          </a:bodyPr>
          <a:lstStyle/>
          <a:p>
            <a:pPr algn="ctr"/>
            <a:r>
              <a:rPr lang="en-GB" sz="2800" b="1" noProof="0">
                <a:solidFill>
                  <a:srgbClr val="333333"/>
                </a:solidFill>
                <a:latin typeface="Arial"/>
                <a:cs typeface="Arial"/>
              </a:rPr>
              <a:t>Chapter</a:t>
            </a:r>
            <a:r>
              <a:rPr lang="en-GB" sz="2800" b="1" noProof="0">
                <a:solidFill>
                  <a:srgbClr val="333333"/>
                </a:solidFill>
                <a:effectLst/>
                <a:latin typeface="Arial"/>
                <a:cs typeface="Arial"/>
              </a:rPr>
              <a:t> </a:t>
            </a:r>
            <a:r>
              <a:rPr lang="en-GB" sz="2800" b="1" noProof="0">
                <a:solidFill>
                  <a:srgbClr val="333333"/>
                </a:solidFill>
                <a:latin typeface="Arial"/>
                <a:cs typeface="Arial"/>
              </a:rPr>
              <a:t>05 </a:t>
            </a:r>
            <a:r>
              <a:rPr lang="en-GB" sz="2800" b="1" noProof="0">
                <a:solidFill>
                  <a:srgbClr val="333333"/>
                </a:solidFill>
                <a:effectLst/>
                <a:latin typeface="Arial"/>
                <a:cs typeface="Arial"/>
              </a:rPr>
              <a:t>– </a:t>
            </a:r>
            <a:r>
              <a:rPr lang="en-GB" sz="2800" b="1" noProof="0">
                <a:solidFill>
                  <a:srgbClr val="333333"/>
                </a:solidFill>
                <a:latin typeface="Arial"/>
                <a:cs typeface="Arial"/>
              </a:rPr>
              <a:t>Chronology of electricity markets and the forward/futures markets</a:t>
            </a:r>
            <a:endParaRPr lang="en-GB" sz="2800" b="1" noProof="0">
              <a:solidFill>
                <a:srgbClr val="333333"/>
              </a:solidFill>
              <a:effectLst/>
              <a:latin typeface="Arial"/>
              <a:cs typeface="Arial"/>
            </a:endParaRPr>
          </a:p>
        </p:txBody>
      </p:sp>
      <p:sp>
        <p:nvSpPr>
          <p:cNvPr id="8" name="Rectangle 7">
            <a:extLst>
              <a:ext uri="{FF2B5EF4-FFF2-40B4-BE49-F238E27FC236}">
                <a16:creationId xmlns:a16="http://schemas.microsoft.com/office/drawing/2014/main" id="{8E8E62E6-286F-A797-A85F-5ACB5D1A4FD7}"/>
              </a:ext>
            </a:extLst>
          </p:cNvPr>
          <p:cNvSpPr/>
          <p:nvPr/>
        </p:nvSpPr>
        <p:spPr>
          <a:xfrm>
            <a:off x="1422400" y="663575"/>
            <a:ext cx="7848600" cy="190263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Rectangle 8">
            <a:extLst>
              <a:ext uri="{FF2B5EF4-FFF2-40B4-BE49-F238E27FC236}">
                <a16:creationId xmlns:a16="http://schemas.microsoft.com/office/drawing/2014/main" id="{1CDA04C1-28AA-9361-AB60-A68147D0FB43}"/>
              </a:ext>
            </a:extLst>
          </p:cNvPr>
          <p:cNvSpPr/>
          <p:nvPr/>
        </p:nvSpPr>
        <p:spPr>
          <a:xfrm>
            <a:off x="127000" y="131359"/>
            <a:ext cx="10439400" cy="777003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Tree>
    <p:extLst>
      <p:ext uri="{BB962C8B-B14F-4D97-AF65-F5344CB8AC3E}">
        <p14:creationId xmlns:p14="http://schemas.microsoft.com/office/powerpoint/2010/main" val="4278293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35C06A-FDF6-7DF4-91D0-D6D89D8A60D8}"/>
              </a:ext>
            </a:extLst>
          </p:cNvPr>
          <p:cNvSpPr txBox="1"/>
          <p:nvPr/>
        </p:nvSpPr>
        <p:spPr>
          <a:xfrm>
            <a:off x="544946" y="3449971"/>
            <a:ext cx="9526154" cy="4093428"/>
          </a:xfrm>
          <a:prstGeom prst="rect">
            <a:avLst/>
          </a:prstGeom>
          <a:noFill/>
        </p:spPr>
        <p:txBody>
          <a:bodyPr wrap="square" lIns="91440" tIns="45720" rIns="91440" bIns="45720" anchor="t">
            <a:spAutoFit/>
          </a:bodyPr>
          <a:lstStyle/>
          <a:p>
            <a:pPr algn="just"/>
            <a:r>
              <a:rPr lang="en-GB" sz="2000" noProof="0">
                <a:latin typeface="Arial"/>
                <a:cs typeface="helvetica"/>
              </a:rPr>
              <a:t>According to Investopedia, a market is</a:t>
            </a:r>
            <a:r>
              <a:rPr lang="en-GB" sz="2000">
                <a:latin typeface="Arial"/>
                <a:cs typeface="helvetica"/>
              </a:rPr>
              <a:t> a</a:t>
            </a:r>
            <a:r>
              <a:rPr lang="en-GB" sz="2000" noProof="0">
                <a:latin typeface="Arial"/>
                <a:cs typeface="helvetica"/>
              </a:rPr>
              <a:t> place where two parties can gather to facilitate the exchange of goods and services. The parties involved are usually buyers and sellers. The market may be physical like a retail outlet, where people meet face-to-face, or virtual like an online market, where there is no direct physical contact between buyers and sellers.</a:t>
            </a:r>
          </a:p>
          <a:p>
            <a:endParaRPr lang="en-GB" sz="1500" noProof="0">
              <a:solidFill>
                <a:srgbClr val="000000"/>
              </a:solidFill>
              <a:latin typeface="Arial"/>
              <a:cs typeface="helvetica"/>
            </a:endParaRPr>
          </a:p>
          <a:p>
            <a:pPr algn="just"/>
            <a:r>
              <a:rPr lang="en-GB" sz="2000" b="1" noProof="0">
                <a:solidFill>
                  <a:srgbClr val="000000"/>
                </a:solidFill>
                <a:latin typeface="Arial"/>
                <a:cs typeface="helvetica"/>
              </a:rPr>
              <a:t>What is an electricity </a:t>
            </a:r>
            <a:r>
              <a:rPr lang="en-GB" sz="2000" b="1" noProof="0">
                <a:latin typeface="Arial"/>
                <a:cs typeface="helvetica"/>
              </a:rPr>
              <a:t>market?</a:t>
            </a:r>
          </a:p>
          <a:p>
            <a:pPr algn="just"/>
            <a:endParaRPr lang="en-GB" sz="500" noProof="0">
              <a:latin typeface="Arial"/>
              <a:cs typeface="Arial"/>
            </a:endParaRPr>
          </a:p>
          <a:p>
            <a:pPr marL="342900" indent="-342900" algn="just">
              <a:buFont typeface="Arial" panose="020B0604020202020204" pitchFamily="34" charset="0"/>
              <a:buChar char="•"/>
            </a:pPr>
            <a:r>
              <a:rPr lang="en-GB" sz="2000" noProof="0">
                <a:latin typeface="Arial"/>
                <a:cs typeface="helvetica"/>
              </a:rPr>
              <a:t>product → electricity (both energy and power)</a:t>
            </a:r>
            <a:endParaRPr lang="en-GB" sz="2000" noProof="0">
              <a:latin typeface="Arial"/>
              <a:cs typeface="Arial"/>
            </a:endParaRPr>
          </a:p>
          <a:p>
            <a:pPr marL="342900" indent="-342900" algn="just">
              <a:buFont typeface="Arial" panose="020B0604020202020204" pitchFamily="34" charset="0"/>
              <a:buChar char="•"/>
            </a:pPr>
            <a:r>
              <a:rPr lang="en-GB" sz="2000" noProof="0">
                <a:latin typeface="Arial"/>
                <a:cs typeface="helvetica"/>
              </a:rPr>
              <a:t>buyers → retailers &amp; sellers → producers </a:t>
            </a:r>
            <a:endParaRPr lang="en-GB" sz="2000" noProof="0">
              <a:latin typeface="Arial"/>
              <a:cs typeface="Arial"/>
            </a:endParaRPr>
          </a:p>
          <a:p>
            <a:pPr marL="342900" indent="-342900" algn="just">
              <a:buFont typeface="Arial" panose="020B0604020202020204" pitchFamily="34" charset="0"/>
              <a:buChar char="•"/>
            </a:pPr>
            <a:r>
              <a:rPr lang="en-GB" sz="2000" noProof="0">
                <a:latin typeface="Arial"/>
                <a:cs typeface="helvetica"/>
              </a:rPr>
              <a:t>mostly virtual</a:t>
            </a:r>
            <a:endParaRPr lang="en-GB" sz="2000" noProof="0">
              <a:latin typeface="Arial"/>
              <a:cs typeface="Arial"/>
            </a:endParaRPr>
          </a:p>
          <a:p>
            <a:endParaRPr lang="en-GB" sz="1500" u="sng" noProof="0">
              <a:latin typeface="Arial"/>
              <a:cs typeface="helvetica"/>
            </a:endParaRPr>
          </a:p>
          <a:p>
            <a:r>
              <a:rPr lang="en-GB" sz="2000" b="1" noProof="0">
                <a:latin typeface="Arial"/>
                <a:cs typeface="helvetica"/>
              </a:rPr>
              <a:t>Why an ‘</a:t>
            </a:r>
            <a:r>
              <a:rPr lang="en-GB" sz="2000" b="1" i="1" noProof="0">
                <a:latin typeface="Arial"/>
                <a:cs typeface="helvetica"/>
              </a:rPr>
              <a:t>s’</a:t>
            </a:r>
            <a:r>
              <a:rPr lang="en-GB" sz="2000" b="1" noProof="0">
                <a:latin typeface="Arial"/>
                <a:cs typeface="helvetica"/>
              </a:rPr>
              <a:t> in markets?</a:t>
            </a:r>
          </a:p>
          <a:p>
            <a:endParaRPr lang="en-GB" sz="500" u="sng" noProof="0">
              <a:latin typeface="Arial"/>
              <a:cs typeface="helvetica"/>
            </a:endParaRPr>
          </a:p>
          <a:p>
            <a:r>
              <a:rPr lang="en-GB" sz="2000" noProof="0">
                <a:latin typeface="Arial"/>
                <a:cs typeface="helvetica"/>
              </a:rPr>
              <a:t>Electricity has some special properties → several ways to exchange it.</a:t>
            </a:r>
            <a:endParaRPr lang="en-GB" sz="2000" noProof="0">
              <a:latin typeface="Arial"/>
            </a:endParaRPr>
          </a:p>
        </p:txBody>
      </p:sp>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Explanation of the terminology</a:t>
            </a:r>
            <a:endParaRPr lang="en-GB" noProof="0"/>
          </a:p>
        </p:txBody>
      </p:sp>
      <p:sp>
        <p:nvSpPr>
          <p:cNvPr id="3" name="ZoneTexte 2">
            <a:extLst>
              <a:ext uri="{FF2B5EF4-FFF2-40B4-BE49-F238E27FC236}">
                <a16:creationId xmlns:a16="http://schemas.microsoft.com/office/drawing/2014/main" id="{11C8A99B-DC67-FB33-2125-8FC6B6FF2D85}"/>
              </a:ext>
            </a:extLst>
          </p:cNvPr>
          <p:cNvSpPr txBox="1"/>
          <p:nvPr/>
        </p:nvSpPr>
        <p:spPr>
          <a:xfrm>
            <a:off x="544944" y="1147111"/>
            <a:ext cx="9526155" cy="707886"/>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first option to build an offer is to buy directly from the producer. </a:t>
            </a:r>
            <a:r>
              <a:rPr lang="en-GB" sz="2000" noProof="0">
                <a:solidFill>
                  <a:srgbClr val="000000"/>
                </a:solidFill>
                <a:latin typeface="Arial" panose="020B0604020202020204" pitchFamily="34" charset="0"/>
                <a:cs typeface="Arial" panose="020B0604020202020204" pitchFamily="34" charset="0"/>
              </a:rPr>
              <a:t>They can also buy electricity through </a:t>
            </a:r>
            <a:r>
              <a:rPr lang="en-GB" sz="2000" noProof="0">
                <a:latin typeface="Arial" panose="020B0604020202020204" pitchFamily="34" charset="0"/>
                <a:cs typeface="Arial" panose="020B0604020202020204" pitchFamily="34" charset="0"/>
              </a:rPr>
              <a:t>a market.</a:t>
            </a:r>
          </a:p>
        </p:txBody>
      </p:sp>
      <p:sp>
        <p:nvSpPr>
          <p:cNvPr id="2" name="Rectangle 1">
            <a:extLst>
              <a:ext uri="{FF2B5EF4-FFF2-40B4-BE49-F238E27FC236}">
                <a16:creationId xmlns:a16="http://schemas.microsoft.com/office/drawing/2014/main" id="{39F4B2F1-450B-7B27-263C-A7F45AE0DC9C}"/>
              </a:ext>
            </a:extLst>
          </p:cNvPr>
          <p:cNvSpPr/>
          <p:nvPr/>
        </p:nvSpPr>
        <p:spPr>
          <a:xfrm>
            <a:off x="2375841" y="2190551"/>
            <a:ext cx="5941717" cy="9238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noProof="0">
                <a:solidFill>
                  <a:schemeClr val="tx1"/>
                </a:solidFill>
                <a:latin typeface="Arial"/>
                <a:cs typeface="Arial"/>
              </a:rPr>
              <a:t>But what are exactly electricity markets?</a:t>
            </a:r>
          </a:p>
        </p:txBody>
      </p:sp>
      <p:sp>
        <p:nvSpPr>
          <p:cNvPr id="4" name="Espace réservé du numéro de diapositive 3">
            <a:extLst>
              <a:ext uri="{FF2B5EF4-FFF2-40B4-BE49-F238E27FC236}">
                <a16:creationId xmlns:a16="http://schemas.microsoft.com/office/drawing/2014/main" id="{A60CE9B6-2A37-CB48-2622-8A79BFA271EA}"/>
              </a:ext>
            </a:extLst>
          </p:cNvPr>
          <p:cNvSpPr>
            <a:spLocks noGrp="1"/>
          </p:cNvSpPr>
          <p:nvPr>
            <p:ph type="sldNum" sz="quarter" idx="12"/>
          </p:nvPr>
        </p:nvSpPr>
        <p:spPr/>
        <p:txBody>
          <a:bodyPr/>
          <a:lstStyle/>
          <a:p>
            <a:fld id="{C7CC0789-4E3B-4896-AB79-9C52DA5A6F9C}" type="slidenum">
              <a:rPr lang="en-GB" smtClean="0"/>
              <a:t>111</a:t>
            </a:fld>
            <a:endParaRPr lang="en-GB"/>
          </a:p>
        </p:txBody>
      </p:sp>
    </p:spTree>
    <p:extLst>
      <p:ext uri="{BB962C8B-B14F-4D97-AF65-F5344CB8AC3E}">
        <p14:creationId xmlns:p14="http://schemas.microsoft.com/office/powerpoint/2010/main" val="31081760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Chronology of markets</a:t>
            </a:r>
            <a:endParaRPr lang="en-GB" noProof="0"/>
          </a:p>
        </p:txBody>
      </p:sp>
      <p:grpSp>
        <p:nvGrpSpPr>
          <p:cNvPr id="2" name="Groupe 1">
            <a:extLst>
              <a:ext uri="{FF2B5EF4-FFF2-40B4-BE49-F238E27FC236}">
                <a16:creationId xmlns:a16="http://schemas.microsoft.com/office/drawing/2014/main" id="{E4EDF8BC-A87D-30FE-14AC-603912E8C10E}"/>
              </a:ext>
            </a:extLst>
          </p:cNvPr>
          <p:cNvGrpSpPr/>
          <p:nvPr/>
        </p:nvGrpSpPr>
        <p:grpSpPr>
          <a:xfrm>
            <a:off x="768350" y="2394910"/>
            <a:ext cx="9156700" cy="3744073"/>
            <a:chOff x="768350" y="2416175"/>
            <a:chExt cx="9156700" cy="3744073"/>
          </a:xfrm>
        </p:grpSpPr>
        <p:pic>
          <p:nvPicPr>
            <p:cNvPr id="5" name="Image 4">
              <a:extLst>
                <a:ext uri="{FF2B5EF4-FFF2-40B4-BE49-F238E27FC236}">
                  <a16:creationId xmlns:a16="http://schemas.microsoft.com/office/drawing/2014/main" id="{6BFB623B-866D-C89D-7930-294745C2E2D2}"/>
                </a:ext>
              </a:extLst>
            </p:cNvPr>
            <p:cNvPicPr>
              <a:picLocks noChangeAspect="1"/>
            </p:cNvPicPr>
            <p:nvPr/>
          </p:nvPicPr>
          <p:blipFill>
            <a:blip r:embed="rId2"/>
            <a:stretch>
              <a:fillRect/>
            </a:stretch>
          </p:blipFill>
          <p:spPr>
            <a:xfrm>
              <a:off x="768350" y="2416175"/>
              <a:ext cx="9156700" cy="3744073"/>
            </a:xfrm>
            <a:prstGeom prst="rect">
              <a:avLst/>
            </a:prstGeom>
          </p:spPr>
        </p:pic>
        <p:sp>
          <p:nvSpPr>
            <p:cNvPr id="41" name="Rectangle 40">
              <a:extLst>
                <a:ext uri="{FF2B5EF4-FFF2-40B4-BE49-F238E27FC236}">
                  <a16:creationId xmlns:a16="http://schemas.microsoft.com/office/drawing/2014/main" id="{6585A477-4794-FFCC-880E-27283FAEE0B2}"/>
                </a:ext>
              </a:extLst>
            </p:cNvPr>
            <p:cNvSpPr/>
            <p:nvPr/>
          </p:nvSpPr>
          <p:spPr>
            <a:xfrm>
              <a:off x="1203468" y="2684206"/>
              <a:ext cx="117987" cy="1946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2" name="ZoneTexte 41">
              <a:extLst>
                <a:ext uri="{FF2B5EF4-FFF2-40B4-BE49-F238E27FC236}">
                  <a16:creationId xmlns:a16="http://schemas.microsoft.com/office/drawing/2014/main" id="{43CB8C3A-4B62-4946-44D3-E9092E74E6F3}"/>
                </a:ext>
              </a:extLst>
            </p:cNvPr>
            <p:cNvSpPr txBox="1"/>
            <p:nvPr/>
          </p:nvSpPr>
          <p:spPr>
            <a:xfrm>
              <a:off x="1150373" y="2631543"/>
              <a:ext cx="224175" cy="292388"/>
            </a:xfrm>
            <a:prstGeom prst="rect">
              <a:avLst/>
            </a:prstGeom>
            <a:noFill/>
          </p:spPr>
          <p:txBody>
            <a:bodyPr wrap="square" rtlCol="0">
              <a:spAutoFit/>
            </a:bodyPr>
            <a:lstStyle/>
            <a:p>
              <a:r>
                <a:rPr lang="en-GB" sz="1300" noProof="0"/>
                <a:t>x</a:t>
              </a:r>
            </a:p>
          </p:txBody>
        </p:sp>
      </p:grpSp>
      <p:sp>
        <p:nvSpPr>
          <p:cNvPr id="3" name="Espace réservé du numéro de diapositive 2">
            <a:extLst>
              <a:ext uri="{FF2B5EF4-FFF2-40B4-BE49-F238E27FC236}">
                <a16:creationId xmlns:a16="http://schemas.microsoft.com/office/drawing/2014/main" id="{059E93F8-47D5-3718-1653-0A914803F089}"/>
              </a:ext>
            </a:extLst>
          </p:cNvPr>
          <p:cNvSpPr>
            <a:spLocks noGrp="1"/>
          </p:cNvSpPr>
          <p:nvPr>
            <p:ph type="sldNum" sz="quarter" idx="12"/>
          </p:nvPr>
        </p:nvSpPr>
        <p:spPr/>
        <p:txBody>
          <a:bodyPr/>
          <a:lstStyle/>
          <a:p>
            <a:fld id="{C7CC0789-4E3B-4896-AB79-9C52DA5A6F9C}" type="slidenum">
              <a:rPr lang="en-GB" smtClean="0"/>
              <a:t>112</a:t>
            </a:fld>
            <a:endParaRPr lang="en-GB"/>
          </a:p>
        </p:txBody>
      </p:sp>
    </p:spTree>
    <p:extLst>
      <p:ext uri="{BB962C8B-B14F-4D97-AF65-F5344CB8AC3E}">
        <p14:creationId xmlns:p14="http://schemas.microsoft.com/office/powerpoint/2010/main" val="26918876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Bilateral contracts</a:t>
            </a:r>
            <a:endParaRPr lang="en-GB" noProof="0"/>
          </a:p>
        </p:txBody>
      </p:sp>
      <p:sp>
        <p:nvSpPr>
          <p:cNvPr id="3" name="ZoneTexte 2">
            <a:extLst>
              <a:ext uri="{FF2B5EF4-FFF2-40B4-BE49-F238E27FC236}">
                <a16:creationId xmlns:a16="http://schemas.microsoft.com/office/drawing/2014/main" id="{15B12207-6CC1-2E87-9996-9EB67932961F}"/>
              </a:ext>
            </a:extLst>
          </p:cNvPr>
          <p:cNvSpPr txBox="1"/>
          <p:nvPr/>
        </p:nvSpPr>
        <p:spPr>
          <a:xfrm>
            <a:off x="546101" y="1747685"/>
            <a:ext cx="9524999" cy="5170646"/>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There are two main categories of markets</a:t>
            </a:r>
            <a:r>
              <a:rPr lang="en-GB" sz="2000">
                <a:latin typeface="Arial" panose="020B0604020202020204" pitchFamily="34" charset="0"/>
                <a:cs typeface="Arial" panose="020B0604020202020204" pitchFamily="34" charset="0"/>
              </a:rPr>
              <a:t>, b</a:t>
            </a:r>
            <a:r>
              <a:rPr lang="en-GB" sz="2000" noProof="0">
                <a:latin typeface="Arial" panose="020B0604020202020204" pitchFamily="34" charset="0"/>
                <a:cs typeface="Arial" panose="020B0604020202020204" pitchFamily="34" charset="0"/>
              </a:rPr>
              <a:t>ilateral markets and </a:t>
            </a:r>
            <a:r>
              <a:rPr lang="en-GB" sz="2000">
                <a:latin typeface="Arial" panose="020B0604020202020204" pitchFamily="34" charset="0"/>
                <a:cs typeface="Arial" panose="020B0604020202020204" pitchFamily="34" charset="0"/>
              </a:rPr>
              <a:t>e</a:t>
            </a:r>
            <a:r>
              <a:rPr lang="en-GB" sz="2000" noProof="0">
                <a:latin typeface="Arial" panose="020B0604020202020204" pitchFamily="34" charset="0"/>
                <a:cs typeface="Arial" panose="020B0604020202020204" pitchFamily="34" charset="0"/>
              </a:rPr>
              <a:t>lectricity pools.</a:t>
            </a:r>
          </a:p>
          <a:p>
            <a:pPr algn="just"/>
            <a:endParaRPr lang="en-GB" sz="2000" noProof="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In </a:t>
            </a:r>
            <a:r>
              <a:rPr lang="en-US" sz="2000" b="1">
                <a:latin typeface="Arial" panose="020B0604020202020204" pitchFamily="34" charset="0"/>
                <a:cs typeface="Arial" panose="020B0604020202020204" pitchFamily="34" charset="0"/>
              </a:rPr>
              <a:t>bilateral trading</a:t>
            </a:r>
            <a:r>
              <a:rPr lang="en-US" sz="2000">
                <a:latin typeface="Arial" panose="020B0604020202020204" pitchFamily="34" charset="0"/>
                <a:cs typeface="Arial" panose="020B0604020202020204" pitchFamily="34" charset="0"/>
              </a:rPr>
              <a:t>, energy is exchanged directly between two parties: a buyer and a seller. Several forms of bilateral trading exist, depending on the volume of energy involved and the time available for delivery:</a:t>
            </a:r>
          </a:p>
          <a:p>
            <a:pPr algn="just"/>
            <a:endParaRPr lang="en-US" sz="20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b="1">
                <a:latin typeface="Arial" panose="020B0604020202020204" pitchFamily="34" charset="0"/>
                <a:cs typeface="Arial" panose="020B0604020202020204" pitchFamily="34" charset="0"/>
              </a:rPr>
              <a:t>Customized long-term contracts</a:t>
            </a:r>
            <a:r>
              <a:rPr lang="en-US" sz="200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endParaRPr lang="en-US" sz="500">
              <a:latin typeface="Arial" panose="020B0604020202020204" pitchFamily="34" charset="0"/>
              <a:cs typeface="Arial" panose="020B0604020202020204" pitchFamily="34" charset="0"/>
            </a:endParaRPr>
          </a:p>
          <a:p>
            <a:pPr marL="342900" indent="-342900" algn="just">
              <a:buClr>
                <a:schemeClr val="bg1"/>
              </a:buClr>
              <a:buFont typeface="Arial" panose="020B0604020202020204" pitchFamily="34" charset="0"/>
              <a:buChar char="•"/>
            </a:pPr>
            <a:r>
              <a:rPr lang="en-US" sz="2000">
                <a:latin typeface="Arial" panose="020B0604020202020204" pitchFamily="34" charset="0"/>
                <a:cs typeface="Arial" panose="020B0604020202020204" pitchFamily="34" charset="0"/>
              </a:rPr>
              <a:t>These contracts are negotiated privately and typically involve large volumes of energy. Due to the scale of the transaction, they tend to incur higher transaction costs.</a:t>
            </a:r>
          </a:p>
          <a:p>
            <a:pPr marL="342900" indent="-342900" algn="just">
              <a:buFont typeface="Arial" panose="020B0604020202020204" pitchFamily="34" charset="0"/>
              <a:buChar char="•"/>
            </a:pPr>
            <a:endParaRPr lang="en-US" sz="2000" b="1">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b="1">
                <a:latin typeface="Arial" panose="020B0604020202020204" pitchFamily="34" charset="0"/>
                <a:cs typeface="Arial" panose="020B0604020202020204" pitchFamily="34" charset="0"/>
              </a:rPr>
              <a:t>Over-the-counter (OTC) trading</a:t>
            </a:r>
            <a:r>
              <a:rPr lang="en-US" sz="200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endParaRPr lang="en-US" sz="500">
              <a:latin typeface="Arial" panose="020B0604020202020204" pitchFamily="34" charset="0"/>
              <a:cs typeface="Arial" panose="020B0604020202020204" pitchFamily="34" charset="0"/>
            </a:endParaRPr>
          </a:p>
          <a:p>
            <a:pPr marL="342900" indent="-342900" algn="just">
              <a:buClr>
                <a:schemeClr val="bg1"/>
              </a:buClr>
              <a:buFont typeface="Arial" panose="020B0604020202020204" pitchFamily="34" charset="0"/>
              <a:buChar char="•"/>
            </a:pPr>
            <a:r>
              <a:rPr lang="en-US" sz="2000">
                <a:latin typeface="Arial" panose="020B0604020202020204" pitchFamily="34" charset="0"/>
                <a:cs typeface="Arial" panose="020B0604020202020204" pitchFamily="34" charset="0"/>
              </a:rPr>
              <a:t>This form involves smaller amounts of energy and typically uses a standard delivery profile that specifies energy amounts for different times of the day or week. OTC trading generally has lower transaction costs and is often used for adjusting or refining positions.</a:t>
            </a:r>
          </a:p>
        </p:txBody>
      </p:sp>
      <p:sp>
        <p:nvSpPr>
          <p:cNvPr id="2" name="Espace réservé du numéro de diapositive 1">
            <a:extLst>
              <a:ext uri="{FF2B5EF4-FFF2-40B4-BE49-F238E27FC236}">
                <a16:creationId xmlns:a16="http://schemas.microsoft.com/office/drawing/2014/main" id="{EC7C3E8C-145F-D6A8-8773-7A7D3A958C2A}"/>
              </a:ext>
            </a:extLst>
          </p:cNvPr>
          <p:cNvSpPr>
            <a:spLocks noGrp="1"/>
          </p:cNvSpPr>
          <p:nvPr>
            <p:ph type="sldNum" sz="quarter" idx="12"/>
          </p:nvPr>
        </p:nvSpPr>
        <p:spPr/>
        <p:txBody>
          <a:bodyPr/>
          <a:lstStyle/>
          <a:p>
            <a:fld id="{C7CC0789-4E3B-4896-AB79-9C52DA5A6F9C}" type="slidenum">
              <a:rPr lang="en-GB" smtClean="0"/>
              <a:t>113</a:t>
            </a:fld>
            <a:endParaRPr lang="en-GB"/>
          </a:p>
        </p:txBody>
      </p:sp>
    </p:spTree>
    <p:extLst>
      <p:ext uri="{BB962C8B-B14F-4D97-AF65-F5344CB8AC3E}">
        <p14:creationId xmlns:p14="http://schemas.microsoft.com/office/powerpoint/2010/main" val="41454416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Electronic trading</a:t>
            </a:r>
            <a:endParaRPr lang="en-GB" noProof="0"/>
          </a:p>
        </p:txBody>
      </p:sp>
      <p:sp>
        <p:nvSpPr>
          <p:cNvPr id="3" name="ZoneTexte 2">
            <a:extLst>
              <a:ext uri="{FF2B5EF4-FFF2-40B4-BE49-F238E27FC236}">
                <a16:creationId xmlns:a16="http://schemas.microsoft.com/office/drawing/2014/main" id="{39460C8F-4888-888D-E08C-2FF4B718A43B}"/>
              </a:ext>
            </a:extLst>
          </p:cNvPr>
          <p:cNvSpPr txBox="1"/>
          <p:nvPr/>
        </p:nvSpPr>
        <p:spPr>
          <a:xfrm>
            <a:off x="546101" y="2614205"/>
            <a:ext cx="9576093" cy="3170099"/>
          </a:xfrm>
          <a:prstGeom prst="rect">
            <a:avLst/>
          </a:prstGeom>
          <a:noFill/>
        </p:spPr>
        <p:txBody>
          <a:bodyPr wrap="square">
            <a:spAutoFit/>
          </a:bodyPr>
          <a:lstStyle/>
          <a:p>
            <a:pPr algn="just"/>
            <a:r>
              <a:rPr lang="en-GB" sz="2000" b="1" noProof="0">
                <a:latin typeface="Arial" panose="020B0604020202020204" pitchFamily="34" charset="0"/>
                <a:cs typeface="Arial" panose="020B0604020202020204" pitchFamily="34" charset="0"/>
              </a:rPr>
              <a:t>Electronic trading</a:t>
            </a:r>
            <a:r>
              <a:rPr lang="en-GB" sz="2000" noProof="0">
                <a:latin typeface="Arial" panose="020B0604020202020204" pitchFamily="34" charset="0"/>
                <a:cs typeface="Arial" panose="020B0604020202020204" pitchFamily="34" charset="0"/>
              </a:rPr>
              <a:t>: Offers to buy energy or bids to sell energy are traded. Bids and offers are visible to everyone but remain anonymous.</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When a party enters a new bid, the system checks if it matches an existing offer (i.e., an offer with a price greater than or equal to the bid). If a match is found, a deal is struck. Otherwise, the bid is added to the list of bids. A similar procedure applies to offers.</a:t>
            </a:r>
          </a:p>
          <a:p>
            <a:pPr algn="just"/>
            <a:endParaRPr lang="en-GB" sz="2000"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Remarks</a:t>
            </a:r>
            <a:r>
              <a:rPr lang="en-GB" sz="2000" noProof="0">
                <a:latin typeface="Arial" panose="020B0604020202020204" pitchFamily="34" charset="0"/>
                <a:cs typeface="Arial" panose="020B0604020202020204" pitchFamily="34" charset="0"/>
              </a:rPr>
              <a:t>: Electronic trading is fast and cost-effective, often used to refine positions in the minutes before the market closes.</a:t>
            </a:r>
          </a:p>
        </p:txBody>
      </p:sp>
      <p:sp>
        <p:nvSpPr>
          <p:cNvPr id="2" name="Espace réservé du numéro de diapositive 1">
            <a:extLst>
              <a:ext uri="{FF2B5EF4-FFF2-40B4-BE49-F238E27FC236}">
                <a16:creationId xmlns:a16="http://schemas.microsoft.com/office/drawing/2014/main" id="{7B80ECE1-6F16-8970-083B-0962A0142318}"/>
              </a:ext>
            </a:extLst>
          </p:cNvPr>
          <p:cNvSpPr>
            <a:spLocks noGrp="1"/>
          </p:cNvSpPr>
          <p:nvPr>
            <p:ph type="sldNum" sz="quarter" idx="12"/>
          </p:nvPr>
        </p:nvSpPr>
        <p:spPr/>
        <p:txBody>
          <a:bodyPr/>
          <a:lstStyle/>
          <a:p>
            <a:fld id="{C7CC0789-4E3B-4896-AB79-9C52DA5A6F9C}" type="slidenum">
              <a:rPr lang="en-GB" smtClean="0"/>
              <a:t>114</a:t>
            </a:fld>
            <a:endParaRPr lang="en-GB"/>
          </a:p>
        </p:txBody>
      </p:sp>
    </p:spTree>
    <p:extLst>
      <p:ext uri="{BB962C8B-B14F-4D97-AF65-F5344CB8AC3E}">
        <p14:creationId xmlns:p14="http://schemas.microsoft.com/office/powerpoint/2010/main" val="16978499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Electricity pools</a:t>
            </a:r>
            <a:endParaRPr lang="en-GB" noProof="0"/>
          </a:p>
        </p:txBody>
      </p:sp>
      <p:sp>
        <p:nvSpPr>
          <p:cNvPr id="3" name="ZoneTexte 2">
            <a:extLst>
              <a:ext uri="{FF2B5EF4-FFF2-40B4-BE49-F238E27FC236}">
                <a16:creationId xmlns:a16="http://schemas.microsoft.com/office/drawing/2014/main" id="{5D38F206-1EC0-760A-5079-BD72E23183D7}"/>
              </a:ext>
            </a:extLst>
          </p:cNvPr>
          <p:cNvSpPr txBox="1"/>
          <p:nvPr/>
        </p:nvSpPr>
        <p:spPr>
          <a:xfrm>
            <a:off x="546101" y="2526001"/>
            <a:ext cx="9524999" cy="3170099"/>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Electricity naturally pools as it flows from generators to loads, leading to the concept that trading could be </a:t>
            </a:r>
            <a:r>
              <a:rPr lang="en-US" sz="2000" b="1">
                <a:latin typeface="Arial" panose="020B0604020202020204" pitchFamily="34" charset="0"/>
                <a:cs typeface="Arial" panose="020B0604020202020204" pitchFamily="34" charset="0"/>
              </a:rPr>
              <a:t>centralized through electricity pools</a:t>
            </a:r>
            <a:r>
              <a:rPr lang="en-US" sz="2000">
                <a:latin typeface="Arial" panose="020B0604020202020204" pitchFamily="34" charset="0"/>
                <a:cs typeface="Arial" panose="020B0604020202020204" pitchFamily="34" charset="0"/>
              </a:rPr>
              <a:t>.</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In this system, there are no repeated interactions between buyers and sellers to achieve market equilibrium. Instead, </a:t>
            </a:r>
            <a:r>
              <a:rPr lang="en-US" sz="2000" b="1">
                <a:latin typeface="Arial" panose="020B0604020202020204" pitchFamily="34" charset="0"/>
                <a:cs typeface="Arial" panose="020B0604020202020204" pitchFamily="34" charset="0"/>
              </a:rPr>
              <a:t>a pool provides a systematic mechanism for determining this equilibrium</a:t>
            </a:r>
            <a:r>
              <a:rPr lang="en-US" sz="2000">
                <a:latin typeface="Arial" panose="020B0604020202020204" pitchFamily="34" charset="0"/>
                <a:cs typeface="Arial" panose="020B0604020202020204" pitchFamily="34" charset="0"/>
              </a:rPr>
              <a:t>.</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The trading process in a pool is centralized, simplifying the matching of supply and demand at an aggregated level, and ensuring that prices reflect the overall balance between generation and consumption.</a:t>
            </a:r>
            <a:endParaRPr lang="en-GB" sz="2000" noProof="0">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76A1F740-4999-DCCD-7366-5C3D7245A3FE}"/>
              </a:ext>
            </a:extLst>
          </p:cNvPr>
          <p:cNvSpPr>
            <a:spLocks noGrp="1"/>
          </p:cNvSpPr>
          <p:nvPr>
            <p:ph type="sldNum" sz="quarter" idx="12"/>
          </p:nvPr>
        </p:nvSpPr>
        <p:spPr/>
        <p:txBody>
          <a:bodyPr/>
          <a:lstStyle/>
          <a:p>
            <a:fld id="{C7CC0789-4E3B-4896-AB79-9C52DA5A6F9C}" type="slidenum">
              <a:rPr lang="en-GB" smtClean="0"/>
              <a:t>115</a:t>
            </a:fld>
            <a:endParaRPr lang="en-GB"/>
          </a:p>
        </p:txBody>
      </p:sp>
    </p:spTree>
    <p:extLst>
      <p:ext uri="{BB962C8B-B14F-4D97-AF65-F5344CB8AC3E}">
        <p14:creationId xmlns:p14="http://schemas.microsoft.com/office/powerpoint/2010/main" val="310288473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Electricity pools – how they work </a:t>
            </a:r>
            <a:endParaRPr lang="en-GB" noProof="0"/>
          </a:p>
        </p:txBody>
      </p:sp>
      <p:sp>
        <p:nvSpPr>
          <p:cNvPr id="3" name="ZoneTexte 2">
            <a:extLst>
              <a:ext uri="{FF2B5EF4-FFF2-40B4-BE49-F238E27FC236}">
                <a16:creationId xmlns:a16="http://schemas.microsoft.com/office/drawing/2014/main" id="{36174D96-A1B5-DB44-520A-673CCBC11313}"/>
              </a:ext>
            </a:extLst>
          </p:cNvPr>
          <p:cNvSpPr txBox="1"/>
          <p:nvPr/>
        </p:nvSpPr>
        <p:spPr>
          <a:xfrm>
            <a:off x="546101" y="1715829"/>
            <a:ext cx="9526154" cy="5016758"/>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Producers submit </a:t>
            </a:r>
            <a:r>
              <a:rPr lang="en-GB" sz="2000" b="1" noProof="0">
                <a:latin typeface="Arial" panose="020B0604020202020204" pitchFamily="34" charset="0"/>
                <a:cs typeface="Arial" panose="020B0604020202020204" pitchFamily="34" charset="0"/>
              </a:rPr>
              <a:t>bids</a:t>
            </a:r>
            <a:r>
              <a:rPr lang="en-GB" sz="2000" noProof="0">
                <a:latin typeface="Arial" panose="020B0604020202020204" pitchFamily="34" charset="0"/>
                <a:cs typeface="Arial" panose="020B0604020202020204" pitchFamily="34" charset="0"/>
              </a:rPr>
              <a:t> for the period under consideration.</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Bids represent the amount of electrical energy at a certain price. These bids are ranked in order of increasing price, and a </a:t>
            </a:r>
            <a:r>
              <a:rPr lang="en-GB" sz="2000" b="1" noProof="0">
                <a:latin typeface="Arial" panose="020B0604020202020204" pitchFamily="34" charset="0"/>
                <a:cs typeface="Arial" panose="020B0604020202020204" pitchFamily="34" charset="0"/>
              </a:rPr>
              <a:t>supply curve </a:t>
            </a:r>
            <a:r>
              <a:rPr lang="en-GB" sz="2000" noProof="0">
                <a:latin typeface="Arial" panose="020B0604020202020204" pitchFamily="34" charset="0"/>
                <a:cs typeface="Arial" panose="020B0604020202020204" pitchFamily="34" charset="0"/>
              </a:rPr>
              <a:t>for the market is created.</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Consumers submit </a:t>
            </a:r>
            <a:r>
              <a:rPr lang="en-GB" sz="2000" b="1" noProof="0">
                <a:latin typeface="Arial" panose="020B0604020202020204" pitchFamily="34" charset="0"/>
                <a:cs typeface="Arial" panose="020B0604020202020204" pitchFamily="34" charset="0"/>
              </a:rPr>
              <a:t>offers</a:t>
            </a:r>
            <a:r>
              <a:rPr lang="en-GB" sz="2000" noProof="0">
                <a:latin typeface="Arial" panose="020B0604020202020204" pitchFamily="34" charset="0"/>
                <a:cs typeface="Arial" panose="020B0604020202020204" pitchFamily="34" charset="0"/>
              </a:rPr>
              <a:t> (the amount of energy they are willing to buy at a certain price), forming a </a:t>
            </a:r>
            <a:r>
              <a:rPr lang="en-GB" sz="2000" b="1" noProof="0">
                <a:latin typeface="Arial" panose="020B0604020202020204" pitchFamily="34" charset="0"/>
                <a:cs typeface="Arial" panose="020B0604020202020204" pitchFamily="34" charset="0"/>
              </a:rPr>
              <a:t>demand curve</a:t>
            </a:r>
            <a:r>
              <a:rPr lang="en-GB" sz="2000" noProof="0">
                <a:latin typeface="Arial" panose="020B0604020202020204" pitchFamily="34" charset="0"/>
                <a:cs typeface="Arial" panose="020B0604020202020204" pitchFamily="34" charset="0"/>
              </a:rPr>
              <a:t>.</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 These two curves define the </a:t>
            </a:r>
            <a:r>
              <a:rPr lang="en-GB" sz="2000" b="1" noProof="0">
                <a:latin typeface="Arial" panose="020B0604020202020204" pitchFamily="34" charset="0"/>
                <a:cs typeface="Arial" panose="020B0604020202020204" pitchFamily="34" charset="0"/>
              </a:rPr>
              <a:t>merit order</a:t>
            </a:r>
            <a:r>
              <a:rPr lang="en-GB" sz="2000" noProof="0">
                <a:latin typeface="Arial" panose="020B0604020202020204" pitchFamily="34" charset="0"/>
                <a:cs typeface="Arial" panose="020B0604020202020204" pitchFamily="34" charset="0"/>
              </a:rPr>
              <a:t>.</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intersection of the demand and supply curves represents the market equilibrium price (also called the </a:t>
            </a:r>
            <a:r>
              <a:rPr lang="en-GB" sz="2000" b="1" noProof="0">
                <a:latin typeface="Arial" panose="020B0604020202020204" pitchFamily="34" charset="0"/>
                <a:cs typeface="Arial" panose="020B0604020202020204" pitchFamily="34" charset="0"/>
              </a:rPr>
              <a:t>System Marginal Price, SMP</a:t>
            </a:r>
            <a:r>
              <a:rPr lang="en-GB" sz="2000" noProof="0">
                <a:latin typeface="Arial" panose="020B0604020202020204" pitchFamily="34" charset="0"/>
                <a:cs typeface="Arial" panose="020B0604020202020204" pitchFamily="34" charset="0"/>
              </a:rPr>
              <a:t>).</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Bids below the market equilibrium price and offers above it are accepted.</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More information on this subject will be covered in the Chapter 06.</a:t>
            </a:r>
          </a:p>
        </p:txBody>
      </p:sp>
      <p:sp>
        <p:nvSpPr>
          <p:cNvPr id="2" name="Espace réservé du numéro de diapositive 1">
            <a:extLst>
              <a:ext uri="{FF2B5EF4-FFF2-40B4-BE49-F238E27FC236}">
                <a16:creationId xmlns:a16="http://schemas.microsoft.com/office/drawing/2014/main" id="{3E7A0EB9-3DF4-0A72-6392-37F4D56C6F15}"/>
              </a:ext>
            </a:extLst>
          </p:cNvPr>
          <p:cNvSpPr>
            <a:spLocks noGrp="1"/>
          </p:cNvSpPr>
          <p:nvPr>
            <p:ph type="sldNum" sz="quarter" idx="12"/>
          </p:nvPr>
        </p:nvSpPr>
        <p:spPr/>
        <p:txBody>
          <a:bodyPr/>
          <a:lstStyle/>
          <a:p>
            <a:fld id="{C7CC0789-4E3B-4896-AB79-9C52DA5A6F9C}" type="slidenum">
              <a:rPr lang="en-GB" smtClean="0"/>
              <a:t>116</a:t>
            </a:fld>
            <a:endParaRPr lang="en-GB"/>
          </a:p>
        </p:txBody>
      </p:sp>
    </p:spTree>
    <p:extLst>
      <p:ext uri="{BB962C8B-B14F-4D97-AF65-F5344CB8AC3E}">
        <p14:creationId xmlns:p14="http://schemas.microsoft.com/office/powerpoint/2010/main" val="297727675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Let us focus on the first market</a:t>
            </a:r>
            <a:endParaRPr lang="en-GB" noProof="0"/>
          </a:p>
        </p:txBody>
      </p:sp>
      <p:pic>
        <p:nvPicPr>
          <p:cNvPr id="40" name="Image 39">
            <a:extLst>
              <a:ext uri="{FF2B5EF4-FFF2-40B4-BE49-F238E27FC236}">
                <a16:creationId xmlns:a16="http://schemas.microsoft.com/office/drawing/2014/main" id="{DFCDA525-72B4-B524-8FA8-4657DDEC31A6}"/>
              </a:ext>
            </a:extLst>
          </p:cNvPr>
          <p:cNvPicPr>
            <a:picLocks noChangeAspect="1"/>
          </p:cNvPicPr>
          <p:nvPr/>
        </p:nvPicPr>
        <p:blipFill>
          <a:blip r:embed="rId2"/>
          <a:stretch>
            <a:fillRect/>
          </a:stretch>
        </p:blipFill>
        <p:spPr>
          <a:xfrm>
            <a:off x="998620" y="1745650"/>
            <a:ext cx="8696160" cy="3517466"/>
          </a:xfrm>
          <a:prstGeom prst="rect">
            <a:avLst/>
          </a:prstGeom>
        </p:spPr>
      </p:pic>
      <p:sp>
        <p:nvSpPr>
          <p:cNvPr id="41" name="ZoneTexte 40">
            <a:extLst>
              <a:ext uri="{FF2B5EF4-FFF2-40B4-BE49-F238E27FC236}">
                <a16:creationId xmlns:a16="http://schemas.microsoft.com/office/drawing/2014/main" id="{E4290A1E-2829-83EE-F403-4B5CE5FE1F2B}"/>
              </a:ext>
            </a:extLst>
          </p:cNvPr>
          <p:cNvSpPr txBox="1"/>
          <p:nvPr/>
        </p:nvSpPr>
        <p:spPr>
          <a:xfrm>
            <a:off x="546101" y="5771168"/>
            <a:ext cx="9526155" cy="1015663"/>
          </a:xfrm>
          <a:prstGeom prst="rect">
            <a:avLst/>
          </a:prstGeom>
          <a:noFill/>
        </p:spPr>
        <p:txBody>
          <a:bodyPr wrap="square" lIns="91440" tIns="45720" rIns="91440" bIns="45720" anchor="t">
            <a:spAutoFit/>
          </a:bodyPr>
          <a:lstStyle/>
          <a:p>
            <a:pPr algn="just"/>
            <a:r>
              <a:rPr lang="en-GB" sz="2000" noProof="0">
                <a:latin typeface="Arial"/>
                <a:cs typeface="helvetica"/>
              </a:rPr>
              <a:t>The forward market is the most prominent electricity market when it comes to the number of transactions (88% of transactions), followed by spot markets covering day-ahead (11%) and intraday (1%) timeframes.</a:t>
            </a:r>
            <a:endParaRPr lang="en-GB" sz="2000" noProof="0">
              <a:latin typeface="Arial"/>
            </a:endParaRPr>
          </a:p>
        </p:txBody>
      </p:sp>
      <p:sp>
        <p:nvSpPr>
          <p:cNvPr id="2" name="Espace réservé du numéro de diapositive 1">
            <a:extLst>
              <a:ext uri="{FF2B5EF4-FFF2-40B4-BE49-F238E27FC236}">
                <a16:creationId xmlns:a16="http://schemas.microsoft.com/office/drawing/2014/main" id="{4CB93320-99B0-4224-D35F-DFB20E690522}"/>
              </a:ext>
            </a:extLst>
          </p:cNvPr>
          <p:cNvSpPr>
            <a:spLocks noGrp="1"/>
          </p:cNvSpPr>
          <p:nvPr>
            <p:ph type="sldNum" sz="quarter" idx="12"/>
          </p:nvPr>
        </p:nvSpPr>
        <p:spPr/>
        <p:txBody>
          <a:bodyPr/>
          <a:lstStyle/>
          <a:p>
            <a:fld id="{C7CC0789-4E3B-4896-AB79-9C52DA5A6F9C}" type="slidenum">
              <a:rPr lang="en-GB" smtClean="0"/>
              <a:t>117</a:t>
            </a:fld>
            <a:endParaRPr lang="en-GB"/>
          </a:p>
        </p:txBody>
      </p:sp>
    </p:spTree>
    <p:extLst>
      <p:ext uri="{BB962C8B-B14F-4D97-AF65-F5344CB8AC3E}">
        <p14:creationId xmlns:p14="http://schemas.microsoft.com/office/powerpoint/2010/main" val="30546678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Forward/future market – Reminder</a:t>
            </a:r>
            <a:endParaRPr lang="en-GB" noProof="0"/>
          </a:p>
        </p:txBody>
      </p:sp>
      <p:pic>
        <p:nvPicPr>
          <p:cNvPr id="2" name="Image 1" descr="Une image contenant texte, capture d’écran, Police, nombre&#10;&#10;Description générée automatiquement">
            <a:extLst>
              <a:ext uri="{FF2B5EF4-FFF2-40B4-BE49-F238E27FC236}">
                <a16:creationId xmlns:a16="http://schemas.microsoft.com/office/drawing/2014/main" id="{B7F16220-9238-17A3-78DF-78CBAFA4E47C}"/>
              </a:ext>
            </a:extLst>
          </p:cNvPr>
          <p:cNvPicPr>
            <a:picLocks noChangeAspect="1"/>
          </p:cNvPicPr>
          <p:nvPr/>
        </p:nvPicPr>
        <p:blipFill>
          <a:blip r:embed="rId2"/>
          <a:srcRect t="5666"/>
          <a:stretch/>
        </p:blipFill>
        <p:spPr>
          <a:xfrm>
            <a:off x="2098018" y="3275023"/>
            <a:ext cx="6497351" cy="3693584"/>
          </a:xfrm>
          <a:prstGeom prst="rect">
            <a:avLst/>
          </a:prstGeom>
        </p:spPr>
      </p:pic>
      <p:sp>
        <p:nvSpPr>
          <p:cNvPr id="8" name="ZoneTexte 7">
            <a:extLst>
              <a:ext uri="{FF2B5EF4-FFF2-40B4-BE49-F238E27FC236}">
                <a16:creationId xmlns:a16="http://schemas.microsoft.com/office/drawing/2014/main" id="{3070EE04-B128-79AA-1D3F-E13195E0A968}"/>
              </a:ext>
            </a:extLst>
          </p:cNvPr>
          <p:cNvSpPr txBox="1"/>
          <p:nvPr/>
        </p:nvSpPr>
        <p:spPr>
          <a:xfrm>
            <a:off x="546101" y="987366"/>
            <a:ext cx="9524999" cy="1969770"/>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A variety of products are available, including yearly, quarterly, or monthly base-load products. These products provide a fixed amount of energy for the given period.</a:t>
            </a:r>
          </a:p>
          <a:p>
            <a:pPr algn="just"/>
            <a:endParaRPr lang="en-GB" sz="1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trading horizon ranges from several years up to a few days before the product’s first delivery day.</a:t>
            </a:r>
          </a:p>
          <a:p>
            <a:pPr algn="just"/>
            <a:endParaRPr lang="en-GB" sz="1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Market operators include EEX and ICE Endex.</a:t>
            </a:r>
          </a:p>
        </p:txBody>
      </p:sp>
      <p:sp>
        <p:nvSpPr>
          <p:cNvPr id="9" name="ZoneTexte 8">
            <a:extLst>
              <a:ext uri="{FF2B5EF4-FFF2-40B4-BE49-F238E27FC236}">
                <a16:creationId xmlns:a16="http://schemas.microsoft.com/office/drawing/2014/main" id="{F3150212-BF11-E316-D12E-F7C81B488676}"/>
              </a:ext>
            </a:extLst>
          </p:cNvPr>
          <p:cNvSpPr txBox="1"/>
          <p:nvPr/>
        </p:nvSpPr>
        <p:spPr>
          <a:xfrm>
            <a:off x="1843265" y="7166895"/>
            <a:ext cx="7006856" cy="307777"/>
          </a:xfrm>
          <a:prstGeom prst="rect">
            <a:avLst/>
          </a:prstGeom>
          <a:noFill/>
        </p:spPr>
        <p:txBody>
          <a:bodyPr wrap="square" rtlCol="0">
            <a:spAutoFit/>
          </a:bodyPr>
          <a:lstStyle/>
          <a:p>
            <a:pPr algn="ctr"/>
            <a:r>
              <a:rPr lang="en-GB" sz="1400" i="1" noProof="0">
                <a:latin typeface="Arial" panose="020B0604020202020204" pitchFamily="34" charset="0"/>
                <a:cs typeface="Arial" panose="020B0604020202020204" pitchFamily="34" charset="0"/>
              </a:rPr>
              <a:t>Relative shares of trading volume per year in the future of Germany (2019-2021)</a:t>
            </a:r>
            <a:r>
              <a:rPr lang="en-GB" sz="1400" b="1" baseline="30000" noProof="0">
                <a:latin typeface="Arial" panose="020B0604020202020204" pitchFamily="34" charset="0"/>
                <a:cs typeface="Arial" panose="020B0604020202020204" pitchFamily="34" charset="0"/>
              </a:rPr>
              <a:t>1</a:t>
            </a:r>
            <a:r>
              <a:rPr lang="en-GB" sz="1400" i="1" noProof="0">
                <a:latin typeface="Arial" panose="020B0604020202020204" pitchFamily="34" charset="0"/>
                <a:cs typeface="Arial" panose="020B0604020202020204" pitchFamily="34" charset="0"/>
              </a:rPr>
              <a:t>.</a:t>
            </a:r>
          </a:p>
        </p:txBody>
      </p:sp>
      <p:sp>
        <p:nvSpPr>
          <p:cNvPr id="10" name="Rectangle 9">
            <a:extLst>
              <a:ext uri="{FF2B5EF4-FFF2-40B4-BE49-F238E27FC236}">
                <a16:creationId xmlns:a16="http://schemas.microsoft.com/office/drawing/2014/main" id="{42ECD88F-E20E-5971-412A-5227F275ED27}"/>
              </a:ext>
            </a:extLst>
          </p:cNvPr>
          <p:cNvSpPr/>
          <p:nvPr/>
        </p:nvSpPr>
        <p:spPr>
          <a:xfrm>
            <a:off x="1946719" y="3149853"/>
            <a:ext cx="6799951" cy="394392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 name="ZoneTexte 4">
            <a:extLst>
              <a:ext uri="{FF2B5EF4-FFF2-40B4-BE49-F238E27FC236}">
                <a16:creationId xmlns:a16="http://schemas.microsoft.com/office/drawing/2014/main" id="{A98E3060-E0E2-ACB4-00E2-0CDC0BE1E6EB}"/>
              </a:ext>
            </a:extLst>
          </p:cNvPr>
          <p:cNvSpPr txBox="1"/>
          <p:nvPr/>
        </p:nvSpPr>
        <p:spPr>
          <a:xfrm>
            <a:off x="252730" y="7581269"/>
            <a:ext cx="9909810" cy="261610"/>
          </a:xfrm>
          <a:prstGeom prst="rect">
            <a:avLst/>
          </a:prstGeom>
          <a:noFill/>
        </p:spPr>
        <p:txBody>
          <a:bodyPr wrap="square">
            <a:spAutoFit/>
          </a:bodyPr>
          <a:lstStyle/>
          <a:p>
            <a:r>
              <a:rPr lang="en-GB" sz="1100" b="1" baseline="30000" noProof="0">
                <a:latin typeface="Arial" panose="020B0604020202020204" pitchFamily="34" charset="0"/>
                <a:cs typeface="Arial" panose="020B0604020202020204" pitchFamily="34" charset="0"/>
              </a:rPr>
              <a:t>1 </a:t>
            </a:r>
            <a:r>
              <a:rPr lang="en-GB" sz="1100">
                <a:latin typeface="Arial" panose="020B0604020202020204" pitchFamily="34" charset="0"/>
                <a:cs typeface="Arial" panose="020B0604020202020204" pitchFamily="34" charset="0"/>
              </a:rPr>
              <a:t>https://www.acer.europa.eu/sites/default/files/documents/Publications/Progress_report_European_wholesale_electricity_21.pdf</a:t>
            </a:r>
          </a:p>
        </p:txBody>
      </p:sp>
      <p:sp>
        <p:nvSpPr>
          <p:cNvPr id="4" name="Espace réservé du numéro de diapositive 3">
            <a:extLst>
              <a:ext uri="{FF2B5EF4-FFF2-40B4-BE49-F238E27FC236}">
                <a16:creationId xmlns:a16="http://schemas.microsoft.com/office/drawing/2014/main" id="{976EC3C6-A605-CF8E-842E-6DF5180E2DCB}"/>
              </a:ext>
            </a:extLst>
          </p:cNvPr>
          <p:cNvSpPr>
            <a:spLocks noGrp="1"/>
          </p:cNvSpPr>
          <p:nvPr>
            <p:ph type="sldNum" sz="quarter" idx="12"/>
          </p:nvPr>
        </p:nvSpPr>
        <p:spPr/>
        <p:txBody>
          <a:bodyPr/>
          <a:lstStyle/>
          <a:p>
            <a:fld id="{C7CC0789-4E3B-4896-AB79-9C52DA5A6F9C}" type="slidenum">
              <a:rPr lang="en-GB" smtClean="0"/>
              <a:t>118</a:t>
            </a:fld>
            <a:endParaRPr lang="en-GB"/>
          </a:p>
        </p:txBody>
      </p:sp>
    </p:spTree>
    <p:extLst>
      <p:ext uri="{BB962C8B-B14F-4D97-AF65-F5344CB8AC3E}">
        <p14:creationId xmlns:p14="http://schemas.microsoft.com/office/powerpoint/2010/main" val="13372005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35C06A-FDF6-7DF4-91D0-D6D89D8A60D8}"/>
              </a:ext>
            </a:extLst>
          </p:cNvPr>
          <p:cNvSpPr txBox="1"/>
          <p:nvPr/>
        </p:nvSpPr>
        <p:spPr>
          <a:xfrm>
            <a:off x="544944" y="3161481"/>
            <a:ext cx="9526155" cy="4370427"/>
          </a:xfrm>
          <a:prstGeom prst="rect">
            <a:avLst/>
          </a:prstGeom>
          <a:noFill/>
        </p:spPr>
        <p:txBody>
          <a:bodyPr wrap="square" lIns="91440" tIns="45720" rIns="91440" bIns="45720" anchor="t">
            <a:spAutoFit/>
          </a:bodyPr>
          <a:lstStyle/>
          <a:p>
            <a:pPr algn="just"/>
            <a:r>
              <a:rPr lang="en-GB" sz="2000" u="sng" noProof="0">
                <a:solidFill>
                  <a:srgbClr val="000000"/>
                </a:solidFill>
                <a:latin typeface="Arial"/>
                <a:cs typeface="Arial"/>
              </a:rPr>
              <a:t>Examples of hedging:</a:t>
            </a:r>
          </a:p>
          <a:p>
            <a:pPr algn="just"/>
            <a:endParaRPr lang="en-GB" sz="2000" noProof="0">
              <a:solidFill>
                <a:srgbClr val="000000"/>
              </a:solidFill>
              <a:latin typeface="Arial" panose="020B0604020202020204" pitchFamily="34" charset="0"/>
              <a:cs typeface="Arial" panose="020B0604020202020204" pitchFamily="34" charset="0"/>
            </a:endParaRPr>
          </a:p>
          <a:p>
            <a:pPr algn="just"/>
            <a:r>
              <a:rPr lang="en-GB" sz="2000" noProof="0">
                <a:solidFill>
                  <a:srgbClr val="000000"/>
                </a:solidFill>
                <a:latin typeface="Arial"/>
                <a:cs typeface="Arial"/>
              </a:rPr>
              <a:t>A generator is interested in hedging its revenues from producing electricity. It sells 100 MWh of electricity every hour of a year at €</a:t>
            </a:r>
            <a:r>
              <a:rPr lang="en-GB" sz="2000">
                <a:solidFill>
                  <a:srgbClr val="000000"/>
                </a:solidFill>
                <a:latin typeface="Arial"/>
                <a:cs typeface="Arial"/>
              </a:rPr>
              <a:t>50</a:t>
            </a:r>
            <a:r>
              <a:rPr lang="en-GB" sz="2000" noProof="0">
                <a:solidFill>
                  <a:srgbClr val="000000"/>
                </a:solidFill>
                <a:latin typeface="Arial"/>
                <a:cs typeface="Arial"/>
              </a:rPr>
              <a:t>/MWh in a forward market:</a:t>
            </a:r>
          </a:p>
          <a:p>
            <a:pPr algn="just"/>
            <a:endParaRPr lang="en-GB" sz="1000" noProof="0">
              <a:solidFill>
                <a:srgbClr val="000000"/>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solidFill>
                  <a:srgbClr val="000000"/>
                </a:solidFill>
                <a:latin typeface="Arial"/>
                <a:cs typeface="Arial"/>
              </a:rPr>
              <a:t>(+): it </a:t>
            </a:r>
            <a:r>
              <a:rPr lang="en-GB" sz="2000" b="1" noProof="0">
                <a:solidFill>
                  <a:srgbClr val="000000"/>
                </a:solidFill>
                <a:latin typeface="Arial"/>
                <a:cs typeface="Arial"/>
              </a:rPr>
              <a:t>hedges against the risk</a:t>
            </a:r>
            <a:r>
              <a:rPr lang="en-GB" sz="2000" noProof="0">
                <a:solidFill>
                  <a:srgbClr val="000000"/>
                </a:solidFill>
                <a:latin typeface="Arial"/>
                <a:cs typeface="Arial"/>
              </a:rPr>
              <a:t> of prices (and revenues) dropping below €</a:t>
            </a:r>
            <a:r>
              <a:rPr lang="en-GB" sz="2000">
                <a:solidFill>
                  <a:srgbClr val="000000"/>
                </a:solidFill>
                <a:latin typeface="Arial"/>
                <a:cs typeface="Arial"/>
              </a:rPr>
              <a:t>50</a:t>
            </a:r>
            <a:r>
              <a:rPr lang="en-GB" sz="2000" noProof="0">
                <a:solidFill>
                  <a:srgbClr val="000000"/>
                </a:solidFill>
                <a:latin typeface="Arial"/>
                <a:cs typeface="Arial"/>
              </a:rPr>
              <a:t>/MWh (e.g.: €</a:t>
            </a:r>
            <a:r>
              <a:rPr lang="en-GB" sz="2000">
                <a:solidFill>
                  <a:srgbClr val="000000"/>
                </a:solidFill>
                <a:latin typeface="Arial"/>
                <a:cs typeface="Arial"/>
              </a:rPr>
              <a:t>30</a:t>
            </a:r>
            <a:r>
              <a:rPr lang="en-GB" sz="2000" noProof="0">
                <a:solidFill>
                  <a:srgbClr val="000000"/>
                </a:solidFill>
                <a:latin typeface="Arial"/>
                <a:cs typeface="Arial"/>
              </a:rPr>
              <a:t>/MWh). </a:t>
            </a:r>
            <a:endParaRPr lang="en-GB" sz="2000" noProof="0">
              <a:latin typeface="Arial"/>
              <a:cs typeface="Arial"/>
            </a:endParaRPr>
          </a:p>
          <a:p>
            <a:pPr marL="342900" indent="-342900" algn="just">
              <a:buFont typeface="Arial" panose="020B0604020202020204" pitchFamily="34" charset="0"/>
              <a:buChar char="•"/>
            </a:pPr>
            <a:r>
              <a:rPr lang="en-GB" sz="2000" noProof="0">
                <a:solidFill>
                  <a:srgbClr val="000000"/>
                </a:solidFill>
                <a:latin typeface="Arial"/>
                <a:cs typeface="Arial"/>
              </a:rPr>
              <a:t>(-): it gives up potential additional revenues if prices increase to  €</a:t>
            </a:r>
            <a:r>
              <a:rPr lang="en-GB" sz="2000">
                <a:solidFill>
                  <a:srgbClr val="000000"/>
                </a:solidFill>
                <a:latin typeface="Arial"/>
                <a:cs typeface="Arial"/>
              </a:rPr>
              <a:t>100</a:t>
            </a:r>
            <a:r>
              <a:rPr lang="en-GB" sz="2000" noProof="0">
                <a:solidFill>
                  <a:srgbClr val="000000"/>
                </a:solidFill>
                <a:latin typeface="Arial"/>
                <a:cs typeface="Arial"/>
              </a:rPr>
              <a:t>/MWh.</a:t>
            </a:r>
            <a:endParaRPr lang="en-GB" noProof="0">
              <a:solidFill>
                <a:srgbClr val="000000"/>
              </a:solidFill>
              <a:latin typeface="Arial"/>
              <a:cs typeface="Arial"/>
            </a:endParaRPr>
          </a:p>
          <a:p>
            <a:pPr algn="just"/>
            <a:endParaRPr lang="en-GB" sz="2000" noProof="0">
              <a:solidFill>
                <a:srgbClr val="000000"/>
              </a:solidFill>
              <a:latin typeface="Arial" panose="020B0604020202020204" pitchFamily="34" charset="0"/>
              <a:cs typeface="Arial" panose="020B0604020202020204" pitchFamily="34" charset="0"/>
            </a:endParaRPr>
          </a:p>
          <a:p>
            <a:pPr algn="just"/>
            <a:r>
              <a:rPr lang="en-GB" sz="2000" noProof="0">
                <a:solidFill>
                  <a:srgbClr val="000000"/>
                </a:solidFill>
                <a:latin typeface="Arial"/>
                <a:cs typeface="Arial"/>
              </a:rPr>
              <a:t>An electricity-intensive consumer will also wish to hedge its costs. If the consumer buys that annual 100 MWh contract for €</a:t>
            </a:r>
            <a:r>
              <a:rPr lang="en-GB" sz="2000">
                <a:solidFill>
                  <a:srgbClr val="000000"/>
                </a:solidFill>
                <a:latin typeface="Arial"/>
                <a:cs typeface="Arial"/>
              </a:rPr>
              <a:t>50</a:t>
            </a:r>
            <a:r>
              <a:rPr lang="en-GB" sz="2000" noProof="0">
                <a:solidFill>
                  <a:srgbClr val="000000"/>
                </a:solidFill>
                <a:latin typeface="Arial"/>
                <a:cs typeface="Arial"/>
              </a:rPr>
              <a:t>/MWh:</a:t>
            </a:r>
          </a:p>
          <a:p>
            <a:pPr algn="just"/>
            <a:endParaRPr lang="en-GB" sz="1000" noProof="0">
              <a:solidFill>
                <a:srgbClr val="000000"/>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solidFill>
                  <a:srgbClr val="000000"/>
                </a:solidFill>
                <a:latin typeface="Arial"/>
                <a:cs typeface="Arial"/>
              </a:rPr>
              <a:t>(+): it </a:t>
            </a:r>
            <a:r>
              <a:rPr lang="en-GB" sz="2000" b="1" noProof="0">
                <a:solidFill>
                  <a:srgbClr val="000000"/>
                </a:solidFill>
                <a:latin typeface="Arial"/>
                <a:cs typeface="Arial"/>
              </a:rPr>
              <a:t>avoids the risks</a:t>
            </a:r>
            <a:r>
              <a:rPr lang="en-GB" sz="2000" noProof="0">
                <a:solidFill>
                  <a:srgbClr val="000000"/>
                </a:solidFill>
                <a:latin typeface="Arial"/>
                <a:cs typeface="Arial"/>
              </a:rPr>
              <a:t> of losing money if prices increase above €</a:t>
            </a:r>
            <a:r>
              <a:rPr lang="en-GB" sz="2000">
                <a:solidFill>
                  <a:srgbClr val="000000"/>
                </a:solidFill>
                <a:latin typeface="Arial"/>
                <a:cs typeface="Arial"/>
              </a:rPr>
              <a:t>50</a:t>
            </a:r>
            <a:r>
              <a:rPr lang="en-GB" sz="2000" noProof="0">
                <a:solidFill>
                  <a:srgbClr val="000000"/>
                </a:solidFill>
                <a:latin typeface="Arial"/>
                <a:cs typeface="Arial"/>
              </a:rPr>
              <a:t>/MWh (e.g.: €</a:t>
            </a:r>
            <a:r>
              <a:rPr lang="en-GB" sz="2000">
                <a:solidFill>
                  <a:srgbClr val="000000"/>
                </a:solidFill>
                <a:latin typeface="Arial"/>
                <a:cs typeface="Arial"/>
              </a:rPr>
              <a:t>100</a:t>
            </a:r>
            <a:r>
              <a:rPr lang="en-GB" sz="2000" noProof="0">
                <a:solidFill>
                  <a:srgbClr val="000000"/>
                </a:solidFill>
                <a:latin typeface="Arial"/>
                <a:cs typeface="Arial"/>
              </a:rPr>
              <a:t>/MWh).</a:t>
            </a:r>
          </a:p>
          <a:p>
            <a:pPr marL="342900" indent="-342900" algn="just">
              <a:buFont typeface="Arial" panose="020B0604020202020204" pitchFamily="34" charset="0"/>
              <a:buChar char="•"/>
            </a:pPr>
            <a:r>
              <a:rPr lang="en-GB" sz="2000" noProof="0">
                <a:solidFill>
                  <a:srgbClr val="000000"/>
                </a:solidFill>
                <a:latin typeface="Arial"/>
                <a:cs typeface="Arial"/>
              </a:rPr>
              <a:t>(-): it gives up on the potential lower cost (e.g.: €</a:t>
            </a:r>
            <a:r>
              <a:rPr lang="en-GB" sz="2000">
                <a:solidFill>
                  <a:srgbClr val="000000"/>
                </a:solidFill>
                <a:latin typeface="Arial"/>
                <a:cs typeface="Arial"/>
              </a:rPr>
              <a:t>30</a:t>
            </a:r>
            <a:r>
              <a:rPr lang="en-GB" sz="2000" noProof="0">
                <a:solidFill>
                  <a:srgbClr val="000000"/>
                </a:solidFill>
                <a:latin typeface="Arial"/>
                <a:cs typeface="Arial"/>
              </a:rPr>
              <a:t>/MWh).</a:t>
            </a:r>
          </a:p>
        </p:txBody>
      </p:sp>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Hedging (1/3)</a:t>
            </a:r>
            <a:endParaRPr lang="en-GB" noProof="0"/>
          </a:p>
        </p:txBody>
      </p:sp>
      <p:sp>
        <p:nvSpPr>
          <p:cNvPr id="9" name="ZoneTexte 8">
            <a:extLst>
              <a:ext uri="{FF2B5EF4-FFF2-40B4-BE49-F238E27FC236}">
                <a16:creationId xmlns:a16="http://schemas.microsoft.com/office/drawing/2014/main" id="{54D95EFF-B74A-C523-6F27-4EE261528B77}"/>
              </a:ext>
            </a:extLst>
          </p:cNvPr>
          <p:cNvSpPr txBox="1"/>
          <p:nvPr/>
        </p:nvSpPr>
        <p:spPr>
          <a:xfrm>
            <a:off x="544943" y="1167068"/>
            <a:ext cx="9526156" cy="1785104"/>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forward/futures market brings together producers and consumers interested in trading through forward/futures contracts to </a:t>
            </a:r>
            <a:r>
              <a:rPr lang="en-GB" sz="2000" b="1" noProof="0">
                <a:latin typeface="Arial" panose="020B0604020202020204" pitchFamily="34" charset="0"/>
                <a:cs typeface="Arial" panose="020B0604020202020204" pitchFamily="34" charset="0"/>
              </a:rPr>
              <a:t>reduce exposure to the volatility </a:t>
            </a:r>
            <a:r>
              <a:rPr lang="en-GB" sz="2000" noProof="0">
                <a:latin typeface="Arial" panose="020B0604020202020204" pitchFamily="34" charset="0"/>
                <a:cs typeface="Arial" panose="020B0604020202020204" pitchFamily="34" charset="0"/>
              </a:rPr>
              <a:t>of the spot market, a practice known as </a:t>
            </a:r>
            <a:r>
              <a:rPr lang="en-GB" sz="2000" b="1" noProof="0">
                <a:latin typeface="Arial" panose="020B0604020202020204" pitchFamily="34" charset="0"/>
                <a:cs typeface="Arial" panose="020B0604020202020204" pitchFamily="34" charset="0"/>
              </a:rPr>
              <a:t>hedging</a:t>
            </a:r>
            <a:r>
              <a:rPr lang="en-GB" sz="2000" noProof="0">
                <a:latin typeface="Arial" panose="020B0604020202020204" pitchFamily="34" charset="0"/>
                <a:cs typeface="Arial" panose="020B0604020202020204" pitchFamily="34" charset="0"/>
              </a:rPr>
              <a:t>.</a:t>
            </a:r>
          </a:p>
          <a:p>
            <a:pPr algn="just"/>
            <a:endParaRPr lang="en-GB" sz="1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forward/futures price should reflect </a:t>
            </a:r>
            <a:r>
              <a:rPr lang="en-GB" sz="2000" b="1" noProof="0">
                <a:latin typeface="Arial" panose="020B0604020202020204" pitchFamily="34" charset="0"/>
                <a:cs typeface="Arial" panose="020B0604020202020204" pitchFamily="34" charset="0"/>
              </a:rPr>
              <a:t>the</a:t>
            </a:r>
            <a:r>
              <a:rPr lang="en-GB" sz="2000" noProof="0">
                <a:latin typeface="Arial" panose="020B0604020202020204" pitchFamily="34" charset="0"/>
                <a:cs typeface="Arial" panose="020B0604020202020204" pitchFamily="34" charset="0"/>
              </a:rPr>
              <a:t> </a:t>
            </a:r>
            <a:r>
              <a:rPr lang="en-GB" sz="2000" b="1" noProof="0">
                <a:latin typeface="Arial" panose="020B0604020202020204" pitchFamily="34" charset="0"/>
                <a:cs typeface="Arial" panose="020B0604020202020204" pitchFamily="34" charset="0"/>
              </a:rPr>
              <a:t>consensus expectation of the spot price.</a:t>
            </a:r>
          </a:p>
        </p:txBody>
      </p:sp>
      <p:sp>
        <p:nvSpPr>
          <p:cNvPr id="3" name="Espace réservé du numéro de diapositive 2">
            <a:extLst>
              <a:ext uri="{FF2B5EF4-FFF2-40B4-BE49-F238E27FC236}">
                <a16:creationId xmlns:a16="http://schemas.microsoft.com/office/drawing/2014/main" id="{5D1432A0-4CA3-8465-6B88-A2450472D861}"/>
              </a:ext>
            </a:extLst>
          </p:cNvPr>
          <p:cNvSpPr>
            <a:spLocks noGrp="1"/>
          </p:cNvSpPr>
          <p:nvPr>
            <p:ph type="sldNum" sz="quarter" idx="12"/>
          </p:nvPr>
        </p:nvSpPr>
        <p:spPr/>
        <p:txBody>
          <a:bodyPr/>
          <a:lstStyle/>
          <a:p>
            <a:fld id="{C7CC0789-4E3B-4896-AB79-9C52DA5A6F9C}" type="slidenum">
              <a:rPr lang="en-GB" smtClean="0"/>
              <a:t>119</a:t>
            </a:fld>
            <a:endParaRPr lang="en-GB"/>
          </a:p>
        </p:txBody>
      </p:sp>
    </p:spTree>
    <p:extLst>
      <p:ext uri="{BB962C8B-B14F-4D97-AF65-F5344CB8AC3E}">
        <p14:creationId xmlns:p14="http://schemas.microsoft.com/office/powerpoint/2010/main" val="1090132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E60AF7-BB9E-37C2-75B9-A33FF886AD0D}"/>
              </a:ext>
            </a:extLst>
          </p:cNvPr>
          <p:cNvSpPr/>
          <p:nvPr/>
        </p:nvSpPr>
        <p:spPr>
          <a:xfrm>
            <a:off x="127000" y="131359"/>
            <a:ext cx="10439400" cy="777003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nvGrpSpPr>
          <p:cNvPr id="6" name="Groupe 5">
            <a:extLst>
              <a:ext uri="{FF2B5EF4-FFF2-40B4-BE49-F238E27FC236}">
                <a16:creationId xmlns:a16="http://schemas.microsoft.com/office/drawing/2014/main" id="{40615046-8462-4F63-B669-E2E6B81933B7}"/>
              </a:ext>
            </a:extLst>
          </p:cNvPr>
          <p:cNvGrpSpPr/>
          <p:nvPr/>
        </p:nvGrpSpPr>
        <p:grpSpPr>
          <a:xfrm>
            <a:off x="982964" y="3027647"/>
            <a:ext cx="8727472" cy="1977456"/>
            <a:chOff x="982963" y="3323158"/>
            <a:chExt cx="8727472" cy="1977456"/>
          </a:xfrm>
        </p:grpSpPr>
        <p:sp>
          <p:nvSpPr>
            <p:cNvPr id="7" name="ZoneTexte 6">
              <a:extLst>
                <a:ext uri="{FF2B5EF4-FFF2-40B4-BE49-F238E27FC236}">
                  <a16:creationId xmlns:a16="http://schemas.microsoft.com/office/drawing/2014/main" id="{863B716B-E5DE-C150-728C-3E539197FE2B}"/>
                </a:ext>
              </a:extLst>
            </p:cNvPr>
            <p:cNvSpPr txBox="1"/>
            <p:nvPr/>
          </p:nvSpPr>
          <p:spPr>
            <a:xfrm>
              <a:off x="1411306" y="3927165"/>
              <a:ext cx="7870785" cy="769441"/>
            </a:xfrm>
            <a:prstGeom prst="rect">
              <a:avLst/>
            </a:prstGeom>
            <a:noFill/>
          </p:spPr>
          <p:txBody>
            <a:bodyPr wrap="square">
              <a:spAutoFit/>
            </a:bodyPr>
            <a:lstStyle/>
            <a:p>
              <a:pPr algn="ctr"/>
              <a:r>
                <a:rPr lang="en-GB" sz="4400" noProof="0">
                  <a:latin typeface="Arial" panose="020B0604020202020204" pitchFamily="34" charset="0"/>
                  <a:cs typeface="Arial" panose="020B0604020202020204" pitchFamily="34" charset="0"/>
                </a:rPr>
                <a:t>Why study electricity markets?</a:t>
              </a:r>
              <a:endParaRPr lang="en-GB" sz="4000" noProof="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497715C-195B-E2FE-3C8F-7E359D594148}"/>
                </a:ext>
              </a:extLst>
            </p:cNvPr>
            <p:cNvSpPr/>
            <p:nvPr/>
          </p:nvSpPr>
          <p:spPr>
            <a:xfrm>
              <a:off x="982963" y="3323158"/>
              <a:ext cx="8727472" cy="197745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Tree>
    <p:extLst>
      <p:ext uri="{BB962C8B-B14F-4D97-AF65-F5344CB8AC3E}">
        <p14:creationId xmlns:p14="http://schemas.microsoft.com/office/powerpoint/2010/main" val="4240915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35C06A-FDF6-7DF4-91D0-D6D89D8A60D8}"/>
              </a:ext>
            </a:extLst>
          </p:cNvPr>
          <p:cNvSpPr txBox="1"/>
          <p:nvPr/>
        </p:nvSpPr>
        <p:spPr>
          <a:xfrm>
            <a:off x="544945" y="1465143"/>
            <a:ext cx="9634641" cy="707886"/>
          </a:xfrm>
          <a:prstGeom prst="rect">
            <a:avLst/>
          </a:prstGeom>
          <a:noFill/>
        </p:spPr>
        <p:txBody>
          <a:bodyPr wrap="square" lIns="91440" tIns="45720" rIns="91440" bIns="45720" anchor="t">
            <a:spAutoFit/>
          </a:bodyPr>
          <a:lstStyle/>
          <a:p>
            <a:r>
              <a:rPr lang="en-GB" sz="2000" noProof="0">
                <a:solidFill>
                  <a:srgbClr val="000000"/>
                </a:solidFill>
                <a:latin typeface="Arial"/>
                <a:cs typeface="helvetica"/>
              </a:rPr>
              <a:t>Using proper hedging strategies allows to reduce the cost of energy. The following graph illustrates that hedging the procurement smoothens the impact of high prices.  </a:t>
            </a:r>
            <a:endParaRPr lang="en-GB" sz="2000" noProof="0">
              <a:latin typeface="Arial"/>
              <a:cs typeface="Arial"/>
            </a:endParaRPr>
          </a:p>
        </p:txBody>
      </p:sp>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Hedging (2/3)</a:t>
            </a:r>
            <a:endParaRPr lang="en-GB" noProof="0"/>
          </a:p>
        </p:txBody>
      </p:sp>
      <p:grpSp>
        <p:nvGrpSpPr>
          <p:cNvPr id="8" name="Groupe 7">
            <a:extLst>
              <a:ext uri="{FF2B5EF4-FFF2-40B4-BE49-F238E27FC236}">
                <a16:creationId xmlns:a16="http://schemas.microsoft.com/office/drawing/2014/main" id="{7D39968D-72C1-2931-DB9E-E47275CA417F}"/>
              </a:ext>
            </a:extLst>
          </p:cNvPr>
          <p:cNvGrpSpPr/>
          <p:nvPr/>
        </p:nvGrpSpPr>
        <p:grpSpPr>
          <a:xfrm>
            <a:off x="1211279" y="2569546"/>
            <a:ext cx="8270841" cy="3782605"/>
            <a:chOff x="1211279" y="2404539"/>
            <a:chExt cx="8270841" cy="3782605"/>
          </a:xfrm>
        </p:grpSpPr>
        <p:pic>
          <p:nvPicPr>
            <p:cNvPr id="2" name="Image 1" descr="Une image contenant texte, capture d’écran, Tracé, ligne&#10;&#10;Description générée automatiquement">
              <a:extLst>
                <a:ext uri="{FF2B5EF4-FFF2-40B4-BE49-F238E27FC236}">
                  <a16:creationId xmlns:a16="http://schemas.microsoft.com/office/drawing/2014/main" id="{6DB995AF-9F60-FBF8-2721-4AF006ED8034}"/>
                </a:ext>
              </a:extLst>
            </p:cNvPr>
            <p:cNvPicPr>
              <a:picLocks noChangeAspect="1"/>
            </p:cNvPicPr>
            <p:nvPr/>
          </p:nvPicPr>
          <p:blipFill>
            <a:blip r:embed="rId2"/>
            <a:srcRect t="12171" b="6497"/>
            <a:stretch/>
          </p:blipFill>
          <p:spPr>
            <a:xfrm>
              <a:off x="1466783" y="2700920"/>
              <a:ext cx="7759831" cy="3189842"/>
            </a:xfrm>
            <a:prstGeom prst="rect">
              <a:avLst/>
            </a:prstGeom>
          </p:spPr>
        </p:pic>
        <p:sp>
          <p:nvSpPr>
            <p:cNvPr id="3" name="Rectangle 2">
              <a:extLst>
                <a:ext uri="{FF2B5EF4-FFF2-40B4-BE49-F238E27FC236}">
                  <a16:creationId xmlns:a16="http://schemas.microsoft.com/office/drawing/2014/main" id="{4A51DA23-6A74-9325-24CD-84C755D15F16}"/>
                </a:ext>
              </a:extLst>
            </p:cNvPr>
            <p:cNvSpPr/>
            <p:nvPr/>
          </p:nvSpPr>
          <p:spPr>
            <a:xfrm>
              <a:off x="1211279" y="2404539"/>
              <a:ext cx="8270841" cy="378260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10" name="ZoneTexte 9">
            <a:extLst>
              <a:ext uri="{FF2B5EF4-FFF2-40B4-BE49-F238E27FC236}">
                <a16:creationId xmlns:a16="http://schemas.microsoft.com/office/drawing/2014/main" id="{050E9FD8-4B79-0033-C48C-226A511809C9}"/>
              </a:ext>
            </a:extLst>
          </p:cNvPr>
          <p:cNvSpPr txBox="1"/>
          <p:nvPr/>
        </p:nvSpPr>
        <p:spPr>
          <a:xfrm>
            <a:off x="2054459" y="6463354"/>
            <a:ext cx="6507125" cy="523220"/>
          </a:xfrm>
          <a:prstGeom prst="rect">
            <a:avLst/>
          </a:prstGeom>
          <a:noFill/>
        </p:spPr>
        <p:txBody>
          <a:bodyPr wrap="square" rtlCol="0">
            <a:spAutoFit/>
          </a:bodyPr>
          <a:lstStyle/>
          <a:p>
            <a:pPr algn="ctr"/>
            <a:r>
              <a:rPr lang="en-GB" sz="1400" i="1" noProof="0">
                <a:latin typeface="Arial" panose="020B0604020202020204" pitchFamily="34" charset="0"/>
                <a:cs typeface="Arial" panose="020B0604020202020204" pitchFamily="34" charset="0"/>
              </a:rPr>
              <a:t>Unit procurement costs in €/MWh of a retailer using different hedging strategies in the German electricity market in 2021.</a:t>
            </a:r>
            <a:r>
              <a:rPr lang="en-GB" sz="1400" b="1" baseline="30000" noProof="0">
                <a:latin typeface="Arial" panose="020B0604020202020204" pitchFamily="34" charset="0"/>
                <a:cs typeface="Arial" panose="020B0604020202020204" pitchFamily="34" charset="0"/>
              </a:rPr>
              <a:t>1</a:t>
            </a:r>
            <a:endParaRPr lang="en-GB" sz="1400" i="1" noProof="0">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DDA47820-676F-CD8B-DC40-00873246E537}"/>
              </a:ext>
            </a:extLst>
          </p:cNvPr>
          <p:cNvSpPr txBox="1"/>
          <p:nvPr/>
        </p:nvSpPr>
        <p:spPr>
          <a:xfrm>
            <a:off x="216959" y="7569839"/>
            <a:ext cx="9634641" cy="261610"/>
          </a:xfrm>
          <a:prstGeom prst="rect">
            <a:avLst/>
          </a:prstGeom>
          <a:noFill/>
        </p:spPr>
        <p:txBody>
          <a:bodyPr wrap="square">
            <a:spAutoFit/>
          </a:bodyPr>
          <a:lstStyle/>
          <a:p>
            <a:r>
              <a:rPr lang="en-GB" sz="1100" b="1" baseline="30000" noProof="0">
                <a:latin typeface="Arial" panose="020B0604020202020204" pitchFamily="34" charset="0"/>
                <a:cs typeface="Arial" panose="020B0604020202020204" pitchFamily="34" charset="0"/>
              </a:rPr>
              <a:t>1 </a:t>
            </a:r>
            <a:r>
              <a:rPr lang="en-GB" sz="1100">
                <a:latin typeface="Arial" panose="020B0604020202020204" pitchFamily="34" charset="0"/>
                <a:cs typeface="Arial" panose="020B0604020202020204" pitchFamily="34" charset="0"/>
              </a:rPr>
              <a:t>https://www.acer.europa.eu/sites/default/files/documents/Publications/Final_Assessment_EU_Wholesale_Electricity_Market_Design.pdf</a:t>
            </a:r>
          </a:p>
        </p:txBody>
      </p:sp>
      <p:sp>
        <p:nvSpPr>
          <p:cNvPr id="4" name="Espace réservé du numéro de diapositive 3">
            <a:extLst>
              <a:ext uri="{FF2B5EF4-FFF2-40B4-BE49-F238E27FC236}">
                <a16:creationId xmlns:a16="http://schemas.microsoft.com/office/drawing/2014/main" id="{4F86256D-E6D0-4597-2494-1193DC1A9D74}"/>
              </a:ext>
            </a:extLst>
          </p:cNvPr>
          <p:cNvSpPr>
            <a:spLocks noGrp="1"/>
          </p:cNvSpPr>
          <p:nvPr>
            <p:ph type="sldNum" sz="quarter" idx="12"/>
          </p:nvPr>
        </p:nvSpPr>
        <p:spPr/>
        <p:txBody>
          <a:bodyPr/>
          <a:lstStyle/>
          <a:p>
            <a:fld id="{C7CC0789-4E3B-4896-AB79-9C52DA5A6F9C}" type="slidenum">
              <a:rPr lang="en-GB" smtClean="0"/>
              <a:t>120</a:t>
            </a:fld>
            <a:endParaRPr lang="en-GB"/>
          </a:p>
        </p:txBody>
      </p:sp>
    </p:spTree>
    <p:extLst>
      <p:ext uri="{BB962C8B-B14F-4D97-AF65-F5344CB8AC3E}">
        <p14:creationId xmlns:p14="http://schemas.microsoft.com/office/powerpoint/2010/main" val="109747061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C2C3EBE-A022-C211-7261-3C1DEF019C06}"/>
              </a:ext>
            </a:extLst>
          </p:cNvPr>
          <p:cNvSpPr txBox="1"/>
          <p:nvPr/>
        </p:nvSpPr>
        <p:spPr>
          <a:xfrm>
            <a:off x="546101" y="2323804"/>
            <a:ext cx="9524999" cy="3785652"/>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previous figure shows different procurement strategies a retailer could have adopted in the German electricity market in 2021. These strategies range from fully sourcing electricity in day-ahead markets to using various shares of month- or year-ahead contracts. The example demonstrates that hedging procurement smooths the impact of high prices, which began in September 2021. The longer the hedge, the more gradual the price increase experienced by the retailer and its customers.</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Price volatility does not necessarily increase the average cost paid by consumers over time. Likewise, </a:t>
            </a:r>
            <a:r>
              <a:rPr lang="en-GB" sz="2000" b="1" noProof="0">
                <a:latin typeface="Arial" panose="020B0604020202020204" pitchFamily="34" charset="0"/>
                <a:cs typeface="Arial" panose="020B0604020202020204" pitchFamily="34" charset="0"/>
              </a:rPr>
              <a:t>long-term procurement does not completely shield consumers from rising prices but spreads the impact over a longer period</a:t>
            </a:r>
            <a:r>
              <a:rPr lang="en-GB" sz="2000" noProof="0">
                <a:latin typeface="Arial" panose="020B0604020202020204" pitchFamily="34" charset="0"/>
                <a:cs typeface="Arial" panose="020B0604020202020204" pitchFamily="34" charset="0"/>
              </a:rPr>
              <a:t>, reducing the immediate shock of price spikes.</a:t>
            </a:r>
          </a:p>
        </p:txBody>
      </p:sp>
      <p:sp>
        <p:nvSpPr>
          <p:cNvPr id="7" name="ZoneTexte 6">
            <a:extLst>
              <a:ext uri="{FF2B5EF4-FFF2-40B4-BE49-F238E27FC236}">
                <a16:creationId xmlns:a16="http://schemas.microsoft.com/office/drawing/2014/main" id="{7BCD8B50-5949-4501-E2AB-0A1EA700F4DC}"/>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Hedging (3/3)</a:t>
            </a:r>
            <a:endParaRPr lang="en-GB" noProof="0"/>
          </a:p>
        </p:txBody>
      </p:sp>
      <p:sp>
        <p:nvSpPr>
          <p:cNvPr id="2" name="Espace réservé du numéro de diapositive 1">
            <a:extLst>
              <a:ext uri="{FF2B5EF4-FFF2-40B4-BE49-F238E27FC236}">
                <a16:creationId xmlns:a16="http://schemas.microsoft.com/office/drawing/2014/main" id="{2FBCD7B3-EE7E-FE54-268C-E8EA7DF84F1A}"/>
              </a:ext>
            </a:extLst>
          </p:cNvPr>
          <p:cNvSpPr>
            <a:spLocks noGrp="1"/>
          </p:cNvSpPr>
          <p:nvPr>
            <p:ph type="sldNum" sz="quarter" idx="12"/>
          </p:nvPr>
        </p:nvSpPr>
        <p:spPr/>
        <p:txBody>
          <a:bodyPr/>
          <a:lstStyle/>
          <a:p>
            <a:fld id="{C7CC0789-4E3B-4896-AB79-9C52DA5A6F9C}" type="slidenum">
              <a:rPr lang="en-GB" smtClean="0"/>
              <a:t>121</a:t>
            </a:fld>
            <a:endParaRPr lang="en-GB"/>
          </a:p>
        </p:txBody>
      </p:sp>
    </p:spTree>
    <p:extLst>
      <p:ext uri="{BB962C8B-B14F-4D97-AF65-F5344CB8AC3E}">
        <p14:creationId xmlns:p14="http://schemas.microsoft.com/office/powerpoint/2010/main" val="195681978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Forward contracting</a:t>
            </a:r>
            <a:endParaRPr lang="en-GB" noProof="0"/>
          </a:p>
        </p:txBody>
      </p:sp>
      <p:sp>
        <p:nvSpPr>
          <p:cNvPr id="3" name="ZoneTexte 2">
            <a:extLst>
              <a:ext uri="{FF2B5EF4-FFF2-40B4-BE49-F238E27FC236}">
                <a16:creationId xmlns:a16="http://schemas.microsoft.com/office/drawing/2014/main" id="{A630460D-B347-6803-3BA7-A527B18469A5}"/>
              </a:ext>
            </a:extLst>
          </p:cNvPr>
          <p:cNvSpPr txBox="1"/>
          <p:nvPr/>
        </p:nvSpPr>
        <p:spPr>
          <a:xfrm>
            <a:off x="546100" y="1476567"/>
            <a:ext cx="9524999" cy="3016210"/>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Forward contracts are over-the-counter (OTC) bilateral agreements that allow for customizable terms based on the specific needs of the parties involved.</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These terms include:</a:t>
            </a:r>
          </a:p>
          <a:p>
            <a:pPr algn="just"/>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The quantity and quality of the product to be delivered;</a:t>
            </a: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The delivery date;</a:t>
            </a: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The payment date following delivery;</a:t>
            </a: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The penalties for either party failing to meet their commitments;</a:t>
            </a: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The price to be paid.</a:t>
            </a:r>
          </a:p>
        </p:txBody>
      </p:sp>
      <p:sp>
        <p:nvSpPr>
          <p:cNvPr id="9" name="ZoneTexte 8">
            <a:extLst>
              <a:ext uri="{FF2B5EF4-FFF2-40B4-BE49-F238E27FC236}">
                <a16:creationId xmlns:a16="http://schemas.microsoft.com/office/drawing/2014/main" id="{23819390-8FE9-8506-C006-46A7860EBAFB}"/>
              </a:ext>
            </a:extLst>
          </p:cNvPr>
          <p:cNvSpPr txBox="1"/>
          <p:nvPr/>
        </p:nvSpPr>
        <p:spPr>
          <a:xfrm>
            <a:off x="546099" y="4698034"/>
            <a:ext cx="9524999" cy="2246769"/>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Forward contracting facilitates planning by minimizing the risk of unexpected price fluctuations. It enables businesses to set prices with confidence in their cost structure and allows consumers to better manage their budgets.</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Since these are bilateral contracts, there is a </a:t>
            </a:r>
            <a:r>
              <a:rPr lang="en-GB" sz="2000" b="1" noProof="0">
                <a:latin typeface="Arial" panose="020B0604020202020204" pitchFamily="34" charset="0"/>
                <a:cs typeface="Arial" panose="020B0604020202020204" pitchFamily="34" charset="0"/>
              </a:rPr>
              <a:t>counterparty risk</a:t>
            </a:r>
            <a:r>
              <a:rPr lang="en-GB" sz="2000" noProof="0">
                <a:latin typeface="Arial" panose="020B0604020202020204" pitchFamily="34" charset="0"/>
                <a:cs typeface="Arial" panose="020B0604020202020204" pitchFamily="34" charset="0"/>
              </a:rPr>
              <a:t> (i.e., the risk that one party will default on its obligations). There is no third-party institution that guarantees the transaction between the two parties.</a:t>
            </a:r>
          </a:p>
        </p:txBody>
      </p:sp>
      <p:sp>
        <p:nvSpPr>
          <p:cNvPr id="2" name="Espace réservé du numéro de diapositive 1">
            <a:extLst>
              <a:ext uri="{FF2B5EF4-FFF2-40B4-BE49-F238E27FC236}">
                <a16:creationId xmlns:a16="http://schemas.microsoft.com/office/drawing/2014/main" id="{95BB7C72-8A0D-8A0F-A955-C10FD6AFF414}"/>
              </a:ext>
            </a:extLst>
          </p:cNvPr>
          <p:cNvSpPr>
            <a:spLocks noGrp="1"/>
          </p:cNvSpPr>
          <p:nvPr>
            <p:ph type="sldNum" sz="quarter" idx="12"/>
          </p:nvPr>
        </p:nvSpPr>
        <p:spPr/>
        <p:txBody>
          <a:bodyPr/>
          <a:lstStyle/>
          <a:p>
            <a:fld id="{C7CC0789-4E3B-4896-AB79-9C52DA5A6F9C}" type="slidenum">
              <a:rPr lang="en-GB" smtClean="0"/>
              <a:t>122</a:t>
            </a:fld>
            <a:endParaRPr lang="en-GB"/>
          </a:p>
        </p:txBody>
      </p:sp>
    </p:spTree>
    <p:extLst>
      <p:ext uri="{BB962C8B-B14F-4D97-AF65-F5344CB8AC3E}">
        <p14:creationId xmlns:p14="http://schemas.microsoft.com/office/powerpoint/2010/main" val="3558358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Futures contracting</a:t>
            </a:r>
            <a:endParaRPr lang="en-GB" noProof="0"/>
          </a:p>
        </p:txBody>
      </p:sp>
      <p:sp>
        <p:nvSpPr>
          <p:cNvPr id="12" name="ZoneTexte 11">
            <a:extLst>
              <a:ext uri="{FF2B5EF4-FFF2-40B4-BE49-F238E27FC236}">
                <a16:creationId xmlns:a16="http://schemas.microsoft.com/office/drawing/2014/main" id="{7B9EDC4C-AE80-9F1F-C41D-EF1DB863E84A}"/>
              </a:ext>
            </a:extLst>
          </p:cNvPr>
          <p:cNvSpPr txBox="1"/>
          <p:nvPr/>
        </p:nvSpPr>
        <p:spPr>
          <a:xfrm>
            <a:off x="546101" y="2528897"/>
            <a:ext cx="9524999" cy="3170099"/>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Futures contracts are traded on regulated markets, such as the EEX. Because of this, </a:t>
            </a:r>
            <a:r>
              <a:rPr lang="en-GB" sz="2000" b="1" noProof="0">
                <a:latin typeface="Arial" panose="020B0604020202020204" pitchFamily="34" charset="0"/>
                <a:cs typeface="Arial" panose="020B0604020202020204" pitchFamily="34" charset="0"/>
              </a:rPr>
              <a:t>futures contracts tend to be more liquid than OTC forward contracts</a:t>
            </a:r>
            <a:r>
              <a:rPr lang="en-GB" sz="2000" noProof="0">
                <a:latin typeface="Arial" panose="020B0604020202020204" pitchFamily="34" charset="0"/>
                <a:cs typeface="Arial" panose="020B0604020202020204" pitchFamily="34" charset="0"/>
              </a:rPr>
              <a:t>. This increased liquidity means that there are many market participants, making it easier to buy and sell these contracts; traders can easily enter and exit positions without causing significant price fluctuations.</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In the context of futures contracts, a clearinghouse acts as an intermediary. It ensures that transactions are executed properly, thereby </a:t>
            </a:r>
            <a:r>
              <a:rPr lang="en-GB" sz="2000" b="1" noProof="0">
                <a:latin typeface="Arial" panose="020B0604020202020204" pitchFamily="34" charset="0"/>
                <a:cs typeface="Arial" panose="020B0604020202020204" pitchFamily="34" charset="0"/>
              </a:rPr>
              <a:t>reducing counterparty risk for participants</a:t>
            </a:r>
            <a:r>
              <a:rPr lang="en-GB" sz="2000" noProof="0">
                <a:latin typeface="Arial" panose="020B0604020202020204" pitchFamily="34" charset="0"/>
                <a:cs typeface="Arial" panose="020B0604020202020204" pitchFamily="34" charset="0"/>
              </a:rPr>
              <a:t>. If one party defaults, the clearinghouse takes on the obligations, protecting the other participants.</a:t>
            </a:r>
          </a:p>
        </p:txBody>
      </p:sp>
      <p:sp>
        <p:nvSpPr>
          <p:cNvPr id="2" name="Espace réservé du numéro de diapositive 1">
            <a:extLst>
              <a:ext uri="{FF2B5EF4-FFF2-40B4-BE49-F238E27FC236}">
                <a16:creationId xmlns:a16="http://schemas.microsoft.com/office/drawing/2014/main" id="{CFA04D0D-20AD-DA7B-EC08-829F1DABB5A2}"/>
              </a:ext>
            </a:extLst>
          </p:cNvPr>
          <p:cNvSpPr>
            <a:spLocks noGrp="1"/>
          </p:cNvSpPr>
          <p:nvPr>
            <p:ph type="sldNum" sz="quarter" idx="12"/>
          </p:nvPr>
        </p:nvSpPr>
        <p:spPr/>
        <p:txBody>
          <a:bodyPr/>
          <a:lstStyle/>
          <a:p>
            <a:fld id="{C7CC0789-4E3B-4896-AB79-9C52DA5A6F9C}" type="slidenum">
              <a:rPr lang="en-GB" smtClean="0"/>
              <a:t>123</a:t>
            </a:fld>
            <a:endParaRPr lang="en-GB"/>
          </a:p>
        </p:txBody>
      </p:sp>
    </p:spTree>
    <p:extLst>
      <p:ext uri="{BB962C8B-B14F-4D97-AF65-F5344CB8AC3E}">
        <p14:creationId xmlns:p14="http://schemas.microsoft.com/office/powerpoint/2010/main" val="211766326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Forward vs Futures – summary of differences</a:t>
            </a:r>
            <a:endParaRPr lang="en-GB" noProof="0"/>
          </a:p>
        </p:txBody>
      </p:sp>
      <p:graphicFrame>
        <p:nvGraphicFramePr>
          <p:cNvPr id="2" name="Tableau 1">
            <a:extLst>
              <a:ext uri="{FF2B5EF4-FFF2-40B4-BE49-F238E27FC236}">
                <a16:creationId xmlns:a16="http://schemas.microsoft.com/office/drawing/2014/main" id="{91C027B9-4576-33FB-8580-3AF2DAF985E5}"/>
              </a:ext>
            </a:extLst>
          </p:cNvPr>
          <p:cNvGraphicFramePr>
            <a:graphicFrameLocks noGrp="1"/>
          </p:cNvGraphicFramePr>
          <p:nvPr/>
        </p:nvGraphicFramePr>
        <p:xfrm>
          <a:off x="812800" y="1394658"/>
          <a:ext cx="9067800" cy="5739784"/>
        </p:xfrm>
        <a:graphic>
          <a:graphicData uri="http://schemas.openxmlformats.org/drawingml/2006/table">
            <a:tbl>
              <a:tblPr firstRow="1" bandRow="1">
                <a:tableStyleId>{5C22544A-7EE6-4342-B048-85BDC9FD1C3A}</a:tableStyleId>
              </a:tblPr>
              <a:tblGrid>
                <a:gridCol w="2557721">
                  <a:extLst>
                    <a:ext uri="{9D8B030D-6E8A-4147-A177-3AD203B41FA5}">
                      <a16:colId xmlns:a16="http://schemas.microsoft.com/office/drawing/2014/main" val="223559187"/>
                    </a:ext>
                  </a:extLst>
                </a:gridCol>
                <a:gridCol w="3200400">
                  <a:extLst>
                    <a:ext uri="{9D8B030D-6E8A-4147-A177-3AD203B41FA5}">
                      <a16:colId xmlns:a16="http://schemas.microsoft.com/office/drawing/2014/main" val="2078174885"/>
                    </a:ext>
                  </a:extLst>
                </a:gridCol>
                <a:gridCol w="3309679">
                  <a:extLst>
                    <a:ext uri="{9D8B030D-6E8A-4147-A177-3AD203B41FA5}">
                      <a16:colId xmlns:a16="http://schemas.microsoft.com/office/drawing/2014/main" val="703400967"/>
                    </a:ext>
                  </a:extLst>
                </a:gridCol>
              </a:tblGrid>
              <a:tr h="717473">
                <a:tc>
                  <a:txBody>
                    <a:bodyPr/>
                    <a:lstStyle/>
                    <a:p>
                      <a:pPr algn="ctr"/>
                      <a:r>
                        <a:rPr lang="en-GB" sz="1800" noProof="0">
                          <a:solidFill>
                            <a:sysClr val="windowText" lastClr="000000"/>
                          </a:solidFill>
                          <a:latin typeface="Arial" panose="020B0604020202020204" pitchFamily="34" charset="0"/>
                          <a:cs typeface="Arial" panose="020B0604020202020204" pitchFamily="34" charset="0"/>
                        </a:rPr>
                        <a:t>Aspect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en-GB" sz="1800" noProof="0">
                          <a:solidFill>
                            <a:sysClr val="windowText" lastClr="000000"/>
                          </a:solidFill>
                          <a:latin typeface="Arial" panose="020B0604020202020204" pitchFamily="34" charset="0"/>
                          <a:cs typeface="Arial" panose="020B0604020202020204" pitchFamily="34" charset="0"/>
                        </a:rPr>
                        <a:t>Forward Market</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en-GB" sz="1800" noProof="0">
                          <a:solidFill>
                            <a:sysClr val="windowText" lastClr="000000"/>
                          </a:solidFill>
                          <a:latin typeface="Arial" panose="020B0604020202020204" pitchFamily="34" charset="0"/>
                          <a:cs typeface="Arial" panose="020B0604020202020204" pitchFamily="34" charset="0"/>
                        </a:rPr>
                        <a:t>Futures Market</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3270313863"/>
                  </a:ext>
                </a:extLst>
              </a:tr>
              <a:tr h="717473">
                <a:tc>
                  <a:txBody>
                    <a:bodyPr/>
                    <a:lstStyle/>
                    <a:p>
                      <a:r>
                        <a:rPr lang="en-GB" sz="1800" b="1" noProof="0">
                          <a:latin typeface="Arial" panose="020B0604020202020204" pitchFamily="34" charset="0"/>
                          <a:cs typeface="Arial" panose="020B0604020202020204" pitchFamily="34" charset="0"/>
                        </a:rPr>
                        <a:t>Trading platform</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a:latin typeface="Arial" panose="020B0604020202020204" pitchFamily="34" charset="0"/>
                          <a:cs typeface="Arial" panose="020B0604020202020204" pitchFamily="34" charset="0"/>
                        </a:rPr>
                        <a:t>OTC</a:t>
                      </a:r>
                    </a:p>
                    <a:p>
                      <a:pPr algn="ctr"/>
                      <a:r>
                        <a:rPr lang="en-GB" sz="1800" noProof="0">
                          <a:latin typeface="Arial" panose="020B0604020202020204" pitchFamily="34" charset="0"/>
                          <a:cs typeface="Arial" panose="020B0604020202020204" pitchFamily="34" charset="0"/>
                        </a:rPr>
                        <a:t>(private negotiation)</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a:latin typeface="Arial" panose="020B0604020202020204" pitchFamily="34" charset="0"/>
                          <a:cs typeface="Arial" panose="020B0604020202020204" pitchFamily="34" charset="0"/>
                        </a:rPr>
                        <a:t>Organized exchange</a:t>
                      </a:r>
                      <a:br>
                        <a:rPr lang="en-GB" sz="1800" noProof="0">
                          <a:latin typeface="Arial" panose="020B0604020202020204" pitchFamily="34" charset="0"/>
                          <a:cs typeface="Arial" panose="020B0604020202020204" pitchFamily="34" charset="0"/>
                        </a:rPr>
                      </a:br>
                      <a:r>
                        <a:rPr lang="en-GB" sz="1800" noProof="0">
                          <a:latin typeface="Arial" panose="020B0604020202020204" pitchFamily="34" charset="0"/>
                          <a:cs typeface="Arial" panose="020B0604020202020204" pitchFamily="34" charset="0"/>
                        </a:rPr>
                        <a:t>(standardised)</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3936418"/>
                  </a:ext>
                </a:extLst>
              </a:tr>
              <a:tr h="717473">
                <a:tc>
                  <a:txBody>
                    <a:bodyPr/>
                    <a:lstStyle/>
                    <a:p>
                      <a:r>
                        <a:rPr lang="en-GB" sz="1800" b="1" noProof="0">
                          <a:latin typeface="Arial" panose="020B0604020202020204" pitchFamily="34" charset="0"/>
                          <a:cs typeface="Arial" panose="020B0604020202020204" pitchFamily="34" charset="0"/>
                        </a:rPr>
                        <a:t>Regulation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a:latin typeface="Arial" panose="020B0604020202020204" pitchFamily="34" charset="0"/>
                          <a:cs typeface="Arial" panose="020B0604020202020204" pitchFamily="34" charset="0"/>
                        </a:rPr>
                        <a:t>Less regulated</a:t>
                      </a:r>
                    </a:p>
                    <a:p>
                      <a:pPr algn="ctr"/>
                      <a:r>
                        <a:rPr lang="en-GB" sz="1800" noProof="0">
                          <a:latin typeface="Arial" panose="020B0604020202020204" pitchFamily="34" charset="0"/>
                          <a:cs typeface="Arial" panose="020B0604020202020204" pitchFamily="34" charset="0"/>
                        </a:rPr>
                        <a:t>(higher counterparty risk)</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a:latin typeface="Arial" panose="020B0604020202020204" pitchFamily="34" charset="0"/>
                          <a:cs typeface="Arial" panose="020B0604020202020204" pitchFamily="34" charset="0"/>
                        </a:rPr>
                        <a:t>Highly regulated</a:t>
                      </a:r>
                    </a:p>
                    <a:p>
                      <a:pPr algn="ctr"/>
                      <a:r>
                        <a:rPr lang="en-GB" sz="1800" noProof="0">
                          <a:latin typeface="Arial" panose="020B0604020202020204" pitchFamily="34" charset="0"/>
                          <a:cs typeface="Arial" panose="020B0604020202020204" pitchFamily="34" charset="0"/>
                        </a:rPr>
                        <a:t>(lower counterparty risk)</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818561"/>
                  </a:ext>
                </a:extLst>
              </a:tr>
              <a:tr h="717473">
                <a:tc>
                  <a:txBody>
                    <a:bodyPr/>
                    <a:lstStyle/>
                    <a:p>
                      <a:r>
                        <a:rPr lang="en-GB" sz="1800" b="1" noProof="0">
                          <a:latin typeface="Arial" panose="020B0604020202020204" pitchFamily="34" charset="0"/>
                          <a:cs typeface="Arial" panose="020B0604020202020204" pitchFamily="34" charset="0"/>
                        </a:rPr>
                        <a:t>Customisation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a:latin typeface="Arial" panose="020B0604020202020204" pitchFamily="34" charset="0"/>
                          <a:cs typeface="Arial" panose="020B0604020202020204" pitchFamily="34" charset="0"/>
                        </a:rPr>
                        <a:t>Fully customisable</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a:latin typeface="Arial" panose="020B0604020202020204" pitchFamily="34" charset="0"/>
                          <a:cs typeface="Arial" panose="020B0604020202020204" pitchFamily="34" charset="0"/>
                        </a:rPr>
                        <a:t>Standardised contracts</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4447019"/>
                  </a:ext>
                </a:extLst>
              </a:tr>
              <a:tr h="717473">
                <a:tc>
                  <a:txBody>
                    <a:bodyPr/>
                    <a:lstStyle/>
                    <a:p>
                      <a:r>
                        <a:rPr lang="en-GB" sz="1800" b="1" noProof="0">
                          <a:latin typeface="Arial" panose="020B0604020202020204" pitchFamily="34" charset="0"/>
                          <a:cs typeface="Arial" panose="020B0604020202020204" pitchFamily="34" charset="0"/>
                        </a:rPr>
                        <a:t>Settlement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a:latin typeface="Arial" panose="020B0604020202020204" pitchFamily="34" charset="0"/>
                          <a:cs typeface="Arial" panose="020B0604020202020204" pitchFamily="34" charset="0"/>
                        </a:rPr>
                        <a:t>Mainly physical</a:t>
                      </a:r>
                    </a:p>
                    <a:p>
                      <a:pPr algn="ctr"/>
                      <a:r>
                        <a:rPr lang="en-GB" sz="1800" noProof="0">
                          <a:latin typeface="Arial" panose="020B0604020202020204" pitchFamily="34" charset="0"/>
                          <a:cs typeface="Arial" panose="020B0604020202020204" pitchFamily="34" charset="0"/>
                        </a:rPr>
                        <a:t>(can be financial)</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a:latin typeface="Arial" panose="020B0604020202020204" pitchFamily="34" charset="0"/>
                          <a:cs typeface="Arial" panose="020B0604020202020204" pitchFamily="34" charset="0"/>
                        </a:rPr>
                        <a:t>Mainly financial</a:t>
                      </a:r>
                    </a:p>
                    <a:p>
                      <a:pPr algn="ctr"/>
                      <a:r>
                        <a:rPr lang="en-GB" sz="1800" noProof="0">
                          <a:latin typeface="Arial" panose="020B0604020202020204" pitchFamily="34" charset="0"/>
                          <a:cs typeface="Arial" panose="020B0604020202020204" pitchFamily="34" charset="0"/>
                        </a:rPr>
                        <a:t>(can be physical)</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4577252"/>
                  </a:ext>
                </a:extLst>
              </a:tr>
              <a:tr h="717473">
                <a:tc>
                  <a:txBody>
                    <a:bodyPr/>
                    <a:lstStyle/>
                    <a:p>
                      <a:r>
                        <a:rPr lang="en-GB" sz="1800" b="1" noProof="0">
                          <a:latin typeface="Arial" panose="020B0604020202020204" pitchFamily="34" charset="0"/>
                          <a:cs typeface="Arial" panose="020B0604020202020204" pitchFamily="34" charset="0"/>
                        </a:rPr>
                        <a:t>Liquidity</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a:latin typeface="Arial" panose="020B0604020202020204" pitchFamily="34" charset="0"/>
                          <a:cs typeface="Arial" panose="020B0604020202020204" pitchFamily="34" charset="0"/>
                        </a:rPr>
                        <a:t>Lower liquidity</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a:latin typeface="Arial" panose="020B0604020202020204" pitchFamily="34" charset="0"/>
                          <a:cs typeface="Arial" panose="020B0604020202020204" pitchFamily="34" charset="0"/>
                        </a:rPr>
                        <a:t>Higher liquidity</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523914"/>
                  </a:ext>
                </a:extLst>
              </a:tr>
              <a:tr h="717473">
                <a:tc>
                  <a:txBody>
                    <a:bodyPr/>
                    <a:lstStyle/>
                    <a:p>
                      <a:r>
                        <a:rPr lang="en-GB" sz="1800" b="1" noProof="0">
                          <a:latin typeface="Arial" panose="020B0604020202020204" pitchFamily="34" charset="0"/>
                          <a:cs typeface="Arial" panose="020B0604020202020204" pitchFamily="34" charset="0"/>
                        </a:rPr>
                        <a:t>Price transparency</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a:latin typeface="Arial" panose="020B0604020202020204" pitchFamily="34" charset="0"/>
                          <a:cs typeface="Arial" panose="020B0604020202020204" pitchFamily="34" charset="0"/>
                        </a:rPr>
                        <a:t>Less transparent</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a:latin typeface="Arial" panose="020B0604020202020204" pitchFamily="34" charset="0"/>
                          <a:cs typeface="Arial" panose="020B0604020202020204" pitchFamily="34" charset="0"/>
                        </a:rPr>
                        <a:t>Highly transparent</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2878194"/>
                  </a:ext>
                </a:extLst>
              </a:tr>
              <a:tr h="717473">
                <a:tc>
                  <a:txBody>
                    <a:bodyPr/>
                    <a:lstStyle/>
                    <a:p>
                      <a:r>
                        <a:rPr lang="en-GB" sz="1800" b="1" noProof="0">
                          <a:latin typeface="Arial" panose="020B0604020202020204" pitchFamily="34" charset="0"/>
                          <a:cs typeface="Arial" panose="020B0604020202020204" pitchFamily="34" charset="0"/>
                        </a:rPr>
                        <a:t>Counterparty risk</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a:latin typeface="Arial" panose="020B0604020202020204" pitchFamily="34" charset="0"/>
                          <a:cs typeface="Arial" panose="020B0604020202020204" pitchFamily="34" charset="0"/>
                        </a:rPr>
                        <a:t>Higher</a:t>
                      </a:r>
                    </a:p>
                    <a:p>
                      <a:pPr algn="ctr"/>
                      <a:r>
                        <a:rPr lang="en-GB" sz="1800" noProof="0">
                          <a:latin typeface="Arial" panose="020B0604020202020204" pitchFamily="34" charset="0"/>
                          <a:cs typeface="Arial" panose="020B0604020202020204" pitchFamily="34" charset="0"/>
                        </a:rPr>
                        <a:t>(no clearinghouse)</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GB" sz="1800" noProof="0">
                          <a:latin typeface="Arial" panose="020B0604020202020204" pitchFamily="34" charset="0"/>
                          <a:cs typeface="Arial" panose="020B0604020202020204" pitchFamily="34" charset="0"/>
                        </a:rPr>
                        <a:t>Lower</a:t>
                      </a:r>
                    </a:p>
                    <a:p>
                      <a:pPr algn="ctr"/>
                      <a:r>
                        <a:rPr lang="en-GB" sz="1800" noProof="0">
                          <a:latin typeface="Arial" panose="020B0604020202020204" pitchFamily="34" charset="0"/>
                          <a:cs typeface="Arial" panose="020B0604020202020204" pitchFamily="34" charset="0"/>
                        </a:rPr>
                        <a:t>(clearinghouse guarantees)</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8423488"/>
                  </a:ext>
                </a:extLst>
              </a:tr>
            </a:tbl>
          </a:graphicData>
        </a:graphic>
      </p:graphicFrame>
      <p:sp>
        <p:nvSpPr>
          <p:cNvPr id="3" name="Espace réservé du numéro de diapositive 2">
            <a:extLst>
              <a:ext uri="{FF2B5EF4-FFF2-40B4-BE49-F238E27FC236}">
                <a16:creationId xmlns:a16="http://schemas.microsoft.com/office/drawing/2014/main" id="{09FD2F28-F334-0FAA-8B4B-1526B0A84A60}"/>
              </a:ext>
            </a:extLst>
          </p:cNvPr>
          <p:cNvSpPr>
            <a:spLocks noGrp="1"/>
          </p:cNvSpPr>
          <p:nvPr>
            <p:ph type="sldNum" sz="quarter" idx="12"/>
          </p:nvPr>
        </p:nvSpPr>
        <p:spPr/>
        <p:txBody>
          <a:bodyPr/>
          <a:lstStyle/>
          <a:p>
            <a:fld id="{C7CC0789-4E3B-4896-AB79-9C52DA5A6F9C}" type="slidenum">
              <a:rPr lang="en-GB" smtClean="0"/>
              <a:t>124</a:t>
            </a:fld>
            <a:endParaRPr lang="en-GB"/>
          </a:p>
        </p:txBody>
      </p:sp>
    </p:spTree>
    <p:extLst>
      <p:ext uri="{BB962C8B-B14F-4D97-AF65-F5344CB8AC3E}">
        <p14:creationId xmlns:p14="http://schemas.microsoft.com/office/powerpoint/2010/main" val="9510695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830997"/>
          </a:xfrm>
          <a:prstGeom prst="rect">
            <a:avLst/>
          </a:prstGeom>
          <a:noFill/>
        </p:spPr>
        <p:txBody>
          <a:bodyPr wrap="square" lIns="91440" tIns="45720" rIns="91440" bIns="45720" anchor="t">
            <a:spAutoFit/>
          </a:bodyPr>
          <a:lstStyle/>
          <a:p>
            <a:r>
              <a:rPr lang="en-GB" sz="2400" b="1" noProof="0">
                <a:latin typeface="Arial" panose="020B0604020202020204" pitchFamily="34" charset="0"/>
                <a:cs typeface="Arial" panose="020B0604020202020204" pitchFamily="34" charset="0"/>
              </a:rPr>
              <a:t>What is a good strategic practice for a supplier to effectively use forward markets for hedging? (1/3)</a:t>
            </a:r>
          </a:p>
        </p:txBody>
      </p:sp>
      <p:pic>
        <p:nvPicPr>
          <p:cNvPr id="3" name="Image 2" descr="Une image contenant texte, capture d’écran, Tracé, ligne&#10;&#10;Description générée automatiquement">
            <a:extLst>
              <a:ext uri="{FF2B5EF4-FFF2-40B4-BE49-F238E27FC236}">
                <a16:creationId xmlns:a16="http://schemas.microsoft.com/office/drawing/2014/main" id="{C12203A0-A993-C21A-5B33-8E3AD302AEF1}"/>
              </a:ext>
            </a:extLst>
          </p:cNvPr>
          <p:cNvPicPr>
            <a:picLocks noChangeAspect="1"/>
          </p:cNvPicPr>
          <p:nvPr/>
        </p:nvPicPr>
        <p:blipFill>
          <a:blip r:embed="rId2"/>
          <a:stretch>
            <a:fillRect/>
          </a:stretch>
        </p:blipFill>
        <p:spPr>
          <a:xfrm>
            <a:off x="1749051" y="2628170"/>
            <a:ext cx="7195292" cy="4427990"/>
          </a:xfrm>
          <a:prstGeom prst="rect">
            <a:avLst/>
          </a:prstGeom>
        </p:spPr>
      </p:pic>
      <p:sp>
        <p:nvSpPr>
          <p:cNvPr id="10" name="ZoneTexte 9">
            <a:extLst>
              <a:ext uri="{FF2B5EF4-FFF2-40B4-BE49-F238E27FC236}">
                <a16:creationId xmlns:a16="http://schemas.microsoft.com/office/drawing/2014/main" id="{4DF0FFA0-E311-631F-9DDB-34D981834967}"/>
              </a:ext>
            </a:extLst>
          </p:cNvPr>
          <p:cNvSpPr txBox="1"/>
          <p:nvPr/>
        </p:nvSpPr>
        <p:spPr>
          <a:xfrm>
            <a:off x="546101" y="1433526"/>
            <a:ext cx="9524999" cy="707886"/>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A supplier cannot only purchase standardized products to cover a long period. In this context, how can it effectively hedge itself?</a:t>
            </a:r>
          </a:p>
        </p:txBody>
      </p:sp>
      <p:sp>
        <p:nvSpPr>
          <p:cNvPr id="11" name="Rectangle 10">
            <a:extLst>
              <a:ext uri="{FF2B5EF4-FFF2-40B4-BE49-F238E27FC236}">
                <a16:creationId xmlns:a16="http://schemas.microsoft.com/office/drawing/2014/main" id="{09F6875B-0987-8953-EC06-54A9512256AA}"/>
              </a:ext>
            </a:extLst>
          </p:cNvPr>
          <p:cNvSpPr/>
          <p:nvPr/>
        </p:nvSpPr>
        <p:spPr>
          <a:xfrm>
            <a:off x="1211277" y="2445331"/>
            <a:ext cx="8270841" cy="479366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 name="Espace réservé du numéro de diapositive 3">
            <a:extLst>
              <a:ext uri="{FF2B5EF4-FFF2-40B4-BE49-F238E27FC236}">
                <a16:creationId xmlns:a16="http://schemas.microsoft.com/office/drawing/2014/main" id="{19449892-C240-27DA-7B3E-927636BA0B22}"/>
              </a:ext>
            </a:extLst>
          </p:cNvPr>
          <p:cNvSpPr>
            <a:spLocks noGrp="1"/>
          </p:cNvSpPr>
          <p:nvPr>
            <p:ph type="sldNum" sz="quarter" idx="12"/>
          </p:nvPr>
        </p:nvSpPr>
        <p:spPr/>
        <p:txBody>
          <a:bodyPr/>
          <a:lstStyle/>
          <a:p>
            <a:fld id="{C7CC0789-4E3B-4896-AB79-9C52DA5A6F9C}" type="slidenum">
              <a:rPr lang="en-GB" smtClean="0"/>
              <a:t>125</a:t>
            </a:fld>
            <a:endParaRPr lang="en-GB"/>
          </a:p>
        </p:txBody>
      </p:sp>
    </p:spTree>
    <p:extLst>
      <p:ext uri="{BB962C8B-B14F-4D97-AF65-F5344CB8AC3E}">
        <p14:creationId xmlns:p14="http://schemas.microsoft.com/office/powerpoint/2010/main" val="27903540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DDACCF2D-76FD-E73B-B380-6B612932FD17}"/>
              </a:ext>
            </a:extLst>
          </p:cNvPr>
          <p:cNvSpPr txBox="1"/>
          <p:nvPr/>
        </p:nvSpPr>
        <p:spPr>
          <a:xfrm>
            <a:off x="546101" y="349892"/>
            <a:ext cx="9067799" cy="830997"/>
          </a:xfrm>
          <a:prstGeom prst="rect">
            <a:avLst/>
          </a:prstGeom>
          <a:noFill/>
        </p:spPr>
        <p:txBody>
          <a:bodyPr wrap="square" lIns="91440" tIns="45720" rIns="91440" bIns="45720" anchor="t">
            <a:spAutoFit/>
          </a:bodyPr>
          <a:lstStyle/>
          <a:p>
            <a:r>
              <a:rPr lang="en-GB" sz="2400" b="1" noProof="0">
                <a:latin typeface="Arial" panose="020B0604020202020204" pitchFamily="34" charset="0"/>
                <a:cs typeface="Arial" panose="020B0604020202020204" pitchFamily="34" charset="0"/>
              </a:rPr>
              <a:t>What is a good strategic practice for a supplier to effectively use forward markets for hedging? (2/3)</a:t>
            </a:r>
          </a:p>
        </p:txBody>
      </p:sp>
      <p:grpSp>
        <p:nvGrpSpPr>
          <p:cNvPr id="10" name="Groupe 9">
            <a:extLst>
              <a:ext uri="{FF2B5EF4-FFF2-40B4-BE49-F238E27FC236}">
                <a16:creationId xmlns:a16="http://schemas.microsoft.com/office/drawing/2014/main" id="{4BE332FD-95A9-F08E-6A51-EA354FA06C2A}"/>
              </a:ext>
            </a:extLst>
          </p:cNvPr>
          <p:cNvGrpSpPr/>
          <p:nvPr/>
        </p:nvGrpSpPr>
        <p:grpSpPr>
          <a:xfrm>
            <a:off x="954891" y="1886531"/>
            <a:ext cx="8783618" cy="4924724"/>
            <a:chOff x="698501" y="2419931"/>
            <a:chExt cx="8783618" cy="4924724"/>
          </a:xfrm>
        </p:grpSpPr>
        <p:pic>
          <p:nvPicPr>
            <p:cNvPr id="2" name="Image 1" descr="Une image contenant texte, capture d’écran, diagramme, Tracé&#10;&#10;Description générée automatiquement">
              <a:extLst>
                <a:ext uri="{FF2B5EF4-FFF2-40B4-BE49-F238E27FC236}">
                  <a16:creationId xmlns:a16="http://schemas.microsoft.com/office/drawing/2014/main" id="{66E9B0CE-43C0-84F5-45CE-D8E94F891FCD}"/>
                </a:ext>
              </a:extLst>
            </p:cNvPr>
            <p:cNvPicPr>
              <a:picLocks noChangeAspect="1"/>
            </p:cNvPicPr>
            <p:nvPr/>
          </p:nvPicPr>
          <p:blipFill>
            <a:blip r:embed="rId2"/>
            <a:stretch>
              <a:fillRect/>
            </a:stretch>
          </p:blipFill>
          <p:spPr>
            <a:xfrm>
              <a:off x="862918" y="2574756"/>
              <a:ext cx="8434163" cy="4615073"/>
            </a:xfrm>
            <a:prstGeom prst="rect">
              <a:avLst/>
            </a:prstGeom>
          </p:spPr>
        </p:pic>
        <p:sp>
          <p:nvSpPr>
            <p:cNvPr id="9" name="Rectangle 8">
              <a:extLst>
                <a:ext uri="{FF2B5EF4-FFF2-40B4-BE49-F238E27FC236}">
                  <a16:creationId xmlns:a16="http://schemas.microsoft.com/office/drawing/2014/main" id="{AE8CB900-3C24-0163-40D2-09921541650B}"/>
                </a:ext>
              </a:extLst>
            </p:cNvPr>
            <p:cNvSpPr/>
            <p:nvPr/>
          </p:nvSpPr>
          <p:spPr>
            <a:xfrm>
              <a:off x="698501" y="2419931"/>
              <a:ext cx="8783618" cy="492472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4" name="Espace réservé du numéro de diapositive 3">
            <a:extLst>
              <a:ext uri="{FF2B5EF4-FFF2-40B4-BE49-F238E27FC236}">
                <a16:creationId xmlns:a16="http://schemas.microsoft.com/office/drawing/2014/main" id="{87B8FA16-5D51-781F-07B7-76F88F09A1E0}"/>
              </a:ext>
            </a:extLst>
          </p:cNvPr>
          <p:cNvSpPr>
            <a:spLocks noGrp="1"/>
          </p:cNvSpPr>
          <p:nvPr>
            <p:ph type="sldNum" sz="quarter" idx="12"/>
          </p:nvPr>
        </p:nvSpPr>
        <p:spPr/>
        <p:txBody>
          <a:bodyPr/>
          <a:lstStyle/>
          <a:p>
            <a:fld id="{C7CC0789-4E3B-4896-AB79-9C52DA5A6F9C}" type="slidenum">
              <a:rPr lang="en-GB" smtClean="0"/>
              <a:t>126</a:t>
            </a:fld>
            <a:endParaRPr lang="en-GB"/>
          </a:p>
        </p:txBody>
      </p:sp>
    </p:spTree>
    <p:extLst>
      <p:ext uri="{BB962C8B-B14F-4D97-AF65-F5344CB8AC3E}">
        <p14:creationId xmlns:p14="http://schemas.microsoft.com/office/powerpoint/2010/main" val="228734766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diagramme, Tracé, ligne&#10;&#10;Description générée automatiquement">
            <a:extLst>
              <a:ext uri="{FF2B5EF4-FFF2-40B4-BE49-F238E27FC236}">
                <a16:creationId xmlns:a16="http://schemas.microsoft.com/office/drawing/2014/main" id="{77DCBDEC-EFB6-114F-CF04-76F092CE2812}"/>
              </a:ext>
            </a:extLst>
          </p:cNvPr>
          <p:cNvPicPr>
            <a:picLocks noChangeAspect="1"/>
          </p:cNvPicPr>
          <p:nvPr/>
        </p:nvPicPr>
        <p:blipFill>
          <a:blip r:embed="rId2"/>
          <a:stretch>
            <a:fillRect/>
          </a:stretch>
        </p:blipFill>
        <p:spPr>
          <a:xfrm>
            <a:off x="1189284" y="2008527"/>
            <a:ext cx="8314831" cy="4680731"/>
          </a:xfrm>
          <a:prstGeom prst="rect">
            <a:avLst/>
          </a:prstGeom>
        </p:spPr>
      </p:pic>
      <p:sp>
        <p:nvSpPr>
          <p:cNvPr id="8" name="ZoneTexte 7">
            <a:extLst>
              <a:ext uri="{FF2B5EF4-FFF2-40B4-BE49-F238E27FC236}">
                <a16:creationId xmlns:a16="http://schemas.microsoft.com/office/drawing/2014/main" id="{06294A24-EA37-551E-9CF2-AF4C8D4ADA54}"/>
              </a:ext>
            </a:extLst>
          </p:cNvPr>
          <p:cNvSpPr txBox="1"/>
          <p:nvPr/>
        </p:nvSpPr>
        <p:spPr>
          <a:xfrm>
            <a:off x="546101" y="349892"/>
            <a:ext cx="9067799" cy="830997"/>
          </a:xfrm>
          <a:prstGeom prst="rect">
            <a:avLst/>
          </a:prstGeom>
          <a:noFill/>
        </p:spPr>
        <p:txBody>
          <a:bodyPr wrap="square" lIns="91440" tIns="45720" rIns="91440" bIns="45720" anchor="t">
            <a:spAutoFit/>
          </a:bodyPr>
          <a:lstStyle/>
          <a:p>
            <a:r>
              <a:rPr lang="en-GB" sz="2400" b="1" noProof="0">
                <a:latin typeface="Arial" panose="020B0604020202020204" pitchFamily="34" charset="0"/>
                <a:cs typeface="Arial" panose="020B0604020202020204" pitchFamily="34" charset="0"/>
              </a:rPr>
              <a:t>What is a good strategic practice for a supplier to effectively use forward markets for hedging? (3/3)</a:t>
            </a:r>
          </a:p>
        </p:txBody>
      </p:sp>
      <p:sp>
        <p:nvSpPr>
          <p:cNvPr id="10" name="Rectangle 9">
            <a:extLst>
              <a:ext uri="{FF2B5EF4-FFF2-40B4-BE49-F238E27FC236}">
                <a16:creationId xmlns:a16="http://schemas.microsoft.com/office/drawing/2014/main" id="{D8A37CDF-CC07-E371-98C3-1A862E6C33EA}"/>
              </a:ext>
            </a:extLst>
          </p:cNvPr>
          <p:cNvSpPr/>
          <p:nvPr/>
        </p:nvSpPr>
        <p:spPr>
          <a:xfrm>
            <a:off x="954891" y="1886531"/>
            <a:ext cx="8783618" cy="492472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 name="Espace réservé du numéro de diapositive 2">
            <a:extLst>
              <a:ext uri="{FF2B5EF4-FFF2-40B4-BE49-F238E27FC236}">
                <a16:creationId xmlns:a16="http://schemas.microsoft.com/office/drawing/2014/main" id="{B88462F2-D0CA-A381-C865-20BEF5753CC9}"/>
              </a:ext>
            </a:extLst>
          </p:cNvPr>
          <p:cNvSpPr>
            <a:spLocks noGrp="1"/>
          </p:cNvSpPr>
          <p:nvPr>
            <p:ph type="sldNum" sz="quarter" idx="12"/>
          </p:nvPr>
        </p:nvSpPr>
        <p:spPr/>
        <p:txBody>
          <a:bodyPr/>
          <a:lstStyle/>
          <a:p>
            <a:fld id="{C7CC0789-4E3B-4896-AB79-9C52DA5A6F9C}" type="slidenum">
              <a:rPr lang="en-GB" smtClean="0"/>
              <a:t>127</a:t>
            </a:fld>
            <a:endParaRPr lang="en-GB"/>
          </a:p>
        </p:txBody>
      </p:sp>
    </p:spTree>
    <p:extLst>
      <p:ext uri="{BB962C8B-B14F-4D97-AF65-F5344CB8AC3E}">
        <p14:creationId xmlns:p14="http://schemas.microsoft.com/office/powerpoint/2010/main" val="69361864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Options (1/2)</a:t>
            </a:r>
            <a:endParaRPr lang="en-GB" noProof="0"/>
          </a:p>
        </p:txBody>
      </p:sp>
      <p:sp>
        <p:nvSpPr>
          <p:cNvPr id="4" name="ZoneTexte 3">
            <a:extLst>
              <a:ext uri="{FF2B5EF4-FFF2-40B4-BE49-F238E27FC236}">
                <a16:creationId xmlns:a16="http://schemas.microsoft.com/office/drawing/2014/main" id="{EE978B52-C7A2-24E0-BF64-0F95B4A2306B}"/>
              </a:ext>
            </a:extLst>
          </p:cNvPr>
          <p:cNvSpPr txBox="1"/>
          <p:nvPr/>
        </p:nvSpPr>
        <p:spPr>
          <a:xfrm>
            <a:off x="546101" y="2096661"/>
            <a:ext cx="9524999" cy="4093428"/>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Futures and forward contracts are firm contracts, meaning delivery is unconditional. If the seller is unable to deliver the agreed quantity, or the buyer cannot take full delivery, they must buy or sell it via another market (e.g., day-ahead).  </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Options are contracts with conditional delivery; they are only exercised if the holder chooses to do so. </a:t>
            </a:r>
          </a:p>
          <a:p>
            <a:pPr algn="just"/>
            <a:r>
              <a:rPr lang="en-GB" sz="2000" noProof="0">
                <a:latin typeface="Arial" panose="020B0604020202020204" pitchFamily="34" charset="0"/>
                <a:cs typeface="Arial" panose="020B0604020202020204" pitchFamily="34" charset="0"/>
              </a:rPr>
              <a:t> </a:t>
            </a:r>
          </a:p>
          <a:p>
            <a:pPr marL="342900" indent="-342900" algn="just">
              <a:buFont typeface="Arial" panose="020B0604020202020204" pitchFamily="34" charset="0"/>
              <a:buChar char="•"/>
            </a:pPr>
            <a:r>
              <a:rPr lang="en-GB" sz="2000" b="1" noProof="0">
                <a:latin typeface="Arial" panose="020B0604020202020204" pitchFamily="34" charset="0"/>
                <a:cs typeface="Arial" panose="020B0604020202020204" pitchFamily="34" charset="0"/>
              </a:rPr>
              <a:t>Call option: </a:t>
            </a:r>
            <a:r>
              <a:rPr lang="en-GB" sz="2000" noProof="0">
                <a:latin typeface="Arial" panose="020B0604020202020204" pitchFamily="34" charset="0"/>
                <a:cs typeface="Arial" panose="020B0604020202020204" pitchFamily="34" charset="0"/>
              </a:rPr>
              <a:t>gives the holder the right to buy a specified amount of a commodity at a price called the exercise price.  </a:t>
            </a:r>
          </a:p>
          <a:p>
            <a:pPr marL="342900" indent="-342900" algn="just">
              <a:buFont typeface="Arial" panose="020B0604020202020204" pitchFamily="34" charset="0"/>
              <a:buChar char="•"/>
            </a:pPr>
            <a:endParaRPr lang="en-GB" sz="2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b="1" noProof="0">
                <a:latin typeface="Arial" panose="020B0604020202020204" pitchFamily="34" charset="0"/>
                <a:cs typeface="Arial" panose="020B0604020202020204" pitchFamily="34" charset="0"/>
              </a:rPr>
              <a:t>Put option: </a:t>
            </a:r>
            <a:r>
              <a:rPr lang="en-GB" sz="2000" noProof="0">
                <a:latin typeface="Arial" panose="020B0604020202020204" pitchFamily="34" charset="0"/>
                <a:cs typeface="Arial" panose="020B0604020202020204" pitchFamily="34" charset="0"/>
              </a:rPr>
              <a:t>gives the holder the right to sell a specified amount of a commodity at the exercise price.</a:t>
            </a:r>
          </a:p>
        </p:txBody>
      </p:sp>
      <p:sp>
        <p:nvSpPr>
          <p:cNvPr id="3" name="Espace réservé du numéro de diapositive 2">
            <a:extLst>
              <a:ext uri="{FF2B5EF4-FFF2-40B4-BE49-F238E27FC236}">
                <a16:creationId xmlns:a16="http://schemas.microsoft.com/office/drawing/2014/main" id="{DC25E252-33B2-B017-394E-4F5CCADC2579}"/>
              </a:ext>
            </a:extLst>
          </p:cNvPr>
          <p:cNvSpPr>
            <a:spLocks noGrp="1"/>
          </p:cNvSpPr>
          <p:nvPr>
            <p:ph type="sldNum" sz="quarter" idx="12"/>
          </p:nvPr>
        </p:nvSpPr>
        <p:spPr/>
        <p:txBody>
          <a:bodyPr/>
          <a:lstStyle/>
          <a:p>
            <a:fld id="{C7CC0789-4E3B-4896-AB79-9C52DA5A6F9C}" type="slidenum">
              <a:rPr lang="en-GB" smtClean="0"/>
              <a:t>128</a:t>
            </a:fld>
            <a:endParaRPr lang="en-GB"/>
          </a:p>
        </p:txBody>
      </p:sp>
    </p:spTree>
    <p:extLst>
      <p:ext uri="{BB962C8B-B14F-4D97-AF65-F5344CB8AC3E}">
        <p14:creationId xmlns:p14="http://schemas.microsoft.com/office/powerpoint/2010/main" val="240347041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3035C06A-FDF6-7DF4-91D0-D6D89D8A60D8}"/>
                  </a:ext>
                </a:extLst>
              </p:cNvPr>
              <p:cNvSpPr txBox="1"/>
              <p:nvPr/>
            </p:nvSpPr>
            <p:spPr>
              <a:xfrm>
                <a:off x="544945" y="2001447"/>
                <a:ext cx="9526155" cy="4401205"/>
              </a:xfrm>
              <a:prstGeom prst="rect">
                <a:avLst/>
              </a:prstGeom>
              <a:noFill/>
            </p:spPr>
            <p:txBody>
              <a:bodyPr wrap="square" lIns="91440" tIns="45720" rIns="91440" bIns="45720" anchor="t">
                <a:spAutoFit/>
              </a:bodyPr>
              <a:lstStyle/>
              <a:p>
                <a:pPr algn="just"/>
                <a:r>
                  <a:rPr lang="en-GB" sz="2000" b="1" noProof="0">
                    <a:latin typeface="Arial" panose="020B0604020202020204" pitchFamily="34" charset="0"/>
                    <a:cs typeface="Arial" panose="020B0604020202020204" pitchFamily="34" charset="0"/>
                  </a:rPr>
                  <a:t>Contracts for difference </a:t>
                </a:r>
                <a:r>
                  <a:rPr lang="en-GB" sz="2000" noProof="0">
                    <a:latin typeface="Arial" panose="020B0604020202020204" pitchFamily="34" charset="0"/>
                    <a:cs typeface="Arial" panose="020B0604020202020204" pitchFamily="34" charset="0"/>
                  </a:rPr>
                  <a:t>(or swaps) work as follows:</a:t>
                </a:r>
              </a:p>
              <a:p>
                <a:pPr algn="just"/>
                <a:br>
                  <a:rPr lang="en-GB" sz="2000" noProof="0">
                    <a:latin typeface="Arial" panose="020B0604020202020204" pitchFamily="34" charset="0"/>
                    <a:cs typeface="Arial" panose="020B0604020202020204" pitchFamily="34" charset="0"/>
                  </a:rPr>
                </a:br>
                <a:r>
                  <a:rPr lang="en-GB" sz="2000" noProof="0">
                    <a:latin typeface="Arial" panose="020B0604020202020204" pitchFamily="34" charset="0"/>
                    <a:cs typeface="Arial" panose="020B0604020202020204" pitchFamily="34" charset="0"/>
                  </a:rPr>
                  <a:t>The two parties agree on a strike price and an amount of the commodity for a given period of time. The contract is settled by paying the difference between the strike price and the spot market price for that period, multiplied by the agreed amount, to the buyer or seller.</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For instance, if the spot price is €</a:t>
                </a:r>
                <a:r>
                  <a:rPr lang="en-GB" sz="2000">
                    <a:latin typeface="Arial" panose="020B0604020202020204" pitchFamily="34" charset="0"/>
                    <a:cs typeface="Arial" panose="020B0604020202020204" pitchFamily="34" charset="0"/>
                  </a:rPr>
                  <a:t>100</a:t>
                </a:r>
                <a:r>
                  <a:rPr lang="en-GB" sz="2000" noProof="0">
                    <a:latin typeface="Arial" panose="020B0604020202020204" pitchFamily="34" charset="0"/>
                    <a:cs typeface="Arial" panose="020B0604020202020204" pitchFamily="34" charset="0"/>
                  </a:rPr>
                  <a:t>/MWh, the swap price is €</a:t>
                </a:r>
                <a:r>
                  <a:rPr lang="en-GB" sz="2000">
                    <a:latin typeface="Arial" panose="020B0604020202020204" pitchFamily="34" charset="0"/>
                    <a:cs typeface="Arial" panose="020B0604020202020204" pitchFamily="34" charset="0"/>
                  </a:rPr>
                  <a:t>75</a:t>
                </a:r>
                <a:r>
                  <a:rPr lang="en-GB" sz="2000" noProof="0">
                    <a:latin typeface="Arial" panose="020B0604020202020204" pitchFamily="34" charset="0"/>
                    <a:cs typeface="Arial" panose="020B0604020202020204" pitchFamily="34" charset="0"/>
                  </a:rPr>
                  <a:t>/MWh, and the amount is 20 MWh, the buyer pays €</a:t>
                </a:r>
                <a14:m>
                  <m:oMath xmlns:m="http://schemas.openxmlformats.org/officeDocument/2006/math">
                    <m:r>
                      <m:rPr>
                        <m:nor/>
                      </m:rPr>
                      <a:rPr lang="en-GB" sz="2000" dirty="0">
                        <a:latin typeface="Arial" panose="020B0604020202020204" pitchFamily="34" charset="0"/>
                        <a:cs typeface="Arial" panose="020B0604020202020204" pitchFamily="34" charset="0"/>
                      </a:rPr>
                      <m:t>25</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a:latin typeface="Arial" panose="020B0604020202020204" pitchFamily="34" charset="0"/>
                    <a:cs typeface="Arial" panose="020B0604020202020204" pitchFamily="34" charset="0"/>
                  </a:rPr>
                  <a:t> 20 to the seller at the agreed date and time. If the spot price falls below €</a:t>
                </a:r>
                <a:r>
                  <a:rPr lang="en-GB" sz="2000">
                    <a:latin typeface="Arial" panose="020B0604020202020204" pitchFamily="34" charset="0"/>
                    <a:cs typeface="Arial" panose="020B0604020202020204" pitchFamily="34" charset="0"/>
                  </a:rPr>
                  <a:t>75</a:t>
                </a:r>
                <a:r>
                  <a:rPr lang="en-GB" sz="2000" noProof="0">
                    <a:latin typeface="Arial" panose="020B0604020202020204" pitchFamily="34" charset="0"/>
                    <a:cs typeface="Arial" panose="020B0604020202020204" pitchFamily="34" charset="0"/>
                  </a:rPr>
                  <a:t>/MWh, the seller owes money to the buyer.</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Contracts for difference are often grouped across several time periods. For example, peak swaps cover multiple peak load hours. More complex forms of swaps exist, such as caps, floors, and collars (see [Biggar]).</a:t>
                </a:r>
              </a:p>
            </p:txBody>
          </p:sp>
        </mc:Choice>
        <mc:Fallback xmlns="">
          <p:sp>
            <p:nvSpPr>
              <p:cNvPr id="5" name="ZoneTexte 4">
                <a:extLst>
                  <a:ext uri="{FF2B5EF4-FFF2-40B4-BE49-F238E27FC236}">
                    <a16:creationId xmlns:a16="http://schemas.microsoft.com/office/drawing/2014/main" id="{3035C06A-FDF6-7DF4-91D0-D6D89D8A60D8}"/>
                  </a:ext>
                </a:extLst>
              </p:cNvPr>
              <p:cNvSpPr txBox="1">
                <a:spLocks noRot="1" noChangeAspect="1" noMove="1" noResize="1" noEditPoints="1" noAdjustHandles="1" noChangeArrowheads="1" noChangeShapeType="1" noTextEdit="1"/>
              </p:cNvSpPr>
              <p:nvPr/>
            </p:nvSpPr>
            <p:spPr>
              <a:xfrm>
                <a:off x="544945" y="2001447"/>
                <a:ext cx="9526155" cy="4401205"/>
              </a:xfrm>
              <a:prstGeom prst="rect">
                <a:avLst/>
              </a:prstGeom>
              <a:blipFill>
                <a:blip r:embed="rId2"/>
                <a:stretch>
                  <a:fillRect l="-640" t="-554" r="-704" b="-1662"/>
                </a:stretch>
              </a:blipFill>
            </p:spPr>
            <p:txBody>
              <a:bodyPr/>
              <a:lstStyle/>
              <a:p>
                <a:r>
                  <a:rPr lang="en-US">
                    <a:noFill/>
                  </a:rPr>
                  <a:t> </a:t>
                </a:r>
              </a:p>
            </p:txBody>
          </p:sp>
        </mc:Fallback>
      </mc:AlternateContent>
      <p:sp>
        <p:nvSpPr>
          <p:cNvPr id="4" name="ZoneTexte 3">
            <a:extLst>
              <a:ext uri="{FF2B5EF4-FFF2-40B4-BE49-F238E27FC236}">
                <a16:creationId xmlns:a16="http://schemas.microsoft.com/office/drawing/2014/main" id="{2C774689-CBEC-A996-067C-BC2BFE29B080}"/>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Options (2/2)</a:t>
            </a:r>
            <a:endParaRPr lang="en-GB" noProof="0"/>
          </a:p>
        </p:txBody>
      </p:sp>
      <p:sp>
        <p:nvSpPr>
          <p:cNvPr id="3" name="Espace réservé du numéro de diapositive 2">
            <a:extLst>
              <a:ext uri="{FF2B5EF4-FFF2-40B4-BE49-F238E27FC236}">
                <a16:creationId xmlns:a16="http://schemas.microsoft.com/office/drawing/2014/main" id="{A0BD1FD2-6645-C286-5F0A-03C1AF182C06}"/>
              </a:ext>
            </a:extLst>
          </p:cNvPr>
          <p:cNvSpPr>
            <a:spLocks noGrp="1"/>
          </p:cNvSpPr>
          <p:nvPr>
            <p:ph type="sldNum" sz="quarter" idx="12"/>
          </p:nvPr>
        </p:nvSpPr>
        <p:spPr/>
        <p:txBody>
          <a:bodyPr/>
          <a:lstStyle/>
          <a:p>
            <a:fld id="{C7CC0789-4E3B-4896-AB79-9C52DA5A6F9C}" type="slidenum">
              <a:rPr lang="en-GB" smtClean="0"/>
              <a:t>129</a:t>
            </a:fld>
            <a:endParaRPr lang="en-GB"/>
          </a:p>
        </p:txBody>
      </p:sp>
    </p:spTree>
    <p:extLst>
      <p:ext uri="{BB962C8B-B14F-4D97-AF65-F5344CB8AC3E}">
        <p14:creationId xmlns:p14="http://schemas.microsoft.com/office/powerpoint/2010/main" val="3872944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89214A2-86AF-964A-9129-3B69AF2CC9EA}"/>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Reasons </a:t>
            </a:r>
            <a:r>
              <a:rPr lang="en-GB" sz="2400" b="1">
                <a:latin typeface="Arial" panose="020B0604020202020204" pitchFamily="34" charset="0"/>
                <a:cs typeface="Arial" panose="020B0604020202020204" pitchFamily="34" charset="0"/>
              </a:rPr>
              <a:t>to study </a:t>
            </a:r>
            <a:r>
              <a:rPr lang="en-GB" sz="2400" b="1" noProof="0">
                <a:latin typeface="Arial" panose="020B0604020202020204" pitchFamily="34" charset="0"/>
                <a:cs typeface="Arial" panose="020B0604020202020204" pitchFamily="34" charset="0"/>
              </a:rPr>
              <a:t>electricity markets</a:t>
            </a:r>
          </a:p>
        </p:txBody>
      </p:sp>
      <p:sp>
        <p:nvSpPr>
          <p:cNvPr id="7" name="ZoneTexte 6">
            <a:extLst>
              <a:ext uri="{FF2B5EF4-FFF2-40B4-BE49-F238E27FC236}">
                <a16:creationId xmlns:a16="http://schemas.microsoft.com/office/drawing/2014/main" id="{28A9959F-D9C3-99D2-6EB0-C5D8B10B854C}"/>
              </a:ext>
            </a:extLst>
          </p:cNvPr>
          <p:cNvSpPr txBox="1"/>
          <p:nvPr/>
        </p:nvSpPr>
        <p:spPr>
          <a:xfrm>
            <a:off x="589585" y="1359370"/>
            <a:ext cx="9481515" cy="400110"/>
          </a:xfrm>
          <a:prstGeom prst="rect">
            <a:avLst/>
          </a:prstGeom>
          <a:noFill/>
        </p:spPr>
        <p:txBody>
          <a:bodyPr wrap="square">
            <a:spAutoFit/>
          </a:bodyPr>
          <a:lstStyle/>
          <a:p>
            <a:pPr algn="just"/>
            <a:r>
              <a:rPr lang="en-GB" sz="2000">
                <a:latin typeface="Arial" panose="020B0604020202020204" pitchFamily="34" charset="0"/>
                <a:cs typeface="Arial" panose="020B0604020202020204" pitchFamily="34" charset="0"/>
              </a:rPr>
              <a:t>There are three main reasons to study electricity markets:</a:t>
            </a:r>
            <a:endParaRPr lang="en-GB" sz="2000" b="1" noProof="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1EE2000-7D72-5D80-7147-32087710575D}"/>
              </a:ext>
            </a:extLst>
          </p:cNvPr>
          <p:cNvSpPr/>
          <p:nvPr/>
        </p:nvSpPr>
        <p:spPr>
          <a:xfrm>
            <a:off x="1123216" y="2140008"/>
            <a:ext cx="8446967" cy="11955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noProof="0">
                <a:solidFill>
                  <a:schemeClr val="tx1"/>
                </a:solidFill>
                <a:latin typeface="Arial" panose="020B0604020202020204" pitchFamily="34" charset="0"/>
                <a:cs typeface="Arial" panose="020B0604020202020204" pitchFamily="34" charset="0"/>
              </a:rPr>
              <a:t>Reason 1:</a:t>
            </a:r>
          </a:p>
          <a:p>
            <a:pPr algn="ctr"/>
            <a:endParaRPr lang="en-GB" sz="500" b="1" noProof="0">
              <a:solidFill>
                <a:schemeClr val="tx1"/>
              </a:solidFill>
              <a:latin typeface="Arial" panose="020B0604020202020204" pitchFamily="34" charset="0"/>
              <a:cs typeface="Arial" panose="020B0604020202020204" pitchFamily="34" charset="0"/>
            </a:endParaRPr>
          </a:p>
          <a:p>
            <a:pPr algn="ctr"/>
            <a:r>
              <a:rPr lang="en-GB" sz="2000" noProof="0">
                <a:solidFill>
                  <a:schemeClr val="tx1"/>
                </a:solidFill>
                <a:latin typeface="Arial" panose="020B0604020202020204" pitchFamily="34" charset="0"/>
                <a:cs typeface="Arial" panose="020B0604020202020204" pitchFamily="34" charset="0"/>
              </a:rPr>
              <a:t>Electricity will become more and more prominent in our societies.</a:t>
            </a:r>
          </a:p>
        </p:txBody>
      </p:sp>
      <p:sp>
        <p:nvSpPr>
          <p:cNvPr id="5" name="Rectangle 4">
            <a:extLst>
              <a:ext uri="{FF2B5EF4-FFF2-40B4-BE49-F238E27FC236}">
                <a16:creationId xmlns:a16="http://schemas.microsoft.com/office/drawing/2014/main" id="{41C542C8-50FE-6722-FF9B-ECBF17C73D2E}"/>
              </a:ext>
            </a:extLst>
          </p:cNvPr>
          <p:cNvSpPr/>
          <p:nvPr/>
        </p:nvSpPr>
        <p:spPr>
          <a:xfrm>
            <a:off x="1123216" y="3782411"/>
            <a:ext cx="8446967" cy="14230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noProof="0">
                <a:solidFill>
                  <a:schemeClr val="tx1"/>
                </a:solidFill>
                <a:latin typeface="Arial" panose="020B0604020202020204" pitchFamily="34" charset="0"/>
                <a:cs typeface="Arial" panose="020B0604020202020204" pitchFamily="34" charset="0"/>
              </a:rPr>
              <a:t>Reason 2: </a:t>
            </a:r>
          </a:p>
          <a:p>
            <a:pPr algn="ctr"/>
            <a:endParaRPr lang="en-GB" sz="500" b="1" noProof="0">
              <a:solidFill>
                <a:schemeClr val="tx1"/>
              </a:solidFill>
              <a:latin typeface="Arial" panose="020B0604020202020204" pitchFamily="34" charset="0"/>
              <a:cs typeface="Arial" panose="020B0604020202020204" pitchFamily="34" charset="0"/>
            </a:endParaRPr>
          </a:p>
          <a:p>
            <a:pPr algn="ctr"/>
            <a:r>
              <a:rPr lang="en-GB" sz="2000" noProof="0">
                <a:solidFill>
                  <a:schemeClr val="tx1"/>
                </a:solidFill>
                <a:latin typeface="Arial" panose="020B0604020202020204" pitchFamily="34" charset="0"/>
                <a:cs typeface="Arial" panose="020B0604020202020204" pitchFamily="34" charset="0"/>
              </a:rPr>
              <a:t>The electricity markets have entered a phase where common approaches are challenged.</a:t>
            </a:r>
          </a:p>
        </p:txBody>
      </p:sp>
      <p:sp>
        <p:nvSpPr>
          <p:cNvPr id="9" name="Rectangle 8">
            <a:extLst>
              <a:ext uri="{FF2B5EF4-FFF2-40B4-BE49-F238E27FC236}">
                <a16:creationId xmlns:a16="http://schemas.microsoft.com/office/drawing/2014/main" id="{A6224F0F-6676-7957-4BC5-AF9050B1E958}"/>
              </a:ext>
            </a:extLst>
          </p:cNvPr>
          <p:cNvSpPr/>
          <p:nvPr/>
        </p:nvSpPr>
        <p:spPr>
          <a:xfrm>
            <a:off x="1123216" y="5652244"/>
            <a:ext cx="8446967" cy="14230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noProof="0">
                <a:solidFill>
                  <a:schemeClr val="tx1"/>
                </a:solidFill>
                <a:latin typeface="Arial" panose="020B0604020202020204" pitchFamily="34" charset="0"/>
                <a:cs typeface="Arial" panose="020B0604020202020204" pitchFamily="34" charset="0"/>
              </a:rPr>
              <a:t>Reason 3:</a:t>
            </a:r>
          </a:p>
          <a:p>
            <a:pPr algn="ctr"/>
            <a:endParaRPr lang="en-GB" sz="500" b="1" noProof="0">
              <a:solidFill>
                <a:schemeClr val="tx1"/>
              </a:solidFill>
              <a:latin typeface="Arial" panose="020B0604020202020204" pitchFamily="34" charset="0"/>
              <a:cs typeface="Arial" panose="020B0604020202020204" pitchFamily="34" charset="0"/>
            </a:endParaRPr>
          </a:p>
          <a:p>
            <a:pPr algn="ctr"/>
            <a:r>
              <a:rPr lang="en-GB" sz="2000" noProof="0">
                <a:solidFill>
                  <a:schemeClr val="tx1"/>
                </a:solidFill>
                <a:latin typeface="Arial" panose="020B0604020202020204" pitchFamily="34" charset="0"/>
                <a:cs typeface="Arial" panose="020B0604020202020204" pitchFamily="34" charset="0"/>
              </a:rPr>
              <a:t>More and more opportunities to become an active user in electricity markets even if you are a small consumer.</a:t>
            </a:r>
          </a:p>
        </p:txBody>
      </p:sp>
      <p:sp>
        <p:nvSpPr>
          <p:cNvPr id="8" name="Espace réservé du numéro de diapositive 7">
            <a:extLst>
              <a:ext uri="{FF2B5EF4-FFF2-40B4-BE49-F238E27FC236}">
                <a16:creationId xmlns:a16="http://schemas.microsoft.com/office/drawing/2014/main" id="{0108075C-3207-99C3-9D81-3796F464F6D7}"/>
              </a:ext>
            </a:extLst>
          </p:cNvPr>
          <p:cNvSpPr>
            <a:spLocks noGrp="1"/>
          </p:cNvSpPr>
          <p:nvPr>
            <p:ph type="sldNum" sz="quarter" idx="12"/>
          </p:nvPr>
        </p:nvSpPr>
        <p:spPr/>
        <p:txBody>
          <a:bodyPr/>
          <a:lstStyle/>
          <a:p>
            <a:fld id="{C7CC0789-4E3B-4896-AB79-9C52DA5A6F9C}" type="slidenum">
              <a:rPr lang="en-GB" smtClean="0"/>
              <a:t>13</a:t>
            </a:fld>
            <a:endParaRPr lang="en-GB"/>
          </a:p>
        </p:txBody>
      </p:sp>
    </p:spTree>
    <p:extLst>
      <p:ext uri="{BB962C8B-B14F-4D97-AF65-F5344CB8AC3E}">
        <p14:creationId xmlns:p14="http://schemas.microsoft.com/office/powerpoint/2010/main" val="1979918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Power Purchase Agreement</a:t>
            </a:r>
          </a:p>
        </p:txBody>
      </p:sp>
      <p:sp>
        <p:nvSpPr>
          <p:cNvPr id="4" name="ZoneTexte 3">
            <a:extLst>
              <a:ext uri="{FF2B5EF4-FFF2-40B4-BE49-F238E27FC236}">
                <a16:creationId xmlns:a16="http://schemas.microsoft.com/office/drawing/2014/main" id="{E67C535D-DD98-7C9D-C887-B3D49BC6009A}"/>
              </a:ext>
            </a:extLst>
          </p:cNvPr>
          <p:cNvSpPr txBox="1"/>
          <p:nvPr/>
        </p:nvSpPr>
        <p:spPr>
          <a:xfrm>
            <a:off x="532132" y="2286367"/>
            <a:ext cx="9524999" cy="3785652"/>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A </a:t>
            </a:r>
            <a:r>
              <a:rPr lang="en-GB" sz="2000" b="1" noProof="0">
                <a:latin typeface="Arial" panose="020B0604020202020204" pitchFamily="34" charset="0"/>
                <a:cs typeface="Arial" panose="020B0604020202020204" pitchFamily="34" charset="0"/>
              </a:rPr>
              <a:t>Power Purchase Agreement (PPA) </a:t>
            </a:r>
            <a:r>
              <a:rPr lang="en-GB" sz="2000" noProof="0">
                <a:latin typeface="Arial" panose="020B0604020202020204" pitchFamily="34" charset="0"/>
                <a:cs typeface="Arial" panose="020B0604020202020204" pitchFamily="34" charset="0"/>
              </a:rPr>
              <a:t>is a long-term (10-20 years) contractual agreement between an energy buyer and seller.</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buyer agrees to purchase a portion of the production from a generation asset at a fixed price per MWh for the duration of the contract.</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PPAs can provide a reliable source of financing for project developers while offering protection to investors.</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Although this type of contract can be used for any generation asset, renewable project developers have increasingly turned to PPAs for financing as government subsidies for renewable energy projects have decreased.</a:t>
            </a:r>
          </a:p>
        </p:txBody>
      </p:sp>
      <p:sp>
        <p:nvSpPr>
          <p:cNvPr id="3" name="Espace réservé du numéro de diapositive 2">
            <a:extLst>
              <a:ext uri="{FF2B5EF4-FFF2-40B4-BE49-F238E27FC236}">
                <a16:creationId xmlns:a16="http://schemas.microsoft.com/office/drawing/2014/main" id="{40595E4E-994F-F3E1-A6D3-D60D753824BB}"/>
              </a:ext>
            </a:extLst>
          </p:cNvPr>
          <p:cNvSpPr>
            <a:spLocks noGrp="1"/>
          </p:cNvSpPr>
          <p:nvPr>
            <p:ph type="sldNum" sz="quarter" idx="12"/>
          </p:nvPr>
        </p:nvSpPr>
        <p:spPr/>
        <p:txBody>
          <a:bodyPr/>
          <a:lstStyle/>
          <a:p>
            <a:fld id="{C7CC0789-4E3B-4896-AB79-9C52DA5A6F9C}" type="slidenum">
              <a:rPr lang="en-GB" smtClean="0"/>
              <a:t>130</a:t>
            </a:fld>
            <a:endParaRPr lang="en-GB"/>
          </a:p>
        </p:txBody>
      </p:sp>
    </p:spTree>
    <p:extLst>
      <p:ext uri="{BB962C8B-B14F-4D97-AF65-F5344CB8AC3E}">
        <p14:creationId xmlns:p14="http://schemas.microsoft.com/office/powerpoint/2010/main" val="380956723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Collateral</a:t>
            </a:r>
            <a:endParaRPr lang="en-GB" noProof="0"/>
          </a:p>
        </p:txBody>
      </p:sp>
      <p:sp>
        <p:nvSpPr>
          <p:cNvPr id="4" name="ZoneTexte 3">
            <a:extLst>
              <a:ext uri="{FF2B5EF4-FFF2-40B4-BE49-F238E27FC236}">
                <a16:creationId xmlns:a16="http://schemas.microsoft.com/office/drawing/2014/main" id="{49E33213-043B-B486-6B6C-05C43B7679A9}"/>
              </a:ext>
            </a:extLst>
          </p:cNvPr>
          <p:cNvSpPr txBox="1"/>
          <p:nvPr/>
        </p:nvSpPr>
        <p:spPr>
          <a:xfrm>
            <a:off x="546100" y="2268812"/>
            <a:ext cx="9525000" cy="3785652"/>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Collateral refers to </a:t>
            </a:r>
            <a:r>
              <a:rPr lang="en-GB" sz="2000" b="1" noProof="0">
                <a:latin typeface="Arial" panose="020B0604020202020204" pitchFamily="34" charset="0"/>
                <a:cs typeface="Arial" panose="020B0604020202020204" pitchFamily="34" charset="0"/>
              </a:rPr>
              <a:t>money set aside as a guarantee </a:t>
            </a:r>
            <a:r>
              <a:rPr lang="en-GB" sz="2000" noProof="0">
                <a:latin typeface="Arial" panose="020B0604020202020204" pitchFamily="34" charset="0"/>
                <a:cs typeface="Arial" panose="020B0604020202020204" pitchFamily="34" charset="0"/>
              </a:rPr>
              <a:t>by the buyer and seller of long-term products. This guarantee covers the risk of default by one of the counterparties.</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Hedging through trading in </a:t>
            </a:r>
            <a:r>
              <a:rPr lang="en-GB" sz="2000" b="1" noProof="0">
                <a:latin typeface="Arial" panose="020B0604020202020204" pitchFamily="34" charset="0"/>
                <a:cs typeface="Arial" panose="020B0604020202020204" pitchFamily="34" charset="0"/>
              </a:rPr>
              <a:t>forward and futures markets requires collateral</a:t>
            </a:r>
            <a:r>
              <a:rPr lang="en-GB" sz="2000" noProof="0">
                <a:latin typeface="Arial" panose="020B0604020202020204" pitchFamily="34" charset="0"/>
                <a:cs typeface="Arial" panose="020B0604020202020204" pitchFamily="34" charset="0"/>
              </a:rPr>
              <a:t>.</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When prices spike and volatility increases, collateral requirements also rise significantly, increasing the financial guarantees that market participants need to hedge for future years. </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An increase in collateral requirements – also called </a:t>
            </a:r>
            <a:r>
              <a:rPr lang="en-GB" sz="2000" b="1" noProof="0">
                <a:latin typeface="Arial" panose="020B0604020202020204" pitchFamily="34" charset="0"/>
                <a:cs typeface="Arial" panose="020B0604020202020204" pitchFamily="34" charset="0"/>
              </a:rPr>
              <a:t>margin call</a:t>
            </a:r>
            <a:r>
              <a:rPr lang="en-GB" sz="2000" noProof="0">
                <a:latin typeface="Arial" panose="020B0604020202020204" pitchFamily="34" charset="0"/>
                <a:cs typeface="Arial" panose="020B0604020202020204" pitchFamily="34" charset="0"/>
              </a:rPr>
              <a:t> - often leads to increased debt, which may put some market participants at risk of bankruptcy.</a:t>
            </a:r>
          </a:p>
        </p:txBody>
      </p:sp>
      <p:sp>
        <p:nvSpPr>
          <p:cNvPr id="3" name="Espace réservé du numéro de diapositive 2">
            <a:extLst>
              <a:ext uri="{FF2B5EF4-FFF2-40B4-BE49-F238E27FC236}">
                <a16:creationId xmlns:a16="http://schemas.microsoft.com/office/drawing/2014/main" id="{E62A4294-CE58-19BD-A838-560DAC4E9815}"/>
              </a:ext>
            </a:extLst>
          </p:cNvPr>
          <p:cNvSpPr>
            <a:spLocks noGrp="1"/>
          </p:cNvSpPr>
          <p:nvPr>
            <p:ph type="sldNum" sz="quarter" idx="12"/>
          </p:nvPr>
        </p:nvSpPr>
        <p:spPr/>
        <p:txBody>
          <a:bodyPr/>
          <a:lstStyle/>
          <a:p>
            <a:fld id="{C7CC0789-4E3B-4896-AB79-9C52DA5A6F9C}" type="slidenum">
              <a:rPr lang="en-GB" smtClean="0"/>
              <a:t>131</a:t>
            </a:fld>
            <a:endParaRPr lang="en-GB"/>
          </a:p>
        </p:txBody>
      </p:sp>
    </p:spTree>
    <p:extLst>
      <p:ext uri="{BB962C8B-B14F-4D97-AF65-F5344CB8AC3E}">
        <p14:creationId xmlns:p14="http://schemas.microsoft.com/office/powerpoint/2010/main" val="357541887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Collateral – example (1/2)</a:t>
            </a:r>
            <a:endParaRPr lang="en-GB" noProof="0"/>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49E33213-043B-B486-6B6C-05C43B7679A9}"/>
                  </a:ext>
                </a:extLst>
              </p:cNvPr>
              <p:cNvSpPr txBox="1"/>
              <p:nvPr/>
            </p:nvSpPr>
            <p:spPr>
              <a:xfrm>
                <a:off x="546100" y="2123549"/>
                <a:ext cx="9525000" cy="4093428"/>
              </a:xfrm>
              <a:prstGeom prst="rect">
                <a:avLst/>
              </a:prstGeom>
              <a:noFill/>
            </p:spPr>
            <p:txBody>
              <a:bodyPr wrap="square" lIns="91440" tIns="45720" rIns="91440" bIns="45720" anchor="t">
                <a:spAutoFit/>
              </a:bodyPr>
              <a:lstStyle/>
              <a:p>
                <a:pPr algn="just"/>
                <a:r>
                  <a:rPr lang="en-GB" sz="2000" b="1" noProof="0">
                    <a:latin typeface="Arial" panose="020B0604020202020204" pitchFamily="34" charset="0"/>
                    <a:ea typeface="+mn-lt"/>
                    <a:cs typeface="Arial" panose="020B0604020202020204" pitchFamily="34" charset="0"/>
                  </a:rPr>
                  <a:t>1. Initial Contract:</a:t>
                </a:r>
              </a:p>
              <a:p>
                <a:pPr algn="just"/>
                <a:endParaRPr lang="en-GB" sz="2000" noProof="0">
                  <a:latin typeface="Arial" panose="020B0604020202020204" pitchFamily="34" charset="0"/>
                  <a:ea typeface="+mn-lt"/>
                  <a:cs typeface="Arial" panose="020B0604020202020204" pitchFamily="34" charset="0"/>
                </a:endParaRPr>
              </a:p>
              <a:p>
                <a:pPr algn="just"/>
                <a:r>
                  <a:rPr lang="en-GB" sz="2000" noProof="0">
                    <a:latin typeface="Arial" panose="020B0604020202020204" pitchFamily="34" charset="0"/>
                    <a:ea typeface="+mn-lt"/>
                    <a:cs typeface="Arial" panose="020B0604020202020204" pitchFamily="34" charset="0"/>
                  </a:rPr>
                  <a:t>Party A buys a calendar product for </a:t>
                </a:r>
                <a:r>
                  <a:rPr lang="en-GB" sz="2000" b="1" noProof="0">
                    <a:latin typeface="Arial" panose="020B0604020202020204" pitchFamily="34" charset="0"/>
                    <a:ea typeface="+mn-lt"/>
                    <a:cs typeface="Arial" panose="020B0604020202020204" pitchFamily="34" charset="0"/>
                  </a:rPr>
                  <a:t>2,000 MWh</a:t>
                </a:r>
                <a:r>
                  <a:rPr lang="en-GB" sz="2000" noProof="0">
                    <a:latin typeface="Arial" panose="020B0604020202020204" pitchFamily="34" charset="0"/>
                    <a:ea typeface="+mn-lt"/>
                    <a:cs typeface="Arial" panose="020B0604020202020204" pitchFamily="34" charset="0"/>
                  </a:rPr>
                  <a:t> to be delivered in Year Y+2 at </a:t>
                </a:r>
              </a:p>
              <a:p>
                <a:pPr algn="just"/>
                <a:r>
                  <a:rPr lang="en-GB" sz="2000" b="1">
                    <a:latin typeface="Arial" panose="020B0604020202020204" pitchFamily="34" charset="0"/>
                    <a:ea typeface="+mn-lt"/>
                    <a:cs typeface="Arial" panose="020B0604020202020204" pitchFamily="34" charset="0"/>
                  </a:rPr>
                  <a:t>€100</a:t>
                </a:r>
                <a:r>
                  <a:rPr lang="en-GB" sz="2000" b="1" noProof="0">
                    <a:latin typeface="Arial" panose="020B0604020202020204" pitchFamily="34" charset="0"/>
                    <a:ea typeface="+mn-lt"/>
                    <a:cs typeface="Arial" panose="020B0604020202020204" pitchFamily="34" charset="0"/>
                  </a:rPr>
                  <a:t>/MWh</a:t>
                </a:r>
                <a:r>
                  <a:rPr lang="en-GB" sz="2000" noProof="0">
                    <a:latin typeface="Arial" panose="020B0604020202020204" pitchFamily="34" charset="0"/>
                    <a:ea typeface="+mn-lt"/>
                    <a:cs typeface="Arial" panose="020B0604020202020204" pitchFamily="34" charset="0"/>
                  </a:rPr>
                  <a:t>. The total contract value is: 2,000 </a:t>
                </a:r>
                <a14:m>
                  <m:oMath xmlns:m="http://schemas.openxmlformats.org/officeDocument/2006/math">
                    <m:r>
                      <a:rPr lang="en-GB" sz="2000" i="1" noProof="0" smtClean="0">
                        <a:latin typeface="Cambria Math" panose="02040503050406030204" pitchFamily="18" charset="0"/>
                        <a:ea typeface="Cambria Math" panose="02040503050406030204" pitchFamily="18" charset="0"/>
                        <a:cs typeface="Arial" panose="020B0604020202020204" pitchFamily="34" charset="0"/>
                      </a:rPr>
                      <m:t>× </m:t>
                    </m:r>
                  </m:oMath>
                </a14:m>
                <a:r>
                  <a:rPr lang="en-GB" sz="2000" noProof="0">
                    <a:latin typeface="Arial" panose="020B0604020202020204" pitchFamily="34" charset="0"/>
                    <a:ea typeface="+mn-lt"/>
                    <a:cs typeface="Arial" panose="020B0604020202020204" pitchFamily="34" charset="0"/>
                  </a:rPr>
                  <a:t>100 = </a:t>
                </a:r>
                <a:r>
                  <a:rPr lang="en-GB" sz="2000">
                    <a:latin typeface="Arial" panose="020B0604020202020204" pitchFamily="34" charset="0"/>
                    <a:ea typeface="+mn-lt"/>
                    <a:cs typeface="Arial" panose="020B0604020202020204" pitchFamily="34" charset="0"/>
                  </a:rPr>
                  <a:t>€</a:t>
                </a:r>
                <a:r>
                  <a:rPr lang="en-GB" sz="2000" noProof="0">
                    <a:latin typeface="Arial" panose="020B0604020202020204" pitchFamily="34" charset="0"/>
                    <a:ea typeface="+mn-lt"/>
                    <a:cs typeface="Arial" panose="020B0604020202020204" pitchFamily="34" charset="0"/>
                  </a:rPr>
                  <a:t>200,000.</a:t>
                </a:r>
                <a:endParaRPr lang="en-GB" sz="2000" u="sng" noProof="0">
                  <a:latin typeface="Arial" panose="020B0604020202020204" pitchFamily="34" charset="0"/>
                  <a:ea typeface="+mn-lt"/>
                  <a:cs typeface="Arial" panose="020B0604020202020204" pitchFamily="34" charset="0"/>
                </a:endParaRPr>
              </a:p>
              <a:p>
                <a:pPr marL="457200" indent="-457200" algn="just">
                  <a:buAutoNum type="arabicPeriod"/>
                </a:pPr>
                <a:endParaRPr lang="en-GB" sz="2000" u="sng" noProof="0">
                  <a:latin typeface="Arial" panose="020B0604020202020204" pitchFamily="34" charset="0"/>
                  <a:ea typeface="+mn-lt"/>
                  <a:cs typeface="Arial" panose="020B0604020202020204" pitchFamily="34" charset="0"/>
                </a:endParaRPr>
              </a:p>
              <a:p>
                <a:pPr marL="457200" indent="-457200" algn="just">
                  <a:buAutoNum type="arabicPeriod"/>
                </a:pPr>
                <a:endParaRPr lang="en-GB" sz="2000" u="sng" noProof="0">
                  <a:latin typeface="Arial" panose="020B0604020202020204" pitchFamily="34" charset="0"/>
                  <a:ea typeface="+mn-lt"/>
                  <a:cs typeface="Arial" panose="020B0604020202020204" pitchFamily="34" charset="0"/>
                </a:endParaRPr>
              </a:p>
              <a:p>
                <a:pPr algn="just"/>
                <a:r>
                  <a:rPr lang="en-GB" sz="2000" b="1" noProof="0">
                    <a:latin typeface="Arial" panose="020B0604020202020204" pitchFamily="34" charset="0"/>
                    <a:ea typeface="+mn-lt"/>
                    <a:cs typeface="Arial" panose="020B0604020202020204" pitchFamily="34" charset="0"/>
                  </a:rPr>
                  <a:t>2. Market price drop in year Y+1:</a:t>
                </a:r>
              </a:p>
              <a:p>
                <a:pPr marL="457200" indent="-457200" algn="just">
                  <a:buAutoNum type="arabicPeriod"/>
                </a:pPr>
                <a:endParaRPr lang="en-GB" sz="2000" u="sng" noProof="0">
                  <a:latin typeface="Arial" panose="020B0604020202020204" pitchFamily="34" charset="0"/>
                  <a:ea typeface="+mn-lt"/>
                  <a:cs typeface="Arial" panose="020B0604020202020204" pitchFamily="34" charset="0"/>
                </a:endParaRPr>
              </a:p>
              <a:p>
                <a:pPr algn="just"/>
                <a:r>
                  <a:rPr lang="en-GB" sz="2000" noProof="0">
                    <a:latin typeface="Arial" panose="020B0604020202020204" pitchFamily="34" charset="0"/>
                    <a:ea typeface="+mn-lt"/>
                    <a:cs typeface="Arial" panose="020B0604020202020204" pitchFamily="34" charset="0"/>
                  </a:rPr>
                  <a:t>During year Y+1, the market price for the same product drops to </a:t>
                </a:r>
                <a:r>
                  <a:rPr lang="en-GB" sz="2000" b="1">
                    <a:latin typeface="Arial" panose="020B0604020202020204" pitchFamily="34" charset="0"/>
                    <a:ea typeface="+mn-lt"/>
                    <a:cs typeface="Arial" panose="020B0604020202020204" pitchFamily="34" charset="0"/>
                  </a:rPr>
                  <a:t>€</a:t>
                </a:r>
                <a:r>
                  <a:rPr lang="en-GB" sz="2000" b="1" noProof="0">
                    <a:latin typeface="Arial" panose="020B0604020202020204" pitchFamily="34" charset="0"/>
                    <a:ea typeface="+mn-lt"/>
                    <a:cs typeface="Arial" panose="020B0604020202020204" pitchFamily="34" charset="0"/>
                  </a:rPr>
                  <a:t>80/MWh</a:t>
                </a:r>
                <a:r>
                  <a:rPr lang="en-GB" sz="2000" noProof="0">
                    <a:latin typeface="Arial" panose="020B0604020202020204" pitchFamily="34" charset="0"/>
                    <a:ea typeface="+mn-lt"/>
                    <a:cs typeface="Arial" panose="020B0604020202020204" pitchFamily="34" charset="0"/>
                  </a:rPr>
                  <a:t>.</a:t>
                </a:r>
              </a:p>
              <a:p>
                <a:pPr algn="just"/>
                <a:endParaRPr lang="en-GB" sz="2000" noProof="0">
                  <a:latin typeface="Arial" panose="020B0604020202020204" pitchFamily="34" charset="0"/>
                  <a:ea typeface="+mn-lt"/>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If Party A defaults (e.g., becomes bankrupt or decides not to honor the contract to buy electricity from a cheaper source), they will fail to fulfill their obligation to purchase at the agreed-upon price of €</a:t>
                </a:r>
                <a:r>
                  <a:rPr lang="en-GB" sz="2000">
                    <a:latin typeface="Arial" panose="020B0604020202020204" pitchFamily="34" charset="0"/>
                    <a:cs typeface="Arial" panose="020B0604020202020204" pitchFamily="34" charset="0"/>
                  </a:rPr>
                  <a:t>100</a:t>
                </a:r>
                <a:r>
                  <a:rPr lang="en-GB" sz="2000" noProof="0">
                    <a:latin typeface="Arial" panose="020B0604020202020204" pitchFamily="34" charset="0"/>
                    <a:cs typeface="Arial" panose="020B0604020202020204" pitchFamily="34" charset="0"/>
                  </a:rPr>
                  <a:t>/MWh.</a:t>
                </a:r>
                <a:endParaRPr lang="en-GB" sz="2000" noProof="0">
                  <a:latin typeface="Arial" panose="020B0604020202020204" pitchFamily="34" charset="0"/>
                  <a:ea typeface="+mn-lt"/>
                  <a:cs typeface="Arial" panose="020B0604020202020204" pitchFamily="34" charset="0"/>
                </a:endParaRPr>
              </a:p>
            </p:txBody>
          </p:sp>
        </mc:Choice>
        <mc:Fallback xmlns="">
          <p:sp>
            <p:nvSpPr>
              <p:cNvPr id="4" name="ZoneTexte 3">
                <a:extLst>
                  <a:ext uri="{FF2B5EF4-FFF2-40B4-BE49-F238E27FC236}">
                    <a16:creationId xmlns:a16="http://schemas.microsoft.com/office/drawing/2014/main" id="{49E33213-043B-B486-6B6C-05C43B7679A9}"/>
                  </a:ext>
                </a:extLst>
              </p:cNvPr>
              <p:cNvSpPr txBox="1">
                <a:spLocks noRot="1" noChangeAspect="1" noMove="1" noResize="1" noEditPoints="1" noAdjustHandles="1" noChangeArrowheads="1" noChangeShapeType="1" noTextEdit="1"/>
              </p:cNvSpPr>
              <p:nvPr/>
            </p:nvSpPr>
            <p:spPr>
              <a:xfrm>
                <a:off x="546100" y="2123549"/>
                <a:ext cx="9525000" cy="4093428"/>
              </a:xfrm>
              <a:prstGeom prst="rect">
                <a:avLst/>
              </a:prstGeom>
              <a:blipFill>
                <a:blip r:embed="rId2"/>
                <a:stretch>
                  <a:fillRect l="-704" t="-595" r="-640" b="-1786"/>
                </a:stretch>
              </a:blipFill>
            </p:spPr>
            <p:txBody>
              <a:bodyPr/>
              <a:lstStyle/>
              <a:p>
                <a:r>
                  <a:rPr lang="en-US">
                    <a:noFill/>
                  </a:rPr>
                  <a:t> </a:t>
                </a:r>
              </a:p>
            </p:txBody>
          </p:sp>
        </mc:Fallback>
      </mc:AlternateContent>
      <p:sp>
        <p:nvSpPr>
          <p:cNvPr id="3" name="Espace réservé du numéro de diapositive 2">
            <a:extLst>
              <a:ext uri="{FF2B5EF4-FFF2-40B4-BE49-F238E27FC236}">
                <a16:creationId xmlns:a16="http://schemas.microsoft.com/office/drawing/2014/main" id="{DDACEA3E-936D-10AE-EA05-4EDD8E543E9D}"/>
              </a:ext>
            </a:extLst>
          </p:cNvPr>
          <p:cNvSpPr>
            <a:spLocks noGrp="1"/>
          </p:cNvSpPr>
          <p:nvPr>
            <p:ph type="sldNum" sz="quarter" idx="12"/>
          </p:nvPr>
        </p:nvSpPr>
        <p:spPr/>
        <p:txBody>
          <a:bodyPr/>
          <a:lstStyle/>
          <a:p>
            <a:fld id="{C7CC0789-4E3B-4896-AB79-9C52DA5A6F9C}" type="slidenum">
              <a:rPr lang="en-GB" smtClean="0"/>
              <a:t>132</a:t>
            </a:fld>
            <a:endParaRPr lang="en-GB"/>
          </a:p>
        </p:txBody>
      </p:sp>
    </p:spTree>
    <p:extLst>
      <p:ext uri="{BB962C8B-B14F-4D97-AF65-F5344CB8AC3E}">
        <p14:creationId xmlns:p14="http://schemas.microsoft.com/office/powerpoint/2010/main" val="7399317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Collateral – example (2/2)</a:t>
            </a:r>
            <a:endParaRPr lang="en-GB" noProof="0"/>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49E33213-043B-B486-6B6C-05C43B7679A9}"/>
                  </a:ext>
                </a:extLst>
              </p:cNvPr>
              <p:cNvSpPr txBox="1"/>
              <p:nvPr/>
            </p:nvSpPr>
            <p:spPr>
              <a:xfrm>
                <a:off x="546100" y="1569410"/>
                <a:ext cx="9525000" cy="5324535"/>
              </a:xfrm>
              <a:prstGeom prst="rect">
                <a:avLst/>
              </a:prstGeom>
              <a:noFill/>
            </p:spPr>
            <p:txBody>
              <a:bodyPr wrap="square" lIns="91440" tIns="45720" rIns="91440" bIns="45720" anchor="t">
                <a:spAutoFit/>
              </a:bodyPr>
              <a:lstStyle/>
              <a:p>
                <a:pPr algn="just"/>
                <a:r>
                  <a:rPr lang="en-GB" sz="2000" b="1" noProof="0">
                    <a:latin typeface="Arial" panose="020B0604020202020204" pitchFamily="34" charset="0"/>
                    <a:ea typeface="+mn-lt"/>
                    <a:cs typeface="Arial" panose="020B0604020202020204" pitchFamily="34" charset="0"/>
                  </a:rPr>
                  <a:t>3. Seller's risk: </a:t>
                </a:r>
              </a:p>
              <a:p>
                <a:pPr marL="457200" indent="-457200" algn="just">
                  <a:buAutoNum type="arabicPeriod"/>
                </a:pPr>
                <a:endParaRPr lang="en-GB" sz="2000" u="sng" noProof="0">
                  <a:latin typeface="Arial" panose="020B0604020202020204" pitchFamily="34" charset="0"/>
                  <a:ea typeface="+mn-lt"/>
                  <a:cs typeface="Arial" panose="020B0604020202020204" pitchFamily="34" charset="0"/>
                </a:endParaRPr>
              </a:p>
              <a:p>
                <a:pPr algn="just"/>
                <a:r>
                  <a:rPr lang="en-GB" sz="2000" noProof="0">
                    <a:latin typeface="Arial" panose="020B0604020202020204" pitchFamily="34" charset="0"/>
                    <a:ea typeface="+mn-lt"/>
                    <a:cs typeface="Arial" panose="020B0604020202020204" pitchFamily="34" charset="0"/>
                  </a:rPr>
                  <a:t>The seller is now in a position where they would have to sell the </a:t>
                </a:r>
                <a:r>
                  <a:rPr lang="en-GB" sz="2000" b="1" noProof="0">
                    <a:latin typeface="Arial" panose="020B0604020202020204" pitchFamily="34" charset="0"/>
                    <a:ea typeface="+mn-lt"/>
                    <a:cs typeface="Arial" panose="020B0604020202020204" pitchFamily="34" charset="0"/>
                  </a:rPr>
                  <a:t>2,000 MWh</a:t>
                </a:r>
                <a:r>
                  <a:rPr lang="en-GB" sz="2000" noProof="0">
                    <a:latin typeface="Arial" panose="020B0604020202020204" pitchFamily="34" charset="0"/>
                    <a:ea typeface="+mn-lt"/>
                    <a:cs typeface="Arial" panose="020B0604020202020204" pitchFamily="34" charset="0"/>
                  </a:rPr>
                  <a:t> in the open market at the lower market price of </a:t>
                </a:r>
                <a:r>
                  <a:rPr lang="en-GB" sz="2000" b="1">
                    <a:latin typeface="Arial" panose="020B0604020202020204" pitchFamily="34" charset="0"/>
                    <a:ea typeface="+mn-lt"/>
                    <a:cs typeface="Arial" panose="020B0604020202020204" pitchFamily="34" charset="0"/>
                  </a:rPr>
                  <a:t>€</a:t>
                </a:r>
                <a:r>
                  <a:rPr lang="en-GB" sz="2000" b="1" noProof="0">
                    <a:latin typeface="Arial" panose="020B0604020202020204" pitchFamily="34" charset="0"/>
                    <a:ea typeface="+mn-lt"/>
                    <a:cs typeface="Arial" panose="020B0604020202020204" pitchFamily="34" charset="0"/>
                  </a:rPr>
                  <a:t>80/MWh</a:t>
                </a:r>
                <a:r>
                  <a:rPr lang="en-GB" sz="2000" noProof="0">
                    <a:latin typeface="Arial" panose="020B0604020202020204" pitchFamily="34" charset="0"/>
                    <a:ea typeface="+mn-lt"/>
                    <a:cs typeface="Arial" panose="020B0604020202020204" pitchFamily="34" charset="0"/>
                  </a:rPr>
                  <a:t> instead of the agreed price of </a:t>
                </a:r>
                <a:r>
                  <a:rPr lang="en-GB" sz="2000" b="1">
                    <a:latin typeface="Arial" panose="020B0604020202020204" pitchFamily="34" charset="0"/>
                    <a:ea typeface="+mn-lt"/>
                    <a:cs typeface="Arial" panose="020B0604020202020204" pitchFamily="34" charset="0"/>
                  </a:rPr>
                  <a:t>€</a:t>
                </a:r>
                <a:r>
                  <a:rPr lang="en-GB" sz="2000" b="1" noProof="0">
                    <a:latin typeface="Arial" panose="020B0604020202020204" pitchFamily="34" charset="0"/>
                    <a:ea typeface="+mn-lt"/>
                    <a:cs typeface="Arial" panose="020B0604020202020204" pitchFamily="34" charset="0"/>
                  </a:rPr>
                  <a:t>100/MWh</a:t>
                </a:r>
                <a:r>
                  <a:rPr lang="en-GB" sz="2000" noProof="0">
                    <a:latin typeface="Arial" panose="020B0604020202020204" pitchFamily="34" charset="0"/>
                    <a:ea typeface="+mn-lt"/>
                    <a:cs typeface="Arial" panose="020B0604020202020204" pitchFamily="34" charset="0"/>
                  </a:rPr>
                  <a:t>.</a:t>
                </a:r>
              </a:p>
              <a:p>
                <a:pPr algn="just"/>
                <a:endParaRPr lang="en-GB" sz="2000" noProof="0">
                  <a:latin typeface="Arial" panose="020B0604020202020204" pitchFamily="34" charset="0"/>
                  <a:ea typeface="+mn-lt"/>
                  <a:cs typeface="Arial" panose="020B0604020202020204" pitchFamily="34" charset="0"/>
                </a:endParaRPr>
              </a:p>
              <a:p>
                <a:pPr algn="just"/>
                <a:r>
                  <a:rPr lang="en-GB" sz="2000" noProof="0">
                    <a:latin typeface="Arial" panose="020B0604020202020204" pitchFamily="34" charset="0"/>
                    <a:ea typeface="+mn-lt"/>
                    <a:cs typeface="Arial" panose="020B0604020202020204" pitchFamily="34" charset="0"/>
                  </a:rPr>
                  <a:t>This results in a </a:t>
                </a:r>
                <a:r>
                  <a:rPr lang="en-GB" sz="2000" b="1">
                    <a:latin typeface="Arial" panose="020B0604020202020204" pitchFamily="34" charset="0"/>
                    <a:ea typeface="+mn-lt"/>
                    <a:cs typeface="Arial" panose="020B0604020202020204" pitchFamily="34" charset="0"/>
                  </a:rPr>
                  <a:t>€</a:t>
                </a:r>
                <a:r>
                  <a:rPr lang="en-GB" sz="2000" b="1" noProof="0">
                    <a:latin typeface="Arial" panose="020B0604020202020204" pitchFamily="34" charset="0"/>
                    <a:ea typeface="+mn-lt"/>
                    <a:cs typeface="Arial" panose="020B0604020202020204" pitchFamily="34" charset="0"/>
                  </a:rPr>
                  <a:t>20/MWh</a:t>
                </a:r>
                <a:r>
                  <a:rPr lang="en-GB" sz="2000" noProof="0">
                    <a:latin typeface="Arial" panose="020B0604020202020204" pitchFamily="34" charset="0"/>
                    <a:ea typeface="+mn-lt"/>
                    <a:cs typeface="Arial" panose="020B0604020202020204" pitchFamily="34" charset="0"/>
                  </a:rPr>
                  <a:t> loss for the seller. For </a:t>
                </a:r>
                <a:r>
                  <a:rPr lang="en-GB" sz="2000" b="1" noProof="0">
                    <a:latin typeface="Arial" panose="020B0604020202020204" pitchFamily="34" charset="0"/>
                    <a:ea typeface="+mn-lt"/>
                    <a:cs typeface="Arial" panose="020B0604020202020204" pitchFamily="34" charset="0"/>
                  </a:rPr>
                  <a:t>2000 MWh</a:t>
                </a:r>
                <a:r>
                  <a:rPr lang="en-GB" sz="2000" noProof="0">
                    <a:latin typeface="Arial" panose="020B0604020202020204" pitchFamily="34" charset="0"/>
                    <a:ea typeface="+mn-lt"/>
                    <a:cs typeface="Arial" panose="020B0604020202020204" pitchFamily="34" charset="0"/>
                  </a:rPr>
                  <a:t>, this amounts to a total potential loss of  </a:t>
                </a:r>
                <a:r>
                  <a:rPr lang="en-GB" sz="2000" b="1" noProof="0">
                    <a:latin typeface="Arial" panose="020B0604020202020204" pitchFamily="34" charset="0"/>
                    <a:ea typeface="+mn-lt"/>
                    <a:cs typeface="Arial" panose="020B0604020202020204" pitchFamily="34" charset="0"/>
                  </a:rPr>
                  <a:t>2,000 MWh </a:t>
                </a:r>
                <a14:m>
                  <m:oMath xmlns:m="http://schemas.openxmlformats.org/officeDocument/2006/math">
                    <m:r>
                      <a:rPr lang="en-GB" sz="20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a:latin typeface="Arial" panose="020B0604020202020204" pitchFamily="34" charset="0"/>
                    <a:ea typeface="+mn-lt"/>
                    <a:cs typeface="Arial" panose="020B0604020202020204" pitchFamily="34" charset="0"/>
                  </a:rPr>
                  <a:t> </a:t>
                </a:r>
                <a:r>
                  <a:rPr lang="en-GB" sz="2000" b="1">
                    <a:latin typeface="Arial" panose="020B0604020202020204" pitchFamily="34" charset="0"/>
                    <a:ea typeface="+mn-lt"/>
                    <a:cs typeface="Arial" panose="020B0604020202020204" pitchFamily="34" charset="0"/>
                  </a:rPr>
                  <a:t>€</a:t>
                </a:r>
                <a:r>
                  <a:rPr lang="en-GB" sz="2000" b="1" noProof="0">
                    <a:latin typeface="Arial" panose="020B0604020202020204" pitchFamily="34" charset="0"/>
                    <a:ea typeface="+mn-lt"/>
                    <a:cs typeface="Arial" panose="020B0604020202020204" pitchFamily="34" charset="0"/>
                  </a:rPr>
                  <a:t>20/MWh </a:t>
                </a:r>
                <a:r>
                  <a:rPr lang="en-GB" sz="2000" noProof="0">
                    <a:latin typeface="Arial" panose="020B0604020202020204" pitchFamily="34" charset="0"/>
                    <a:ea typeface="+mn-lt"/>
                    <a:cs typeface="Arial" panose="020B0604020202020204" pitchFamily="34" charset="0"/>
                  </a:rPr>
                  <a:t>= </a:t>
                </a:r>
                <a:r>
                  <a:rPr lang="en-GB" sz="2000" b="1">
                    <a:latin typeface="Arial" panose="020B0604020202020204" pitchFamily="34" charset="0"/>
                    <a:ea typeface="+mn-lt"/>
                    <a:cs typeface="Arial" panose="020B0604020202020204" pitchFamily="34" charset="0"/>
                  </a:rPr>
                  <a:t>€</a:t>
                </a:r>
                <a:r>
                  <a:rPr lang="en-GB" sz="2000" b="1" noProof="0">
                    <a:latin typeface="Arial" panose="020B0604020202020204" pitchFamily="34" charset="0"/>
                    <a:ea typeface="+mn-lt"/>
                    <a:cs typeface="Arial" panose="020B0604020202020204" pitchFamily="34" charset="0"/>
                  </a:rPr>
                  <a:t>40,000.</a:t>
                </a:r>
                <a:endParaRPr lang="en-GB" sz="2000" noProof="0">
                  <a:latin typeface="Arial" panose="020B0604020202020204" pitchFamily="34" charset="0"/>
                  <a:cs typeface="Arial" panose="020B0604020202020204" pitchFamily="34" charset="0"/>
                </a:endParaRPr>
              </a:p>
              <a:p>
                <a:pPr algn="just"/>
                <a:endParaRPr lang="en-GB" sz="2000" b="1" noProof="0">
                  <a:latin typeface="Arial" panose="020B0604020202020204" pitchFamily="34" charset="0"/>
                  <a:ea typeface="+mn-lt"/>
                  <a:cs typeface="Arial" panose="020B0604020202020204" pitchFamily="34" charset="0"/>
                </a:endParaRPr>
              </a:p>
              <a:p>
                <a:pPr algn="just"/>
                <a:endParaRPr lang="en-GB" sz="2000" b="1" noProof="0">
                  <a:latin typeface="Arial" panose="020B0604020202020204" pitchFamily="34" charset="0"/>
                  <a:ea typeface="+mn-lt"/>
                  <a:cs typeface="Arial" panose="020B0604020202020204" pitchFamily="34" charset="0"/>
                </a:endParaRPr>
              </a:p>
              <a:p>
                <a:pPr algn="just"/>
                <a:r>
                  <a:rPr lang="en-GB" sz="2000" b="1" noProof="0">
                    <a:latin typeface="Arial" panose="020B0604020202020204" pitchFamily="34" charset="0"/>
                    <a:ea typeface="+mn-lt"/>
                    <a:cs typeface="Arial" panose="020B0604020202020204" pitchFamily="34" charset="0"/>
                  </a:rPr>
                  <a:t>4. Margin Call: </a:t>
                </a:r>
              </a:p>
              <a:p>
                <a:pPr marL="285750" indent="-285750" algn="just">
                  <a:buFont typeface="Arial"/>
                  <a:buChar char="•"/>
                </a:pPr>
                <a:endParaRPr lang="en-GB" sz="2000" noProof="0">
                  <a:latin typeface="Arial" panose="020B0604020202020204" pitchFamily="34" charset="0"/>
                  <a:ea typeface="+mn-lt"/>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To </a:t>
                </a:r>
                <a:r>
                  <a:rPr lang="en-GB" sz="2000" b="1" noProof="0">
                    <a:latin typeface="Arial" panose="020B0604020202020204" pitchFamily="34" charset="0"/>
                    <a:cs typeface="Arial" panose="020B0604020202020204" pitchFamily="34" charset="0"/>
                  </a:rPr>
                  <a:t>protect </a:t>
                </a:r>
                <a:r>
                  <a:rPr lang="en-GB" sz="2000" noProof="0">
                    <a:latin typeface="Arial" panose="020B0604020202020204" pitchFamily="34" charset="0"/>
                    <a:cs typeface="Arial" panose="020B0604020202020204" pitchFamily="34" charset="0"/>
                  </a:rPr>
                  <a:t>the </a:t>
                </a:r>
                <a:r>
                  <a:rPr lang="en-GB" sz="2000" i="1" noProof="0">
                    <a:latin typeface="Arial" panose="020B0604020202020204" pitchFamily="34" charset="0"/>
                    <a:cs typeface="Arial" panose="020B0604020202020204" pitchFamily="34" charset="0"/>
                  </a:rPr>
                  <a:t>seller </a:t>
                </a:r>
                <a:r>
                  <a:rPr lang="en-GB" sz="2000" noProof="0">
                    <a:latin typeface="Arial" panose="020B0604020202020204" pitchFamily="34" charset="0"/>
                    <a:cs typeface="Arial" panose="020B0604020202020204" pitchFamily="34" charset="0"/>
                  </a:rPr>
                  <a:t>from this </a:t>
                </a:r>
                <a:r>
                  <a:rPr lang="en-GB" sz="2000" b="1" noProof="0">
                    <a:latin typeface="Arial" panose="020B0604020202020204" pitchFamily="34" charset="0"/>
                    <a:cs typeface="Arial" panose="020B0604020202020204" pitchFamily="34" charset="0"/>
                  </a:rPr>
                  <a:t>potential loss</a:t>
                </a:r>
                <a:r>
                  <a:rPr lang="en-GB" sz="2000" noProof="0">
                    <a:latin typeface="Arial" panose="020B0604020202020204" pitchFamily="34" charset="0"/>
                    <a:cs typeface="Arial" panose="020B0604020202020204" pitchFamily="34" charset="0"/>
                  </a:rPr>
                  <a:t>, a margin call of </a:t>
                </a:r>
                <a:r>
                  <a:rPr lang="en-GB" sz="2000" b="1">
                    <a:latin typeface="Arial" panose="020B0604020202020204" pitchFamily="34" charset="0"/>
                    <a:cs typeface="Arial" panose="020B0604020202020204" pitchFamily="34" charset="0"/>
                  </a:rPr>
                  <a:t>€</a:t>
                </a:r>
                <a:r>
                  <a:rPr lang="en-GB" sz="2000" b="1" noProof="0">
                    <a:latin typeface="Arial" panose="020B0604020202020204" pitchFamily="34" charset="0"/>
                    <a:cs typeface="Arial" panose="020B0604020202020204" pitchFamily="34" charset="0"/>
                  </a:rPr>
                  <a:t>20/MWh</a:t>
                </a:r>
                <a:r>
                  <a:rPr lang="en-GB" sz="2000" noProof="0">
                    <a:latin typeface="Arial" panose="020B0604020202020204" pitchFamily="34" charset="0"/>
                    <a:cs typeface="Arial" panose="020B0604020202020204" pitchFamily="34" charset="0"/>
                  </a:rPr>
                  <a:t> is applied to the </a:t>
                </a:r>
                <a:r>
                  <a:rPr lang="en-GB" sz="2000" b="1" noProof="0">
                    <a:latin typeface="Arial" panose="020B0604020202020204" pitchFamily="34" charset="0"/>
                    <a:cs typeface="Arial" panose="020B0604020202020204" pitchFamily="34" charset="0"/>
                  </a:rPr>
                  <a:t>2,000 MWh</a:t>
                </a:r>
                <a:r>
                  <a:rPr lang="en-GB" sz="2000" noProof="0">
                    <a:latin typeface="Arial" panose="020B0604020202020204" pitchFamily="34" charset="0"/>
                    <a:cs typeface="Arial" panose="020B0604020202020204" pitchFamily="34" charset="0"/>
                  </a:rPr>
                  <a:t> that Party A has contracted to buy.</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This means that Party A (buyer) is required to deposit the potential loss of </a:t>
                </a:r>
                <a:r>
                  <a:rPr lang="en-GB" sz="2000" b="1">
                    <a:latin typeface="Arial" panose="020B0604020202020204" pitchFamily="34" charset="0"/>
                    <a:cs typeface="Arial" panose="020B0604020202020204" pitchFamily="34" charset="0"/>
                  </a:rPr>
                  <a:t>€</a:t>
                </a:r>
                <a:r>
                  <a:rPr lang="en-GB" sz="2000" b="1" noProof="0">
                    <a:latin typeface="Arial" panose="020B0604020202020204" pitchFamily="34" charset="0"/>
                    <a:cs typeface="Arial" panose="020B0604020202020204" pitchFamily="34" charset="0"/>
                  </a:rPr>
                  <a:t>40,000 </a:t>
                </a:r>
                <a:r>
                  <a:rPr lang="en-GB" sz="2000" noProof="0">
                    <a:latin typeface="Arial" panose="020B0604020202020204" pitchFamily="34" charset="0"/>
                    <a:cs typeface="Arial" panose="020B0604020202020204" pitchFamily="34" charset="0"/>
                  </a:rPr>
                  <a:t>as collateral to cover the risk of default.</a:t>
                </a:r>
              </a:p>
            </p:txBody>
          </p:sp>
        </mc:Choice>
        <mc:Fallback xmlns="">
          <p:sp>
            <p:nvSpPr>
              <p:cNvPr id="4" name="ZoneTexte 3">
                <a:extLst>
                  <a:ext uri="{FF2B5EF4-FFF2-40B4-BE49-F238E27FC236}">
                    <a16:creationId xmlns:a16="http://schemas.microsoft.com/office/drawing/2014/main" id="{49E33213-043B-B486-6B6C-05C43B7679A9}"/>
                  </a:ext>
                </a:extLst>
              </p:cNvPr>
              <p:cNvSpPr txBox="1">
                <a:spLocks noRot="1" noChangeAspect="1" noMove="1" noResize="1" noEditPoints="1" noAdjustHandles="1" noChangeArrowheads="1" noChangeShapeType="1" noTextEdit="1"/>
              </p:cNvSpPr>
              <p:nvPr/>
            </p:nvSpPr>
            <p:spPr>
              <a:xfrm>
                <a:off x="546100" y="1569410"/>
                <a:ext cx="9525000" cy="5324535"/>
              </a:xfrm>
              <a:prstGeom prst="rect">
                <a:avLst/>
              </a:prstGeom>
              <a:blipFill>
                <a:blip r:embed="rId2"/>
                <a:stretch>
                  <a:fillRect l="-704" t="-458" r="-640" b="-1144"/>
                </a:stretch>
              </a:blipFill>
            </p:spPr>
            <p:txBody>
              <a:bodyPr/>
              <a:lstStyle/>
              <a:p>
                <a:r>
                  <a:rPr lang="en-US">
                    <a:noFill/>
                  </a:rPr>
                  <a:t> </a:t>
                </a:r>
              </a:p>
            </p:txBody>
          </p:sp>
        </mc:Fallback>
      </mc:AlternateContent>
      <p:sp>
        <p:nvSpPr>
          <p:cNvPr id="3" name="Espace réservé du numéro de diapositive 2">
            <a:extLst>
              <a:ext uri="{FF2B5EF4-FFF2-40B4-BE49-F238E27FC236}">
                <a16:creationId xmlns:a16="http://schemas.microsoft.com/office/drawing/2014/main" id="{737D4C32-F77B-50C5-136E-642762A2DB95}"/>
              </a:ext>
            </a:extLst>
          </p:cNvPr>
          <p:cNvSpPr>
            <a:spLocks noGrp="1"/>
          </p:cNvSpPr>
          <p:nvPr>
            <p:ph type="sldNum" sz="quarter" idx="12"/>
          </p:nvPr>
        </p:nvSpPr>
        <p:spPr/>
        <p:txBody>
          <a:bodyPr/>
          <a:lstStyle/>
          <a:p>
            <a:fld id="{C7CC0789-4E3B-4896-AB79-9C52DA5A6F9C}" type="slidenum">
              <a:rPr lang="en-GB" smtClean="0"/>
              <a:t>133</a:t>
            </a:fld>
            <a:endParaRPr lang="en-GB"/>
          </a:p>
        </p:txBody>
      </p:sp>
    </p:spTree>
    <p:extLst>
      <p:ext uri="{BB962C8B-B14F-4D97-AF65-F5344CB8AC3E}">
        <p14:creationId xmlns:p14="http://schemas.microsoft.com/office/powerpoint/2010/main" val="424112399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A7A514EE-2D91-038B-7DFB-D1F8B308358D}"/>
              </a:ext>
            </a:extLst>
          </p:cNvPr>
          <p:cNvSpPr txBox="1"/>
          <p:nvPr/>
        </p:nvSpPr>
        <p:spPr>
          <a:xfrm>
            <a:off x="1423181" y="2756396"/>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fr-BE" sz="2000" u="sng">
                <a:latin typeface="Arial"/>
                <a:cs typeface="Arial"/>
              </a:rPr>
              <a:t>Lecturer</a:t>
            </a:r>
            <a:r>
              <a:rPr lang="fr-BE" sz="2000">
                <a:latin typeface="Arial"/>
                <a:cs typeface="Arial"/>
              </a:rPr>
              <a:t>: </a:t>
            </a:r>
            <a:r>
              <a:rPr sz="2000">
                <a:latin typeface="Arial"/>
                <a:cs typeface="Arial"/>
              </a:rPr>
              <a:t>Damien Ernst – University of</a:t>
            </a:r>
            <a:r>
              <a:rPr lang="fr-FR" sz="2000">
                <a:latin typeface="Arial"/>
                <a:cs typeface="Arial"/>
              </a:rPr>
              <a:t> Liège (</a:t>
            </a:r>
            <a:r>
              <a:rPr lang="fr-BE" sz="2000" i="1">
                <a:latin typeface="Arial"/>
                <a:cs typeface="Arial"/>
              </a:rPr>
              <a:t>dernst@uliege.be</a:t>
            </a:r>
            <a:r>
              <a:rPr lang="fr-BE" sz="2000">
                <a:latin typeface="Arial"/>
                <a:cs typeface="Arial"/>
              </a:rPr>
              <a:t>)</a:t>
            </a:r>
            <a:endParaRPr sz="2000">
              <a:latin typeface="Arial"/>
              <a:cs typeface="Arial"/>
            </a:endParaRPr>
          </a:p>
        </p:txBody>
      </p:sp>
      <p:sp>
        <p:nvSpPr>
          <p:cNvPr id="3" name="TextBox 5">
            <a:extLst>
              <a:ext uri="{FF2B5EF4-FFF2-40B4-BE49-F238E27FC236}">
                <a16:creationId xmlns:a16="http://schemas.microsoft.com/office/drawing/2014/main" id="{2C688035-1467-F4CC-57CB-4BAA7DCC08B3}"/>
              </a:ext>
            </a:extLst>
          </p:cNvPr>
          <p:cNvSpPr txBox="1"/>
          <p:nvPr/>
        </p:nvSpPr>
        <p:spPr>
          <a:xfrm>
            <a:off x="1785059" y="953781"/>
            <a:ext cx="7123285" cy="1323176"/>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4000" cap="all">
                <a:latin typeface="Arial" panose="020B0604020202020204" pitchFamily="34" charset="0"/>
                <a:cs typeface="Arial" panose="020B0604020202020204" pitchFamily="34" charset="0"/>
              </a:rPr>
              <a:t>ELEC0018-1</a:t>
            </a:r>
          </a:p>
          <a:p>
            <a:pPr algn="ctr"/>
            <a:r>
              <a:rPr lang="fr-BE" sz="4000">
                <a:solidFill>
                  <a:srgbClr val="333333"/>
                </a:solidFill>
                <a:latin typeface="Arial" panose="020B0604020202020204" pitchFamily="34" charset="0"/>
                <a:cs typeface="Arial" panose="020B0604020202020204" pitchFamily="34" charset="0"/>
              </a:rPr>
              <a:t>Energy market and regulation</a:t>
            </a:r>
          </a:p>
        </p:txBody>
      </p:sp>
      <p:sp>
        <p:nvSpPr>
          <p:cNvPr id="4" name="TextBox 5">
            <a:extLst>
              <a:ext uri="{FF2B5EF4-FFF2-40B4-BE49-F238E27FC236}">
                <a16:creationId xmlns:a16="http://schemas.microsoft.com/office/drawing/2014/main" id="{49A7BBB7-F097-76E8-4399-35227A92B317}"/>
              </a:ext>
            </a:extLst>
          </p:cNvPr>
          <p:cNvSpPr txBox="1"/>
          <p:nvPr/>
        </p:nvSpPr>
        <p:spPr>
          <a:xfrm>
            <a:off x="1946108" y="3729380"/>
            <a:ext cx="6789148" cy="954484"/>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2801" b="1">
                <a:solidFill>
                  <a:srgbClr val="333333"/>
                </a:solidFill>
                <a:latin typeface="Arial"/>
                <a:cs typeface="Arial"/>
              </a:rPr>
              <a:t>Chapter 06 – </a:t>
            </a:r>
            <a:r>
              <a:rPr lang="en-US" sz="2801" b="1">
                <a:solidFill>
                  <a:srgbClr val="333333"/>
                </a:solidFill>
                <a:latin typeface="Arial"/>
                <a:cs typeface="Arial"/>
              </a:rPr>
              <a:t>The day-ahead market and its </a:t>
            </a:r>
            <a:r>
              <a:rPr lang="en-US" sz="2801" b="1">
                <a:latin typeface="Arial"/>
                <a:cs typeface="Arial"/>
              </a:rPr>
              <a:t>optimization problem</a:t>
            </a:r>
          </a:p>
        </p:txBody>
      </p:sp>
      <p:sp>
        <p:nvSpPr>
          <p:cNvPr id="8" name="Rectangle 7">
            <a:extLst>
              <a:ext uri="{FF2B5EF4-FFF2-40B4-BE49-F238E27FC236}">
                <a16:creationId xmlns:a16="http://schemas.microsoft.com/office/drawing/2014/main" id="{E851CF32-1BB8-C010-F61B-BCB67E2E179C}"/>
              </a:ext>
            </a:extLst>
          </p:cNvPr>
          <p:cNvSpPr/>
          <p:nvPr/>
        </p:nvSpPr>
        <p:spPr>
          <a:xfrm>
            <a:off x="1423181" y="664241"/>
            <a:ext cx="7847041" cy="190225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A055AF78-B3D0-DFD6-FF31-1DAB70097A25}"/>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190093152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7055" y="350622"/>
            <a:ext cx="9065997" cy="461573"/>
          </a:xfrm>
          <a:prstGeom prst="rect">
            <a:avLst/>
          </a:prstGeom>
          <a:noFill/>
        </p:spPr>
        <p:txBody>
          <a:bodyPr wrap="square" lIns="91422" tIns="45711" rIns="91422" bIns="45711" anchor="t">
            <a:spAutoFit/>
          </a:bodyPr>
          <a:lstStyle/>
          <a:p>
            <a:r>
              <a:rPr lang="en-US" sz="2400" b="1">
                <a:latin typeface="Arial"/>
                <a:cs typeface="Arial"/>
              </a:rPr>
              <a:t>Chronology of markets</a:t>
            </a:r>
            <a:endParaRPr lang="fr-FR"/>
          </a:p>
        </p:txBody>
      </p:sp>
      <p:pic>
        <p:nvPicPr>
          <p:cNvPr id="4" name="Image 3">
            <a:extLst>
              <a:ext uri="{FF2B5EF4-FFF2-40B4-BE49-F238E27FC236}">
                <a16:creationId xmlns:a16="http://schemas.microsoft.com/office/drawing/2014/main" id="{9075EBF2-E3C1-C36D-2C5F-A637A79FE9A1}"/>
              </a:ext>
            </a:extLst>
          </p:cNvPr>
          <p:cNvPicPr>
            <a:picLocks noChangeAspect="1"/>
          </p:cNvPicPr>
          <p:nvPr/>
        </p:nvPicPr>
        <p:blipFill>
          <a:blip r:embed="rId2"/>
          <a:stretch>
            <a:fillRect/>
          </a:stretch>
        </p:blipFill>
        <p:spPr>
          <a:xfrm>
            <a:off x="569533" y="2221506"/>
            <a:ext cx="9554335" cy="4029331"/>
          </a:xfrm>
          <a:prstGeom prst="rect">
            <a:avLst/>
          </a:prstGeom>
        </p:spPr>
      </p:pic>
      <p:sp>
        <p:nvSpPr>
          <p:cNvPr id="2" name="Espace réservé du numéro de diapositive 1">
            <a:extLst>
              <a:ext uri="{FF2B5EF4-FFF2-40B4-BE49-F238E27FC236}">
                <a16:creationId xmlns:a16="http://schemas.microsoft.com/office/drawing/2014/main" id="{CACBA16B-D0B0-EB49-6140-4F8CC7902486}"/>
              </a:ext>
            </a:extLst>
          </p:cNvPr>
          <p:cNvSpPr>
            <a:spLocks noGrp="1"/>
          </p:cNvSpPr>
          <p:nvPr>
            <p:ph type="sldNum" sz="quarter" idx="12"/>
          </p:nvPr>
        </p:nvSpPr>
        <p:spPr/>
        <p:txBody>
          <a:bodyPr/>
          <a:lstStyle/>
          <a:p>
            <a:fld id="{C7CC0789-4E3B-4896-AB79-9C52DA5A6F9C}" type="slidenum">
              <a:rPr lang="en-GB" smtClean="0"/>
              <a:t>135</a:t>
            </a:fld>
            <a:endParaRPr lang="en-GB"/>
          </a:p>
        </p:txBody>
      </p:sp>
    </p:spTree>
    <p:extLst>
      <p:ext uri="{BB962C8B-B14F-4D97-AF65-F5344CB8AC3E}">
        <p14:creationId xmlns:p14="http://schemas.microsoft.com/office/powerpoint/2010/main" val="56835536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 name="ZoneTexte 7">
            <a:extLst>
              <a:ext uri="{FF2B5EF4-FFF2-40B4-BE49-F238E27FC236}">
                <a16:creationId xmlns:a16="http://schemas.microsoft.com/office/drawing/2014/main" id="{3B5E87C8-5FF9-9D0E-2248-D5848F468B13}"/>
              </a:ext>
            </a:extLst>
          </p:cNvPr>
          <p:cNvSpPr txBox="1"/>
          <p:nvPr/>
        </p:nvSpPr>
        <p:spPr>
          <a:xfrm>
            <a:off x="590881" y="350031"/>
            <a:ext cx="9425398" cy="461848"/>
          </a:xfrm>
          <a:prstGeom prst="rect">
            <a:avLst/>
          </a:prstGeom>
          <a:noFill/>
        </p:spPr>
        <p:txBody>
          <a:bodyPr wrap="square" lIns="91476" tIns="45738" rIns="91476" bIns="45738"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1" b="1">
                <a:latin typeface="Arial"/>
                <a:cs typeface="Arial"/>
              </a:rPr>
              <a:t>Elements of context of the day-ahead market</a:t>
            </a:r>
            <a:endParaRPr lang="fr-BE" sz="2401" b="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1AC05036-F7F6-A721-4F14-A00ABA938536}"/>
              </a:ext>
            </a:extLst>
          </p:cNvPr>
          <p:cNvSpPr txBox="1"/>
          <p:nvPr/>
        </p:nvSpPr>
        <p:spPr>
          <a:xfrm>
            <a:off x="590881" y="1701530"/>
            <a:ext cx="9485264" cy="5326640"/>
          </a:xfrm>
          <a:prstGeom prst="rect">
            <a:avLst/>
          </a:prstGeom>
          <a:noFill/>
        </p:spPr>
        <p:txBody>
          <a:bodyPr wrap="square">
            <a:spAutoFit/>
          </a:bodyPr>
          <a:lstStyle/>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One day before delivery time, the day-ahead market, also referred to as the electricity spot market, allows participants to </a:t>
            </a:r>
            <a:r>
              <a:rPr lang="en-GB" sz="2001" b="1">
                <a:latin typeface="Arial" panose="020B0604020202020204" pitchFamily="34" charset="0"/>
                <a:cs typeface="Arial" panose="020B0604020202020204" pitchFamily="34" charset="0"/>
              </a:rPr>
              <a:t>adjust their position for the 24 hours of the following day</a:t>
            </a:r>
            <a:r>
              <a:rPr lang="en-GB"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Hourly products allow participants to buy or sell electricity for each hour of the next day.</a:t>
            </a:r>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The market operator is </a:t>
            </a:r>
            <a:r>
              <a:rPr lang="en-US" sz="2001" b="1">
                <a:latin typeface="Arial" panose="020B0604020202020204" pitchFamily="34" charset="0"/>
                <a:cs typeface="Arial" panose="020B0604020202020204" pitchFamily="34" charset="0"/>
              </a:rPr>
              <a:t>EPEX SPOT</a:t>
            </a:r>
            <a:r>
              <a:rPr lang="en-US" sz="2001">
                <a:latin typeface="Arial" panose="020B0604020202020204" pitchFamily="34" charset="0"/>
                <a:cs typeface="Arial" panose="020B0604020202020204" pitchFamily="34" charset="0"/>
              </a:rPr>
              <a:t>.</a:t>
            </a:r>
            <a:endParaRPr lang="en-GB" sz="2001">
              <a:latin typeface="Arial" panose="020B0604020202020204" pitchFamily="34" charset="0"/>
              <a:cs typeface="Arial" panose="020B0604020202020204" pitchFamily="34" charset="0"/>
            </a:endParaRPr>
          </a:p>
          <a:p>
            <a:pPr algn="just"/>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Producers aim to:</a:t>
            </a:r>
          </a:p>
          <a:p>
            <a:pPr algn="just"/>
            <a:endParaRPr lang="en-GB" sz="10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sell energy if they expect to make a profit (referred to as being ‘in the market’) or,</a:t>
            </a: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purchase energy to meet their delivery obligations if it is cheaper than producing it themselves. (referred to as being ‘out of the market’)</a:t>
            </a:r>
            <a:r>
              <a:rPr lang="en-GB" sz="2001" b="1">
                <a:latin typeface="Arial" panose="020B0604020202020204" pitchFamily="34" charset="0"/>
                <a:cs typeface="Arial" panose="020B0604020202020204" pitchFamily="34" charset="0"/>
              </a:rPr>
              <a:t> </a:t>
            </a:r>
            <a:endParaRPr lang="en-GB" sz="2001">
              <a:latin typeface="Arial" panose="020B0604020202020204" pitchFamily="34" charset="0"/>
              <a:cs typeface="Arial" panose="020B0604020202020204" pitchFamily="34" charset="0"/>
            </a:endParaRPr>
          </a:p>
          <a:p>
            <a:pPr algn="just"/>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Retailers buy energy for their consumers and adjust their positions based on their expectations of a surplus or shortage, depending on their forward contracts.</a:t>
            </a:r>
          </a:p>
        </p:txBody>
      </p:sp>
      <p:sp>
        <p:nvSpPr>
          <p:cNvPr id="4" name="Espace réservé du numéro de diapositive 1">
            <a:extLst>
              <a:ext uri="{FF2B5EF4-FFF2-40B4-BE49-F238E27FC236}">
                <a16:creationId xmlns:a16="http://schemas.microsoft.com/office/drawing/2014/main" id="{C036F459-EC6C-9ED9-464C-D061B24551FD}"/>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136</a:t>
            </a:fld>
            <a:endParaRPr lang="en-GB"/>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e 31">
            <a:extLst>
              <a:ext uri="{FF2B5EF4-FFF2-40B4-BE49-F238E27FC236}">
                <a16:creationId xmlns:a16="http://schemas.microsoft.com/office/drawing/2014/main" id="{008A5E6C-C5D6-CED5-4946-4B73D8B8DAC8}"/>
              </a:ext>
            </a:extLst>
          </p:cNvPr>
          <p:cNvGrpSpPr/>
          <p:nvPr/>
        </p:nvGrpSpPr>
        <p:grpSpPr>
          <a:xfrm>
            <a:off x="1833429" y="1625719"/>
            <a:ext cx="7026543" cy="1297368"/>
            <a:chOff x="1832886" y="1501775"/>
            <a:chExt cx="7027940" cy="1297624"/>
          </a:xfrm>
        </p:grpSpPr>
        <p:grpSp>
          <p:nvGrpSpPr>
            <p:cNvPr id="5" name="object 5"/>
            <p:cNvGrpSpPr/>
            <p:nvPr/>
          </p:nvGrpSpPr>
          <p:grpSpPr>
            <a:xfrm>
              <a:off x="1832886" y="2025063"/>
              <a:ext cx="7027940" cy="774336"/>
              <a:chOff x="1567313" y="2311883"/>
              <a:chExt cx="6009640" cy="662139"/>
            </a:xfrm>
          </p:grpSpPr>
          <p:sp>
            <p:nvSpPr>
              <p:cNvPr id="6" name="object 6"/>
              <p:cNvSpPr/>
              <p:nvPr/>
            </p:nvSpPr>
            <p:spPr>
              <a:xfrm>
                <a:off x="1567313" y="2786062"/>
                <a:ext cx="6009640" cy="187960"/>
              </a:xfrm>
              <a:custGeom>
                <a:avLst/>
                <a:gdLst/>
                <a:ahLst/>
                <a:cxnLst/>
                <a:rect l="l" t="t" r="r" b="b"/>
                <a:pathLst>
                  <a:path w="6009640" h="187960">
                    <a:moveTo>
                      <a:pt x="5915454" y="0"/>
                    </a:moveTo>
                    <a:lnTo>
                      <a:pt x="5915454" y="46964"/>
                    </a:lnTo>
                    <a:lnTo>
                      <a:pt x="0" y="46964"/>
                    </a:lnTo>
                    <a:lnTo>
                      <a:pt x="0" y="140886"/>
                    </a:lnTo>
                    <a:lnTo>
                      <a:pt x="5915454" y="140886"/>
                    </a:lnTo>
                    <a:lnTo>
                      <a:pt x="5915454" y="187850"/>
                    </a:lnTo>
                    <a:lnTo>
                      <a:pt x="6009373" y="93929"/>
                    </a:lnTo>
                    <a:lnTo>
                      <a:pt x="5915454" y="0"/>
                    </a:lnTo>
                    <a:close/>
                  </a:path>
                </a:pathLst>
              </a:custGeom>
              <a:solidFill>
                <a:srgbClr val="000000"/>
              </a:solidFill>
            </p:spPr>
            <p:txBody>
              <a:bodyPr wrap="square" lIns="0" tIns="0" rIns="0" bIns="0" rtlCol="0"/>
              <a:lstStyle/>
              <a:p>
                <a:endParaRPr/>
              </a:p>
            </p:txBody>
          </p:sp>
          <p:sp>
            <p:nvSpPr>
              <p:cNvPr id="7" name="object 7"/>
              <p:cNvSpPr/>
              <p:nvPr/>
            </p:nvSpPr>
            <p:spPr>
              <a:xfrm>
                <a:off x="1567313" y="2786062"/>
                <a:ext cx="6009640" cy="187960"/>
              </a:xfrm>
              <a:custGeom>
                <a:avLst/>
                <a:gdLst/>
                <a:ahLst/>
                <a:cxnLst/>
                <a:rect l="l" t="t" r="r" b="b"/>
                <a:pathLst>
                  <a:path w="6009640" h="187960">
                    <a:moveTo>
                      <a:pt x="0" y="46964"/>
                    </a:moveTo>
                    <a:lnTo>
                      <a:pt x="5915454" y="46964"/>
                    </a:lnTo>
                    <a:lnTo>
                      <a:pt x="5915454" y="0"/>
                    </a:lnTo>
                    <a:lnTo>
                      <a:pt x="6009373" y="93928"/>
                    </a:lnTo>
                    <a:lnTo>
                      <a:pt x="5915454" y="187850"/>
                    </a:lnTo>
                    <a:lnTo>
                      <a:pt x="5915454" y="140885"/>
                    </a:lnTo>
                    <a:lnTo>
                      <a:pt x="0" y="140885"/>
                    </a:lnTo>
                    <a:lnTo>
                      <a:pt x="0" y="46964"/>
                    </a:lnTo>
                    <a:close/>
                  </a:path>
                </a:pathLst>
              </a:custGeom>
              <a:ln w="38100">
                <a:solidFill>
                  <a:srgbClr val="000000"/>
                </a:solidFill>
              </a:ln>
            </p:spPr>
            <p:txBody>
              <a:bodyPr wrap="square" lIns="0" tIns="0" rIns="0" bIns="0" rtlCol="0"/>
              <a:lstStyle/>
              <a:p>
                <a:endParaRPr/>
              </a:p>
            </p:txBody>
          </p:sp>
          <p:sp>
            <p:nvSpPr>
              <p:cNvPr id="8" name="object 8"/>
              <p:cNvSpPr/>
              <p:nvPr/>
            </p:nvSpPr>
            <p:spPr>
              <a:xfrm>
                <a:off x="2102035" y="2658601"/>
                <a:ext cx="0" cy="255270"/>
              </a:xfrm>
              <a:custGeom>
                <a:avLst/>
                <a:gdLst/>
                <a:ahLst/>
                <a:cxnLst/>
                <a:rect l="l" t="t" r="r" b="b"/>
                <a:pathLst>
                  <a:path h="255269">
                    <a:moveTo>
                      <a:pt x="0" y="0"/>
                    </a:moveTo>
                    <a:lnTo>
                      <a:pt x="1" y="254923"/>
                    </a:lnTo>
                  </a:path>
                </a:pathLst>
              </a:custGeom>
              <a:ln w="38100">
                <a:solidFill>
                  <a:srgbClr val="000000"/>
                </a:solidFill>
              </a:ln>
            </p:spPr>
            <p:txBody>
              <a:bodyPr wrap="square" lIns="0" tIns="0" rIns="0" bIns="0" rtlCol="0"/>
              <a:lstStyle/>
              <a:p>
                <a:endParaRPr/>
              </a:p>
            </p:txBody>
          </p:sp>
          <p:sp>
            <p:nvSpPr>
              <p:cNvPr id="9" name="object 9"/>
              <p:cNvSpPr/>
              <p:nvPr/>
            </p:nvSpPr>
            <p:spPr>
              <a:xfrm>
                <a:off x="3862255" y="2681644"/>
                <a:ext cx="0" cy="255270"/>
              </a:xfrm>
              <a:custGeom>
                <a:avLst/>
                <a:gdLst/>
                <a:ahLst/>
                <a:cxnLst/>
                <a:rect l="l" t="t" r="r" b="b"/>
                <a:pathLst>
                  <a:path h="255269">
                    <a:moveTo>
                      <a:pt x="0" y="0"/>
                    </a:moveTo>
                    <a:lnTo>
                      <a:pt x="1" y="254923"/>
                    </a:lnTo>
                  </a:path>
                </a:pathLst>
              </a:custGeom>
              <a:ln w="38100">
                <a:solidFill>
                  <a:srgbClr val="000000"/>
                </a:solidFill>
              </a:ln>
            </p:spPr>
            <p:txBody>
              <a:bodyPr wrap="square" lIns="0" tIns="0" rIns="0" bIns="0" rtlCol="0"/>
              <a:lstStyle/>
              <a:p>
                <a:endParaRPr/>
              </a:p>
            </p:txBody>
          </p:sp>
          <p:sp>
            <p:nvSpPr>
              <p:cNvPr id="10" name="object 10"/>
              <p:cNvSpPr/>
              <p:nvPr/>
            </p:nvSpPr>
            <p:spPr>
              <a:xfrm>
                <a:off x="2772937" y="2311883"/>
                <a:ext cx="418465" cy="422275"/>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a:p>
            </p:txBody>
          </p:sp>
        </p:grpSp>
        <p:sp>
          <p:nvSpPr>
            <p:cNvPr id="11" name="object 11"/>
            <p:cNvSpPr/>
            <p:nvPr/>
          </p:nvSpPr>
          <p:spPr>
            <a:xfrm>
              <a:off x="4272036" y="1553918"/>
              <a:ext cx="489372" cy="493827"/>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a:p>
          </p:txBody>
        </p:sp>
        <p:sp>
          <p:nvSpPr>
            <p:cNvPr id="12" name="object 12"/>
            <p:cNvSpPr txBox="1"/>
            <p:nvPr/>
          </p:nvSpPr>
          <p:spPr>
            <a:xfrm>
              <a:off x="4218145" y="1501775"/>
              <a:ext cx="592593" cy="879721"/>
            </a:xfrm>
            <a:prstGeom prst="rect">
              <a:avLst/>
            </a:prstGeom>
          </p:spPr>
          <p:txBody>
            <a:bodyPr vert="horz" wrap="square" lIns="0" tIns="148490" rIns="0" bIns="0" rtlCol="0">
              <a:spAutoFit/>
            </a:bodyPr>
            <a:lstStyle/>
            <a:p>
              <a:pPr marL="3712" algn="ctr">
                <a:spcBef>
                  <a:spcPts val="1168"/>
                </a:spcBef>
              </a:pPr>
              <a:r>
                <a:rPr sz="1754" b="1">
                  <a:latin typeface="Calibri"/>
                  <a:cs typeface="Calibri"/>
                </a:rPr>
                <a:t>C</a:t>
              </a:r>
              <a:endParaRPr sz="1754">
                <a:latin typeface="Calibri"/>
                <a:cs typeface="Calibri"/>
              </a:endParaRPr>
            </a:p>
            <a:p>
              <a:pPr algn="ctr">
                <a:spcBef>
                  <a:spcPts val="1198"/>
                </a:spcBef>
              </a:pPr>
              <a:r>
                <a:rPr sz="1988" spc="-29">
                  <a:latin typeface="Calibri"/>
                  <a:cs typeface="Calibri"/>
                </a:rPr>
                <a:t>12:00</a:t>
              </a:r>
              <a:endParaRPr sz="1988">
                <a:latin typeface="Calibri"/>
                <a:cs typeface="Calibri"/>
              </a:endParaRPr>
            </a:p>
          </p:txBody>
        </p:sp>
        <p:sp>
          <p:nvSpPr>
            <p:cNvPr id="13" name="object 13"/>
            <p:cNvSpPr/>
            <p:nvPr/>
          </p:nvSpPr>
          <p:spPr>
            <a:xfrm>
              <a:off x="2213556" y="1566474"/>
              <a:ext cx="489372" cy="493827"/>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a:p>
          </p:txBody>
        </p:sp>
        <p:sp>
          <p:nvSpPr>
            <p:cNvPr id="14" name="object 14"/>
            <p:cNvSpPr txBox="1"/>
            <p:nvPr/>
          </p:nvSpPr>
          <p:spPr>
            <a:xfrm>
              <a:off x="2159665" y="1538050"/>
              <a:ext cx="592593" cy="832328"/>
            </a:xfrm>
            <a:prstGeom prst="rect">
              <a:avLst/>
            </a:prstGeom>
          </p:spPr>
          <p:txBody>
            <a:bodyPr vert="horz" wrap="square" lIns="0" tIns="126959" rIns="0" bIns="0" rtlCol="0">
              <a:spAutoFit/>
            </a:bodyPr>
            <a:lstStyle/>
            <a:p>
              <a:pPr marL="3712" algn="ctr">
                <a:spcBef>
                  <a:spcPts val="999"/>
                </a:spcBef>
              </a:pPr>
              <a:r>
                <a:rPr sz="1754" b="1">
                  <a:latin typeface="Calibri"/>
                  <a:cs typeface="Calibri"/>
                </a:rPr>
                <a:t>A</a:t>
              </a:r>
              <a:endParaRPr sz="1754">
                <a:latin typeface="Calibri"/>
                <a:cs typeface="Calibri"/>
              </a:endParaRPr>
            </a:p>
            <a:p>
              <a:pPr algn="ctr">
                <a:spcBef>
                  <a:spcPts val="999"/>
                </a:spcBef>
              </a:pPr>
              <a:r>
                <a:rPr sz="1988" spc="-29">
                  <a:latin typeface="Calibri"/>
                  <a:cs typeface="Calibri"/>
                </a:rPr>
                <a:t>00:00</a:t>
              </a:r>
              <a:endParaRPr sz="1988">
                <a:latin typeface="Calibri"/>
                <a:cs typeface="Calibri"/>
              </a:endParaRPr>
            </a:p>
          </p:txBody>
        </p:sp>
        <p:sp>
          <p:nvSpPr>
            <p:cNvPr id="15" name="object 15"/>
            <p:cNvSpPr txBox="1"/>
            <p:nvPr/>
          </p:nvSpPr>
          <p:spPr>
            <a:xfrm>
              <a:off x="3410407" y="2110042"/>
              <a:ext cx="155203" cy="284943"/>
            </a:xfrm>
            <a:prstGeom prst="rect">
              <a:avLst/>
            </a:prstGeom>
          </p:spPr>
          <p:txBody>
            <a:bodyPr vert="horz" wrap="square" lIns="0" tIns="14849" rIns="0" bIns="0" rtlCol="0">
              <a:spAutoFit/>
            </a:bodyPr>
            <a:lstStyle/>
            <a:p>
              <a:pPr marL="14848">
                <a:spcBef>
                  <a:spcPts val="117"/>
                </a:spcBef>
              </a:pPr>
              <a:r>
                <a:rPr sz="1754" b="1">
                  <a:latin typeface="Calibri"/>
                  <a:cs typeface="Calibri"/>
                </a:rPr>
                <a:t>B</a:t>
              </a:r>
              <a:endParaRPr sz="1754">
                <a:latin typeface="Calibri"/>
                <a:cs typeface="Calibri"/>
              </a:endParaRPr>
            </a:p>
          </p:txBody>
        </p:sp>
        <p:sp>
          <p:nvSpPr>
            <p:cNvPr id="16" name="object 16"/>
            <p:cNvSpPr/>
            <p:nvPr/>
          </p:nvSpPr>
          <p:spPr>
            <a:xfrm>
              <a:off x="5355026" y="2040133"/>
              <a:ext cx="489372" cy="493827"/>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a:p>
          </p:txBody>
        </p:sp>
        <p:sp>
          <p:nvSpPr>
            <p:cNvPr id="17" name="object 17"/>
            <p:cNvSpPr txBox="1"/>
            <p:nvPr/>
          </p:nvSpPr>
          <p:spPr>
            <a:xfrm>
              <a:off x="5514283" y="2127863"/>
              <a:ext cx="170797" cy="284943"/>
            </a:xfrm>
            <a:prstGeom prst="rect">
              <a:avLst/>
            </a:prstGeom>
          </p:spPr>
          <p:txBody>
            <a:bodyPr vert="horz" wrap="square" lIns="0" tIns="14849" rIns="0" bIns="0" rtlCol="0">
              <a:spAutoFit/>
            </a:bodyPr>
            <a:lstStyle/>
            <a:p>
              <a:pPr marL="14848">
                <a:spcBef>
                  <a:spcPts val="117"/>
                </a:spcBef>
              </a:pPr>
              <a:r>
                <a:rPr sz="1754" b="1">
                  <a:latin typeface="Calibri"/>
                  <a:cs typeface="Calibri"/>
                </a:rPr>
                <a:t>D</a:t>
              </a:r>
              <a:endParaRPr sz="1754">
                <a:latin typeface="Calibri"/>
                <a:cs typeface="Calibri"/>
              </a:endParaRPr>
            </a:p>
          </p:txBody>
        </p:sp>
        <p:grpSp>
          <p:nvGrpSpPr>
            <p:cNvPr id="18" name="object 18"/>
            <p:cNvGrpSpPr/>
            <p:nvPr/>
          </p:nvGrpSpPr>
          <p:grpSpPr>
            <a:xfrm>
              <a:off x="6419008" y="1550076"/>
              <a:ext cx="1900617" cy="1157138"/>
              <a:chOff x="5488945" y="1905721"/>
              <a:chExt cx="1625233" cy="989477"/>
            </a:xfrm>
          </p:grpSpPr>
          <p:sp>
            <p:nvSpPr>
              <p:cNvPr id="19" name="object 19"/>
              <p:cNvSpPr/>
              <p:nvPr/>
            </p:nvSpPr>
            <p:spPr>
              <a:xfrm>
                <a:off x="5488945" y="1923586"/>
                <a:ext cx="418465" cy="422275"/>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a:p>
            </p:txBody>
          </p:sp>
          <p:sp>
            <p:nvSpPr>
              <p:cNvPr id="20" name="object 20"/>
              <p:cNvSpPr/>
              <p:nvPr/>
            </p:nvSpPr>
            <p:spPr>
              <a:xfrm>
                <a:off x="6904921" y="2639928"/>
                <a:ext cx="0" cy="255270"/>
              </a:xfrm>
              <a:custGeom>
                <a:avLst/>
                <a:gdLst/>
                <a:ahLst/>
                <a:cxnLst/>
                <a:rect l="l" t="t" r="r" b="b"/>
                <a:pathLst>
                  <a:path h="255269">
                    <a:moveTo>
                      <a:pt x="0" y="0"/>
                    </a:moveTo>
                    <a:lnTo>
                      <a:pt x="1" y="254923"/>
                    </a:lnTo>
                  </a:path>
                </a:pathLst>
              </a:custGeom>
              <a:ln w="38100">
                <a:solidFill>
                  <a:srgbClr val="000000"/>
                </a:solidFill>
              </a:ln>
            </p:spPr>
            <p:txBody>
              <a:bodyPr wrap="square" lIns="0" tIns="0" rIns="0" bIns="0" rtlCol="0"/>
              <a:lstStyle/>
              <a:p>
                <a:endParaRPr/>
              </a:p>
            </p:txBody>
          </p:sp>
          <p:sp>
            <p:nvSpPr>
              <p:cNvPr id="21" name="object 21"/>
              <p:cNvSpPr/>
              <p:nvPr/>
            </p:nvSpPr>
            <p:spPr>
              <a:xfrm>
                <a:off x="6695713" y="1905721"/>
                <a:ext cx="418465" cy="422275"/>
              </a:xfrm>
              <a:custGeom>
                <a:avLst/>
                <a:gdLst/>
                <a:ahLst/>
                <a:cxnLst/>
                <a:rect l="l" t="t" r="r" b="b"/>
                <a:pathLst>
                  <a:path w="418465"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a:p>
            </p:txBody>
          </p:sp>
        </p:grpSp>
        <p:sp>
          <p:nvSpPr>
            <p:cNvPr id="22" name="object 22"/>
            <p:cNvSpPr txBox="1"/>
            <p:nvPr/>
          </p:nvSpPr>
          <p:spPr>
            <a:xfrm>
              <a:off x="7776374" y="1510792"/>
              <a:ext cx="592593" cy="854150"/>
            </a:xfrm>
            <a:prstGeom prst="rect">
              <a:avLst/>
            </a:prstGeom>
          </p:spPr>
          <p:txBody>
            <a:bodyPr vert="horz" wrap="square" lIns="0" tIns="135868" rIns="0" bIns="0" rtlCol="0">
              <a:spAutoFit/>
            </a:bodyPr>
            <a:lstStyle/>
            <a:p>
              <a:pPr marL="4454" algn="ctr">
                <a:spcBef>
                  <a:spcPts val="1069"/>
                </a:spcBef>
              </a:pPr>
              <a:r>
                <a:rPr sz="1754" b="1">
                  <a:latin typeface="Calibri"/>
                  <a:cs typeface="Calibri"/>
                </a:rPr>
                <a:t>F</a:t>
              </a:r>
              <a:endParaRPr sz="1754">
                <a:latin typeface="Calibri"/>
                <a:cs typeface="Calibri"/>
              </a:endParaRPr>
            </a:p>
            <a:p>
              <a:pPr algn="ctr">
                <a:spcBef>
                  <a:spcPts val="1087"/>
                </a:spcBef>
              </a:pPr>
              <a:r>
                <a:rPr sz="1988" spc="-29">
                  <a:latin typeface="Calibri"/>
                  <a:cs typeface="Calibri"/>
                </a:rPr>
                <a:t>00:00</a:t>
              </a:r>
              <a:endParaRPr sz="1988">
                <a:latin typeface="Calibri"/>
                <a:cs typeface="Calibri"/>
              </a:endParaRPr>
            </a:p>
          </p:txBody>
        </p:sp>
        <p:sp>
          <p:nvSpPr>
            <p:cNvPr id="23" name="object 23"/>
            <p:cNvSpPr/>
            <p:nvPr/>
          </p:nvSpPr>
          <p:spPr>
            <a:xfrm>
              <a:off x="6663936" y="2408689"/>
              <a:ext cx="0" cy="298524"/>
            </a:xfrm>
            <a:custGeom>
              <a:avLst/>
              <a:gdLst/>
              <a:ahLst/>
              <a:cxnLst/>
              <a:rect l="l" t="t" r="r" b="b"/>
              <a:pathLst>
                <a:path h="255269">
                  <a:moveTo>
                    <a:pt x="0" y="0"/>
                  </a:moveTo>
                  <a:lnTo>
                    <a:pt x="1" y="254923"/>
                  </a:lnTo>
                </a:path>
              </a:pathLst>
            </a:custGeom>
            <a:ln w="38100">
              <a:solidFill>
                <a:srgbClr val="000000"/>
              </a:solidFill>
            </a:ln>
          </p:spPr>
          <p:txBody>
            <a:bodyPr wrap="square" lIns="0" tIns="0" rIns="0" bIns="0" rtlCol="0"/>
            <a:lstStyle/>
            <a:p>
              <a:endParaRPr/>
            </a:p>
          </p:txBody>
        </p:sp>
        <p:sp>
          <p:nvSpPr>
            <p:cNvPr id="24" name="object 24"/>
            <p:cNvSpPr txBox="1"/>
            <p:nvPr/>
          </p:nvSpPr>
          <p:spPr>
            <a:xfrm>
              <a:off x="6359768" y="1544760"/>
              <a:ext cx="592593" cy="829329"/>
            </a:xfrm>
            <a:prstGeom prst="rect">
              <a:avLst/>
            </a:prstGeom>
          </p:spPr>
          <p:txBody>
            <a:bodyPr vert="horz" wrap="square" lIns="0" tIns="123989" rIns="0" bIns="0" rtlCol="0">
              <a:spAutoFit/>
            </a:bodyPr>
            <a:lstStyle/>
            <a:p>
              <a:pPr marL="14107" algn="ctr">
                <a:spcBef>
                  <a:spcPts val="975"/>
                </a:spcBef>
              </a:pPr>
              <a:r>
                <a:rPr sz="1754" b="1">
                  <a:latin typeface="Calibri"/>
                  <a:cs typeface="Calibri"/>
                </a:rPr>
                <a:t>E</a:t>
              </a:r>
              <a:endParaRPr sz="1754">
                <a:latin typeface="Calibri"/>
                <a:cs typeface="Calibri"/>
              </a:endParaRPr>
            </a:p>
            <a:p>
              <a:pPr algn="ctr">
                <a:spcBef>
                  <a:spcPts val="970"/>
                </a:spcBef>
              </a:pPr>
              <a:r>
                <a:rPr sz="1988" spc="-29">
                  <a:latin typeface="Calibri"/>
                  <a:cs typeface="Calibri"/>
                </a:rPr>
                <a:t>12:50</a:t>
              </a:r>
              <a:endParaRPr sz="1988">
                <a:latin typeface="Calibri"/>
                <a:cs typeface="Calibri"/>
              </a:endParaRPr>
            </a:p>
          </p:txBody>
        </p:sp>
      </p:grpSp>
      <p:sp>
        <p:nvSpPr>
          <p:cNvPr id="28" name="ZoneTexte 27">
            <a:extLst>
              <a:ext uri="{FF2B5EF4-FFF2-40B4-BE49-F238E27FC236}">
                <a16:creationId xmlns:a16="http://schemas.microsoft.com/office/drawing/2014/main" id="{792148D8-4F88-CC51-8236-94ED58A27F08}"/>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Timeline of the day-ahead market</a:t>
            </a:r>
            <a:endParaRPr lang="fr-BE" sz="2400" b="1">
              <a:latin typeface="Arial" panose="020B0604020202020204" pitchFamily="34" charset="0"/>
              <a:cs typeface="Arial" panose="020B0604020202020204" pitchFamily="34" charset="0"/>
            </a:endParaRPr>
          </a:p>
        </p:txBody>
      </p:sp>
      <p:sp>
        <p:nvSpPr>
          <p:cNvPr id="30" name="ZoneTexte 29">
            <a:extLst>
              <a:ext uri="{FF2B5EF4-FFF2-40B4-BE49-F238E27FC236}">
                <a16:creationId xmlns:a16="http://schemas.microsoft.com/office/drawing/2014/main" id="{AE151C0B-85F2-444D-BAFF-50F2DA62FCF7}"/>
              </a:ext>
            </a:extLst>
          </p:cNvPr>
          <p:cNvSpPr txBox="1"/>
          <p:nvPr/>
        </p:nvSpPr>
        <p:spPr>
          <a:xfrm>
            <a:off x="590530" y="3581573"/>
            <a:ext cx="9419801" cy="3785609"/>
          </a:xfrm>
          <a:prstGeom prst="rect">
            <a:avLst/>
          </a:prstGeom>
          <a:noFill/>
        </p:spPr>
        <p:txBody>
          <a:bodyPr wrap="square">
            <a:spAutoFit/>
          </a:bodyPr>
          <a:lstStyle/>
          <a:p>
            <a:pPr marL="457109" indent="-457109" algn="just">
              <a:buAutoNum type="alphaUcPeriod"/>
            </a:pPr>
            <a:r>
              <a:rPr lang="en-GB" sz="2000">
                <a:latin typeface="Arial" panose="020B0604020202020204" pitchFamily="34" charset="0"/>
                <a:cs typeface="Arial" panose="020B0604020202020204" pitchFamily="34" charset="0"/>
              </a:rPr>
              <a:t>Opening of the day-ahead market for all time periods of the following day.</a:t>
            </a:r>
          </a:p>
          <a:p>
            <a:pPr marL="457109" indent="-457109" algn="just">
              <a:buAutoNum type="alphaUcPeriod"/>
            </a:pPr>
            <a:endParaRPr lang="en-GB" sz="2000">
              <a:latin typeface="Arial" panose="020B0604020202020204" pitchFamily="34" charset="0"/>
              <a:cs typeface="Arial" panose="020B0604020202020204" pitchFamily="34" charset="0"/>
            </a:endParaRPr>
          </a:p>
          <a:p>
            <a:pPr marL="457109" indent="-457109" algn="just">
              <a:buAutoNum type="alphaUcPeriod"/>
            </a:pPr>
            <a:r>
              <a:rPr lang="en-GB" sz="2000">
                <a:latin typeface="Arial" panose="020B0604020202020204" pitchFamily="34" charset="0"/>
                <a:cs typeface="Arial" panose="020B0604020202020204" pitchFamily="34" charset="0"/>
              </a:rPr>
              <a:t>Market participants submit their bids and offers to the order book.</a:t>
            </a:r>
          </a:p>
          <a:p>
            <a:pPr marL="457109" indent="-457109" algn="just">
              <a:buAutoNum type="alphaUcPeriod"/>
            </a:pPr>
            <a:endParaRPr lang="en-GB" sz="2000">
              <a:latin typeface="Arial" panose="020B0604020202020204" pitchFamily="34" charset="0"/>
              <a:cs typeface="Arial" panose="020B0604020202020204" pitchFamily="34" charset="0"/>
            </a:endParaRPr>
          </a:p>
          <a:p>
            <a:pPr marL="457109" indent="-457109" algn="just">
              <a:buAutoNum type="alphaUcPeriod"/>
            </a:pPr>
            <a:r>
              <a:rPr lang="en-GB" sz="2000">
                <a:latin typeface="Arial" panose="020B0604020202020204" pitchFamily="34" charset="0"/>
                <a:cs typeface="Arial" panose="020B0604020202020204" pitchFamily="34" charset="0"/>
              </a:rPr>
              <a:t>Closing of the day-ahead market for all time periods of the following day.</a:t>
            </a:r>
          </a:p>
          <a:p>
            <a:pPr marL="457109" indent="-457109" algn="just">
              <a:buAutoNum type="alphaUcPeriod"/>
            </a:pPr>
            <a:endParaRPr lang="en-GB" sz="2000">
              <a:latin typeface="Arial" panose="020B0604020202020204" pitchFamily="34" charset="0"/>
              <a:cs typeface="Arial" panose="020B0604020202020204" pitchFamily="34" charset="0"/>
            </a:endParaRPr>
          </a:p>
          <a:p>
            <a:pPr marL="457109" indent="-457109" algn="just">
              <a:buAutoNum type="alphaUcPeriod"/>
            </a:pPr>
            <a:r>
              <a:rPr lang="en-GB" sz="2000">
                <a:latin typeface="Arial" panose="020B0604020202020204" pitchFamily="34" charset="0"/>
                <a:cs typeface="Arial" panose="020B0604020202020204" pitchFamily="34" charset="0"/>
              </a:rPr>
              <a:t>Execution of the market clearing algorithm.</a:t>
            </a:r>
          </a:p>
          <a:p>
            <a:pPr marL="457109" indent="-457109" algn="just">
              <a:buAutoNum type="alphaUcPeriod"/>
            </a:pPr>
            <a:endParaRPr lang="en-GB" sz="2000">
              <a:latin typeface="Arial" panose="020B0604020202020204" pitchFamily="34" charset="0"/>
              <a:cs typeface="Arial" panose="020B0604020202020204" pitchFamily="34" charset="0"/>
            </a:endParaRPr>
          </a:p>
          <a:p>
            <a:pPr marL="457109" indent="-457109" algn="just">
              <a:buAutoNum type="alphaUcPeriod"/>
            </a:pPr>
            <a:r>
              <a:rPr lang="en-GB" sz="2000">
                <a:latin typeface="Arial" panose="020B0604020202020204" pitchFamily="34" charset="0"/>
                <a:cs typeface="Arial" panose="020B0604020202020204" pitchFamily="34" charset="0"/>
              </a:rPr>
              <a:t>Notification of the market participants and system operators about the market  clearing outcomes.</a:t>
            </a:r>
          </a:p>
          <a:p>
            <a:pPr marL="457109" indent="-457109" algn="just">
              <a:buAutoNum type="alphaUcPeriod"/>
            </a:pPr>
            <a:endParaRPr lang="en-GB" sz="2000">
              <a:latin typeface="Arial" panose="020B0604020202020204" pitchFamily="34" charset="0"/>
              <a:cs typeface="Arial" panose="020B0604020202020204" pitchFamily="34" charset="0"/>
            </a:endParaRPr>
          </a:p>
          <a:p>
            <a:pPr marL="457109" indent="-457109" algn="just">
              <a:buAutoNum type="alphaUcPeriod"/>
            </a:pPr>
            <a:r>
              <a:rPr lang="en-GB" sz="2000">
                <a:latin typeface="Arial" panose="020B0604020202020204" pitchFamily="34" charset="0"/>
                <a:cs typeface="Arial" panose="020B0604020202020204" pitchFamily="34" charset="0"/>
              </a:rPr>
              <a:t>Beginning of the delivery of electricity for the entire day.</a:t>
            </a:r>
          </a:p>
        </p:txBody>
      </p:sp>
      <p:sp>
        <p:nvSpPr>
          <p:cNvPr id="31" name="Rectangle 30">
            <a:extLst>
              <a:ext uri="{FF2B5EF4-FFF2-40B4-BE49-F238E27FC236}">
                <a16:creationId xmlns:a16="http://schemas.microsoft.com/office/drawing/2014/main" id="{AE10B123-7C28-9BDC-5FEA-FF7B6762E49C}"/>
              </a:ext>
            </a:extLst>
          </p:cNvPr>
          <p:cNvSpPr/>
          <p:nvPr/>
        </p:nvSpPr>
        <p:spPr>
          <a:xfrm>
            <a:off x="1385088" y="1266229"/>
            <a:ext cx="7770856" cy="196097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Espace réservé du numéro de diapositive 1">
            <a:extLst>
              <a:ext uri="{FF2B5EF4-FFF2-40B4-BE49-F238E27FC236}">
                <a16:creationId xmlns:a16="http://schemas.microsoft.com/office/drawing/2014/main" id="{F8A17017-33B3-A99C-8CE4-9D6D054A6F5F}"/>
              </a:ext>
            </a:extLst>
          </p:cNvPr>
          <p:cNvSpPr>
            <a:spLocks noGrp="1"/>
          </p:cNvSpPr>
          <p:nvPr>
            <p:ph type="sldNum" sz="quarter" idx="12"/>
          </p:nvPr>
        </p:nvSpPr>
        <p:spPr/>
        <p:txBody>
          <a:bodyPr/>
          <a:lstStyle/>
          <a:p>
            <a:fld id="{C7CC0789-4E3B-4896-AB79-9C52DA5A6F9C}" type="slidenum">
              <a:rPr lang="en-GB" smtClean="0"/>
              <a:t>137</a:t>
            </a:fld>
            <a:endParaRPr lang="en-GB"/>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C5773A9F-96CC-D759-DD1D-E33F34CA9990}"/>
              </a:ext>
            </a:extLst>
          </p:cNvPr>
          <p:cNvSpPr txBox="1"/>
          <p:nvPr/>
        </p:nvSpPr>
        <p:spPr>
          <a:xfrm>
            <a:off x="590531" y="1561068"/>
            <a:ext cx="7592566" cy="415854"/>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r>
              <a:rPr lang="fr-BE" sz="2001">
                <a:latin typeface="Arial" panose="020B0604020202020204" pitchFamily="34" charset="0"/>
                <a:cs typeface="Arial" panose="020B0604020202020204" pitchFamily="34" charset="0"/>
              </a:rPr>
              <a:t>According to the buying and selling instructions given in the table</a:t>
            </a:r>
            <a:r>
              <a:rPr lang="en-BE" sz="2001">
                <a:latin typeface="Arial" panose="020B0604020202020204" pitchFamily="34" charset="0"/>
                <a:cs typeface="Arial" panose="020B0604020202020204" pitchFamily="34" charset="0"/>
              </a:rPr>
              <a:t>:</a:t>
            </a:r>
          </a:p>
        </p:txBody>
      </p:sp>
      <p:graphicFrame>
        <p:nvGraphicFramePr>
          <p:cNvPr id="2" name="object 7">
            <a:extLst>
              <a:ext uri="{FF2B5EF4-FFF2-40B4-BE49-F238E27FC236}">
                <a16:creationId xmlns:a16="http://schemas.microsoft.com/office/drawing/2014/main" id="{65D4A51C-579E-15AB-AC4D-02F7EBEEF64F}"/>
              </a:ext>
            </a:extLst>
          </p:cNvPr>
          <p:cNvGraphicFramePr>
            <a:graphicFrameLocks noGrp="1"/>
          </p:cNvGraphicFramePr>
          <p:nvPr/>
        </p:nvGraphicFramePr>
        <p:xfrm>
          <a:off x="6002296" y="2584590"/>
          <a:ext cx="3887736" cy="3975615"/>
        </p:xfrm>
        <a:graphic>
          <a:graphicData uri="http://schemas.openxmlformats.org/drawingml/2006/table">
            <a:tbl>
              <a:tblPr firstRow="1" bandRow="1">
                <a:tableStyleId>{2D5ABB26-0587-4C30-8999-92F81FD0307C}</a:tableStyleId>
              </a:tblPr>
              <a:tblGrid>
                <a:gridCol w="533611">
                  <a:extLst>
                    <a:ext uri="{9D8B030D-6E8A-4147-A177-3AD203B41FA5}">
                      <a16:colId xmlns:a16="http://schemas.microsoft.com/office/drawing/2014/main" val="20000"/>
                    </a:ext>
                  </a:extLst>
                </a:gridCol>
                <a:gridCol w="992543">
                  <a:extLst>
                    <a:ext uri="{9D8B030D-6E8A-4147-A177-3AD203B41FA5}">
                      <a16:colId xmlns:a16="http://schemas.microsoft.com/office/drawing/2014/main" val="20001"/>
                    </a:ext>
                  </a:extLst>
                </a:gridCol>
                <a:gridCol w="1218130">
                  <a:extLst>
                    <a:ext uri="{9D8B030D-6E8A-4147-A177-3AD203B41FA5}">
                      <a16:colId xmlns:a16="http://schemas.microsoft.com/office/drawing/2014/main" val="20002"/>
                    </a:ext>
                  </a:extLst>
                </a:gridCol>
                <a:gridCol w="1143452">
                  <a:extLst>
                    <a:ext uri="{9D8B030D-6E8A-4147-A177-3AD203B41FA5}">
                      <a16:colId xmlns:a16="http://schemas.microsoft.com/office/drawing/2014/main" val="20003"/>
                    </a:ext>
                  </a:extLst>
                </a:gridCol>
              </a:tblGrid>
              <a:tr h="628299">
                <a:tc>
                  <a:txBody>
                    <a:bodyPr/>
                    <a:lstStyle/>
                    <a:p>
                      <a:pPr marL="171450">
                        <a:lnSpc>
                          <a:spcPct val="100000"/>
                        </a:lnSpc>
                        <a:spcBef>
                          <a:spcPts val="310"/>
                        </a:spcBef>
                      </a:pPr>
                      <a:r>
                        <a:rPr sz="1600" b="1" spc="0">
                          <a:latin typeface="Arial" panose="020B0604020202020204" pitchFamily="34" charset="0"/>
                          <a:cs typeface="Arial" panose="020B0604020202020204" pitchFamily="34" charset="0"/>
                        </a:rPr>
                        <a:t>ID</a:t>
                      </a:r>
                      <a:endParaRPr sz="1600" spc="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algn="ctr">
                        <a:lnSpc>
                          <a:spcPct val="100000"/>
                        </a:lnSpc>
                        <a:spcBef>
                          <a:spcPts val="310"/>
                        </a:spcBef>
                      </a:pPr>
                      <a:r>
                        <a:rPr sz="1600" b="1" spc="0">
                          <a:latin typeface="Arial" panose="020B0604020202020204" pitchFamily="34" charset="0"/>
                          <a:cs typeface="Arial" panose="020B0604020202020204" pitchFamily="34" charset="0"/>
                        </a:rPr>
                        <a:t>Side</a:t>
                      </a:r>
                      <a:endParaRPr sz="1600" spc="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marL="228600" marR="106680" indent="-114300" algn="ctr">
                        <a:lnSpc>
                          <a:spcPts val="2090"/>
                        </a:lnSpc>
                        <a:spcBef>
                          <a:spcPts val="440"/>
                        </a:spcBef>
                      </a:pPr>
                      <a:r>
                        <a:rPr sz="1600" b="1" spc="0">
                          <a:latin typeface="Arial" panose="020B0604020202020204" pitchFamily="34" charset="0"/>
                          <a:cs typeface="Arial" panose="020B0604020202020204" pitchFamily="34" charset="0"/>
                        </a:rPr>
                        <a:t>Quantity  (MWh)</a:t>
                      </a:r>
                      <a:endParaRPr sz="1600" spc="0">
                        <a:latin typeface="Arial" panose="020B0604020202020204" pitchFamily="34" charset="0"/>
                        <a:cs typeface="Arial" panose="020B0604020202020204" pitchFamily="34" charset="0"/>
                      </a:endParaRPr>
                    </a:p>
                  </a:txBody>
                  <a:tcPr marL="0" marR="0" marT="562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marL="133350" marR="125730" algn="ctr">
                        <a:lnSpc>
                          <a:spcPts val="2090"/>
                        </a:lnSpc>
                        <a:spcBef>
                          <a:spcPts val="440"/>
                        </a:spcBef>
                      </a:pPr>
                      <a:r>
                        <a:rPr sz="1600" b="1" spc="0">
                          <a:latin typeface="Arial" panose="020B0604020202020204" pitchFamily="34" charset="0"/>
                          <a:cs typeface="Arial" panose="020B0604020202020204" pitchFamily="34" charset="0"/>
                        </a:rPr>
                        <a:t>Price  (€/MWh)</a:t>
                      </a:r>
                      <a:endParaRPr sz="1600" spc="0">
                        <a:latin typeface="Arial" panose="020B0604020202020204" pitchFamily="34" charset="0"/>
                        <a:cs typeface="Arial" panose="020B0604020202020204" pitchFamily="34" charset="0"/>
                      </a:endParaRPr>
                    </a:p>
                  </a:txBody>
                  <a:tcPr marL="0" marR="0" marT="56244"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extLst>
                  <a:ext uri="{0D108BD9-81ED-4DB2-BD59-A6C34878D82A}">
                    <a16:rowId xmlns:a16="http://schemas.microsoft.com/office/drawing/2014/main" val="10000"/>
                  </a:ext>
                </a:extLst>
              </a:tr>
              <a:tr h="369394">
                <a:tc>
                  <a:txBody>
                    <a:bodyPr/>
                    <a:lstStyle/>
                    <a:p>
                      <a:pPr marL="141605">
                        <a:lnSpc>
                          <a:spcPct val="100000"/>
                        </a:lnSpc>
                        <a:spcBef>
                          <a:spcPts val="315"/>
                        </a:spcBef>
                      </a:pPr>
                      <a:r>
                        <a:rPr sz="1600" spc="0">
                          <a:latin typeface="Arial" panose="020B0604020202020204" pitchFamily="34" charset="0"/>
                          <a:cs typeface="Arial" panose="020B0604020202020204" pitchFamily="34" charset="0"/>
                        </a:rPr>
                        <a:t>G1</a:t>
                      </a:r>
                    </a:p>
                  </a:txBody>
                  <a:tcPr marL="0" marR="0" marT="4026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sz="1600" spc="0">
                          <a:latin typeface="Arial" panose="020B0604020202020204" pitchFamily="34" charset="0"/>
                          <a:cs typeface="Arial" panose="020B0604020202020204" pitchFamily="34" charset="0"/>
                        </a:rPr>
                        <a:t>Sell</a:t>
                      </a:r>
                    </a:p>
                  </a:txBody>
                  <a:tcPr marL="0" marR="0" marT="40266"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0">
                          <a:latin typeface="Arial" panose="020B0604020202020204" pitchFamily="34" charset="0"/>
                          <a:cs typeface="Arial" panose="020B0604020202020204" pitchFamily="34" charset="0"/>
                        </a:rPr>
                        <a:t>50</a:t>
                      </a:r>
                      <a:endParaRPr sz="1600" spc="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0">
                          <a:latin typeface="Arial" panose="020B0604020202020204" pitchFamily="34" charset="0"/>
                          <a:cs typeface="Arial" panose="020B0604020202020204" pitchFamily="34" charset="0"/>
                        </a:rPr>
                        <a:t>20</a:t>
                      </a:r>
                      <a:endParaRPr sz="1600" spc="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9394">
                <a:tc>
                  <a:txBody>
                    <a:bodyPr/>
                    <a:lstStyle/>
                    <a:p>
                      <a:pPr marL="141605">
                        <a:lnSpc>
                          <a:spcPct val="100000"/>
                        </a:lnSpc>
                        <a:spcBef>
                          <a:spcPts val="305"/>
                        </a:spcBef>
                      </a:pPr>
                      <a:r>
                        <a:rPr sz="1600" spc="0">
                          <a:latin typeface="Arial" panose="020B0604020202020204" pitchFamily="34" charset="0"/>
                          <a:cs typeface="Arial" panose="020B0604020202020204" pitchFamily="34" charset="0"/>
                        </a:rPr>
                        <a:t>G2</a:t>
                      </a:r>
                    </a:p>
                  </a:txBody>
                  <a:tcPr marL="0" marR="0" marT="3898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sz="1600" spc="0">
                          <a:latin typeface="Arial" panose="020B0604020202020204" pitchFamily="34" charset="0"/>
                          <a:cs typeface="Arial" panose="020B0604020202020204" pitchFamily="34" charset="0"/>
                        </a:rPr>
                        <a:t>Sell</a:t>
                      </a:r>
                    </a:p>
                  </a:txBody>
                  <a:tcPr marL="0" marR="0" marT="3898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0">
                          <a:latin typeface="Arial" panose="020B0604020202020204" pitchFamily="34" charset="0"/>
                          <a:cs typeface="Arial" panose="020B0604020202020204" pitchFamily="34" charset="0"/>
                        </a:rPr>
                        <a:t>100</a:t>
                      </a:r>
                      <a:endParaRPr sz="1600" spc="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0">
                          <a:latin typeface="Arial" panose="020B0604020202020204" pitchFamily="34" charset="0"/>
                          <a:cs typeface="Arial" panose="020B0604020202020204" pitchFamily="34" charset="0"/>
                        </a:rPr>
                        <a:t>10</a:t>
                      </a:r>
                      <a:endParaRPr sz="1600" spc="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9394">
                <a:tc>
                  <a:txBody>
                    <a:bodyPr/>
                    <a:lstStyle/>
                    <a:p>
                      <a:pPr marL="141605">
                        <a:lnSpc>
                          <a:spcPct val="100000"/>
                        </a:lnSpc>
                        <a:spcBef>
                          <a:spcPts val="295"/>
                        </a:spcBef>
                      </a:pPr>
                      <a:r>
                        <a:rPr sz="1600" spc="0">
                          <a:latin typeface="Arial" panose="020B0604020202020204" pitchFamily="34" charset="0"/>
                          <a:cs typeface="Arial" panose="020B0604020202020204" pitchFamily="34" charset="0"/>
                        </a:rPr>
                        <a:t>G3</a:t>
                      </a:r>
                    </a:p>
                  </a:txBody>
                  <a:tcPr marL="0" marR="0" marT="37709"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sz="1600" spc="0">
                          <a:latin typeface="Arial" panose="020B0604020202020204" pitchFamily="34" charset="0"/>
                          <a:cs typeface="Arial" panose="020B0604020202020204" pitchFamily="34" charset="0"/>
                        </a:rPr>
                        <a:t>Sell</a:t>
                      </a:r>
                    </a:p>
                  </a:txBody>
                  <a:tcPr marL="0" marR="0" marT="37709"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20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30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9394">
                <a:tc>
                  <a:txBody>
                    <a:bodyPr/>
                    <a:lstStyle/>
                    <a:p>
                      <a:pPr marL="141605">
                        <a:lnSpc>
                          <a:spcPct val="100000"/>
                        </a:lnSpc>
                        <a:spcBef>
                          <a:spcPts val="310"/>
                        </a:spcBef>
                      </a:pPr>
                      <a:r>
                        <a:rPr sz="1600" spc="0">
                          <a:latin typeface="Arial" panose="020B0604020202020204" pitchFamily="34" charset="0"/>
                          <a:cs typeface="Arial" panose="020B0604020202020204" pitchFamily="34" charset="0"/>
                        </a:rPr>
                        <a:t>G4</a:t>
                      </a:r>
                    </a:p>
                  </a:txBody>
                  <a:tcPr marL="0" marR="0" marT="396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0"/>
                        </a:spcBef>
                      </a:pPr>
                      <a:r>
                        <a:rPr sz="1600" spc="0">
                          <a:latin typeface="Arial" panose="020B0604020202020204" pitchFamily="34" charset="0"/>
                          <a:cs typeface="Arial" panose="020B0604020202020204" pitchFamily="34" charset="0"/>
                        </a:rPr>
                        <a:t>Sell</a:t>
                      </a:r>
                    </a:p>
                  </a:txBody>
                  <a:tcPr marL="0" marR="0" marT="3962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0"/>
                        </a:spcBef>
                      </a:pPr>
                      <a:r>
                        <a:rPr sz="1600" spc="0">
                          <a:latin typeface="Arial" panose="020B0604020202020204" pitchFamily="34" charset="0"/>
                          <a:cs typeface="Arial" panose="020B0604020202020204" pitchFamily="34" charset="0"/>
                        </a:rPr>
                        <a:t>20</a:t>
                      </a:r>
                      <a:r>
                        <a:rPr lang="fr-BE" sz="1600" spc="0">
                          <a:latin typeface="Arial" panose="020B0604020202020204" pitchFamily="34" charset="0"/>
                          <a:cs typeface="Arial" panose="020B0604020202020204" pitchFamily="34" charset="0"/>
                        </a:rPr>
                        <a:t>0</a:t>
                      </a:r>
                      <a:endParaRPr sz="1600" spc="0">
                        <a:latin typeface="Arial" panose="020B0604020202020204" pitchFamily="34" charset="0"/>
                        <a:cs typeface="Arial" panose="020B0604020202020204" pitchFamily="34" charset="0"/>
                      </a:endParaRPr>
                    </a:p>
                  </a:txBody>
                  <a:tcPr marL="0" marR="0" marT="396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0"/>
                        </a:spcBef>
                      </a:pPr>
                      <a:r>
                        <a:rPr sz="1600" spc="0">
                          <a:latin typeface="Arial" panose="020B0604020202020204" pitchFamily="34" charset="0"/>
                          <a:cs typeface="Arial" panose="020B0604020202020204" pitchFamily="34" charset="0"/>
                        </a:rPr>
                        <a:t>5</a:t>
                      </a:r>
                    </a:p>
                  </a:txBody>
                  <a:tcPr marL="0" marR="0" marT="3962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69394">
                <a:tc>
                  <a:txBody>
                    <a:bodyPr/>
                    <a:lstStyle/>
                    <a:p>
                      <a:pPr marL="147955">
                        <a:lnSpc>
                          <a:spcPct val="100000"/>
                        </a:lnSpc>
                        <a:spcBef>
                          <a:spcPts val="300"/>
                        </a:spcBef>
                      </a:pPr>
                      <a:r>
                        <a:rPr lang="fr-BE" sz="1600" spc="0">
                          <a:latin typeface="Arial" panose="020B0604020202020204" pitchFamily="34" charset="0"/>
                          <a:cs typeface="Arial" panose="020B0604020202020204" pitchFamily="34" charset="0"/>
                        </a:rPr>
                        <a:t>G5</a:t>
                      </a:r>
                      <a:endParaRPr sz="1600" spc="0">
                        <a:latin typeface="Arial" panose="020B0604020202020204" pitchFamily="34" charset="0"/>
                        <a:cs typeface="Arial" panose="020B0604020202020204" pitchFamily="34" charset="0"/>
                      </a:endParaRPr>
                    </a:p>
                  </a:txBody>
                  <a:tcPr marL="0" marR="0" marT="3834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0"/>
                        </a:spcBef>
                      </a:pPr>
                      <a:r>
                        <a:rPr lang="fr-BE" sz="1600" spc="0">
                          <a:latin typeface="Arial" panose="020B0604020202020204" pitchFamily="34" charset="0"/>
                          <a:cs typeface="Arial" panose="020B0604020202020204" pitchFamily="34" charset="0"/>
                        </a:rPr>
                        <a:t>Sell</a:t>
                      </a:r>
                    </a:p>
                  </a:txBody>
                  <a:tcPr marL="0" marR="0" marT="38348"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0"/>
                        </a:spcBef>
                      </a:pPr>
                      <a:r>
                        <a:rPr sz="1600" spc="0">
                          <a:latin typeface="Arial" panose="020B0604020202020204" pitchFamily="34" charset="0"/>
                          <a:cs typeface="Arial" panose="020B0604020202020204" pitchFamily="34" charset="0"/>
                        </a:rPr>
                        <a:t>10</a:t>
                      </a:r>
                    </a:p>
                  </a:txBody>
                  <a:tcPr marL="0" marR="0" marT="38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0"/>
                        </a:spcBef>
                      </a:pPr>
                      <a:r>
                        <a:rPr lang="fr-BE" sz="1600" spc="0">
                          <a:latin typeface="Arial" panose="020B0604020202020204" pitchFamily="34" charset="0"/>
                          <a:cs typeface="Arial" panose="020B0604020202020204" pitchFamily="34" charset="0"/>
                        </a:rPr>
                        <a:t>0</a:t>
                      </a:r>
                      <a:endParaRPr sz="1600" spc="0">
                        <a:latin typeface="Arial" panose="020B0604020202020204" pitchFamily="34" charset="0"/>
                        <a:cs typeface="Arial" panose="020B0604020202020204" pitchFamily="34" charset="0"/>
                      </a:endParaRPr>
                    </a:p>
                  </a:txBody>
                  <a:tcPr marL="0" marR="0" marT="38348"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69394">
                <a:tc>
                  <a:txBody>
                    <a:bodyPr/>
                    <a:lstStyle/>
                    <a:p>
                      <a:pPr marL="147955">
                        <a:lnSpc>
                          <a:spcPct val="100000"/>
                        </a:lnSpc>
                        <a:spcBef>
                          <a:spcPts val="300"/>
                        </a:spcBef>
                      </a:pPr>
                      <a:r>
                        <a:rPr sz="1600" spc="0">
                          <a:latin typeface="Arial" panose="020B0604020202020204" pitchFamily="34" charset="0"/>
                          <a:cs typeface="Arial" panose="020B0604020202020204" pitchFamily="34" charset="0"/>
                        </a:rPr>
                        <a:t>C1</a:t>
                      </a:r>
                    </a:p>
                  </a:txBody>
                  <a:tcPr marL="0" marR="0" marT="3834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0"/>
                        </a:spcBef>
                      </a:pPr>
                      <a:r>
                        <a:rPr sz="1600" spc="0">
                          <a:latin typeface="Arial" panose="020B0604020202020204" pitchFamily="34" charset="0"/>
                          <a:cs typeface="Arial" panose="020B0604020202020204" pitchFamily="34" charset="0"/>
                        </a:rPr>
                        <a:t>Buy</a:t>
                      </a:r>
                    </a:p>
                  </a:txBody>
                  <a:tcPr marL="0" marR="0" marT="38348"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0">
                          <a:latin typeface="Arial" panose="020B0604020202020204" pitchFamily="34" charset="0"/>
                          <a:cs typeface="Arial" panose="020B0604020202020204" pitchFamily="34" charset="0"/>
                        </a:rPr>
                        <a:t>50</a:t>
                      </a:r>
                      <a:endParaRPr sz="1600" spc="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0">
                          <a:latin typeface="Arial" panose="020B0604020202020204" pitchFamily="34" charset="0"/>
                          <a:cs typeface="Arial" panose="020B0604020202020204" pitchFamily="34" charset="0"/>
                        </a:rPr>
                        <a:t>1</a:t>
                      </a:r>
                      <a:endParaRPr sz="1600" spc="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69394">
                <a:tc>
                  <a:txBody>
                    <a:bodyPr/>
                    <a:lstStyle/>
                    <a:p>
                      <a:pPr marL="147955">
                        <a:lnSpc>
                          <a:spcPct val="100000"/>
                        </a:lnSpc>
                        <a:spcBef>
                          <a:spcPts val="315"/>
                        </a:spcBef>
                      </a:pPr>
                      <a:r>
                        <a:rPr sz="1600" spc="0">
                          <a:latin typeface="Arial" panose="020B0604020202020204" pitchFamily="34" charset="0"/>
                          <a:cs typeface="Arial" panose="020B0604020202020204" pitchFamily="34" charset="0"/>
                        </a:rPr>
                        <a:t>C2</a:t>
                      </a:r>
                    </a:p>
                  </a:txBody>
                  <a:tcPr marL="0" marR="0" marT="4026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sz="1600" spc="0">
                          <a:latin typeface="Arial" panose="020B0604020202020204" pitchFamily="34" charset="0"/>
                          <a:cs typeface="Arial" panose="020B0604020202020204" pitchFamily="34" charset="0"/>
                        </a:rPr>
                        <a:t>Buy</a:t>
                      </a:r>
                    </a:p>
                  </a:txBody>
                  <a:tcPr marL="0" marR="0" marT="40266"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0">
                          <a:latin typeface="Arial" panose="020B0604020202020204" pitchFamily="34" charset="0"/>
                          <a:cs typeface="Arial" panose="020B0604020202020204" pitchFamily="34" charset="0"/>
                        </a:rPr>
                        <a:t>100</a:t>
                      </a:r>
                      <a:endParaRPr sz="1600" spc="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0">
                          <a:latin typeface="Arial" panose="020B0604020202020204" pitchFamily="34" charset="0"/>
                          <a:cs typeface="Arial" panose="020B0604020202020204" pitchFamily="34" charset="0"/>
                        </a:rPr>
                        <a:t>15</a:t>
                      </a:r>
                      <a:endParaRPr sz="1600" spc="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80834">
                <a:tc>
                  <a:txBody>
                    <a:bodyPr/>
                    <a:lstStyle/>
                    <a:p>
                      <a:pPr marL="147955">
                        <a:lnSpc>
                          <a:spcPct val="100000"/>
                        </a:lnSpc>
                        <a:spcBef>
                          <a:spcPts val="305"/>
                        </a:spcBef>
                      </a:pPr>
                      <a:r>
                        <a:rPr sz="1600" spc="0">
                          <a:latin typeface="Arial" panose="020B0604020202020204" pitchFamily="34" charset="0"/>
                          <a:cs typeface="Arial" panose="020B0604020202020204" pitchFamily="34" charset="0"/>
                        </a:rPr>
                        <a:t>C3</a:t>
                      </a:r>
                    </a:p>
                  </a:txBody>
                  <a:tcPr marL="0" marR="0" marT="3898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sz="1600" spc="0">
                          <a:latin typeface="Arial" panose="020B0604020202020204" pitchFamily="34" charset="0"/>
                          <a:cs typeface="Arial" panose="020B0604020202020204" pitchFamily="34" charset="0"/>
                        </a:rPr>
                        <a:t>Buy</a:t>
                      </a:r>
                    </a:p>
                  </a:txBody>
                  <a:tcPr marL="0" marR="0" marT="3898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200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20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80724">
                <a:tc>
                  <a:txBody>
                    <a:bodyPr/>
                    <a:lstStyle/>
                    <a:p>
                      <a:pPr marL="147955">
                        <a:lnSpc>
                          <a:spcPct val="100000"/>
                        </a:lnSpc>
                        <a:spcBef>
                          <a:spcPts val="295"/>
                        </a:spcBef>
                      </a:pPr>
                      <a:r>
                        <a:rPr sz="1600" spc="0">
                          <a:latin typeface="Arial" panose="020B0604020202020204" pitchFamily="34" charset="0"/>
                          <a:cs typeface="Arial" panose="020B0604020202020204" pitchFamily="34" charset="0"/>
                        </a:rPr>
                        <a:t>C4</a:t>
                      </a:r>
                    </a:p>
                  </a:txBody>
                  <a:tcPr marL="0" marR="0" marT="37709"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sz="1600" spc="0">
                          <a:latin typeface="Arial" panose="020B0604020202020204" pitchFamily="34" charset="0"/>
                          <a:cs typeface="Arial" panose="020B0604020202020204" pitchFamily="34" charset="0"/>
                        </a:rPr>
                        <a:t>Buy</a:t>
                      </a:r>
                    </a:p>
                  </a:txBody>
                  <a:tcPr marL="0" marR="0" marT="37709"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50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30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0735562"/>
                  </a:ext>
                </a:extLst>
              </a:tr>
            </a:tbl>
          </a:graphicData>
        </a:graphic>
      </p:graphicFrame>
      <p:sp>
        <p:nvSpPr>
          <p:cNvPr id="3" name="ZoneTexte 2">
            <a:extLst>
              <a:ext uri="{FF2B5EF4-FFF2-40B4-BE49-F238E27FC236}">
                <a16:creationId xmlns:a16="http://schemas.microsoft.com/office/drawing/2014/main" id="{DC0F3C63-7FCB-B334-8E84-6DBA2A6520EF}"/>
              </a:ext>
            </a:extLst>
          </p:cNvPr>
          <p:cNvSpPr txBox="1"/>
          <p:nvPr/>
        </p:nvSpPr>
        <p:spPr>
          <a:xfrm>
            <a:off x="590530" y="350622"/>
            <a:ext cx="8078987" cy="461719"/>
          </a:xfrm>
          <a:prstGeom prst="rect">
            <a:avLst/>
          </a:prstGeom>
          <a:noFill/>
        </p:spPr>
        <p:txBody>
          <a:bodyPr wrap="square">
            <a:spAutoFit/>
          </a:bodyPr>
          <a:lstStyle/>
          <a:p>
            <a:r>
              <a:rPr lang="en-US" sz="2400" b="1" u="sng">
                <a:latin typeface="Arial" panose="020B0604020202020204" pitchFamily="34" charset="0"/>
                <a:cs typeface="Arial" panose="020B0604020202020204" pitchFamily="34" charset="0"/>
              </a:rPr>
              <a:t>Exercise 1:</a:t>
            </a:r>
            <a:endParaRPr lang="fr-BE" sz="2400" b="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CDAD3230-0A53-9D58-3A87-FC932D18C694}"/>
              </a:ext>
            </a:extLst>
          </p:cNvPr>
          <p:cNvSpPr txBox="1"/>
          <p:nvPr/>
        </p:nvSpPr>
        <p:spPr>
          <a:xfrm>
            <a:off x="590530" y="3336410"/>
            <a:ext cx="5064267" cy="2247667"/>
          </a:xfrm>
          <a:prstGeom prst="rect">
            <a:avLst/>
          </a:prstGeom>
          <a:noFill/>
        </p:spPr>
        <p:txBody>
          <a:bodyPr wrap="square">
            <a:spAutoFit/>
          </a:bodyPr>
          <a:lstStyle/>
          <a:p>
            <a:pPr algn="just"/>
            <a:r>
              <a:rPr lang="fr-BE" sz="2001" b="1">
                <a:latin typeface="Arial" panose="020B0604020202020204" pitchFamily="34" charset="0"/>
                <a:cs typeface="Arial" panose="020B0604020202020204" pitchFamily="34" charset="0"/>
              </a:rPr>
              <a:t>1. </a:t>
            </a:r>
            <a:r>
              <a:rPr lang="en-BE" sz="2001">
                <a:latin typeface="Arial" panose="020B0604020202020204" pitchFamily="34" charset="0"/>
                <a:cs typeface="Arial" panose="020B0604020202020204" pitchFamily="34" charset="0"/>
              </a:rPr>
              <a:t>What minimum price should a consumer pay for buying 20 MWh? What is the cost of the last unit of energy?</a:t>
            </a:r>
          </a:p>
          <a:p>
            <a:pPr algn="just"/>
            <a:endParaRPr lang="en-BE" sz="2001">
              <a:latin typeface="Arial" panose="020B0604020202020204" pitchFamily="34" charset="0"/>
              <a:cs typeface="Arial" panose="020B0604020202020204" pitchFamily="34" charset="0"/>
            </a:endParaRPr>
          </a:p>
          <a:p>
            <a:pPr algn="just"/>
            <a:r>
              <a:rPr lang="fr-BE" sz="2001" b="1">
                <a:latin typeface="Arial" panose="020B0604020202020204" pitchFamily="34" charset="0"/>
                <a:cs typeface="Arial" panose="020B0604020202020204" pitchFamily="34" charset="0"/>
              </a:rPr>
              <a:t>2. </a:t>
            </a:r>
            <a:r>
              <a:rPr lang="en-BE" sz="2001">
                <a:latin typeface="Arial" panose="020B0604020202020204" pitchFamily="34" charset="0"/>
                <a:cs typeface="Arial" panose="020B0604020202020204" pitchFamily="34" charset="0"/>
              </a:rPr>
              <a:t>What maximum revenue will a producer receive for selling 20 MWh? What is the </a:t>
            </a:r>
            <a:r>
              <a:rPr lang="fr-BE" sz="2001">
                <a:latin typeface="Arial" panose="020B0604020202020204" pitchFamily="34" charset="0"/>
                <a:cs typeface="Arial" panose="020B0604020202020204" pitchFamily="34" charset="0"/>
              </a:rPr>
              <a:t>revenue</a:t>
            </a:r>
            <a:r>
              <a:rPr lang="en-BE" sz="2001">
                <a:latin typeface="Arial" panose="020B0604020202020204" pitchFamily="34" charset="0"/>
                <a:cs typeface="Arial" panose="020B0604020202020204" pitchFamily="34" charset="0"/>
              </a:rPr>
              <a:t> of the last unit of energy?</a:t>
            </a:r>
          </a:p>
        </p:txBody>
      </p:sp>
      <p:sp>
        <p:nvSpPr>
          <p:cNvPr id="5" name="Espace réservé du numéro de diapositive 1">
            <a:extLst>
              <a:ext uri="{FF2B5EF4-FFF2-40B4-BE49-F238E27FC236}">
                <a16:creationId xmlns:a16="http://schemas.microsoft.com/office/drawing/2014/main" id="{6816F466-0AE2-55D2-B74F-2F321387E049}"/>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138</a:t>
            </a:fld>
            <a:endParaRPr lang="en-GB"/>
          </a:p>
        </p:txBody>
      </p:sp>
    </p:spTree>
    <p:extLst>
      <p:ext uri="{BB962C8B-B14F-4D97-AF65-F5344CB8AC3E}">
        <p14:creationId xmlns:p14="http://schemas.microsoft.com/office/powerpoint/2010/main" val="146082860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B51455CA-1F97-FFCE-39BD-27316E251323}"/>
                  </a:ext>
                </a:extLst>
              </p:cNvPr>
              <p:cNvSpPr txBox="1"/>
              <p:nvPr/>
            </p:nvSpPr>
            <p:spPr>
              <a:xfrm>
                <a:off x="590529" y="1473457"/>
                <a:ext cx="9777831" cy="1955346"/>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marL="343037" indent="-343037" algn="just">
                  <a:buFont typeface="Arial" panose="020B0604020202020204" pitchFamily="34" charset="0"/>
                  <a:buChar char="•"/>
                </a:pPr>
                <a:r>
                  <a:rPr lang="en-BE" sz="2001">
                    <a:latin typeface="Arial" panose="020B0604020202020204" pitchFamily="34" charset="0"/>
                    <a:cs typeface="Arial" panose="020B0604020202020204" pitchFamily="34" charset="0"/>
                  </a:rPr>
                  <a:t>What minimum price should a consumer pay for buying 20 MWh? </a:t>
                </a:r>
              </a:p>
              <a:p>
                <a:pPr algn="just"/>
                <a:endParaRPr lang="en-BE" sz="1000">
                  <a:latin typeface="Arial" panose="020B0604020202020204" pitchFamily="34" charset="0"/>
                  <a:cs typeface="Arial" panose="020B0604020202020204" pitchFamily="34" charset="0"/>
                </a:endParaRPr>
              </a:p>
              <a:p>
                <a:pPr algn="just"/>
                <a:r>
                  <a:rPr lang="fr-BE" sz="2001">
                    <a:latin typeface="Arial" panose="020B0604020202020204" pitchFamily="34" charset="0"/>
                    <a:cs typeface="Arial" panose="020B0604020202020204" pitchFamily="34" charset="0"/>
                  </a:rPr>
                  <a:t>     </a:t>
                </a:r>
                <a:r>
                  <a:rPr lang="en-BE" sz="2001">
                    <a:latin typeface="Arial" panose="020B0604020202020204" pitchFamily="34" charset="0"/>
                    <a:cs typeface="Arial" panose="020B0604020202020204" pitchFamily="34" charset="0"/>
                  </a:rPr>
                  <a:t>10 MWh </a:t>
                </a:r>
                <a14:m>
                  <m:oMath xmlns:m="http://schemas.openxmlformats.org/officeDocument/2006/math">
                    <m:r>
                      <a:rPr lang="en-BE" sz="2001" i="1">
                        <a:latin typeface="Cambria Math" panose="02040503050406030204" pitchFamily="18" charset="0"/>
                        <a:ea typeface="Cambria Math" panose="02040503050406030204" pitchFamily="18" charset="0"/>
                        <a:cs typeface="Arial" panose="020B0604020202020204" pitchFamily="34" charset="0"/>
                      </a:rPr>
                      <m:t>×</m:t>
                    </m:r>
                  </m:oMath>
                </a14:m>
                <a:r>
                  <a:rPr lang="fr-BE" sz="2001">
                    <a:latin typeface="Arial" panose="020B0604020202020204" pitchFamily="34" charset="0"/>
                    <a:cs typeface="Arial" panose="020B0604020202020204" pitchFamily="34" charset="0"/>
                  </a:rPr>
                  <a:t> </a:t>
                </a:r>
                <a:r>
                  <a:rPr lang="en-BE" sz="2001">
                    <a:latin typeface="Arial" panose="020B0604020202020204" pitchFamily="34" charset="0"/>
                    <a:cs typeface="Arial" panose="020B0604020202020204" pitchFamily="34" charset="0"/>
                  </a:rPr>
                  <a:t>€0/MWh + 10 MWh </a:t>
                </a:r>
                <a14:m>
                  <m:oMath xmlns:m="http://schemas.openxmlformats.org/officeDocument/2006/math">
                    <m:r>
                      <m:rPr>
                        <m:nor/>
                      </m:rPr>
                      <a:rPr lang="en-BE" sz="2001">
                        <a:latin typeface="Arial" panose="020B0604020202020204" pitchFamily="34" charset="0"/>
                        <a:ea typeface="Cambria Math" panose="02040503050406030204" pitchFamily="18" charset="0"/>
                        <a:cs typeface="Arial" panose="020B0604020202020204" pitchFamily="34" charset="0"/>
                      </a:rPr>
                      <m:t>×</m:t>
                    </m:r>
                  </m:oMath>
                </a14:m>
                <a:r>
                  <a:rPr lang="en-BE" sz="2001">
                    <a:latin typeface="Arial" panose="020B0604020202020204" pitchFamily="34" charset="0"/>
                    <a:cs typeface="Arial" panose="020B0604020202020204" pitchFamily="34" charset="0"/>
                  </a:rPr>
                  <a:t> €5/MWh = </a:t>
                </a:r>
                <a:r>
                  <a:rPr lang="fr-BE" sz="2001">
                    <a:latin typeface="Arial" panose="020B0604020202020204" pitchFamily="34" charset="0"/>
                    <a:cs typeface="Arial" panose="020B0604020202020204" pitchFamily="34" charset="0"/>
                  </a:rPr>
                  <a:t>€</a:t>
                </a:r>
                <a:r>
                  <a:rPr lang="en-BE" sz="2001">
                    <a:latin typeface="Arial" panose="020B0604020202020204" pitchFamily="34" charset="0"/>
                    <a:cs typeface="Arial" panose="020B0604020202020204" pitchFamily="34" charset="0"/>
                  </a:rPr>
                  <a:t>50</a:t>
                </a:r>
              </a:p>
              <a:p>
                <a:pPr algn="just"/>
                <a:endParaRPr lang="en-BE"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BE" sz="2001">
                    <a:latin typeface="Arial" panose="020B0604020202020204" pitchFamily="34" charset="0"/>
                    <a:cs typeface="Arial" panose="020B0604020202020204" pitchFamily="34" charset="0"/>
                  </a:rPr>
                  <a:t>What is the cost of the last unit of energy?</a:t>
                </a:r>
              </a:p>
              <a:p>
                <a:pPr algn="just"/>
                <a:endParaRPr lang="en-BE" sz="1000">
                  <a:latin typeface="Arial" panose="020B0604020202020204" pitchFamily="34" charset="0"/>
                  <a:cs typeface="Arial" panose="020B0604020202020204" pitchFamily="34" charset="0"/>
                </a:endParaRPr>
              </a:p>
              <a:p>
                <a:pPr algn="just"/>
                <a:r>
                  <a:rPr lang="fr-BE" sz="2001">
                    <a:latin typeface="Arial" panose="020B0604020202020204" pitchFamily="34" charset="0"/>
                    <a:cs typeface="Arial" panose="020B0604020202020204" pitchFamily="34" charset="0"/>
                  </a:rPr>
                  <a:t>     </a:t>
                </a:r>
                <a:r>
                  <a:rPr lang="en-BE" sz="2001">
                    <a:latin typeface="Arial" panose="020B0604020202020204" pitchFamily="34" charset="0"/>
                    <a:cs typeface="Arial" panose="020B0604020202020204" pitchFamily="34" charset="0"/>
                  </a:rPr>
                  <a:t>€</a:t>
                </a:r>
                <a:r>
                  <a:rPr lang="fr-BE" sz="2001">
                    <a:latin typeface="Arial" panose="020B0604020202020204" pitchFamily="34" charset="0"/>
                    <a:cs typeface="Arial" panose="020B0604020202020204" pitchFamily="34" charset="0"/>
                  </a:rPr>
                  <a:t>5</a:t>
                </a:r>
                <a:r>
                  <a:rPr lang="en-BE" sz="2001">
                    <a:latin typeface="Arial" panose="020B0604020202020204" pitchFamily="34" charset="0"/>
                    <a:cs typeface="Arial" panose="020B0604020202020204" pitchFamily="34" charset="0"/>
                  </a:rPr>
                  <a:t> </a:t>
                </a:r>
                <a:r>
                  <a:rPr lang="fr-BE" sz="2001">
                    <a:latin typeface="Arial" panose="020B0604020202020204" pitchFamily="34" charset="0"/>
                    <a:cs typeface="Arial" panose="020B0604020202020204" pitchFamily="34" charset="0"/>
                  </a:rPr>
                  <a:t> – </a:t>
                </a:r>
                <a:r>
                  <a:rPr lang="en-BE" sz="2001">
                    <a:latin typeface="Arial" panose="020B0604020202020204" pitchFamily="34" charset="0"/>
                    <a:cs typeface="Arial" panose="020B0604020202020204" pitchFamily="34" charset="0"/>
                  </a:rPr>
                  <a:t> the marginal cost for a consumer</a:t>
                </a:r>
              </a:p>
            </p:txBody>
          </p:sp>
        </mc:Choice>
        <mc:Fallback xmlns="">
          <p:sp>
            <p:nvSpPr>
              <p:cNvPr id="2" name="ZoneTexte 1">
                <a:extLst>
                  <a:ext uri="{FF2B5EF4-FFF2-40B4-BE49-F238E27FC236}">
                    <a16:creationId xmlns:a16="http://schemas.microsoft.com/office/drawing/2014/main" id="{B51455CA-1F97-FFCE-39BD-27316E251323}"/>
                  </a:ext>
                </a:extLst>
              </p:cNvPr>
              <p:cNvSpPr txBox="1">
                <a:spLocks noRot="1" noChangeAspect="1" noMove="1" noResize="1" noEditPoints="1" noAdjustHandles="1" noChangeArrowheads="1" noChangeShapeType="1" noTextEdit="1"/>
              </p:cNvSpPr>
              <p:nvPr/>
            </p:nvSpPr>
            <p:spPr>
              <a:xfrm>
                <a:off x="590529" y="1473457"/>
                <a:ext cx="9777831" cy="1955346"/>
              </a:xfrm>
              <a:prstGeom prst="rect">
                <a:avLst/>
              </a:prstGeom>
              <a:blipFill>
                <a:blip r:embed="rId3"/>
                <a:stretch>
                  <a:fillRect l="-436" t="-1250" b="-4688"/>
                </a:stretch>
              </a:blipFill>
            </p:spPr>
            <p:txBody>
              <a:bodyPr/>
              <a:lstStyle/>
              <a:p>
                <a:r>
                  <a:rPr lang="en-US">
                    <a:noFill/>
                  </a:rPr>
                  <a:t> </a:t>
                </a:r>
              </a:p>
            </p:txBody>
          </p:sp>
        </mc:Fallback>
      </mc:AlternateContent>
      <p:sp>
        <p:nvSpPr>
          <p:cNvPr id="5" name="ZoneTexte 4">
            <a:extLst>
              <a:ext uri="{FF2B5EF4-FFF2-40B4-BE49-F238E27FC236}">
                <a16:creationId xmlns:a16="http://schemas.microsoft.com/office/drawing/2014/main" id="{75469017-AB77-DDB0-4CD9-3FA8C216B331}"/>
              </a:ext>
            </a:extLst>
          </p:cNvPr>
          <p:cNvSpPr txBox="1"/>
          <p:nvPr/>
        </p:nvSpPr>
        <p:spPr>
          <a:xfrm>
            <a:off x="590530" y="350622"/>
            <a:ext cx="8078987" cy="461719"/>
          </a:xfrm>
          <a:prstGeom prst="rect">
            <a:avLst/>
          </a:prstGeom>
          <a:noFill/>
        </p:spPr>
        <p:txBody>
          <a:bodyPr wrap="square">
            <a:spAutoFit/>
          </a:bodyPr>
          <a:lstStyle/>
          <a:p>
            <a:r>
              <a:rPr lang="en-US" sz="2400" b="1" u="sng">
                <a:latin typeface="Arial" panose="020B0604020202020204" pitchFamily="34" charset="0"/>
                <a:cs typeface="Arial" panose="020B0604020202020204" pitchFamily="34" charset="0"/>
              </a:rPr>
              <a:t>Solution:</a:t>
            </a:r>
            <a:endParaRPr lang="fr-BE" sz="2400" b="1">
              <a:latin typeface="Arial" panose="020B0604020202020204" pitchFamily="34" charset="0"/>
              <a:cs typeface="Arial" panose="020B0604020202020204" pitchFamily="34" charset="0"/>
            </a:endParaRPr>
          </a:p>
        </p:txBody>
      </p:sp>
      <p:graphicFrame>
        <p:nvGraphicFramePr>
          <p:cNvPr id="8" name="object 7">
            <a:extLst>
              <a:ext uri="{FF2B5EF4-FFF2-40B4-BE49-F238E27FC236}">
                <a16:creationId xmlns:a16="http://schemas.microsoft.com/office/drawing/2014/main" id="{A1FCFB7D-8312-396A-4E85-09F3EB940A53}"/>
              </a:ext>
            </a:extLst>
          </p:cNvPr>
          <p:cNvGraphicFramePr>
            <a:graphicFrameLocks noGrp="1"/>
          </p:cNvGraphicFramePr>
          <p:nvPr/>
        </p:nvGraphicFramePr>
        <p:xfrm>
          <a:off x="3402832" y="3617580"/>
          <a:ext cx="3887736" cy="3975615"/>
        </p:xfrm>
        <a:graphic>
          <a:graphicData uri="http://schemas.openxmlformats.org/drawingml/2006/table">
            <a:tbl>
              <a:tblPr firstRow="1" bandRow="1">
                <a:tableStyleId>{2D5ABB26-0587-4C30-8999-92F81FD0307C}</a:tableStyleId>
              </a:tblPr>
              <a:tblGrid>
                <a:gridCol w="533611">
                  <a:extLst>
                    <a:ext uri="{9D8B030D-6E8A-4147-A177-3AD203B41FA5}">
                      <a16:colId xmlns:a16="http://schemas.microsoft.com/office/drawing/2014/main" val="20000"/>
                    </a:ext>
                  </a:extLst>
                </a:gridCol>
                <a:gridCol w="992543">
                  <a:extLst>
                    <a:ext uri="{9D8B030D-6E8A-4147-A177-3AD203B41FA5}">
                      <a16:colId xmlns:a16="http://schemas.microsoft.com/office/drawing/2014/main" val="20001"/>
                    </a:ext>
                  </a:extLst>
                </a:gridCol>
                <a:gridCol w="1218130">
                  <a:extLst>
                    <a:ext uri="{9D8B030D-6E8A-4147-A177-3AD203B41FA5}">
                      <a16:colId xmlns:a16="http://schemas.microsoft.com/office/drawing/2014/main" val="20002"/>
                    </a:ext>
                  </a:extLst>
                </a:gridCol>
                <a:gridCol w="1143452">
                  <a:extLst>
                    <a:ext uri="{9D8B030D-6E8A-4147-A177-3AD203B41FA5}">
                      <a16:colId xmlns:a16="http://schemas.microsoft.com/office/drawing/2014/main" val="20003"/>
                    </a:ext>
                  </a:extLst>
                </a:gridCol>
              </a:tblGrid>
              <a:tr h="628299">
                <a:tc>
                  <a:txBody>
                    <a:bodyPr/>
                    <a:lstStyle/>
                    <a:p>
                      <a:pPr marL="171450">
                        <a:lnSpc>
                          <a:spcPct val="100000"/>
                        </a:lnSpc>
                        <a:spcBef>
                          <a:spcPts val="310"/>
                        </a:spcBef>
                      </a:pPr>
                      <a:r>
                        <a:rPr sz="1600" b="1" spc="-5">
                          <a:latin typeface="Arial" panose="020B0604020202020204" pitchFamily="34" charset="0"/>
                          <a:cs typeface="Arial" panose="020B0604020202020204" pitchFamily="34" charset="0"/>
                        </a:rPr>
                        <a:t>ID</a:t>
                      </a:r>
                      <a:endParaRPr sz="160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algn="ctr">
                        <a:lnSpc>
                          <a:spcPct val="100000"/>
                        </a:lnSpc>
                        <a:spcBef>
                          <a:spcPts val="310"/>
                        </a:spcBef>
                      </a:pPr>
                      <a:r>
                        <a:rPr sz="1600" b="1" spc="-5">
                          <a:latin typeface="Arial" panose="020B0604020202020204" pitchFamily="34" charset="0"/>
                          <a:cs typeface="Arial" panose="020B0604020202020204" pitchFamily="34" charset="0"/>
                        </a:rPr>
                        <a:t>Side</a:t>
                      </a:r>
                      <a:endParaRPr sz="160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marL="228600" marR="106680" indent="-114300" algn="ctr">
                        <a:lnSpc>
                          <a:spcPts val="2090"/>
                        </a:lnSpc>
                        <a:spcBef>
                          <a:spcPts val="440"/>
                        </a:spcBef>
                      </a:pPr>
                      <a:r>
                        <a:rPr sz="1600" b="1" spc="-5">
                          <a:latin typeface="Arial" panose="020B0604020202020204" pitchFamily="34" charset="0"/>
                          <a:cs typeface="Arial" panose="020B0604020202020204" pitchFamily="34" charset="0"/>
                        </a:rPr>
                        <a:t>Quan</a:t>
                      </a:r>
                      <a:r>
                        <a:rPr sz="1600" b="1">
                          <a:latin typeface="Arial" panose="020B0604020202020204" pitchFamily="34" charset="0"/>
                          <a:cs typeface="Arial" panose="020B0604020202020204" pitchFamily="34" charset="0"/>
                        </a:rPr>
                        <a:t>t</a:t>
                      </a:r>
                      <a:r>
                        <a:rPr sz="1600" b="1" spc="-5">
                          <a:latin typeface="Arial" panose="020B0604020202020204" pitchFamily="34" charset="0"/>
                          <a:cs typeface="Arial" panose="020B0604020202020204" pitchFamily="34" charset="0"/>
                        </a:rPr>
                        <a:t>i</a:t>
                      </a:r>
                      <a:r>
                        <a:rPr sz="1600" b="1">
                          <a:latin typeface="Arial" panose="020B0604020202020204" pitchFamily="34" charset="0"/>
                          <a:cs typeface="Arial" panose="020B0604020202020204" pitchFamily="34" charset="0"/>
                        </a:rPr>
                        <a:t>ty  (MWh)</a:t>
                      </a:r>
                      <a:endParaRPr sz="1600">
                        <a:latin typeface="Arial" panose="020B0604020202020204" pitchFamily="34" charset="0"/>
                        <a:cs typeface="Arial" panose="020B0604020202020204" pitchFamily="34" charset="0"/>
                      </a:endParaRPr>
                    </a:p>
                  </a:txBody>
                  <a:tcPr marL="0" marR="0" marT="562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marL="133350" marR="125730" algn="ctr">
                        <a:lnSpc>
                          <a:spcPts val="2090"/>
                        </a:lnSpc>
                        <a:spcBef>
                          <a:spcPts val="440"/>
                        </a:spcBef>
                      </a:pPr>
                      <a:r>
                        <a:rPr sz="1600" b="1" spc="-5">
                          <a:latin typeface="Arial" panose="020B0604020202020204" pitchFamily="34" charset="0"/>
                          <a:cs typeface="Arial" panose="020B0604020202020204" pitchFamily="34" charset="0"/>
                        </a:rPr>
                        <a:t>Price </a:t>
                      </a:r>
                      <a:r>
                        <a:rPr sz="1600" b="1">
                          <a:latin typeface="Arial" panose="020B0604020202020204" pitchFamily="34" charset="0"/>
                          <a:cs typeface="Arial" panose="020B0604020202020204" pitchFamily="34" charset="0"/>
                        </a:rPr>
                        <a:t> (</a:t>
                      </a:r>
                      <a:r>
                        <a:rPr sz="1600" b="1" spc="-5">
                          <a:latin typeface="Arial" panose="020B0604020202020204" pitchFamily="34" charset="0"/>
                          <a:cs typeface="Arial" panose="020B0604020202020204" pitchFamily="34" charset="0"/>
                        </a:rPr>
                        <a:t>€/</a:t>
                      </a:r>
                      <a:r>
                        <a:rPr sz="1600" b="1">
                          <a:latin typeface="Arial" panose="020B0604020202020204" pitchFamily="34" charset="0"/>
                          <a:cs typeface="Arial" panose="020B0604020202020204" pitchFamily="34" charset="0"/>
                        </a:rPr>
                        <a:t>MWh)</a:t>
                      </a:r>
                      <a:endParaRPr sz="1600">
                        <a:latin typeface="Arial" panose="020B0604020202020204" pitchFamily="34" charset="0"/>
                        <a:cs typeface="Arial" panose="020B0604020202020204" pitchFamily="34" charset="0"/>
                      </a:endParaRPr>
                    </a:p>
                  </a:txBody>
                  <a:tcPr marL="0" marR="0" marT="56244"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extLst>
                  <a:ext uri="{0D108BD9-81ED-4DB2-BD59-A6C34878D82A}">
                    <a16:rowId xmlns:a16="http://schemas.microsoft.com/office/drawing/2014/main" val="10000"/>
                  </a:ext>
                </a:extLst>
              </a:tr>
              <a:tr h="369394">
                <a:tc>
                  <a:txBody>
                    <a:bodyPr/>
                    <a:lstStyle/>
                    <a:p>
                      <a:pPr marL="141605">
                        <a:lnSpc>
                          <a:spcPct val="100000"/>
                        </a:lnSpc>
                        <a:spcBef>
                          <a:spcPts val="315"/>
                        </a:spcBef>
                      </a:pPr>
                      <a:r>
                        <a:rPr sz="1600" spc="-70">
                          <a:latin typeface="Arial" panose="020B0604020202020204" pitchFamily="34" charset="0"/>
                          <a:cs typeface="Arial" panose="020B0604020202020204" pitchFamily="34" charset="0"/>
                        </a:rPr>
                        <a:t>G1</a:t>
                      </a:r>
                      <a:endParaRPr sz="1600">
                        <a:latin typeface="Arial" panose="020B0604020202020204" pitchFamily="34" charset="0"/>
                        <a:cs typeface="Arial" panose="020B0604020202020204" pitchFamily="34" charset="0"/>
                      </a:endParaRPr>
                    </a:p>
                  </a:txBody>
                  <a:tcPr marL="0" marR="0" marT="4026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sz="1600" spc="-70">
                          <a:latin typeface="Arial" panose="020B0604020202020204" pitchFamily="34" charset="0"/>
                          <a:cs typeface="Arial" panose="020B0604020202020204" pitchFamily="34" charset="0"/>
                        </a:rPr>
                        <a:t>Sell</a:t>
                      </a:r>
                      <a:endParaRPr sz="1600">
                        <a:latin typeface="Arial" panose="020B0604020202020204" pitchFamily="34" charset="0"/>
                        <a:cs typeface="Arial" panose="020B0604020202020204" pitchFamily="34" charset="0"/>
                      </a:endParaRPr>
                    </a:p>
                  </a:txBody>
                  <a:tcPr marL="0" marR="0" marT="40266"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140">
                          <a:latin typeface="Arial" panose="020B0604020202020204" pitchFamily="34" charset="0"/>
                          <a:cs typeface="Arial" panose="020B0604020202020204" pitchFamily="34" charset="0"/>
                        </a:rPr>
                        <a:t>50</a:t>
                      </a:r>
                      <a:endParaRPr sz="160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140">
                          <a:latin typeface="Arial" panose="020B0604020202020204" pitchFamily="34" charset="0"/>
                          <a:cs typeface="Arial" panose="020B0604020202020204" pitchFamily="34" charset="0"/>
                        </a:rPr>
                        <a:t>20</a:t>
                      </a:r>
                      <a:endParaRPr sz="160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9394">
                <a:tc>
                  <a:txBody>
                    <a:bodyPr/>
                    <a:lstStyle/>
                    <a:p>
                      <a:pPr marL="141605">
                        <a:lnSpc>
                          <a:spcPct val="100000"/>
                        </a:lnSpc>
                        <a:spcBef>
                          <a:spcPts val="305"/>
                        </a:spcBef>
                      </a:pPr>
                      <a:r>
                        <a:rPr sz="1600" spc="-70">
                          <a:latin typeface="Arial" panose="020B0604020202020204" pitchFamily="34" charset="0"/>
                          <a:cs typeface="Arial" panose="020B0604020202020204" pitchFamily="34" charset="0"/>
                        </a:rPr>
                        <a:t>G2</a:t>
                      </a:r>
                      <a:endParaRPr sz="1600">
                        <a:latin typeface="Arial" panose="020B0604020202020204" pitchFamily="34" charset="0"/>
                        <a:cs typeface="Arial" panose="020B0604020202020204" pitchFamily="34" charset="0"/>
                      </a:endParaRPr>
                    </a:p>
                  </a:txBody>
                  <a:tcPr marL="0" marR="0" marT="3898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sz="1600" spc="-70">
                          <a:latin typeface="Arial" panose="020B0604020202020204" pitchFamily="34" charset="0"/>
                          <a:cs typeface="Arial" panose="020B0604020202020204" pitchFamily="34" charset="0"/>
                        </a:rPr>
                        <a:t>Sell</a:t>
                      </a:r>
                      <a:endParaRPr sz="1600">
                        <a:latin typeface="Arial" panose="020B0604020202020204" pitchFamily="34" charset="0"/>
                        <a:cs typeface="Arial" panose="020B0604020202020204" pitchFamily="34" charset="0"/>
                      </a:endParaRPr>
                    </a:p>
                  </a:txBody>
                  <a:tcPr marL="0" marR="0" marT="3898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140">
                          <a:latin typeface="Arial" panose="020B0604020202020204" pitchFamily="34" charset="0"/>
                          <a:cs typeface="Arial" panose="020B0604020202020204" pitchFamily="34" charset="0"/>
                        </a:rPr>
                        <a:t>100</a:t>
                      </a:r>
                      <a:endParaRPr sz="160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140">
                          <a:latin typeface="Arial" panose="020B0604020202020204" pitchFamily="34" charset="0"/>
                          <a:cs typeface="Arial" panose="020B0604020202020204" pitchFamily="34" charset="0"/>
                        </a:rPr>
                        <a:t>10</a:t>
                      </a:r>
                      <a:endParaRPr sz="160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9394">
                <a:tc>
                  <a:txBody>
                    <a:bodyPr/>
                    <a:lstStyle/>
                    <a:p>
                      <a:pPr marL="141605">
                        <a:lnSpc>
                          <a:spcPct val="100000"/>
                        </a:lnSpc>
                        <a:spcBef>
                          <a:spcPts val="295"/>
                        </a:spcBef>
                      </a:pPr>
                      <a:r>
                        <a:rPr sz="1600" spc="-70">
                          <a:latin typeface="Arial" panose="020B0604020202020204" pitchFamily="34" charset="0"/>
                          <a:cs typeface="Arial" panose="020B0604020202020204" pitchFamily="34" charset="0"/>
                        </a:rPr>
                        <a:t>G3</a:t>
                      </a:r>
                      <a:endParaRPr sz="1600">
                        <a:latin typeface="Arial" panose="020B0604020202020204" pitchFamily="34" charset="0"/>
                        <a:cs typeface="Arial" panose="020B0604020202020204" pitchFamily="34" charset="0"/>
                      </a:endParaRPr>
                    </a:p>
                  </a:txBody>
                  <a:tcPr marL="0" marR="0" marT="37709"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sz="1600" spc="-70">
                          <a:latin typeface="Arial" panose="020B0604020202020204" pitchFamily="34" charset="0"/>
                          <a:cs typeface="Arial" panose="020B0604020202020204" pitchFamily="34" charset="0"/>
                        </a:rPr>
                        <a:t>Sell</a:t>
                      </a:r>
                      <a:endParaRPr sz="1600">
                        <a:latin typeface="Arial" panose="020B0604020202020204" pitchFamily="34" charset="0"/>
                        <a:cs typeface="Arial" panose="020B0604020202020204" pitchFamily="34" charset="0"/>
                      </a:endParaRPr>
                    </a:p>
                  </a:txBody>
                  <a:tcPr marL="0" marR="0" marT="37709"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140">
                          <a:latin typeface="Arial" panose="020B0604020202020204" pitchFamily="34" charset="0"/>
                          <a:cs typeface="Arial" panose="020B0604020202020204" pitchFamily="34" charset="0"/>
                        </a:rPr>
                        <a:t>20</a:t>
                      </a:r>
                      <a:endParaRPr sz="160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140">
                          <a:latin typeface="Arial" panose="020B0604020202020204" pitchFamily="34" charset="0"/>
                          <a:cs typeface="Arial" panose="020B0604020202020204" pitchFamily="34" charset="0"/>
                        </a:rPr>
                        <a:t>30</a:t>
                      </a:r>
                      <a:endParaRPr sz="160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9394">
                <a:tc>
                  <a:txBody>
                    <a:bodyPr/>
                    <a:lstStyle/>
                    <a:p>
                      <a:pPr marL="141605">
                        <a:lnSpc>
                          <a:spcPct val="100000"/>
                        </a:lnSpc>
                        <a:spcBef>
                          <a:spcPts val="310"/>
                        </a:spcBef>
                      </a:pPr>
                      <a:r>
                        <a:rPr sz="1600" spc="-70">
                          <a:latin typeface="Arial" panose="020B0604020202020204" pitchFamily="34" charset="0"/>
                          <a:cs typeface="Arial" panose="020B0604020202020204" pitchFamily="34" charset="0"/>
                        </a:rPr>
                        <a:t>G4</a:t>
                      </a:r>
                      <a:endParaRPr sz="160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Bef>
                          <a:spcPts val="310"/>
                        </a:spcBef>
                      </a:pPr>
                      <a:r>
                        <a:rPr sz="1600" spc="-70">
                          <a:latin typeface="Arial" panose="020B0604020202020204" pitchFamily="34" charset="0"/>
                          <a:cs typeface="Arial" panose="020B0604020202020204" pitchFamily="34" charset="0"/>
                        </a:rPr>
                        <a:t>Sell</a:t>
                      </a:r>
                      <a:endParaRPr sz="160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Bef>
                          <a:spcPts val="310"/>
                        </a:spcBef>
                      </a:pPr>
                      <a:r>
                        <a:rPr sz="1600" spc="-140">
                          <a:latin typeface="Arial" panose="020B0604020202020204" pitchFamily="34" charset="0"/>
                          <a:cs typeface="Arial" panose="020B0604020202020204" pitchFamily="34" charset="0"/>
                        </a:rPr>
                        <a:t>20</a:t>
                      </a:r>
                      <a:r>
                        <a:rPr lang="fr-BE" sz="1600" spc="-140">
                          <a:latin typeface="Arial" panose="020B0604020202020204" pitchFamily="34" charset="0"/>
                          <a:cs typeface="Arial" panose="020B0604020202020204" pitchFamily="34" charset="0"/>
                        </a:rPr>
                        <a:t>0</a:t>
                      </a:r>
                      <a:endParaRPr sz="1600">
                        <a:latin typeface="Arial" panose="020B0604020202020204" pitchFamily="34" charset="0"/>
                        <a:cs typeface="Arial" panose="020B0604020202020204" pitchFamily="34" charset="0"/>
                      </a:endParaRPr>
                    </a:p>
                  </a:txBody>
                  <a:tcPr marL="0" marR="0" marT="396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Bef>
                          <a:spcPts val="310"/>
                        </a:spcBef>
                      </a:pPr>
                      <a:r>
                        <a:rPr sz="1600" spc="-140">
                          <a:latin typeface="Arial" panose="020B0604020202020204" pitchFamily="34" charset="0"/>
                          <a:cs typeface="Arial" panose="020B0604020202020204" pitchFamily="34" charset="0"/>
                        </a:rPr>
                        <a:t>5</a:t>
                      </a:r>
                      <a:endParaRPr sz="1600">
                        <a:latin typeface="Arial" panose="020B0604020202020204" pitchFamily="34" charset="0"/>
                        <a:cs typeface="Arial" panose="020B0604020202020204" pitchFamily="34" charset="0"/>
                      </a:endParaRPr>
                    </a:p>
                  </a:txBody>
                  <a:tcPr marL="0" marR="0" marT="3962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4"/>
                  </a:ext>
                </a:extLst>
              </a:tr>
              <a:tr h="369394">
                <a:tc>
                  <a:txBody>
                    <a:bodyPr/>
                    <a:lstStyle/>
                    <a:p>
                      <a:pPr marL="147955">
                        <a:lnSpc>
                          <a:spcPct val="100000"/>
                        </a:lnSpc>
                        <a:spcBef>
                          <a:spcPts val="300"/>
                        </a:spcBef>
                      </a:pPr>
                      <a:r>
                        <a:rPr lang="fr-BE" sz="1600" spc="-55">
                          <a:latin typeface="Arial" panose="020B0604020202020204" pitchFamily="34" charset="0"/>
                          <a:cs typeface="Arial" panose="020B0604020202020204" pitchFamily="34" charset="0"/>
                        </a:rPr>
                        <a:t>G5</a:t>
                      </a:r>
                      <a:endParaRPr sz="1600">
                        <a:latin typeface="Arial" panose="020B0604020202020204" pitchFamily="34" charset="0"/>
                        <a:cs typeface="Arial" panose="020B0604020202020204" pitchFamily="34" charset="0"/>
                      </a:endParaRPr>
                    </a:p>
                  </a:txBody>
                  <a:tcPr marL="0" marR="0" marT="3834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Bef>
                          <a:spcPts val="300"/>
                        </a:spcBef>
                      </a:pPr>
                      <a:r>
                        <a:rPr lang="fr-BE" sz="1600" spc="-105">
                          <a:latin typeface="Arial" panose="020B0604020202020204" pitchFamily="34" charset="0"/>
                          <a:cs typeface="Arial" panose="020B0604020202020204" pitchFamily="34" charset="0"/>
                        </a:rPr>
                        <a:t>Sell</a:t>
                      </a:r>
                      <a:endParaRPr lang="fr-BE" sz="1600">
                        <a:latin typeface="Arial" panose="020B0604020202020204" pitchFamily="34" charset="0"/>
                        <a:cs typeface="Arial" panose="020B0604020202020204" pitchFamily="34" charset="0"/>
                      </a:endParaRPr>
                    </a:p>
                  </a:txBody>
                  <a:tcPr marL="0" marR="0" marT="38348"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Bef>
                          <a:spcPts val="300"/>
                        </a:spcBef>
                      </a:pPr>
                      <a:r>
                        <a:rPr sz="1600" spc="-140">
                          <a:latin typeface="Arial" panose="020B0604020202020204" pitchFamily="34" charset="0"/>
                          <a:cs typeface="Arial" panose="020B0604020202020204" pitchFamily="34" charset="0"/>
                        </a:rPr>
                        <a:t>10</a:t>
                      </a:r>
                      <a:endParaRPr sz="1600">
                        <a:latin typeface="Arial" panose="020B0604020202020204" pitchFamily="34" charset="0"/>
                        <a:cs typeface="Arial" panose="020B0604020202020204" pitchFamily="34" charset="0"/>
                      </a:endParaRPr>
                    </a:p>
                  </a:txBody>
                  <a:tcPr marL="0" marR="0" marT="38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Bef>
                          <a:spcPts val="300"/>
                        </a:spcBef>
                      </a:pPr>
                      <a:r>
                        <a:rPr lang="fr-BE" sz="1600" spc="-140">
                          <a:latin typeface="Arial" panose="020B0604020202020204" pitchFamily="34" charset="0"/>
                          <a:cs typeface="Arial" panose="020B0604020202020204" pitchFamily="34" charset="0"/>
                        </a:rPr>
                        <a:t>0</a:t>
                      </a:r>
                      <a:endParaRPr sz="1600">
                        <a:latin typeface="Arial" panose="020B0604020202020204" pitchFamily="34" charset="0"/>
                        <a:cs typeface="Arial" panose="020B0604020202020204" pitchFamily="34" charset="0"/>
                      </a:endParaRPr>
                    </a:p>
                  </a:txBody>
                  <a:tcPr marL="0" marR="0" marT="38348"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5"/>
                  </a:ext>
                </a:extLst>
              </a:tr>
              <a:tr h="369394">
                <a:tc>
                  <a:txBody>
                    <a:bodyPr/>
                    <a:lstStyle/>
                    <a:p>
                      <a:pPr marL="147955">
                        <a:lnSpc>
                          <a:spcPct val="100000"/>
                        </a:lnSpc>
                        <a:spcBef>
                          <a:spcPts val="300"/>
                        </a:spcBef>
                      </a:pPr>
                      <a:r>
                        <a:rPr sz="1600" spc="-55">
                          <a:latin typeface="Arial" panose="020B0604020202020204" pitchFamily="34" charset="0"/>
                          <a:cs typeface="Arial" panose="020B0604020202020204" pitchFamily="34" charset="0"/>
                        </a:rPr>
                        <a:t>C1</a:t>
                      </a:r>
                      <a:endParaRPr sz="1600">
                        <a:latin typeface="Arial" panose="020B0604020202020204" pitchFamily="34" charset="0"/>
                        <a:cs typeface="Arial" panose="020B0604020202020204" pitchFamily="34" charset="0"/>
                      </a:endParaRPr>
                    </a:p>
                  </a:txBody>
                  <a:tcPr marL="0" marR="0" marT="3834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0"/>
                        </a:spcBef>
                      </a:pPr>
                      <a:r>
                        <a:rPr sz="1600" spc="-105">
                          <a:latin typeface="Arial" panose="020B0604020202020204" pitchFamily="34" charset="0"/>
                          <a:cs typeface="Arial" panose="020B0604020202020204" pitchFamily="34" charset="0"/>
                        </a:rPr>
                        <a:t>Buy</a:t>
                      </a:r>
                      <a:endParaRPr sz="1600">
                        <a:latin typeface="Arial" panose="020B0604020202020204" pitchFamily="34" charset="0"/>
                        <a:cs typeface="Arial" panose="020B0604020202020204" pitchFamily="34" charset="0"/>
                      </a:endParaRPr>
                    </a:p>
                  </a:txBody>
                  <a:tcPr marL="0" marR="0" marT="38348"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140">
                          <a:latin typeface="Arial" panose="020B0604020202020204" pitchFamily="34" charset="0"/>
                          <a:cs typeface="Arial" panose="020B0604020202020204" pitchFamily="34" charset="0"/>
                        </a:rPr>
                        <a:t>50</a:t>
                      </a:r>
                      <a:endParaRPr sz="160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140">
                          <a:latin typeface="Arial" panose="020B0604020202020204" pitchFamily="34" charset="0"/>
                          <a:cs typeface="Arial" panose="020B0604020202020204" pitchFamily="34" charset="0"/>
                        </a:rPr>
                        <a:t>1</a:t>
                      </a:r>
                      <a:endParaRPr sz="160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69394">
                <a:tc>
                  <a:txBody>
                    <a:bodyPr/>
                    <a:lstStyle/>
                    <a:p>
                      <a:pPr marL="147955">
                        <a:lnSpc>
                          <a:spcPct val="100000"/>
                        </a:lnSpc>
                        <a:spcBef>
                          <a:spcPts val="315"/>
                        </a:spcBef>
                      </a:pPr>
                      <a:r>
                        <a:rPr sz="1600" spc="-55">
                          <a:latin typeface="Arial" panose="020B0604020202020204" pitchFamily="34" charset="0"/>
                          <a:cs typeface="Arial" panose="020B0604020202020204" pitchFamily="34" charset="0"/>
                        </a:rPr>
                        <a:t>C2</a:t>
                      </a:r>
                      <a:endParaRPr sz="1600">
                        <a:latin typeface="Arial" panose="020B0604020202020204" pitchFamily="34" charset="0"/>
                        <a:cs typeface="Arial" panose="020B0604020202020204" pitchFamily="34" charset="0"/>
                      </a:endParaRPr>
                    </a:p>
                  </a:txBody>
                  <a:tcPr marL="0" marR="0" marT="4026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sz="1600" spc="-105">
                          <a:latin typeface="Arial" panose="020B0604020202020204" pitchFamily="34" charset="0"/>
                          <a:cs typeface="Arial" panose="020B0604020202020204" pitchFamily="34" charset="0"/>
                        </a:rPr>
                        <a:t>Buy</a:t>
                      </a:r>
                      <a:endParaRPr sz="1600">
                        <a:latin typeface="Arial" panose="020B0604020202020204" pitchFamily="34" charset="0"/>
                        <a:cs typeface="Arial" panose="020B0604020202020204" pitchFamily="34" charset="0"/>
                      </a:endParaRPr>
                    </a:p>
                  </a:txBody>
                  <a:tcPr marL="0" marR="0" marT="40266"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140">
                          <a:latin typeface="Arial" panose="020B0604020202020204" pitchFamily="34" charset="0"/>
                          <a:cs typeface="Arial" panose="020B0604020202020204" pitchFamily="34" charset="0"/>
                        </a:rPr>
                        <a:t>100</a:t>
                      </a:r>
                      <a:endParaRPr sz="160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140">
                          <a:latin typeface="Arial" panose="020B0604020202020204" pitchFamily="34" charset="0"/>
                          <a:cs typeface="Arial" panose="020B0604020202020204" pitchFamily="34" charset="0"/>
                        </a:rPr>
                        <a:t>15</a:t>
                      </a:r>
                      <a:endParaRPr sz="160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80834">
                <a:tc>
                  <a:txBody>
                    <a:bodyPr/>
                    <a:lstStyle/>
                    <a:p>
                      <a:pPr marL="147955">
                        <a:lnSpc>
                          <a:spcPct val="100000"/>
                        </a:lnSpc>
                        <a:spcBef>
                          <a:spcPts val="305"/>
                        </a:spcBef>
                      </a:pPr>
                      <a:r>
                        <a:rPr sz="1600" spc="-55">
                          <a:latin typeface="Arial" panose="020B0604020202020204" pitchFamily="34" charset="0"/>
                          <a:cs typeface="Arial" panose="020B0604020202020204" pitchFamily="34" charset="0"/>
                        </a:rPr>
                        <a:t>C3</a:t>
                      </a:r>
                      <a:endParaRPr sz="1600">
                        <a:latin typeface="Arial" panose="020B0604020202020204" pitchFamily="34" charset="0"/>
                        <a:cs typeface="Arial" panose="020B0604020202020204" pitchFamily="34" charset="0"/>
                      </a:endParaRPr>
                    </a:p>
                  </a:txBody>
                  <a:tcPr marL="0" marR="0" marT="3898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sz="1600" spc="-105">
                          <a:latin typeface="Arial" panose="020B0604020202020204" pitchFamily="34" charset="0"/>
                          <a:cs typeface="Arial" panose="020B0604020202020204" pitchFamily="34" charset="0"/>
                        </a:rPr>
                        <a:t>Buy</a:t>
                      </a:r>
                      <a:endParaRPr sz="1600">
                        <a:latin typeface="Arial" panose="020B0604020202020204" pitchFamily="34" charset="0"/>
                        <a:cs typeface="Arial" panose="020B0604020202020204" pitchFamily="34" charset="0"/>
                      </a:endParaRPr>
                    </a:p>
                  </a:txBody>
                  <a:tcPr marL="0" marR="0" marT="3898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140">
                          <a:latin typeface="Arial" panose="020B0604020202020204" pitchFamily="34" charset="0"/>
                          <a:cs typeface="Arial" panose="020B0604020202020204" pitchFamily="34" charset="0"/>
                        </a:rPr>
                        <a:t>200</a:t>
                      </a:r>
                      <a:endParaRPr sz="160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140">
                          <a:latin typeface="Arial" panose="020B0604020202020204" pitchFamily="34" charset="0"/>
                          <a:cs typeface="Arial" panose="020B0604020202020204" pitchFamily="34" charset="0"/>
                        </a:rPr>
                        <a:t>20</a:t>
                      </a:r>
                      <a:endParaRPr sz="160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80724">
                <a:tc>
                  <a:txBody>
                    <a:bodyPr/>
                    <a:lstStyle/>
                    <a:p>
                      <a:pPr marL="147955">
                        <a:lnSpc>
                          <a:spcPct val="100000"/>
                        </a:lnSpc>
                        <a:spcBef>
                          <a:spcPts val="295"/>
                        </a:spcBef>
                      </a:pPr>
                      <a:r>
                        <a:rPr sz="1600" spc="-55">
                          <a:latin typeface="Arial" panose="020B0604020202020204" pitchFamily="34" charset="0"/>
                          <a:cs typeface="Arial" panose="020B0604020202020204" pitchFamily="34" charset="0"/>
                        </a:rPr>
                        <a:t>C4</a:t>
                      </a:r>
                      <a:endParaRPr sz="1600">
                        <a:latin typeface="Arial" panose="020B0604020202020204" pitchFamily="34" charset="0"/>
                        <a:cs typeface="Arial" panose="020B0604020202020204" pitchFamily="34" charset="0"/>
                      </a:endParaRPr>
                    </a:p>
                  </a:txBody>
                  <a:tcPr marL="0" marR="0" marT="37709"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sz="1600" spc="-105">
                          <a:latin typeface="Arial" panose="020B0604020202020204" pitchFamily="34" charset="0"/>
                          <a:cs typeface="Arial" panose="020B0604020202020204" pitchFamily="34" charset="0"/>
                        </a:rPr>
                        <a:t>Buy</a:t>
                      </a:r>
                      <a:endParaRPr sz="1600">
                        <a:latin typeface="Arial" panose="020B0604020202020204" pitchFamily="34" charset="0"/>
                        <a:cs typeface="Arial" panose="020B0604020202020204" pitchFamily="34" charset="0"/>
                      </a:endParaRPr>
                    </a:p>
                  </a:txBody>
                  <a:tcPr marL="0" marR="0" marT="37709"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a:latin typeface="Arial" panose="020B0604020202020204" pitchFamily="34" charset="0"/>
                          <a:cs typeface="Arial" panose="020B0604020202020204" pitchFamily="34" charset="0"/>
                        </a:rPr>
                        <a:t>50</a:t>
                      </a:r>
                      <a:endParaRPr sz="160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a:latin typeface="Arial" panose="020B0604020202020204" pitchFamily="34" charset="0"/>
                          <a:cs typeface="Arial" panose="020B0604020202020204" pitchFamily="34" charset="0"/>
                        </a:rPr>
                        <a:t>30</a:t>
                      </a:r>
                      <a:endParaRPr sz="160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0735562"/>
                  </a:ext>
                </a:extLst>
              </a:tr>
            </a:tbl>
          </a:graphicData>
        </a:graphic>
      </p:graphicFrame>
      <p:sp>
        <p:nvSpPr>
          <p:cNvPr id="10" name="ZoneTexte 9">
            <a:extLst>
              <a:ext uri="{FF2B5EF4-FFF2-40B4-BE49-F238E27FC236}">
                <a16:creationId xmlns:a16="http://schemas.microsoft.com/office/drawing/2014/main" id="{A7A48AC3-2CB7-F9D9-3B24-4F5971C15871}"/>
              </a:ext>
            </a:extLst>
          </p:cNvPr>
          <p:cNvSpPr txBox="1"/>
          <p:nvPr/>
        </p:nvSpPr>
        <p:spPr>
          <a:xfrm>
            <a:off x="590529" y="980961"/>
            <a:ext cx="2541004" cy="400268"/>
          </a:xfrm>
          <a:prstGeom prst="rect">
            <a:avLst/>
          </a:prstGeom>
          <a:noFill/>
        </p:spPr>
        <p:txBody>
          <a:bodyPr wrap="square" rtlCol="0">
            <a:spAutoFit/>
          </a:bodyPr>
          <a:lstStyle/>
          <a:p>
            <a:r>
              <a:rPr lang="fr-BE" sz="2001" b="1">
                <a:latin typeface="Arial" panose="020B0604020202020204" pitchFamily="34" charset="0"/>
                <a:cs typeface="Arial" panose="020B0604020202020204" pitchFamily="34" charset="0"/>
              </a:rPr>
              <a:t>Part 1:</a:t>
            </a:r>
            <a:endParaRPr lang="en-GB" sz="2001" b="1">
              <a:latin typeface="Arial" panose="020B0604020202020204" pitchFamily="34" charset="0"/>
              <a:cs typeface="Arial" panose="020B0604020202020204" pitchFamily="34" charset="0"/>
            </a:endParaRPr>
          </a:p>
        </p:txBody>
      </p:sp>
      <p:sp>
        <p:nvSpPr>
          <p:cNvPr id="6" name="Espace réservé du numéro de diapositive 1">
            <a:extLst>
              <a:ext uri="{FF2B5EF4-FFF2-40B4-BE49-F238E27FC236}">
                <a16:creationId xmlns:a16="http://schemas.microsoft.com/office/drawing/2014/main" id="{387BD506-E603-8E62-6258-C942713D601B}"/>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139</a:t>
            </a:fld>
            <a:endParaRPr lang="en-GB"/>
          </a:p>
        </p:txBody>
      </p:sp>
    </p:spTree>
    <p:extLst>
      <p:ext uri="{BB962C8B-B14F-4D97-AF65-F5344CB8AC3E}">
        <p14:creationId xmlns:p14="http://schemas.microsoft.com/office/powerpoint/2010/main" val="1213001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493F474-DB7C-CFDD-41C6-B174AADC70CA}"/>
              </a:ext>
            </a:extLst>
          </p:cNvPr>
          <p:cNvSpPr txBox="1"/>
          <p:nvPr/>
        </p:nvSpPr>
        <p:spPr>
          <a:xfrm>
            <a:off x="589585" y="349892"/>
            <a:ext cx="9697415" cy="461665"/>
          </a:xfrm>
          <a:prstGeom prst="rect">
            <a:avLst/>
          </a:prstGeom>
          <a:noFill/>
        </p:spPr>
        <p:txBody>
          <a:bodyPr wrap="square">
            <a:spAutoFit/>
          </a:bodyPr>
          <a:lstStyle/>
          <a:p>
            <a:r>
              <a:rPr lang="en-GB" sz="2400" b="1" noProof="0">
                <a:solidFill>
                  <a:schemeClr val="tx1"/>
                </a:solidFill>
                <a:latin typeface="Arial" panose="020B0604020202020204" pitchFamily="34" charset="0"/>
                <a:cs typeface="Arial" panose="020B0604020202020204" pitchFamily="34" charset="0"/>
              </a:rPr>
              <a:t>Electricity will become more and more prominent in our societies</a:t>
            </a:r>
            <a:endParaRPr lang="en-GB" sz="2400" b="1" noProof="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9D95F347-9509-4EE0-4D24-55F0ED657EFD}"/>
              </a:ext>
            </a:extLst>
          </p:cNvPr>
          <p:cNvSpPr txBox="1"/>
          <p:nvPr/>
        </p:nvSpPr>
        <p:spPr>
          <a:xfrm>
            <a:off x="589584" y="1087294"/>
            <a:ext cx="9421673" cy="2092881"/>
          </a:xfrm>
          <a:prstGeom prst="rect">
            <a:avLst/>
          </a:prstGeom>
          <a:noFill/>
        </p:spPr>
        <p:txBody>
          <a:bodyPr wrap="square" rtlCol="0">
            <a:spAutoFit/>
          </a:bodyPr>
          <a:lstStyle/>
          <a:p>
            <a:pPr algn="just"/>
            <a:r>
              <a:rPr lang="en-GB" sz="2000" noProof="0">
                <a:latin typeface="Arial" panose="020B0604020202020204" pitchFamily="34" charset="0"/>
                <a:cs typeface="Arial" panose="020B0604020202020204" pitchFamily="34" charset="0"/>
              </a:rPr>
              <a:t>Future electricity consumption in Belgium is expected to increase due to rising demand from industries, electrification of transport, and heating systems. </a:t>
            </a:r>
          </a:p>
          <a:p>
            <a:pPr algn="just"/>
            <a:endParaRPr lang="en-GB" sz="1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However, consumption trends could vary with advancements in grid flexibility, policy shifts, and energy-saving efforts aimed at balancing this growth. The role of renewables and electrification in sectors like transport will also significantly influence future demand.</a:t>
            </a:r>
          </a:p>
        </p:txBody>
      </p:sp>
      <p:sp>
        <p:nvSpPr>
          <p:cNvPr id="14" name="ZoneTexte 13">
            <a:extLst>
              <a:ext uri="{FF2B5EF4-FFF2-40B4-BE49-F238E27FC236}">
                <a16:creationId xmlns:a16="http://schemas.microsoft.com/office/drawing/2014/main" id="{040361C1-4EA0-0D0B-CECD-C8E573E63ABC}"/>
              </a:ext>
            </a:extLst>
          </p:cNvPr>
          <p:cNvSpPr txBox="1"/>
          <p:nvPr/>
        </p:nvSpPr>
        <p:spPr>
          <a:xfrm>
            <a:off x="1295573" y="6816062"/>
            <a:ext cx="8102254" cy="523220"/>
          </a:xfrm>
          <a:prstGeom prst="rect">
            <a:avLst/>
          </a:prstGeom>
          <a:noFill/>
        </p:spPr>
        <p:txBody>
          <a:bodyPr wrap="square">
            <a:spAutoFit/>
          </a:bodyPr>
          <a:lstStyle/>
          <a:p>
            <a:pPr algn="ctr"/>
            <a:r>
              <a:rPr lang="en-US" sz="1400" i="1" noProof="0">
                <a:latin typeface="Arial" panose="020B0604020202020204" pitchFamily="34" charset="0"/>
                <a:cs typeface="Arial" panose="020B0604020202020204" pitchFamily="34" charset="0"/>
              </a:rPr>
              <a:t>Example of projected electricity consumption scenario </a:t>
            </a:r>
            <a:r>
              <a:rPr lang="en-GB" sz="1400" i="1" noProof="0">
                <a:latin typeface="Arial" panose="020B0604020202020204" pitchFamily="34" charset="0"/>
                <a:cs typeface="Arial" panose="020B0604020202020204" pitchFamily="34" charset="0"/>
              </a:rPr>
              <a:t>by Elia (2023). There is a significant gap between decarbonized electricity production and the ever-increasing electricity consumption.</a:t>
            </a:r>
            <a:r>
              <a:rPr lang="en-GB" sz="1400" b="1" baseline="30000" noProof="0">
                <a:latin typeface="Arial" panose="020B0604020202020204" pitchFamily="34" charset="0"/>
                <a:cs typeface="Arial" panose="020B0604020202020204" pitchFamily="34" charset="0"/>
              </a:rPr>
              <a:t>1</a:t>
            </a:r>
          </a:p>
        </p:txBody>
      </p:sp>
      <p:grpSp>
        <p:nvGrpSpPr>
          <p:cNvPr id="18" name="Groupe 17">
            <a:extLst>
              <a:ext uri="{FF2B5EF4-FFF2-40B4-BE49-F238E27FC236}">
                <a16:creationId xmlns:a16="http://schemas.microsoft.com/office/drawing/2014/main" id="{707F12C1-271D-68E9-DC6E-1CC6138E5E5C}"/>
              </a:ext>
            </a:extLst>
          </p:cNvPr>
          <p:cNvGrpSpPr/>
          <p:nvPr/>
        </p:nvGrpSpPr>
        <p:grpSpPr>
          <a:xfrm>
            <a:off x="1065191" y="3466545"/>
            <a:ext cx="8563017" cy="3265523"/>
            <a:chOff x="857430" y="3604437"/>
            <a:chExt cx="8563017" cy="3265523"/>
          </a:xfrm>
        </p:grpSpPr>
        <p:sp>
          <p:nvSpPr>
            <p:cNvPr id="2" name="ZoneTexte 1">
              <a:extLst>
                <a:ext uri="{FF2B5EF4-FFF2-40B4-BE49-F238E27FC236}">
                  <a16:creationId xmlns:a16="http://schemas.microsoft.com/office/drawing/2014/main" id="{8D324E49-7BBA-ED22-FD9F-F1C6D971584C}"/>
                </a:ext>
              </a:extLst>
            </p:cNvPr>
            <p:cNvSpPr txBox="1"/>
            <p:nvPr/>
          </p:nvSpPr>
          <p:spPr>
            <a:xfrm>
              <a:off x="857430" y="3747046"/>
              <a:ext cx="708660" cy="276999"/>
            </a:xfrm>
            <a:prstGeom prst="rect">
              <a:avLst/>
            </a:prstGeom>
            <a:noFill/>
          </p:spPr>
          <p:txBody>
            <a:bodyPr wrap="square" rtlCol="0">
              <a:spAutoFit/>
            </a:bodyPr>
            <a:lstStyle/>
            <a:p>
              <a:pPr algn="ctr"/>
              <a:r>
                <a:rPr lang="en-GB" sz="1200" noProof="0">
                  <a:latin typeface="Arial" panose="020B0604020202020204" pitchFamily="34" charset="0"/>
                  <a:cs typeface="Arial" panose="020B0604020202020204" pitchFamily="34" charset="0"/>
                </a:rPr>
                <a:t>TWh</a:t>
              </a:r>
            </a:p>
          </p:txBody>
        </p:sp>
        <p:grpSp>
          <p:nvGrpSpPr>
            <p:cNvPr id="3" name="Groupe 2">
              <a:extLst>
                <a:ext uri="{FF2B5EF4-FFF2-40B4-BE49-F238E27FC236}">
                  <a16:creationId xmlns:a16="http://schemas.microsoft.com/office/drawing/2014/main" id="{76672736-8D5E-9ACD-9155-44041D0A5B04}"/>
                </a:ext>
              </a:extLst>
            </p:cNvPr>
            <p:cNvGrpSpPr/>
            <p:nvPr/>
          </p:nvGrpSpPr>
          <p:grpSpPr>
            <a:xfrm>
              <a:off x="6428900" y="4461686"/>
              <a:ext cx="2903220" cy="1569660"/>
              <a:chOff x="6808469" y="2444961"/>
              <a:chExt cx="3151938" cy="1552642"/>
            </a:xfrm>
          </p:grpSpPr>
          <p:sp>
            <p:nvSpPr>
              <p:cNvPr id="6" name="ZoneTexte 5">
                <a:extLst>
                  <a:ext uri="{FF2B5EF4-FFF2-40B4-BE49-F238E27FC236}">
                    <a16:creationId xmlns:a16="http://schemas.microsoft.com/office/drawing/2014/main" id="{01D8BD17-EB21-C66C-2F43-75ECDFB9C163}"/>
                  </a:ext>
                </a:extLst>
              </p:cNvPr>
              <p:cNvSpPr txBox="1"/>
              <p:nvPr/>
            </p:nvSpPr>
            <p:spPr>
              <a:xfrm>
                <a:off x="6808469" y="2444961"/>
                <a:ext cx="3151938" cy="1552642"/>
              </a:xfrm>
              <a:prstGeom prst="rect">
                <a:avLst/>
              </a:prstGeom>
              <a:noFill/>
            </p:spPr>
            <p:txBody>
              <a:bodyPr wrap="square" rtlCol="0">
                <a:spAutoFit/>
              </a:bodyPr>
              <a:lstStyle/>
              <a:p>
                <a:pPr marL="285750" indent="-285750">
                  <a:buFont typeface="Arial" panose="020B0604020202020204" pitchFamily="34" charset="0"/>
                  <a:buChar char="•"/>
                </a:pPr>
                <a:r>
                  <a:rPr lang="en-GB" sz="1200" noProof="0">
                    <a:latin typeface="Arial" panose="020B0604020202020204" pitchFamily="34" charset="0"/>
                    <a:cs typeface="Arial" panose="020B0604020202020204" pitchFamily="34" charset="0"/>
                  </a:rPr>
                  <a:t>Uses and losses</a:t>
                </a:r>
              </a:p>
              <a:p>
                <a:pPr marL="285750" indent="-285750">
                  <a:buFont typeface="Arial" panose="020B0604020202020204" pitchFamily="34" charset="0"/>
                  <a:buChar char="•"/>
                </a:pPr>
                <a:r>
                  <a:rPr lang="en-GB" sz="1200" noProof="0">
                    <a:latin typeface="Arial" panose="020B0604020202020204" pitchFamily="34" charset="0"/>
                    <a:cs typeface="Arial" panose="020B0604020202020204" pitchFamily="34" charset="0"/>
                  </a:rPr>
                  <a:t>Heat pumps</a:t>
                </a:r>
              </a:p>
              <a:p>
                <a:pPr marL="285750" indent="-285750">
                  <a:buFont typeface="Arial" panose="020B0604020202020204" pitchFamily="34" charset="0"/>
                  <a:buChar char="•"/>
                </a:pPr>
                <a:r>
                  <a:rPr lang="en-GB" sz="1200" noProof="0">
                    <a:latin typeface="Arial" panose="020B0604020202020204" pitchFamily="34" charset="0"/>
                    <a:cs typeface="Arial" panose="020B0604020202020204" pitchFamily="34" charset="0"/>
                  </a:rPr>
                  <a:t>Electric Vehicles</a:t>
                </a:r>
              </a:p>
              <a:p>
                <a:pPr marL="285750" indent="-285750">
                  <a:buFont typeface="Arial" panose="020B0604020202020204" pitchFamily="34" charset="0"/>
                  <a:buChar char="•"/>
                </a:pPr>
                <a:r>
                  <a:rPr lang="en-GB" sz="1200" noProof="0"/>
                  <a:t>Electrification of industry, data centres, and electrolysers</a:t>
                </a:r>
              </a:p>
              <a:p>
                <a:pPr marL="285750" indent="-285750">
                  <a:buFont typeface="Arial" panose="020B0604020202020204" pitchFamily="34" charset="0"/>
                  <a:buChar char="•"/>
                </a:pPr>
                <a:endParaRPr lang="en-GB" sz="1200" noProof="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noProof="0"/>
                  <a:t>Decarbonized electricity production (nuclear, wind, solar)</a:t>
                </a:r>
                <a:endParaRPr lang="en-GB" sz="1200" noProof="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16A96AF-CBCA-54FC-0050-D9F15F555886}"/>
                  </a:ext>
                </a:extLst>
              </p:cNvPr>
              <p:cNvSpPr/>
              <p:nvPr/>
            </p:nvSpPr>
            <p:spPr>
              <a:xfrm>
                <a:off x="6873749" y="2520762"/>
                <a:ext cx="132393" cy="106680"/>
              </a:xfrm>
              <a:prstGeom prst="rect">
                <a:avLst/>
              </a:prstGeom>
              <a:solidFill>
                <a:srgbClr val="E46C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 name="Rectangle 7">
                <a:extLst>
                  <a:ext uri="{FF2B5EF4-FFF2-40B4-BE49-F238E27FC236}">
                    <a16:creationId xmlns:a16="http://schemas.microsoft.com/office/drawing/2014/main" id="{D818E643-CFEC-4A21-DE81-CA3C9B510719}"/>
                  </a:ext>
                </a:extLst>
              </p:cNvPr>
              <p:cNvSpPr/>
              <p:nvPr/>
            </p:nvSpPr>
            <p:spPr>
              <a:xfrm>
                <a:off x="6873749" y="2710525"/>
                <a:ext cx="132391" cy="106680"/>
              </a:xfrm>
              <a:prstGeom prst="rect">
                <a:avLst/>
              </a:prstGeom>
              <a:solidFill>
                <a:srgbClr val="A30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Rectangle 8">
                <a:extLst>
                  <a:ext uri="{FF2B5EF4-FFF2-40B4-BE49-F238E27FC236}">
                    <a16:creationId xmlns:a16="http://schemas.microsoft.com/office/drawing/2014/main" id="{ABE02D46-C587-0A44-F7A3-6D0CD5BE78C1}"/>
                  </a:ext>
                </a:extLst>
              </p:cNvPr>
              <p:cNvSpPr/>
              <p:nvPr/>
            </p:nvSpPr>
            <p:spPr>
              <a:xfrm>
                <a:off x="6873750" y="2895137"/>
                <a:ext cx="132390" cy="106680"/>
              </a:xfrm>
              <a:prstGeom prst="rect">
                <a:avLst/>
              </a:prstGeom>
              <a:solidFill>
                <a:srgbClr val="28A8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0" name="Rectangle 9">
                <a:extLst>
                  <a:ext uri="{FF2B5EF4-FFF2-40B4-BE49-F238E27FC236}">
                    <a16:creationId xmlns:a16="http://schemas.microsoft.com/office/drawing/2014/main" id="{E05074BA-913D-3036-6A25-678C5EE77A7E}"/>
                  </a:ext>
                </a:extLst>
              </p:cNvPr>
              <p:cNvSpPr/>
              <p:nvPr/>
            </p:nvSpPr>
            <p:spPr>
              <a:xfrm>
                <a:off x="6873750" y="3079708"/>
                <a:ext cx="132390" cy="106680"/>
              </a:xfrm>
              <a:prstGeom prst="rect">
                <a:avLst/>
              </a:prstGeom>
              <a:solidFill>
                <a:srgbClr val="C04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11" name="Rectangle 10">
              <a:extLst>
                <a:ext uri="{FF2B5EF4-FFF2-40B4-BE49-F238E27FC236}">
                  <a16:creationId xmlns:a16="http://schemas.microsoft.com/office/drawing/2014/main" id="{5E90807F-FC72-29D1-87DD-419C78491358}"/>
                </a:ext>
              </a:extLst>
            </p:cNvPr>
            <p:cNvSpPr/>
            <p:nvPr/>
          </p:nvSpPr>
          <p:spPr>
            <a:xfrm>
              <a:off x="6477994" y="5683576"/>
              <a:ext cx="233754"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aphicFrame>
          <p:nvGraphicFramePr>
            <p:cNvPr id="12" name="Graphique 11">
              <a:extLst>
                <a:ext uri="{FF2B5EF4-FFF2-40B4-BE49-F238E27FC236}">
                  <a16:creationId xmlns:a16="http://schemas.microsoft.com/office/drawing/2014/main" id="{6912F79C-2C85-E25F-6A2D-66306C57711C}"/>
                </a:ext>
              </a:extLst>
            </p:cNvPr>
            <p:cNvGraphicFramePr>
              <a:graphicFrameLocks/>
            </p:cNvGraphicFramePr>
            <p:nvPr/>
          </p:nvGraphicFramePr>
          <p:xfrm>
            <a:off x="1036472" y="4024045"/>
            <a:ext cx="5291571" cy="2691821"/>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a:extLst>
                <a:ext uri="{FF2B5EF4-FFF2-40B4-BE49-F238E27FC236}">
                  <a16:creationId xmlns:a16="http://schemas.microsoft.com/office/drawing/2014/main" id="{DA8667C1-BA1C-0009-3E31-A5708762298A}"/>
                </a:ext>
              </a:extLst>
            </p:cNvPr>
            <p:cNvSpPr/>
            <p:nvPr/>
          </p:nvSpPr>
          <p:spPr>
            <a:xfrm>
              <a:off x="861184" y="3604437"/>
              <a:ext cx="8559263" cy="326552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20" name="ZoneTexte 19">
            <a:extLst>
              <a:ext uri="{FF2B5EF4-FFF2-40B4-BE49-F238E27FC236}">
                <a16:creationId xmlns:a16="http://schemas.microsoft.com/office/drawing/2014/main" id="{36E6B21F-D227-A82E-E9A7-C5DBB9A133B5}"/>
              </a:ext>
            </a:extLst>
          </p:cNvPr>
          <p:cNvSpPr txBox="1"/>
          <p:nvPr/>
        </p:nvSpPr>
        <p:spPr>
          <a:xfrm>
            <a:off x="157480" y="7608466"/>
            <a:ext cx="8559262" cy="261610"/>
          </a:xfrm>
          <a:prstGeom prst="rect">
            <a:avLst/>
          </a:prstGeom>
          <a:noFill/>
        </p:spPr>
        <p:txBody>
          <a:bodyPr wrap="square">
            <a:spAutoFit/>
          </a:bodyPr>
          <a:lstStyle/>
          <a:p>
            <a:r>
              <a:rPr lang="en-GB" sz="1100" b="1" baseline="30000" noProof="0">
                <a:latin typeface="Arial" panose="020B0604020202020204" pitchFamily="34" charset="0"/>
                <a:cs typeface="Arial" panose="020B0604020202020204" pitchFamily="34" charset="0"/>
              </a:rPr>
              <a:t>1</a:t>
            </a:r>
            <a:r>
              <a:rPr lang="en-GB" sz="1100" noProof="0">
                <a:latin typeface="Arial" panose="020B0604020202020204" pitchFamily="34" charset="0"/>
                <a:cs typeface="Arial" panose="020B0604020202020204" pitchFamily="34" charset="0"/>
              </a:rPr>
              <a:t>https://www.elia.be/-/media/project/elia/shared/documents/press-releases/2023/20230629_pressrelease_adeqflex_en.pdf</a:t>
            </a:r>
          </a:p>
        </p:txBody>
      </p:sp>
      <p:sp>
        <p:nvSpPr>
          <p:cNvPr id="15" name="Espace réservé du numéro de diapositive 14">
            <a:extLst>
              <a:ext uri="{FF2B5EF4-FFF2-40B4-BE49-F238E27FC236}">
                <a16:creationId xmlns:a16="http://schemas.microsoft.com/office/drawing/2014/main" id="{442D0B88-D100-2019-7525-0C698FEE7503}"/>
              </a:ext>
            </a:extLst>
          </p:cNvPr>
          <p:cNvSpPr>
            <a:spLocks noGrp="1"/>
          </p:cNvSpPr>
          <p:nvPr>
            <p:ph type="sldNum" sz="quarter" idx="12"/>
          </p:nvPr>
        </p:nvSpPr>
        <p:spPr/>
        <p:txBody>
          <a:bodyPr/>
          <a:lstStyle/>
          <a:p>
            <a:fld id="{C7CC0789-4E3B-4896-AB79-9C52DA5A6F9C}" type="slidenum">
              <a:rPr lang="en-GB" smtClean="0"/>
              <a:t>14</a:t>
            </a:fld>
            <a:endParaRPr lang="en-GB"/>
          </a:p>
        </p:txBody>
      </p:sp>
    </p:spTree>
    <p:extLst>
      <p:ext uri="{BB962C8B-B14F-4D97-AF65-F5344CB8AC3E}">
        <p14:creationId xmlns:p14="http://schemas.microsoft.com/office/powerpoint/2010/main" val="88003817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B51455CA-1F97-FFCE-39BD-27316E251323}"/>
                  </a:ext>
                </a:extLst>
              </p:cNvPr>
              <p:cNvSpPr txBox="1"/>
              <p:nvPr/>
            </p:nvSpPr>
            <p:spPr>
              <a:xfrm>
                <a:off x="590530" y="1458954"/>
                <a:ext cx="9138949" cy="1955346"/>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marL="343037" indent="-343037" algn="just">
                  <a:buFont typeface="Arial" panose="020B0604020202020204" pitchFamily="34" charset="0"/>
                  <a:buChar char="•"/>
                </a:pPr>
                <a:r>
                  <a:rPr lang="en-BE" sz="2001">
                    <a:latin typeface="Arial" panose="020B0604020202020204" pitchFamily="34" charset="0"/>
                    <a:cs typeface="Arial" panose="020B0604020202020204" pitchFamily="34" charset="0"/>
                  </a:rPr>
                  <a:t>What maximum revenue </a:t>
                </a:r>
                <a:r>
                  <a:rPr lang="fr-BE" sz="2001">
                    <a:latin typeface="Arial" panose="020B0604020202020204" pitchFamily="34" charset="0"/>
                    <a:cs typeface="Arial" panose="020B0604020202020204" pitchFamily="34" charset="0"/>
                  </a:rPr>
                  <a:t>should a </a:t>
                </a:r>
                <a:r>
                  <a:rPr lang="en-BE" sz="2001">
                    <a:latin typeface="Arial" panose="020B0604020202020204" pitchFamily="34" charset="0"/>
                    <a:cs typeface="Arial" panose="020B0604020202020204" pitchFamily="34" charset="0"/>
                  </a:rPr>
                  <a:t>producer receive for selling 20 MWh?</a:t>
                </a:r>
              </a:p>
              <a:p>
                <a:pPr algn="just"/>
                <a:endParaRPr lang="en-BE" sz="1000">
                  <a:latin typeface="Arial" panose="020B0604020202020204" pitchFamily="34" charset="0"/>
                  <a:cs typeface="Arial" panose="020B0604020202020204" pitchFamily="34" charset="0"/>
                </a:endParaRPr>
              </a:p>
              <a:p>
                <a:pPr algn="just"/>
                <a:r>
                  <a:rPr lang="fr-BE" sz="2001">
                    <a:latin typeface="Arial" panose="020B0604020202020204" pitchFamily="34" charset="0"/>
                    <a:cs typeface="Arial" panose="020B0604020202020204" pitchFamily="34" charset="0"/>
                  </a:rPr>
                  <a:t>     </a:t>
                </a:r>
                <a:r>
                  <a:rPr lang="en-BE" sz="2001">
                    <a:latin typeface="Arial" panose="020B0604020202020204" pitchFamily="34" charset="0"/>
                    <a:cs typeface="Arial" panose="020B0604020202020204" pitchFamily="34" charset="0"/>
                  </a:rPr>
                  <a:t>20 MWh </a:t>
                </a:r>
                <a14:m>
                  <m:oMath xmlns:m="http://schemas.openxmlformats.org/officeDocument/2006/math">
                    <m:r>
                      <a:rPr lang="en-BE" sz="2001" i="1">
                        <a:latin typeface="Cambria Math" panose="02040503050406030204" pitchFamily="18" charset="0"/>
                        <a:ea typeface="Cambria Math" panose="02040503050406030204" pitchFamily="18" charset="0"/>
                        <a:cs typeface="Arial" panose="020B0604020202020204" pitchFamily="34" charset="0"/>
                      </a:rPr>
                      <m:t>×</m:t>
                    </m:r>
                  </m:oMath>
                </a14:m>
                <a:r>
                  <a:rPr lang="en-BE" sz="2001">
                    <a:latin typeface="Arial" panose="020B0604020202020204" pitchFamily="34" charset="0"/>
                    <a:cs typeface="Arial" panose="020B0604020202020204" pitchFamily="34" charset="0"/>
                  </a:rPr>
                  <a:t> €30/MWh = €600</a:t>
                </a:r>
              </a:p>
              <a:p>
                <a:pPr algn="just"/>
                <a:endParaRPr lang="en-BE"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BE" sz="2001">
                    <a:latin typeface="Arial" panose="020B0604020202020204" pitchFamily="34" charset="0"/>
                    <a:cs typeface="Arial" panose="020B0604020202020204" pitchFamily="34" charset="0"/>
                  </a:rPr>
                  <a:t>What is the </a:t>
                </a:r>
                <a:r>
                  <a:rPr lang="fr-BE" sz="2001">
                    <a:latin typeface="Arial" panose="020B0604020202020204" pitchFamily="34" charset="0"/>
                    <a:cs typeface="Arial" panose="020B0604020202020204" pitchFamily="34" charset="0"/>
                  </a:rPr>
                  <a:t>revenue</a:t>
                </a:r>
                <a:r>
                  <a:rPr lang="en-BE" sz="2001">
                    <a:latin typeface="Arial" panose="020B0604020202020204" pitchFamily="34" charset="0"/>
                    <a:cs typeface="Arial" panose="020B0604020202020204" pitchFamily="34" charset="0"/>
                  </a:rPr>
                  <a:t> of the last unit of energy?</a:t>
                </a:r>
              </a:p>
              <a:p>
                <a:pPr marL="334119" indent="-334119" algn="just">
                  <a:buChar char="•"/>
                </a:pPr>
                <a:endParaRPr lang="en-BE" sz="1000">
                  <a:latin typeface="Arial" panose="020B0604020202020204" pitchFamily="34" charset="0"/>
                  <a:cs typeface="Arial" panose="020B0604020202020204" pitchFamily="34" charset="0"/>
                </a:endParaRPr>
              </a:p>
              <a:p>
                <a:pPr algn="just"/>
                <a:r>
                  <a:rPr lang="fr-BE" sz="2001">
                    <a:latin typeface="Arial" panose="020B0604020202020204" pitchFamily="34" charset="0"/>
                    <a:cs typeface="Arial" panose="020B0604020202020204" pitchFamily="34" charset="0"/>
                  </a:rPr>
                  <a:t>     </a:t>
                </a:r>
                <a:r>
                  <a:rPr lang="en-BE" sz="2001">
                    <a:latin typeface="Arial" panose="020B0604020202020204" pitchFamily="34" charset="0"/>
                    <a:cs typeface="Arial" panose="020B0604020202020204" pitchFamily="34" charset="0"/>
                  </a:rPr>
                  <a:t>€</a:t>
                </a:r>
                <a:r>
                  <a:rPr lang="fr-BE" sz="2001">
                    <a:latin typeface="Arial" panose="020B0604020202020204" pitchFamily="34" charset="0"/>
                    <a:cs typeface="Arial" panose="020B0604020202020204" pitchFamily="34" charset="0"/>
                  </a:rPr>
                  <a:t>30</a:t>
                </a:r>
                <a:r>
                  <a:rPr lang="en-BE" sz="2001">
                    <a:latin typeface="Arial" panose="020B0604020202020204" pitchFamily="34" charset="0"/>
                    <a:cs typeface="Arial" panose="020B0604020202020204" pitchFamily="34" charset="0"/>
                  </a:rPr>
                  <a:t> </a:t>
                </a:r>
                <a:r>
                  <a:rPr lang="fr-BE" sz="2001">
                    <a:latin typeface="Arial" panose="020B0604020202020204" pitchFamily="34" charset="0"/>
                    <a:cs typeface="Arial" panose="020B0604020202020204" pitchFamily="34" charset="0"/>
                  </a:rPr>
                  <a:t>– the m</a:t>
                </a:r>
                <a:r>
                  <a:rPr lang="en-BE" sz="2001">
                    <a:latin typeface="Arial" panose="020B0604020202020204" pitchFamily="34" charset="0"/>
                    <a:cs typeface="Arial" panose="020B0604020202020204" pitchFamily="34" charset="0"/>
                  </a:rPr>
                  <a:t>arginal revenue for the producer</a:t>
                </a:r>
              </a:p>
            </p:txBody>
          </p:sp>
        </mc:Choice>
        <mc:Fallback xmlns="">
          <p:sp>
            <p:nvSpPr>
              <p:cNvPr id="2" name="ZoneTexte 1">
                <a:extLst>
                  <a:ext uri="{FF2B5EF4-FFF2-40B4-BE49-F238E27FC236}">
                    <a16:creationId xmlns:a16="http://schemas.microsoft.com/office/drawing/2014/main" id="{B51455CA-1F97-FFCE-39BD-27316E251323}"/>
                  </a:ext>
                </a:extLst>
              </p:cNvPr>
              <p:cNvSpPr txBox="1">
                <a:spLocks noRot="1" noChangeAspect="1" noMove="1" noResize="1" noEditPoints="1" noAdjustHandles="1" noChangeArrowheads="1" noChangeShapeType="1" noTextEdit="1"/>
              </p:cNvSpPr>
              <p:nvPr/>
            </p:nvSpPr>
            <p:spPr>
              <a:xfrm>
                <a:off x="590530" y="1458954"/>
                <a:ext cx="9138949" cy="1955346"/>
              </a:xfrm>
              <a:prstGeom prst="rect">
                <a:avLst/>
              </a:prstGeom>
              <a:blipFill>
                <a:blip r:embed="rId3"/>
                <a:stretch>
                  <a:fillRect l="-467" t="-935" b="-4673"/>
                </a:stretch>
              </a:blipFill>
            </p:spPr>
            <p:txBody>
              <a:bodyPr/>
              <a:lstStyle/>
              <a:p>
                <a:r>
                  <a:rPr lang="en-US">
                    <a:noFill/>
                  </a:rPr>
                  <a:t> </a:t>
                </a:r>
              </a:p>
            </p:txBody>
          </p:sp>
        </mc:Fallback>
      </mc:AlternateContent>
      <p:graphicFrame>
        <p:nvGraphicFramePr>
          <p:cNvPr id="7" name="object 7">
            <a:extLst>
              <a:ext uri="{FF2B5EF4-FFF2-40B4-BE49-F238E27FC236}">
                <a16:creationId xmlns:a16="http://schemas.microsoft.com/office/drawing/2014/main" id="{892060EF-62AC-E36B-785E-995745E87E0C}"/>
              </a:ext>
            </a:extLst>
          </p:cNvPr>
          <p:cNvGraphicFramePr>
            <a:graphicFrameLocks noGrp="1"/>
          </p:cNvGraphicFramePr>
          <p:nvPr/>
        </p:nvGraphicFramePr>
        <p:xfrm>
          <a:off x="3402832" y="3620121"/>
          <a:ext cx="3887736" cy="3975615"/>
        </p:xfrm>
        <a:graphic>
          <a:graphicData uri="http://schemas.openxmlformats.org/drawingml/2006/table">
            <a:tbl>
              <a:tblPr firstRow="1" bandRow="1">
                <a:tableStyleId>{2D5ABB26-0587-4C30-8999-92F81FD0307C}</a:tableStyleId>
              </a:tblPr>
              <a:tblGrid>
                <a:gridCol w="533611">
                  <a:extLst>
                    <a:ext uri="{9D8B030D-6E8A-4147-A177-3AD203B41FA5}">
                      <a16:colId xmlns:a16="http://schemas.microsoft.com/office/drawing/2014/main" val="20000"/>
                    </a:ext>
                  </a:extLst>
                </a:gridCol>
                <a:gridCol w="992543">
                  <a:extLst>
                    <a:ext uri="{9D8B030D-6E8A-4147-A177-3AD203B41FA5}">
                      <a16:colId xmlns:a16="http://schemas.microsoft.com/office/drawing/2014/main" val="20001"/>
                    </a:ext>
                  </a:extLst>
                </a:gridCol>
                <a:gridCol w="1218130">
                  <a:extLst>
                    <a:ext uri="{9D8B030D-6E8A-4147-A177-3AD203B41FA5}">
                      <a16:colId xmlns:a16="http://schemas.microsoft.com/office/drawing/2014/main" val="20002"/>
                    </a:ext>
                  </a:extLst>
                </a:gridCol>
                <a:gridCol w="1143452">
                  <a:extLst>
                    <a:ext uri="{9D8B030D-6E8A-4147-A177-3AD203B41FA5}">
                      <a16:colId xmlns:a16="http://schemas.microsoft.com/office/drawing/2014/main" val="20003"/>
                    </a:ext>
                  </a:extLst>
                </a:gridCol>
              </a:tblGrid>
              <a:tr h="628299">
                <a:tc>
                  <a:txBody>
                    <a:bodyPr/>
                    <a:lstStyle/>
                    <a:p>
                      <a:pPr marL="171450">
                        <a:lnSpc>
                          <a:spcPct val="100000"/>
                        </a:lnSpc>
                        <a:spcBef>
                          <a:spcPts val="310"/>
                        </a:spcBef>
                      </a:pPr>
                      <a:r>
                        <a:rPr sz="1600" b="1" spc="-5">
                          <a:latin typeface="Arial" panose="020B0604020202020204" pitchFamily="34" charset="0"/>
                          <a:cs typeface="Arial" panose="020B0604020202020204" pitchFamily="34" charset="0"/>
                        </a:rPr>
                        <a:t>ID</a:t>
                      </a:r>
                      <a:endParaRPr sz="160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algn="ctr">
                        <a:lnSpc>
                          <a:spcPct val="100000"/>
                        </a:lnSpc>
                        <a:spcBef>
                          <a:spcPts val="310"/>
                        </a:spcBef>
                      </a:pPr>
                      <a:r>
                        <a:rPr sz="1600" b="1" spc="-5">
                          <a:latin typeface="Arial" panose="020B0604020202020204" pitchFamily="34" charset="0"/>
                          <a:cs typeface="Arial" panose="020B0604020202020204" pitchFamily="34" charset="0"/>
                        </a:rPr>
                        <a:t>Side</a:t>
                      </a:r>
                      <a:endParaRPr sz="160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marL="228600" marR="106680" indent="-114300" algn="ctr">
                        <a:lnSpc>
                          <a:spcPts val="2090"/>
                        </a:lnSpc>
                        <a:spcBef>
                          <a:spcPts val="440"/>
                        </a:spcBef>
                      </a:pPr>
                      <a:r>
                        <a:rPr sz="1600" b="1" spc="-5">
                          <a:latin typeface="Arial" panose="020B0604020202020204" pitchFamily="34" charset="0"/>
                          <a:cs typeface="Arial" panose="020B0604020202020204" pitchFamily="34" charset="0"/>
                        </a:rPr>
                        <a:t>Quan</a:t>
                      </a:r>
                      <a:r>
                        <a:rPr sz="1600" b="1">
                          <a:latin typeface="Arial" panose="020B0604020202020204" pitchFamily="34" charset="0"/>
                          <a:cs typeface="Arial" panose="020B0604020202020204" pitchFamily="34" charset="0"/>
                        </a:rPr>
                        <a:t>t</a:t>
                      </a:r>
                      <a:r>
                        <a:rPr sz="1600" b="1" spc="-5">
                          <a:latin typeface="Arial" panose="020B0604020202020204" pitchFamily="34" charset="0"/>
                          <a:cs typeface="Arial" panose="020B0604020202020204" pitchFamily="34" charset="0"/>
                        </a:rPr>
                        <a:t>i</a:t>
                      </a:r>
                      <a:r>
                        <a:rPr sz="1600" b="1">
                          <a:latin typeface="Arial" panose="020B0604020202020204" pitchFamily="34" charset="0"/>
                          <a:cs typeface="Arial" panose="020B0604020202020204" pitchFamily="34" charset="0"/>
                        </a:rPr>
                        <a:t>ty  (MWh)</a:t>
                      </a:r>
                      <a:endParaRPr sz="1600">
                        <a:latin typeface="Arial" panose="020B0604020202020204" pitchFamily="34" charset="0"/>
                        <a:cs typeface="Arial" panose="020B0604020202020204" pitchFamily="34" charset="0"/>
                      </a:endParaRPr>
                    </a:p>
                  </a:txBody>
                  <a:tcPr marL="0" marR="0" marT="562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marL="133350" marR="125730" algn="ctr">
                        <a:lnSpc>
                          <a:spcPts val="2090"/>
                        </a:lnSpc>
                        <a:spcBef>
                          <a:spcPts val="440"/>
                        </a:spcBef>
                      </a:pPr>
                      <a:r>
                        <a:rPr sz="1600" b="1" spc="-5">
                          <a:latin typeface="Arial" panose="020B0604020202020204" pitchFamily="34" charset="0"/>
                          <a:cs typeface="Arial" panose="020B0604020202020204" pitchFamily="34" charset="0"/>
                        </a:rPr>
                        <a:t>Price </a:t>
                      </a:r>
                      <a:r>
                        <a:rPr sz="1600" b="1">
                          <a:latin typeface="Arial" panose="020B0604020202020204" pitchFamily="34" charset="0"/>
                          <a:cs typeface="Arial" panose="020B0604020202020204" pitchFamily="34" charset="0"/>
                        </a:rPr>
                        <a:t> (</a:t>
                      </a:r>
                      <a:r>
                        <a:rPr sz="1600" b="1" spc="-5">
                          <a:latin typeface="Arial" panose="020B0604020202020204" pitchFamily="34" charset="0"/>
                          <a:cs typeface="Arial" panose="020B0604020202020204" pitchFamily="34" charset="0"/>
                        </a:rPr>
                        <a:t>€/</a:t>
                      </a:r>
                      <a:r>
                        <a:rPr sz="1600" b="1">
                          <a:latin typeface="Arial" panose="020B0604020202020204" pitchFamily="34" charset="0"/>
                          <a:cs typeface="Arial" panose="020B0604020202020204" pitchFamily="34" charset="0"/>
                        </a:rPr>
                        <a:t>MWh)</a:t>
                      </a:r>
                      <a:endParaRPr sz="1600">
                        <a:latin typeface="Arial" panose="020B0604020202020204" pitchFamily="34" charset="0"/>
                        <a:cs typeface="Arial" panose="020B0604020202020204" pitchFamily="34" charset="0"/>
                      </a:endParaRPr>
                    </a:p>
                  </a:txBody>
                  <a:tcPr marL="0" marR="0" marT="56244"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extLst>
                  <a:ext uri="{0D108BD9-81ED-4DB2-BD59-A6C34878D82A}">
                    <a16:rowId xmlns:a16="http://schemas.microsoft.com/office/drawing/2014/main" val="10000"/>
                  </a:ext>
                </a:extLst>
              </a:tr>
              <a:tr h="369394">
                <a:tc>
                  <a:txBody>
                    <a:bodyPr/>
                    <a:lstStyle/>
                    <a:p>
                      <a:pPr marL="141605">
                        <a:lnSpc>
                          <a:spcPct val="100000"/>
                        </a:lnSpc>
                        <a:spcBef>
                          <a:spcPts val="315"/>
                        </a:spcBef>
                      </a:pPr>
                      <a:r>
                        <a:rPr sz="1600" spc="-70">
                          <a:latin typeface="Arial" panose="020B0604020202020204" pitchFamily="34" charset="0"/>
                          <a:cs typeface="Arial" panose="020B0604020202020204" pitchFamily="34" charset="0"/>
                        </a:rPr>
                        <a:t>G1</a:t>
                      </a:r>
                      <a:endParaRPr sz="1600">
                        <a:latin typeface="Arial" panose="020B0604020202020204" pitchFamily="34" charset="0"/>
                        <a:cs typeface="Arial" panose="020B0604020202020204" pitchFamily="34" charset="0"/>
                      </a:endParaRPr>
                    </a:p>
                  </a:txBody>
                  <a:tcPr marL="0" marR="0" marT="4026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sz="1600" spc="-70">
                          <a:latin typeface="Arial" panose="020B0604020202020204" pitchFamily="34" charset="0"/>
                          <a:cs typeface="Arial" panose="020B0604020202020204" pitchFamily="34" charset="0"/>
                        </a:rPr>
                        <a:t>Sell</a:t>
                      </a:r>
                      <a:endParaRPr sz="1600">
                        <a:latin typeface="Arial" panose="020B0604020202020204" pitchFamily="34" charset="0"/>
                        <a:cs typeface="Arial" panose="020B0604020202020204" pitchFamily="34" charset="0"/>
                      </a:endParaRPr>
                    </a:p>
                  </a:txBody>
                  <a:tcPr marL="0" marR="0" marT="40266"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140">
                          <a:latin typeface="Arial" panose="020B0604020202020204" pitchFamily="34" charset="0"/>
                          <a:cs typeface="Arial" panose="020B0604020202020204" pitchFamily="34" charset="0"/>
                        </a:rPr>
                        <a:t>50</a:t>
                      </a:r>
                      <a:endParaRPr sz="160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140">
                          <a:latin typeface="Arial" panose="020B0604020202020204" pitchFamily="34" charset="0"/>
                          <a:cs typeface="Arial" panose="020B0604020202020204" pitchFamily="34" charset="0"/>
                        </a:rPr>
                        <a:t>20</a:t>
                      </a:r>
                      <a:endParaRPr sz="160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9394">
                <a:tc>
                  <a:txBody>
                    <a:bodyPr/>
                    <a:lstStyle/>
                    <a:p>
                      <a:pPr marL="141605">
                        <a:lnSpc>
                          <a:spcPct val="100000"/>
                        </a:lnSpc>
                        <a:spcBef>
                          <a:spcPts val="305"/>
                        </a:spcBef>
                      </a:pPr>
                      <a:r>
                        <a:rPr sz="1600" spc="-70">
                          <a:latin typeface="Arial" panose="020B0604020202020204" pitchFamily="34" charset="0"/>
                          <a:cs typeface="Arial" panose="020B0604020202020204" pitchFamily="34" charset="0"/>
                        </a:rPr>
                        <a:t>G2</a:t>
                      </a:r>
                      <a:endParaRPr sz="1600">
                        <a:latin typeface="Arial" panose="020B0604020202020204" pitchFamily="34" charset="0"/>
                        <a:cs typeface="Arial" panose="020B0604020202020204" pitchFamily="34" charset="0"/>
                      </a:endParaRPr>
                    </a:p>
                  </a:txBody>
                  <a:tcPr marL="0" marR="0" marT="3898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sz="1600" spc="-70">
                          <a:latin typeface="Arial" panose="020B0604020202020204" pitchFamily="34" charset="0"/>
                          <a:cs typeface="Arial" panose="020B0604020202020204" pitchFamily="34" charset="0"/>
                        </a:rPr>
                        <a:t>Sell</a:t>
                      </a:r>
                      <a:endParaRPr sz="1600">
                        <a:latin typeface="Arial" panose="020B0604020202020204" pitchFamily="34" charset="0"/>
                        <a:cs typeface="Arial" panose="020B0604020202020204" pitchFamily="34" charset="0"/>
                      </a:endParaRPr>
                    </a:p>
                  </a:txBody>
                  <a:tcPr marL="0" marR="0" marT="3898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140">
                          <a:latin typeface="Arial" panose="020B0604020202020204" pitchFamily="34" charset="0"/>
                          <a:cs typeface="Arial" panose="020B0604020202020204" pitchFamily="34" charset="0"/>
                        </a:rPr>
                        <a:t>100</a:t>
                      </a:r>
                      <a:endParaRPr sz="160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140">
                          <a:latin typeface="Arial" panose="020B0604020202020204" pitchFamily="34" charset="0"/>
                          <a:cs typeface="Arial" panose="020B0604020202020204" pitchFamily="34" charset="0"/>
                        </a:rPr>
                        <a:t>10</a:t>
                      </a:r>
                      <a:endParaRPr sz="160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9394">
                <a:tc>
                  <a:txBody>
                    <a:bodyPr/>
                    <a:lstStyle/>
                    <a:p>
                      <a:pPr marL="141605">
                        <a:lnSpc>
                          <a:spcPct val="100000"/>
                        </a:lnSpc>
                        <a:spcBef>
                          <a:spcPts val="295"/>
                        </a:spcBef>
                      </a:pPr>
                      <a:r>
                        <a:rPr sz="1600" spc="-70">
                          <a:latin typeface="Arial" panose="020B0604020202020204" pitchFamily="34" charset="0"/>
                          <a:cs typeface="Arial" panose="020B0604020202020204" pitchFamily="34" charset="0"/>
                        </a:rPr>
                        <a:t>G3</a:t>
                      </a:r>
                      <a:endParaRPr sz="1600">
                        <a:latin typeface="Arial" panose="020B0604020202020204" pitchFamily="34" charset="0"/>
                        <a:cs typeface="Arial" panose="020B0604020202020204" pitchFamily="34" charset="0"/>
                      </a:endParaRPr>
                    </a:p>
                  </a:txBody>
                  <a:tcPr marL="0" marR="0" marT="37709"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sz="1600" spc="-70">
                          <a:latin typeface="Arial" panose="020B0604020202020204" pitchFamily="34" charset="0"/>
                          <a:cs typeface="Arial" panose="020B0604020202020204" pitchFamily="34" charset="0"/>
                        </a:rPr>
                        <a:t>Sell</a:t>
                      </a:r>
                      <a:endParaRPr sz="1600">
                        <a:latin typeface="Arial" panose="020B0604020202020204" pitchFamily="34" charset="0"/>
                        <a:cs typeface="Arial" panose="020B0604020202020204" pitchFamily="34" charset="0"/>
                      </a:endParaRPr>
                    </a:p>
                  </a:txBody>
                  <a:tcPr marL="0" marR="0" marT="37709"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140">
                          <a:latin typeface="Arial" panose="020B0604020202020204" pitchFamily="34" charset="0"/>
                          <a:cs typeface="Arial" panose="020B0604020202020204" pitchFamily="34" charset="0"/>
                        </a:rPr>
                        <a:t>20</a:t>
                      </a:r>
                      <a:endParaRPr sz="160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140">
                          <a:latin typeface="Arial" panose="020B0604020202020204" pitchFamily="34" charset="0"/>
                          <a:cs typeface="Arial" panose="020B0604020202020204" pitchFamily="34" charset="0"/>
                        </a:rPr>
                        <a:t>30</a:t>
                      </a:r>
                      <a:endParaRPr sz="160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9394">
                <a:tc>
                  <a:txBody>
                    <a:bodyPr/>
                    <a:lstStyle/>
                    <a:p>
                      <a:pPr marL="141605">
                        <a:lnSpc>
                          <a:spcPct val="100000"/>
                        </a:lnSpc>
                        <a:spcBef>
                          <a:spcPts val="310"/>
                        </a:spcBef>
                      </a:pPr>
                      <a:r>
                        <a:rPr sz="1600" spc="-70">
                          <a:latin typeface="Arial" panose="020B0604020202020204" pitchFamily="34" charset="0"/>
                          <a:cs typeface="Arial" panose="020B0604020202020204" pitchFamily="34" charset="0"/>
                        </a:rPr>
                        <a:t>G4</a:t>
                      </a:r>
                      <a:endParaRPr sz="160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310"/>
                        </a:spcBef>
                      </a:pPr>
                      <a:r>
                        <a:rPr sz="1600" spc="-70">
                          <a:latin typeface="Arial" panose="020B0604020202020204" pitchFamily="34" charset="0"/>
                          <a:cs typeface="Arial" panose="020B0604020202020204" pitchFamily="34" charset="0"/>
                        </a:rPr>
                        <a:t>Sell</a:t>
                      </a:r>
                      <a:endParaRPr sz="160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310"/>
                        </a:spcBef>
                      </a:pPr>
                      <a:r>
                        <a:rPr sz="1600" spc="-140">
                          <a:latin typeface="Arial" panose="020B0604020202020204" pitchFamily="34" charset="0"/>
                          <a:cs typeface="Arial" panose="020B0604020202020204" pitchFamily="34" charset="0"/>
                        </a:rPr>
                        <a:t>20</a:t>
                      </a:r>
                      <a:r>
                        <a:rPr lang="fr-BE" sz="1600" spc="-140">
                          <a:latin typeface="Arial" panose="020B0604020202020204" pitchFamily="34" charset="0"/>
                          <a:cs typeface="Arial" panose="020B0604020202020204" pitchFamily="34" charset="0"/>
                        </a:rPr>
                        <a:t>0</a:t>
                      </a:r>
                      <a:endParaRPr sz="1600">
                        <a:latin typeface="Arial" panose="020B0604020202020204" pitchFamily="34" charset="0"/>
                        <a:cs typeface="Arial" panose="020B0604020202020204" pitchFamily="34" charset="0"/>
                      </a:endParaRPr>
                    </a:p>
                  </a:txBody>
                  <a:tcPr marL="0" marR="0" marT="396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310"/>
                        </a:spcBef>
                      </a:pPr>
                      <a:r>
                        <a:rPr sz="1600" spc="-140">
                          <a:latin typeface="Arial" panose="020B0604020202020204" pitchFamily="34" charset="0"/>
                          <a:cs typeface="Arial" panose="020B0604020202020204" pitchFamily="34" charset="0"/>
                        </a:rPr>
                        <a:t>5</a:t>
                      </a:r>
                      <a:endParaRPr sz="1600">
                        <a:latin typeface="Arial" panose="020B0604020202020204" pitchFamily="34" charset="0"/>
                        <a:cs typeface="Arial" panose="020B0604020202020204" pitchFamily="34" charset="0"/>
                      </a:endParaRPr>
                    </a:p>
                  </a:txBody>
                  <a:tcPr marL="0" marR="0" marT="3962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69394">
                <a:tc>
                  <a:txBody>
                    <a:bodyPr/>
                    <a:lstStyle/>
                    <a:p>
                      <a:pPr marL="147955">
                        <a:lnSpc>
                          <a:spcPct val="100000"/>
                        </a:lnSpc>
                        <a:spcBef>
                          <a:spcPts val="300"/>
                        </a:spcBef>
                      </a:pPr>
                      <a:r>
                        <a:rPr lang="fr-BE" sz="1600" spc="-55">
                          <a:latin typeface="Arial" panose="020B0604020202020204" pitchFamily="34" charset="0"/>
                          <a:cs typeface="Arial" panose="020B0604020202020204" pitchFamily="34" charset="0"/>
                        </a:rPr>
                        <a:t>G5</a:t>
                      </a:r>
                      <a:endParaRPr sz="1600">
                        <a:latin typeface="Arial" panose="020B0604020202020204" pitchFamily="34" charset="0"/>
                        <a:cs typeface="Arial" panose="020B0604020202020204" pitchFamily="34" charset="0"/>
                      </a:endParaRPr>
                    </a:p>
                  </a:txBody>
                  <a:tcPr marL="0" marR="0" marT="3834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300"/>
                        </a:spcBef>
                      </a:pPr>
                      <a:r>
                        <a:rPr lang="fr-BE" sz="1600" spc="-105">
                          <a:latin typeface="Arial" panose="020B0604020202020204" pitchFamily="34" charset="0"/>
                          <a:cs typeface="Arial" panose="020B0604020202020204" pitchFamily="34" charset="0"/>
                        </a:rPr>
                        <a:t>Sell</a:t>
                      </a:r>
                      <a:endParaRPr lang="fr-BE" sz="1600">
                        <a:latin typeface="Arial" panose="020B0604020202020204" pitchFamily="34" charset="0"/>
                        <a:cs typeface="Arial" panose="020B0604020202020204" pitchFamily="34" charset="0"/>
                      </a:endParaRPr>
                    </a:p>
                  </a:txBody>
                  <a:tcPr marL="0" marR="0" marT="38348"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300"/>
                        </a:spcBef>
                      </a:pPr>
                      <a:r>
                        <a:rPr sz="1600" spc="-140">
                          <a:latin typeface="Arial" panose="020B0604020202020204" pitchFamily="34" charset="0"/>
                          <a:cs typeface="Arial" panose="020B0604020202020204" pitchFamily="34" charset="0"/>
                        </a:rPr>
                        <a:t>10</a:t>
                      </a:r>
                      <a:endParaRPr sz="1600">
                        <a:latin typeface="Arial" panose="020B0604020202020204" pitchFamily="34" charset="0"/>
                        <a:cs typeface="Arial" panose="020B0604020202020204" pitchFamily="34" charset="0"/>
                      </a:endParaRPr>
                    </a:p>
                  </a:txBody>
                  <a:tcPr marL="0" marR="0" marT="38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300"/>
                        </a:spcBef>
                      </a:pPr>
                      <a:r>
                        <a:rPr lang="fr-BE" sz="1600" spc="-140">
                          <a:latin typeface="Arial" panose="020B0604020202020204" pitchFamily="34" charset="0"/>
                          <a:cs typeface="Arial" panose="020B0604020202020204" pitchFamily="34" charset="0"/>
                        </a:rPr>
                        <a:t>0</a:t>
                      </a:r>
                      <a:endParaRPr sz="1600">
                        <a:latin typeface="Arial" panose="020B0604020202020204" pitchFamily="34" charset="0"/>
                        <a:cs typeface="Arial" panose="020B0604020202020204" pitchFamily="34" charset="0"/>
                      </a:endParaRPr>
                    </a:p>
                  </a:txBody>
                  <a:tcPr marL="0" marR="0" marT="38348"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69394">
                <a:tc>
                  <a:txBody>
                    <a:bodyPr/>
                    <a:lstStyle/>
                    <a:p>
                      <a:pPr marL="147955">
                        <a:lnSpc>
                          <a:spcPct val="100000"/>
                        </a:lnSpc>
                        <a:spcBef>
                          <a:spcPts val="300"/>
                        </a:spcBef>
                      </a:pPr>
                      <a:r>
                        <a:rPr sz="1600" spc="-55">
                          <a:latin typeface="Arial" panose="020B0604020202020204" pitchFamily="34" charset="0"/>
                          <a:cs typeface="Arial" panose="020B0604020202020204" pitchFamily="34" charset="0"/>
                        </a:rPr>
                        <a:t>C1</a:t>
                      </a:r>
                      <a:endParaRPr sz="1600">
                        <a:latin typeface="Arial" panose="020B0604020202020204" pitchFamily="34" charset="0"/>
                        <a:cs typeface="Arial" panose="020B0604020202020204" pitchFamily="34" charset="0"/>
                      </a:endParaRPr>
                    </a:p>
                  </a:txBody>
                  <a:tcPr marL="0" marR="0" marT="3834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0"/>
                        </a:spcBef>
                      </a:pPr>
                      <a:r>
                        <a:rPr sz="1600" spc="-105">
                          <a:latin typeface="Arial" panose="020B0604020202020204" pitchFamily="34" charset="0"/>
                          <a:cs typeface="Arial" panose="020B0604020202020204" pitchFamily="34" charset="0"/>
                        </a:rPr>
                        <a:t>Buy</a:t>
                      </a:r>
                      <a:endParaRPr sz="1600">
                        <a:latin typeface="Arial" panose="020B0604020202020204" pitchFamily="34" charset="0"/>
                        <a:cs typeface="Arial" panose="020B0604020202020204" pitchFamily="34" charset="0"/>
                      </a:endParaRPr>
                    </a:p>
                  </a:txBody>
                  <a:tcPr marL="0" marR="0" marT="38348"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140">
                          <a:latin typeface="Arial" panose="020B0604020202020204" pitchFamily="34" charset="0"/>
                          <a:cs typeface="Arial" panose="020B0604020202020204" pitchFamily="34" charset="0"/>
                        </a:rPr>
                        <a:t>50</a:t>
                      </a:r>
                      <a:endParaRPr sz="160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140">
                          <a:latin typeface="Arial" panose="020B0604020202020204" pitchFamily="34" charset="0"/>
                          <a:cs typeface="Arial" panose="020B0604020202020204" pitchFamily="34" charset="0"/>
                        </a:rPr>
                        <a:t>1</a:t>
                      </a:r>
                      <a:endParaRPr sz="160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69394">
                <a:tc>
                  <a:txBody>
                    <a:bodyPr/>
                    <a:lstStyle/>
                    <a:p>
                      <a:pPr marL="147955">
                        <a:lnSpc>
                          <a:spcPct val="100000"/>
                        </a:lnSpc>
                        <a:spcBef>
                          <a:spcPts val="315"/>
                        </a:spcBef>
                      </a:pPr>
                      <a:r>
                        <a:rPr sz="1600" spc="-55">
                          <a:latin typeface="Arial" panose="020B0604020202020204" pitchFamily="34" charset="0"/>
                          <a:cs typeface="Arial" panose="020B0604020202020204" pitchFamily="34" charset="0"/>
                        </a:rPr>
                        <a:t>C2</a:t>
                      </a:r>
                      <a:endParaRPr sz="1600">
                        <a:latin typeface="Arial" panose="020B0604020202020204" pitchFamily="34" charset="0"/>
                        <a:cs typeface="Arial" panose="020B0604020202020204" pitchFamily="34" charset="0"/>
                      </a:endParaRPr>
                    </a:p>
                  </a:txBody>
                  <a:tcPr marL="0" marR="0" marT="4026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sz="1600" spc="-105">
                          <a:latin typeface="Arial" panose="020B0604020202020204" pitchFamily="34" charset="0"/>
                          <a:cs typeface="Arial" panose="020B0604020202020204" pitchFamily="34" charset="0"/>
                        </a:rPr>
                        <a:t>Buy</a:t>
                      </a:r>
                      <a:endParaRPr sz="1600">
                        <a:latin typeface="Arial" panose="020B0604020202020204" pitchFamily="34" charset="0"/>
                        <a:cs typeface="Arial" panose="020B0604020202020204" pitchFamily="34" charset="0"/>
                      </a:endParaRPr>
                    </a:p>
                  </a:txBody>
                  <a:tcPr marL="0" marR="0" marT="40266"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140">
                          <a:latin typeface="Arial" panose="020B0604020202020204" pitchFamily="34" charset="0"/>
                          <a:cs typeface="Arial" panose="020B0604020202020204" pitchFamily="34" charset="0"/>
                        </a:rPr>
                        <a:t>100</a:t>
                      </a:r>
                      <a:endParaRPr sz="160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140">
                          <a:latin typeface="Arial" panose="020B0604020202020204" pitchFamily="34" charset="0"/>
                          <a:cs typeface="Arial" panose="020B0604020202020204" pitchFamily="34" charset="0"/>
                        </a:rPr>
                        <a:t>15</a:t>
                      </a:r>
                      <a:endParaRPr sz="160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80834">
                <a:tc>
                  <a:txBody>
                    <a:bodyPr/>
                    <a:lstStyle/>
                    <a:p>
                      <a:pPr marL="147955">
                        <a:lnSpc>
                          <a:spcPct val="100000"/>
                        </a:lnSpc>
                        <a:spcBef>
                          <a:spcPts val="305"/>
                        </a:spcBef>
                      </a:pPr>
                      <a:r>
                        <a:rPr sz="1600" spc="-55">
                          <a:latin typeface="Arial" panose="020B0604020202020204" pitchFamily="34" charset="0"/>
                          <a:cs typeface="Arial" panose="020B0604020202020204" pitchFamily="34" charset="0"/>
                        </a:rPr>
                        <a:t>C3</a:t>
                      </a:r>
                      <a:endParaRPr sz="1600">
                        <a:latin typeface="Arial" panose="020B0604020202020204" pitchFamily="34" charset="0"/>
                        <a:cs typeface="Arial" panose="020B0604020202020204" pitchFamily="34" charset="0"/>
                      </a:endParaRPr>
                    </a:p>
                  </a:txBody>
                  <a:tcPr marL="0" marR="0" marT="3898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sz="1600" spc="-105">
                          <a:latin typeface="Arial" panose="020B0604020202020204" pitchFamily="34" charset="0"/>
                          <a:cs typeface="Arial" panose="020B0604020202020204" pitchFamily="34" charset="0"/>
                        </a:rPr>
                        <a:t>Buy</a:t>
                      </a:r>
                      <a:endParaRPr sz="1600">
                        <a:latin typeface="Arial" panose="020B0604020202020204" pitchFamily="34" charset="0"/>
                        <a:cs typeface="Arial" panose="020B0604020202020204" pitchFamily="34" charset="0"/>
                      </a:endParaRPr>
                    </a:p>
                  </a:txBody>
                  <a:tcPr marL="0" marR="0" marT="3898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140">
                          <a:latin typeface="Arial" panose="020B0604020202020204" pitchFamily="34" charset="0"/>
                          <a:cs typeface="Arial" panose="020B0604020202020204" pitchFamily="34" charset="0"/>
                        </a:rPr>
                        <a:t>200</a:t>
                      </a:r>
                      <a:endParaRPr sz="160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140">
                          <a:latin typeface="Arial" panose="020B0604020202020204" pitchFamily="34" charset="0"/>
                          <a:cs typeface="Arial" panose="020B0604020202020204" pitchFamily="34" charset="0"/>
                        </a:rPr>
                        <a:t>20</a:t>
                      </a:r>
                      <a:endParaRPr sz="160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80724">
                <a:tc>
                  <a:txBody>
                    <a:bodyPr/>
                    <a:lstStyle/>
                    <a:p>
                      <a:pPr marL="147955">
                        <a:lnSpc>
                          <a:spcPct val="100000"/>
                        </a:lnSpc>
                        <a:spcBef>
                          <a:spcPts val="295"/>
                        </a:spcBef>
                      </a:pPr>
                      <a:r>
                        <a:rPr sz="1600" spc="-55">
                          <a:latin typeface="Arial" panose="020B0604020202020204" pitchFamily="34" charset="0"/>
                          <a:cs typeface="Arial" panose="020B0604020202020204" pitchFamily="34" charset="0"/>
                        </a:rPr>
                        <a:t>C4</a:t>
                      </a:r>
                      <a:endParaRPr sz="1600">
                        <a:latin typeface="Arial" panose="020B0604020202020204" pitchFamily="34" charset="0"/>
                        <a:cs typeface="Arial" panose="020B0604020202020204" pitchFamily="34" charset="0"/>
                      </a:endParaRPr>
                    </a:p>
                  </a:txBody>
                  <a:tcPr marL="0" marR="0" marT="37709"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Bef>
                          <a:spcPts val="295"/>
                        </a:spcBef>
                      </a:pPr>
                      <a:r>
                        <a:rPr sz="1600" spc="-105">
                          <a:latin typeface="Arial" panose="020B0604020202020204" pitchFamily="34" charset="0"/>
                          <a:cs typeface="Arial" panose="020B0604020202020204" pitchFamily="34" charset="0"/>
                        </a:rPr>
                        <a:t>Buy</a:t>
                      </a:r>
                      <a:endParaRPr sz="1600">
                        <a:latin typeface="Arial" panose="020B0604020202020204" pitchFamily="34" charset="0"/>
                        <a:cs typeface="Arial" panose="020B0604020202020204" pitchFamily="34" charset="0"/>
                      </a:endParaRPr>
                    </a:p>
                  </a:txBody>
                  <a:tcPr marL="0" marR="0" marT="37709"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Bef>
                          <a:spcPts val="295"/>
                        </a:spcBef>
                      </a:pPr>
                      <a:r>
                        <a:rPr lang="fr-BE" sz="1600">
                          <a:latin typeface="Arial" panose="020B0604020202020204" pitchFamily="34" charset="0"/>
                          <a:cs typeface="Arial" panose="020B0604020202020204" pitchFamily="34" charset="0"/>
                        </a:rPr>
                        <a:t>50</a:t>
                      </a:r>
                      <a:endParaRPr sz="160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Bef>
                          <a:spcPts val="295"/>
                        </a:spcBef>
                      </a:pPr>
                      <a:r>
                        <a:rPr lang="fr-BE" sz="1600">
                          <a:latin typeface="Arial" panose="020B0604020202020204" pitchFamily="34" charset="0"/>
                          <a:cs typeface="Arial" panose="020B0604020202020204" pitchFamily="34" charset="0"/>
                        </a:rPr>
                        <a:t>30</a:t>
                      </a:r>
                      <a:endParaRPr sz="160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020735562"/>
                  </a:ext>
                </a:extLst>
              </a:tr>
            </a:tbl>
          </a:graphicData>
        </a:graphic>
      </p:graphicFrame>
      <p:sp>
        <p:nvSpPr>
          <p:cNvPr id="8" name="ZoneTexte 7">
            <a:extLst>
              <a:ext uri="{FF2B5EF4-FFF2-40B4-BE49-F238E27FC236}">
                <a16:creationId xmlns:a16="http://schemas.microsoft.com/office/drawing/2014/main" id="{E57DD6B0-C33C-82E4-AED8-55736EE4283E}"/>
              </a:ext>
            </a:extLst>
          </p:cNvPr>
          <p:cNvSpPr txBox="1"/>
          <p:nvPr/>
        </p:nvSpPr>
        <p:spPr>
          <a:xfrm>
            <a:off x="590529" y="980961"/>
            <a:ext cx="2541004" cy="400268"/>
          </a:xfrm>
          <a:prstGeom prst="rect">
            <a:avLst/>
          </a:prstGeom>
          <a:noFill/>
        </p:spPr>
        <p:txBody>
          <a:bodyPr wrap="square" rtlCol="0">
            <a:spAutoFit/>
          </a:bodyPr>
          <a:lstStyle/>
          <a:p>
            <a:r>
              <a:rPr lang="fr-BE" sz="2001" b="1">
                <a:latin typeface="Arial" panose="020B0604020202020204" pitchFamily="34" charset="0"/>
                <a:cs typeface="Arial" panose="020B0604020202020204" pitchFamily="34" charset="0"/>
              </a:rPr>
              <a:t>Part 2:</a:t>
            </a:r>
            <a:endParaRPr lang="en-GB" sz="2001" b="1">
              <a:latin typeface="Arial" panose="020B0604020202020204" pitchFamily="34" charset="0"/>
              <a:cs typeface="Arial" panose="020B0604020202020204" pitchFamily="34" charset="0"/>
            </a:endParaRPr>
          </a:p>
        </p:txBody>
      </p:sp>
      <p:sp>
        <p:nvSpPr>
          <p:cNvPr id="5" name="Espace réservé du numéro de diapositive 1">
            <a:extLst>
              <a:ext uri="{FF2B5EF4-FFF2-40B4-BE49-F238E27FC236}">
                <a16:creationId xmlns:a16="http://schemas.microsoft.com/office/drawing/2014/main" id="{0D9BC8EE-EA7C-39D7-C815-4A7A3EEF7F7E}"/>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140</a:t>
            </a:fld>
            <a:endParaRPr lang="en-GB"/>
          </a:p>
        </p:txBody>
      </p:sp>
    </p:spTree>
    <p:extLst>
      <p:ext uri="{BB962C8B-B14F-4D97-AF65-F5344CB8AC3E}">
        <p14:creationId xmlns:p14="http://schemas.microsoft.com/office/powerpoint/2010/main" val="397186549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FE7C65D-3CC7-174A-CBBB-8938720F029D}"/>
              </a:ext>
            </a:extLst>
          </p:cNvPr>
          <p:cNvSpPr txBox="1"/>
          <p:nvPr/>
        </p:nvSpPr>
        <p:spPr>
          <a:xfrm>
            <a:off x="590529" y="350621"/>
            <a:ext cx="9193399"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Key terms in electricity markets – Pool market</a:t>
            </a:r>
            <a:endParaRPr lang="fr-BE" sz="2400" b="1">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47442243-238F-8BA3-779D-5F2200232A6E}"/>
              </a:ext>
            </a:extLst>
          </p:cNvPr>
          <p:cNvSpPr txBox="1"/>
          <p:nvPr/>
        </p:nvSpPr>
        <p:spPr>
          <a:xfrm>
            <a:off x="590528" y="1114330"/>
            <a:ext cx="9479633" cy="1785810"/>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Participants in the pool market can submit requests to buy or sell energy, which are referred to as ‘orders’, ‘offers’, or ‘bids’.</a:t>
            </a:r>
          </a:p>
          <a:p>
            <a:pPr algn="just"/>
            <a:endParaRPr lang="en-US" sz="1000">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The expression ‘pool market’ </a:t>
            </a:r>
            <a:r>
              <a:rPr lang="en-US" sz="2001">
                <a:latin typeface="Arial" panose="020B0604020202020204" pitchFamily="34" charset="0"/>
                <a:cs typeface="Arial" panose="020B0604020202020204" pitchFamily="34" charset="0"/>
              </a:rPr>
              <a:t>refers to a centralized marketplace where electricity is traded between sellers (producers/generators) and buyers (i.e., retailers, suppliers, large consumers).</a:t>
            </a:r>
          </a:p>
        </p:txBody>
      </p:sp>
      <p:pic>
        <p:nvPicPr>
          <p:cNvPr id="16" name="Image 15">
            <a:extLst>
              <a:ext uri="{FF2B5EF4-FFF2-40B4-BE49-F238E27FC236}">
                <a16:creationId xmlns:a16="http://schemas.microsoft.com/office/drawing/2014/main" id="{602FE8A0-0734-A941-6ED9-B9D90FAFCCC3}"/>
              </a:ext>
            </a:extLst>
          </p:cNvPr>
          <p:cNvPicPr>
            <a:picLocks noChangeAspect="1"/>
          </p:cNvPicPr>
          <p:nvPr/>
        </p:nvPicPr>
        <p:blipFill>
          <a:blip r:embed="rId2"/>
          <a:stretch>
            <a:fillRect/>
          </a:stretch>
        </p:blipFill>
        <p:spPr>
          <a:xfrm>
            <a:off x="1234301" y="3306162"/>
            <a:ext cx="8224799" cy="2686768"/>
          </a:xfrm>
          <a:prstGeom prst="rect">
            <a:avLst/>
          </a:prstGeom>
        </p:spPr>
      </p:pic>
      <p:sp>
        <p:nvSpPr>
          <p:cNvPr id="18" name="ZoneTexte 17">
            <a:extLst>
              <a:ext uri="{FF2B5EF4-FFF2-40B4-BE49-F238E27FC236}">
                <a16:creationId xmlns:a16="http://schemas.microsoft.com/office/drawing/2014/main" id="{974C419A-132E-97FB-BAFA-4AB748F4F567}"/>
              </a:ext>
            </a:extLst>
          </p:cNvPr>
          <p:cNvSpPr txBox="1"/>
          <p:nvPr/>
        </p:nvSpPr>
        <p:spPr>
          <a:xfrm>
            <a:off x="590528" y="6398954"/>
            <a:ext cx="9479633" cy="1016065"/>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Sellers and buyers </a:t>
            </a:r>
            <a:r>
              <a:rPr lang="en-GB" sz="2001" b="1">
                <a:latin typeface="Arial" panose="020B0604020202020204" pitchFamily="34" charset="0"/>
                <a:cs typeface="Arial" panose="020B0604020202020204" pitchFamily="34" charset="0"/>
              </a:rPr>
              <a:t>do not interact outside of the pool market</a:t>
            </a:r>
            <a:r>
              <a:rPr lang="en-GB" sz="2001">
                <a:latin typeface="Arial" panose="020B0604020202020204" pitchFamily="34" charset="0"/>
                <a:cs typeface="Arial" panose="020B0604020202020204" pitchFamily="34" charset="0"/>
              </a:rPr>
              <a:t>, even if they belong to the same firm. All bidding decisions must be based only on public information.</a:t>
            </a:r>
            <a:endParaRPr lang="en-GB" sz="2001"/>
          </a:p>
        </p:txBody>
      </p:sp>
      <p:sp>
        <p:nvSpPr>
          <p:cNvPr id="19" name="Rectangle 18">
            <a:extLst>
              <a:ext uri="{FF2B5EF4-FFF2-40B4-BE49-F238E27FC236}">
                <a16:creationId xmlns:a16="http://schemas.microsoft.com/office/drawing/2014/main" id="{3BEFD467-19F9-DB48-9509-D74041F03B42}"/>
              </a:ext>
            </a:extLst>
          </p:cNvPr>
          <p:cNvSpPr/>
          <p:nvPr/>
        </p:nvSpPr>
        <p:spPr>
          <a:xfrm>
            <a:off x="696251" y="3112896"/>
            <a:ext cx="9300898" cy="303596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Espace réservé du numéro de diapositive 1">
            <a:extLst>
              <a:ext uri="{FF2B5EF4-FFF2-40B4-BE49-F238E27FC236}">
                <a16:creationId xmlns:a16="http://schemas.microsoft.com/office/drawing/2014/main" id="{4BDCB576-0A2D-E3B5-EC38-E39BD50D8330}"/>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141</a:t>
            </a:fld>
            <a:endParaRPr lang="en-GB"/>
          </a:p>
        </p:txBody>
      </p:sp>
    </p:spTree>
    <p:extLst>
      <p:ext uri="{BB962C8B-B14F-4D97-AF65-F5344CB8AC3E}">
        <p14:creationId xmlns:p14="http://schemas.microsoft.com/office/powerpoint/2010/main" val="412028017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79CB4EE-531A-39D3-BED3-94DE6349FEB9}"/>
              </a:ext>
            </a:extLst>
          </p:cNvPr>
          <p:cNvSpPr txBox="1"/>
          <p:nvPr/>
        </p:nvSpPr>
        <p:spPr>
          <a:xfrm>
            <a:off x="590529" y="1955551"/>
            <a:ext cx="9479633" cy="4710843"/>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An </a:t>
            </a:r>
            <a:r>
              <a:rPr lang="en-US" sz="2001" b="1">
                <a:latin typeface="Arial" panose="020B0604020202020204" pitchFamily="34" charset="0"/>
                <a:cs typeface="Arial" panose="020B0604020202020204" pitchFamily="34" charset="0"/>
              </a:rPr>
              <a:t>order</a:t>
            </a:r>
            <a:r>
              <a:rPr lang="en-US" sz="2001">
                <a:latin typeface="Arial" panose="020B0604020202020204" pitchFamily="34" charset="0"/>
                <a:cs typeface="Arial" panose="020B0604020202020204" pitchFamily="34" charset="0"/>
              </a:rPr>
              <a:t> is a general term that applies to both the buying and selling of quantities or volumes of electrical power at a specified price for a given period. </a:t>
            </a:r>
            <a:r>
              <a:rPr lang="en-GB" sz="2001">
                <a:latin typeface="Arial" panose="020B0604020202020204" pitchFamily="34" charset="0"/>
                <a:cs typeface="Arial" panose="020B0604020202020204" pitchFamily="34" charset="0"/>
              </a:rPr>
              <a:t>Orders are anonymous in the pool market.</a:t>
            </a:r>
            <a:endParaRPr lang="en-US" sz="2001">
              <a:latin typeface="Arial" panose="020B0604020202020204" pitchFamily="34" charset="0"/>
              <a:cs typeface="Arial" panose="020B0604020202020204" pitchFamily="34" charset="0"/>
            </a:endParaRP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An </a:t>
            </a:r>
            <a:r>
              <a:rPr lang="en-US" sz="2001" b="1">
                <a:latin typeface="Arial" panose="020B0604020202020204" pitchFamily="34" charset="0"/>
                <a:cs typeface="Arial" panose="020B0604020202020204" pitchFamily="34" charset="0"/>
              </a:rPr>
              <a:t>ask order</a:t>
            </a:r>
            <a:r>
              <a:rPr lang="en-US" sz="2001">
                <a:latin typeface="Arial" panose="020B0604020202020204" pitchFamily="34" charset="0"/>
                <a:cs typeface="Arial" panose="020B0604020202020204" pitchFamily="34" charset="0"/>
              </a:rPr>
              <a:t> represents the price a seller is willing to accept; this is an offer.</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A </a:t>
            </a:r>
            <a:r>
              <a:rPr lang="en-US" sz="2001" b="1">
                <a:latin typeface="Arial" panose="020B0604020202020204" pitchFamily="34" charset="0"/>
                <a:cs typeface="Arial" panose="020B0604020202020204" pitchFamily="34" charset="0"/>
              </a:rPr>
              <a:t>buy order</a:t>
            </a:r>
            <a:r>
              <a:rPr lang="en-US" sz="2001">
                <a:latin typeface="Arial" panose="020B0604020202020204" pitchFamily="34" charset="0"/>
                <a:cs typeface="Arial" panose="020B0604020202020204" pitchFamily="34" charset="0"/>
              </a:rPr>
              <a:t> represents the price a buyer is willing to pay.</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Producers submit ask orders to supply a specific amount of electrical power at a designated time for the relevant period. Retailers submit orders specifying the quantity they need and the price they are willing to pay.</a:t>
            </a:r>
          </a:p>
          <a:p>
            <a:pPr algn="just"/>
            <a:endParaRPr lang="en-US" sz="2001">
              <a:latin typeface="Arial" panose="020B0604020202020204" pitchFamily="34" charset="0"/>
              <a:cs typeface="Arial" panose="020B0604020202020204" pitchFamily="34" charset="0"/>
            </a:endParaRPr>
          </a:p>
          <a:p>
            <a:pPr algn="just"/>
            <a:r>
              <a:rPr lang="en-US" sz="2001" u="sng">
                <a:latin typeface="Arial" panose="020B0604020202020204" pitchFamily="34" charset="0"/>
                <a:cs typeface="Arial" panose="020B0604020202020204" pitchFamily="34" charset="0"/>
              </a:rPr>
              <a:t>Note:</a:t>
            </a:r>
            <a:r>
              <a:rPr lang="en-US" sz="2001">
                <a:latin typeface="Arial" panose="020B0604020202020204" pitchFamily="34" charset="0"/>
                <a:cs typeface="Arial" panose="020B0604020202020204" pitchFamily="34" charset="0"/>
              </a:rPr>
              <a:t> In the context of electricity markets, the term ‘bidding’ is often used to encompass both the process by which producers and retailers submit offers to supply or purchase electricity. Therefore, the term ‘bid’ can refer to both an ask order and a buy order.</a:t>
            </a:r>
          </a:p>
        </p:txBody>
      </p:sp>
      <p:sp>
        <p:nvSpPr>
          <p:cNvPr id="6" name="ZoneTexte 5">
            <a:extLst>
              <a:ext uri="{FF2B5EF4-FFF2-40B4-BE49-F238E27FC236}">
                <a16:creationId xmlns:a16="http://schemas.microsoft.com/office/drawing/2014/main" id="{BA691C8E-3571-84CF-3855-0EFAF7A9B420}"/>
              </a:ext>
            </a:extLst>
          </p:cNvPr>
          <p:cNvSpPr txBox="1"/>
          <p:nvPr/>
        </p:nvSpPr>
        <p:spPr>
          <a:xfrm>
            <a:off x="590529" y="350621"/>
            <a:ext cx="9193399"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Key terms in electricity markets – Orders</a:t>
            </a:r>
            <a:endParaRPr lang="fr-BE" sz="2400" b="1">
              <a:latin typeface="Arial" panose="020B0604020202020204" pitchFamily="34" charset="0"/>
              <a:cs typeface="Arial" panose="020B0604020202020204" pitchFamily="34" charset="0"/>
            </a:endParaRPr>
          </a:p>
        </p:txBody>
      </p:sp>
      <p:sp>
        <p:nvSpPr>
          <p:cNvPr id="3" name="Espace réservé du numéro de diapositive 1">
            <a:extLst>
              <a:ext uri="{FF2B5EF4-FFF2-40B4-BE49-F238E27FC236}">
                <a16:creationId xmlns:a16="http://schemas.microsoft.com/office/drawing/2014/main" id="{85CFB114-C8F6-3243-EFDF-6F85F6219419}"/>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142</a:t>
            </a:fld>
            <a:endParaRPr lang="en-GB"/>
          </a:p>
        </p:txBody>
      </p:sp>
    </p:spTree>
    <p:extLst>
      <p:ext uri="{BB962C8B-B14F-4D97-AF65-F5344CB8AC3E}">
        <p14:creationId xmlns:p14="http://schemas.microsoft.com/office/powerpoint/2010/main" val="59826342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90A125E2-AB93-1ECD-6CEE-226FDDC1E757}"/>
              </a:ext>
            </a:extLst>
          </p:cNvPr>
          <p:cNvSpPr txBox="1"/>
          <p:nvPr/>
        </p:nvSpPr>
        <p:spPr>
          <a:xfrm>
            <a:off x="590529" y="2601695"/>
            <a:ext cx="9479633" cy="3171352"/>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marginal cost is the change in total production cost that results from producing one additional unit. In the context of electricity generation, </a:t>
            </a:r>
            <a:r>
              <a:rPr lang="en-US" sz="2001" b="1">
                <a:latin typeface="Arial" panose="020B0604020202020204" pitchFamily="34" charset="0"/>
                <a:cs typeface="Arial" panose="020B0604020202020204" pitchFamily="34" charset="0"/>
              </a:rPr>
              <a:t>this means the cost for a producer to generate an additional MWh</a:t>
            </a:r>
            <a:r>
              <a:rPr lang="en-US" sz="2001">
                <a:latin typeface="Arial" panose="020B0604020202020204" pitchFamily="34" charset="0"/>
                <a:cs typeface="Arial" panose="020B0604020202020204" pitchFamily="34" charset="0"/>
              </a:rPr>
              <a:t>.</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the electricity market, </a:t>
            </a:r>
            <a:r>
              <a:rPr lang="en-US" sz="2001" b="1">
                <a:latin typeface="Arial" panose="020B0604020202020204" pitchFamily="34" charset="0"/>
                <a:cs typeface="Arial" panose="020B0604020202020204" pitchFamily="34" charset="0"/>
              </a:rPr>
              <a:t>producers typically submit their marginal costs as bid prices</a:t>
            </a:r>
            <a:r>
              <a:rPr lang="en-US" sz="2001">
                <a:latin typeface="Arial" panose="020B0604020202020204" pitchFamily="34" charset="0"/>
                <a:cs typeface="Arial" panose="020B0604020202020204" pitchFamily="34" charset="0"/>
              </a:rPr>
              <a:t>; they aim to sell their electricity at a price that covers the cost of producing that last unit. It also reflects their incentive to avoid underestimating or overestimating their costs. If a producer submits a bid price that is too low, they may not cover their costs. Conversely, a price that is too high could make them uncompetitive compared to other producers.</a:t>
            </a:r>
          </a:p>
        </p:txBody>
      </p:sp>
      <p:sp>
        <p:nvSpPr>
          <p:cNvPr id="11" name="ZoneTexte 10">
            <a:extLst>
              <a:ext uri="{FF2B5EF4-FFF2-40B4-BE49-F238E27FC236}">
                <a16:creationId xmlns:a16="http://schemas.microsoft.com/office/drawing/2014/main" id="{BE2D1861-4AA4-92C4-3E2B-B60C46AB5993}"/>
              </a:ext>
            </a:extLst>
          </p:cNvPr>
          <p:cNvSpPr txBox="1"/>
          <p:nvPr/>
        </p:nvSpPr>
        <p:spPr>
          <a:xfrm>
            <a:off x="590529" y="350621"/>
            <a:ext cx="9193399"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Key terms in electricity markets – Marginal cost</a:t>
            </a:r>
            <a:endParaRPr lang="fr-BE" sz="2400" b="1">
              <a:latin typeface="Arial" panose="020B0604020202020204" pitchFamily="34" charset="0"/>
              <a:cs typeface="Arial" panose="020B0604020202020204" pitchFamily="34" charset="0"/>
            </a:endParaRPr>
          </a:p>
        </p:txBody>
      </p:sp>
      <p:sp>
        <p:nvSpPr>
          <p:cNvPr id="3" name="Espace réservé du numéro de diapositive 1">
            <a:extLst>
              <a:ext uri="{FF2B5EF4-FFF2-40B4-BE49-F238E27FC236}">
                <a16:creationId xmlns:a16="http://schemas.microsoft.com/office/drawing/2014/main" id="{B0877923-3232-3B82-9515-0916C53318B4}"/>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143</a:t>
            </a:fld>
            <a:endParaRPr lang="en-GB"/>
          </a:p>
        </p:txBody>
      </p:sp>
    </p:spTree>
    <p:extLst>
      <p:ext uri="{BB962C8B-B14F-4D97-AF65-F5344CB8AC3E}">
        <p14:creationId xmlns:p14="http://schemas.microsoft.com/office/powerpoint/2010/main" val="23340060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E540722-59FD-17D3-AE92-7947CCFB8860}"/>
              </a:ext>
            </a:extLst>
          </p:cNvPr>
          <p:cNvSpPr txBox="1"/>
          <p:nvPr/>
        </p:nvSpPr>
        <p:spPr>
          <a:xfrm>
            <a:off x="590529" y="350621"/>
            <a:ext cx="9193399"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Key terms in electricity markets – Merit order</a:t>
            </a:r>
            <a:endParaRPr lang="fr-BE" sz="2400" b="1">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6A980CCC-B01C-E823-8021-57C0987C2C93}"/>
              </a:ext>
            </a:extLst>
          </p:cNvPr>
          <p:cNvSpPr txBox="1"/>
          <p:nvPr/>
        </p:nvSpPr>
        <p:spPr>
          <a:xfrm>
            <a:off x="606884" y="2454751"/>
            <a:ext cx="9479633" cy="3479250"/>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In the day-ahead market, producers submit their offers for each time period of the upcoming day. </a:t>
            </a:r>
            <a:r>
              <a:rPr lang="en-US" sz="2001" b="1">
                <a:latin typeface="Arial" panose="020B0604020202020204" pitchFamily="34" charset="0"/>
                <a:cs typeface="Arial" panose="020B0604020202020204" pitchFamily="34" charset="0"/>
              </a:rPr>
              <a:t>The merit order organizes these offers based on their marginal costs</a:t>
            </a:r>
            <a:r>
              <a:rPr lang="en-US" sz="2001">
                <a:latin typeface="Arial" panose="020B0604020202020204" pitchFamily="34" charset="0"/>
                <a:cs typeface="Arial" panose="020B0604020202020204" pitchFamily="34" charset="0"/>
              </a:rPr>
              <a:t>,</a:t>
            </a:r>
            <a:r>
              <a:rPr lang="en-US" sz="2001" b="1">
                <a:latin typeface="Arial" panose="020B0604020202020204" pitchFamily="34" charset="0"/>
                <a:cs typeface="Arial" panose="020B0604020202020204" pitchFamily="34" charset="0"/>
              </a:rPr>
              <a:t> </a:t>
            </a:r>
            <a:r>
              <a:rPr lang="en-US" sz="2001">
                <a:latin typeface="Arial" panose="020B0604020202020204" pitchFamily="34" charset="0"/>
                <a:cs typeface="Arial" panose="020B0604020202020204" pitchFamily="34" charset="0"/>
              </a:rPr>
              <a:t>ranking them from lowest to highest. This systematic arrangement determines which producers will supply electricity to meet demand.</a:t>
            </a:r>
          </a:p>
          <a:p>
            <a:pPr algn="just"/>
            <a:endParaRPr lang="en-US" sz="2001">
              <a:latin typeface="Arial" panose="020B0604020202020204" pitchFamily="34" charset="0"/>
              <a:cs typeface="Arial" panose="020B0604020202020204" pitchFamily="34" charset="0"/>
            </a:endParaRPr>
          </a:p>
          <a:p>
            <a:pPr algn="just"/>
            <a:r>
              <a:rPr lang="en-US" altLang="fr-FR" sz="2001">
                <a:latin typeface="Arial" panose="020B0604020202020204" pitchFamily="34" charset="0"/>
                <a:cs typeface="Arial" panose="020B0604020202020204" pitchFamily="34" charset="0"/>
              </a:rPr>
              <a:t>To address this demand, the market operator (EPEX SPOT) looks at the total electricity requirement for each time period of the day and starts accepting offers according to the merit order. The least expensive production units are activated first, meaning that offers from producers with the lowest marginal costs are accepted until the total demand is satisfied</a:t>
            </a:r>
            <a:r>
              <a:rPr lang="fr-FR" altLang="fr-FR" sz="2001">
                <a:latin typeface="Arial" panose="020B0604020202020204" pitchFamily="34" charset="0"/>
                <a:cs typeface="Arial" panose="020B0604020202020204" pitchFamily="34" charset="0"/>
              </a:rPr>
              <a:t>. </a:t>
            </a:r>
            <a:r>
              <a:rPr lang="en-US" sz="2001" b="1">
                <a:latin typeface="Arial" panose="020B0604020202020204" pitchFamily="34" charset="0"/>
                <a:cs typeface="Arial" panose="020B0604020202020204" pitchFamily="34" charset="0"/>
              </a:rPr>
              <a:t>The last accepted offer that meets the total demand sets the clearing price for that time period</a:t>
            </a:r>
            <a:r>
              <a:rPr lang="en-US" sz="2001">
                <a:latin typeface="Arial" panose="020B0604020202020204" pitchFamily="34" charset="0"/>
                <a:cs typeface="Arial" panose="020B0604020202020204" pitchFamily="34" charset="0"/>
              </a:rPr>
              <a:t>. </a:t>
            </a:r>
            <a:endParaRPr lang="fr-FR" altLang="fr-FR" sz="2001">
              <a:latin typeface="Arial" panose="020B0604020202020204" pitchFamily="34" charset="0"/>
              <a:cs typeface="Arial" panose="020B0604020202020204" pitchFamily="34" charset="0"/>
            </a:endParaRPr>
          </a:p>
        </p:txBody>
      </p:sp>
      <p:sp>
        <p:nvSpPr>
          <p:cNvPr id="3" name="Espace réservé du numéro de diapositive 1">
            <a:extLst>
              <a:ext uri="{FF2B5EF4-FFF2-40B4-BE49-F238E27FC236}">
                <a16:creationId xmlns:a16="http://schemas.microsoft.com/office/drawing/2014/main" id="{25F474B1-0ACE-BC0F-0565-B5DB7F77710C}"/>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144</a:t>
            </a:fld>
            <a:endParaRPr lang="en-GB"/>
          </a:p>
        </p:txBody>
      </p:sp>
    </p:spTree>
    <p:extLst>
      <p:ext uri="{BB962C8B-B14F-4D97-AF65-F5344CB8AC3E}">
        <p14:creationId xmlns:p14="http://schemas.microsoft.com/office/powerpoint/2010/main" val="193418099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F0FEC4F-D257-256D-6687-937A7BC3E310}"/>
              </a:ext>
            </a:extLst>
          </p:cNvPr>
          <p:cNvSpPr txBox="1"/>
          <p:nvPr/>
        </p:nvSpPr>
        <p:spPr>
          <a:xfrm>
            <a:off x="590529" y="350621"/>
            <a:ext cx="9193399"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Key terms in electricity markets – Social welfare</a:t>
            </a:r>
            <a:endParaRPr lang="fr-BE" sz="2400" b="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44937738-6814-993D-7529-5526E6095C6D}"/>
              </a:ext>
            </a:extLst>
          </p:cNvPr>
          <p:cNvSpPr txBox="1"/>
          <p:nvPr/>
        </p:nvSpPr>
        <p:spPr>
          <a:xfrm>
            <a:off x="590529" y="1559485"/>
            <a:ext cx="9479633" cy="5326640"/>
          </a:xfrm>
          <a:prstGeom prst="rect">
            <a:avLst/>
          </a:prstGeom>
          <a:noFill/>
        </p:spPr>
        <p:txBody>
          <a:bodyPr wrap="square">
            <a:spAutoFit/>
          </a:bodyPr>
          <a:lstStyle/>
          <a:p>
            <a:pPr algn="just"/>
            <a:r>
              <a:rPr lang="en-US" sz="2001" b="1">
                <a:latin typeface="Arial" panose="020B0604020202020204" pitchFamily="34" charset="0"/>
                <a:cs typeface="Arial" panose="020B0604020202020204" pitchFamily="34" charset="0"/>
              </a:rPr>
              <a:t>Social Welfare</a:t>
            </a:r>
            <a:r>
              <a:rPr lang="en-US" sz="2001">
                <a:latin typeface="Arial" panose="020B0604020202020204" pitchFamily="34" charset="0"/>
                <a:cs typeface="Arial" panose="020B0604020202020204" pitchFamily="34" charset="0"/>
              </a:rPr>
              <a:t> is a measure of the overall economic efficiency of the electricity market, representing the combined benefit to both consumers and producers. </a:t>
            </a:r>
            <a:r>
              <a:rPr lang="en-US" sz="2001" b="1">
                <a:latin typeface="Arial" panose="020B0604020202020204" pitchFamily="34" charset="0"/>
                <a:cs typeface="Arial" panose="020B0604020202020204" pitchFamily="34" charset="0"/>
              </a:rPr>
              <a:t>Social welfare is maximized when the margin between the value consumers get from using electricity and the cost of producing it is as large as possible</a:t>
            </a:r>
            <a:r>
              <a:rPr lang="en-US" sz="2001">
                <a:latin typeface="Arial" panose="020B0604020202020204" pitchFamily="34" charset="0"/>
                <a:cs typeface="Arial" panose="020B0604020202020204" pitchFamily="34" charset="0"/>
              </a:rPr>
              <a:t>. This happens when:</a:t>
            </a:r>
          </a:p>
          <a:p>
            <a:pPr algn="just"/>
            <a:endParaRPr lang="en-US"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Consumers benefit by paying a price (clearing price) lower than what they are willing to pay, generating the </a:t>
            </a:r>
            <a:r>
              <a:rPr lang="en-US" sz="2001" b="1">
                <a:latin typeface="Arial" panose="020B0604020202020204" pitchFamily="34" charset="0"/>
                <a:cs typeface="Arial" panose="020B0604020202020204" pitchFamily="34" charset="0"/>
              </a:rPr>
              <a:t>consumer surplus</a:t>
            </a:r>
            <a:r>
              <a:rPr lang="en-US"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Producers benefit by receiving a price (clearing price) higher than their marginal cost of production, generating the </a:t>
            </a:r>
            <a:r>
              <a:rPr lang="en-US" sz="2001" b="1">
                <a:latin typeface="Arial" panose="020B0604020202020204" pitchFamily="34" charset="0"/>
                <a:cs typeface="Arial" panose="020B0604020202020204" pitchFamily="34" charset="0"/>
              </a:rPr>
              <a:t>producer surplus</a:t>
            </a:r>
            <a:r>
              <a:rPr lang="en-US" sz="2001">
                <a:latin typeface="Arial" panose="020B0604020202020204" pitchFamily="34" charset="0"/>
                <a:cs typeface="Arial" panose="020B0604020202020204" pitchFamily="34" charset="0"/>
              </a:rPr>
              <a:t>.</a:t>
            </a:r>
            <a:endParaRPr lang="en-US" sz="1000">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clearing price is a key factor in determining social welfare. If it is too low, producers may not cover their costs, leading to inefficient production or supply shortages. If it is too high, consumers may pay more than necessary, reducing consumer surplus. The optimal clearing price, therefore, is one that reflects the true marginal cost of production while satisfying demand.</a:t>
            </a:r>
          </a:p>
        </p:txBody>
      </p:sp>
      <p:sp>
        <p:nvSpPr>
          <p:cNvPr id="3" name="Espace réservé du numéro de diapositive 1">
            <a:extLst>
              <a:ext uri="{FF2B5EF4-FFF2-40B4-BE49-F238E27FC236}">
                <a16:creationId xmlns:a16="http://schemas.microsoft.com/office/drawing/2014/main" id="{3563A304-DAF5-1024-59B6-2C0D49B7C1A1}"/>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145</a:t>
            </a:fld>
            <a:endParaRPr lang="en-GB"/>
          </a:p>
        </p:txBody>
      </p:sp>
    </p:spTree>
    <p:extLst>
      <p:ext uri="{BB962C8B-B14F-4D97-AF65-F5344CB8AC3E}">
        <p14:creationId xmlns:p14="http://schemas.microsoft.com/office/powerpoint/2010/main" val="346907401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3" name="ZoneTexte 2">
            <a:extLst>
              <a:ext uri="{FF2B5EF4-FFF2-40B4-BE49-F238E27FC236}">
                <a16:creationId xmlns:a16="http://schemas.microsoft.com/office/drawing/2014/main" id="{D8185350-09F1-E09A-6D6D-D859F3DF47AB}"/>
              </a:ext>
            </a:extLst>
          </p:cNvPr>
          <p:cNvSpPr txBox="1"/>
          <p:nvPr/>
        </p:nvSpPr>
        <p:spPr>
          <a:xfrm>
            <a:off x="590529" y="3874395"/>
            <a:ext cx="5411767" cy="1031670"/>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r>
              <a:rPr lang="fr-BE" sz="2001" b="1"/>
              <a:t>1. </a:t>
            </a:r>
            <a:r>
              <a:rPr lang="fr-BE" sz="2001"/>
              <a:t>What is the m</a:t>
            </a:r>
            <a:r>
              <a:rPr lang="en-BE" sz="2001"/>
              <a:t>arginal cost for </a:t>
            </a:r>
            <a:r>
              <a:rPr lang="fr-BE" sz="2001" i="1"/>
              <a:t>x</a:t>
            </a:r>
            <a:r>
              <a:rPr lang="en-BE" sz="2001"/>
              <a:t> MWh?</a:t>
            </a:r>
            <a:endParaRPr lang="fr-BE" sz="2001"/>
          </a:p>
          <a:p>
            <a:endParaRPr lang="fr-BE" sz="2001"/>
          </a:p>
          <a:p>
            <a:r>
              <a:rPr lang="fr-BE" sz="2001" b="1"/>
              <a:t>2. </a:t>
            </a:r>
            <a:r>
              <a:rPr lang="fr-BE" sz="2001"/>
              <a:t>What is the m</a:t>
            </a:r>
            <a:r>
              <a:rPr lang="en-BE" sz="2001"/>
              <a:t>arginal </a:t>
            </a:r>
            <a:r>
              <a:rPr lang="fr-BE" sz="2001"/>
              <a:t>revenue</a:t>
            </a:r>
            <a:r>
              <a:rPr lang="en-BE" sz="2001"/>
              <a:t> for </a:t>
            </a:r>
            <a:r>
              <a:rPr lang="fr-BE" sz="2001" i="1"/>
              <a:t>x</a:t>
            </a:r>
            <a:r>
              <a:rPr lang="en-BE" sz="2001"/>
              <a:t> MWh?</a:t>
            </a:r>
            <a:endParaRPr lang="fr-BE" sz="2001"/>
          </a:p>
        </p:txBody>
      </p:sp>
      <p:sp>
        <p:nvSpPr>
          <p:cNvPr id="9" name="ZoneTexte 8">
            <a:extLst>
              <a:ext uri="{FF2B5EF4-FFF2-40B4-BE49-F238E27FC236}">
                <a16:creationId xmlns:a16="http://schemas.microsoft.com/office/drawing/2014/main" id="{863C321E-0529-A16C-3495-97DC9C0B7604}"/>
              </a:ext>
            </a:extLst>
          </p:cNvPr>
          <p:cNvSpPr txBox="1"/>
          <p:nvPr/>
        </p:nvSpPr>
        <p:spPr>
          <a:xfrm>
            <a:off x="590529" y="371120"/>
            <a:ext cx="5413656" cy="461848"/>
          </a:xfrm>
          <a:prstGeom prst="rect">
            <a:avLst/>
          </a:prstGeom>
          <a:noFill/>
        </p:spPr>
        <p:txBody>
          <a:bodyPr wrap="square" rtlCol="0">
            <a:spAutoFit/>
          </a:bodyPr>
          <a:lstStyle/>
          <a:p>
            <a:r>
              <a:rPr lang="fr-BE" sz="2401" b="1" u="sng">
                <a:latin typeface="Arial" panose="020B0604020202020204" pitchFamily="34" charset="0"/>
                <a:cs typeface="Arial" panose="020B0604020202020204" pitchFamily="34" charset="0"/>
              </a:rPr>
              <a:t>Exercise 2:</a:t>
            </a:r>
            <a:endParaRPr lang="en-GB" sz="2401" b="1" u="sng">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6697DE23-0570-7004-B961-1223F4F67159}"/>
              </a:ext>
            </a:extLst>
          </p:cNvPr>
          <p:cNvSpPr txBox="1"/>
          <p:nvPr/>
        </p:nvSpPr>
        <p:spPr>
          <a:xfrm>
            <a:off x="590529" y="1553521"/>
            <a:ext cx="7803470" cy="415854"/>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r>
              <a:rPr lang="en-US" sz="2001">
                <a:latin typeface="Arial" panose="020B0604020202020204" pitchFamily="34" charset="0"/>
                <a:cs typeface="Arial" panose="020B0604020202020204" pitchFamily="34" charset="0"/>
              </a:rPr>
              <a:t>Let us revisit the buying and selling instructions from Exercise 1.</a:t>
            </a:r>
            <a:endParaRPr lang="en-BE" sz="2001">
              <a:latin typeface="Arial" panose="020B0604020202020204" pitchFamily="34" charset="0"/>
              <a:cs typeface="Arial" panose="020B0604020202020204" pitchFamily="34" charset="0"/>
            </a:endParaRPr>
          </a:p>
        </p:txBody>
      </p:sp>
      <p:graphicFrame>
        <p:nvGraphicFramePr>
          <p:cNvPr id="15" name="object 7">
            <a:extLst>
              <a:ext uri="{FF2B5EF4-FFF2-40B4-BE49-F238E27FC236}">
                <a16:creationId xmlns:a16="http://schemas.microsoft.com/office/drawing/2014/main" id="{60036671-3DC0-1B2C-CB64-3DCCAEDD259D}"/>
              </a:ext>
            </a:extLst>
          </p:cNvPr>
          <p:cNvGraphicFramePr>
            <a:graphicFrameLocks noGrp="1"/>
          </p:cNvGraphicFramePr>
          <p:nvPr/>
        </p:nvGraphicFramePr>
        <p:xfrm>
          <a:off x="6002296" y="2584590"/>
          <a:ext cx="3887736" cy="3975615"/>
        </p:xfrm>
        <a:graphic>
          <a:graphicData uri="http://schemas.openxmlformats.org/drawingml/2006/table">
            <a:tbl>
              <a:tblPr firstRow="1" bandRow="1">
                <a:tableStyleId>{2D5ABB26-0587-4C30-8999-92F81FD0307C}</a:tableStyleId>
              </a:tblPr>
              <a:tblGrid>
                <a:gridCol w="533611">
                  <a:extLst>
                    <a:ext uri="{9D8B030D-6E8A-4147-A177-3AD203B41FA5}">
                      <a16:colId xmlns:a16="http://schemas.microsoft.com/office/drawing/2014/main" val="20000"/>
                    </a:ext>
                  </a:extLst>
                </a:gridCol>
                <a:gridCol w="992543">
                  <a:extLst>
                    <a:ext uri="{9D8B030D-6E8A-4147-A177-3AD203B41FA5}">
                      <a16:colId xmlns:a16="http://schemas.microsoft.com/office/drawing/2014/main" val="20001"/>
                    </a:ext>
                  </a:extLst>
                </a:gridCol>
                <a:gridCol w="1218130">
                  <a:extLst>
                    <a:ext uri="{9D8B030D-6E8A-4147-A177-3AD203B41FA5}">
                      <a16:colId xmlns:a16="http://schemas.microsoft.com/office/drawing/2014/main" val="20002"/>
                    </a:ext>
                  </a:extLst>
                </a:gridCol>
                <a:gridCol w="1143452">
                  <a:extLst>
                    <a:ext uri="{9D8B030D-6E8A-4147-A177-3AD203B41FA5}">
                      <a16:colId xmlns:a16="http://schemas.microsoft.com/office/drawing/2014/main" val="20003"/>
                    </a:ext>
                  </a:extLst>
                </a:gridCol>
              </a:tblGrid>
              <a:tr h="628299">
                <a:tc>
                  <a:txBody>
                    <a:bodyPr/>
                    <a:lstStyle/>
                    <a:p>
                      <a:pPr marL="171450">
                        <a:lnSpc>
                          <a:spcPct val="100000"/>
                        </a:lnSpc>
                        <a:spcBef>
                          <a:spcPts val="310"/>
                        </a:spcBef>
                      </a:pPr>
                      <a:r>
                        <a:rPr sz="1600" b="1" spc="0">
                          <a:latin typeface="Arial" panose="020B0604020202020204" pitchFamily="34" charset="0"/>
                          <a:cs typeface="Arial" panose="020B0604020202020204" pitchFamily="34" charset="0"/>
                        </a:rPr>
                        <a:t>ID</a:t>
                      </a:r>
                      <a:endParaRPr sz="1600" spc="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algn="ctr">
                        <a:lnSpc>
                          <a:spcPct val="100000"/>
                        </a:lnSpc>
                        <a:spcBef>
                          <a:spcPts val="310"/>
                        </a:spcBef>
                      </a:pPr>
                      <a:r>
                        <a:rPr sz="1600" b="1" spc="0">
                          <a:latin typeface="Arial" panose="020B0604020202020204" pitchFamily="34" charset="0"/>
                          <a:cs typeface="Arial" panose="020B0604020202020204" pitchFamily="34" charset="0"/>
                        </a:rPr>
                        <a:t>Side</a:t>
                      </a:r>
                      <a:endParaRPr sz="1600" spc="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marL="228600" marR="106680" indent="-114300" algn="ctr">
                        <a:lnSpc>
                          <a:spcPts val="2090"/>
                        </a:lnSpc>
                        <a:spcBef>
                          <a:spcPts val="440"/>
                        </a:spcBef>
                      </a:pPr>
                      <a:r>
                        <a:rPr sz="1600" b="1" spc="0">
                          <a:latin typeface="Arial" panose="020B0604020202020204" pitchFamily="34" charset="0"/>
                          <a:cs typeface="Arial" panose="020B0604020202020204" pitchFamily="34" charset="0"/>
                        </a:rPr>
                        <a:t>Quantity  (MWh)</a:t>
                      </a:r>
                      <a:endParaRPr sz="1600" spc="0">
                        <a:latin typeface="Arial" panose="020B0604020202020204" pitchFamily="34" charset="0"/>
                        <a:cs typeface="Arial" panose="020B0604020202020204" pitchFamily="34" charset="0"/>
                      </a:endParaRPr>
                    </a:p>
                  </a:txBody>
                  <a:tcPr marL="0" marR="0" marT="562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marL="133350" marR="125730" algn="ctr">
                        <a:lnSpc>
                          <a:spcPts val="2090"/>
                        </a:lnSpc>
                        <a:spcBef>
                          <a:spcPts val="440"/>
                        </a:spcBef>
                      </a:pPr>
                      <a:r>
                        <a:rPr sz="1600" b="1" spc="0">
                          <a:latin typeface="Arial" panose="020B0604020202020204" pitchFamily="34" charset="0"/>
                          <a:cs typeface="Arial" panose="020B0604020202020204" pitchFamily="34" charset="0"/>
                        </a:rPr>
                        <a:t>Price  (€/MWh)</a:t>
                      </a:r>
                      <a:endParaRPr sz="1600" spc="0">
                        <a:latin typeface="Arial" panose="020B0604020202020204" pitchFamily="34" charset="0"/>
                        <a:cs typeface="Arial" panose="020B0604020202020204" pitchFamily="34" charset="0"/>
                      </a:endParaRPr>
                    </a:p>
                  </a:txBody>
                  <a:tcPr marL="0" marR="0" marT="56244"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extLst>
                  <a:ext uri="{0D108BD9-81ED-4DB2-BD59-A6C34878D82A}">
                    <a16:rowId xmlns:a16="http://schemas.microsoft.com/office/drawing/2014/main" val="10000"/>
                  </a:ext>
                </a:extLst>
              </a:tr>
              <a:tr h="369394">
                <a:tc>
                  <a:txBody>
                    <a:bodyPr/>
                    <a:lstStyle/>
                    <a:p>
                      <a:pPr marL="141605">
                        <a:lnSpc>
                          <a:spcPct val="100000"/>
                        </a:lnSpc>
                        <a:spcBef>
                          <a:spcPts val="315"/>
                        </a:spcBef>
                      </a:pPr>
                      <a:r>
                        <a:rPr sz="1600" spc="0">
                          <a:latin typeface="Arial" panose="020B0604020202020204" pitchFamily="34" charset="0"/>
                          <a:cs typeface="Arial" panose="020B0604020202020204" pitchFamily="34" charset="0"/>
                        </a:rPr>
                        <a:t>G1</a:t>
                      </a:r>
                    </a:p>
                  </a:txBody>
                  <a:tcPr marL="0" marR="0" marT="4026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sz="1600" spc="0">
                          <a:latin typeface="Arial" panose="020B0604020202020204" pitchFamily="34" charset="0"/>
                          <a:cs typeface="Arial" panose="020B0604020202020204" pitchFamily="34" charset="0"/>
                        </a:rPr>
                        <a:t>Sell</a:t>
                      </a:r>
                    </a:p>
                  </a:txBody>
                  <a:tcPr marL="0" marR="0" marT="40266"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0">
                          <a:latin typeface="Arial" panose="020B0604020202020204" pitchFamily="34" charset="0"/>
                          <a:cs typeface="Arial" panose="020B0604020202020204" pitchFamily="34" charset="0"/>
                        </a:rPr>
                        <a:t>50</a:t>
                      </a:r>
                      <a:endParaRPr sz="1600" spc="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0">
                          <a:latin typeface="Arial" panose="020B0604020202020204" pitchFamily="34" charset="0"/>
                          <a:cs typeface="Arial" panose="020B0604020202020204" pitchFamily="34" charset="0"/>
                        </a:rPr>
                        <a:t>20</a:t>
                      </a:r>
                      <a:endParaRPr sz="1600" spc="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9394">
                <a:tc>
                  <a:txBody>
                    <a:bodyPr/>
                    <a:lstStyle/>
                    <a:p>
                      <a:pPr marL="141605">
                        <a:lnSpc>
                          <a:spcPct val="100000"/>
                        </a:lnSpc>
                        <a:spcBef>
                          <a:spcPts val="305"/>
                        </a:spcBef>
                      </a:pPr>
                      <a:r>
                        <a:rPr sz="1600" spc="0">
                          <a:latin typeface="Arial" panose="020B0604020202020204" pitchFamily="34" charset="0"/>
                          <a:cs typeface="Arial" panose="020B0604020202020204" pitchFamily="34" charset="0"/>
                        </a:rPr>
                        <a:t>G2</a:t>
                      </a:r>
                    </a:p>
                  </a:txBody>
                  <a:tcPr marL="0" marR="0" marT="3898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sz="1600" spc="0">
                          <a:latin typeface="Arial" panose="020B0604020202020204" pitchFamily="34" charset="0"/>
                          <a:cs typeface="Arial" panose="020B0604020202020204" pitchFamily="34" charset="0"/>
                        </a:rPr>
                        <a:t>Sell</a:t>
                      </a:r>
                    </a:p>
                  </a:txBody>
                  <a:tcPr marL="0" marR="0" marT="3898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0">
                          <a:latin typeface="Arial" panose="020B0604020202020204" pitchFamily="34" charset="0"/>
                          <a:cs typeface="Arial" panose="020B0604020202020204" pitchFamily="34" charset="0"/>
                        </a:rPr>
                        <a:t>100</a:t>
                      </a:r>
                      <a:endParaRPr sz="1600" spc="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0">
                          <a:latin typeface="Arial" panose="020B0604020202020204" pitchFamily="34" charset="0"/>
                          <a:cs typeface="Arial" panose="020B0604020202020204" pitchFamily="34" charset="0"/>
                        </a:rPr>
                        <a:t>10</a:t>
                      </a:r>
                      <a:endParaRPr sz="1600" spc="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9394">
                <a:tc>
                  <a:txBody>
                    <a:bodyPr/>
                    <a:lstStyle/>
                    <a:p>
                      <a:pPr marL="141605">
                        <a:lnSpc>
                          <a:spcPct val="100000"/>
                        </a:lnSpc>
                        <a:spcBef>
                          <a:spcPts val="295"/>
                        </a:spcBef>
                      </a:pPr>
                      <a:r>
                        <a:rPr sz="1600" spc="0">
                          <a:latin typeface="Arial" panose="020B0604020202020204" pitchFamily="34" charset="0"/>
                          <a:cs typeface="Arial" panose="020B0604020202020204" pitchFamily="34" charset="0"/>
                        </a:rPr>
                        <a:t>G3</a:t>
                      </a:r>
                    </a:p>
                  </a:txBody>
                  <a:tcPr marL="0" marR="0" marT="37709"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sz="1600" spc="0">
                          <a:latin typeface="Arial" panose="020B0604020202020204" pitchFamily="34" charset="0"/>
                          <a:cs typeface="Arial" panose="020B0604020202020204" pitchFamily="34" charset="0"/>
                        </a:rPr>
                        <a:t>Sell</a:t>
                      </a:r>
                    </a:p>
                  </a:txBody>
                  <a:tcPr marL="0" marR="0" marT="37709"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20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30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9394">
                <a:tc>
                  <a:txBody>
                    <a:bodyPr/>
                    <a:lstStyle/>
                    <a:p>
                      <a:pPr marL="141605">
                        <a:lnSpc>
                          <a:spcPct val="100000"/>
                        </a:lnSpc>
                        <a:spcBef>
                          <a:spcPts val="310"/>
                        </a:spcBef>
                      </a:pPr>
                      <a:r>
                        <a:rPr sz="1600" spc="0">
                          <a:latin typeface="Arial" panose="020B0604020202020204" pitchFamily="34" charset="0"/>
                          <a:cs typeface="Arial" panose="020B0604020202020204" pitchFamily="34" charset="0"/>
                        </a:rPr>
                        <a:t>G4</a:t>
                      </a:r>
                    </a:p>
                  </a:txBody>
                  <a:tcPr marL="0" marR="0" marT="396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0"/>
                        </a:spcBef>
                      </a:pPr>
                      <a:r>
                        <a:rPr sz="1600" spc="0">
                          <a:latin typeface="Arial" panose="020B0604020202020204" pitchFamily="34" charset="0"/>
                          <a:cs typeface="Arial" panose="020B0604020202020204" pitchFamily="34" charset="0"/>
                        </a:rPr>
                        <a:t>Sell</a:t>
                      </a:r>
                    </a:p>
                  </a:txBody>
                  <a:tcPr marL="0" marR="0" marT="3962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0"/>
                        </a:spcBef>
                      </a:pPr>
                      <a:r>
                        <a:rPr sz="1600" spc="0">
                          <a:latin typeface="Arial" panose="020B0604020202020204" pitchFamily="34" charset="0"/>
                          <a:cs typeface="Arial" panose="020B0604020202020204" pitchFamily="34" charset="0"/>
                        </a:rPr>
                        <a:t>20</a:t>
                      </a:r>
                      <a:r>
                        <a:rPr lang="fr-BE" sz="1600" spc="0">
                          <a:latin typeface="Arial" panose="020B0604020202020204" pitchFamily="34" charset="0"/>
                          <a:cs typeface="Arial" panose="020B0604020202020204" pitchFamily="34" charset="0"/>
                        </a:rPr>
                        <a:t>0</a:t>
                      </a:r>
                      <a:endParaRPr sz="1600" spc="0">
                        <a:latin typeface="Arial" panose="020B0604020202020204" pitchFamily="34" charset="0"/>
                        <a:cs typeface="Arial" panose="020B0604020202020204" pitchFamily="34" charset="0"/>
                      </a:endParaRPr>
                    </a:p>
                  </a:txBody>
                  <a:tcPr marL="0" marR="0" marT="396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0"/>
                        </a:spcBef>
                      </a:pPr>
                      <a:r>
                        <a:rPr sz="1600" spc="0">
                          <a:latin typeface="Arial" panose="020B0604020202020204" pitchFamily="34" charset="0"/>
                          <a:cs typeface="Arial" panose="020B0604020202020204" pitchFamily="34" charset="0"/>
                        </a:rPr>
                        <a:t>5</a:t>
                      </a:r>
                    </a:p>
                  </a:txBody>
                  <a:tcPr marL="0" marR="0" marT="3962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69394">
                <a:tc>
                  <a:txBody>
                    <a:bodyPr/>
                    <a:lstStyle/>
                    <a:p>
                      <a:pPr marL="147955">
                        <a:lnSpc>
                          <a:spcPct val="100000"/>
                        </a:lnSpc>
                        <a:spcBef>
                          <a:spcPts val="300"/>
                        </a:spcBef>
                      </a:pPr>
                      <a:r>
                        <a:rPr lang="fr-BE" sz="1600" spc="0">
                          <a:latin typeface="Arial" panose="020B0604020202020204" pitchFamily="34" charset="0"/>
                          <a:cs typeface="Arial" panose="020B0604020202020204" pitchFamily="34" charset="0"/>
                        </a:rPr>
                        <a:t>G5</a:t>
                      </a:r>
                      <a:endParaRPr sz="1600" spc="0">
                        <a:latin typeface="Arial" panose="020B0604020202020204" pitchFamily="34" charset="0"/>
                        <a:cs typeface="Arial" panose="020B0604020202020204" pitchFamily="34" charset="0"/>
                      </a:endParaRPr>
                    </a:p>
                  </a:txBody>
                  <a:tcPr marL="0" marR="0" marT="3834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0"/>
                        </a:spcBef>
                      </a:pPr>
                      <a:r>
                        <a:rPr lang="fr-BE" sz="1600" spc="0">
                          <a:latin typeface="Arial" panose="020B0604020202020204" pitchFamily="34" charset="0"/>
                          <a:cs typeface="Arial" panose="020B0604020202020204" pitchFamily="34" charset="0"/>
                        </a:rPr>
                        <a:t>Sell</a:t>
                      </a:r>
                    </a:p>
                  </a:txBody>
                  <a:tcPr marL="0" marR="0" marT="38348"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0"/>
                        </a:spcBef>
                      </a:pPr>
                      <a:r>
                        <a:rPr sz="1600" spc="0">
                          <a:latin typeface="Arial" panose="020B0604020202020204" pitchFamily="34" charset="0"/>
                          <a:cs typeface="Arial" panose="020B0604020202020204" pitchFamily="34" charset="0"/>
                        </a:rPr>
                        <a:t>10</a:t>
                      </a:r>
                    </a:p>
                  </a:txBody>
                  <a:tcPr marL="0" marR="0" marT="38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0"/>
                        </a:spcBef>
                      </a:pPr>
                      <a:r>
                        <a:rPr lang="fr-BE" sz="1600" spc="0">
                          <a:latin typeface="Arial" panose="020B0604020202020204" pitchFamily="34" charset="0"/>
                          <a:cs typeface="Arial" panose="020B0604020202020204" pitchFamily="34" charset="0"/>
                        </a:rPr>
                        <a:t>0</a:t>
                      </a:r>
                      <a:endParaRPr sz="1600" spc="0">
                        <a:latin typeface="Arial" panose="020B0604020202020204" pitchFamily="34" charset="0"/>
                        <a:cs typeface="Arial" panose="020B0604020202020204" pitchFamily="34" charset="0"/>
                      </a:endParaRPr>
                    </a:p>
                  </a:txBody>
                  <a:tcPr marL="0" marR="0" marT="38348"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69394">
                <a:tc>
                  <a:txBody>
                    <a:bodyPr/>
                    <a:lstStyle/>
                    <a:p>
                      <a:pPr marL="147955">
                        <a:lnSpc>
                          <a:spcPct val="100000"/>
                        </a:lnSpc>
                        <a:spcBef>
                          <a:spcPts val="300"/>
                        </a:spcBef>
                      </a:pPr>
                      <a:r>
                        <a:rPr sz="1600" spc="0">
                          <a:latin typeface="Arial" panose="020B0604020202020204" pitchFamily="34" charset="0"/>
                          <a:cs typeface="Arial" panose="020B0604020202020204" pitchFamily="34" charset="0"/>
                        </a:rPr>
                        <a:t>C1</a:t>
                      </a:r>
                    </a:p>
                  </a:txBody>
                  <a:tcPr marL="0" marR="0" marT="3834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0"/>
                        </a:spcBef>
                      </a:pPr>
                      <a:r>
                        <a:rPr sz="1600" spc="0">
                          <a:latin typeface="Arial" panose="020B0604020202020204" pitchFamily="34" charset="0"/>
                          <a:cs typeface="Arial" panose="020B0604020202020204" pitchFamily="34" charset="0"/>
                        </a:rPr>
                        <a:t>Buy</a:t>
                      </a:r>
                    </a:p>
                  </a:txBody>
                  <a:tcPr marL="0" marR="0" marT="38348"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0">
                          <a:latin typeface="Arial" panose="020B0604020202020204" pitchFamily="34" charset="0"/>
                          <a:cs typeface="Arial" panose="020B0604020202020204" pitchFamily="34" charset="0"/>
                        </a:rPr>
                        <a:t>50</a:t>
                      </a:r>
                      <a:endParaRPr sz="1600" spc="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fr-BE" sz="1600" spc="0">
                          <a:latin typeface="Arial" panose="020B0604020202020204" pitchFamily="34" charset="0"/>
                          <a:cs typeface="Arial" panose="020B0604020202020204" pitchFamily="34" charset="0"/>
                        </a:rPr>
                        <a:t>1</a:t>
                      </a:r>
                      <a:endParaRPr sz="1600" spc="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69394">
                <a:tc>
                  <a:txBody>
                    <a:bodyPr/>
                    <a:lstStyle/>
                    <a:p>
                      <a:pPr marL="147955">
                        <a:lnSpc>
                          <a:spcPct val="100000"/>
                        </a:lnSpc>
                        <a:spcBef>
                          <a:spcPts val="315"/>
                        </a:spcBef>
                      </a:pPr>
                      <a:r>
                        <a:rPr sz="1600" spc="0">
                          <a:latin typeface="Arial" panose="020B0604020202020204" pitchFamily="34" charset="0"/>
                          <a:cs typeface="Arial" panose="020B0604020202020204" pitchFamily="34" charset="0"/>
                        </a:rPr>
                        <a:t>C2</a:t>
                      </a:r>
                    </a:p>
                  </a:txBody>
                  <a:tcPr marL="0" marR="0" marT="4026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sz="1600" spc="0">
                          <a:latin typeface="Arial" panose="020B0604020202020204" pitchFamily="34" charset="0"/>
                          <a:cs typeface="Arial" panose="020B0604020202020204" pitchFamily="34" charset="0"/>
                        </a:rPr>
                        <a:t>Buy</a:t>
                      </a:r>
                    </a:p>
                  </a:txBody>
                  <a:tcPr marL="0" marR="0" marT="40266"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0">
                          <a:latin typeface="Arial" panose="020B0604020202020204" pitchFamily="34" charset="0"/>
                          <a:cs typeface="Arial" panose="020B0604020202020204" pitchFamily="34" charset="0"/>
                        </a:rPr>
                        <a:t>100</a:t>
                      </a:r>
                      <a:endParaRPr sz="1600" spc="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fr-BE" sz="1600" spc="0">
                          <a:latin typeface="Arial" panose="020B0604020202020204" pitchFamily="34" charset="0"/>
                          <a:cs typeface="Arial" panose="020B0604020202020204" pitchFamily="34" charset="0"/>
                        </a:rPr>
                        <a:t>15</a:t>
                      </a:r>
                      <a:endParaRPr sz="1600" spc="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80834">
                <a:tc>
                  <a:txBody>
                    <a:bodyPr/>
                    <a:lstStyle/>
                    <a:p>
                      <a:pPr marL="147955">
                        <a:lnSpc>
                          <a:spcPct val="100000"/>
                        </a:lnSpc>
                        <a:spcBef>
                          <a:spcPts val="305"/>
                        </a:spcBef>
                      </a:pPr>
                      <a:r>
                        <a:rPr sz="1600" spc="0">
                          <a:latin typeface="Arial" panose="020B0604020202020204" pitchFamily="34" charset="0"/>
                          <a:cs typeface="Arial" panose="020B0604020202020204" pitchFamily="34" charset="0"/>
                        </a:rPr>
                        <a:t>C3</a:t>
                      </a:r>
                    </a:p>
                  </a:txBody>
                  <a:tcPr marL="0" marR="0" marT="3898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sz="1600" spc="0">
                          <a:latin typeface="Arial" panose="020B0604020202020204" pitchFamily="34" charset="0"/>
                          <a:cs typeface="Arial" panose="020B0604020202020204" pitchFamily="34" charset="0"/>
                        </a:rPr>
                        <a:t>Buy</a:t>
                      </a:r>
                    </a:p>
                  </a:txBody>
                  <a:tcPr marL="0" marR="0" marT="3898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200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20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80724">
                <a:tc>
                  <a:txBody>
                    <a:bodyPr/>
                    <a:lstStyle/>
                    <a:p>
                      <a:pPr marL="147955">
                        <a:lnSpc>
                          <a:spcPct val="100000"/>
                        </a:lnSpc>
                        <a:spcBef>
                          <a:spcPts val="295"/>
                        </a:spcBef>
                      </a:pPr>
                      <a:r>
                        <a:rPr sz="1600" spc="0">
                          <a:latin typeface="Arial" panose="020B0604020202020204" pitchFamily="34" charset="0"/>
                          <a:cs typeface="Arial" panose="020B0604020202020204" pitchFamily="34" charset="0"/>
                        </a:rPr>
                        <a:t>C4</a:t>
                      </a:r>
                    </a:p>
                  </a:txBody>
                  <a:tcPr marL="0" marR="0" marT="37709"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sz="1600" spc="0">
                          <a:latin typeface="Arial" panose="020B0604020202020204" pitchFamily="34" charset="0"/>
                          <a:cs typeface="Arial" panose="020B0604020202020204" pitchFamily="34" charset="0"/>
                        </a:rPr>
                        <a:t>Buy</a:t>
                      </a:r>
                    </a:p>
                  </a:txBody>
                  <a:tcPr marL="0" marR="0" marT="37709"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50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30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0735562"/>
                  </a:ext>
                </a:extLst>
              </a:tr>
            </a:tbl>
          </a:graphicData>
        </a:graphic>
      </p:graphicFrame>
      <p:sp>
        <p:nvSpPr>
          <p:cNvPr id="5" name="Espace réservé du numéro de diapositive 1">
            <a:extLst>
              <a:ext uri="{FF2B5EF4-FFF2-40B4-BE49-F238E27FC236}">
                <a16:creationId xmlns:a16="http://schemas.microsoft.com/office/drawing/2014/main" id="{FD0356B0-885E-5C9F-C8B4-B9FAA9F1512D}"/>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146</a:t>
            </a:fld>
            <a:endParaRPr lang="en-GB"/>
          </a:p>
        </p:txBody>
      </p:sp>
    </p:spTree>
    <p:extLst>
      <p:ext uri="{BB962C8B-B14F-4D97-AF65-F5344CB8AC3E}">
        <p14:creationId xmlns:p14="http://schemas.microsoft.com/office/powerpoint/2010/main" val="34253259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2A987D8-B8F4-E49E-F88B-75940FA3E3A7}"/>
              </a:ext>
            </a:extLst>
          </p:cNvPr>
          <p:cNvSpPr txBox="1"/>
          <p:nvPr/>
        </p:nvSpPr>
        <p:spPr>
          <a:xfrm>
            <a:off x="590530" y="1184577"/>
            <a:ext cx="7592566" cy="415854"/>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r>
              <a:rPr lang="fr-BE" sz="2001" b="1">
                <a:latin typeface="Arial" panose="020B0604020202020204" pitchFamily="34" charset="0"/>
                <a:cs typeface="Arial" panose="020B0604020202020204" pitchFamily="34" charset="0"/>
              </a:rPr>
              <a:t>Part 1</a:t>
            </a:r>
            <a:r>
              <a:rPr lang="en-BE" sz="2001" b="1">
                <a:latin typeface="Arial" panose="020B0604020202020204" pitchFamily="34" charset="0"/>
                <a:cs typeface="Arial" panose="020B0604020202020204" pitchFamily="34" charset="0"/>
              </a:rPr>
              <a:t>:</a:t>
            </a:r>
          </a:p>
        </p:txBody>
      </p:sp>
      <p:sp>
        <p:nvSpPr>
          <p:cNvPr id="6" name="ZoneTexte 5">
            <a:extLst>
              <a:ext uri="{FF2B5EF4-FFF2-40B4-BE49-F238E27FC236}">
                <a16:creationId xmlns:a16="http://schemas.microsoft.com/office/drawing/2014/main" id="{61E0D608-42AE-FC44-7E70-5B0DF01A64F0}"/>
              </a:ext>
            </a:extLst>
          </p:cNvPr>
          <p:cNvSpPr txBox="1"/>
          <p:nvPr/>
        </p:nvSpPr>
        <p:spPr>
          <a:xfrm>
            <a:off x="590529" y="371120"/>
            <a:ext cx="5413656" cy="461848"/>
          </a:xfrm>
          <a:prstGeom prst="rect">
            <a:avLst/>
          </a:prstGeom>
          <a:noFill/>
        </p:spPr>
        <p:txBody>
          <a:bodyPr wrap="square" rtlCol="0">
            <a:spAutoFit/>
          </a:bodyPr>
          <a:lstStyle/>
          <a:p>
            <a:r>
              <a:rPr lang="fr-BE" sz="2401" b="1" u="sng">
                <a:latin typeface="Arial" panose="020B0604020202020204" pitchFamily="34" charset="0"/>
                <a:cs typeface="Arial" panose="020B0604020202020204" pitchFamily="34" charset="0"/>
              </a:rPr>
              <a:t>Solution:</a:t>
            </a:r>
            <a:endParaRPr lang="en-GB" sz="2401" b="1" u="sng">
              <a:latin typeface="Arial" panose="020B0604020202020204" pitchFamily="34" charset="0"/>
              <a:cs typeface="Arial" panose="020B0604020202020204" pitchFamily="34" charset="0"/>
            </a:endParaRPr>
          </a:p>
        </p:txBody>
      </p:sp>
      <p:pic>
        <p:nvPicPr>
          <p:cNvPr id="7" name="Image 6">
            <a:extLst>
              <a:ext uri="{FF2B5EF4-FFF2-40B4-BE49-F238E27FC236}">
                <a16:creationId xmlns:a16="http://schemas.microsoft.com/office/drawing/2014/main" id="{92D8DC56-CAAC-251B-5B93-752861634D91}"/>
              </a:ext>
            </a:extLst>
          </p:cNvPr>
          <p:cNvPicPr>
            <a:picLocks noChangeAspect="1"/>
          </p:cNvPicPr>
          <p:nvPr/>
        </p:nvPicPr>
        <p:blipFill rotWithShape="1">
          <a:blip r:embed="rId2">
            <a:extLst>
              <a:ext uri="{28A0092B-C50C-407E-A947-70E740481C1C}">
                <a14:useLocalDpi xmlns:a14="http://schemas.microsoft.com/office/drawing/2010/main" val="0"/>
              </a:ext>
            </a:extLst>
          </a:blip>
          <a:srcRect l="4429" t="4229" r="8752"/>
          <a:stretch/>
        </p:blipFill>
        <p:spPr>
          <a:xfrm>
            <a:off x="4851014" y="2530198"/>
            <a:ext cx="5183250" cy="3838830"/>
          </a:xfrm>
          <a:prstGeom prst="rect">
            <a:avLst/>
          </a:prstGeom>
        </p:spPr>
      </p:pic>
      <p:graphicFrame>
        <p:nvGraphicFramePr>
          <p:cNvPr id="8" name="object 7">
            <a:extLst>
              <a:ext uri="{FF2B5EF4-FFF2-40B4-BE49-F238E27FC236}">
                <a16:creationId xmlns:a16="http://schemas.microsoft.com/office/drawing/2014/main" id="{EA39ED20-9CD6-61CD-77E9-79F47EB3B8D2}"/>
              </a:ext>
            </a:extLst>
          </p:cNvPr>
          <p:cNvGraphicFramePr>
            <a:graphicFrameLocks noGrp="1"/>
          </p:cNvGraphicFramePr>
          <p:nvPr/>
        </p:nvGraphicFramePr>
        <p:xfrm>
          <a:off x="659136" y="3045964"/>
          <a:ext cx="3887736" cy="2475269"/>
        </p:xfrm>
        <a:graphic>
          <a:graphicData uri="http://schemas.openxmlformats.org/drawingml/2006/table">
            <a:tbl>
              <a:tblPr firstRow="1" bandRow="1">
                <a:tableStyleId>{2D5ABB26-0587-4C30-8999-92F81FD0307C}</a:tableStyleId>
              </a:tblPr>
              <a:tblGrid>
                <a:gridCol w="533611">
                  <a:extLst>
                    <a:ext uri="{9D8B030D-6E8A-4147-A177-3AD203B41FA5}">
                      <a16:colId xmlns:a16="http://schemas.microsoft.com/office/drawing/2014/main" val="20000"/>
                    </a:ext>
                  </a:extLst>
                </a:gridCol>
                <a:gridCol w="992543">
                  <a:extLst>
                    <a:ext uri="{9D8B030D-6E8A-4147-A177-3AD203B41FA5}">
                      <a16:colId xmlns:a16="http://schemas.microsoft.com/office/drawing/2014/main" val="20001"/>
                    </a:ext>
                  </a:extLst>
                </a:gridCol>
                <a:gridCol w="1218130">
                  <a:extLst>
                    <a:ext uri="{9D8B030D-6E8A-4147-A177-3AD203B41FA5}">
                      <a16:colId xmlns:a16="http://schemas.microsoft.com/office/drawing/2014/main" val="20002"/>
                    </a:ext>
                  </a:extLst>
                </a:gridCol>
                <a:gridCol w="1143452">
                  <a:extLst>
                    <a:ext uri="{9D8B030D-6E8A-4147-A177-3AD203B41FA5}">
                      <a16:colId xmlns:a16="http://schemas.microsoft.com/office/drawing/2014/main" val="20003"/>
                    </a:ext>
                  </a:extLst>
                </a:gridCol>
              </a:tblGrid>
              <a:tr h="628299">
                <a:tc>
                  <a:txBody>
                    <a:bodyPr/>
                    <a:lstStyle/>
                    <a:p>
                      <a:pPr marL="171450">
                        <a:lnSpc>
                          <a:spcPct val="100000"/>
                        </a:lnSpc>
                        <a:spcBef>
                          <a:spcPts val="310"/>
                        </a:spcBef>
                      </a:pPr>
                      <a:r>
                        <a:rPr sz="1600" b="1" spc="0">
                          <a:latin typeface="Arial" panose="020B0604020202020204" pitchFamily="34" charset="0"/>
                          <a:cs typeface="Arial" panose="020B0604020202020204" pitchFamily="34" charset="0"/>
                        </a:rPr>
                        <a:t>ID</a:t>
                      </a:r>
                      <a:endParaRPr sz="1600" spc="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algn="ctr">
                        <a:lnSpc>
                          <a:spcPct val="100000"/>
                        </a:lnSpc>
                        <a:spcBef>
                          <a:spcPts val="310"/>
                        </a:spcBef>
                      </a:pPr>
                      <a:r>
                        <a:rPr sz="1600" b="1" spc="0">
                          <a:latin typeface="Arial" panose="020B0604020202020204" pitchFamily="34" charset="0"/>
                          <a:cs typeface="Arial" panose="020B0604020202020204" pitchFamily="34" charset="0"/>
                        </a:rPr>
                        <a:t>Side</a:t>
                      </a:r>
                      <a:endParaRPr sz="1600" spc="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marL="228600" marR="106680" indent="-114300" algn="ctr">
                        <a:lnSpc>
                          <a:spcPts val="2090"/>
                        </a:lnSpc>
                        <a:spcBef>
                          <a:spcPts val="440"/>
                        </a:spcBef>
                      </a:pPr>
                      <a:r>
                        <a:rPr lang="fr-BE" sz="1600" b="1" spc="0">
                          <a:latin typeface="Arial" panose="020B0604020202020204" pitchFamily="34" charset="0"/>
                          <a:cs typeface="Arial" panose="020B0604020202020204" pitchFamily="34" charset="0"/>
                        </a:rPr>
                        <a:t>Quantity  (MWh)</a:t>
                      </a:r>
                      <a:endParaRPr lang="fr-BE" sz="1600" spc="0">
                        <a:latin typeface="Arial" panose="020B0604020202020204" pitchFamily="34" charset="0"/>
                        <a:cs typeface="Arial" panose="020B0604020202020204" pitchFamily="34" charset="0"/>
                      </a:endParaRPr>
                    </a:p>
                  </a:txBody>
                  <a:tcPr marL="0" marR="0" marT="562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marL="133350" marR="125730" algn="ctr">
                        <a:lnSpc>
                          <a:spcPts val="2090"/>
                        </a:lnSpc>
                        <a:spcBef>
                          <a:spcPts val="440"/>
                        </a:spcBef>
                      </a:pPr>
                      <a:r>
                        <a:rPr lang="fr-BE" sz="1600" b="1" spc="0">
                          <a:latin typeface="Arial" panose="020B0604020202020204" pitchFamily="34" charset="0"/>
                          <a:cs typeface="Arial" panose="020B0604020202020204" pitchFamily="34" charset="0"/>
                        </a:rPr>
                        <a:t>Price  (€/MWh)</a:t>
                      </a:r>
                      <a:endParaRPr lang="fr-BE" sz="1600" spc="0">
                        <a:latin typeface="Arial" panose="020B0604020202020204" pitchFamily="34" charset="0"/>
                        <a:cs typeface="Arial" panose="020B0604020202020204" pitchFamily="34" charset="0"/>
                      </a:endParaRPr>
                    </a:p>
                  </a:txBody>
                  <a:tcPr marL="0" marR="0" marT="56244"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extLst>
                  <a:ext uri="{0D108BD9-81ED-4DB2-BD59-A6C34878D82A}">
                    <a16:rowId xmlns:a16="http://schemas.microsoft.com/office/drawing/2014/main" val="10000"/>
                  </a:ext>
                </a:extLst>
              </a:tr>
              <a:tr h="369394">
                <a:tc>
                  <a:txBody>
                    <a:bodyPr/>
                    <a:lstStyle/>
                    <a:p>
                      <a:pPr marL="147955">
                        <a:lnSpc>
                          <a:spcPct val="100000"/>
                        </a:lnSpc>
                        <a:spcBef>
                          <a:spcPts val="300"/>
                        </a:spcBef>
                      </a:pPr>
                      <a:r>
                        <a:rPr lang="fr-BE" sz="1600" spc="0">
                          <a:latin typeface="Arial" panose="020B0604020202020204" pitchFamily="34" charset="0"/>
                          <a:cs typeface="Arial" panose="020B0604020202020204" pitchFamily="34" charset="0"/>
                        </a:rPr>
                        <a:t>G5</a:t>
                      </a:r>
                      <a:endParaRPr sz="1600" spc="0">
                        <a:latin typeface="Arial" panose="020B0604020202020204" pitchFamily="34" charset="0"/>
                        <a:cs typeface="Arial" panose="020B0604020202020204" pitchFamily="34" charset="0"/>
                      </a:endParaRPr>
                    </a:p>
                  </a:txBody>
                  <a:tcPr marL="0" marR="0" marT="3834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300"/>
                        </a:spcBef>
                      </a:pPr>
                      <a:r>
                        <a:rPr lang="fr-BE" sz="1600" spc="0">
                          <a:latin typeface="Arial" panose="020B0604020202020204" pitchFamily="34" charset="0"/>
                          <a:cs typeface="Arial" panose="020B0604020202020204" pitchFamily="34" charset="0"/>
                        </a:rPr>
                        <a:t>Sell</a:t>
                      </a:r>
                    </a:p>
                  </a:txBody>
                  <a:tcPr marL="0" marR="0" marT="38348"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300"/>
                        </a:spcBef>
                      </a:pPr>
                      <a:r>
                        <a:rPr sz="1600" spc="0">
                          <a:latin typeface="Arial" panose="020B0604020202020204" pitchFamily="34" charset="0"/>
                          <a:cs typeface="Arial" panose="020B0604020202020204" pitchFamily="34" charset="0"/>
                        </a:rPr>
                        <a:t>10</a:t>
                      </a:r>
                    </a:p>
                  </a:txBody>
                  <a:tcPr marL="0" marR="0" marT="38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300"/>
                        </a:spcBef>
                      </a:pPr>
                      <a:r>
                        <a:rPr lang="fr-BE" sz="1600" spc="0">
                          <a:latin typeface="Arial" panose="020B0604020202020204" pitchFamily="34" charset="0"/>
                          <a:cs typeface="Arial" panose="020B0604020202020204" pitchFamily="34" charset="0"/>
                        </a:rPr>
                        <a:t>0</a:t>
                      </a:r>
                      <a:endParaRPr sz="1600" spc="0">
                        <a:latin typeface="Arial" panose="020B0604020202020204" pitchFamily="34" charset="0"/>
                        <a:cs typeface="Arial" panose="020B0604020202020204" pitchFamily="34" charset="0"/>
                      </a:endParaRPr>
                    </a:p>
                  </a:txBody>
                  <a:tcPr marL="0" marR="0" marT="38348"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69394">
                <a:tc>
                  <a:txBody>
                    <a:bodyPr/>
                    <a:lstStyle/>
                    <a:p>
                      <a:pPr marL="141605">
                        <a:lnSpc>
                          <a:spcPct val="100000"/>
                        </a:lnSpc>
                        <a:spcBef>
                          <a:spcPts val="310"/>
                        </a:spcBef>
                      </a:pPr>
                      <a:r>
                        <a:rPr sz="1600" spc="0">
                          <a:latin typeface="Arial" panose="020B0604020202020204" pitchFamily="34" charset="0"/>
                          <a:cs typeface="Arial" panose="020B0604020202020204" pitchFamily="34" charset="0"/>
                        </a:rPr>
                        <a:t>G4</a:t>
                      </a:r>
                    </a:p>
                  </a:txBody>
                  <a:tcPr marL="0" marR="0" marT="396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807F"/>
                    </a:solidFill>
                  </a:tcPr>
                </a:tc>
                <a:tc>
                  <a:txBody>
                    <a:bodyPr/>
                    <a:lstStyle/>
                    <a:p>
                      <a:pPr algn="ctr">
                        <a:lnSpc>
                          <a:spcPct val="100000"/>
                        </a:lnSpc>
                        <a:spcBef>
                          <a:spcPts val="310"/>
                        </a:spcBef>
                      </a:pPr>
                      <a:r>
                        <a:rPr sz="1600" spc="0">
                          <a:latin typeface="Arial" panose="020B0604020202020204" pitchFamily="34" charset="0"/>
                          <a:cs typeface="Arial" panose="020B0604020202020204" pitchFamily="34" charset="0"/>
                        </a:rPr>
                        <a:t>Sell</a:t>
                      </a:r>
                    </a:p>
                  </a:txBody>
                  <a:tcPr marL="0" marR="0" marT="3962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807F"/>
                    </a:solidFill>
                  </a:tcPr>
                </a:tc>
                <a:tc>
                  <a:txBody>
                    <a:bodyPr/>
                    <a:lstStyle/>
                    <a:p>
                      <a:pPr algn="ctr">
                        <a:lnSpc>
                          <a:spcPct val="100000"/>
                        </a:lnSpc>
                        <a:spcBef>
                          <a:spcPts val="310"/>
                        </a:spcBef>
                      </a:pPr>
                      <a:r>
                        <a:rPr sz="1600" spc="0">
                          <a:latin typeface="Arial" panose="020B0604020202020204" pitchFamily="34" charset="0"/>
                          <a:cs typeface="Arial" panose="020B0604020202020204" pitchFamily="34" charset="0"/>
                        </a:rPr>
                        <a:t>20</a:t>
                      </a:r>
                      <a:r>
                        <a:rPr lang="fr-BE" sz="1600" spc="0">
                          <a:latin typeface="Arial" panose="020B0604020202020204" pitchFamily="34" charset="0"/>
                          <a:cs typeface="Arial" panose="020B0604020202020204" pitchFamily="34" charset="0"/>
                        </a:rPr>
                        <a:t>0</a:t>
                      </a:r>
                      <a:endParaRPr sz="1600" spc="0">
                        <a:latin typeface="Arial" panose="020B0604020202020204" pitchFamily="34" charset="0"/>
                        <a:cs typeface="Arial" panose="020B0604020202020204" pitchFamily="34" charset="0"/>
                      </a:endParaRPr>
                    </a:p>
                  </a:txBody>
                  <a:tcPr marL="0" marR="0" marT="396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807F"/>
                    </a:solidFill>
                  </a:tcPr>
                </a:tc>
                <a:tc>
                  <a:txBody>
                    <a:bodyPr/>
                    <a:lstStyle/>
                    <a:p>
                      <a:pPr algn="ctr">
                        <a:lnSpc>
                          <a:spcPct val="100000"/>
                        </a:lnSpc>
                        <a:spcBef>
                          <a:spcPts val="310"/>
                        </a:spcBef>
                      </a:pPr>
                      <a:r>
                        <a:rPr sz="1600" spc="0">
                          <a:latin typeface="Arial" panose="020B0604020202020204" pitchFamily="34" charset="0"/>
                          <a:cs typeface="Arial" panose="020B0604020202020204" pitchFamily="34" charset="0"/>
                        </a:rPr>
                        <a:t>5</a:t>
                      </a:r>
                    </a:p>
                  </a:txBody>
                  <a:tcPr marL="0" marR="0" marT="3962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807F"/>
                    </a:solidFill>
                  </a:tcPr>
                </a:tc>
                <a:extLst>
                  <a:ext uri="{0D108BD9-81ED-4DB2-BD59-A6C34878D82A}">
                    <a16:rowId xmlns:a16="http://schemas.microsoft.com/office/drawing/2014/main" val="10002"/>
                  </a:ext>
                </a:extLst>
              </a:tr>
              <a:tr h="369394">
                <a:tc>
                  <a:txBody>
                    <a:bodyPr/>
                    <a:lstStyle/>
                    <a:p>
                      <a:pPr marL="141605">
                        <a:lnSpc>
                          <a:spcPct val="100000"/>
                        </a:lnSpc>
                        <a:spcBef>
                          <a:spcPts val="305"/>
                        </a:spcBef>
                      </a:pPr>
                      <a:r>
                        <a:rPr sz="1600" spc="0">
                          <a:latin typeface="Arial" panose="020B0604020202020204" pitchFamily="34" charset="0"/>
                          <a:cs typeface="Arial" panose="020B0604020202020204" pitchFamily="34" charset="0"/>
                        </a:rPr>
                        <a:t>G2</a:t>
                      </a:r>
                    </a:p>
                  </a:txBody>
                  <a:tcPr marL="0" marR="0" marT="3898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4B5"/>
                    </a:solidFill>
                  </a:tcPr>
                </a:tc>
                <a:tc>
                  <a:txBody>
                    <a:bodyPr/>
                    <a:lstStyle/>
                    <a:p>
                      <a:pPr algn="ctr">
                        <a:lnSpc>
                          <a:spcPct val="100000"/>
                        </a:lnSpc>
                        <a:spcBef>
                          <a:spcPts val="305"/>
                        </a:spcBef>
                      </a:pPr>
                      <a:r>
                        <a:rPr sz="1600" spc="0">
                          <a:latin typeface="Arial" panose="020B0604020202020204" pitchFamily="34" charset="0"/>
                          <a:cs typeface="Arial" panose="020B0604020202020204" pitchFamily="34" charset="0"/>
                        </a:rPr>
                        <a:t>Sell</a:t>
                      </a:r>
                    </a:p>
                  </a:txBody>
                  <a:tcPr marL="0" marR="0" marT="3898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4B5"/>
                    </a:solidFill>
                  </a:tcPr>
                </a:tc>
                <a:tc>
                  <a:txBody>
                    <a:bodyPr/>
                    <a:lstStyle/>
                    <a:p>
                      <a:pPr algn="ctr">
                        <a:lnSpc>
                          <a:spcPct val="100000"/>
                        </a:lnSpc>
                        <a:spcBef>
                          <a:spcPts val="305"/>
                        </a:spcBef>
                      </a:pPr>
                      <a:r>
                        <a:rPr lang="fr-BE" sz="1600" spc="0">
                          <a:latin typeface="Arial" panose="020B0604020202020204" pitchFamily="34" charset="0"/>
                          <a:cs typeface="Arial" panose="020B0604020202020204" pitchFamily="34" charset="0"/>
                        </a:rPr>
                        <a:t>100</a:t>
                      </a:r>
                      <a:endParaRPr sz="1600" spc="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4B5"/>
                    </a:solidFill>
                  </a:tcPr>
                </a:tc>
                <a:tc>
                  <a:txBody>
                    <a:bodyPr/>
                    <a:lstStyle/>
                    <a:p>
                      <a:pPr algn="ctr">
                        <a:lnSpc>
                          <a:spcPct val="100000"/>
                        </a:lnSpc>
                        <a:spcBef>
                          <a:spcPts val="305"/>
                        </a:spcBef>
                      </a:pPr>
                      <a:r>
                        <a:rPr lang="fr-BE" sz="1600" spc="0">
                          <a:latin typeface="Arial" panose="020B0604020202020204" pitchFamily="34" charset="0"/>
                          <a:cs typeface="Arial" panose="020B0604020202020204" pitchFamily="34" charset="0"/>
                        </a:rPr>
                        <a:t>10</a:t>
                      </a:r>
                      <a:endParaRPr sz="1600" spc="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4B5"/>
                    </a:solidFill>
                  </a:tcPr>
                </a:tc>
                <a:extLst>
                  <a:ext uri="{0D108BD9-81ED-4DB2-BD59-A6C34878D82A}">
                    <a16:rowId xmlns:a16="http://schemas.microsoft.com/office/drawing/2014/main" val="10003"/>
                  </a:ext>
                </a:extLst>
              </a:tr>
              <a:tr h="369394">
                <a:tc>
                  <a:txBody>
                    <a:bodyPr/>
                    <a:lstStyle/>
                    <a:p>
                      <a:pPr marL="141605">
                        <a:lnSpc>
                          <a:spcPct val="100000"/>
                        </a:lnSpc>
                        <a:spcBef>
                          <a:spcPts val="315"/>
                        </a:spcBef>
                      </a:pPr>
                      <a:r>
                        <a:rPr sz="1600" spc="0">
                          <a:latin typeface="Arial" panose="020B0604020202020204" pitchFamily="34" charset="0"/>
                          <a:cs typeface="Arial" panose="020B0604020202020204" pitchFamily="34" charset="0"/>
                        </a:rPr>
                        <a:t>G1</a:t>
                      </a:r>
                    </a:p>
                  </a:txBody>
                  <a:tcPr marL="0" marR="0" marT="4026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DFF30"/>
                    </a:solidFill>
                  </a:tcPr>
                </a:tc>
                <a:tc>
                  <a:txBody>
                    <a:bodyPr/>
                    <a:lstStyle/>
                    <a:p>
                      <a:pPr algn="ctr">
                        <a:lnSpc>
                          <a:spcPct val="100000"/>
                        </a:lnSpc>
                        <a:spcBef>
                          <a:spcPts val="315"/>
                        </a:spcBef>
                      </a:pPr>
                      <a:r>
                        <a:rPr sz="1600" spc="0">
                          <a:latin typeface="Arial" panose="020B0604020202020204" pitchFamily="34" charset="0"/>
                          <a:cs typeface="Arial" panose="020B0604020202020204" pitchFamily="34" charset="0"/>
                        </a:rPr>
                        <a:t>Sell</a:t>
                      </a:r>
                    </a:p>
                  </a:txBody>
                  <a:tcPr marL="0" marR="0" marT="40266"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DFF30"/>
                    </a:solidFill>
                  </a:tcPr>
                </a:tc>
                <a:tc>
                  <a:txBody>
                    <a:bodyPr/>
                    <a:lstStyle/>
                    <a:p>
                      <a:pPr algn="ctr">
                        <a:lnSpc>
                          <a:spcPct val="100000"/>
                        </a:lnSpc>
                        <a:spcBef>
                          <a:spcPts val="315"/>
                        </a:spcBef>
                      </a:pPr>
                      <a:r>
                        <a:rPr lang="fr-BE" sz="1600" spc="0">
                          <a:latin typeface="Arial" panose="020B0604020202020204" pitchFamily="34" charset="0"/>
                          <a:cs typeface="Arial" panose="020B0604020202020204" pitchFamily="34" charset="0"/>
                        </a:rPr>
                        <a:t>50</a:t>
                      </a:r>
                      <a:endParaRPr sz="1600" spc="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DFF30"/>
                    </a:solidFill>
                  </a:tcPr>
                </a:tc>
                <a:tc>
                  <a:txBody>
                    <a:bodyPr/>
                    <a:lstStyle/>
                    <a:p>
                      <a:pPr algn="ctr">
                        <a:lnSpc>
                          <a:spcPct val="100000"/>
                        </a:lnSpc>
                        <a:spcBef>
                          <a:spcPts val="315"/>
                        </a:spcBef>
                      </a:pPr>
                      <a:r>
                        <a:rPr lang="fr-BE" sz="1600" spc="0">
                          <a:latin typeface="Arial" panose="020B0604020202020204" pitchFamily="34" charset="0"/>
                          <a:cs typeface="Arial" panose="020B0604020202020204" pitchFamily="34" charset="0"/>
                        </a:rPr>
                        <a:t>20</a:t>
                      </a:r>
                      <a:endParaRPr sz="1600" spc="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DFF30"/>
                    </a:solidFill>
                  </a:tcPr>
                </a:tc>
                <a:extLst>
                  <a:ext uri="{0D108BD9-81ED-4DB2-BD59-A6C34878D82A}">
                    <a16:rowId xmlns:a16="http://schemas.microsoft.com/office/drawing/2014/main" val="10004"/>
                  </a:ext>
                </a:extLst>
              </a:tr>
              <a:tr h="369394">
                <a:tc>
                  <a:txBody>
                    <a:bodyPr/>
                    <a:lstStyle/>
                    <a:p>
                      <a:pPr marL="141605">
                        <a:lnSpc>
                          <a:spcPct val="100000"/>
                        </a:lnSpc>
                        <a:spcBef>
                          <a:spcPts val="295"/>
                        </a:spcBef>
                      </a:pPr>
                      <a:r>
                        <a:rPr sz="1600" spc="0">
                          <a:latin typeface="Arial" panose="020B0604020202020204" pitchFamily="34" charset="0"/>
                          <a:cs typeface="Arial" panose="020B0604020202020204" pitchFamily="34" charset="0"/>
                        </a:rPr>
                        <a:t>G3</a:t>
                      </a:r>
                    </a:p>
                  </a:txBody>
                  <a:tcPr marL="0" marR="0" marT="37709"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500"/>
                    </a:solidFill>
                  </a:tcPr>
                </a:tc>
                <a:tc>
                  <a:txBody>
                    <a:bodyPr/>
                    <a:lstStyle/>
                    <a:p>
                      <a:pPr algn="ctr">
                        <a:lnSpc>
                          <a:spcPct val="100000"/>
                        </a:lnSpc>
                        <a:spcBef>
                          <a:spcPts val="295"/>
                        </a:spcBef>
                      </a:pPr>
                      <a:r>
                        <a:rPr sz="1600" spc="0">
                          <a:latin typeface="Arial" panose="020B0604020202020204" pitchFamily="34" charset="0"/>
                          <a:cs typeface="Arial" panose="020B0604020202020204" pitchFamily="34" charset="0"/>
                        </a:rPr>
                        <a:t>Sell</a:t>
                      </a:r>
                    </a:p>
                  </a:txBody>
                  <a:tcPr marL="0" marR="0" marT="37709"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500"/>
                    </a:solidFill>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20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500"/>
                    </a:solidFill>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30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500"/>
                    </a:solidFill>
                  </a:tcPr>
                </a:tc>
                <a:extLst>
                  <a:ext uri="{0D108BD9-81ED-4DB2-BD59-A6C34878D82A}">
                    <a16:rowId xmlns:a16="http://schemas.microsoft.com/office/drawing/2014/main" val="10005"/>
                  </a:ext>
                </a:extLst>
              </a:tr>
            </a:tbl>
          </a:graphicData>
        </a:graphic>
      </p:graphicFrame>
      <p:sp>
        <p:nvSpPr>
          <p:cNvPr id="5" name="Espace réservé du numéro de diapositive 1">
            <a:extLst>
              <a:ext uri="{FF2B5EF4-FFF2-40B4-BE49-F238E27FC236}">
                <a16:creationId xmlns:a16="http://schemas.microsoft.com/office/drawing/2014/main" id="{29C04104-BA0D-79EC-1465-E706D0B04E4E}"/>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147</a:t>
            </a:fld>
            <a:endParaRPr lang="en-GB"/>
          </a:p>
        </p:txBody>
      </p:sp>
    </p:spTree>
    <p:extLst>
      <p:ext uri="{BB962C8B-B14F-4D97-AF65-F5344CB8AC3E}">
        <p14:creationId xmlns:p14="http://schemas.microsoft.com/office/powerpoint/2010/main" val="358965563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6" name="Image 5">
            <a:extLst>
              <a:ext uri="{FF2B5EF4-FFF2-40B4-BE49-F238E27FC236}">
                <a16:creationId xmlns:a16="http://schemas.microsoft.com/office/drawing/2014/main" id="{7FEEDE11-F011-8257-93A6-0D3AED6266FE}"/>
              </a:ext>
            </a:extLst>
          </p:cNvPr>
          <p:cNvPicPr>
            <a:picLocks noChangeAspect="1"/>
          </p:cNvPicPr>
          <p:nvPr/>
        </p:nvPicPr>
        <p:blipFill rotWithShape="1">
          <a:blip r:embed="rId3">
            <a:extLst>
              <a:ext uri="{28A0092B-C50C-407E-A947-70E740481C1C}">
                <a14:useLocalDpi xmlns:a14="http://schemas.microsoft.com/office/drawing/2010/main" val="0"/>
              </a:ext>
            </a:extLst>
          </a:blip>
          <a:srcRect l="4141" t="5172" r="8756"/>
          <a:stretch/>
        </p:blipFill>
        <p:spPr>
          <a:xfrm>
            <a:off x="4742808" y="2587627"/>
            <a:ext cx="5327355" cy="3861442"/>
          </a:xfrm>
          <a:prstGeom prst="rect">
            <a:avLst/>
          </a:prstGeom>
        </p:spPr>
      </p:pic>
      <p:sp>
        <p:nvSpPr>
          <p:cNvPr id="12" name="ZoneTexte 11">
            <a:extLst>
              <a:ext uri="{FF2B5EF4-FFF2-40B4-BE49-F238E27FC236}">
                <a16:creationId xmlns:a16="http://schemas.microsoft.com/office/drawing/2014/main" id="{316843B7-F247-9514-F283-8B1EB7BC1ADC}"/>
              </a:ext>
            </a:extLst>
          </p:cNvPr>
          <p:cNvSpPr txBox="1"/>
          <p:nvPr/>
        </p:nvSpPr>
        <p:spPr>
          <a:xfrm>
            <a:off x="590530" y="1184577"/>
            <a:ext cx="7592566" cy="415854"/>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r>
              <a:rPr lang="fr-BE" sz="2001" b="1">
                <a:latin typeface="Arial" panose="020B0604020202020204" pitchFamily="34" charset="0"/>
                <a:cs typeface="Arial" panose="020B0604020202020204" pitchFamily="34" charset="0"/>
              </a:rPr>
              <a:t>Part 2</a:t>
            </a:r>
            <a:r>
              <a:rPr lang="en-BE" sz="2001" b="1">
                <a:latin typeface="Arial" panose="020B0604020202020204" pitchFamily="34" charset="0"/>
                <a:cs typeface="Arial" panose="020B0604020202020204" pitchFamily="34" charset="0"/>
              </a:rPr>
              <a:t>:</a:t>
            </a:r>
          </a:p>
        </p:txBody>
      </p:sp>
      <p:graphicFrame>
        <p:nvGraphicFramePr>
          <p:cNvPr id="11" name="object 7">
            <a:extLst>
              <a:ext uri="{FF2B5EF4-FFF2-40B4-BE49-F238E27FC236}">
                <a16:creationId xmlns:a16="http://schemas.microsoft.com/office/drawing/2014/main" id="{FAAA1805-5DDC-F476-E31C-3F0274FE6D67}"/>
              </a:ext>
            </a:extLst>
          </p:cNvPr>
          <p:cNvGraphicFramePr>
            <a:graphicFrameLocks noGrp="1"/>
          </p:cNvGraphicFramePr>
          <p:nvPr/>
        </p:nvGraphicFramePr>
        <p:xfrm>
          <a:off x="659136" y="3219275"/>
          <a:ext cx="3887736" cy="2128645"/>
        </p:xfrm>
        <a:graphic>
          <a:graphicData uri="http://schemas.openxmlformats.org/drawingml/2006/table">
            <a:tbl>
              <a:tblPr firstRow="1" bandRow="1">
                <a:tableStyleId>{2D5ABB26-0587-4C30-8999-92F81FD0307C}</a:tableStyleId>
              </a:tblPr>
              <a:tblGrid>
                <a:gridCol w="533611">
                  <a:extLst>
                    <a:ext uri="{9D8B030D-6E8A-4147-A177-3AD203B41FA5}">
                      <a16:colId xmlns:a16="http://schemas.microsoft.com/office/drawing/2014/main" val="20000"/>
                    </a:ext>
                  </a:extLst>
                </a:gridCol>
                <a:gridCol w="992543">
                  <a:extLst>
                    <a:ext uri="{9D8B030D-6E8A-4147-A177-3AD203B41FA5}">
                      <a16:colId xmlns:a16="http://schemas.microsoft.com/office/drawing/2014/main" val="20001"/>
                    </a:ext>
                  </a:extLst>
                </a:gridCol>
                <a:gridCol w="1218130">
                  <a:extLst>
                    <a:ext uri="{9D8B030D-6E8A-4147-A177-3AD203B41FA5}">
                      <a16:colId xmlns:a16="http://schemas.microsoft.com/office/drawing/2014/main" val="20002"/>
                    </a:ext>
                  </a:extLst>
                </a:gridCol>
                <a:gridCol w="1143452">
                  <a:extLst>
                    <a:ext uri="{9D8B030D-6E8A-4147-A177-3AD203B41FA5}">
                      <a16:colId xmlns:a16="http://schemas.microsoft.com/office/drawing/2014/main" val="20003"/>
                    </a:ext>
                  </a:extLst>
                </a:gridCol>
              </a:tblGrid>
              <a:tr h="628299">
                <a:tc>
                  <a:txBody>
                    <a:bodyPr/>
                    <a:lstStyle/>
                    <a:p>
                      <a:pPr marL="171450">
                        <a:lnSpc>
                          <a:spcPct val="100000"/>
                        </a:lnSpc>
                        <a:spcBef>
                          <a:spcPts val="310"/>
                        </a:spcBef>
                      </a:pPr>
                      <a:r>
                        <a:rPr sz="1600" b="1" spc="0">
                          <a:latin typeface="Arial" panose="020B0604020202020204" pitchFamily="34" charset="0"/>
                          <a:cs typeface="Arial" panose="020B0604020202020204" pitchFamily="34" charset="0"/>
                        </a:rPr>
                        <a:t>ID</a:t>
                      </a:r>
                      <a:endParaRPr sz="1600" spc="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algn="ctr">
                        <a:lnSpc>
                          <a:spcPct val="100000"/>
                        </a:lnSpc>
                        <a:spcBef>
                          <a:spcPts val="310"/>
                        </a:spcBef>
                      </a:pPr>
                      <a:r>
                        <a:rPr sz="1600" b="1" spc="0">
                          <a:latin typeface="Arial" panose="020B0604020202020204" pitchFamily="34" charset="0"/>
                          <a:cs typeface="Arial" panose="020B0604020202020204" pitchFamily="34" charset="0"/>
                        </a:rPr>
                        <a:t>Side</a:t>
                      </a:r>
                      <a:endParaRPr sz="1600" spc="0">
                        <a:latin typeface="Arial" panose="020B0604020202020204" pitchFamily="34" charset="0"/>
                        <a:cs typeface="Arial" panose="020B0604020202020204" pitchFamily="34" charset="0"/>
                      </a:endParaRPr>
                    </a:p>
                  </a:txBody>
                  <a:tcPr marL="0" marR="0" marT="3962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marL="228600" marR="106680" indent="-114300" algn="ctr">
                        <a:lnSpc>
                          <a:spcPts val="2090"/>
                        </a:lnSpc>
                        <a:spcBef>
                          <a:spcPts val="440"/>
                        </a:spcBef>
                      </a:pPr>
                      <a:r>
                        <a:rPr sz="1600" b="1" spc="0">
                          <a:latin typeface="Arial" panose="020B0604020202020204" pitchFamily="34" charset="0"/>
                          <a:cs typeface="Arial" panose="020B0604020202020204" pitchFamily="34" charset="0"/>
                        </a:rPr>
                        <a:t>Quantity</a:t>
                      </a:r>
                      <a:r>
                        <a:rPr lang="fr-BE" sz="1600" b="1" spc="0">
                          <a:latin typeface="Arial" panose="020B0604020202020204" pitchFamily="34" charset="0"/>
                          <a:cs typeface="Arial" panose="020B0604020202020204" pitchFamily="34" charset="0"/>
                        </a:rPr>
                        <a:t> </a:t>
                      </a:r>
                      <a:r>
                        <a:rPr sz="1600" b="1" spc="0">
                          <a:latin typeface="Arial" panose="020B0604020202020204" pitchFamily="34" charset="0"/>
                          <a:cs typeface="Arial" panose="020B0604020202020204" pitchFamily="34" charset="0"/>
                        </a:rPr>
                        <a:t>(MWh)</a:t>
                      </a:r>
                      <a:endParaRPr sz="1600" spc="0">
                        <a:latin typeface="Arial" panose="020B0604020202020204" pitchFamily="34" charset="0"/>
                        <a:cs typeface="Arial" panose="020B0604020202020204" pitchFamily="34" charset="0"/>
                      </a:endParaRPr>
                    </a:p>
                  </a:txBody>
                  <a:tcPr marL="0" marR="0" marT="562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marL="133350" marR="125730" algn="ctr">
                        <a:lnSpc>
                          <a:spcPts val="2090"/>
                        </a:lnSpc>
                        <a:spcBef>
                          <a:spcPts val="440"/>
                        </a:spcBef>
                      </a:pPr>
                      <a:r>
                        <a:rPr sz="1600" b="1" spc="0">
                          <a:latin typeface="Arial" panose="020B0604020202020204" pitchFamily="34" charset="0"/>
                          <a:cs typeface="Arial" panose="020B0604020202020204" pitchFamily="34" charset="0"/>
                        </a:rPr>
                        <a:t>Price  (€/MWh)</a:t>
                      </a:r>
                      <a:endParaRPr sz="1600" spc="0">
                        <a:latin typeface="Arial" panose="020B0604020202020204" pitchFamily="34" charset="0"/>
                        <a:cs typeface="Arial" panose="020B0604020202020204" pitchFamily="34" charset="0"/>
                      </a:endParaRPr>
                    </a:p>
                  </a:txBody>
                  <a:tcPr marL="0" marR="0" marT="56244"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extLst>
                  <a:ext uri="{0D108BD9-81ED-4DB2-BD59-A6C34878D82A}">
                    <a16:rowId xmlns:a16="http://schemas.microsoft.com/office/drawing/2014/main" val="10000"/>
                  </a:ext>
                </a:extLst>
              </a:tr>
              <a:tr h="369394">
                <a:tc>
                  <a:txBody>
                    <a:bodyPr/>
                    <a:lstStyle/>
                    <a:p>
                      <a:pPr marL="147955">
                        <a:lnSpc>
                          <a:spcPct val="100000"/>
                        </a:lnSpc>
                        <a:spcBef>
                          <a:spcPts val="295"/>
                        </a:spcBef>
                      </a:pPr>
                      <a:r>
                        <a:rPr sz="1600" spc="0">
                          <a:latin typeface="Arial" panose="020B0604020202020204" pitchFamily="34" charset="0"/>
                          <a:cs typeface="Arial" panose="020B0604020202020204" pitchFamily="34" charset="0"/>
                        </a:rPr>
                        <a:t>C4</a:t>
                      </a:r>
                    </a:p>
                  </a:txBody>
                  <a:tcPr marL="0" marR="0" marT="37709"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807F"/>
                    </a:solidFill>
                  </a:tcPr>
                </a:tc>
                <a:tc>
                  <a:txBody>
                    <a:bodyPr/>
                    <a:lstStyle/>
                    <a:p>
                      <a:pPr algn="ctr">
                        <a:lnSpc>
                          <a:spcPct val="100000"/>
                        </a:lnSpc>
                        <a:spcBef>
                          <a:spcPts val="295"/>
                        </a:spcBef>
                      </a:pPr>
                      <a:r>
                        <a:rPr sz="1600" spc="0">
                          <a:latin typeface="Arial" panose="020B0604020202020204" pitchFamily="34" charset="0"/>
                          <a:cs typeface="Arial" panose="020B0604020202020204" pitchFamily="34" charset="0"/>
                        </a:rPr>
                        <a:t>Buy</a:t>
                      </a:r>
                    </a:p>
                  </a:txBody>
                  <a:tcPr marL="0" marR="0" marT="37709"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807F"/>
                    </a:solidFill>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50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807F"/>
                    </a:solidFill>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30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807F"/>
                    </a:solidFill>
                  </a:tcPr>
                </a:tc>
                <a:extLst>
                  <a:ext uri="{0D108BD9-81ED-4DB2-BD59-A6C34878D82A}">
                    <a16:rowId xmlns:a16="http://schemas.microsoft.com/office/drawing/2014/main" val="10006"/>
                  </a:ext>
                </a:extLst>
              </a:tr>
              <a:tr h="369394">
                <a:tc>
                  <a:txBody>
                    <a:bodyPr/>
                    <a:lstStyle/>
                    <a:p>
                      <a:pPr marL="147955">
                        <a:lnSpc>
                          <a:spcPct val="100000"/>
                        </a:lnSpc>
                        <a:spcBef>
                          <a:spcPts val="305"/>
                        </a:spcBef>
                      </a:pPr>
                      <a:r>
                        <a:rPr sz="1600" spc="0">
                          <a:latin typeface="Arial" panose="020B0604020202020204" pitchFamily="34" charset="0"/>
                          <a:cs typeface="Arial" panose="020B0604020202020204" pitchFamily="34" charset="0"/>
                        </a:rPr>
                        <a:t>C3</a:t>
                      </a:r>
                    </a:p>
                  </a:txBody>
                  <a:tcPr marL="0" marR="0" marT="3898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4B5"/>
                    </a:solidFill>
                  </a:tcPr>
                </a:tc>
                <a:tc>
                  <a:txBody>
                    <a:bodyPr/>
                    <a:lstStyle/>
                    <a:p>
                      <a:pPr algn="ctr">
                        <a:lnSpc>
                          <a:spcPct val="100000"/>
                        </a:lnSpc>
                        <a:spcBef>
                          <a:spcPts val="305"/>
                        </a:spcBef>
                      </a:pPr>
                      <a:r>
                        <a:rPr sz="1600" spc="0">
                          <a:latin typeface="Arial" panose="020B0604020202020204" pitchFamily="34" charset="0"/>
                          <a:cs typeface="Arial" panose="020B0604020202020204" pitchFamily="34" charset="0"/>
                        </a:rPr>
                        <a:t>Buy</a:t>
                      </a:r>
                    </a:p>
                  </a:txBody>
                  <a:tcPr marL="0" marR="0" marT="3898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4B5"/>
                    </a:solidFill>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200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4B5"/>
                    </a:solidFill>
                  </a:tcPr>
                </a:tc>
                <a:tc>
                  <a:txBody>
                    <a:bodyPr/>
                    <a:lstStyle/>
                    <a:p>
                      <a:pPr algn="ctr">
                        <a:lnSpc>
                          <a:spcPct val="100000"/>
                        </a:lnSpc>
                        <a:spcBef>
                          <a:spcPts val="295"/>
                        </a:spcBef>
                      </a:pPr>
                      <a:r>
                        <a:rPr lang="fr-BE" sz="1600" spc="0">
                          <a:latin typeface="Arial" panose="020B0604020202020204" pitchFamily="34" charset="0"/>
                          <a:cs typeface="Arial" panose="020B0604020202020204" pitchFamily="34" charset="0"/>
                        </a:rPr>
                        <a:t>20</a:t>
                      </a:r>
                      <a:endParaRPr sz="1600" spc="0">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4B5"/>
                    </a:solidFill>
                  </a:tcPr>
                </a:tc>
                <a:extLst>
                  <a:ext uri="{0D108BD9-81ED-4DB2-BD59-A6C34878D82A}">
                    <a16:rowId xmlns:a16="http://schemas.microsoft.com/office/drawing/2014/main" val="10007"/>
                  </a:ext>
                </a:extLst>
              </a:tr>
              <a:tr h="380834">
                <a:tc>
                  <a:txBody>
                    <a:bodyPr/>
                    <a:lstStyle/>
                    <a:p>
                      <a:pPr marL="147955">
                        <a:lnSpc>
                          <a:spcPct val="100000"/>
                        </a:lnSpc>
                        <a:spcBef>
                          <a:spcPts val="315"/>
                        </a:spcBef>
                      </a:pPr>
                      <a:r>
                        <a:rPr sz="1600" spc="0">
                          <a:latin typeface="Arial" panose="020B0604020202020204" pitchFamily="34" charset="0"/>
                          <a:cs typeface="Arial" panose="020B0604020202020204" pitchFamily="34" charset="0"/>
                        </a:rPr>
                        <a:t>C2</a:t>
                      </a:r>
                    </a:p>
                  </a:txBody>
                  <a:tcPr marL="0" marR="0" marT="4026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DFF30"/>
                    </a:solidFill>
                  </a:tcPr>
                </a:tc>
                <a:tc>
                  <a:txBody>
                    <a:bodyPr/>
                    <a:lstStyle/>
                    <a:p>
                      <a:pPr algn="ctr">
                        <a:lnSpc>
                          <a:spcPct val="100000"/>
                        </a:lnSpc>
                        <a:spcBef>
                          <a:spcPts val="315"/>
                        </a:spcBef>
                      </a:pPr>
                      <a:r>
                        <a:rPr sz="1600" spc="0">
                          <a:latin typeface="Arial" panose="020B0604020202020204" pitchFamily="34" charset="0"/>
                          <a:cs typeface="Arial" panose="020B0604020202020204" pitchFamily="34" charset="0"/>
                        </a:rPr>
                        <a:t>Buy</a:t>
                      </a:r>
                    </a:p>
                  </a:txBody>
                  <a:tcPr marL="0" marR="0" marT="40266"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DFF30"/>
                    </a:solidFill>
                  </a:tcPr>
                </a:tc>
                <a:tc>
                  <a:txBody>
                    <a:bodyPr/>
                    <a:lstStyle/>
                    <a:p>
                      <a:pPr algn="ctr">
                        <a:lnSpc>
                          <a:spcPct val="100000"/>
                        </a:lnSpc>
                        <a:spcBef>
                          <a:spcPts val="305"/>
                        </a:spcBef>
                      </a:pPr>
                      <a:r>
                        <a:rPr lang="fr-BE" sz="1600" spc="0">
                          <a:latin typeface="Arial" panose="020B0604020202020204" pitchFamily="34" charset="0"/>
                          <a:cs typeface="Arial" panose="020B0604020202020204" pitchFamily="34" charset="0"/>
                        </a:rPr>
                        <a:t>100</a:t>
                      </a:r>
                      <a:endParaRPr sz="1600" spc="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DFF30"/>
                    </a:solidFill>
                  </a:tcPr>
                </a:tc>
                <a:tc>
                  <a:txBody>
                    <a:bodyPr/>
                    <a:lstStyle/>
                    <a:p>
                      <a:pPr algn="ctr">
                        <a:lnSpc>
                          <a:spcPct val="100000"/>
                        </a:lnSpc>
                        <a:spcBef>
                          <a:spcPts val="305"/>
                        </a:spcBef>
                      </a:pPr>
                      <a:r>
                        <a:rPr lang="fr-BE" sz="1600" spc="0">
                          <a:latin typeface="Arial" panose="020B0604020202020204" pitchFamily="34" charset="0"/>
                          <a:cs typeface="Arial" panose="020B0604020202020204" pitchFamily="34" charset="0"/>
                        </a:rPr>
                        <a:t>15</a:t>
                      </a:r>
                      <a:endParaRPr sz="1600" spc="0">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DFF30"/>
                    </a:solidFill>
                  </a:tcPr>
                </a:tc>
                <a:extLst>
                  <a:ext uri="{0D108BD9-81ED-4DB2-BD59-A6C34878D82A}">
                    <a16:rowId xmlns:a16="http://schemas.microsoft.com/office/drawing/2014/main" val="10008"/>
                  </a:ext>
                </a:extLst>
              </a:tr>
              <a:tr h="380724">
                <a:tc>
                  <a:txBody>
                    <a:bodyPr/>
                    <a:lstStyle/>
                    <a:p>
                      <a:pPr marL="147955">
                        <a:lnSpc>
                          <a:spcPct val="100000"/>
                        </a:lnSpc>
                        <a:spcBef>
                          <a:spcPts val="300"/>
                        </a:spcBef>
                      </a:pPr>
                      <a:r>
                        <a:rPr sz="1600" spc="0">
                          <a:latin typeface="Arial" panose="020B0604020202020204" pitchFamily="34" charset="0"/>
                          <a:cs typeface="Arial" panose="020B0604020202020204" pitchFamily="34" charset="0"/>
                        </a:rPr>
                        <a:t>C1</a:t>
                      </a:r>
                    </a:p>
                  </a:txBody>
                  <a:tcPr marL="0" marR="0" marT="38348"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500"/>
                    </a:solidFill>
                  </a:tcPr>
                </a:tc>
                <a:tc>
                  <a:txBody>
                    <a:bodyPr/>
                    <a:lstStyle/>
                    <a:p>
                      <a:pPr algn="ctr">
                        <a:lnSpc>
                          <a:spcPct val="100000"/>
                        </a:lnSpc>
                        <a:spcBef>
                          <a:spcPts val="300"/>
                        </a:spcBef>
                      </a:pPr>
                      <a:r>
                        <a:rPr sz="1600" spc="0">
                          <a:latin typeface="Arial" panose="020B0604020202020204" pitchFamily="34" charset="0"/>
                          <a:cs typeface="Arial" panose="020B0604020202020204" pitchFamily="34" charset="0"/>
                        </a:rPr>
                        <a:t>Buy</a:t>
                      </a:r>
                    </a:p>
                  </a:txBody>
                  <a:tcPr marL="0" marR="0" marT="38348"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500"/>
                    </a:solidFill>
                  </a:tcPr>
                </a:tc>
                <a:tc>
                  <a:txBody>
                    <a:bodyPr/>
                    <a:lstStyle/>
                    <a:p>
                      <a:pPr algn="ctr">
                        <a:lnSpc>
                          <a:spcPct val="100000"/>
                        </a:lnSpc>
                        <a:spcBef>
                          <a:spcPts val="315"/>
                        </a:spcBef>
                      </a:pPr>
                      <a:r>
                        <a:rPr lang="fr-BE" sz="1600" spc="0">
                          <a:latin typeface="Arial" panose="020B0604020202020204" pitchFamily="34" charset="0"/>
                          <a:cs typeface="Arial" panose="020B0604020202020204" pitchFamily="34" charset="0"/>
                        </a:rPr>
                        <a:t>50</a:t>
                      </a:r>
                      <a:endParaRPr sz="1600" spc="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500"/>
                    </a:solidFill>
                  </a:tcPr>
                </a:tc>
                <a:tc>
                  <a:txBody>
                    <a:bodyPr/>
                    <a:lstStyle/>
                    <a:p>
                      <a:pPr algn="ctr">
                        <a:lnSpc>
                          <a:spcPct val="100000"/>
                        </a:lnSpc>
                        <a:spcBef>
                          <a:spcPts val="315"/>
                        </a:spcBef>
                      </a:pPr>
                      <a:r>
                        <a:rPr lang="fr-BE" sz="1600" spc="0">
                          <a:latin typeface="Arial" panose="020B0604020202020204" pitchFamily="34" charset="0"/>
                          <a:cs typeface="Arial" panose="020B0604020202020204" pitchFamily="34" charset="0"/>
                        </a:rPr>
                        <a:t>1</a:t>
                      </a:r>
                      <a:endParaRPr sz="1600" spc="0">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500"/>
                    </a:solidFill>
                  </a:tcPr>
                </a:tc>
                <a:extLst>
                  <a:ext uri="{0D108BD9-81ED-4DB2-BD59-A6C34878D82A}">
                    <a16:rowId xmlns:a16="http://schemas.microsoft.com/office/drawing/2014/main" val="4020735562"/>
                  </a:ext>
                </a:extLst>
              </a:tr>
            </a:tbl>
          </a:graphicData>
        </a:graphic>
      </p:graphicFrame>
      <p:sp>
        <p:nvSpPr>
          <p:cNvPr id="4" name="Espace réservé du numéro de diapositive 1">
            <a:extLst>
              <a:ext uri="{FF2B5EF4-FFF2-40B4-BE49-F238E27FC236}">
                <a16:creationId xmlns:a16="http://schemas.microsoft.com/office/drawing/2014/main" id="{D40962CD-C400-AA36-AECC-3107D9978F98}"/>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148</a:t>
            </a:fld>
            <a:endParaRPr lang="en-GB"/>
          </a:p>
        </p:txBody>
      </p:sp>
    </p:spTree>
    <p:extLst>
      <p:ext uri="{BB962C8B-B14F-4D97-AF65-F5344CB8AC3E}">
        <p14:creationId xmlns:p14="http://schemas.microsoft.com/office/powerpoint/2010/main" val="62466820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EA05CC7-05D6-F950-F118-291EC50338A2}"/>
              </a:ext>
            </a:extLst>
          </p:cNvPr>
          <p:cNvSpPr txBox="1"/>
          <p:nvPr/>
        </p:nvSpPr>
        <p:spPr>
          <a:xfrm>
            <a:off x="590529" y="350622"/>
            <a:ext cx="9512342"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Key terms illustrated through supply and demand curves (1/2) </a:t>
            </a:r>
            <a:endParaRPr lang="fr-BE" sz="2400" b="1">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CB05FCEC-2088-EA01-488D-E0111AB145F2}"/>
              </a:ext>
            </a:extLst>
          </p:cNvPr>
          <p:cNvSpPr txBox="1"/>
          <p:nvPr/>
        </p:nvSpPr>
        <p:spPr>
          <a:xfrm>
            <a:off x="590529" y="3022285"/>
            <a:ext cx="4200326" cy="4248996"/>
          </a:xfrm>
          <a:prstGeom prst="rect">
            <a:avLst/>
          </a:prstGeom>
          <a:noFill/>
        </p:spPr>
        <p:txBody>
          <a:bodyPr wrap="square">
            <a:spAutoFit/>
          </a:bodyPr>
          <a:lstStyle/>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The clearing price is the </a:t>
            </a:r>
            <a:r>
              <a:rPr lang="en-US" sz="2001" b="1">
                <a:solidFill>
                  <a:srgbClr val="FF0000"/>
                </a:solidFill>
                <a:latin typeface="Arial" panose="020B0604020202020204" pitchFamily="34" charset="0"/>
                <a:cs typeface="Arial" panose="020B0604020202020204" pitchFamily="34" charset="0"/>
              </a:rPr>
              <a:t>equilibrium price </a:t>
            </a:r>
            <a:r>
              <a:rPr lang="en-US" sz="2001">
                <a:solidFill>
                  <a:srgbClr val="FF0000"/>
                </a:solidFill>
                <a:latin typeface="Arial" panose="020B0604020202020204" pitchFamily="34" charset="0"/>
                <a:cs typeface="Arial" panose="020B0604020202020204" pitchFamily="34" charset="0"/>
              </a:rPr>
              <a:t>𝒑</a:t>
            </a:r>
            <a:r>
              <a:rPr lang="en-US" sz="2001" baseline="-25000">
                <a:solidFill>
                  <a:srgbClr val="FF0000"/>
                </a:solidFill>
                <a:latin typeface="Arial" panose="020B0604020202020204" pitchFamily="34" charset="0"/>
                <a:cs typeface="Arial" panose="020B0604020202020204" pitchFamily="34" charset="0"/>
              </a:rPr>
              <a:t>𝒆𝒒</a:t>
            </a:r>
            <a:r>
              <a:rPr lang="en-US" sz="2001">
                <a:solidFill>
                  <a:srgbClr val="FF0000"/>
                </a:solidFill>
                <a:latin typeface="Arial" panose="020B0604020202020204" pitchFamily="34" charset="0"/>
                <a:cs typeface="Arial" panose="020B0604020202020204" pitchFamily="34" charset="0"/>
              </a:rPr>
              <a:t>​</a:t>
            </a:r>
            <a:r>
              <a:rPr lang="en-US" sz="2001">
                <a:latin typeface="Arial" panose="020B0604020202020204" pitchFamily="34" charset="0"/>
                <a:cs typeface="Arial" panose="020B0604020202020204" pitchFamily="34" charset="0"/>
              </a:rPr>
              <a:t> where supply and demand intersect. </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The </a:t>
            </a:r>
            <a:r>
              <a:rPr lang="en-US" sz="2001" b="1">
                <a:solidFill>
                  <a:srgbClr val="E7984D"/>
                </a:solidFill>
                <a:latin typeface="Arial" panose="020B0604020202020204" pitchFamily="34" charset="0"/>
                <a:cs typeface="Arial" panose="020B0604020202020204" pitchFamily="34" charset="0"/>
              </a:rPr>
              <a:t>consumer surplus </a:t>
            </a:r>
            <a:r>
              <a:rPr lang="en-US" sz="2001">
                <a:latin typeface="Arial" panose="020B0604020202020204" pitchFamily="34" charset="0"/>
                <a:cs typeface="Arial" panose="020B0604020202020204" pitchFamily="34" charset="0"/>
              </a:rPr>
              <a:t>is the benefit for consumers when the price they are willing to pay is higher than the clearing price.</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The </a:t>
            </a:r>
            <a:r>
              <a:rPr lang="en-US" sz="2001" b="1">
                <a:solidFill>
                  <a:srgbClr val="3F79A1"/>
                </a:solidFill>
                <a:latin typeface="Arial" panose="020B0604020202020204" pitchFamily="34" charset="0"/>
                <a:cs typeface="Arial" panose="020B0604020202020204" pitchFamily="34" charset="0"/>
              </a:rPr>
              <a:t>producer surplus </a:t>
            </a:r>
            <a:r>
              <a:rPr lang="en-US" sz="2001">
                <a:latin typeface="Arial" panose="020B0604020202020204" pitchFamily="34" charset="0"/>
                <a:cs typeface="Arial" panose="020B0604020202020204" pitchFamily="34" charset="0"/>
              </a:rPr>
              <a:t>is the benefit for producers when their marginal cost of production is lower than the clearing price.</a:t>
            </a:r>
          </a:p>
        </p:txBody>
      </p:sp>
      <p:pic>
        <p:nvPicPr>
          <p:cNvPr id="33" name="Image 32">
            <a:extLst>
              <a:ext uri="{FF2B5EF4-FFF2-40B4-BE49-F238E27FC236}">
                <a16:creationId xmlns:a16="http://schemas.microsoft.com/office/drawing/2014/main" id="{A62AF47A-E905-95D2-BF4E-8D853AEE7356}"/>
              </a:ext>
            </a:extLst>
          </p:cNvPr>
          <p:cNvPicPr>
            <a:picLocks noChangeAspect="1"/>
          </p:cNvPicPr>
          <p:nvPr/>
        </p:nvPicPr>
        <p:blipFill>
          <a:blip r:embed="rId2"/>
          <a:stretch>
            <a:fillRect/>
          </a:stretch>
        </p:blipFill>
        <p:spPr>
          <a:xfrm>
            <a:off x="5182304" y="3401456"/>
            <a:ext cx="4811628" cy="3504504"/>
          </a:xfrm>
          <a:prstGeom prst="rect">
            <a:avLst/>
          </a:prstGeom>
        </p:spPr>
      </p:pic>
      <p:sp>
        <p:nvSpPr>
          <p:cNvPr id="39" name="ZoneTexte 38">
            <a:extLst>
              <a:ext uri="{FF2B5EF4-FFF2-40B4-BE49-F238E27FC236}">
                <a16:creationId xmlns:a16="http://schemas.microsoft.com/office/drawing/2014/main" id="{8C2A07AF-D37E-8F15-F854-E2BDA584F405}"/>
              </a:ext>
            </a:extLst>
          </p:cNvPr>
          <p:cNvSpPr txBox="1"/>
          <p:nvPr/>
        </p:nvSpPr>
        <p:spPr>
          <a:xfrm>
            <a:off x="590529" y="1253842"/>
            <a:ext cx="9479633" cy="1631861"/>
          </a:xfrm>
          <a:prstGeom prst="rect">
            <a:avLst/>
          </a:prstGeom>
          <a:noFill/>
        </p:spPr>
        <p:txBody>
          <a:bodyPr wrap="square">
            <a:spAutoFit/>
          </a:bodyPr>
          <a:lstStyle/>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The merit order refers to the arrangement of bids/offers in order of cost-efficiency. </a:t>
            </a:r>
          </a:p>
          <a:p>
            <a:pPr marL="343037" indent="-343037" algn="just">
              <a:buFont typeface="Arial" panose="020B0604020202020204" pitchFamily="34" charset="0"/>
              <a:buChar char="•"/>
            </a:pPr>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The marginal cost represents the cumulative supply curve, while the marginal revenue reflects the cumulative demand.</a:t>
            </a:r>
          </a:p>
        </p:txBody>
      </p:sp>
      <p:sp>
        <p:nvSpPr>
          <p:cNvPr id="3" name="Espace réservé du numéro de diapositive 1">
            <a:extLst>
              <a:ext uri="{FF2B5EF4-FFF2-40B4-BE49-F238E27FC236}">
                <a16:creationId xmlns:a16="http://schemas.microsoft.com/office/drawing/2014/main" id="{74452774-74E2-4E27-DBB5-A60DCF3B928E}"/>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149</a:t>
            </a:fld>
            <a:endParaRPr lang="en-GB"/>
          </a:p>
        </p:txBody>
      </p:sp>
    </p:spTree>
    <p:extLst>
      <p:ext uri="{BB962C8B-B14F-4D97-AF65-F5344CB8AC3E}">
        <p14:creationId xmlns:p14="http://schemas.microsoft.com/office/powerpoint/2010/main" val="759122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B5C50851-DA53-0220-FC25-DB540A2FD749}"/>
              </a:ext>
            </a:extLst>
          </p:cNvPr>
          <p:cNvSpPr txBox="1"/>
          <p:nvPr/>
        </p:nvSpPr>
        <p:spPr>
          <a:xfrm>
            <a:off x="180340" y="7616824"/>
            <a:ext cx="2977969" cy="261610"/>
          </a:xfrm>
          <a:prstGeom prst="rect">
            <a:avLst/>
          </a:prstGeom>
          <a:noFill/>
        </p:spPr>
        <p:txBody>
          <a:bodyPr wrap="square">
            <a:spAutoFit/>
          </a:bodyPr>
          <a:lstStyle/>
          <a:p>
            <a:r>
              <a:rPr lang="en-GB" sz="1100" b="1" baseline="30000" noProof="0">
                <a:latin typeface="Arial" panose="020B0604020202020204" pitchFamily="34" charset="0"/>
                <a:cs typeface="Arial" panose="020B0604020202020204" pitchFamily="34" charset="0"/>
              </a:rPr>
              <a:t>1</a:t>
            </a:r>
            <a:r>
              <a:rPr lang="en-GB" sz="1100" noProof="0">
                <a:latin typeface="Arial" panose="020B0604020202020204" pitchFamily="34" charset="0"/>
                <a:cs typeface="Arial" panose="020B0604020202020204" pitchFamily="34" charset="0"/>
              </a:rPr>
              <a:t>https://www.renouvelle.be/</a:t>
            </a:r>
          </a:p>
        </p:txBody>
      </p:sp>
      <p:sp>
        <p:nvSpPr>
          <p:cNvPr id="3" name="ZoneTexte 2">
            <a:extLst>
              <a:ext uri="{FF2B5EF4-FFF2-40B4-BE49-F238E27FC236}">
                <a16:creationId xmlns:a16="http://schemas.microsoft.com/office/drawing/2014/main" id="{1B293A28-C6FC-95D4-B63E-461AAF1C7DD7}"/>
              </a:ext>
            </a:extLst>
          </p:cNvPr>
          <p:cNvSpPr txBox="1"/>
          <p:nvPr/>
        </p:nvSpPr>
        <p:spPr>
          <a:xfrm>
            <a:off x="566295" y="349892"/>
            <a:ext cx="9504803" cy="830997"/>
          </a:xfrm>
          <a:prstGeom prst="rect">
            <a:avLst/>
          </a:prstGeom>
          <a:noFill/>
        </p:spPr>
        <p:txBody>
          <a:bodyPr wrap="square">
            <a:spAutoFit/>
          </a:bodyPr>
          <a:lstStyle/>
          <a:p>
            <a:pPr algn="just"/>
            <a:r>
              <a:rPr lang="en-US" sz="2400" b="1" i="0" u="none" strike="noStrike" baseline="0">
                <a:latin typeface="Arial" panose="020B0604020202020204" pitchFamily="34" charset="0"/>
              </a:rPr>
              <a:t>The electricity markets have entered a phase where common </a:t>
            </a:r>
            <a:r>
              <a:rPr lang="en-GB" sz="2400" b="1" i="0" u="none" strike="noStrike" baseline="0">
                <a:latin typeface="Arial" panose="020B0604020202020204" pitchFamily="34" charset="0"/>
              </a:rPr>
              <a:t>approaches are challenged</a:t>
            </a:r>
            <a:r>
              <a:rPr lang="en-GB" sz="1800" b="0" i="0" u="none" strike="noStrike" baseline="0">
                <a:solidFill>
                  <a:srgbClr val="FFFFFF"/>
                </a:solidFill>
                <a:latin typeface="Arial" panose="020B0604020202020204" pitchFamily="34" charset="0"/>
              </a:rPr>
              <a:t>.</a:t>
            </a:r>
            <a:endParaRPr lang="en-GB" sz="2400" b="1" noProof="0">
              <a:latin typeface="Arial" panose="020B0604020202020204" pitchFamily="34" charset="0"/>
              <a:cs typeface="Arial" panose="020B0604020202020204" pitchFamily="34" charset="0"/>
            </a:endParaRPr>
          </a:p>
        </p:txBody>
      </p:sp>
      <p:sp>
        <p:nvSpPr>
          <p:cNvPr id="16" name="Rectangle 1">
            <a:extLst>
              <a:ext uri="{FF2B5EF4-FFF2-40B4-BE49-F238E27FC236}">
                <a16:creationId xmlns:a16="http://schemas.microsoft.com/office/drawing/2014/main" id="{FD1344D4-FE30-A967-EA0F-A7A10242A945}"/>
              </a:ext>
            </a:extLst>
          </p:cNvPr>
          <p:cNvSpPr>
            <a:spLocks noChangeArrowheads="1"/>
          </p:cNvSpPr>
          <p:nvPr/>
        </p:nvSpPr>
        <p:spPr bwMode="auto">
          <a:xfrm>
            <a:off x="1997865" y="6373607"/>
            <a:ext cx="669766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1" u="none" strike="noStrike" cap="none" normalizeH="0" baseline="0" noProof="0">
                <a:ln>
                  <a:noFill/>
                </a:ln>
                <a:solidFill>
                  <a:schemeClr val="tx1"/>
                </a:solidFill>
                <a:effectLst/>
                <a:latin typeface="Arial" panose="020B0604020202020204" pitchFamily="34" charset="0"/>
              </a:rPr>
              <a:t>Evolution of installed wind and solar energy capacities in Belgium </a:t>
            </a:r>
            <a:r>
              <a:rPr lang="en-GB" sz="1400" i="1" noProof="0">
                <a:latin typeface="Arial" panose="020B0604020202020204" pitchFamily="34" charset="0"/>
              </a:rPr>
              <a:t>+</a:t>
            </a:r>
            <a:r>
              <a:rPr kumimoji="0" lang="en-GB" sz="1400" b="0" i="1" u="none" strike="noStrike" cap="none" normalizeH="0" baseline="0" noProof="0">
                <a:ln>
                  <a:noFill/>
                </a:ln>
                <a:solidFill>
                  <a:schemeClr val="tx1"/>
                </a:solidFill>
                <a:effectLst/>
                <a:latin typeface="Arial" panose="020B0604020202020204" pitchFamily="34" charset="0"/>
              </a:rPr>
              <a:t> 2023 figures.</a:t>
            </a:r>
            <a:r>
              <a:rPr kumimoji="0" lang="en-GB" sz="1400" b="1" u="none" strike="noStrike" cap="none" normalizeH="0" baseline="30000" noProof="0">
                <a:ln>
                  <a:noFill/>
                </a:ln>
                <a:solidFill>
                  <a:schemeClr val="tx1"/>
                </a:solidFill>
                <a:effectLst/>
                <a:latin typeface="Arial" panose="020B0604020202020204" pitchFamily="34" charset="0"/>
              </a:rPr>
              <a:t>1</a:t>
            </a:r>
          </a:p>
        </p:txBody>
      </p:sp>
      <p:sp>
        <p:nvSpPr>
          <p:cNvPr id="17" name="Rectangle 2">
            <a:extLst>
              <a:ext uri="{FF2B5EF4-FFF2-40B4-BE49-F238E27FC236}">
                <a16:creationId xmlns:a16="http://schemas.microsoft.com/office/drawing/2014/main" id="{E8FC3954-BB41-6E5B-9E4A-922FFB061B55}"/>
              </a:ext>
            </a:extLst>
          </p:cNvPr>
          <p:cNvSpPr>
            <a:spLocks noChangeArrowheads="1"/>
          </p:cNvSpPr>
          <p:nvPr/>
        </p:nvSpPr>
        <p:spPr bwMode="auto">
          <a:xfrm>
            <a:off x="577727" y="6785677"/>
            <a:ext cx="95048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noProof="0">
                <a:ln>
                  <a:noFill/>
                </a:ln>
                <a:solidFill>
                  <a:schemeClr val="tx1"/>
                </a:solidFill>
                <a:effectLst/>
                <a:latin typeface="Arial" panose="020B0604020202020204" pitchFamily="34" charset="0"/>
              </a:rPr>
              <a:t>The rise of renewable energy is good news for CO</a:t>
            </a:r>
            <a:r>
              <a:rPr kumimoji="0" lang="en-GB" sz="2000" b="0" i="0" u="none" strike="noStrike" cap="none" normalizeH="0" baseline="-25000" noProof="0">
                <a:ln>
                  <a:noFill/>
                </a:ln>
                <a:solidFill>
                  <a:schemeClr val="tx1"/>
                </a:solidFill>
                <a:effectLst/>
                <a:latin typeface="Arial" panose="020B0604020202020204" pitchFamily="34" charset="0"/>
              </a:rPr>
              <a:t>2</a:t>
            </a:r>
            <a:r>
              <a:rPr kumimoji="0" lang="en-GB" sz="2000" b="0" i="0" u="none" strike="noStrike" cap="none" normalizeH="0" baseline="0" noProof="0">
                <a:ln>
                  <a:noFill/>
                </a:ln>
                <a:solidFill>
                  <a:schemeClr val="tx1"/>
                </a:solidFill>
                <a:effectLst/>
                <a:latin typeface="Arial" panose="020B0604020202020204" pitchFamily="34" charset="0"/>
              </a:rPr>
              <a:t> emissions, but the rise of renewables has brought new challenges.</a:t>
            </a:r>
          </a:p>
        </p:txBody>
      </p:sp>
      <p:grpSp>
        <p:nvGrpSpPr>
          <p:cNvPr id="2" name="Groupe 1">
            <a:extLst>
              <a:ext uri="{FF2B5EF4-FFF2-40B4-BE49-F238E27FC236}">
                <a16:creationId xmlns:a16="http://schemas.microsoft.com/office/drawing/2014/main" id="{4C0FFFEB-3120-3518-6A92-80638080090A}"/>
              </a:ext>
            </a:extLst>
          </p:cNvPr>
          <p:cNvGrpSpPr/>
          <p:nvPr/>
        </p:nvGrpSpPr>
        <p:grpSpPr>
          <a:xfrm>
            <a:off x="827974" y="1402009"/>
            <a:ext cx="9037452" cy="4901595"/>
            <a:chOff x="735198" y="1342480"/>
            <a:chExt cx="9223004" cy="5002232"/>
          </a:xfrm>
        </p:grpSpPr>
        <p:sp>
          <p:nvSpPr>
            <p:cNvPr id="27" name="Rectangle : coins arrondis 26">
              <a:extLst>
                <a:ext uri="{FF2B5EF4-FFF2-40B4-BE49-F238E27FC236}">
                  <a16:creationId xmlns:a16="http://schemas.microsoft.com/office/drawing/2014/main" id="{BCCF0301-5E70-8CBC-1A08-0518C6A957EC}"/>
                </a:ext>
              </a:extLst>
            </p:cNvPr>
            <p:cNvSpPr/>
            <p:nvPr/>
          </p:nvSpPr>
          <p:spPr>
            <a:xfrm>
              <a:off x="1106698" y="4332430"/>
              <a:ext cx="8480004" cy="261982"/>
            </a:xfrm>
            <a:prstGeom prst="roundRect">
              <a:avLst>
                <a:gd name="adj" fmla="val 50000"/>
              </a:avLst>
            </a:prstGeom>
            <a:solidFill>
              <a:schemeClr val="bg1">
                <a:lumMod val="95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Image 4" descr="Une image contenant texte, diagramme, capture d’écran, carte&#10;&#10;Description générée automatiquement">
              <a:extLst>
                <a:ext uri="{FF2B5EF4-FFF2-40B4-BE49-F238E27FC236}">
                  <a16:creationId xmlns:a16="http://schemas.microsoft.com/office/drawing/2014/main" id="{94FB2680-4BB5-8A6A-C2E2-C077D58AA726}"/>
                </a:ext>
              </a:extLst>
            </p:cNvPr>
            <p:cNvPicPr>
              <a:picLocks noChangeAspect="1"/>
            </p:cNvPicPr>
            <p:nvPr/>
          </p:nvPicPr>
          <p:blipFill>
            <a:blip r:embed="rId2"/>
            <a:srcRect l="2289" t="26901" r="31135" b="3201"/>
            <a:stretch/>
          </p:blipFill>
          <p:spPr>
            <a:xfrm>
              <a:off x="1106698" y="1804084"/>
              <a:ext cx="4034225" cy="2351581"/>
            </a:xfrm>
            <a:prstGeom prst="rect">
              <a:avLst/>
            </a:prstGeom>
          </p:spPr>
        </p:pic>
        <p:pic>
          <p:nvPicPr>
            <p:cNvPr id="7" name="Image 6" descr="Une image contenant texte, diagramme, capture d’écran, carte&#10;&#10;Description générée automatiquement">
              <a:extLst>
                <a:ext uri="{FF2B5EF4-FFF2-40B4-BE49-F238E27FC236}">
                  <a16:creationId xmlns:a16="http://schemas.microsoft.com/office/drawing/2014/main" id="{FE7F5BC6-6817-67F9-45E3-2005F919B01B}"/>
                </a:ext>
              </a:extLst>
            </p:cNvPr>
            <p:cNvPicPr>
              <a:picLocks noChangeAspect="1"/>
            </p:cNvPicPr>
            <p:nvPr/>
          </p:nvPicPr>
          <p:blipFill>
            <a:blip r:embed="rId2"/>
            <a:srcRect l="72143" t="24433" r="2874" b="49380"/>
            <a:stretch/>
          </p:blipFill>
          <p:spPr>
            <a:xfrm>
              <a:off x="1126501" y="5103825"/>
              <a:ext cx="1891053" cy="1100510"/>
            </a:xfrm>
            <a:prstGeom prst="rect">
              <a:avLst/>
            </a:prstGeom>
          </p:spPr>
        </p:pic>
        <p:pic>
          <p:nvPicPr>
            <p:cNvPr id="8" name="Image 7" descr="Une image contenant texte, diagramme, capture d’écran, carte&#10;&#10;Description générée automatiquement">
              <a:extLst>
                <a:ext uri="{FF2B5EF4-FFF2-40B4-BE49-F238E27FC236}">
                  <a16:creationId xmlns:a16="http://schemas.microsoft.com/office/drawing/2014/main" id="{A9480CEE-4C93-8787-93BD-5BEBC0E03F71}"/>
                </a:ext>
              </a:extLst>
            </p:cNvPr>
            <p:cNvPicPr>
              <a:picLocks noChangeAspect="1"/>
            </p:cNvPicPr>
            <p:nvPr/>
          </p:nvPicPr>
          <p:blipFill>
            <a:blip r:embed="rId2"/>
            <a:srcRect l="72143" t="55468" r="4882" b="18346"/>
            <a:stretch/>
          </p:blipFill>
          <p:spPr>
            <a:xfrm>
              <a:off x="3192661" y="5141391"/>
              <a:ext cx="1737892" cy="1099736"/>
            </a:xfrm>
            <a:prstGeom prst="rect">
              <a:avLst/>
            </a:prstGeom>
          </p:spPr>
        </p:pic>
        <p:pic>
          <p:nvPicPr>
            <p:cNvPr id="10" name="Image 9" descr="Une image contenant texte, capture d’écran, diagramme&#10;&#10;Description générée automatiquement">
              <a:extLst>
                <a:ext uri="{FF2B5EF4-FFF2-40B4-BE49-F238E27FC236}">
                  <a16:creationId xmlns:a16="http://schemas.microsoft.com/office/drawing/2014/main" id="{E9EB0556-1DC6-2F16-61E1-03F04F7C2C8C}"/>
                </a:ext>
              </a:extLst>
            </p:cNvPr>
            <p:cNvPicPr>
              <a:picLocks noChangeAspect="1"/>
            </p:cNvPicPr>
            <p:nvPr/>
          </p:nvPicPr>
          <p:blipFill>
            <a:blip r:embed="rId3"/>
            <a:srcRect l="73931" t="67530" r="2063" b="6295"/>
            <a:stretch/>
          </p:blipFill>
          <p:spPr>
            <a:xfrm>
              <a:off x="7596458" y="5119439"/>
              <a:ext cx="1626998" cy="1020800"/>
            </a:xfrm>
            <a:prstGeom prst="rect">
              <a:avLst/>
            </a:prstGeom>
          </p:spPr>
        </p:pic>
        <p:pic>
          <p:nvPicPr>
            <p:cNvPr id="11" name="Image 10" descr="Une image contenant texte, capture d’écran, diagramme&#10;&#10;Description générée automatiquement">
              <a:extLst>
                <a:ext uri="{FF2B5EF4-FFF2-40B4-BE49-F238E27FC236}">
                  <a16:creationId xmlns:a16="http://schemas.microsoft.com/office/drawing/2014/main" id="{53CA1A2D-E0DD-FE0F-CB78-4471262AD1D2}"/>
                </a:ext>
              </a:extLst>
            </p:cNvPr>
            <p:cNvPicPr>
              <a:picLocks noChangeAspect="1"/>
            </p:cNvPicPr>
            <p:nvPr/>
          </p:nvPicPr>
          <p:blipFill>
            <a:blip r:embed="rId3"/>
            <a:srcRect l="73931" t="34118" r="2063" b="39469"/>
            <a:stretch/>
          </p:blipFill>
          <p:spPr>
            <a:xfrm>
              <a:off x="5911473" y="5120125"/>
              <a:ext cx="1561579" cy="988637"/>
            </a:xfrm>
            <a:prstGeom prst="rect">
              <a:avLst/>
            </a:prstGeom>
          </p:spPr>
        </p:pic>
        <p:sp>
          <p:nvSpPr>
            <p:cNvPr id="12" name="ZoneTexte 11">
              <a:extLst>
                <a:ext uri="{FF2B5EF4-FFF2-40B4-BE49-F238E27FC236}">
                  <a16:creationId xmlns:a16="http://schemas.microsoft.com/office/drawing/2014/main" id="{A4771D65-181B-2F07-6119-EBFD8CDCCCFE}"/>
                </a:ext>
              </a:extLst>
            </p:cNvPr>
            <p:cNvSpPr txBox="1"/>
            <p:nvPr/>
          </p:nvSpPr>
          <p:spPr>
            <a:xfrm>
              <a:off x="4243852" y="4321596"/>
              <a:ext cx="2205694" cy="276999"/>
            </a:xfrm>
            <a:prstGeom prst="rect">
              <a:avLst/>
            </a:prstGeom>
            <a:noFill/>
          </p:spPr>
          <p:txBody>
            <a:bodyPr wrap="square" rtlCol="0">
              <a:spAutoFit/>
            </a:bodyPr>
            <a:lstStyle/>
            <a:p>
              <a:pPr algn="ctr"/>
              <a:r>
                <a:rPr lang="en-GB" sz="1200" noProof="0">
                  <a:latin typeface="Arial" panose="020B0604020202020204" pitchFamily="34" charset="0"/>
                  <a:cs typeface="Arial" panose="020B0604020202020204" pitchFamily="34" charset="0"/>
                </a:rPr>
                <a:t>Status in 2023</a:t>
              </a:r>
            </a:p>
          </p:txBody>
        </p:sp>
        <p:sp>
          <p:nvSpPr>
            <p:cNvPr id="14" name="Rectangle 13">
              <a:extLst>
                <a:ext uri="{FF2B5EF4-FFF2-40B4-BE49-F238E27FC236}">
                  <a16:creationId xmlns:a16="http://schemas.microsoft.com/office/drawing/2014/main" id="{68F723B3-A252-5C74-E7D9-0080932BC258}"/>
                </a:ext>
              </a:extLst>
            </p:cNvPr>
            <p:cNvSpPr/>
            <p:nvPr/>
          </p:nvSpPr>
          <p:spPr>
            <a:xfrm>
              <a:off x="735198" y="1342480"/>
              <a:ext cx="9223004" cy="50022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6" name="Image 5">
              <a:extLst>
                <a:ext uri="{FF2B5EF4-FFF2-40B4-BE49-F238E27FC236}">
                  <a16:creationId xmlns:a16="http://schemas.microsoft.com/office/drawing/2014/main" id="{AB7D23C6-D57D-6DD7-3929-802F9C27FA20}"/>
                </a:ext>
              </a:extLst>
            </p:cNvPr>
            <p:cNvPicPr>
              <a:picLocks noChangeAspect="1"/>
            </p:cNvPicPr>
            <p:nvPr/>
          </p:nvPicPr>
          <p:blipFill>
            <a:blip r:embed="rId4"/>
            <a:srcRect t="2758"/>
            <a:stretch/>
          </p:blipFill>
          <p:spPr>
            <a:xfrm>
              <a:off x="5606214" y="1804084"/>
              <a:ext cx="4106533" cy="2356453"/>
            </a:xfrm>
            <a:prstGeom prst="rect">
              <a:avLst/>
            </a:prstGeom>
          </p:spPr>
        </p:pic>
        <p:sp>
          <p:nvSpPr>
            <p:cNvPr id="15" name="ZoneTexte 14">
              <a:extLst>
                <a:ext uri="{FF2B5EF4-FFF2-40B4-BE49-F238E27FC236}">
                  <a16:creationId xmlns:a16="http://schemas.microsoft.com/office/drawing/2014/main" id="{C0DF9AC5-955C-9E83-72F8-42C36C8A5EDA}"/>
                </a:ext>
              </a:extLst>
            </p:cNvPr>
            <p:cNvSpPr txBox="1"/>
            <p:nvPr/>
          </p:nvSpPr>
          <p:spPr>
            <a:xfrm>
              <a:off x="1106698" y="1476120"/>
              <a:ext cx="4034225" cy="276999"/>
            </a:xfrm>
            <a:prstGeom prst="rect">
              <a:avLst/>
            </a:prstGeom>
            <a:noFill/>
          </p:spPr>
          <p:txBody>
            <a:bodyPr wrap="square" rtlCol="0">
              <a:spAutoFit/>
            </a:bodyPr>
            <a:lstStyle/>
            <a:p>
              <a:pPr algn="ctr"/>
              <a:r>
                <a:rPr lang="en-GB" sz="1200">
                  <a:latin typeface="Arial" panose="020B0604020202020204" pitchFamily="34" charset="0"/>
                  <a:cs typeface="Arial" panose="020B0604020202020204" pitchFamily="34" charset="0"/>
                </a:rPr>
                <a:t>Installed wind power capacities</a:t>
              </a:r>
            </a:p>
          </p:txBody>
        </p:sp>
        <p:sp>
          <p:nvSpPr>
            <p:cNvPr id="18" name="ZoneTexte 17">
              <a:extLst>
                <a:ext uri="{FF2B5EF4-FFF2-40B4-BE49-F238E27FC236}">
                  <a16:creationId xmlns:a16="http://schemas.microsoft.com/office/drawing/2014/main" id="{999FD8CB-7659-986D-B665-43AD3784C007}"/>
                </a:ext>
              </a:extLst>
            </p:cNvPr>
            <p:cNvSpPr txBox="1"/>
            <p:nvPr/>
          </p:nvSpPr>
          <p:spPr>
            <a:xfrm>
              <a:off x="5606214" y="1478263"/>
              <a:ext cx="3980488" cy="276999"/>
            </a:xfrm>
            <a:prstGeom prst="rect">
              <a:avLst/>
            </a:prstGeom>
            <a:noFill/>
          </p:spPr>
          <p:txBody>
            <a:bodyPr wrap="square" rtlCol="0">
              <a:spAutoFit/>
            </a:bodyPr>
            <a:lstStyle/>
            <a:p>
              <a:pPr algn="ctr"/>
              <a:r>
                <a:rPr lang="en-GB" sz="1200">
                  <a:latin typeface="Arial" panose="020B0604020202020204" pitchFamily="34" charset="0"/>
                  <a:cs typeface="Arial" panose="020B0604020202020204" pitchFamily="34" charset="0"/>
                </a:rPr>
                <a:t>Installed solar power capacities</a:t>
              </a:r>
            </a:p>
          </p:txBody>
        </p:sp>
        <p:sp>
          <p:nvSpPr>
            <p:cNvPr id="21" name="ZoneTexte 20">
              <a:extLst>
                <a:ext uri="{FF2B5EF4-FFF2-40B4-BE49-F238E27FC236}">
                  <a16:creationId xmlns:a16="http://schemas.microsoft.com/office/drawing/2014/main" id="{1EF51D76-EC2E-74F1-4496-92D36DFD6D10}"/>
                </a:ext>
              </a:extLst>
            </p:cNvPr>
            <p:cNvSpPr txBox="1"/>
            <p:nvPr/>
          </p:nvSpPr>
          <p:spPr>
            <a:xfrm>
              <a:off x="1424300" y="4715567"/>
              <a:ext cx="1294315" cy="369332"/>
            </a:xfrm>
            <a:prstGeom prst="rect">
              <a:avLst/>
            </a:prstGeom>
            <a:noFill/>
          </p:spPr>
          <p:txBody>
            <a:bodyPr wrap="square">
              <a:spAutoFit/>
            </a:bodyPr>
            <a:lstStyle/>
            <a:p>
              <a:pPr algn="ctr"/>
              <a:r>
                <a:rPr lang="en-US" sz="900">
                  <a:latin typeface="Arial" panose="020B0604020202020204" pitchFamily="34" charset="0"/>
                  <a:cs typeface="Arial" panose="020B0604020202020204" pitchFamily="34" charset="0"/>
                </a:rPr>
                <a:t>Distribution of the fleet by Region</a:t>
              </a:r>
              <a:endParaRPr lang="en-GB" sz="900">
                <a:latin typeface="Arial" panose="020B0604020202020204" pitchFamily="34" charset="0"/>
                <a:cs typeface="Arial" panose="020B0604020202020204" pitchFamily="34" charset="0"/>
              </a:endParaRPr>
            </a:p>
          </p:txBody>
        </p:sp>
        <p:sp>
          <p:nvSpPr>
            <p:cNvPr id="22" name="ZoneTexte 21">
              <a:extLst>
                <a:ext uri="{FF2B5EF4-FFF2-40B4-BE49-F238E27FC236}">
                  <a16:creationId xmlns:a16="http://schemas.microsoft.com/office/drawing/2014/main" id="{4050A85A-EDDF-21BE-68F2-4CFFDB16178C}"/>
                </a:ext>
              </a:extLst>
            </p:cNvPr>
            <p:cNvSpPr txBox="1"/>
            <p:nvPr/>
          </p:nvSpPr>
          <p:spPr>
            <a:xfrm>
              <a:off x="6029864" y="4715567"/>
              <a:ext cx="1294315" cy="369332"/>
            </a:xfrm>
            <a:prstGeom prst="rect">
              <a:avLst/>
            </a:prstGeom>
            <a:noFill/>
          </p:spPr>
          <p:txBody>
            <a:bodyPr wrap="square">
              <a:spAutoFit/>
            </a:bodyPr>
            <a:lstStyle/>
            <a:p>
              <a:pPr algn="ctr"/>
              <a:r>
                <a:rPr lang="en-US" sz="900">
                  <a:latin typeface="Arial" panose="020B0604020202020204" pitchFamily="34" charset="0"/>
                  <a:cs typeface="Arial" panose="020B0604020202020204" pitchFamily="34" charset="0"/>
                </a:rPr>
                <a:t>Distribution of the fleet by Region</a:t>
              </a:r>
              <a:endParaRPr lang="en-GB" sz="900">
                <a:latin typeface="Arial" panose="020B0604020202020204" pitchFamily="34" charset="0"/>
                <a:cs typeface="Arial" panose="020B0604020202020204" pitchFamily="34" charset="0"/>
              </a:endParaRPr>
            </a:p>
          </p:txBody>
        </p:sp>
        <p:sp>
          <p:nvSpPr>
            <p:cNvPr id="24" name="ZoneTexte 23">
              <a:extLst>
                <a:ext uri="{FF2B5EF4-FFF2-40B4-BE49-F238E27FC236}">
                  <a16:creationId xmlns:a16="http://schemas.microsoft.com/office/drawing/2014/main" id="{753B247C-C595-509F-1460-7633CA2A34D3}"/>
                </a:ext>
              </a:extLst>
            </p:cNvPr>
            <p:cNvSpPr txBox="1"/>
            <p:nvPr/>
          </p:nvSpPr>
          <p:spPr>
            <a:xfrm>
              <a:off x="3369318" y="4717842"/>
              <a:ext cx="1430079" cy="369332"/>
            </a:xfrm>
            <a:prstGeom prst="rect">
              <a:avLst/>
            </a:prstGeom>
            <a:noFill/>
          </p:spPr>
          <p:txBody>
            <a:bodyPr wrap="square">
              <a:spAutoFit/>
            </a:bodyPr>
            <a:lstStyle/>
            <a:p>
              <a:pPr algn="ctr"/>
              <a:r>
                <a:rPr lang="en-US" sz="900">
                  <a:latin typeface="Arial" panose="020B0604020202020204" pitchFamily="34" charset="0"/>
                  <a:cs typeface="Arial" panose="020B0604020202020204" pitchFamily="34" charset="0"/>
                </a:rPr>
                <a:t>Number of installed wind turbines</a:t>
              </a:r>
              <a:endParaRPr lang="en-GB" sz="900">
                <a:latin typeface="Arial" panose="020B0604020202020204" pitchFamily="34" charset="0"/>
                <a:cs typeface="Arial" panose="020B0604020202020204" pitchFamily="34" charset="0"/>
              </a:endParaRPr>
            </a:p>
          </p:txBody>
        </p:sp>
        <p:sp>
          <p:nvSpPr>
            <p:cNvPr id="26" name="ZoneTexte 25">
              <a:extLst>
                <a:ext uri="{FF2B5EF4-FFF2-40B4-BE49-F238E27FC236}">
                  <a16:creationId xmlns:a16="http://schemas.microsoft.com/office/drawing/2014/main" id="{9BEA0C8F-EFAE-739A-7E03-98EC2131D91C}"/>
                </a:ext>
              </a:extLst>
            </p:cNvPr>
            <p:cNvSpPr txBox="1"/>
            <p:nvPr/>
          </p:nvSpPr>
          <p:spPr>
            <a:xfrm>
              <a:off x="7665215" y="4718979"/>
              <a:ext cx="1430079" cy="369332"/>
            </a:xfrm>
            <a:prstGeom prst="rect">
              <a:avLst/>
            </a:prstGeom>
            <a:noFill/>
          </p:spPr>
          <p:txBody>
            <a:bodyPr wrap="square">
              <a:spAutoFit/>
            </a:bodyPr>
            <a:lstStyle/>
            <a:p>
              <a:pPr algn="ctr"/>
              <a:r>
                <a:rPr lang="en-US" sz="900">
                  <a:latin typeface="Arial" panose="020B0604020202020204" pitchFamily="34" charset="0"/>
                  <a:cs typeface="Arial" panose="020B0604020202020204" pitchFamily="34" charset="0"/>
                </a:rPr>
                <a:t>Distribution by Rated Power (kWc)</a:t>
              </a:r>
              <a:endParaRPr lang="en-GB" sz="1400"/>
            </a:p>
          </p:txBody>
        </p:sp>
      </p:grpSp>
      <p:sp>
        <p:nvSpPr>
          <p:cNvPr id="13" name="Espace réservé du numéro de diapositive 12">
            <a:extLst>
              <a:ext uri="{FF2B5EF4-FFF2-40B4-BE49-F238E27FC236}">
                <a16:creationId xmlns:a16="http://schemas.microsoft.com/office/drawing/2014/main" id="{FE1A5F45-3D3C-7067-727B-EB1B450A41CA}"/>
              </a:ext>
            </a:extLst>
          </p:cNvPr>
          <p:cNvSpPr>
            <a:spLocks noGrp="1"/>
          </p:cNvSpPr>
          <p:nvPr>
            <p:ph type="sldNum" sz="quarter" idx="12"/>
          </p:nvPr>
        </p:nvSpPr>
        <p:spPr/>
        <p:txBody>
          <a:bodyPr/>
          <a:lstStyle/>
          <a:p>
            <a:fld id="{C7CC0789-4E3B-4896-AB79-9C52DA5A6F9C}" type="slidenum">
              <a:rPr lang="en-GB" smtClean="0"/>
              <a:t>15</a:t>
            </a:fld>
            <a:endParaRPr lang="en-GB"/>
          </a:p>
        </p:txBody>
      </p:sp>
    </p:spTree>
    <p:extLst>
      <p:ext uri="{BB962C8B-B14F-4D97-AF65-F5344CB8AC3E}">
        <p14:creationId xmlns:p14="http://schemas.microsoft.com/office/powerpoint/2010/main" val="305724732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C4CEE4E-D2E7-3B0A-B7A2-81BBE46E4B99}"/>
              </a:ext>
            </a:extLst>
          </p:cNvPr>
          <p:cNvSpPr txBox="1"/>
          <p:nvPr/>
        </p:nvSpPr>
        <p:spPr>
          <a:xfrm>
            <a:off x="590529" y="350622"/>
            <a:ext cx="9371270"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Key terms illustrated through supply and demand curves (2/2) </a:t>
            </a:r>
            <a:endParaRPr lang="fr-BE" sz="2400" b="1">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B5B9EE47-9516-A6DE-334B-6EA442E7F9C4}"/>
              </a:ext>
            </a:extLst>
          </p:cNvPr>
          <p:cNvPicPr>
            <a:picLocks noChangeAspect="1"/>
          </p:cNvPicPr>
          <p:nvPr/>
        </p:nvPicPr>
        <p:blipFill>
          <a:blip r:embed="rId2"/>
          <a:stretch>
            <a:fillRect/>
          </a:stretch>
        </p:blipFill>
        <p:spPr>
          <a:xfrm>
            <a:off x="2641439" y="3064693"/>
            <a:ext cx="5283471" cy="3848168"/>
          </a:xfrm>
          <a:prstGeom prst="rect">
            <a:avLst/>
          </a:prstGeom>
        </p:spPr>
      </p:pic>
      <p:sp>
        <p:nvSpPr>
          <p:cNvPr id="10" name="ZoneTexte 9">
            <a:extLst>
              <a:ext uri="{FF2B5EF4-FFF2-40B4-BE49-F238E27FC236}">
                <a16:creationId xmlns:a16="http://schemas.microsoft.com/office/drawing/2014/main" id="{ABD0729F-DA72-6F24-99A2-9FA4E93B403F}"/>
              </a:ext>
            </a:extLst>
          </p:cNvPr>
          <p:cNvSpPr txBox="1"/>
          <p:nvPr/>
        </p:nvSpPr>
        <p:spPr>
          <a:xfrm>
            <a:off x="590529" y="1659892"/>
            <a:ext cx="9479633" cy="1016065"/>
          </a:xfrm>
          <a:prstGeom prst="rect">
            <a:avLst/>
          </a:prstGeom>
          <a:noFill/>
        </p:spPr>
        <p:txBody>
          <a:bodyPr wrap="square">
            <a:spAutoFit/>
          </a:bodyPr>
          <a:lstStyle/>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The </a:t>
            </a:r>
            <a:r>
              <a:rPr lang="en-GB" sz="2001" b="1">
                <a:solidFill>
                  <a:srgbClr val="79A325"/>
                </a:solidFill>
                <a:latin typeface="Arial" panose="020B0604020202020204" pitchFamily="34" charset="0"/>
                <a:cs typeface="Arial" panose="020B0604020202020204" pitchFamily="34" charset="0"/>
              </a:rPr>
              <a:t>social welfare </a:t>
            </a:r>
            <a:r>
              <a:rPr lang="en-GB" sz="2001">
                <a:latin typeface="Arial" panose="020B0604020202020204" pitchFamily="34" charset="0"/>
                <a:cs typeface="Arial" panose="020B0604020202020204" pitchFamily="34" charset="0"/>
              </a:rPr>
              <a:t>is the area between the supply and demand curves, corresponding to the total of consumer and producer surpluses. </a:t>
            </a:r>
            <a:r>
              <a:rPr lang="en-US" sz="2001">
                <a:latin typeface="Arial" panose="020B0604020202020204" pitchFamily="34" charset="0"/>
                <a:cs typeface="Arial" panose="020B0604020202020204" pitchFamily="34" charset="0"/>
              </a:rPr>
              <a:t>It can be seen as the benefit of clearing the market at the equilibrium price</a:t>
            </a:r>
            <a:endParaRPr lang="en-GB" sz="2001">
              <a:latin typeface="Arial" panose="020B0604020202020204" pitchFamily="34" charset="0"/>
              <a:cs typeface="Arial" panose="020B0604020202020204" pitchFamily="34" charset="0"/>
            </a:endParaRPr>
          </a:p>
        </p:txBody>
      </p:sp>
      <p:sp>
        <p:nvSpPr>
          <p:cNvPr id="3" name="Espace réservé du numéro de diapositive 1">
            <a:extLst>
              <a:ext uri="{FF2B5EF4-FFF2-40B4-BE49-F238E27FC236}">
                <a16:creationId xmlns:a16="http://schemas.microsoft.com/office/drawing/2014/main" id="{5F12437C-CA14-1897-C1F3-0CAAC6FBF712}"/>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150</a:t>
            </a:fld>
            <a:endParaRPr lang="en-GB"/>
          </a:p>
        </p:txBody>
      </p:sp>
    </p:spTree>
    <p:extLst>
      <p:ext uri="{BB962C8B-B14F-4D97-AF65-F5344CB8AC3E}">
        <p14:creationId xmlns:p14="http://schemas.microsoft.com/office/powerpoint/2010/main" val="222043467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3" name="ZoneTexte 2">
            <a:extLst>
              <a:ext uri="{FF2B5EF4-FFF2-40B4-BE49-F238E27FC236}">
                <a16:creationId xmlns:a16="http://schemas.microsoft.com/office/drawing/2014/main" id="{02E94CEE-B54A-2118-BAFF-35A1A461E6F2}"/>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settlement of the market clearing</a:t>
            </a:r>
            <a:endParaRPr lang="fr-BE" sz="2400" b="1">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1A2E3EB2-E326-7670-B242-65039B0D4822}"/>
              </a:ext>
            </a:extLst>
          </p:cNvPr>
          <p:cNvSpPr txBox="1"/>
          <p:nvPr/>
        </p:nvSpPr>
        <p:spPr>
          <a:xfrm>
            <a:off x="590531" y="2123009"/>
            <a:ext cx="9479632" cy="4094967"/>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What is the final cost of electricity?</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There are two payment mechanisms:</a:t>
            </a:r>
          </a:p>
          <a:p>
            <a:pPr algn="just"/>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Pay-as-clear</a:t>
            </a:r>
            <a:r>
              <a:rPr lang="en-GB" sz="2001">
                <a:latin typeface="Arial" panose="020B0604020202020204" pitchFamily="34" charset="0"/>
                <a:cs typeface="Arial" panose="020B0604020202020204" pitchFamily="34" charset="0"/>
              </a:rPr>
              <a:t> (or uniform pricing): a single price is set as the clearing price.</a:t>
            </a: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Pay-as-bid</a:t>
            </a:r>
            <a:r>
              <a:rPr lang="en-GB" sz="2001">
                <a:latin typeface="Arial" panose="020B0604020202020204" pitchFamily="34" charset="0"/>
                <a:cs typeface="Arial" panose="020B0604020202020204" pitchFamily="34" charset="0"/>
              </a:rPr>
              <a:t>: each participant receives the amount they bid.</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In the EPEX market, the pay-as-clear mechanism is used, with pricing based on the equilibrium price. Under the pay-as-clear system, agents are incentivized to bid at their marginal cost.</a:t>
            </a:r>
          </a:p>
          <a:p>
            <a:pPr algn="just"/>
            <a:endParaRPr lang="en-GB" sz="2001">
              <a:latin typeface="Arial" panose="020B0604020202020204" pitchFamily="34" charset="0"/>
              <a:cs typeface="Arial" panose="020B0604020202020204" pitchFamily="34" charset="0"/>
            </a:endParaRPr>
          </a:p>
          <a:p>
            <a:pPr algn="just"/>
            <a:r>
              <a:rPr lang="en-GB" sz="2001" u="sng">
                <a:latin typeface="Arial" panose="020B0604020202020204" pitchFamily="34" charset="0"/>
                <a:cs typeface="Arial" panose="020B0604020202020204" pitchFamily="34" charset="0"/>
              </a:rPr>
              <a:t>Question:</a:t>
            </a:r>
          </a:p>
          <a:p>
            <a:pPr algn="just"/>
            <a:endParaRPr lang="en-GB" sz="1000">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In the previous exercise, which payment mechanism has been implemented?</a:t>
            </a:r>
          </a:p>
        </p:txBody>
      </p:sp>
      <p:sp>
        <p:nvSpPr>
          <p:cNvPr id="4" name="Espace réservé du numéro de diapositive 1">
            <a:extLst>
              <a:ext uri="{FF2B5EF4-FFF2-40B4-BE49-F238E27FC236}">
                <a16:creationId xmlns:a16="http://schemas.microsoft.com/office/drawing/2014/main" id="{D205E82E-E5DC-9A3C-D079-DAA31EF7588A}"/>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151</a:t>
            </a:fld>
            <a:endParaRPr lang="en-GB"/>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3" name="ZoneTexte 2">
            <a:extLst>
              <a:ext uri="{FF2B5EF4-FFF2-40B4-BE49-F238E27FC236}">
                <a16:creationId xmlns:a16="http://schemas.microsoft.com/office/drawing/2014/main" id="{02E94CEE-B54A-2118-BAFF-35A1A461E6F2}"/>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Pay-as-bid vs Pay-as-clear</a:t>
            </a:r>
            <a:endParaRPr lang="fr-BE" sz="2400" b="1">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C7501EB8-E2C4-8CDC-8505-C617A39AE43E}"/>
              </a:ext>
            </a:extLst>
          </p:cNvPr>
          <p:cNvSpPr txBox="1"/>
          <p:nvPr/>
        </p:nvSpPr>
        <p:spPr>
          <a:xfrm>
            <a:off x="590531" y="1775066"/>
            <a:ext cx="9479632" cy="5018742"/>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In a </a:t>
            </a:r>
            <a:r>
              <a:rPr lang="en-US" sz="2001" b="1">
                <a:latin typeface="Arial" panose="020B0604020202020204" pitchFamily="34" charset="0"/>
                <a:cs typeface="Arial" panose="020B0604020202020204" pitchFamily="34" charset="0"/>
              </a:rPr>
              <a:t>pay-as-clear market</a:t>
            </a:r>
            <a:r>
              <a:rPr lang="en-US" sz="2001">
                <a:latin typeface="Arial" panose="020B0604020202020204" pitchFamily="34" charset="0"/>
                <a:cs typeface="Arial" panose="020B0604020202020204" pitchFamily="34" charset="0"/>
              </a:rPr>
              <a:t>, all participants receive the same clearing price for their electricity, which is determined by the marginal cost of the last unit needed to meet demand. This mechanism encourages producers to bid at their true cost of production (marginal cost), as they know they will be paid the market-clearing price regardless of their bid.</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a </a:t>
            </a:r>
            <a:r>
              <a:rPr lang="en-US" sz="2001" b="1">
                <a:latin typeface="Arial" panose="020B0604020202020204" pitchFamily="34" charset="0"/>
                <a:cs typeface="Arial" panose="020B0604020202020204" pitchFamily="34" charset="0"/>
              </a:rPr>
              <a:t>pay-as-bid market</a:t>
            </a:r>
            <a:r>
              <a:rPr lang="en-US" sz="2001">
                <a:latin typeface="Arial" panose="020B0604020202020204" pitchFamily="34" charset="0"/>
                <a:cs typeface="Arial" panose="020B0604020202020204" pitchFamily="34" charset="0"/>
              </a:rPr>
              <a:t>, participants are paid the price they bid. This encourages producers to strategically inflate their bids to match what they anticipate the clearing price will be, rather than bidding based on their actual costs. As a result, the system could become </a:t>
            </a:r>
            <a:r>
              <a:rPr lang="en-US" sz="2001" b="1">
                <a:latin typeface="Arial" panose="020B0604020202020204" pitchFamily="34" charset="0"/>
                <a:cs typeface="Arial" panose="020B0604020202020204" pitchFamily="34" charset="0"/>
              </a:rPr>
              <a:t>inefficient</a:t>
            </a:r>
            <a:r>
              <a:rPr lang="en-US" sz="2001">
                <a:latin typeface="Arial" panose="020B0604020202020204" pitchFamily="34" charset="0"/>
                <a:cs typeface="Arial" panose="020B0604020202020204" pitchFamily="34" charset="0"/>
              </a:rPr>
              <a:t>, with less accepted demand, </a:t>
            </a:r>
            <a:r>
              <a:rPr lang="en-US" sz="2001" b="1">
                <a:latin typeface="Arial" panose="020B0604020202020204" pitchFamily="34" charset="0"/>
                <a:cs typeface="Arial" panose="020B0604020202020204" pitchFamily="34" charset="0"/>
              </a:rPr>
              <a:t>unreliable price discovery</a:t>
            </a:r>
            <a:r>
              <a:rPr lang="en-US" sz="2001">
                <a:latin typeface="Arial" panose="020B0604020202020204" pitchFamily="34" charset="0"/>
                <a:cs typeface="Arial" panose="020B0604020202020204" pitchFamily="34" charset="0"/>
              </a:rPr>
              <a:t>, and </a:t>
            </a:r>
            <a:r>
              <a:rPr lang="en-US" sz="2001" b="1">
                <a:latin typeface="Arial" panose="020B0604020202020204" pitchFamily="34" charset="0"/>
                <a:cs typeface="Arial" panose="020B0604020202020204" pitchFamily="34" charset="0"/>
              </a:rPr>
              <a:t>higher overall market prices </a:t>
            </a:r>
            <a:r>
              <a:rPr lang="en-US" sz="2001">
                <a:latin typeface="Arial" panose="020B0604020202020204" pitchFamily="34" charset="0"/>
                <a:cs typeface="Arial" panose="020B0604020202020204" pitchFamily="34" charset="0"/>
              </a:rPr>
              <a:t>due to ‘gaming’ behavior.</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conclusion, </a:t>
            </a:r>
            <a:r>
              <a:rPr lang="en-US" sz="2001" b="1">
                <a:latin typeface="Arial" panose="020B0604020202020204" pitchFamily="34" charset="0"/>
                <a:cs typeface="Arial" panose="020B0604020202020204" pitchFamily="34" charset="0"/>
              </a:rPr>
              <a:t>a pay-as-bid market would introduce additional complexity in forecasting and potentially lead to inefficiencies</a:t>
            </a:r>
            <a:r>
              <a:rPr lang="en-US" sz="2001">
                <a:latin typeface="Arial" panose="020B0604020202020204" pitchFamily="34" charset="0"/>
                <a:cs typeface="Arial" panose="020B0604020202020204" pitchFamily="34" charset="0"/>
              </a:rPr>
              <a:t>, as some producers might misestimate the price. This could result in financial losses, price spikes, and a reduction in accepted demand.</a:t>
            </a:r>
          </a:p>
        </p:txBody>
      </p:sp>
      <p:sp>
        <p:nvSpPr>
          <p:cNvPr id="5" name="Espace réservé du numéro de diapositive 1">
            <a:extLst>
              <a:ext uri="{FF2B5EF4-FFF2-40B4-BE49-F238E27FC236}">
                <a16:creationId xmlns:a16="http://schemas.microsoft.com/office/drawing/2014/main" id="{FA0D0399-759C-C03B-4F71-CCC95C7007C7}"/>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152</a:t>
            </a:fld>
            <a:endParaRPr lang="en-GB"/>
          </a:p>
        </p:txBody>
      </p:sp>
    </p:spTree>
    <p:extLst>
      <p:ext uri="{BB962C8B-B14F-4D97-AF65-F5344CB8AC3E}">
        <p14:creationId xmlns:p14="http://schemas.microsoft.com/office/powerpoint/2010/main" val="38015784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3" name="ZoneTexte 2">
            <a:extLst>
              <a:ext uri="{FF2B5EF4-FFF2-40B4-BE49-F238E27FC236}">
                <a16:creationId xmlns:a16="http://schemas.microsoft.com/office/drawing/2014/main" id="{02E94CEE-B54A-2118-BAFF-35A1A461E6F2}"/>
              </a:ext>
            </a:extLst>
          </p:cNvPr>
          <p:cNvSpPr txBox="1"/>
          <p:nvPr/>
        </p:nvSpPr>
        <p:spPr>
          <a:xfrm>
            <a:off x="590530" y="350622"/>
            <a:ext cx="8078987" cy="461719"/>
          </a:xfrm>
          <a:prstGeom prst="rect">
            <a:avLst/>
          </a:prstGeom>
          <a:noFill/>
        </p:spPr>
        <p:txBody>
          <a:bodyPr wrap="square" lIns="91476" tIns="45738" rIns="91476" bIns="45738" anchor="t">
            <a:spAutoFit/>
          </a:bodyPr>
          <a:lstStyle/>
          <a:p>
            <a:r>
              <a:rPr lang="en-US" sz="2401" b="1">
                <a:latin typeface="Arial"/>
                <a:cs typeface="Arial"/>
              </a:rPr>
              <a:t>Pay-as-bid vs Pay-as-clear – Example (1/3)</a:t>
            </a:r>
            <a:endParaRPr lang="fr-BE" sz="2401" b="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B2F7F84E-C84F-8A42-0427-886E74891BEE}"/>
              </a:ext>
            </a:extLst>
          </p:cNvPr>
          <p:cNvSpPr txBox="1"/>
          <p:nvPr/>
        </p:nvSpPr>
        <p:spPr>
          <a:xfrm>
            <a:off x="590531" y="2430242"/>
            <a:ext cx="9479632" cy="3633199"/>
          </a:xfrm>
          <a:prstGeom prst="rect">
            <a:avLst/>
          </a:prstGeom>
          <a:noFill/>
        </p:spPr>
        <p:txBody>
          <a:bodyPr wrap="square" lIns="91476" tIns="45738" rIns="91476" bIns="45738" anchor="t">
            <a:spAutoFit/>
          </a:bodyPr>
          <a:lstStyle/>
          <a:p>
            <a:pPr algn="just"/>
            <a:r>
              <a:rPr lang="en-US" sz="2001">
                <a:latin typeface="Arial" panose="020B0604020202020204" pitchFamily="34" charset="0"/>
                <a:cs typeface="Arial" panose="020B0604020202020204" pitchFamily="34" charset="0"/>
              </a:rPr>
              <a:t>Let us assume there are four producers—A, B, C, and D—bidding to supply electricity to meet a total demand of 100 MWh.</a:t>
            </a:r>
          </a:p>
          <a:p>
            <a:pPr algn="just"/>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Producer A bids 30 MWh at €50/MWh;</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Producer B bids 20 MWh at €60/MWh;</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Producer C bids 70 MWh at €80/MWh;</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Producer D bids 40 MWh at €100/MWh.</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We will examine the profit differences between both payment mechanisms: pay-as-clear and pay-as-bid.</a:t>
            </a:r>
          </a:p>
        </p:txBody>
      </p:sp>
      <p:sp>
        <p:nvSpPr>
          <p:cNvPr id="4" name="Espace réservé du numéro de diapositive 1">
            <a:extLst>
              <a:ext uri="{FF2B5EF4-FFF2-40B4-BE49-F238E27FC236}">
                <a16:creationId xmlns:a16="http://schemas.microsoft.com/office/drawing/2014/main" id="{A8596F9E-C907-995C-39B9-B8F0C5837D0C}"/>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153</a:t>
            </a:fld>
            <a:endParaRPr lang="en-GB"/>
          </a:p>
        </p:txBody>
      </p:sp>
    </p:spTree>
    <p:extLst>
      <p:ext uri="{BB962C8B-B14F-4D97-AF65-F5344CB8AC3E}">
        <p14:creationId xmlns:p14="http://schemas.microsoft.com/office/powerpoint/2010/main" val="291358395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908EEA7A-D658-ACCD-4DE8-C7C23A2F00D5}"/>
                  </a:ext>
                </a:extLst>
              </p:cNvPr>
              <p:cNvSpPr txBox="1"/>
              <p:nvPr/>
            </p:nvSpPr>
            <p:spPr>
              <a:xfrm>
                <a:off x="590531" y="1982539"/>
                <a:ext cx="9479632" cy="4402945"/>
              </a:xfrm>
              <a:prstGeom prst="rect">
                <a:avLst/>
              </a:prstGeom>
              <a:noFill/>
            </p:spPr>
            <p:txBody>
              <a:bodyPr wrap="square">
                <a:spAutoFit/>
              </a:bodyPr>
              <a:lstStyle/>
              <a:p>
                <a:pPr algn="just"/>
                <a:r>
                  <a:rPr lang="en-US" sz="2001" b="1">
                    <a:latin typeface="Arial" panose="020B0604020202020204" pitchFamily="34" charset="0"/>
                    <a:cs typeface="Arial" panose="020B0604020202020204" pitchFamily="34" charset="0"/>
                  </a:rPr>
                  <a:t>In a pay-as-clear market</a:t>
                </a:r>
                <a:r>
                  <a:rPr lang="en-US" sz="2001">
                    <a:latin typeface="Arial" panose="020B0604020202020204" pitchFamily="34" charset="0"/>
                    <a:cs typeface="Arial" panose="020B0604020202020204" pitchFamily="34" charset="0"/>
                  </a:rPr>
                  <a:t>, the price paid to all producers is determined by the highest accepted bid. Since producer C's bid of €80/MWh is the highest bid needed to meet demand, producers A, B, and C receive €80/MWh for their electricity.</a:t>
                </a:r>
              </a:p>
              <a:p>
                <a:pPr algn="just"/>
                <a:endParaRPr lang="en-US" sz="2001">
                  <a:latin typeface="Arial" panose="020B0604020202020204" pitchFamily="34" charset="0"/>
                  <a:cs typeface="Arial" panose="020B0604020202020204" pitchFamily="34" charset="0"/>
                </a:endParaRPr>
              </a:p>
              <a:p>
                <a:pPr marL="285864" indent="-285864" algn="just">
                  <a:buFont typeface="Arial" panose="020B0604020202020204" pitchFamily="34" charset="0"/>
                  <a:buChar char="•"/>
                </a:pPr>
                <a:r>
                  <a:rPr lang="en-US" sz="2001">
                    <a:latin typeface="Arial" panose="020B0604020202020204" pitchFamily="34" charset="0"/>
                    <a:cs typeface="Arial" panose="020B0604020202020204" pitchFamily="34" charset="0"/>
                  </a:rPr>
                  <a:t>Producer</a:t>
                </a:r>
                <a:r>
                  <a:rPr lang="en-GB" sz="2001">
                    <a:latin typeface="Arial" panose="020B0604020202020204" pitchFamily="34" charset="0"/>
                    <a:ea typeface="+mn-lt"/>
                    <a:cs typeface="Arial" panose="020B0604020202020204" pitchFamily="34" charset="0"/>
                  </a:rPr>
                  <a:t> A bids €50/MWh, produces 30 MWh, and is paid €80/MWh.</a:t>
                </a:r>
                <a:r>
                  <a:rPr lang="en-GB" sz="2001">
                    <a:latin typeface="Arial" panose="020B0604020202020204" pitchFamily="34" charset="0"/>
                    <a:cs typeface="Arial" panose="020B0604020202020204" pitchFamily="34" charset="0"/>
                  </a:rPr>
                  <a:t> </a:t>
                </a:r>
                <a:r>
                  <a:rPr lang="en-GB" sz="2001">
                    <a:latin typeface="Arial" panose="020B0604020202020204" pitchFamily="34" charset="0"/>
                    <a:ea typeface="+mn-lt"/>
                    <a:cs typeface="Arial" panose="020B0604020202020204" pitchFamily="34" charset="0"/>
                  </a:rPr>
                  <a:t>Its profit is therefore (€80/MWh – €50/MWh) </a:t>
                </a:r>
                <a14:m>
                  <m:oMath xmlns:m="http://schemas.openxmlformats.org/officeDocument/2006/math">
                    <m:r>
                      <a:rPr lang="en-GB" sz="2001" i="1">
                        <a:latin typeface="Cambria Math" panose="02040503050406030204" pitchFamily="18" charset="0"/>
                        <a:ea typeface="Cambria Math" panose="02040503050406030204" pitchFamily="18" charset="0"/>
                        <a:cs typeface="Arial"/>
                      </a:rPr>
                      <m:t>×</m:t>
                    </m:r>
                  </m:oMath>
                </a14:m>
                <a:r>
                  <a:rPr lang="en-GB" sz="2001">
                    <a:latin typeface="Arial" panose="020B0604020202020204" pitchFamily="34" charset="0"/>
                    <a:ea typeface="+mn-lt"/>
                    <a:cs typeface="Arial" panose="020B0604020202020204" pitchFamily="34" charset="0"/>
                  </a:rPr>
                  <a:t> 30 MWh = </a:t>
                </a:r>
                <a:r>
                  <a:rPr lang="en-GB" sz="2001" b="1">
                    <a:latin typeface="Arial" panose="020B0604020202020204" pitchFamily="34" charset="0"/>
                    <a:ea typeface="+mn-lt"/>
                    <a:cs typeface="Arial" panose="020B0604020202020204" pitchFamily="34" charset="0"/>
                  </a:rPr>
                  <a:t>€900</a:t>
                </a:r>
                <a:r>
                  <a:rPr lang="en-GB" sz="2001">
                    <a:latin typeface="Arial" panose="020B0604020202020204" pitchFamily="34" charset="0"/>
                    <a:ea typeface="+mn-lt"/>
                    <a:cs typeface="Arial" panose="020B0604020202020204" pitchFamily="34" charset="0"/>
                  </a:rPr>
                  <a:t>.</a:t>
                </a:r>
              </a:p>
              <a:p>
                <a:pPr marL="285864" indent="-285864" algn="just">
                  <a:buFont typeface="Arial" panose="020B0604020202020204" pitchFamily="34" charset="0"/>
                  <a:buChar char="•"/>
                </a:pPr>
                <a:endParaRPr lang="en-GB" sz="1000">
                  <a:latin typeface="Arial" panose="020B0604020202020204" pitchFamily="34" charset="0"/>
                  <a:ea typeface="+mn-lt"/>
                  <a:cs typeface="Arial" panose="020B0604020202020204" pitchFamily="34" charset="0"/>
                </a:endParaRPr>
              </a:p>
              <a:p>
                <a:pPr marL="285864" indent="-285864" algn="just">
                  <a:buFont typeface="Arial" panose="020B0604020202020204" pitchFamily="34" charset="0"/>
                  <a:buChar char="•"/>
                </a:pPr>
                <a:r>
                  <a:rPr lang="en-US" sz="2001">
                    <a:latin typeface="Arial" panose="020B0604020202020204" pitchFamily="34" charset="0"/>
                    <a:cs typeface="Arial" panose="020B0604020202020204" pitchFamily="34" charset="0"/>
                  </a:rPr>
                  <a:t>Producer</a:t>
                </a:r>
                <a:r>
                  <a:rPr lang="en-GB" sz="2001">
                    <a:latin typeface="Arial" panose="020B0604020202020204" pitchFamily="34" charset="0"/>
                    <a:ea typeface="+mn-lt"/>
                    <a:cs typeface="Arial" panose="020B0604020202020204" pitchFamily="34" charset="0"/>
                  </a:rPr>
                  <a:t> B bids €60/MWh, produces 20 MWh, and is paid €80/MWh. Its profit is therefore (€80/MWh – €60/MWh) </a:t>
                </a:r>
                <a14:m>
                  <m:oMath xmlns:m="http://schemas.openxmlformats.org/officeDocument/2006/math">
                    <m:r>
                      <a:rPr lang="en-GB" sz="2001" i="1">
                        <a:latin typeface="Cambria Math" panose="02040503050406030204" pitchFamily="18" charset="0"/>
                        <a:ea typeface="Cambria Math" panose="02040503050406030204" pitchFamily="18" charset="0"/>
                        <a:cs typeface="Arial"/>
                      </a:rPr>
                      <m:t>× </m:t>
                    </m:r>
                  </m:oMath>
                </a14:m>
                <a:r>
                  <a:rPr lang="en-GB" sz="2001">
                    <a:latin typeface="Arial" panose="020B0604020202020204" pitchFamily="34" charset="0"/>
                    <a:ea typeface="+mn-lt"/>
                    <a:cs typeface="Arial" panose="020B0604020202020204" pitchFamily="34" charset="0"/>
                  </a:rPr>
                  <a:t>20 MWh = </a:t>
                </a:r>
                <a:r>
                  <a:rPr lang="en-GB" sz="2001" b="1">
                    <a:latin typeface="Arial" panose="020B0604020202020204" pitchFamily="34" charset="0"/>
                    <a:ea typeface="+mn-lt"/>
                    <a:cs typeface="Arial" panose="020B0604020202020204" pitchFamily="34" charset="0"/>
                  </a:rPr>
                  <a:t>€400</a:t>
                </a:r>
                <a:r>
                  <a:rPr lang="en-GB" sz="2001">
                    <a:latin typeface="Arial" panose="020B0604020202020204" pitchFamily="34" charset="0"/>
                    <a:ea typeface="+mn-lt"/>
                    <a:cs typeface="Arial" panose="020B0604020202020204" pitchFamily="34" charset="0"/>
                  </a:rPr>
                  <a:t>.</a:t>
                </a:r>
              </a:p>
              <a:p>
                <a:pPr marL="285864" indent="-285864" algn="just">
                  <a:buFont typeface="Arial" panose="020B0604020202020204" pitchFamily="34" charset="0"/>
                  <a:buChar char="•"/>
                </a:pPr>
                <a:endParaRPr lang="en-GB" sz="1000">
                  <a:latin typeface="Arial" panose="020B0604020202020204" pitchFamily="34" charset="0"/>
                  <a:ea typeface="+mn-lt"/>
                  <a:cs typeface="Arial" panose="020B0604020202020204" pitchFamily="34" charset="0"/>
                </a:endParaRPr>
              </a:p>
              <a:p>
                <a:pPr marL="285864" indent="-285864" algn="just">
                  <a:buFont typeface="Arial" panose="020B0604020202020204" pitchFamily="34" charset="0"/>
                  <a:buChar char="•"/>
                </a:pPr>
                <a:r>
                  <a:rPr lang="en-US" sz="2001">
                    <a:latin typeface="Arial" panose="020B0604020202020204" pitchFamily="34" charset="0"/>
                    <a:cs typeface="Arial" panose="020B0604020202020204" pitchFamily="34" charset="0"/>
                  </a:rPr>
                  <a:t>Producer</a:t>
                </a:r>
                <a:r>
                  <a:rPr lang="en-GB" sz="2001">
                    <a:latin typeface="Arial" panose="020B0604020202020204" pitchFamily="34" charset="0"/>
                    <a:ea typeface="+mn-lt"/>
                    <a:cs typeface="Arial" panose="020B0604020202020204" pitchFamily="34" charset="0"/>
                  </a:rPr>
                  <a:t> C bids €80/MWh, produces 50 MWh, and is paid €80/MWh. Its profit is therefore (€80/MWh – €80/MWh) </a:t>
                </a:r>
                <a14:m>
                  <m:oMath xmlns:m="http://schemas.openxmlformats.org/officeDocument/2006/math">
                    <m:r>
                      <a:rPr lang="en-GB" sz="2001" i="1">
                        <a:latin typeface="Cambria Math" panose="02040503050406030204" pitchFamily="18" charset="0"/>
                        <a:ea typeface="Cambria Math" panose="02040503050406030204" pitchFamily="18" charset="0"/>
                        <a:cs typeface="Arial"/>
                      </a:rPr>
                      <m:t>× </m:t>
                    </m:r>
                  </m:oMath>
                </a14:m>
                <a:r>
                  <a:rPr lang="en-GB" sz="2001">
                    <a:latin typeface="Arial" panose="020B0604020202020204" pitchFamily="34" charset="0"/>
                    <a:ea typeface="+mn-lt"/>
                    <a:cs typeface="Arial" panose="020B0604020202020204" pitchFamily="34" charset="0"/>
                  </a:rPr>
                  <a:t>50 MWh = </a:t>
                </a:r>
                <a:r>
                  <a:rPr lang="en-GB" sz="2001" b="1">
                    <a:latin typeface="Arial" panose="020B0604020202020204" pitchFamily="34" charset="0"/>
                    <a:ea typeface="+mn-lt"/>
                    <a:cs typeface="Arial" panose="020B0604020202020204" pitchFamily="34" charset="0"/>
                  </a:rPr>
                  <a:t>€0</a:t>
                </a:r>
                <a:r>
                  <a:rPr lang="en-GB" sz="2001">
                    <a:latin typeface="Arial" panose="020B0604020202020204" pitchFamily="34" charset="0"/>
                    <a:ea typeface="+mn-lt"/>
                    <a:cs typeface="Arial" panose="020B0604020202020204" pitchFamily="34" charset="0"/>
                  </a:rPr>
                  <a:t>.</a:t>
                </a:r>
                <a:r>
                  <a:rPr lang="en-US" sz="2001">
                    <a:latin typeface="Arial" panose="020B0604020202020204" pitchFamily="34" charset="0"/>
                    <a:ea typeface="+mn-lt"/>
                    <a:cs typeface="Arial" panose="020B0604020202020204" pitchFamily="34" charset="0"/>
                  </a:rPr>
                  <a:t> </a:t>
                </a:r>
                <a:r>
                  <a:rPr lang="en-US" sz="2001">
                    <a:latin typeface="Arial" panose="020B0604020202020204" pitchFamily="34" charset="0"/>
                    <a:cs typeface="Arial" panose="020B0604020202020204" pitchFamily="34" charset="0"/>
                  </a:rPr>
                  <a:t>Producer C breaks even, but all producers are incentivized to bid their true costs, as the clearing price is set by the marginal producer (C).</a:t>
                </a:r>
              </a:p>
            </p:txBody>
          </p:sp>
        </mc:Choice>
        <mc:Fallback xmlns="">
          <p:sp>
            <p:nvSpPr>
              <p:cNvPr id="5" name="ZoneTexte 4">
                <a:extLst>
                  <a:ext uri="{FF2B5EF4-FFF2-40B4-BE49-F238E27FC236}">
                    <a16:creationId xmlns:a16="http://schemas.microsoft.com/office/drawing/2014/main" id="{908EEA7A-D658-ACCD-4DE8-C7C23A2F00D5}"/>
                  </a:ext>
                </a:extLst>
              </p:cNvPr>
              <p:cNvSpPr txBox="1">
                <a:spLocks noRot="1" noChangeAspect="1" noMove="1" noResize="1" noEditPoints="1" noAdjustHandles="1" noChangeArrowheads="1" noChangeShapeType="1" noTextEdit="1"/>
              </p:cNvSpPr>
              <p:nvPr/>
            </p:nvSpPr>
            <p:spPr>
              <a:xfrm>
                <a:off x="590531" y="1982539"/>
                <a:ext cx="9479632" cy="4402945"/>
              </a:xfrm>
              <a:prstGeom prst="rect">
                <a:avLst/>
              </a:prstGeom>
              <a:blipFill>
                <a:blip r:embed="rId2"/>
                <a:stretch>
                  <a:fillRect l="-707" t="-554" r="-643" b="-1662"/>
                </a:stretch>
              </a:blipFill>
            </p:spPr>
            <p:txBody>
              <a:bodyPr/>
              <a:lstStyle/>
              <a:p>
                <a:r>
                  <a:rPr lang="en-US">
                    <a:noFill/>
                  </a:rPr>
                  <a:t> </a:t>
                </a:r>
              </a:p>
            </p:txBody>
          </p:sp>
        </mc:Fallback>
      </mc:AlternateContent>
      <p:sp>
        <p:nvSpPr>
          <p:cNvPr id="6" name="ZoneTexte 5">
            <a:extLst>
              <a:ext uri="{FF2B5EF4-FFF2-40B4-BE49-F238E27FC236}">
                <a16:creationId xmlns:a16="http://schemas.microsoft.com/office/drawing/2014/main" id="{BD074A64-974B-ECF8-09DE-64A6931C169B}"/>
              </a:ext>
            </a:extLst>
          </p:cNvPr>
          <p:cNvSpPr txBox="1"/>
          <p:nvPr/>
        </p:nvSpPr>
        <p:spPr>
          <a:xfrm>
            <a:off x="590530" y="350622"/>
            <a:ext cx="8078987" cy="461719"/>
          </a:xfrm>
          <a:prstGeom prst="rect">
            <a:avLst/>
          </a:prstGeom>
          <a:noFill/>
        </p:spPr>
        <p:txBody>
          <a:bodyPr wrap="square" lIns="91476" tIns="45738" rIns="91476" bIns="45738" anchor="t">
            <a:spAutoFit/>
          </a:bodyPr>
          <a:lstStyle/>
          <a:p>
            <a:r>
              <a:rPr lang="en-US" sz="2401" b="1">
                <a:latin typeface="Arial"/>
                <a:cs typeface="Arial"/>
              </a:rPr>
              <a:t>Pay-as-bid vs Pay-as-clear – Example (2/3)</a:t>
            </a:r>
            <a:endParaRPr lang="fr-BE" sz="2401" b="1">
              <a:latin typeface="Arial" panose="020B0604020202020204" pitchFamily="34" charset="0"/>
              <a:cs typeface="Arial" panose="020B0604020202020204" pitchFamily="34" charset="0"/>
            </a:endParaRPr>
          </a:p>
        </p:txBody>
      </p:sp>
      <p:sp>
        <p:nvSpPr>
          <p:cNvPr id="3" name="Espace réservé du numéro de diapositive 1">
            <a:extLst>
              <a:ext uri="{FF2B5EF4-FFF2-40B4-BE49-F238E27FC236}">
                <a16:creationId xmlns:a16="http://schemas.microsoft.com/office/drawing/2014/main" id="{5379C673-BE9D-65F8-A0B4-534384A35B6C}"/>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154</a:t>
            </a:fld>
            <a:endParaRPr lang="en-GB"/>
          </a:p>
        </p:txBody>
      </p:sp>
    </p:spTree>
    <p:extLst>
      <p:ext uri="{BB962C8B-B14F-4D97-AF65-F5344CB8AC3E}">
        <p14:creationId xmlns:p14="http://schemas.microsoft.com/office/powerpoint/2010/main" val="340334496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3" name="ZoneTexte 2">
            <a:extLst>
              <a:ext uri="{FF2B5EF4-FFF2-40B4-BE49-F238E27FC236}">
                <a16:creationId xmlns:a16="http://schemas.microsoft.com/office/drawing/2014/main" id="{02E94CEE-B54A-2118-BAFF-35A1A461E6F2}"/>
              </a:ext>
            </a:extLst>
          </p:cNvPr>
          <p:cNvSpPr txBox="1"/>
          <p:nvPr/>
        </p:nvSpPr>
        <p:spPr>
          <a:xfrm>
            <a:off x="590530" y="350622"/>
            <a:ext cx="8078987" cy="461719"/>
          </a:xfrm>
          <a:prstGeom prst="rect">
            <a:avLst/>
          </a:prstGeom>
          <a:noFill/>
        </p:spPr>
        <p:txBody>
          <a:bodyPr wrap="square" lIns="91476" tIns="45738" rIns="91476" bIns="45738" anchor="t">
            <a:spAutoFit/>
          </a:bodyPr>
          <a:lstStyle/>
          <a:p>
            <a:r>
              <a:rPr lang="en-US" sz="2401" b="1">
                <a:latin typeface="Arial"/>
                <a:cs typeface="Arial"/>
              </a:rPr>
              <a:t>Pay-as-bid vs Pay-as-clear – Example (3/3)</a:t>
            </a:r>
            <a:endParaRPr lang="fr-BE" sz="2401" b="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B2F7F84E-C84F-8A42-0427-886E74891BEE}"/>
              </a:ext>
            </a:extLst>
          </p:cNvPr>
          <p:cNvSpPr txBox="1"/>
          <p:nvPr/>
        </p:nvSpPr>
        <p:spPr>
          <a:xfrm>
            <a:off x="590531" y="2074445"/>
            <a:ext cx="9479632" cy="4402945"/>
          </a:xfrm>
          <a:prstGeom prst="rect">
            <a:avLst/>
          </a:prstGeom>
          <a:noFill/>
        </p:spPr>
        <p:txBody>
          <a:bodyPr wrap="square" lIns="91476" tIns="45738" rIns="91476" bIns="45738" anchor="t">
            <a:spAutoFit/>
          </a:bodyPr>
          <a:lstStyle/>
          <a:p>
            <a:pPr algn="just"/>
            <a:r>
              <a:rPr lang="en-US" sz="2001" b="1">
                <a:latin typeface="Arial" panose="020B0604020202020204" pitchFamily="34" charset="0"/>
                <a:cs typeface="Arial" panose="020B0604020202020204" pitchFamily="34" charset="0"/>
              </a:rPr>
              <a:t>In a pay-as-bid market</a:t>
            </a:r>
            <a:r>
              <a:rPr lang="en-US" sz="2001">
                <a:latin typeface="Arial" panose="020B0604020202020204" pitchFamily="34" charset="0"/>
                <a:cs typeface="Arial" panose="020B0604020202020204" pitchFamily="34" charset="0"/>
              </a:rPr>
              <a:t>, each producer is paid based on the price they offer, rather than a uniform clearing price. If they bid at their marginal cost:</a:t>
            </a:r>
          </a:p>
          <a:p>
            <a:pPr algn="just"/>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Producer A is paid €50/MWh for its 30 MWh.</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Producer B is paid €60/MWh for its 20 MWh.</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Producer C is paid €80/MWh for its 50 MWh.</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this case, none of the producers makes a profit, as they receive exactly their marginal cost. Observing this, in future auctions, producers A and B might bid higher—possibly closer to producer C’s price (€80/MWh)—to increase their profit. </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kind of strategic offering could lead to inefficiencies, as producers focus on predicting the market price rather than offering based on their true costs.</a:t>
            </a:r>
          </a:p>
        </p:txBody>
      </p:sp>
      <p:sp>
        <p:nvSpPr>
          <p:cNvPr id="4" name="Espace réservé du numéro de diapositive 1">
            <a:extLst>
              <a:ext uri="{FF2B5EF4-FFF2-40B4-BE49-F238E27FC236}">
                <a16:creationId xmlns:a16="http://schemas.microsoft.com/office/drawing/2014/main" id="{73A4D787-F6F3-D681-8F33-12C503AD56DE}"/>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155</a:t>
            </a:fld>
            <a:endParaRPr lang="en-GB"/>
          </a:p>
        </p:txBody>
      </p:sp>
    </p:spTree>
    <p:extLst>
      <p:ext uri="{BB962C8B-B14F-4D97-AF65-F5344CB8AC3E}">
        <p14:creationId xmlns:p14="http://schemas.microsoft.com/office/powerpoint/2010/main" val="51141393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 name="ZoneTexte 10">
            <a:extLst>
              <a:ext uri="{FF2B5EF4-FFF2-40B4-BE49-F238E27FC236}">
                <a16:creationId xmlns:a16="http://schemas.microsoft.com/office/drawing/2014/main" id="{E8A95710-097C-6C19-57C8-C7AEE9A12102}"/>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Example – EPEX auction</a:t>
            </a:r>
            <a:endParaRPr lang="fr-BE" sz="2400" b="1">
              <a:latin typeface="Arial" panose="020B0604020202020204" pitchFamily="34" charset="0"/>
              <a:cs typeface="Arial" panose="020B0604020202020204" pitchFamily="34" charset="0"/>
            </a:endParaRPr>
          </a:p>
        </p:txBody>
      </p:sp>
      <p:sp>
        <p:nvSpPr>
          <p:cNvPr id="22" name="ZoneTexte 21">
            <a:extLst>
              <a:ext uri="{FF2B5EF4-FFF2-40B4-BE49-F238E27FC236}">
                <a16:creationId xmlns:a16="http://schemas.microsoft.com/office/drawing/2014/main" id="{2C0B6264-62E0-0BC2-2034-B18E66136066}"/>
              </a:ext>
            </a:extLst>
          </p:cNvPr>
          <p:cNvSpPr txBox="1"/>
          <p:nvPr/>
        </p:nvSpPr>
        <p:spPr>
          <a:xfrm>
            <a:off x="1485254" y="3896125"/>
            <a:ext cx="7722889" cy="646587"/>
          </a:xfrm>
          <a:prstGeom prst="rect">
            <a:avLst/>
          </a:prstGeom>
          <a:noFill/>
        </p:spPr>
        <p:txBody>
          <a:bodyPr wrap="square">
            <a:spAutoFit/>
          </a:bodyPr>
          <a:lstStyle/>
          <a:p>
            <a:pPr algn="ctr"/>
            <a:r>
              <a:rPr lang="en-US" sz="1200" i="1">
                <a:latin typeface="Arial" panose="020B0604020202020204" pitchFamily="34" charset="0"/>
                <a:cs typeface="Arial" panose="020B0604020202020204" pitchFamily="34" charset="0"/>
              </a:rPr>
              <a:t>Aggregated supply and demand curves including all orders submitted between 07:00 and 07:15 on March 25th, 2026, to the NEMOs participating in the SDAC auction for the considered bidding zone. The displayed price corresponds to the EPEX SPOT market clearing price.</a:t>
            </a:r>
            <a:endParaRPr lang="en-GB" sz="1200" i="1">
              <a:latin typeface="Arial" panose="020B0604020202020204" pitchFamily="34" charset="0"/>
              <a:cs typeface="Arial" panose="020B0604020202020204" pitchFamily="34" charset="0"/>
            </a:endParaRPr>
          </a:p>
        </p:txBody>
      </p:sp>
      <p:sp>
        <p:nvSpPr>
          <p:cNvPr id="25" name="ZoneTexte 24">
            <a:extLst>
              <a:ext uri="{FF2B5EF4-FFF2-40B4-BE49-F238E27FC236}">
                <a16:creationId xmlns:a16="http://schemas.microsoft.com/office/drawing/2014/main" id="{A5E08D3A-D5CB-4864-CEFD-A3CBE70370ED}"/>
              </a:ext>
            </a:extLst>
          </p:cNvPr>
          <p:cNvSpPr txBox="1"/>
          <p:nvPr/>
        </p:nvSpPr>
        <p:spPr>
          <a:xfrm>
            <a:off x="3269603" y="7241889"/>
            <a:ext cx="4154187" cy="461848"/>
          </a:xfrm>
          <a:prstGeom prst="rect">
            <a:avLst/>
          </a:prstGeom>
          <a:noFill/>
        </p:spPr>
        <p:txBody>
          <a:bodyPr wrap="square">
            <a:spAutoFit/>
          </a:bodyPr>
          <a:lstStyle/>
          <a:p>
            <a:pPr algn="ctr"/>
            <a:r>
              <a:rPr lang="en-US" sz="1200" i="1">
                <a:latin typeface="Arial" panose="020B0604020202020204" pitchFamily="34" charset="0"/>
                <a:cs typeface="Arial" panose="020B0604020202020204" pitchFamily="34" charset="0"/>
              </a:rPr>
              <a:t>Displayed prices correspond to the EPEX SPOT market clearing prices of the respective SDAC auction.</a:t>
            </a:r>
            <a:endParaRPr lang="en-GB" sz="1200" i="1">
              <a:latin typeface="Arial" panose="020B0604020202020204" pitchFamily="34" charset="0"/>
              <a:cs typeface="Arial" panose="020B0604020202020204" pitchFamily="34" charset="0"/>
            </a:endParaRPr>
          </a:p>
        </p:txBody>
      </p:sp>
      <p:grpSp>
        <p:nvGrpSpPr>
          <p:cNvPr id="8" name="Groupe 7">
            <a:extLst>
              <a:ext uri="{FF2B5EF4-FFF2-40B4-BE49-F238E27FC236}">
                <a16:creationId xmlns:a16="http://schemas.microsoft.com/office/drawing/2014/main" id="{6424489B-ABF8-D0A1-C516-2A3025DD8472}"/>
              </a:ext>
            </a:extLst>
          </p:cNvPr>
          <p:cNvGrpSpPr/>
          <p:nvPr/>
        </p:nvGrpSpPr>
        <p:grpSpPr>
          <a:xfrm>
            <a:off x="1870580" y="1073339"/>
            <a:ext cx="6952239" cy="2780132"/>
            <a:chOff x="850641" y="973758"/>
            <a:chExt cx="6952239" cy="2780132"/>
          </a:xfrm>
        </p:grpSpPr>
        <p:sp>
          <p:nvSpPr>
            <p:cNvPr id="26" name="Rectangle 25">
              <a:extLst>
                <a:ext uri="{FF2B5EF4-FFF2-40B4-BE49-F238E27FC236}">
                  <a16:creationId xmlns:a16="http://schemas.microsoft.com/office/drawing/2014/main" id="{99C9837B-3F82-E173-D146-699DCA7A6658}"/>
                </a:ext>
              </a:extLst>
            </p:cNvPr>
            <p:cNvSpPr/>
            <p:nvPr/>
          </p:nvSpPr>
          <p:spPr>
            <a:xfrm>
              <a:off x="850641" y="973758"/>
              <a:ext cx="6952239" cy="27801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 name="Image 3">
              <a:extLst>
                <a:ext uri="{FF2B5EF4-FFF2-40B4-BE49-F238E27FC236}">
                  <a16:creationId xmlns:a16="http://schemas.microsoft.com/office/drawing/2014/main" id="{17456893-6271-6F34-8154-0EBF5B8E794A}"/>
                </a:ext>
              </a:extLst>
            </p:cNvPr>
            <p:cNvPicPr>
              <a:picLocks noChangeAspect="1"/>
            </p:cNvPicPr>
            <p:nvPr/>
          </p:nvPicPr>
          <p:blipFill>
            <a:blip r:embed="rId3"/>
            <a:stretch>
              <a:fillRect/>
            </a:stretch>
          </p:blipFill>
          <p:spPr>
            <a:xfrm>
              <a:off x="967259" y="1025714"/>
              <a:ext cx="6625570" cy="2728176"/>
            </a:xfrm>
            <a:prstGeom prst="rect">
              <a:avLst/>
            </a:prstGeom>
          </p:spPr>
        </p:pic>
        <p:pic>
          <p:nvPicPr>
            <p:cNvPr id="6" name="Image 5">
              <a:extLst>
                <a:ext uri="{FF2B5EF4-FFF2-40B4-BE49-F238E27FC236}">
                  <a16:creationId xmlns:a16="http://schemas.microsoft.com/office/drawing/2014/main" id="{913656C5-130B-76D3-DE71-949964673D79}"/>
                </a:ext>
              </a:extLst>
            </p:cNvPr>
            <p:cNvPicPr>
              <a:picLocks noChangeAspect="1"/>
            </p:cNvPicPr>
            <p:nvPr/>
          </p:nvPicPr>
          <p:blipFill>
            <a:blip r:embed="rId4"/>
            <a:srcRect r="48667"/>
            <a:stretch>
              <a:fillRect/>
            </a:stretch>
          </p:blipFill>
          <p:spPr>
            <a:xfrm>
              <a:off x="6279923" y="1531660"/>
              <a:ext cx="1106081" cy="175466"/>
            </a:xfrm>
            <a:prstGeom prst="rect">
              <a:avLst/>
            </a:prstGeom>
          </p:spPr>
        </p:pic>
        <p:pic>
          <p:nvPicPr>
            <p:cNvPr id="7" name="Image 6">
              <a:extLst>
                <a:ext uri="{FF2B5EF4-FFF2-40B4-BE49-F238E27FC236}">
                  <a16:creationId xmlns:a16="http://schemas.microsoft.com/office/drawing/2014/main" id="{FA9D8130-0954-5416-D401-1ECC9B30E347}"/>
                </a:ext>
              </a:extLst>
            </p:cNvPr>
            <p:cNvPicPr>
              <a:picLocks noChangeAspect="1"/>
            </p:cNvPicPr>
            <p:nvPr/>
          </p:nvPicPr>
          <p:blipFill>
            <a:blip r:embed="rId4"/>
            <a:srcRect l="53212"/>
            <a:stretch>
              <a:fillRect/>
            </a:stretch>
          </p:blipFill>
          <p:spPr>
            <a:xfrm>
              <a:off x="6328883" y="1757400"/>
              <a:ext cx="1008160" cy="175466"/>
            </a:xfrm>
            <a:prstGeom prst="rect">
              <a:avLst/>
            </a:prstGeom>
          </p:spPr>
        </p:pic>
      </p:grpSp>
      <p:grpSp>
        <p:nvGrpSpPr>
          <p:cNvPr id="12" name="Groupe 11">
            <a:extLst>
              <a:ext uri="{FF2B5EF4-FFF2-40B4-BE49-F238E27FC236}">
                <a16:creationId xmlns:a16="http://schemas.microsoft.com/office/drawing/2014/main" id="{D294C3B4-3DB3-AAE7-C631-AF35709A0EE4}"/>
              </a:ext>
            </a:extLst>
          </p:cNvPr>
          <p:cNvGrpSpPr/>
          <p:nvPr/>
        </p:nvGrpSpPr>
        <p:grpSpPr>
          <a:xfrm>
            <a:off x="3089531" y="4782563"/>
            <a:ext cx="4514334" cy="2418337"/>
            <a:chOff x="832367" y="5026403"/>
            <a:chExt cx="4514334" cy="2418337"/>
          </a:xfrm>
        </p:grpSpPr>
        <p:sp>
          <p:nvSpPr>
            <p:cNvPr id="27" name="Rectangle 26">
              <a:extLst>
                <a:ext uri="{FF2B5EF4-FFF2-40B4-BE49-F238E27FC236}">
                  <a16:creationId xmlns:a16="http://schemas.microsoft.com/office/drawing/2014/main" id="{2C5DCA7D-BD66-C45B-252F-18B3A9E6BC1B}"/>
                </a:ext>
              </a:extLst>
            </p:cNvPr>
            <p:cNvSpPr/>
            <p:nvPr/>
          </p:nvSpPr>
          <p:spPr>
            <a:xfrm>
              <a:off x="832367" y="5026403"/>
              <a:ext cx="4514334" cy="2418337"/>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 name="Image 9">
              <a:extLst>
                <a:ext uri="{FF2B5EF4-FFF2-40B4-BE49-F238E27FC236}">
                  <a16:creationId xmlns:a16="http://schemas.microsoft.com/office/drawing/2014/main" id="{8B857F6E-992B-168A-425F-74BAB40AC2E5}"/>
                </a:ext>
              </a:extLst>
            </p:cNvPr>
            <p:cNvPicPr>
              <a:picLocks noChangeAspect="1"/>
            </p:cNvPicPr>
            <p:nvPr/>
          </p:nvPicPr>
          <p:blipFill>
            <a:blip r:embed="rId5"/>
            <a:stretch>
              <a:fillRect/>
            </a:stretch>
          </p:blipFill>
          <p:spPr>
            <a:xfrm>
              <a:off x="908924" y="5108692"/>
              <a:ext cx="4361219" cy="2267468"/>
            </a:xfrm>
            <a:prstGeom prst="rect">
              <a:avLst/>
            </a:prstGeom>
          </p:spPr>
        </p:pic>
      </p:grpSp>
      <p:sp>
        <p:nvSpPr>
          <p:cNvPr id="5" name="Espace réservé du numéro de diapositive 1">
            <a:extLst>
              <a:ext uri="{FF2B5EF4-FFF2-40B4-BE49-F238E27FC236}">
                <a16:creationId xmlns:a16="http://schemas.microsoft.com/office/drawing/2014/main" id="{6E67C26E-0649-829B-F04C-D04D7CC4AF02}"/>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156</a:t>
            </a:fld>
            <a:endParaRPr lang="en-GB"/>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5" name="ZoneTexte 4">
            <a:extLst>
              <a:ext uri="{FF2B5EF4-FFF2-40B4-BE49-F238E27FC236}">
                <a16:creationId xmlns:a16="http://schemas.microsoft.com/office/drawing/2014/main" id="{CC2E33BC-CC18-AB79-5263-44128B5D5477}"/>
              </a:ext>
            </a:extLst>
          </p:cNvPr>
          <p:cNvSpPr txBox="1"/>
          <p:nvPr/>
        </p:nvSpPr>
        <p:spPr>
          <a:xfrm>
            <a:off x="590530" y="350622"/>
            <a:ext cx="9603589"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Overview of the optimization problem of the day-ahead market</a:t>
            </a:r>
            <a:endParaRPr lang="fr-BE" sz="2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2AADA12F-BCB1-8DC2-1356-FC225DB690F7}"/>
                  </a:ext>
                </a:extLst>
              </p:cNvPr>
              <p:cNvSpPr txBox="1"/>
              <p:nvPr/>
            </p:nvSpPr>
            <p:spPr>
              <a:xfrm>
                <a:off x="590529" y="2319409"/>
                <a:ext cx="9479633" cy="3964547"/>
              </a:xfrm>
              <a:prstGeom prst="rect">
                <a:avLst/>
              </a:prstGeom>
              <a:noFill/>
            </p:spPr>
            <p:txBody>
              <a:bodyPr wrap="square">
                <a:spAutoFit/>
              </a:bodyPr>
              <a:lstStyle/>
              <a:p>
                <a:pPr algn="just"/>
                <a:r>
                  <a:rPr lang="en-GB" sz="2001" b="1">
                    <a:latin typeface="Arial" panose="020B0604020202020204" pitchFamily="34" charset="0"/>
                    <a:cs typeface="Arial" panose="020B0604020202020204" pitchFamily="34" charset="0"/>
                  </a:rPr>
                  <a:t>Objective:</a:t>
                </a:r>
              </a:p>
              <a:p>
                <a:pPr algn="just"/>
                <a:endParaRPr lang="en-GB" sz="1000" b="1">
                  <a:latin typeface="Arial" panose="020B0604020202020204" pitchFamily="34" charset="0"/>
                  <a:cs typeface="Arial" panose="020B0604020202020204" pitchFamily="34" charset="0"/>
                </a:endParaRPr>
              </a:p>
              <a:p>
                <a:pPr marL="285864" indent="-285864" algn="just">
                  <a:buFont typeface="Arial" panose="020B0604020202020204" pitchFamily="34" charset="0"/>
                  <a:buChar char="•"/>
                </a:pPr>
                <a:r>
                  <a:rPr lang="en-GB" sz="2001">
                    <a:latin typeface="Arial" panose="020B0604020202020204" pitchFamily="34" charset="0"/>
                    <a:cs typeface="Arial" panose="020B0604020202020204" pitchFamily="34" charset="0"/>
                  </a:rPr>
                  <a:t>Maximize social welfare.</a:t>
                </a:r>
                <a:endParaRPr lang="en-GB" sz="2001" b="1">
                  <a:latin typeface="Arial" panose="020B0604020202020204" pitchFamily="34" charset="0"/>
                  <a:cs typeface="Arial" panose="020B0604020202020204" pitchFamily="34" charset="0"/>
                </a:endParaRPr>
              </a:p>
              <a:p>
                <a:pPr algn="just"/>
                <a:endParaRPr lang="en-GB" sz="2001" b="1">
                  <a:latin typeface="Arial" panose="020B0604020202020204" pitchFamily="34" charset="0"/>
                  <a:cs typeface="Arial" panose="020B0604020202020204" pitchFamily="34" charset="0"/>
                </a:endParaRPr>
              </a:p>
              <a:p>
                <a:pPr algn="just"/>
                <a:r>
                  <a:rPr lang="en-GB" sz="2001" b="1">
                    <a:latin typeface="Arial" panose="020B0604020202020204" pitchFamily="34" charset="0"/>
                    <a:cs typeface="Arial" panose="020B0604020202020204" pitchFamily="34" charset="0"/>
                  </a:rPr>
                  <a:t>Assumptions:</a:t>
                </a:r>
              </a:p>
              <a:p>
                <a:pPr algn="just"/>
                <a:endParaRPr lang="en-GB" sz="1000" b="1">
                  <a:latin typeface="Arial" panose="020B0604020202020204" pitchFamily="34" charset="0"/>
                  <a:cs typeface="Arial" panose="020B0604020202020204" pitchFamily="34" charset="0"/>
                </a:endParaRPr>
              </a:p>
              <a:p>
                <a:pPr marL="285864" indent="-285864" algn="just">
                  <a:buFont typeface="Arial" panose="020B0604020202020204" pitchFamily="34" charset="0"/>
                  <a:buChar char="•"/>
                </a:pPr>
                <a:r>
                  <a:rPr lang="en-GB" sz="2001">
                    <a:latin typeface="Arial" panose="020B0604020202020204" pitchFamily="34" charset="0"/>
                    <a:cs typeface="Arial" panose="020B0604020202020204" pitchFamily="34" charset="0"/>
                  </a:rPr>
                  <a:t>A set of bids is provided for a specific time period of the day.</a:t>
                </a:r>
              </a:p>
              <a:p>
                <a:pPr marL="285864" indent="-285864" algn="just">
                  <a:buFont typeface="Arial" panose="020B0604020202020204" pitchFamily="34" charset="0"/>
                  <a:buChar char="•"/>
                </a:pPr>
                <a:r>
                  <a:rPr lang="en-GB" sz="2001">
                    <a:latin typeface="Arial" panose="020B0604020202020204" pitchFamily="34" charset="0"/>
                    <a:cs typeface="Arial" panose="020B0604020202020204" pitchFamily="34" charset="0"/>
                  </a:rPr>
                  <a:t>A bid can be partially cleared, meaning a portion of the quantity can be purchased.</a:t>
                </a:r>
              </a:p>
              <a:p>
                <a:pPr marL="285864" indent="-285864" algn="just">
                  <a:buFont typeface="Arial" panose="020B0604020202020204" pitchFamily="34" charset="0"/>
                  <a:buChar char="•"/>
                </a:pPr>
                <a:r>
                  <a:rPr lang="en-GB" sz="2001">
                    <a:latin typeface="Arial" panose="020B0604020202020204" pitchFamily="34" charset="0"/>
                    <a:cs typeface="Arial" panose="020B0604020202020204" pitchFamily="34" charset="0"/>
                  </a:rPr>
                  <a:t>Pay-as-clear mechanism is used at the equilibrium price </a:t>
                </a:r>
                <a14:m>
                  <m:oMath xmlns:m="http://schemas.openxmlformats.org/officeDocument/2006/math">
                    <m:sSub>
                      <m:sSubPr>
                        <m:ctrlPr>
                          <a:rPr lang="fr-BE" sz="2001" i="1">
                            <a:solidFill>
                              <a:srgbClr val="000000"/>
                            </a:solidFill>
                            <a:latin typeface="Cambria Math" panose="02040503050406030204" pitchFamily="18" charset="0"/>
                            <a:ea typeface="Calibri"/>
                            <a:cs typeface="helvetica"/>
                          </a:rPr>
                        </m:ctrlPr>
                      </m:sSubPr>
                      <m:e>
                        <m:r>
                          <a:rPr lang="fr-BE" sz="2001" i="1">
                            <a:solidFill>
                              <a:srgbClr val="000000"/>
                            </a:solidFill>
                            <a:latin typeface="Cambria Math" panose="02040503050406030204" pitchFamily="18" charset="0"/>
                            <a:ea typeface="Calibri"/>
                            <a:cs typeface="helvetica"/>
                          </a:rPr>
                          <m:t>𝑝</m:t>
                        </m:r>
                      </m:e>
                      <m:sub>
                        <m:r>
                          <a:rPr lang="fr-BE" sz="2001" i="1">
                            <a:solidFill>
                              <a:srgbClr val="000000"/>
                            </a:solidFill>
                            <a:latin typeface="Cambria Math" panose="02040503050406030204" pitchFamily="18" charset="0"/>
                            <a:ea typeface="Calibri"/>
                            <a:cs typeface="helvetica"/>
                          </a:rPr>
                          <m:t>𝑒𝑞</m:t>
                        </m:r>
                      </m:sub>
                    </m:sSub>
                  </m:oMath>
                </a14:m>
                <a:r>
                  <a:rPr lang="en-US" sz="2001" b="1">
                    <a:latin typeface="Arial" panose="020B0604020202020204" pitchFamily="34" charset="0"/>
                    <a:cs typeface="Arial" panose="020B0604020202020204" pitchFamily="34" charset="0"/>
                  </a:rPr>
                  <a:t>​</a:t>
                </a:r>
                <a:r>
                  <a:rPr lang="en-US" sz="2001">
                    <a:latin typeface="Arial" panose="020B0604020202020204" pitchFamily="34" charset="0"/>
                    <a:cs typeface="Arial" panose="020B0604020202020204" pitchFamily="34" charset="0"/>
                  </a:rPr>
                  <a:t>.</a:t>
                </a:r>
              </a:p>
              <a:p>
                <a:pPr algn="just"/>
                <a:endParaRPr lang="en-GB" sz="2001">
                  <a:latin typeface="Arial" panose="020B0604020202020204" pitchFamily="34" charset="0"/>
                  <a:cs typeface="Arial" panose="020B0604020202020204" pitchFamily="34" charset="0"/>
                </a:endParaRPr>
              </a:p>
              <a:p>
                <a:pPr algn="just"/>
                <a:r>
                  <a:rPr lang="en-GB" sz="2001" b="1">
                    <a:latin typeface="Arial" panose="020B0604020202020204" pitchFamily="34" charset="0"/>
                    <a:cs typeface="Arial" panose="020B0604020202020204" pitchFamily="34" charset="0"/>
                  </a:rPr>
                  <a:t>Main constraint:</a:t>
                </a:r>
              </a:p>
              <a:p>
                <a:pPr algn="just"/>
                <a:endParaRPr lang="en-GB" sz="1000" b="1">
                  <a:latin typeface="Arial" panose="020B0604020202020204" pitchFamily="34" charset="0"/>
                  <a:cs typeface="Arial" panose="020B0604020202020204" pitchFamily="34" charset="0"/>
                </a:endParaRPr>
              </a:p>
              <a:p>
                <a:pPr marL="285864" indent="-285864" algn="just">
                  <a:buFont typeface="Arial" panose="020B0604020202020204" pitchFamily="34" charset="0"/>
                  <a:buChar char="•"/>
                </a:pPr>
                <a:r>
                  <a:rPr lang="en-GB" sz="2001">
                    <a:latin typeface="Arial" panose="020B0604020202020204" pitchFamily="34" charset="0"/>
                    <a:cs typeface="Arial" panose="020B0604020202020204" pitchFamily="34" charset="0"/>
                  </a:rPr>
                  <a:t>Demand and supply must be balanced at each time period.</a:t>
                </a:r>
              </a:p>
            </p:txBody>
          </p:sp>
        </mc:Choice>
        <mc:Fallback xmlns="">
          <p:sp>
            <p:nvSpPr>
              <p:cNvPr id="9" name="ZoneTexte 8">
                <a:extLst>
                  <a:ext uri="{FF2B5EF4-FFF2-40B4-BE49-F238E27FC236}">
                    <a16:creationId xmlns:a16="http://schemas.microsoft.com/office/drawing/2014/main" id="{2AADA12F-BCB1-8DC2-1356-FC225DB690F7}"/>
                  </a:ext>
                </a:extLst>
              </p:cNvPr>
              <p:cNvSpPr txBox="1">
                <a:spLocks noRot="1" noChangeAspect="1" noMove="1" noResize="1" noEditPoints="1" noAdjustHandles="1" noChangeArrowheads="1" noChangeShapeType="1" noTextEdit="1"/>
              </p:cNvSpPr>
              <p:nvPr/>
            </p:nvSpPr>
            <p:spPr>
              <a:xfrm>
                <a:off x="590529" y="2319409"/>
                <a:ext cx="9479633" cy="3964547"/>
              </a:xfrm>
              <a:prstGeom prst="rect">
                <a:avLst/>
              </a:prstGeom>
              <a:blipFill>
                <a:blip r:embed="rId3"/>
                <a:stretch>
                  <a:fillRect l="-707" t="-614" r="-643" b="-1843"/>
                </a:stretch>
              </a:blipFill>
            </p:spPr>
            <p:txBody>
              <a:bodyPr/>
              <a:lstStyle/>
              <a:p>
                <a:r>
                  <a:rPr lang="en-US">
                    <a:noFill/>
                  </a:rPr>
                  <a:t> </a:t>
                </a:r>
              </a:p>
            </p:txBody>
          </p:sp>
        </mc:Fallback>
      </mc:AlternateContent>
      <p:sp>
        <p:nvSpPr>
          <p:cNvPr id="4" name="Espace réservé du numéro de diapositive 1">
            <a:extLst>
              <a:ext uri="{FF2B5EF4-FFF2-40B4-BE49-F238E27FC236}">
                <a16:creationId xmlns:a16="http://schemas.microsoft.com/office/drawing/2014/main" id="{9AE98DCB-54BE-B47D-78C1-BB803878505C}"/>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157</a:t>
            </a:fld>
            <a:endParaRPr lang="en-GB"/>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5" name="ZoneTexte 4">
            <a:extLst>
              <a:ext uri="{FF2B5EF4-FFF2-40B4-BE49-F238E27FC236}">
                <a16:creationId xmlns:a16="http://schemas.microsoft.com/office/drawing/2014/main" id="{52EA34E7-7105-C55A-E3B4-0A03E62B9F53}"/>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Parameters and variables of the optimization problem</a:t>
            </a:r>
            <a:endParaRPr lang="fr-BE" sz="2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6DDC492A-2AEC-18B0-8887-CF97BEEDC9B5}"/>
                  </a:ext>
                </a:extLst>
              </p:cNvPr>
              <p:cNvSpPr txBox="1"/>
              <p:nvPr/>
            </p:nvSpPr>
            <p:spPr>
              <a:xfrm>
                <a:off x="590530" y="1371815"/>
                <a:ext cx="10012926" cy="6069573"/>
              </a:xfrm>
              <a:prstGeom prst="rect">
                <a:avLst/>
              </a:prstGeom>
              <a:noFill/>
            </p:spPr>
            <p:txBody>
              <a:bodyPr wrap="square">
                <a:spAutoFit/>
              </a:bodyPr>
              <a:lstStyle/>
              <a:p>
                <a:pPr algn="just"/>
                <a:r>
                  <a:rPr lang="fr-BE" sz="2001" b="1">
                    <a:latin typeface="Arial" panose="020B0604020202020204" pitchFamily="34" charset="0"/>
                    <a:cs typeface="Arial" panose="020B0604020202020204" pitchFamily="34" charset="0"/>
                  </a:rPr>
                  <a:t>Buy orders submit by the</a:t>
                </a:r>
                <a:r>
                  <a:rPr lang="fr-BE" sz="2001" b="1" i="1">
                    <a:latin typeface="Arial" panose="020B0604020202020204" pitchFamily="34" charset="0"/>
                    <a:cs typeface="Arial" panose="020B0604020202020204" pitchFamily="34" charset="0"/>
                  </a:rPr>
                  <a:t> </a:t>
                </a:r>
                <a:r>
                  <a:rPr lang="fr-BE" sz="2001" b="1">
                    <a:latin typeface="Arial" panose="020B0604020202020204" pitchFamily="34" charset="0"/>
                    <a:cs typeface="Arial" panose="020B0604020202020204" pitchFamily="34" charset="0"/>
                  </a:rPr>
                  <a:t>retailers</a:t>
                </a:r>
                <a:r>
                  <a:rPr lang="fr-BE" sz="2001" b="1" i="1">
                    <a:latin typeface="Arial" panose="020B0604020202020204" pitchFamily="34" charset="0"/>
                    <a:cs typeface="Arial" panose="020B0604020202020204" pitchFamily="34" charset="0"/>
                  </a:rPr>
                  <a:t> </a:t>
                </a:r>
                <a:r>
                  <a:rPr lang="fr-BE" sz="2001">
                    <a:latin typeface="Arial" panose="020B0604020202020204" pitchFamily="34" charset="0"/>
                    <a:cs typeface="Arial" panose="020B0604020202020204" pitchFamily="34" charset="0"/>
                  </a:rPr>
                  <a:t>(Demand)</a:t>
                </a:r>
                <a:r>
                  <a:rPr lang="en-BE" sz="2001" b="1">
                    <a:latin typeface="Arial" panose="020B0604020202020204" pitchFamily="34" charset="0"/>
                    <a:cs typeface="Arial" panose="020B0604020202020204" pitchFamily="34" charset="0"/>
                  </a:rPr>
                  <a:t>:</a:t>
                </a:r>
                <a:endParaRPr lang="fr-BE" sz="2001" b="1">
                  <a:latin typeface="Arial" panose="020B0604020202020204" pitchFamily="34" charset="0"/>
                  <a:cs typeface="Arial" panose="020B0604020202020204" pitchFamily="34" charset="0"/>
                </a:endParaRPr>
              </a:p>
              <a:p>
                <a:pPr algn="just"/>
                <a:endParaRPr lang="en-BE" sz="1000" b="1">
                  <a:latin typeface="Arial" panose="020B0604020202020204" pitchFamily="34" charset="0"/>
                  <a:cs typeface="Arial" panose="020B0604020202020204" pitchFamily="34" charset="0"/>
                </a:endParaRPr>
              </a:p>
              <a:p>
                <a:pPr marL="334119" indent="-334119" algn="just">
                  <a:buFont typeface="Arial,Sans-Serif"/>
                  <a:buChar char="•"/>
                </a:pPr>
                <a:r>
                  <a:rPr lang="fr-BE" sz="2001">
                    <a:latin typeface="Arial" panose="020B0604020202020204" pitchFamily="34" charset="0"/>
                    <a:cs typeface="Arial" panose="020B0604020202020204" pitchFamily="34" charset="0"/>
                  </a:rPr>
                  <a:t>Se</a:t>
                </a:r>
                <a:r>
                  <a:rPr lang="en-BE" sz="2001">
                    <a:latin typeface="Arial" panose="020B0604020202020204" pitchFamily="34" charset="0"/>
                    <a:cs typeface="Arial" panose="020B0604020202020204" pitchFamily="34" charset="0"/>
                  </a:rPr>
                  <a:t>t of </a:t>
                </a:r>
                <a:r>
                  <a:rPr lang="fr-BE" sz="2001">
                    <a:latin typeface="Arial" panose="020B0604020202020204" pitchFamily="34" charset="0"/>
                    <a:cs typeface="Arial" panose="020B0604020202020204" pitchFamily="34" charset="0"/>
                  </a:rPr>
                  <a:t>orders</a:t>
                </a:r>
                <a:r>
                  <a:rPr lang="en-BE" sz="2001">
                    <a:latin typeface="Arial" panose="020B0604020202020204" pitchFamily="34" charset="0"/>
                    <a:cs typeface="Arial" panose="020B0604020202020204" pitchFamily="34" charset="0"/>
                  </a:rPr>
                  <a:t>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𝐿</m:t>
                        </m:r>
                      </m:e>
                      <m:sub>
                        <m:r>
                          <a:rPr lang="en-BE" sz="2001" i="1">
                            <a:latin typeface="Cambria Math" panose="02040503050406030204" pitchFamily="18" charset="0"/>
                          </a:rPr>
                          <m:t>𝐷</m:t>
                        </m:r>
                      </m:sub>
                    </m:sSub>
                    <m:r>
                      <a:rPr lang="en-BE" sz="2001" i="1">
                        <a:latin typeface="Cambria Math" panose="02040503050406030204" pitchFamily="18" charset="0"/>
                      </a:rPr>
                      <m:t>=</m:t>
                    </m:r>
                    <m:d>
                      <m:dPr>
                        <m:begChr m:val="{"/>
                        <m:endChr m:val="}"/>
                        <m:ctrlPr>
                          <a:rPr lang="en-BE" sz="2001" i="1">
                            <a:latin typeface="Cambria Math" panose="02040503050406030204" pitchFamily="18" charset="0"/>
                          </a:rPr>
                        </m:ctrlPr>
                      </m:dPr>
                      <m:e>
                        <m:sSub>
                          <m:sSubPr>
                            <m:ctrlPr>
                              <a:rPr lang="en-BE" sz="2001" i="1">
                                <a:latin typeface="Cambria Math" panose="02040503050406030204" pitchFamily="18" charset="0"/>
                              </a:rPr>
                            </m:ctrlPr>
                          </m:sSubPr>
                          <m:e>
                            <m:r>
                              <a:rPr lang="en-BE" sz="2001" i="1">
                                <a:latin typeface="Cambria Math" panose="02040503050406030204" pitchFamily="18" charset="0"/>
                              </a:rPr>
                              <m:t>𝐷</m:t>
                            </m:r>
                          </m:e>
                          <m:sub>
                            <m:r>
                              <a:rPr lang="en-BE" sz="2001" i="1">
                                <a:latin typeface="Cambria Math" panose="02040503050406030204" pitchFamily="18" charset="0"/>
                              </a:rPr>
                              <m:t>𝑖</m:t>
                            </m:r>
                          </m:sub>
                        </m:sSub>
                      </m:e>
                      <m:e>
                        <m:r>
                          <a:rPr lang="en-BE" sz="2001" i="1">
                            <a:latin typeface="Cambria Math" panose="02040503050406030204" pitchFamily="18" charset="0"/>
                          </a:rPr>
                          <m:t>𝑖</m:t>
                        </m:r>
                        <m:r>
                          <a:rPr lang="en-BE" sz="2001" i="1">
                            <a:latin typeface="Cambria Math" panose="02040503050406030204" pitchFamily="18" charset="0"/>
                          </a:rPr>
                          <m:t>=1,⋯,</m:t>
                        </m:r>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ea typeface="Cambria Math" panose="02040503050406030204" pitchFamily="18" charset="0"/>
                              </a:rPr>
                              <m:t>𝑁</m:t>
                            </m:r>
                          </m:e>
                          <m:sub>
                            <m:r>
                              <a:rPr lang="en-BE" sz="2001" i="1">
                                <a:latin typeface="Cambria Math" panose="02040503050406030204" pitchFamily="18" charset="0"/>
                                <a:ea typeface="Cambria Math" panose="02040503050406030204" pitchFamily="18" charset="0"/>
                              </a:rPr>
                              <m:t>𝐷</m:t>
                            </m:r>
                          </m:sub>
                        </m:sSub>
                      </m:e>
                    </m:d>
                  </m:oMath>
                </a14:m>
                <a:r>
                  <a:rPr lang="fr-BE" sz="2001">
                    <a:latin typeface="Arial" panose="020B0604020202020204" pitchFamily="34" charset="0"/>
                    <a:cs typeface="Arial" panose="020B0604020202020204" pitchFamily="34" charset="0"/>
                  </a:rPr>
                  <a:t>;</a:t>
                </a:r>
              </a:p>
              <a:p>
                <a:pPr marL="334119" indent="-334119" algn="just">
                  <a:buFont typeface="Arial,Sans-Serif"/>
                  <a:buChar char="•"/>
                </a:pPr>
                <a:endParaRPr lang="fr-BE" sz="1000">
                  <a:latin typeface="Arial" panose="020B0604020202020204" pitchFamily="34" charset="0"/>
                  <a:cs typeface="Arial" panose="020B0604020202020204" pitchFamily="34" charset="0"/>
                </a:endParaRPr>
              </a:p>
              <a:p>
                <a:pPr marL="334119" indent="-334119" algn="just">
                  <a:buFont typeface="Arial,Sans-Serif"/>
                  <a:buChar char="•"/>
                </a:pPr>
                <a:r>
                  <a:rPr lang="fr-BE" sz="2001">
                    <a:latin typeface="Arial" panose="020B0604020202020204" pitchFamily="34" charset="0"/>
                    <a:cs typeface="Arial" panose="020B0604020202020204" pitchFamily="34" charset="0"/>
                  </a:rPr>
                  <a:t>Maximum q</a:t>
                </a:r>
                <a:r>
                  <a:rPr lang="en-BE" sz="2001">
                    <a:latin typeface="Arial" panose="020B0604020202020204" pitchFamily="34" charset="0"/>
                    <a:cs typeface="Arial" panose="020B0604020202020204" pitchFamily="34" charset="0"/>
                  </a:rPr>
                  <a:t>uantity for </a:t>
                </a:r>
                <a:r>
                  <a:rPr lang="fr-BE" sz="2001">
                    <a:latin typeface="Arial" panose="020B0604020202020204" pitchFamily="34" charset="0"/>
                    <a:cs typeface="Arial" panose="020B0604020202020204" pitchFamily="34" charset="0"/>
                  </a:rPr>
                  <a:t>order</a:t>
                </a:r>
                <a:r>
                  <a:rPr lang="en-BE" sz="2001">
                    <a:latin typeface="Arial" panose="020B0604020202020204" pitchFamily="34" charset="0"/>
                    <a:cs typeface="Arial" panose="020B0604020202020204" pitchFamily="34" charset="0"/>
                  </a:rPr>
                  <a:t>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𝐷</m:t>
                        </m:r>
                      </m:e>
                      <m:sub>
                        <m:r>
                          <a:rPr lang="en-BE" sz="2001" i="1">
                            <a:latin typeface="Cambria Math" panose="02040503050406030204" pitchFamily="18" charset="0"/>
                          </a:rPr>
                          <m:t>𝑖</m:t>
                        </m:r>
                      </m:sub>
                    </m:sSub>
                  </m:oMath>
                </a14:m>
                <a:r>
                  <a:rPr lang="en-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𝑖</m:t>
                        </m:r>
                      </m:sub>
                      <m:sup>
                        <m:r>
                          <a:rPr lang="fr-BE" sz="2001" i="1">
                            <a:latin typeface="Cambria Math" panose="02040503050406030204" pitchFamily="18" charset="0"/>
                          </a:rPr>
                          <m:t>𝐷</m:t>
                        </m:r>
                      </m:sup>
                    </m:sSubSup>
                  </m:oMath>
                </a14:m>
                <a:r>
                  <a:rPr lang="fr-BE" sz="2001">
                    <a:latin typeface="Arial" panose="020B0604020202020204" pitchFamily="34" charset="0"/>
                    <a:cs typeface="Arial" panose="020B0604020202020204" pitchFamily="34" charset="0"/>
                  </a:rPr>
                  <a:t>;</a:t>
                </a:r>
              </a:p>
              <a:p>
                <a:pPr marL="334119" indent="-334119" algn="just">
                  <a:buFont typeface="Arial,Sans-Serif"/>
                  <a:buChar char="•"/>
                </a:pPr>
                <a:endParaRPr lang="fr-BE" sz="1000">
                  <a:latin typeface="Arial" panose="020B0604020202020204" pitchFamily="34" charset="0"/>
                  <a:cs typeface="Arial" panose="020B0604020202020204" pitchFamily="34" charset="0"/>
                </a:endParaRPr>
              </a:p>
              <a:p>
                <a:pPr marL="334119" indent="-334119" algn="just">
                  <a:buFont typeface="Arial,Sans-Serif"/>
                  <a:buChar char="•"/>
                </a:pPr>
                <a:r>
                  <a:rPr lang="fr-BE" sz="2001">
                    <a:latin typeface="Arial" panose="020B0604020202020204" pitchFamily="34" charset="0"/>
                    <a:cs typeface="Arial" panose="020B0604020202020204" pitchFamily="34" charset="0"/>
                  </a:rPr>
                  <a:t>Willingness to pay</a:t>
                </a:r>
                <a:r>
                  <a:rPr lang="en-BE" sz="2001">
                    <a:latin typeface="Arial" panose="020B0604020202020204" pitchFamily="34" charset="0"/>
                    <a:cs typeface="Arial" panose="020B0604020202020204" pitchFamily="34" charset="0"/>
                  </a:rPr>
                  <a:t> for o</a:t>
                </a:r>
                <a:r>
                  <a:rPr lang="fr-BE" sz="2001">
                    <a:latin typeface="Arial" panose="020B0604020202020204" pitchFamily="34" charset="0"/>
                    <a:cs typeface="Arial" panose="020B0604020202020204" pitchFamily="34" charset="0"/>
                  </a:rPr>
                  <a:t>rder</a:t>
                </a:r>
                <a:r>
                  <a:rPr lang="en-BE" sz="2001">
                    <a:latin typeface="Arial" panose="020B0604020202020204" pitchFamily="34" charset="0"/>
                    <a:cs typeface="Arial" panose="020B0604020202020204" pitchFamily="34" charset="0"/>
                  </a:rPr>
                  <a:t>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𝐷</m:t>
                        </m:r>
                      </m:e>
                      <m:sub>
                        <m:r>
                          <a:rPr lang="en-BE" sz="2001" i="1">
                            <a:latin typeface="Cambria Math" panose="02040503050406030204" pitchFamily="18" charset="0"/>
                          </a:rPr>
                          <m:t>𝑖</m:t>
                        </m:r>
                      </m:sub>
                    </m:sSub>
                  </m:oMath>
                </a14:m>
                <a:r>
                  <a:rPr lang="en-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m:rPr>
                            <m:sty m:val="p"/>
                          </m:rPr>
                          <a:rPr lang="el-GR" sz="2001" i="1">
                            <a:latin typeface="Cambria Math" panose="02040503050406030204" pitchFamily="18" charset="0"/>
                          </a:rPr>
                          <m:t>λ</m:t>
                        </m:r>
                      </m:e>
                      <m:sub>
                        <m:r>
                          <a:rPr lang="en-BE" sz="2001" i="1">
                            <a:latin typeface="Cambria Math" panose="02040503050406030204" pitchFamily="18" charset="0"/>
                          </a:rPr>
                          <m:t>𝑖</m:t>
                        </m:r>
                      </m:sub>
                      <m:sup>
                        <m:r>
                          <a:rPr lang="fr-BE" sz="2001" i="1">
                            <a:latin typeface="Cambria Math" panose="02040503050406030204" pitchFamily="18" charset="0"/>
                          </a:rPr>
                          <m:t>𝐷</m:t>
                        </m:r>
                      </m:sup>
                    </m:sSubSup>
                  </m:oMath>
                </a14:m>
                <a:r>
                  <a:rPr lang="fr-BE" sz="2001">
                    <a:latin typeface="Arial" panose="020B0604020202020204" pitchFamily="34" charset="0"/>
                    <a:cs typeface="Arial" panose="020B0604020202020204" pitchFamily="34" charset="0"/>
                  </a:rPr>
                  <a:t>.</a:t>
                </a:r>
              </a:p>
              <a:p>
                <a:pPr marL="334119" indent="-334119" algn="just">
                  <a:buFont typeface="Arial,Sans-Serif"/>
                  <a:buChar char="•"/>
                </a:pPr>
                <a:endParaRPr lang="en-BE" sz="1000">
                  <a:latin typeface="Arial" panose="020B0604020202020204" pitchFamily="34" charset="0"/>
                  <a:cs typeface="Arial" panose="020B0604020202020204" pitchFamily="34" charset="0"/>
                </a:endParaRPr>
              </a:p>
              <a:p>
                <a:pPr algn="just"/>
                <a:endParaRPr lang="fr-BE" sz="2001" b="1">
                  <a:latin typeface="Arial" panose="020B0604020202020204" pitchFamily="34" charset="0"/>
                  <a:cs typeface="Arial" panose="020B0604020202020204" pitchFamily="34" charset="0"/>
                </a:endParaRPr>
              </a:p>
              <a:p>
                <a:pPr algn="just"/>
                <a:r>
                  <a:rPr lang="fr-BE" sz="2001" b="1">
                    <a:latin typeface="Arial" panose="020B0604020202020204" pitchFamily="34" charset="0"/>
                    <a:cs typeface="Arial" panose="020B0604020202020204" pitchFamily="34" charset="0"/>
                  </a:rPr>
                  <a:t>Ask orders submit by the producers </a:t>
                </a:r>
                <a:r>
                  <a:rPr lang="fr-BE" sz="2001">
                    <a:latin typeface="Arial" panose="020B0604020202020204" pitchFamily="34" charset="0"/>
                    <a:cs typeface="Arial" panose="020B0604020202020204" pitchFamily="34" charset="0"/>
                  </a:rPr>
                  <a:t>(Generation)</a:t>
                </a:r>
                <a:r>
                  <a:rPr lang="en-BE" sz="2001" b="1">
                    <a:latin typeface="Arial" panose="020B0604020202020204" pitchFamily="34" charset="0"/>
                    <a:cs typeface="Arial" panose="020B0604020202020204" pitchFamily="34" charset="0"/>
                  </a:rPr>
                  <a:t>:</a:t>
                </a:r>
                <a:endParaRPr lang="fr-BE" sz="2001" b="1">
                  <a:latin typeface="Arial" panose="020B0604020202020204" pitchFamily="34" charset="0"/>
                  <a:cs typeface="Arial" panose="020B0604020202020204" pitchFamily="34" charset="0"/>
                </a:endParaRPr>
              </a:p>
              <a:p>
                <a:pPr algn="just"/>
                <a:endParaRPr lang="en-BE" sz="1000" b="1">
                  <a:latin typeface="Arial" panose="020B0604020202020204" pitchFamily="34" charset="0"/>
                  <a:cs typeface="Arial" panose="020B0604020202020204" pitchFamily="34" charset="0"/>
                </a:endParaRPr>
              </a:p>
              <a:p>
                <a:pPr marL="334119" indent="-334119" algn="just">
                  <a:buFont typeface="Arial"/>
                  <a:buChar char="•"/>
                </a:pPr>
                <a:r>
                  <a:rPr lang="fr-BE" sz="2001">
                    <a:latin typeface="Arial" panose="020B0604020202020204" pitchFamily="34" charset="0"/>
                    <a:cs typeface="Arial" panose="020B0604020202020204" pitchFamily="34" charset="0"/>
                  </a:rPr>
                  <a:t>S</a:t>
                </a:r>
                <a:r>
                  <a:rPr lang="en-BE" sz="2001">
                    <a:latin typeface="Arial" panose="020B0604020202020204" pitchFamily="34" charset="0"/>
                    <a:cs typeface="Arial" panose="020B0604020202020204" pitchFamily="34" charset="0"/>
                  </a:rPr>
                  <a:t>et of </a:t>
                </a:r>
                <a:r>
                  <a:rPr lang="fr-BE" sz="2001">
                    <a:latin typeface="Arial" panose="020B0604020202020204" pitchFamily="34" charset="0"/>
                    <a:cs typeface="Arial" panose="020B0604020202020204" pitchFamily="34" charset="0"/>
                  </a:rPr>
                  <a:t>orders</a:t>
                </a:r>
                <a:r>
                  <a:rPr lang="en-BE" sz="2001">
                    <a:latin typeface="Arial" panose="020B0604020202020204" pitchFamily="34" charset="0"/>
                    <a:cs typeface="Arial" panose="020B0604020202020204" pitchFamily="34" charset="0"/>
                  </a:rPr>
                  <a:t> </a:t>
                </a:r>
                <a14:m>
                  <m:oMath xmlns:m="http://schemas.openxmlformats.org/officeDocument/2006/math">
                    <m:sSub>
                      <m:sSubPr>
                        <m:ctrlPr>
                          <a:rPr lang="en-BE" sz="2001" i="1">
                            <a:latin typeface="Cambria Math" panose="02040503050406030204" pitchFamily="18" charset="0"/>
                          </a:rPr>
                        </m:ctrlPr>
                      </m:sSubPr>
                      <m:e>
                        <m:r>
                          <a:rPr lang="fr-BE" sz="2001" i="1">
                            <a:latin typeface="Cambria Math" panose="02040503050406030204" pitchFamily="18" charset="0"/>
                          </a:rPr>
                          <m:t>𝐿</m:t>
                        </m:r>
                      </m:e>
                      <m:sub>
                        <m:r>
                          <a:rPr lang="fr-BE" sz="2001" i="1">
                            <a:latin typeface="Cambria Math" panose="02040503050406030204" pitchFamily="18" charset="0"/>
                          </a:rPr>
                          <m:t>𝐺</m:t>
                        </m:r>
                      </m:sub>
                    </m:sSub>
                    <m:r>
                      <a:rPr lang="en-BE" sz="2001" i="1">
                        <a:latin typeface="Cambria Math" panose="02040503050406030204" pitchFamily="18" charset="0"/>
                      </a:rPr>
                      <m:t>={</m:t>
                    </m:r>
                    <m:sSub>
                      <m:sSubPr>
                        <m:ctrlPr>
                          <a:rPr lang="en-BE" sz="2001" i="1">
                            <a:latin typeface="Cambria Math" panose="02040503050406030204" pitchFamily="18" charset="0"/>
                          </a:rPr>
                        </m:ctrlPr>
                      </m:sSubPr>
                      <m:e>
                        <m:r>
                          <a:rPr lang="en-BE" sz="2001" i="1">
                            <a:latin typeface="Cambria Math" panose="02040503050406030204" pitchFamily="18" charset="0"/>
                          </a:rPr>
                          <m:t>𝐺</m:t>
                        </m:r>
                      </m:e>
                      <m:sub>
                        <m:r>
                          <a:rPr lang="en-BE" sz="2001" i="1">
                            <a:latin typeface="Cambria Math" panose="02040503050406030204" pitchFamily="18" charset="0"/>
                          </a:rPr>
                          <m:t>𝑗</m:t>
                        </m:r>
                      </m:sub>
                    </m:sSub>
                    <m:r>
                      <a:rPr lang="en-BE" sz="2001" i="1">
                        <a:latin typeface="Cambria Math" panose="02040503050406030204" pitchFamily="18" charset="0"/>
                      </a:rPr>
                      <m:t>|</m:t>
                    </m:r>
                    <m:r>
                      <a:rPr lang="en-BE" sz="2001" i="1">
                        <a:latin typeface="Cambria Math" panose="02040503050406030204" pitchFamily="18" charset="0"/>
                      </a:rPr>
                      <m:t>𝑗</m:t>
                    </m:r>
                    <m:r>
                      <a:rPr lang="en-BE" sz="2001" i="1">
                        <a:latin typeface="Cambria Math" panose="02040503050406030204" pitchFamily="18" charset="0"/>
                      </a:rPr>
                      <m:t>=1,⋯,</m:t>
                    </m:r>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ea typeface="Cambria Math" panose="02040503050406030204" pitchFamily="18" charset="0"/>
                          </a:rPr>
                          <m:t>𝑁</m:t>
                        </m:r>
                      </m:e>
                      <m:sub>
                        <m:r>
                          <a:rPr lang="en-BE" sz="2001" i="1">
                            <a:latin typeface="Cambria Math" panose="02040503050406030204" pitchFamily="18" charset="0"/>
                            <a:ea typeface="Cambria Math" panose="02040503050406030204" pitchFamily="18" charset="0"/>
                          </a:rPr>
                          <m:t>𝐺</m:t>
                        </m:r>
                      </m:sub>
                    </m:sSub>
                    <m:r>
                      <a:rPr lang="en-BE" sz="2001" i="1">
                        <a:latin typeface="Cambria Math" panose="02040503050406030204" pitchFamily="18" charset="0"/>
                        <a:ea typeface="Cambria Math" panose="02040503050406030204" pitchFamily="18" charset="0"/>
                      </a:rPr>
                      <m:t>}</m:t>
                    </m:r>
                  </m:oMath>
                </a14:m>
                <a:r>
                  <a:rPr lang="fr-BE" sz="2001">
                    <a:latin typeface="Arial" panose="020B0604020202020204" pitchFamily="34" charset="0"/>
                    <a:cs typeface="Arial" panose="020B0604020202020204" pitchFamily="34" charset="0"/>
                  </a:rPr>
                  <a:t>;</a:t>
                </a:r>
              </a:p>
              <a:p>
                <a:pPr marL="334119" indent="-334119" algn="just">
                  <a:buFont typeface="Arial"/>
                  <a:buChar char="•"/>
                </a:pPr>
                <a:endParaRPr lang="fr-BE" sz="1000">
                  <a:latin typeface="Arial" panose="020B0604020202020204" pitchFamily="34" charset="0"/>
                  <a:cs typeface="Arial" panose="020B0604020202020204" pitchFamily="34" charset="0"/>
                </a:endParaRPr>
              </a:p>
              <a:p>
                <a:pPr marL="334119" indent="-334119" algn="just">
                  <a:buFont typeface="Arial"/>
                  <a:buChar char="•"/>
                </a:pPr>
                <a:r>
                  <a:rPr lang="fr-BE" sz="2001">
                    <a:latin typeface="Arial" panose="020B0604020202020204" pitchFamily="34" charset="0"/>
                    <a:cs typeface="Arial" panose="020B0604020202020204" pitchFamily="34" charset="0"/>
                  </a:rPr>
                  <a:t>Maximum generation capacity for order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𝐺</m:t>
                        </m:r>
                      </m:e>
                      <m:sub>
                        <m:r>
                          <a:rPr lang="en-BE" sz="2001" i="1">
                            <a:latin typeface="Cambria Math" panose="02040503050406030204" pitchFamily="18" charset="0"/>
                          </a:rPr>
                          <m:t>𝑗</m:t>
                        </m:r>
                      </m:sub>
                    </m:sSub>
                  </m:oMath>
                </a14:m>
                <a:r>
                  <a:rPr lang="en-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𝑗</m:t>
                        </m:r>
                      </m:sub>
                      <m:sup>
                        <m:r>
                          <a:rPr lang="fr-BE" sz="2001" i="1">
                            <a:latin typeface="Cambria Math" panose="02040503050406030204" pitchFamily="18" charset="0"/>
                          </a:rPr>
                          <m:t>𝐺</m:t>
                        </m:r>
                      </m:sup>
                    </m:sSubSup>
                    <m:r>
                      <a:rPr lang="fr-BE" sz="2001">
                        <a:latin typeface="Cambria Math" panose="02040503050406030204" pitchFamily="18" charset="0"/>
                      </a:rPr>
                      <m:t>;</m:t>
                    </m:r>
                  </m:oMath>
                </a14:m>
                <a:endParaRPr lang="fr-BE" sz="2001">
                  <a:latin typeface="Arial" panose="020B0604020202020204" pitchFamily="34" charset="0"/>
                  <a:cs typeface="Arial" panose="020B0604020202020204" pitchFamily="34" charset="0"/>
                </a:endParaRPr>
              </a:p>
              <a:p>
                <a:pPr marL="334119" indent="-334119" algn="just">
                  <a:buFont typeface="Arial"/>
                  <a:buChar char="•"/>
                </a:pPr>
                <a:endParaRPr lang="fr-BE" sz="1000">
                  <a:latin typeface="Arial" panose="020B0604020202020204" pitchFamily="34" charset="0"/>
                  <a:cs typeface="Arial" panose="020B0604020202020204" pitchFamily="34" charset="0"/>
                </a:endParaRPr>
              </a:p>
              <a:p>
                <a:pPr marL="334119" indent="-334119" algn="just">
                  <a:buFont typeface="Arial"/>
                  <a:buChar char="•"/>
                </a:pPr>
                <a:r>
                  <a:rPr lang="en-BE" sz="2001">
                    <a:latin typeface="Arial" panose="020B0604020202020204" pitchFamily="34" charset="0"/>
                    <a:cs typeface="Arial" panose="020B0604020202020204" pitchFamily="34" charset="0"/>
                  </a:rPr>
                  <a:t>Price for </a:t>
                </a:r>
                <a:r>
                  <a:rPr lang="fr-BE" sz="2001">
                    <a:latin typeface="Arial" panose="020B0604020202020204" pitchFamily="34" charset="0"/>
                    <a:cs typeface="Arial" panose="020B0604020202020204" pitchFamily="34" charset="0"/>
                  </a:rPr>
                  <a:t>order</a:t>
                </a:r>
                <a:r>
                  <a:rPr lang="en-BE" sz="2001">
                    <a:latin typeface="Arial" panose="020B0604020202020204" pitchFamily="34" charset="0"/>
                    <a:cs typeface="Arial" panose="020B0604020202020204" pitchFamily="34" charset="0"/>
                  </a:rPr>
                  <a:t>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𝐺</m:t>
                        </m:r>
                      </m:e>
                      <m:sub>
                        <m:r>
                          <a:rPr lang="en-BE" sz="2001" i="1">
                            <a:latin typeface="Cambria Math" panose="02040503050406030204" pitchFamily="18" charset="0"/>
                          </a:rPr>
                          <m:t>𝑗</m:t>
                        </m:r>
                      </m:sub>
                    </m:sSub>
                  </m:oMath>
                </a14:m>
                <a:r>
                  <a:rPr lang="en-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m:rPr>
                            <m:sty m:val="p"/>
                          </m:rPr>
                          <a:rPr lang="el-GR" sz="2001" i="1">
                            <a:latin typeface="Cambria Math" panose="02040503050406030204" pitchFamily="18" charset="0"/>
                          </a:rPr>
                          <m:t>λ</m:t>
                        </m:r>
                      </m:e>
                      <m:sub>
                        <m:r>
                          <a:rPr lang="en-BE" sz="2001" i="1">
                            <a:latin typeface="Cambria Math" panose="02040503050406030204" pitchFamily="18" charset="0"/>
                          </a:rPr>
                          <m:t>𝑗</m:t>
                        </m:r>
                      </m:sub>
                      <m:sup>
                        <m:r>
                          <a:rPr lang="fr-BE" sz="2001" i="1">
                            <a:latin typeface="Cambria Math" panose="02040503050406030204" pitchFamily="18" charset="0"/>
                          </a:rPr>
                          <m:t>𝐺</m:t>
                        </m:r>
                      </m:sup>
                    </m:sSubSup>
                    <m:r>
                      <a:rPr lang="fr-BE" sz="2001">
                        <a:latin typeface="Cambria Math" panose="02040503050406030204" pitchFamily="18" charset="0"/>
                      </a:rPr>
                      <m:t>.</m:t>
                    </m:r>
                  </m:oMath>
                </a14:m>
                <a:endParaRPr lang="fr-BE" sz="2001">
                  <a:latin typeface="Arial" panose="020B0604020202020204" pitchFamily="34" charset="0"/>
                  <a:cs typeface="Arial" panose="020B0604020202020204" pitchFamily="34" charset="0"/>
                </a:endParaRPr>
              </a:p>
              <a:p>
                <a:pPr marL="334119" indent="-334119" algn="just">
                  <a:buFont typeface="Arial"/>
                  <a:buChar char="•"/>
                </a:pPr>
                <a:endParaRPr lang="fr-BE" sz="1000">
                  <a:latin typeface="Arial" panose="020B0604020202020204" pitchFamily="34" charset="0"/>
                  <a:cs typeface="Arial" panose="020B0604020202020204" pitchFamily="34" charset="0"/>
                </a:endParaRPr>
              </a:p>
              <a:p>
                <a:pPr algn="just"/>
                <a:endParaRPr lang="en-BE" sz="2001">
                  <a:latin typeface="Arial" panose="020B0604020202020204" pitchFamily="34" charset="0"/>
                  <a:cs typeface="Arial" panose="020B0604020202020204" pitchFamily="34" charset="0"/>
                </a:endParaRPr>
              </a:p>
              <a:p>
                <a:pPr algn="just"/>
                <a:r>
                  <a:rPr lang="fr-BE" sz="2001" b="1">
                    <a:latin typeface="Arial" panose="020B0604020202020204" pitchFamily="34" charset="0"/>
                    <a:cs typeface="Arial" panose="020B0604020202020204" pitchFamily="34" charset="0"/>
                  </a:rPr>
                  <a:t>Decision v</a:t>
                </a:r>
                <a:r>
                  <a:rPr lang="en-BE" sz="2001" b="1">
                    <a:latin typeface="Arial" panose="020B0604020202020204" pitchFamily="34" charset="0"/>
                    <a:cs typeface="Arial" panose="020B0604020202020204" pitchFamily="34" charset="0"/>
                  </a:rPr>
                  <a:t>ariables:</a:t>
                </a:r>
                <a:endParaRPr lang="fr-BE" sz="2001" b="1">
                  <a:latin typeface="Arial" panose="020B0604020202020204" pitchFamily="34" charset="0"/>
                  <a:cs typeface="Arial" panose="020B0604020202020204" pitchFamily="34" charset="0"/>
                </a:endParaRPr>
              </a:p>
              <a:p>
                <a:pPr algn="just"/>
                <a:endParaRPr lang="en-BE" sz="1000" b="1">
                  <a:latin typeface="Arial" panose="020B0604020202020204" pitchFamily="34" charset="0"/>
                  <a:cs typeface="Arial" panose="020B0604020202020204" pitchFamily="34" charset="0"/>
                </a:endParaRPr>
              </a:p>
              <a:p>
                <a:pPr marL="334119" indent="-334119" algn="just">
                  <a:buChar char="•"/>
                </a:pPr>
                <a:r>
                  <a:rPr lang="en-BE" sz="2001">
                    <a:latin typeface="Arial" panose="020B0604020202020204" pitchFamily="34" charset="0"/>
                    <a:cs typeface="Arial" panose="020B0604020202020204" pitchFamily="34" charset="0"/>
                  </a:rPr>
                  <a:t>Consumption </a:t>
                </a:r>
                <a:r>
                  <a:rPr lang="fr-BE" sz="2001">
                    <a:latin typeface="Arial" panose="020B0604020202020204" pitchFamily="34" charset="0"/>
                    <a:cs typeface="Arial" panose="020B0604020202020204" pitchFamily="34" charset="0"/>
                  </a:rPr>
                  <a:t>schedule	</a:t>
                </a:r>
                <a:r>
                  <a:rPr lang="en-BE" sz="2001">
                    <a:latin typeface="Arial" panose="020B0604020202020204" pitchFamily="34" charset="0"/>
                    <a:cs typeface="Arial" panose="020B0604020202020204" pitchFamily="34" charset="0"/>
                  </a:rPr>
                  <a:t> </a:t>
                </a:r>
                <a14:m>
                  <m:oMath xmlns:m="http://schemas.openxmlformats.org/officeDocument/2006/math">
                    <m:sSup>
                      <m:sSupPr>
                        <m:ctrlPr>
                          <a:rPr lang="fr-BE" sz="2001" i="1">
                            <a:latin typeface="Cambria Math" panose="02040503050406030204" pitchFamily="18" charset="0"/>
                          </a:rPr>
                        </m:ctrlPr>
                      </m:sSupPr>
                      <m:e>
                        <m:r>
                          <a:rPr lang="fr-BE" sz="2001" i="1">
                            <a:latin typeface="Cambria Math" panose="02040503050406030204" pitchFamily="18" charset="0"/>
                          </a:rPr>
                          <m:t>𝑦</m:t>
                        </m:r>
                      </m:e>
                      <m:sup>
                        <m:r>
                          <a:rPr lang="fr-BE" sz="2001" i="1">
                            <a:latin typeface="Cambria Math" panose="02040503050406030204" pitchFamily="18" charset="0"/>
                          </a:rPr>
                          <m:t>𝐷</m:t>
                        </m:r>
                      </m:sup>
                    </m:sSup>
                    <m:r>
                      <a:rPr lang="fr-BE" sz="2001" i="1">
                        <a:latin typeface="Cambria Math" panose="02040503050406030204" pitchFamily="18" charset="0"/>
                      </a:rPr>
                      <m:t>=</m:t>
                    </m:r>
                    <m:d>
                      <m:dPr>
                        <m:begChr m:val="["/>
                        <m:endChr m:val="]"/>
                        <m:ctrlPr>
                          <a:rPr lang="fr-BE" sz="2001" i="1">
                            <a:latin typeface="Cambria Math" panose="02040503050406030204" pitchFamily="18" charset="0"/>
                          </a:rPr>
                        </m:ctrlPr>
                      </m:dPr>
                      <m:e>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1</m:t>
                            </m:r>
                          </m:sub>
                          <m:sup>
                            <m:r>
                              <a:rPr lang="fr-BE" sz="2001" i="1">
                                <a:latin typeface="Cambria Math" panose="02040503050406030204" pitchFamily="18" charset="0"/>
                              </a:rPr>
                              <m:t>𝐷</m:t>
                            </m:r>
                          </m:sup>
                        </m:sSubSup>
                        <m:r>
                          <a:rPr lang="fr-BE" sz="2001" i="1">
                            <a:latin typeface="Cambria Math" panose="02040503050406030204" pitchFamily="18" charset="0"/>
                          </a:rPr>
                          <m:t>, …,</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ea typeface="Cambria Math" panose="02040503050406030204" pitchFamily="18" charset="0"/>
                                  </a:rPr>
                                  <m:t>𝑁</m:t>
                                </m:r>
                              </m:e>
                              <m:sub>
                                <m:r>
                                  <a:rPr lang="en-BE" sz="2001" i="1">
                                    <a:latin typeface="Cambria Math" panose="02040503050406030204" pitchFamily="18" charset="0"/>
                                    <a:ea typeface="Cambria Math" panose="02040503050406030204" pitchFamily="18" charset="0"/>
                                  </a:rPr>
                                  <m:t>𝐷</m:t>
                                </m:r>
                              </m:sub>
                            </m:sSub>
                          </m:sub>
                          <m:sup>
                            <m:r>
                              <a:rPr lang="fr-BE" sz="2001" i="1">
                                <a:latin typeface="Cambria Math" panose="02040503050406030204" pitchFamily="18" charset="0"/>
                              </a:rPr>
                              <m:t>𝐷</m:t>
                            </m:r>
                          </m:sup>
                        </m:sSubSup>
                      </m:e>
                    </m:d>
                    <m:r>
                      <a:rPr lang="fr-BE" sz="2001" i="1">
                        <a:latin typeface="Cambria Math" panose="02040503050406030204" pitchFamily="18" charset="0"/>
                      </a:rPr>
                      <m:t>, 0 ≤</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𝑖</m:t>
                        </m:r>
                      </m:sub>
                      <m:sup>
                        <m:r>
                          <a:rPr lang="fr-BE" sz="2001" i="1">
                            <a:latin typeface="Cambria Math" panose="02040503050406030204" pitchFamily="18" charset="0"/>
                          </a:rPr>
                          <m:t>𝐷</m:t>
                        </m:r>
                      </m:sup>
                    </m:sSubSup>
                    <m:r>
                      <a:rPr lang="fr-BE" sz="2001" i="1">
                        <a:latin typeface="Cambria Math" panose="02040503050406030204" pitchFamily="18" charset="0"/>
                      </a:rPr>
                      <m:t>≤</m:t>
                    </m:r>
                  </m:oMath>
                </a14:m>
                <a:r>
                  <a:rPr lang="fr-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𝑖</m:t>
                        </m:r>
                      </m:sub>
                      <m:sup>
                        <m:r>
                          <a:rPr lang="fr-BE" sz="2001" i="1">
                            <a:latin typeface="Cambria Math" panose="02040503050406030204" pitchFamily="18" charset="0"/>
                          </a:rPr>
                          <m:t>𝐷</m:t>
                        </m:r>
                      </m:sup>
                    </m:sSubSup>
                  </m:oMath>
                </a14:m>
                <a:r>
                  <a:rPr lang="fr-BE" sz="2001">
                    <a:latin typeface="Arial" panose="020B0604020202020204" pitchFamily="34" charset="0"/>
                    <a:cs typeface="Arial" panose="020B0604020202020204" pitchFamily="34" charset="0"/>
                  </a:rPr>
                  <a:t>,  </a:t>
                </a:r>
              </a:p>
              <a:p>
                <a:pPr marL="334119" indent="-334119" algn="just">
                  <a:buChar char="•"/>
                </a:pPr>
                <a:endParaRPr lang="en-BE" sz="1000">
                  <a:latin typeface="Arial" panose="020B0604020202020204" pitchFamily="34" charset="0"/>
                  <a:cs typeface="Arial" panose="020B0604020202020204" pitchFamily="34" charset="0"/>
                </a:endParaRPr>
              </a:p>
              <a:p>
                <a:pPr marL="334119" indent="-334119" algn="just">
                  <a:buChar char="•"/>
                </a:pPr>
                <a:r>
                  <a:rPr lang="en-BE" sz="2001">
                    <a:latin typeface="Arial" panose="020B0604020202020204" pitchFamily="34" charset="0"/>
                    <a:cs typeface="Arial" panose="020B0604020202020204" pitchFamily="34" charset="0"/>
                  </a:rPr>
                  <a:t>Generation </a:t>
                </a:r>
                <a:r>
                  <a:rPr lang="fr-BE" sz="2001">
                    <a:latin typeface="Arial" panose="020B0604020202020204" pitchFamily="34" charset="0"/>
                    <a:cs typeface="Arial" panose="020B0604020202020204" pitchFamily="34" charset="0"/>
                  </a:rPr>
                  <a:t>schedule</a:t>
                </a:r>
                <a:r>
                  <a:rPr lang="en-BE" sz="2001">
                    <a:latin typeface="Arial" panose="020B0604020202020204" pitchFamily="34" charset="0"/>
                    <a:cs typeface="Arial" panose="020B0604020202020204" pitchFamily="34" charset="0"/>
                  </a:rPr>
                  <a:t> </a:t>
                </a:r>
                <a:r>
                  <a:rPr lang="fr-BE" sz="2001">
                    <a:latin typeface="Arial" panose="020B0604020202020204" pitchFamily="34" charset="0"/>
                    <a:cs typeface="Arial" panose="020B0604020202020204" pitchFamily="34" charset="0"/>
                  </a:rPr>
                  <a:t>	</a:t>
                </a:r>
                <a:r>
                  <a:rPr lang="en-BE" sz="2001"/>
                  <a:t> </a:t>
                </a:r>
                <a14:m>
                  <m:oMath xmlns:m="http://schemas.openxmlformats.org/officeDocument/2006/math">
                    <m:sSup>
                      <m:sSupPr>
                        <m:ctrlPr>
                          <a:rPr lang="fr-BE" sz="2001" i="1">
                            <a:latin typeface="Cambria Math" panose="02040503050406030204" pitchFamily="18" charset="0"/>
                          </a:rPr>
                        </m:ctrlPr>
                      </m:sSupPr>
                      <m:e>
                        <m:r>
                          <a:rPr lang="fr-BE" sz="2001" i="1">
                            <a:latin typeface="Cambria Math" panose="02040503050406030204" pitchFamily="18" charset="0"/>
                          </a:rPr>
                          <m:t>𝑦</m:t>
                        </m:r>
                      </m:e>
                      <m:sup>
                        <m:r>
                          <a:rPr lang="fr-BE" sz="2001" i="1">
                            <a:latin typeface="Cambria Math" panose="02040503050406030204" pitchFamily="18" charset="0"/>
                          </a:rPr>
                          <m:t>𝐺</m:t>
                        </m:r>
                      </m:sup>
                    </m:sSup>
                    <m:r>
                      <a:rPr lang="fr-BE" sz="2001" i="1">
                        <a:latin typeface="Cambria Math" panose="02040503050406030204" pitchFamily="18" charset="0"/>
                      </a:rPr>
                      <m:t>=</m:t>
                    </m:r>
                    <m:d>
                      <m:dPr>
                        <m:begChr m:val="["/>
                        <m:endChr m:val="]"/>
                        <m:ctrlPr>
                          <a:rPr lang="fr-BE" sz="2001" i="1">
                            <a:latin typeface="Cambria Math" panose="02040503050406030204" pitchFamily="18" charset="0"/>
                          </a:rPr>
                        </m:ctrlPr>
                      </m:dPr>
                      <m:e>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1</m:t>
                            </m:r>
                          </m:sub>
                          <m:sup>
                            <m:r>
                              <a:rPr lang="fr-BE" sz="2001" i="1">
                                <a:latin typeface="Cambria Math" panose="02040503050406030204" pitchFamily="18" charset="0"/>
                              </a:rPr>
                              <m:t>𝐺</m:t>
                            </m:r>
                          </m:sup>
                        </m:sSubSup>
                        <m:r>
                          <a:rPr lang="fr-BE" sz="2001" i="1">
                            <a:latin typeface="Cambria Math" panose="02040503050406030204" pitchFamily="18" charset="0"/>
                          </a:rPr>
                          <m:t>, …,</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ea typeface="Cambria Math" panose="02040503050406030204" pitchFamily="18" charset="0"/>
                                  </a:rPr>
                                  <m:t>𝑁</m:t>
                                </m:r>
                              </m:e>
                              <m:sub>
                                <m:r>
                                  <a:rPr lang="fr-BE" sz="2001" i="1">
                                    <a:latin typeface="Cambria Math" panose="02040503050406030204" pitchFamily="18" charset="0"/>
                                    <a:ea typeface="Cambria Math" panose="02040503050406030204" pitchFamily="18" charset="0"/>
                                  </a:rPr>
                                  <m:t>𝐺</m:t>
                                </m:r>
                              </m:sub>
                            </m:sSub>
                          </m:sub>
                          <m:sup>
                            <m:r>
                              <a:rPr lang="fr-BE" sz="2001" i="1">
                                <a:latin typeface="Cambria Math" panose="02040503050406030204" pitchFamily="18" charset="0"/>
                              </a:rPr>
                              <m:t>𝐺</m:t>
                            </m:r>
                          </m:sup>
                        </m:sSubSup>
                      </m:e>
                    </m:d>
                    <m:r>
                      <a:rPr lang="fr-BE" sz="2001" i="1">
                        <a:latin typeface="Cambria Math" panose="02040503050406030204" pitchFamily="18" charset="0"/>
                      </a:rPr>
                      <m:t>, 0 ≤</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𝑗</m:t>
                        </m:r>
                      </m:sub>
                      <m:sup>
                        <m:r>
                          <a:rPr lang="fr-BE" sz="2001" i="1">
                            <a:latin typeface="Cambria Math" panose="02040503050406030204" pitchFamily="18" charset="0"/>
                          </a:rPr>
                          <m:t>𝐺</m:t>
                        </m:r>
                      </m:sup>
                    </m:sSubSup>
                    <m:r>
                      <a:rPr lang="fr-BE" sz="2001" i="1">
                        <a:latin typeface="Cambria Math" panose="02040503050406030204" pitchFamily="18" charset="0"/>
                      </a:rPr>
                      <m:t>≤</m:t>
                    </m:r>
                  </m:oMath>
                </a14:m>
                <a:r>
                  <a:rPr lang="fr-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fr-BE" sz="2001" i="1">
                            <a:latin typeface="Cambria Math" panose="02040503050406030204" pitchFamily="18" charset="0"/>
                          </a:rPr>
                          <m:t>𝑗</m:t>
                        </m:r>
                      </m:sub>
                      <m:sup>
                        <m:r>
                          <a:rPr lang="fr-BE" sz="2001" i="1">
                            <a:latin typeface="Cambria Math" panose="02040503050406030204" pitchFamily="18" charset="0"/>
                          </a:rPr>
                          <m:t>𝐺</m:t>
                        </m:r>
                      </m:sup>
                    </m:sSubSup>
                  </m:oMath>
                </a14:m>
                <a:r>
                  <a:rPr lang="en-GB" sz="2001">
                    <a:latin typeface="Arial" panose="020B0604020202020204" pitchFamily="34" charset="0"/>
                    <a:cs typeface="Arial" panose="020B0604020202020204" pitchFamily="34" charset="0"/>
                  </a:rPr>
                  <a:t>.</a:t>
                </a:r>
              </a:p>
            </p:txBody>
          </p:sp>
        </mc:Choice>
        <mc:Fallback xmlns="">
          <p:sp>
            <p:nvSpPr>
              <p:cNvPr id="9" name="ZoneTexte 8">
                <a:extLst>
                  <a:ext uri="{FF2B5EF4-FFF2-40B4-BE49-F238E27FC236}">
                    <a16:creationId xmlns:a16="http://schemas.microsoft.com/office/drawing/2014/main" id="{6DDC492A-2AEC-18B0-8887-CF97BEEDC9B5}"/>
                  </a:ext>
                </a:extLst>
              </p:cNvPr>
              <p:cNvSpPr txBox="1">
                <a:spLocks noRot="1" noChangeAspect="1" noMove="1" noResize="1" noEditPoints="1" noAdjustHandles="1" noChangeArrowheads="1" noChangeShapeType="1" noTextEdit="1"/>
              </p:cNvSpPr>
              <p:nvPr/>
            </p:nvSpPr>
            <p:spPr>
              <a:xfrm>
                <a:off x="590530" y="1371815"/>
                <a:ext cx="10012926" cy="6069573"/>
              </a:xfrm>
              <a:prstGeom prst="rect">
                <a:avLst/>
              </a:prstGeom>
              <a:blipFill>
                <a:blip r:embed="rId3"/>
                <a:stretch>
                  <a:fillRect l="-670" t="-402"/>
                </a:stretch>
              </a:blipFill>
            </p:spPr>
            <p:txBody>
              <a:bodyPr/>
              <a:lstStyle/>
              <a:p>
                <a:r>
                  <a:rPr lang="en-US">
                    <a:noFill/>
                  </a:rPr>
                  <a:t> </a:t>
                </a:r>
              </a:p>
            </p:txBody>
          </p:sp>
        </mc:Fallback>
      </mc:AlternateContent>
      <p:sp>
        <p:nvSpPr>
          <p:cNvPr id="4" name="Espace réservé du numéro de diapositive 1">
            <a:extLst>
              <a:ext uri="{FF2B5EF4-FFF2-40B4-BE49-F238E27FC236}">
                <a16:creationId xmlns:a16="http://schemas.microsoft.com/office/drawing/2014/main" id="{4E0D70E5-3389-CAEE-6EC9-384F42A36C4A}"/>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158</a:t>
            </a:fld>
            <a:endParaRPr lang="en-GB"/>
          </a:p>
        </p:txBody>
      </p:sp>
    </p:spTree>
    <p:extLst>
      <p:ext uri="{BB962C8B-B14F-4D97-AF65-F5344CB8AC3E}">
        <p14:creationId xmlns:p14="http://schemas.microsoft.com/office/powerpoint/2010/main" val="176841058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CF401AB6-AA99-CDCF-8CF5-3A5468BB6CAA}"/>
                  </a:ext>
                </a:extLst>
              </p:cNvPr>
              <p:cNvSpPr txBox="1"/>
              <p:nvPr/>
            </p:nvSpPr>
            <p:spPr>
              <a:xfrm>
                <a:off x="590531" y="1042375"/>
                <a:ext cx="9479632" cy="723753"/>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r>
                  <a:rPr lang="fr-BE" sz="2001">
                    <a:solidFill>
                      <a:schemeClr val="tx1"/>
                    </a:solidFill>
                    <a:latin typeface="Arial" panose="020B0604020202020204" pitchFamily="34" charset="0"/>
                    <a:cs typeface="Arial" panose="020B0604020202020204" pitchFamily="34" charset="0"/>
                  </a:rPr>
                  <a:t>The objective is to </a:t>
                </a:r>
                <a:r>
                  <a:rPr lang="en-BE" sz="2001">
                    <a:solidFill>
                      <a:schemeClr val="tx1"/>
                    </a:solidFill>
                    <a:latin typeface="Arial" panose="020B0604020202020204" pitchFamily="34" charset="0"/>
                    <a:cs typeface="Arial" panose="020B0604020202020204" pitchFamily="34" charset="0"/>
                  </a:rPr>
                  <a:t>find the </a:t>
                </a:r>
                <a:r>
                  <a:rPr lang="fr-BE" sz="2001">
                    <a:solidFill>
                      <a:schemeClr val="tx1"/>
                    </a:solidFill>
                    <a:latin typeface="Arial" panose="020B0604020202020204" pitchFamily="34" charset="0"/>
                    <a:cs typeface="Arial" panose="020B0604020202020204" pitchFamily="34" charset="0"/>
                  </a:rPr>
                  <a:t>schedules</a:t>
                </a:r>
                <a:r>
                  <a:rPr lang="fr-BE" sz="2001" b="1">
                    <a:solidFill>
                      <a:schemeClr val="tx1"/>
                    </a:solidFill>
                    <a:latin typeface="Arial" panose="020B0604020202020204" pitchFamily="34" charset="0"/>
                    <a:cs typeface="Arial" panose="020B0604020202020204" pitchFamily="34" charset="0"/>
                  </a:rPr>
                  <a:t> </a:t>
                </a:r>
                <a14:m>
                  <m:oMath xmlns:m="http://schemas.openxmlformats.org/officeDocument/2006/math">
                    <m:sSup>
                      <m:sSupPr>
                        <m:ctrlPr>
                          <a:rPr lang="fr-BE" sz="2001" i="1">
                            <a:latin typeface="Cambria Math" panose="02040503050406030204" pitchFamily="18" charset="0"/>
                          </a:rPr>
                        </m:ctrlPr>
                      </m:sSupPr>
                      <m:e>
                        <m:r>
                          <a:rPr lang="fr-BE" sz="2001" i="1">
                            <a:latin typeface="Cambria Math" panose="02040503050406030204" pitchFamily="18" charset="0"/>
                          </a:rPr>
                          <m:t>𝑦</m:t>
                        </m:r>
                      </m:e>
                      <m:sup>
                        <m:r>
                          <a:rPr lang="fr-BE" sz="2001" i="1">
                            <a:latin typeface="Cambria Math" panose="02040503050406030204" pitchFamily="18" charset="0"/>
                          </a:rPr>
                          <m:t>𝐷</m:t>
                        </m:r>
                      </m:sup>
                    </m:sSup>
                  </m:oMath>
                </a14:m>
                <a:r>
                  <a:rPr lang="fr-BE" sz="2001">
                    <a:solidFill>
                      <a:schemeClr val="tx1"/>
                    </a:solidFill>
                    <a:latin typeface="Arial" panose="020B0604020202020204" pitchFamily="34" charset="0"/>
                    <a:cs typeface="Arial" panose="020B0604020202020204" pitchFamily="34" charset="0"/>
                  </a:rPr>
                  <a:t> and</a:t>
                </a:r>
                <a:r>
                  <a:rPr lang="en-BE" sz="2001" b="1">
                    <a:solidFill>
                      <a:schemeClr val="tx1"/>
                    </a:solidFill>
                    <a:latin typeface="Arial" panose="020B0604020202020204" pitchFamily="34" charset="0"/>
                    <a:cs typeface="Arial" panose="020B0604020202020204" pitchFamily="34" charset="0"/>
                  </a:rPr>
                  <a:t> </a:t>
                </a:r>
                <a14:m>
                  <m:oMath xmlns:m="http://schemas.openxmlformats.org/officeDocument/2006/math">
                    <m:sSup>
                      <m:sSupPr>
                        <m:ctrlPr>
                          <a:rPr lang="fr-BE" sz="2001" i="1">
                            <a:latin typeface="Cambria Math" panose="02040503050406030204" pitchFamily="18" charset="0"/>
                          </a:rPr>
                        </m:ctrlPr>
                      </m:sSupPr>
                      <m:e>
                        <m:r>
                          <a:rPr lang="fr-BE" sz="2001" i="1">
                            <a:latin typeface="Cambria Math" panose="02040503050406030204" pitchFamily="18" charset="0"/>
                          </a:rPr>
                          <m:t>𝑦</m:t>
                        </m:r>
                      </m:e>
                      <m:sup>
                        <m:r>
                          <a:rPr lang="fr-BE" sz="2001" i="1">
                            <a:latin typeface="Cambria Math" panose="02040503050406030204" pitchFamily="18" charset="0"/>
                          </a:rPr>
                          <m:t>𝐺</m:t>
                        </m:r>
                      </m:sup>
                    </m:sSup>
                  </m:oMath>
                </a14:m>
                <a:r>
                  <a:rPr lang="fr-BE" sz="2001">
                    <a:solidFill>
                      <a:schemeClr val="tx1"/>
                    </a:solidFill>
                    <a:latin typeface="Arial" panose="020B0604020202020204" pitchFamily="34" charset="0"/>
                    <a:cs typeface="Arial" panose="020B0604020202020204" pitchFamily="34" charset="0"/>
                  </a:rPr>
                  <a:t> that maximize</a:t>
                </a:r>
                <a:r>
                  <a:rPr lang="en-BE" sz="2001">
                    <a:solidFill>
                      <a:schemeClr val="tx1"/>
                    </a:solidFill>
                    <a:latin typeface="Arial" panose="020B0604020202020204" pitchFamily="34" charset="0"/>
                    <a:cs typeface="Arial" panose="020B0604020202020204" pitchFamily="34" charset="0"/>
                  </a:rPr>
                  <a:t> social welfare</a:t>
                </a:r>
                <a:r>
                  <a:rPr lang="fr-BE" sz="2001">
                    <a:solidFill>
                      <a:schemeClr val="tx1"/>
                    </a:solidFill>
                    <a:latin typeface="Arial" panose="020B0604020202020204" pitchFamily="34" charset="0"/>
                    <a:cs typeface="Arial" panose="020B0604020202020204" pitchFamily="34" charset="0"/>
                  </a:rPr>
                  <a:t>,</a:t>
                </a:r>
                <a:r>
                  <a:rPr lang="en-BE" sz="2001">
                    <a:solidFill>
                      <a:schemeClr val="tx1"/>
                    </a:solidFill>
                    <a:latin typeface="Arial" panose="020B0604020202020204" pitchFamily="34" charset="0"/>
                    <a:cs typeface="Arial" panose="020B0604020202020204" pitchFamily="34" charset="0"/>
                  </a:rPr>
                  <a:t> </a:t>
                </a:r>
                <a:r>
                  <a:rPr lang="fr-BE" sz="2001">
                    <a:solidFill>
                      <a:schemeClr val="tx1"/>
                    </a:solidFill>
                    <a:latin typeface="Arial" panose="020B0604020202020204" pitchFamily="34" charset="0"/>
                    <a:cs typeface="Arial" panose="020B0604020202020204" pitchFamily="34" charset="0"/>
                  </a:rPr>
                  <a:t>which corresponds to the</a:t>
                </a:r>
                <a:r>
                  <a:rPr lang="fr-BE" sz="2001" i="1">
                    <a:solidFill>
                      <a:schemeClr val="tx1"/>
                    </a:solidFill>
                    <a:latin typeface="Arial" panose="020B0604020202020204" pitchFamily="34" charset="0"/>
                    <a:cs typeface="Arial" panose="020B0604020202020204" pitchFamily="34" charset="0"/>
                  </a:rPr>
                  <a:t> </a:t>
                </a:r>
                <a:r>
                  <a:rPr lang="en-BE" sz="2001">
                    <a:solidFill>
                      <a:schemeClr val="tx1"/>
                    </a:solidFill>
                    <a:latin typeface="Arial" panose="020B0604020202020204" pitchFamily="34" charset="0"/>
                    <a:cs typeface="Arial" panose="020B0604020202020204" pitchFamily="34" charset="0"/>
                  </a:rPr>
                  <a:t>area between the cleared supply and demand bids.</a:t>
                </a:r>
              </a:p>
            </p:txBody>
          </p:sp>
        </mc:Choice>
        <mc:Fallback xmlns="">
          <p:sp>
            <p:nvSpPr>
              <p:cNvPr id="2" name="ZoneTexte 1">
                <a:extLst>
                  <a:ext uri="{FF2B5EF4-FFF2-40B4-BE49-F238E27FC236}">
                    <a16:creationId xmlns:a16="http://schemas.microsoft.com/office/drawing/2014/main" id="{CF401AB6-AA99-CDCF-8CF5-3A5468BB6CAA}"/>
                  </a:ext>
                </a:extLst>
              </p:cNvPr>
              <p:cNvSpPr txBox="1">
                <a:spLocks noRot="1" noChangeAspect="1" noMove="1" noResize="1" noEditPoints="1" noAdjustHandles="1" noChangeArrowheads="1" noChangeShapeType="1" noTextEdit="1"/>
              </p:cNvSpPr>
              <p:nvPr/>
            </p:nvSpPr>
            <p:spPr>
              <a:xfrm>
                <a:off x="590531" y="1042375"/>
                <a:ext cx="9479632" cy="723753"/>
              </a:xfrm>
              <a:prstGeom prst="rect">
                <a:avLst/>
              </a:prstGeom>
              <a:blipFill>
                <a:blip r:embed="rId3"/>
                <a:stretch>
                  <a:fillRect l="-514" t="-2521" r="-514" b="-13445"/>
                </a:stretch>
              </a:blipFill>
            </p:spPr>
            <p:txBody>
              <a:bodyPr/>
              <a:lstStyle/>
              <a:p>
                <a:r>
                  <a:rPr lang="en-US">
                    <a:noFill/>
                  </a:rPr>
                  <a:t> </a:t>
                </a:r>
              </a:p>
            </p:txBody>
          </p:sp>
        </mc:Fallback>
      </mc:AlternateContent>
      <p:sp>
        <p:nvSpPr>
          <p:cNvPr id="6" name="ZoneTexte 5">
            <a:extLst>
              <a:ext uri="{FF2B5EF4-FFF2-40B4-BE49-F238E27FC236}">
                <a16:creationId xmlns:a16="http://schemas.microsoft.com/office/drawing/2014/main" id="{8A0A4D26-12BE-62F1-C92B-60AF80E89B52}"/>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Optimizing the social welfare</a:t>
            </a:r>
            <a:endParaRPr lang="fr-BE" sz="2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EFC8959D-3392-E673-9C29-CBD67E1A1054}"/>
                  </a:ext>
                </a:extLst>
              </p:cNvPr>
              <p:cNvSpPr txBox="1"/>
              <p:nvPr/>
            </p:nvSpPr>
            <p:spPr>
              <a:xfrm>
                <a:off x="1050241" y="2200217"/>
                <a:ext cx="3759570" cy="10036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BE" sz="2001" i="1">
                              <a:latin typeface="Cambria Math" panose="02040503050406030204" pitchFamily="18" charset="0"/>
                            </a:rPr>
                          </m:ctrlPr>
                        </m:funcPr>
                        <m:fName>
                          <m:limLow>
                            <m:limLowPr>
                              <m:ctrlPr>
                                <a:rPr lang="en-BE" sz="2001" b="1" i="1">
                                  <a:solidFill>
                                    <a:srgbClr val="79A325"/>
                                  </a:solidFill>
                                  <a:latin typeface="Cambria Math" panose="02040503050406030204" pitchFamily="18" charset="0"/>
                                </a:rPr>
                              </m:ctrlPr>
                            </m:limLowPr>
                            <m:e>
                              <m:r>
                                <a:rPr lang="en-BE" sz="2001" b="1">
                                  <a:solidFill>
                                    <a:srgbClr val="79A325"/>
                                  </a:solidFill>
                                  <a:latin typeface="Cambria Math" panose="02040503050406030204" pitchFamily="18" charset="0"/>
                                </a:rPr>
                                <m:t>𝐦𝐚𝐱</m:t>
                              </m:r>
                            </m:e>
                            <m:lim>
                              <m:sSup>
                                <m:sSupPr>
                                  <m:ctrlPr>
                                    <a:rPr lang="fr-BE" sz="2001" b="1" i="1">
                                      <a:solidFill>
                                        <a:srgbClr val="79A325"/>
                                      </a:solidFill>
                                      <a:latin typeface="Cambria Math" panose="02040503050406030204" pitchFamily="18" charset="0"/>
                                    </a:rPr>
                                  </m:ctrlPr>
                                </m:sSupPr>
                                <m:e>
                                  <m:r>
                                    <a:rPr lang="fr-BE" sz="2001" b="1" i="1">
                                      <a:solidFill>
                                        <a:srgbClr val="79A325"/>
                                      </a:solidFill>
                                      <a:latin typeface="Cambria Math" panose="02040503050406030204" pitchFamily="18" charset="0"/>
                                    </a:rPr>
                                    <m:t>𝒚</m:t>
                                  </m:r>
                                </m:e>
                                <m:sup>
                                  <m:r>
                                    <a:rPr lang="fr-BE" sz="2001" b="1" i="1">
                                      <a:solidFill>
                                        <a:srgbClr val="79A325"/>
                                      </a:solidFill>
                                      <a:latin typeface="Cambria Math" panose="02040503050406030204" pitchFamily="18" charset="0"/>
                                    </a:rPr>
                                    <m:t>𝑫</m:t>
                                  </m:r>
                                </m:sup>
                              </m:sSup>
                              <m:r>
                                <a:rPr lang="fr-BE" sz="2001" b="1" i="1">
                                  <a:solidFill>
                                    <a:srgbClr val="79A325"/>
                                  </a:solidFill>
                                  <a:latin typeface="Cambria Math" panose="02040503050406030204" pitchFamily="18" charset="0"/>
                                </a:rPr>
                                <m:t>,</m:t>
                              </m:r>
                              <m:sSup>
                                <m:sSupPr>
                                  <m:ctrlPr>
                                    <a:rPr lang="fr-BE" sz="2001" b="1" i="1">
                                      <a:solidFill>
                                        <a:srgbClr val="79A325"/>
                                      </a:solidFill>
                                      <a:latin typeface="Cambria Math" panose="02040503050406030204" pitchFamily="18" charset="0"/>
                                    </a:rPr>
                                  </m:ctrlPr>
                                </m:sSupPr>
                                <m:e>
                                  <m:r>
                                    <a:rPr lang="fr-BE" sz="2001" b="1" i="1">
                                      <a:solidFill>
                                        <a:srgbClr val="79A325"/>
                                      </a:solidFill>
                                      <a:latin typeface="Cambria Math" panose="02040503050406030204" pitchFamily="18" charset="0"/>
                                    </a:rPr>
                                    <m:t>𝒚</m:t>
                                  </m:r>
                                </m:e>
                                <m:sup>
                                  <m:r>
                                    <a:rPr lang="fr-BE" sz="2001" b="1" i="1">
                                      <a:solidFill>
                                        <a:srgbClr val="79A325"/>
                                      </a:solidFill>
                                      <a:latin typeface="Cambria Math" panose="02040503050406030204" pitchFamily="18" charset="0"/>
                                    </a:rPr>
                                    <m:t>𝑮</m:t>
                                  </m:r>
                                </m:sup>
                              </m:sSup>
                            </m:lim>
                          </m:limLow>
                          <m:r>
                            <a:rPr lang="fr-BE" sz="2001" i="1">
                              <a:latin typeface="Cambria Math" panose="02040503050406030204" pitchFamily="18" charset="0"/>
                            </a:rPr>
                            <m:t>   </m:t>
                          </m:r>
                        </m:fName>
                        <m:e>
                          <m:nary>
                            <m:naryPr>
                              <m:chr m:val="∑"/>
                              <m:ctrlPr>
                                <a:rPr lang="en-BE" sz="2001" i="1">
                                  <a:solidFill>
                                    <a:srgbClr val="E7984D"/>
                                  </a:solidFill>
                                  <a:latin typeface="Cambria Math" panose="02040503050406030204" pitchFamily="18" charset="0"/>
                                </a:rPr>
                              </m:ctrlPr>
                            </m:naryPr>
                            <m:sub>
                              <m:r>
                                <m:rPr>
                                  <m:brk m:alnAt="23"/>
                                </m:rPr>
                                <a:rPr lang="en-BE" sz="2001" i="1">
                                  <a:solidFill>
                                    <a:srgbClr val="E7984D"/>
                                  </a:solidFill>
                                  <a:latin typeface="Cambria Math" panose="02040503050406030204" pitchFamily="18" charset="0"/>
                                </a:rPr>
                                <m:t>𝑖</m:t>
                              </m:r>
                              <m:r>
                                <a:rPr lang="en-BE" sz="2001" i="1">
                                  <a:solidFill>
                                    <a:srgbClr val="E7984D"/>
                                  </a:solidFill>
                                  <a:latin typeface="Cambria Math" panose="02040503050406030204" pitchFamily="18" charset="0"/>
                                </a:rPr>
                                <m:t>=1</m:t>
                              </m:r>
                            </m:sub>
                            <m:sup>
                              <m:sSub>
                                <m:sSubPr>
                                  <m:ctrlPr>
                                    <a:rPr lang="en-BE" sz="2001" i="1">
                                      <a:solidFill>
                                        <a:srgbClr val="E7984D"/>
                                      </a:solidFill>
                                      <a:latin typeface="Cambria Math" panose="02040503050406030204" pitchFamily="18" charset="0"/>
                                    </a:rPr>
                                  </m:ctrlPr>
                                </m:sSubPr>
                                <m:e>
                                  <m:r>
                                    <a:rPr lang="en-BE" sz="2001" i="1">
                                      <a:solidFill>
                                        <a:srgbClr val="E7984D"/>
                                      </a:solidFill>
                                      <a:latin typeface="Cambria Math" panose="02040503050406030204" pitchFamily="18" charset="0"/>
                                    </a:rPr>
                                    <m:t>𝑁</m:t>
                                  </m:r>
                                </m:e>
                                <m:sub>
                                  <m:r>
                                    <a:rPr lang="en-BE" sz="2001" i="1">
                                      <a:solidFill>
                                        <a:srgbClr val="E7984D"/>
                                      </a:solidFill>
                                      <a:latin typeface="Cambria Math" panose="02040503050406030204" pitchFamily="18" charset="0"/>
                                    </a:rPr>
                                    <m:t>𝐷</m:t>
                                  </m:r>
                                </m:sub>
                              </m:sSub>
                            </m:sup>
                            <m:e>
                              <m:sSubSup>
                                <m:sSubSupPr>
                                  <m:ctrlPr>
                                    <a:rPr lang="en-BE" sz="2001" i="1">
                                      <a:solidFill>
                                        <a:srgbClr val="E7984D"/>
                                      </a:solidFill>
                                      <a:latin typeface="Cambria Math" panose="02040503050406030204" pitchFamily="18" charset="0"/>
                                    </a:rPr>
                                  </m:ctrlPr>
                                </m:sSubSupPr>
                                <m:e>
                                  <m:sSubSup>
                                    <m:sSubSupPr>
                                      <m:ctrlPr>
                                        <a:rPr lang="en-BE" sz="2001" i="1">
                                          <a:solidFill>
                                            <a:srgbClr val="E7984D"/>
                                          </a:solidFill>
                                          <a:latin typeface="Cambria Math" panose="02040503050406030204" pitchFamily="18" charset="0"/>
                                        </a:rPr>
                                      </m:ctrlPr>
                                    </m:sSubSupPr>
                                    <m:e>
                                      <m:r>
                                        <a:rPr lang="el-GR" sz="2001" i="1">
                                          <a:solidFill>
                                            <a:srgbClr val="E7984D"/>
                                          </a:solidFill>
                                          <a:latin typeface="Cambria Math" panose="02040503050406030204" pitchFamily="18" charset="0"/>
                                        </a:rPr>
                                        <m:t>𝜆</m:t>
                                      </m:r>
                                    </m:e>
                                    <m:sub>
                                      <m:r>
                                        <a:rPr lang="en-BE" sz="2001" i="1">
                                          <a:solidFill>
                                            <a:srgbClr val="E7984D"/>
                                          </a:solidFill>
                                          <a:latin typeface="Cambria Math" panose="02040503050406030204" pitchFamily="18" charset="0"/>
                                        </a:rPr>
                                        <m:t>𝑖</m:t>
                                      </m:r>
                                    </m:sub>
                                    <m:sup>
                                      <m:r>
                                        <a:rPr lang="fr-BE" sz="2001" i="1">
                                          <a:solidFill>
                                            <a:srgbClr val="E7984D"/>
                                          </a:solidFill>
                                          <a:latin typeface="Cambria Math" panose="02040503050406030204" pitchFamily="18" charset="0"/>
                                        </a:rPr>
                                        <m:t>𝐷</m:t>
                                      </m:r>
                                    </m:sup>
                                  </m:sSubSup>
                                  <m:r>
                                    <a:rPr lang="fr-BE" sz="2001" i="1">
                                      <a:solidFill>
                                        <a:srgbClr val="E7984D"/>
                                      </a:solidFill>
                                      <a:latin typeface="Cambria Math" panose="02040503050406030204" pitchFamily="18" charset="0"/>
                                    </a:rPr>
                                    <m:t>𝑦</m:t>
                                  </m:r>
                                </m:e>
                                <m:sub>
                                  <m:r>
                                    <a:rPr lang="en-BE" sz="2001" i="1">
                                      <a:solidFill>
                                        <a:srgbClr val="E7984D"/>
                                      </a:solidFill>
                                      <a:latin typeface="Cambria Math" panose="02040503050406030204" pitchFamily="18" charset="0"/>
                                    </a:rPr>
                                    <m:t>𝑖</m:t>
                                  </m:r>
                                </m:sub>
                                <m:sup>
                                  <m:r>
                                    <a:rPr lang="fr-BE" sz="2001" i="1">
                                      <a:solidFill>
                                        <a:srgbClr val="E7984D"/>
                                      </a:solidFill>
                                      <a:latin typeface="Cambria Math" panose="02040503050406030204" pitchFamily="18" charset="0"/>
                                    </a:rPr>
                                    <m:t>𝐷</m:t>
                                  </m:r>
                                </m:sup>
                              </m:sSubSup>
                            </m:e>
                          </m:nary>
                          <m:r>
                            <a:rPr lang="fr-BE" sz="2001" i="1">
                              <a:latin typeface="Cambria Math" panose="02040503050406030204" pitchFamily="18" charset="0"/>
                            </a:rPr>
                            <m:t>   </m:t>
                          </m:r>
                          <m:r>
                            <a:rPr lang="en-BE" sz="2001" b="1" i="1">
                              <a:latin typeface="Cambria Math" panose="02040503050406030204" pitchFamily="18" charset="0"/>
                            </a:rPr>
                            <m:t>−</m:t>
                          </m:r>
                          <m:r>
                            <a:rPr lang="fr-BE" sz="2001" i="1">
                              <a:latin typeface="Cambria Math" panose="02040503050406030204" pitchFamily="18" charset="0"/>
                            </a:rPr>
                            <m:t>   </m:t>
                          </m:r>
                          <m:nary>
                            <m:naryPr>
                              <m:chr m:val="∑"/>
                              <m:ctrlPr>
                                <a:rPr lang="en-BE" sz="2001" i="1">
                                  <a:solidFill>
                                    <a:srgbClr val="3F79A1"/>
                                  </a:solidFill>
                                  <a:latin typeface="Cambria Math" panose="02040503050406030204" pitchFamily="18" charset="0"/>
                                </a:rPr>
                              </m:ctrlPr>
                            </m:naryPr>
                            <m:sub>
                              <m:r>
                                <a:rPr lang="en-BE" sz="2001" i="1">
                                  <a:solidFill>
                                    <a:srgbClr val="3F79A1"/>
                                  </a:solidFill>
                                  <a:latin typeface="Cambria Math" panose="02040503050406030204" pitchFamily="18" charset="0"/>
                                </a:rPr>
                                <m:t>𝑗</m:t>
                              </m:r>
                              <m:r>
                                <a:rPr lang="en-BE" sz="2001" i="1">
                                  <a:solidFill>
                                    <a:srgbClr val="3F79A1"/>
                                  </a:solidFill>
                                  <a:latin typeface="Cambria Math" panose="02040503050406030204" pitchFamily="18" charset="0"/>
                                </a:rPr>
                                <m:t>=1</m:t>
                              </m:r>
                            </m:sub>
                            <m:sup>
                              <m:sSub>
                                <m:sSubPr>
                                  <m:ctrlPr>
                                    <a:rPr lang="en-BE" sz="2001" i="1">
                                      <a:solidFill>
                                        <a:srgbClr val="3F79A1"/>
                                      </a:solidFill>
                                      <a:latin typeface="Cambria Math" panose="02040503050406030204" pitchFamily="18" charset="0"/>
                                    </a:rPr>
                                  </m:ctrlPr>
                                </m:sSubPr>
                                <m:e>
                                  <m:r>
                                    <a:rPr lang="en-BE" sz="2001" i="1">
                                      <a:solidFill>
                                        <a:srgbClr val="3F79A1"/>
                                      </a:solidFill>
                                      <a:latin typeface="Cambria Math" panose="02040503050406030204" pitchFamily="18" charset="0"/>
                                    </a:rPr>
                                    <m:t>𝑁</m:t>
                                  </m:r>
                                </m:e>
                                <m:sub>
                                  <m:r>
                                    <a:rPr lang="en-BE" sz="2001" i="1">
                                      <a:solidFill>
                                        <a:srgbClr val="3F79A1"/>
                                      </a:solidFill>
                                      <a:latin typeface="Cambria Math" panose="02040503050406030204" pitchFamily="18" charset="0"/>
                                    </a:rPr>
                                    <m:t>𝐺</m:t>
                                  </m:r>
                                </m:sub>
                              </m:sSub>
                            </m:sup>
                            <m:e>
                              <m:sSubSup>
                                <m:sSubSupPr>
                                  <m:ctrlPr>
                                    <a:rPr lang="en-BE" sz="2001" i="1">
                                      <a:solidFill>
                                        <a:srgbClr val="3F79A1"/>
                                      </a:solidFill>
                                      <a:latin typeface="Cambria Math" panose="02040503050406030204" pitchFamily="18" charset="0"/>
                                    </a:rPr>
                                  </m:ctrlPr>
                                </m:sSubSupPr>
                                <m:e>
                                  <m:sSubSup>
                                    <m:sSubSupPr>
                                      <m:ctrlPr>
                                        <a:rPr lang="en-BE" sz="2001" i="1">
                                          <a:solidFill>
                                            <a:srgbClr val="3F79A1"/>
                                          </a:solidFill>
                                          <a:latin typeface="Cambria Math" panose="02040503050406030204" pitchFamily="18" charset="0"/>
                                        </a:rPr>
                                      </m:ctrlPr>
                                    </m:sSubSupPr>
                                    <m:e>
                                      <m:r>
                                        <m:rPr>
                                          <m:sty m:val="p"/>
                                        </m:rPr>
                                        <a:rPr lang="el-GR" sz="2001" i="1">
                                          <a:solidFill>
                                            <a:srgbClr val="3F79A1"/>
                                          </a:solidFill>
                                          <a:latin typeface="Cambria Math" panose="02040503050406030204" pitchFamily="18" charset="0"/>
                                        </a:rPr>
                                        <m:t>λ</m:t>
                                      </m:r>
                                    </m:e>
                                    <m:sub>
                                      <m:r>
                                        <a:rPr lang="en-BE" sz="2001" i="1">
                                          <a:solidFill>
                                            <a:srgbClr val="3F79A1"/>
                                          </a:solidFill>
                                          <a:latin typeface="Cambria Math" panose="02040503050406030204" pitchFamily="18" charset="0"/>
                                        </a:rPr>
                                        <m:t>𝑗</m:t>
                                      </m:r>
                                    </m:sub>
                                    <m:sup>
                                      <m:r>
                                        <a:rPr lang="fr-BE" sz="2001" i="1">
                                          <a:solidFill>
                                            <a:srgbClr val="3F79A1"/>
                                          </a:solidFill>
                                          <a:latin typeface="Cambria Math" panose="02040503050406030204" pitchFamily="18" charset="0"/>
                                        </a:rPr>
                                        <m:t>𝐺</m:t>
                                      </m:r>
                                    </m:sup>
                                  </m:sSubSup>
                                  <m:r>
                                    <a:rPr lang="fr-BE" sz="2001" i="1">
                                      <a:solidFill>
                                        <a:srgbClr val="3F79A1"/>
                                      </a:solidFill>
                                      <a:latin typeface="Cambria Math" panose="02040503050406030204" pitchFamily="18" charset="0"/>
                                    </a:rPr>
                                    <m:t>𝑦</m:t>
                                  </m:r>
                                </m:e>
                                <m:sub>
                                  <m:r>
                                    <a:rPr lang="en-BE" sz="2001" i="1">
                                      <a:solidFill>
                                        <a:srgbClr val="3F79A1"/>
                                      </a:solidFill>
                                      <a:latin typeface="Cambria Math" panose="02040503050406030204" pitchFamily="18" charset="0"/>
                                    </a:rPr>
                                    <m:t>𝑗</m:t>
                                  </m:r>
                                </m:sub>
                                <m:sup>
                                  <m:r>
                                    <a:rPr lang="fr-BE" sz="2001" i="1">
                                      <a:solidFill>
                                        <a:srgbClr val="3F79A1"/>
                                      </a:solidFill>
                                      <a:latin typeface="Cambria Math" panose="02040503050406030204" pitchFamily="18" charset="0"/>
                                    </a:rPr>
                                    <m:t>𝐺</m:t>
                                  </m:r>
                                </m:sup>
                              </m:sSubSup>
                            </m:e>
                          </m:nary>
                        </m:e>
                      </m:func>
                    </m:oMath>
                  </m:oMathPara>
                </a14:m>
                <a:endParaRPr lang="en-GB" sz="1801"/>
              </a:p>
            </p:txBody>
          </p:sp>
        </mc:Choice>
        <mc:Fallback xmlns="">
          <p:sp>
            <p:nvSpPr>
              <p:cNvPr id="14" name="ZoneTexte 13">
                <a:extLst>
                  <a:ext uri="{FF2B5EF4-FFF2-40B4-BE49-F238E27FC236}">
                    <a16:creationId xmlns:a16="http://schemas.microsoft.com/office/drawing/2014/main" id="{EFC8959D-3392-E673-9C29-CBD67E1A1054}"/>
                  </a:ext>
                </a:extLst>
              </p:cNvPr>
              <p:cNvSpPr txBox="1">
                <a:spLocks noRot="1" noChangeAspect="1" noMove="1" noResize="1" noEditPoints="1" noAdjustHandles="1" noChangeArrowheads="1" noChangeShapeType="1" noTextEdit="1"/>
              </p:cNvSpPr>
              <p:nvPr/>
            </p:nvSpPr>
            <p:spPr>
              <a:xfrm>
                <a:off x="1050241" y="2200217"/>
                <a:ext cx="3759570" cy="1003685"/>
              </a:xfrm>
              <a:prstGeom prst="rect">
                <a:avLst/>
              </a:prstGeom>
              <a:blipFill>
                <a:blip r:embed="rId4"/>
                <a:stretch>
                  <a:fillRect/>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36D21D8C-2880-71ED-E51F-BDC025702265}"/>
              </a:ext>
            </a:extLst>
          </p:cNvPr>
          <p:cNvSpPr/>
          <p:nvPr/>
        </p:nvSpPr>
        <p:spPr>
          <a:xfrm>
            <a:off x="713375" y="2055800"/>
            <a:ext cx="4433302" cy="4347527"/>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0133A119-B2A5-B1EC-2851-0CDE28811300}"/>
                  </a:ext>
                </a:extLst>
              </p:cNvPr>
              <p:cNvSpPr txBox="1"/>
              <p:nvPr/>
            </p:nvSpPr>
            <p:spPr>
              <a:xfrm>
                <a:off x="5483544" y="2055799"/>
                <a:ext cx="4586619" cy="3390216"/>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r>
                  <a:rPr lang="en-BE" sz="2001">
                    <a:latin typeface="Arial" panose="020B0604020202020204" pitchFamily="34" charset="0"/>
                    <a:cs typeface="Arial" panose="020B0604020202020204" pitchFamily="34" charset="0"/>
                  </a:rPr>
                  <a:t>Demand (consumption) and supply</a:t>
                </a:r>
                <a:r>
                  <a:rPr lang="fr-BE" sz="2001">
                    <a:latin typeface="Arial" panose="020B0604020202020204" pitchFamily="34" charset="0"/>
                    <a:cs typeface="Arial" panose="020B0604020202020204" pitchFamily="34" charset="0"/>
                  </a:rPr>
                  <a:t> </a:t>
                </a:r>
                <a:r>
                  <a:rPr lang="en-BE" sz="2001">
                    <a:latin typeface="Arial" panose="020B0604020202020204" pitchFamily="34" charset="0"/>
                    <a:cs typeface="Arial" panose="020B0604020202020204" pitchFamily="34" charset="0"/>
                  </a:rPr>
                  <a:t>(generation) must be equal:</a:t>
                </a:r>
                <a:endParaRPr lang="fr-BE" sz="2001">
                  <a:latin typeface="Arial" panose="020B0604020202020204" pitchFamily="34" charset="0"/>
                  <a:cs typeface="Arial" panose="020B0604020202020204" pitchFamily="34" charset="0"/>
                </a:endParaRPr>
              </a:p>
              <a:p>
                <a:pPr algn="just"/>
                <a:endParaRPr lang="fr-BE" sz="1000">
                  <a:latin typeface="Arial" panose="020B0604020202020204" pitchFamily="34" charset="0"/>
                  <a:cs typeface="Arial" panose="020B0604020202020204" pitchFamily="34" charset="0"/>
                </a:endParaRPr>
              </a:p>
              <a:p>
                <a:pPr algn="just"/>
                <a14:m>
                  <m:oMathPara xmlns:m="http://schemas.openxmlformats.org/officeDocument/2006/math">
                    <m:oMathParaPr>
                      <m:jc m:val="center"/>
                    </m:oMathParaPr>
                    <m:oMath xmlns:m="http://schemas.openxmlformats.org/officeDocument/2006/math">
                      <m:nary>
                        <m:naryPr>
                          <m:chr m:val="∑"/>
                          <m:ctrlPr>
                            <a:rPr lang="en-BE" sz="2001" i="1">
                              <a:latin typeface="Cambria Math" panose="02040503050406030204" pitchFamily="18" charset="0"/>
                            </a:rPr>
                          </m:ctrlPr>
                        </m:naryPr>
                        <m:sub>
                          <m:r>
                            <a:rPr lang="fr-BE" sz="2001" i="1">
                              <a:latin typeface="Cambria Math" panose="02040503050406030204" pitchFamily="18" charset="0"/>
                            </a:rPr>
                            <m:t>𝑖</m:t>
                          </m:r>
                          <m:r>
                            <a:rPr lang="en-BE" sz="2001" i="1">
                              <a:latin typeface="Cambria Math" panose="02040503050406030204" pitchFamily="18" charset="0"/>
                            </a:rPr>
                            <m:t>=1</m:t>
                          </m:r>
                        </m:sub>
                        <m:sup>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fr-BE" sz="2001" i="1">
                                  <a:latin typeface="Cambria Math" panose="02040503050406030204" pitchFamily="18" charset="0"/>
                                </a:rPr>
                                <m:t>𝐷</m:t>
                              </m:r>
                            </m:sub>
                          </m:sSub>
                        </m:sup>
                        <m:e>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𝑖</m:t>
                              </m:r>
                            </m:sub>
                            <m:sup>
                              <m:r>
                                <a:rPr lang="fr-BE" sz="2001" i="1">
                                  <a:latin typeface="Cambria Math" panose="02040503050406030204" pitchFamily="18" charset="0"/>
                                </a:rPr>
                                <m:t>𝐷</m:t>
                              </m:r>
                            </m:sup>
                          </m:sSubSup>
                        </m:e>
                      </m:nary>
                      <m:r>
                        <a:rPr lang="fr-BE" sz="2001" i="1">
                          <a:latin typeface="Cambria Math" panose="02040503050406030204" pitchFamily="18" charset="0"/>
                        </a:rPr>
                        <m:t>−</m:t>
                      </m:r>
                      <m:nary>
                        <m:naryPr>
                          <m:chr m:val="∑"/>
                          <m:ctrlPr>
                            <a:rPr lang="en-BE" sz="2001" i="1">
                              <a:latin typeface="Cambria Math" panose="02040503050406030204" pitchFamily="18" charset="0"/>
                            </a:rPr>
                          </m:ctrlPr>
                        </m:naryPr>
                        <m:sub>
                          <m:r>
                            <a:rPr lang="fr-BE" sz="2001" i="1">
                              <a:latin typeface="Cambria Math" panose="02040503050406030204" pitchFamily="18" charset="0"/>
                            </a:rPr>
                            <m:t>𝑗</m:t>
                          </m:r>
                          <m:r>
                            <a:rPr lang="en-BE" sz="2001" i="1">
                              <a:latin typeface="Cambria Math" panose="02040503050406030204" pitchFamily="18" charset="0"/>
                            </a:rPr>
                            <m:t>=1</m:t>
                          </m:r>
                        </m:sub>
                        <m:sup>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fr-BE" sz="2001" i="1">
                                  <a:latin typeface="Cambria Math" panose="02040503050406030204" pitchFamily="18" charset="0"/>
                                </a:rPr>
                                <m:t>𝐺</m:t>
                              </m:r>
                            </m:sub>
                          </m:sSub>
                        </m:sup>
                        <m:e>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𝑗</m:t>
                              </m:r>
                            </m:sub>
                            <m:sup>
                              <m:r>
                                <a:rPr lang="fr-BE" sz="2001" i="1">
                                  <a:latin typeface="Cambria Math" panose="02040503050406030204" pitchFamily="18" charset="0"/>
                                </a:rPr>
                                <m:t>𝐺</m:t>
                              </m:r>
                            </m:sup>
                          </m:sSubSup>
                        </m:e>
                      </m:nary>
                      <m:r>
                        <a:rPr lang="en-BE" sz="2001" i="1">
                          <a:latin typeface="Cambria Math" panose="02040503050406030204" pitchFamily="18" charset="0"/>
                        </a:rPr>
                        <m:t>=0</m:t>
                      </m:r>
                    </m:oMath>
                  </m:oMathPara>
                </a14:m>
                <a:endParaRPr lang="en-BE" sz="2001">
                  <a:latin typeface="Arial" panose="020B0604020202020204" pitchFamily="34" charset="0"/>
                  <a:cs typeface="Arial" panose="020B0604020202020204" pitchFamily="34" charset="0"/>
                </a:endParaRPr>
              </a:p>
              <a:p>
                <a:pPr algn="just"/>
                <a:endParaRPr lang="fr-BE" sz="2001">
                  <a:latin typeface="Arial" panose="020B0604020202020204" pitchFamily="34" charset="0"/>
                  <a:cs typeface="Arial" panose="020B0604020202020204" pitchFamily="34" charset="0"/>
                </a:endParaRPr>
              </a:p>
              <a:p>
                <a:pPr algn="just"/>
                <a:r>
                  <a:rPr lang="fr-BE" sz="2001">
                    <a:latin typeface="Arial" panose="020B0604020202020204" pitchFamily="34" charset="0"/>
                    <a:cs typeface="Arial" panose="020B0604020202020204" pitchFamily="34" charset="0"/>
                  </a:rPr>
                  <a:t>Generation / Demand constraints:</a:t>
                </a:r>
              </a:p>
              <a:p>
                <a:pPr algn="just"/>
                <a:endParaRPr lang="fr-BE" sz="2001" i="1">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r>
                        <a:rPr lang="fr-BE" sz="2001" i="1">
                          <a:latin typeface="Cambria Math" panose="02040503050406030204" pitchFamily="18" charset="0"/>
                        </a:rPr>
                        <m:t>0</m:t>
                      </m:r>
                      <m:sSubSup>
                        <m:sSubSupPr>
                          <m:ctrlPr>
                            <a:rPr lang="en-BE" sz="2001" i="1">
                              <a:latin typeface="Cambria Math" panose="02040503050406030204" pitchFamily="18" charset="0"/>
                            </a:rPr>
                          </m:ctrlPr>
                        </m:sSubSupPr>
                        <m:e>
                          <m:r>
                            <a:rPr lang="en-BE" sz="2001" i="1">
                              <a:latin typeface="Cambria Math" panose="02040503050406030204" pitchFamily="18" charset="0"/>
                              <a:ea typeface="Cambria Math" panose="02040503050406030204" pitchFamily="18" charset="0"/>
                            </a:rPr>
                            <m:t>≤</m:t>
                          </m:r>
                          <m:r>
                            <a:rPr lang="fr-BE" sz="2001" i="1">
                              <a:latin typeface="Cambria Math" panose="02040503050406030204" pitchFamily="18" charset="0"/>
                              <a:ea typeface="Cambria Math" panose="02040503050406030204" pitchFamily="18" charset="0"/>
                            </a:rPr>
                            <m:t>𝑦</m:t>
                          </m:r>
                        </m:e>
                        <m:sub>
                          <m:r>
                            <a:rPr lang="fr-BE" sz="2001" i="1">
                              <a:latin typeface="Cambria Math" panose="02040503050406030204" pitchFamily="18" charset="0"/>
                              <a:ea typeface="Cambria Math" panose="02040503050406030204" pitchFamily="18" charset="0"/>
                            </a:rPr>
                            <m:t>𝑖</m:t>
                          </m:r>
                        </m:sub>
                        <m:sup>
                          <m:r>
                            <a:rPr lang="fr-BE" sz="2001" i="1">
                              <a:latin typeface="Cambria Math" panose="02040503050406030204" pitchFamily="18" charset="0"/>
                            </a:rPr>
                            <m:t>𝐷</m:t>
                          </m:r>
                        </m:sup>
                      </m:sSubSup>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fr-BE" sz="2001" i="1">
                              <a:latin typeface="Cambria Math" panose="02040503050406030204" pitchFamily="18" charset="0"/>
                            </a:rPr>
                            <m:t>𝑖</m:t>
                          </m:r>
                        </m:sub>
                        <m:sup>
                          <m:r>
                            <a:rPr lang="fr-BE" sz="2001" i="1">
                              <a:latin typeface="Cambria Math" panose="02040503050406030204" pitchFamily="18" charset="0"/>
                            </a:rPr>
                            <m:t>𝐷</m:t>
                          </m:r>
                        </m:sup>
                      </m:sSubSup>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fr-BE" sz="2001" i="1">
                          <a:latin typeface="Cambria Math" panose="02040503050406030204" pitchFamily="18" charset="0"/>
                          <a:ea typeface="Cambria Math" panose="02040503050406030204" pitchFamily="18" charset="0"/>
                        </a:rPr>
                        <m:t> </m:t>
                      </m:r>
                      <m:r>
                        <a:rPr lang="fr-BE" sz="2001" i="1">
                          <a:latin typeface="Cambria Math" panose="02040503050406030204" pitchFamily="18" charset="0"/>
                          <a:ea typeface="Cambria Math" panose="02040503050406030204" pitchFamily="18" charset="0"/>
                        </a:rPr>
                        <m:t>𝑖</m:t>
                      </m:r>
                      <m:r>
                        <a:rPr lang="en-BE" sz="2001" i="1">
                          <a:latin typeface="Cambria Math" panose="02040503050406030204" pitchFamily="18" charset="0"/>
                          <a:ea typeface="Cambria Math" panose="02040503050406030204" pitchFamily="18" charset="0"/>
                        </a:rPr>
                        <m:t>=1,⋯,</m:t>
                      </m:r>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fr-BE" sz="2001" i="1">
                              <a:latin typeface="Cambria Math" panose="02040503050406030204" pitchFamily="18" charset="0"/>
                            </a:rPr>
                            <m:t>𝐷</m:t>
                          </m:r>
                        </m:sub>
                      </m:sSub>
                    </m:oMath>
                  </m:oMathPara>
                </a14:m>
                <a:endParaRPr lang="fr-BE" sz="2001" i="1">
                  <a:latin typeface="Cambria Math" panose="02040503050406030204" pitchFamily="18" charset="0"/>
                </a:endParaRPr>
              </a:p>
              <a:p>
                <a:pPr algn="just"/>
                <a14:m>
                  <m:oMathPara xmlns:m="http://schemas.openxmlformats.org/officeDocument/2006/math">
                    <m:oMathParaPr>
                      <m:jc m:val="center"/>
                    </m:oMathParaPr>
                    <m:oMath xmlns:m="http://schemas.openxmlformats.org/officeDocument/2006/math">
                      <m:r>
                        <a:rPr lang="fr-BE" sz="2001" i="1">
                          <a:latin typeface="Cambria Math" panose="02040503050406030204" pitchFamily="18" charset="0"/>
                        </a:rPr>
                        <m:t>0</m:t>
                      </m:r>
                      <m:sSubSup>
                        <m:sSubSupPr>
                          <m:ctrlPr>
                            <a:rPr lang="en-BE" sz="2001" i="1">
                              <a:latin typeface="Cambria Math" panose="02040503050406030204" pitchFamily="18" charset="0"/>
                            </a:rPr>
                          </m:ctrlPr>
                        </m:sSubSupPr>
                        <m:e>
                          <m:r>
                            <a:rPr lang="en-BE" sz="2001" i="1">
                              <a:latin typeface="Cambria Math" panose="02040503050406030204" pitchFamily="18" charset="0"/>
                              <a:ea typeface="Cambria Math" panose="02040503050406030204" pitchFamily="18" charset="0"/>
                            </a:rPr>
                            <m:t>≤</m:t>
                          </m:r>
                          <m:r>
                            <a:rPr lang="fr-BE" sz="2001" i="1">
                              <a:latin typeface="Cambria Math" panose="02040503050406030204" pitchFamily="18" charset="0"/>
                              <a:ea typeface="Cambria Math" panose="02040503050406030204" pitchFamily="18" charset="0"/>
                            </a:rPr>
                            <m:t>𝑦</m:t>
                          </m:r>
                        </m:e>
                        <m:sub>
                          <m:r>
                            <a:rPr lang="fr-BE" sz="2001" i="1">
                              <a:latin typeface="Cambria Math" panose="02040503050406030204" pitchFamily="18" charset="0"/>
                            </a:rPr>
                            <m:t>𝑗</m:t>
                          </m:r>
                        </m:sub>
                        <m:sup>
                          <m:r>
                            <a:rPr lang="fr-BE" sz="2001" i="1">
                              <a:latin typeface="Cambria Math" panose="02040503050406030204" pitchFamily="18" charset="0"/>
                            </a:rPr>
                            <m:t>𝐺</m:t>
                          </m:r>
                        </m:sup>
                      </m:sSubSup>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fr-BE" sz="2001" i="1">
                              <a:latin typeface="Cambria Math" panose="02040503050406030204" pitchFamily="18" charset="0"/>
                            </a:rPr>
                            <m:t>𝑗</m:t>
                          </m:r>
                        </m:sub>
                        <m:sup>
                          <m:r>
                            <a:rPr lang="fr-BE" sz="2001" i="1">
                              <a:latin typeface="Cambria Math" panose="02040503050406030204" pitchFamily="18" charset="0"/>
                            </a:rPr>
                            <m:t>𝐺</m:t>
                          </m:r>
                        </m:sup>
                      </m:sSubSup>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fr-BE" sz="2001" i="1">
                          <a:latin typeface="Cambria Math" panose="02040503050406030204" pitchFamily="18" charset="0"/>
                          <a:ea typeface="Cambria Math" panose="02040503050406030204" pitchFamily="18" charset="0"/>
                        </a:rPr>
                        <m:t> </m:t>
                      </m:r>
                      <m:r>
                        <a:rPr lang="fr-BE" sz="2001" i="1">
                          <a:latin typeface="Cambria Math" panose="02040503050406030204" pitchFamily="18" charset="0"/>
                          <a:ea typeface="Cambria Math" panose="02040503050406030204" pitchFamily="18" charset="0"/>
                        </a:rPr>
                        <m:t>𝑗</m:t>
                      </m:r>
                      <m:r>
                        <a:rPr lang="en-BE" sz="2001" i="1">
                          <a:latin typeface="Cambria Math" panose="02040503050406030204" pitchFamily="18" charset="0"/>
                          <a:ea typeface="Cambria Math" panose="02040503050406030204" pitchFamily="18" charset="0"/>
                        </a:rPr>
                        <m:t>=1,⋯,</m:t>
                      </m:r>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fr-BE" sz="2001" i="1">
                              <a:latin typeface="Cambria Math" panose="02040503050406030204" pitchFamily="18" charset="0"/>
                            </a:rPr>
                            <m:t>𝐺</m:t>
                          </m:r>
                        </m:sub>
                      </m:sSub>
                    </m:oMath>
                  </m:oMathPara>
                </a14:m>
                <a:endParaRPr lang="fr-BE" sz="2001">
                  <a:latin typeface="Arial" panose="020B0604020202020204" pitchFamily="34" charset="0"/>
                  <a:cs typeface="Arial" panose="020B0604020202020204" pitchFamily="34" charset="0"/>
                </a:endParaRPr>
              </a:p>
            </p:txBody>
          </p:sp>
        </mc:Choice>
        <mc:Fallback xmlns="">
          <p:sp>
            <p:nvSpPr>
              <p:cNvPr id="7" name="ZoneTexte 6">
                <a:extLst>
                  <a:ext uri="{FF2B5EF4-FFF2-40B4-BE49-F238E27FC236}">
                    <a16:creationId xmlns:a16="http://schemas.microsoft.com/office/drawing/2014/main" id="{0133A119-B2A5-B1EC-2851-0CDE28811300}"/>
                  </a:ext>
                </a:extLst>
              </p:cNvPr>
              <p:cNvSpPr txBox="1">
                <a:spLocks noRot="1" noChangeAspect="1" noMove="1" noResize="1" noEditPoints="1" noAdjustHandles="1" noChangeArrowheads="1" noChangeShapeType="1" noTextEdit="1"/>
              </p:cNvSpPr>
              <p:nvPr/>
            </p:nvSpPr>
            <p:spPr>
              <a:xfrm>
                <a:off x="5483544" y="2055799"/>
                <a:ext cx="4586619" cy="3390216"/>
              </a:xfrm>
              <a:prstGeom prst="rect">
                <a:avLst/>
              </a:prstGeom>
              <a:blipFill>
                <a:blip r:embed="rId5"/>
                <a:stretch>
                  <a:fillRect l="-1064" t="-540" r="-1064" b="-180"/>
                </a:stretch>
              </a:blipFill>
            </p:spPr>
            <p:txBody>
              <a:bodyPr/>
              <a:lstStyle/>
              <a:p>
                <a:r>
                  <a:rPr lang="en-US">
                    <a:noFill/>
                  </a:rPr>
                  <a:t> </a:t>
                </a:r>
              </a:p>
            </p:txBody>
          </p:sp>
        </mc:Fallback>
      </mc:AlternateContent>
      <p:sp>
        <p:nvSpPr>
          <p:cNvPr id="10" name="ZoneTexte 9">
            <a:extLst>
              <a:ext uri="{FF2B5EF4-FFF2-40B4-BE49-F238E27FC236}">
                <a16:creationId xmlns:a16="http://schemas.microsoft.com/office/drawing/2014/main" id="{67452E4B-8F63-7F02-F72C-27AC1149FDB2}"/>
              </a:ext>
            </a:extLst>
          </p:cNvPr>
          <p:cNvSpPr txBox="1"/>
          <p:nvPr/>
        </p:nvSpPr>
        <p:spPr>
          <a:xfrm>
            <a:off x="590530" y="6660903"/>
            <a:ext cx="9479632" cy="1031651"/>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r>
              <a:rPr lang="en-US" sz="2001"/>
              <a:t>In the following, we consider the equivalent minimization problem obtained by minimizing the negative of the objective function while keeping all constraints unchanged.</a:t>
            </a:r>
            <a:endParaRPr lang="fr-BE" sz="2001">
              <a:latin typeface="Arial" panose="020B0604020202020204" pitchFamily="34" charset="0"/>
              <a:cs typeface="Arial" panose="020B0604020202020204" pitchFamily="34" charset="0"/>
            </a:endParaRPr>
          </a:p>
        </p:txBody>
      </p:sp>
      <p:pic>
        <p:nvPicPr>
          <p:cNvPr id="17" name="Image 16">
            <a:extLst>
              <a:ext uri="{FF2B5EF4-FFF2-40B4-BE49-F238E27FC236}">
                <a16:creationId xmlns:a16="http://schemas.microsoft.com/office/drawing/2014/main" id="{0DE9450C-49B6-24B5-ADF6-94805D45BA0E}"/>
              </a:ext>
            </a:extLst>
          </p:cNvPr>
          <p:cNvPicPr>
            <a:picLocks noChangeAspect="1"/>
          </p:cNvPicPr>
          <p:nvPr/>
        </p:nvPicPr>
        <p:blipFill>
          <a:blip r:embed="rId6"/>
          <a:stretch>
            <a:fillRect/>
          </a:stretch>
        </p:blipFill>
        <p:spPr>
          <a:xfrm>
            <a:off x="913399" y="3390764"/>
            <a:ext cx="3917686" cy="2853411"/>
          </a:xfrm>
          <a:prstGeom prst="rect">
            <a:avLst/>
          </a:prstGeom>
        </p:spPr>
      </p:pic>
      <p:sp>
        <p:nvSpPr>
          <p:cNvPr id="4" name="Espace réservé du numéro de diapositive 1">
            <a:extLst>
              <a:ext uri="{FF2B5EF4-FFF2-40B4-BE49-F238E27FC236}">
                <a16:creationId xmlns:a16="http://schemas.microsoft.com/office/drawing/2014/main" id="{09AD7025-F5DF-3FA8-B861-D38BD6A6D39A}"/>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159</a:t>
            </a:fld>
            <a:endParaRPr lang="en-GB"/>
          </a:p>
        </p:txBody>
      </p:sp>
    </p:spTree>
    <p:extLst>
      <p:ext uri="{BB962C8B-B14F-4D97-AF65-F5344CB8AC3E}">
        <p14:creationId xmlns:p14="http://schemas.microsoft.com/office/powerpoint/2010/main" val="164379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B293A28-C6FC-95D4-B63E-461AAF1C7DD7}"/>
              </a:ext>
            </a:extLst>
          </p:cNvPr>
          <p:cNvSpPr txBox="1"/>
          <p:nvPr/>
        </p:nvSpPr>
        <p:spPr>
          <a:xfrm>
            <a:off x="589585" y="349892"/>
            <a:ext cx="9421673" cy="461665"/>
          </a:xfrm>
          <a:prstGeom prst="rect">
            <a:avLst/>
          </a:prstGeom>
          <a:noFill/>
        </p:spPr>
        <p:txBody>
          <a:bodyPr wrap="square" lIns="91440" tIns="45720" rIns="91440" bIns="45720" anchor="t">
            <a:spAutoFit/>
          </a:bodyPr>
          <a:lstStyle/>
          <a:p>
            <a:r>
              <a:rPr lang="en-GB" sz="2400" b="1" noProof="0">
                <a:latin typeface="Arial"/>
                <a:cs typeface="Arial"/>
              </a:rPr>
              <a:t>First challenge: the need for capacity markets</a:t>
            </a:r>
            <a:endParaRPr lang="en-GB" sz="2400" b="1" noProof="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0A3FF430-A5AB-254C-9A03-B916DE64B87F}"/>
              </a:ext>
            </a:extLst>
          </p:cNvPr>
          <p:cNvSpPr>
            <a:spLocks noChangeArrowheads="1"/>
          </p:cNvSpPr>
          <p:nvPr/>
        </p:nvSpPr>
        <p:spPr bwMode="auto">
          <a:xfrm>
            <a:off x="589586" y="1128953"/>
            <a:ext cx="948151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noProof="0">
                <a:ln>
                  <a:noFill/>
                </a:ln>
                <a:solidFill>
                  <a:schemeClr val="tx1"/>
                </a:solidFill>
                <a:effectLst/>
                <a:latin typeface="Arial" panose="020B0604020202020204" pitchFamily="34" charset="0"/>
              </a:rPr>
              <a:t>The first challenge is the need to introduce </a:t>
            </a:r>
            <a:r>
              <a:rPr kumimoji="0" lang="en-GB" sz="2000" b="1" i="0" u="none" strike="noStrike" cap="none" normalizeH="0" baseline="0" noProof="0">
                <a:ln>
                  <a:noFill/>
                </a:ln>
                <a:solidFill>
                  <a:schemeClr val="tx1"/>
                </a:solidFill>
                <a:effectLst/>
                <a:latin typeface="Arial" panose="020B0604020202020204" pitchFamily="34" charset="0"/>
              </a:rPr>
              <a:t>capacity markets</a:t>
            </a:r>
            <a:r>
              <a:rPr kumimoji="0" lang="en-GB" sz="2000" b="0" i="0" u="none" strike="noStrike" cap="none" normalizeH="0" baseline="0" noProof="0">
                <a:ln>
                  <a:noFill/>
                </a:ln>
                <a:solidFill>
                  <a:schemeClr val="tx1"/>
                </a:solidFill>
                <a:effectLst/>
                <a:latin typeface="Arial" panose="020B0604020202020204" pitchFamily="34" charset="0"/>
              </a:rPr>
              <a:t>. As renewables drive prices down, it becomes harder to secure funding for capital expenditures (CAPEX). Electricity prices can even drop to very low levels or become negative. If we only compensate for energy volumes, no investments would be profitable anymore in this context.</a:t>
            </a:r>
          </a:p>
        </p:txBody>
      </p:sp>
      <p:sp>
        <p:nvSpPr>
          <p:cNvPr id="10" name="ZoneTexte 9">
            <a:extLst>
              <a:ext uri="{FF2B5EF4-FFF2-40B4-BE49-F238E27FC236}">
                <a16:creationId xmlns:a16="http://schemas.microsoft.com/office/drawing/2014/main" id="{6D0D6248-AA5C-7240-7BB3-14F35464CAD4}"/>
              </a:ext>
            </a:extLst>
          </p:cNvPr>
          <p:cNvSpPr txBox="1"/>
          <p:nvPr/>
        </p:nvSpPr>
        <p:spPr>
          <a:xfrm>
            <a:off x="180340" y="7628254"/>
            <a:ext cx="9734629" cy="261610"/>
          </a:xfrm>
          <a:prstGeom prst="rect">
            <a:avLst/>
          </a:prstGeom>
          <a:noFill/>
        </p:spPr>
        <p:txBody>
          <a:bodyPr wrap="square">
            <a:spAutoFit/>
          </a:bodyPr>
          <a:lstStyle/>
          <a:p>
            <a:r>
              <a:rPr lang="en-GB" sz="1100" b="1" baseline="30000" noProof="0">
                <a:latin typeface="Arial" panose="020B0604020202020204" pitchFamily="34" charset="0"/>
                <a:cs typeface="Arial" panose="020B0604020202020204" pitchFamily="34" charset="0"/>
              </a:rPr>
              <a:t>1</a:t>
            </a:r>
            <a:r>
              <a:rPr lang="en-GB" sz="1100" noProof="0">
                <a:latin typeface="Arial" panose="020B0604020202020204" pitchFamily="34" charset="0"/>
                <a:cs typeface="Arial" panose="020B0604020202020204" pitchFamily="34" charset="0"/>
              </a:rPr>
              <a:t>https://www.ewea.org/fileadmin/files/library/publications/reports/Economics_of_Wind_Energy.pdf</a:t>
            </a:r>
          </a:p>
        </p:txBody>
      </p:sp>
      <p:sp>
        <p:nvSpPr>
          <p:cNvPr id="12" name="ZoneTexte 11">
            <a:extLst>
              <a:ext uri="{FF2B5EF4-FFF2-40B4-BE49-F238E27FC236}">
                <a16:creationId xmlns:a16="http://schemas.microsoft.com/office/drawing/2014/main" id="{0CEC8050-2EC2-CE33-F038-D37FC7DCC485}"/>
              </a:ext>
            </a:extLst>
          </p:cNvPr>
          <p:cNvSpPr txBox="1"/>
          <p:nvPr/>
        </p:nvSpPr>
        <p:spPr>
          <a:xfrm>
            <a:off x="1116895" y="6833981"/>
            <a:ext cx="8459607" cy="523220"/>
          </a:xfrm>
          <a:prstGeom prst="rect">
            <a:avLst/>
          </a:prstGeom>
          <a:noFill/>
        </p:spPr>
        <p:txBody>
          <a:bodyPr wrap="square">
            <a:spAutoFit/>
          </a:bodyPr>
          <a:lstStyle/>
          <a:p>
            <a:pPr algn="ctr"/>
            <a:r>
              <a:rPr lang="en-GB" sz="1400" i="1" noProof="0">
                <a:latin typeface="Arial" panose="020B0604020202020204" pitchFamily="34" charset="0"/>
                <a:cs typeface="Arial" panose="020B0604020202020204" pitchFamily="34" charset="0"/>
              </a:rPr>
              <a:t>(a) Supply and demand curve for the NordPool Power Exchange and</a:t>
            </a:r>
          </a:p>
          <a:p>
            <a:pPr algn="ctr"/>
            <a:r>
              <a:rPr lang="en-GB" sz="1400" i="1" noProof="0">
                <a:latin typeface="Arial" panose="020B0604020202020204" pitchFamily="34" charset="0"/>
                <a:cs typeface="Arial" panose="020B0604020202020204" pitchFamily="34" charset="0"/>
              </a:rPr>
              <a:t>(b) how wind power influences the power spot price at different times of day. </a:t>
            </a:r>
          </a:p>
        </p:txBody>
      </p:sp>
      <p:grpSp>
        <p:nvGrpSpPr>
          <p:cNvPr id="16" name="Groupe 15">
            <a:extLst>
              <a:ext uri="{FF2B5EF4-FFF2-40B4-BE49-F238E27FC236}">
                <a16:creationId xmlns:a16="http://schemas.microsoft.com/office/drawing/2014/main" id="{BABD1856-B631-7521-57C0-162A22E1EA87}"/>
              </a:ext>
            </a:extLst>
          </p:cNvPr>
          <p:cNvGrpSpPr/>
          <p:nvPr/>
        </p:nvGrpSpPr>
        <p:grpSpPr>
          <a:xfrm>
            <a:off x="1116896" y="3124240"/>
            <a:ext cx="8459608" cy="3636335"/>
            <a:chOff x="1116896" y="3051543"/>
            <a:chExt cx="8459608" cy="3636335"/>
          </a:xfrm>
        </p:grpSpPr>
        <p:pic>
          <p:nvPicPr>
            <p:cNvPr id="7" name="Image 6">
              <a:extLst>
                <a:ext uri="{FF2B5EF4-FFF2-40B4-BE49-F238E27FC236}">
                  <a16:creationId xmlns:a16="http://schemas.microsoft.com/office/drawing/2014/main" id="{58CADBBE-D80B-F941-BAA9-3B89A716C470}"/>
                </a:ext>
              </a:extLst>
            </p:cNvPr>
            <p:cNvPicPr>
              <a:picLocks noChangeAspect="1"/>
            </p:cNvPicPr>
            <p:nvPr/>
          </p:nvPicPr>
          <p:blipFill>
            <a:blip r:embed="rId2"/>
            <a:srcRect l="1361"/>
            <a:stretch/>
          </p:blipFill>
          <p:spPr>
            <a:xfrm>
              <a:off x="1402229" y="3419069"/>
              <a:ext cx="7888942" cy="3127826"/>
            </a:xfrm>
            <a:prstGeom prst="rect">
              <a:avLst/>
            </a:prstGeom>
          </p:spPr>
        </p:pic>
        <p:sp>
          <p:nvSpPr>
            <p:cNvPr id="13" name="ZoneTexte 12">
              <a:extLst>
                <a:ext uri="{FF2B5EF4-FFF2-40B4-BE49-F238E27FC236}">
                  <a16:creationId xmlns:a16="http://schemas.microsoft.com/office/drawing/2014/main" id="{D930982E-D76F-E736-0DB5-5664D39BB273}"/>
                </a:ext>
              </a:extLst>
            </p:cNvPr>
            <p:cNvSpPr txBox="1"/>
            <p:nvPr/>
          </p:nvSpPr>
          <p:spPr>
            <a:xfrm>
              <a:off x="1477926" y="3143819"/>
              <a:ext cx="3700130" cy="307777"/>
            </a:xfrm>
            <a:prstGeom prst="rect">
              <a:avLst/>
            </a:prstGeom>
            <a:noFill/>
          </p:spPr>
          <p:txBody>
            <a:bodyPr wrap="square" rtlCol="0">
              <a:spAutoFit/>
            </a:bodyPr>
            <a:lstStyle/>
            <a:p>
              <a:pPr algn="ctr"/>
              <a:r>
                <a:rPr lang="en-GB" sz="1400" noProof="0">
                  <a:latin typeface="Arial" panose="020B0604020202020204" pitchFamily="34" charset="0"/>
                  <a:cs typeface="Arial" panose="020B0604020202020204" pitchFamily="34" charset="0"/>
                </a:rPr>
                <a:t>(a)</a:t>
              </a:r>
            </a:p>
          </p:txBody>
        </p:sp>
        <p:sp>
          <p:nvSpPr>
            <p:cNvPr id="14" name="ZoneTexte 13">
              <a:extLst>
                <a:ext uri="{FF2B5EF4-FFF2-40B4-BE49-F238E27FC236}">
                  <a16:creationId xmlns:a16="http://schemas.microsoft.com/office/drawing/2014/main" id="{83B6C345-9717-CC39-8180-07CA1C71E561}"/>
                </a:ext>
              </a:extLst>
            </p:cNvPr>
            <p:cNvSpPr txBox="1"/>
            <p:nvPr/>
          </p:nvSpPr>
          <p:spPr>
            <a:xfrm>
              <a:off x="5476875" y="3176345"/>
              <a:ext cx="3738599" cy="307777"/>
            </a:xfrm>
            <a:prstGeom prst="rect">
              <a:avLst/>
            </a:prstGeom>
            <a:noFill/>
          </p:spPr>
          <p:txBody>
            <a:bodyPr wrap="square" rtlCol="0">
              <a:spAutoFit/>
            </a:bodyPr>
            <a:lstStyle/>
            <a:p>
              <a:pPr algn="ctr"/>
              <a:r>
                <a:rPr lang="en-GB" sz="1400" noProof="0">
                  <a:latin typeface="Arial" panose="020B0604020202020204" pitchFamily="34" charset="0"/>
                  <a:cs typeface="Arial" panose="020B0604020202020204" pitchFamily="34" charset="0"/>
                </a:rPr>
                <a:t>(b)</a:t>
              </a:r>
            </a:p>
          </p:txBody>
        </p:sp>
        <p:sp>
          <p:nvSpPr>
            <p:cNvPr id="15" name="Rectangle 14">
              <a:extLst>
                <a:ext uri="{FF2B5EF4-FFF2-40B4-BE49-F238E27FC236}">
                  <a16:creationId xmlns:a16="http://schemas.microsoft.com/office/drawing/2014/main" id="{7CAC9228-EAD4-E90D-D048-49119EED6744}"/>
                </a:ext>
              </a:extLst>
            </p:cNvPr>
            <p:cNvSpPr/>
            <p:nvPr/>
          </p:nvSpPr>
          <p:spPr>
            <a:xfrm>
              <a:off x="1116896" y="3051543"/>
              <a:ext cx="8459608" cy="363633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6" name="Espace réservé du numéro de diapositive 5">
            <a:extLst>
              <a:ext uri="{FF2B5EF4-FFF2-40B4-BE49-F238E27FC236}">
                <a16:creationId xmlns:a16="http://schemas.microsoft.com/office/drawing/2014/main" id="{56BE031C-B499-C945-B66B-7178DD51CCA8}"/>
              </a:ext>
            </a:extLst>
          </p:cNvPr>
          <p:cNvSpPr>
            <a:spLocks noGrp="1"/>
          </p:cNvSpPr>
          <p:nvPr>
            <p:ph type="sldNum" sz="quarter" idx="12"/>
          </p:nvPr>
        </p:nvSpPr>
        <p:spPr/>
        <p:txBody>
          <a:bodyPr/>
          <a:lstStyle/>
          <a:p>
            <a:fld id="{C7CC0789-4E3B-4896-AB79-9C52DA5A6F9C}" type="slidenum">
              <a:rPr lang="en-GB" smtClean="0"/>
              <a:t>16</a:t>
            </a:fld>
            <a:endParaRPr lang="en-GB"/>
          </a:p>
        </p:txBody>
      </p:sp>
    </p:spTree>
    <p:extLst>
      <p:ext uri="{BB962C8B-B14F-4D97-AF65-F5344CB8AC3E}">
        <p14:creationId xmlns:p14="http://schemas.microsoft.com/office/powerpoint/2010/main" val="234970970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2" name="ZoneTexte 1">
            <a:extLst>
              <a:ext uri="{FF2B5EF4-FFF2-40B4-BE49-F238E27FC236}">
                <a16:creationId xmlns:a16="http://schemas.microsoft.com/office/drawing/2014/main" id="{CF401AB6-AA99-CDCF-8CF5-3A5468BB6CAA}"/>
              </a:ext>
            </a:extLst>
          </p:cNvPr>
          <p:cNvSpPr txBox="1"/>
          <p:nvPr/>
        </p:nvSpPr>
        <p:spPr>
          <a:xfrm>
            <a:off x="590531" y="1072769"/>
            <a:ext cx="9479632" cy="415854"/>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r>
              <a:rPr lang="fr-BE" sz="2001">
                <a:solidFill>
                  <a:schemeClr val="tx1"/>
                </a:solidFill>
                <a:latin typeface="Arial" panose="020B0604020202020204" pitchFamily="34" charset="0"/>
                <a:cs typeface="Arial" panose="020B0604020202020204" pitchFamily="34" charset="0"/>
              </a:rPr>
              <a:t>Let us consider two producers and two retailers.</a:t>
            </a:r>
            <a:endParaRPr lang="en-BE" sz="2001">
              <a:solidFill>
                <a:schemeClr val="tx1"/>
              </a:solidFill>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8A0A4D26-12BE-62F1-C92B-60AF80E89B52}"/>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A simple 2S-2C example of social welfare optimization </a:t>
            </a:r>
            <a:endParaRPr lang="fr-BE" sz="2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EFC8959D-3392-E673-9C29-CBD67E1A1054}"/>
                  </a:ext>
                </a:extLst>
              </p:cNvPr>
              <p:cNvSpPr txBox="1"/>
              <p:nvPr/>
            </p:nvSpPr>
            <p:spPr>
              <a:xfrm>
                <a:off x="2908330" y="1999255"/>
                <a:ext cx="4876740" cy="594885"/>
              </a:xfrm>
              <a:prstGeom prst="rect">
                <a:avLst/>
              </a:prstGeom>
              <a:noFill/>
            </p:spPr>
            <p:txBody>
              <a:bodyPr wrap="square">
                <a:spAutoFit/>
              </a:bodyPr>
              <a:lstStyle/>
              <a:p>
                <a14:m>
                  <m:oMath xmlns:m="http://schemas.openxmlformats.org/officeDocument/2006/math">
                    <m:func>
                      <m:funcPr>
                        <m:ctrlPr>
                          <a:rPr lang="en-BE" sz="2001" i="1">
                            <a:latin typeface="Cambria Math" panose="02040503050406030204" pitchFamily="18" charset="0"/>
                          </a:rPr>
                        </m:ctrlPr>
                      </m:funcPr>
                      <m:fName>
                        <m:limLow>
                          <m:limLowPr>
                            <m:ctrlPr>
                              <a:rPr lang="en-BE" sz="2001" i="1">
                                <a:latin typeface="Cambria Math" panose="02040503050406030204" pitchFamily="18" charset="0"/>
                              </a:rPr>
                            </m:ctrlPr>
                          </m:limLowPr>
                          <m:e>
                            <m:r>
                              <m:rPr>
                                <m:sty m:val="p"/>
                              </m:rPr>
                              <a:rPr lang="en-BE" sz="2001">
                                <a:latin typeface="Cambria Math" panose="02040503050406030204" pitchFamily="18" charset="0"/>
                              </a:rPr>
                              <m:t>max</m:t>
                            </m:r>
                          </m:e>
                          <m:lim>
                            <m:sSubSup>
                              <m:sSubSupPr>
                                <m:ctrlPr>
                                  <a:rPr lang="en-BE" sz="2001" i="1">
                                    <a:latin typeface="Cambria Math" panose="02040503050406030204" pitchFamily="18" charset="0"/>
                                  </a:rPr>
                                </m:ctrlPr>
                              </m:sSubSupPr>
                              <m:e>
                                <m:r>
                                  <m:rPr>
                                    <m:sty m:val="p"/>
                                  </m:rPr>
                                  <a:rPr lang="fr-BE" sz="2001">
                                    <a:latin typeface="Cambria Math" panose="02040503050406030204" pitchFamily="18" charset="0"/>
                                  </a:rPr>
                                  <m:t>y</m:t>
                                </m:r>
                              </m:e>
                              <m:sub>
                                <m:r>
                                  <a:rPr lang="fr-BE" sz="2001">
                                    <a:latin typeface="Cambria Math" panose="02040503050406030204" pitchFamily="18" charset="0"/>
                                  </a:rPr>
                                  <m:t>1</m:t>
                                </m:r>
                              </m:sub>
                              <m:sup>
                                <m:r>
                                  <m:rPr>
                                    <m:sty m:val="p"/>
                                  </m:rPr>
                                  <a:rPr lang="fr-BE" sz="2001">
                                    <a:latin typeface="Cambria Math" panose="02040503050406030204" pitchFamily="18" charset="0"/>
                                  </a:rPr>
                                  <m:t>G</m:t>
                                </m:r>
                              </m:sup>
                            </m:sSubSup>
                            <m:r>
                              <a:rPr lang="fr-BE" sz="2001" i="1">
                                <a:latin typeface="Cambria Math" panose="02040503050406030204" pitchFamily="18" charset="0"/>
                              </a:rPr>
                              <m:t>,</m:t>
                            </m:r>
                            <m:sSubSup>
                              <m:sSubSupPr>
                                <m:ctrlPr>
                                  <a:rPr lang="en-BE" sz="2001" i="1">
                                    <a:latin typeface="Cambria Math" panose="02040503050406030204" pitchFamily="18" charset="0"/>
                                  </a:rPr>
                                </m:ctrlPr>
                              </m:sSubSupPr>
                              <m:e>
                                <m:r>
                                  <m:rPr>
                                    <m:sty m:val="p"/>
                                  </m:rPr>
                                  <a:rPr lang="fr-BE" sz="2001">
                                    <a:latin typeface="Cambria Math" panose="02040503050406030204" pitchFamily="18" charset="0"/>
                                  </a:rPr>
                                  <m:t>y</m:t>
                                </m:r>
                              </m:e>
                              <m:sub>
                                <m:r>
                                  <a:rPr lang="fr-BE" sz="2001">
                                    <a:latin typeface="Cambria Math" panose="02040503050406030204" pitchFamily="18" charset="0"/>
                                  </a:rPr>
                                  <m:t>2</m:t>
                                </m:r>
                              </m:sub>
                              <m:sup>
                                <m:r>
                                  <m:rPr>
                                    <m:sty m:val="p"/>
                                  </m:rPr>
                                  <a:rPr lang="fr-BE" sz="2001">
                                    <a:latin typeface="Cambria Math" panose="02040503050406030204" pitchFamily="18" charset="0"/>
                                  </a:rPr>
                                  <m:t>G</m:t>
                                </m:r>
                              </m:sup>
                            </m:sSubSup>
                            <m:r>
                              <a:rPr lang="fr-BE" sz="2001" i="1">
                                <a:latin typeface="Cambria Math" panose="02040503050406030204" pitchFamily="18" charset="0"/>
                              </a:rPr>
                              <m:t>,</m:t>
                            </m:r>
                            <m:sSubSup>
                              <m:sSubSupPr>
                                <m:ctrlPr>
                                  <a:rPr lang="en-BE" sz="2001" i="1">
                                    <a:latin typeface="Cambria Math" panose="02040503050406030204" pitchFamily="18" charset="0"/>
                                  </a:rPr>
                                </m:ctrlPr>
                              </m:sSubSupPr>
                              <m:e>
                                <m:r>
                                  <m:rPr>
                                    <m:sty m:val="p"/>
                                  </m:rPr>
                                  <a:rPr lang="fr-BE" sz="2001">
                                    <a:latin typeface="Cambria Math" panose="02040503050406030204" pitchFamily="18" charset="0"/>
                                  </a:rPr>
                                  <m:t>y</m:t>
                                </m:r>
                              </m:e>
                              <m:sub>
                                <m:r>
                                  <a:rPr lang="fr-BE" sz="2001">
                                    <a:latin typeface="Cambria Math" panose="02040503050406030204" pitchFamily="18" charset="0"/>
                                  </a:rPr>
                                  <m:t>1</m:t>
                                </m:r>
                              </m:sub>
                              <m:sup>
                                <m:r>
                                  <m:rPr>
                                    <m:sty m:val="p"/>
                                  </m:rPr>
                                  <a:rPr lang="fr-BE" sz="2001">
                                    <a:latin typeface="Cambria Math" panose="02040503050406030204" pitchFamily="18" charset="0"/>
                                  </a:rPr>
                                  <m:t>D</m:t>
                                </m:r>
                              </m:sup>
                            </m:sSubSup>
                            <m:r>
                              <a:rPr lang="fr-BE" sz="2001" i="1">
                                <a:latin typeface="Cambria Math" panose="02040503050406030204" pitchFamily="18" charset="0"/>
                              </a:rPr>
                              <m:t>,</m:t>
                            </m:r>
                            <m:sSubSup>
                              <m:sSubSupPr>
                                <m:ctrlPr>
                                  <a:rPr lang="en-BE" sz="2001" i="1">
                                    <a:latin typeface="Cambria Math" panose="02040503050406030204" pitchFamily="18" charset="0"/>
                                  </a:rPr>
                                </m:ctrlPr>
                              </m:sSubSupPr>
                              <m:e>
                                <m:r>
                                  <m:rPr>
                                    <m:sty m:val="p"/>
                                  </m:rPr>
                                  <a:rPr lang="fr-BE" sz="2001">
                                    <a:latin typeface="Cambria Math" panose="02040503050406030204" pitchFamily="18" charset="0"/>
                                  </a:rPr>
                                  <m:t>y</m:t>
                                </m:r>
                              </m:e>
                              <m:sub>
                                <m:r>
                                  <a:rPr lang="fr-BE" sz="2001">
                                    <a:latin typeface="Cambria Math" panose="02040503050406030204" pitchFamily="18" charset="0"/>
                                  </a:rPr>
                                  <m:t>2</m:t>
                                </m:r>
                              </m:sub>
                              <m:sup>
                                <m:r>
                                  <m:rPr>
                                    <m:sty m:val="p"/>
                                  </m:rPr>
                                  <a:rPr lang="fr-BE" sz="2001">
                                    <a:latin typeface="Cambria Math" panose="02040503050406030204" pitchFamily="18" charset="0"/>
                                  </a:rPr>
                                  <m:t>D</m:t>
                                </m:r>
                              </m:sup>
                            </m:sSubSup>
                          </m:lim>
                        </m:limLow>
                        <m:r>
                          <a:rPr lang="fr-BE" sz="2001" i="1">
                            <a:latin typeface="Cambria Math" panose="02040503050406030204" pitchFamily="18" charset="0"/>
                          </a:rPr>
                          <m:t>   </m:t>
                        </m:r>
                      </m:fName>
                      <m:e>
                        <m:r>
                          <a:rPr lang="fr-BE" sz="2001" i="1">
                            <a:latin typeface="Cambria Math" panose="02040503050406030204" pitchFamily="18" charset="0"/>
                          </a:rPr>
                          <m:t>   </m:t>
                        </m:r>
                      </m:e>
                    </m:func>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a:rPr lang="el-GR" sz="2001" i="1">
                                <a:latin typeface="Cambria Math" panose="02040503050406030204" pitchFamily="18" charset="0"/>
                              </a:rPr>
                              <m:t>𝜆</m:t>
                            </m:r>
                          </m:e>
                          <m:sub>
                            <m:r>
                              <a:rPr lang="fr-BE" sz="2001" i="1">
                                <a:latin typeface="Cambria Math" panose="02040503050406030204" pitchFamily="18" charset="0"/>
                              </a:rPr>
                              <m:t>1</m:t>
                            </m:r>
                          </m:sub>
                          <m:sup>
                            <m:r>
                              <a:rPr lang="fr-BE" sz="2001" i="1">
                                <a:latin typeface="Cambria Math" panose="02040503050406030204" pitchFamily="18" charset="0"/>
                              </a:rPr>
                              <m:t>𝐷</m:t>
                            </m:r>
                          </m:sup>
                        </m:sSubSup>
                        <m:r>
                          <a:rPr lang="fr-BE" sz="2001" i="1">
                            <a:latin typeface="Cambria Math" panose="02040503050406030204" pitchFamily="18" charset="0"/>
                          </a:rPr>
                          <m:t>𝑦</m:t>
                        </m:r>
                      </m:e>
                      <m:sub>
                        <m:r>
                          <a:rPr lang="fr-BE" sz="2001" i="1">
                            <a:latin typeface="Cambria Math" panose="02040503050406030204" pitchFamily="18" charset="0"/>
                          </a:rPr>
                          <m:t>1</m:t>
                        </m:r>
                      </m:sub>
                      <m:sup>
                        <m:r>
                          <a:rPr lang="fr-BE" sz="2001" i="1">
                            <a:latin typeface="Cambria Math" panose="02040503050406030204" pitchFamily="18" charset="0"/>
                          </a:rPr>
                          <m:t>𝐷</m:t>
                        </m:r>
                      </m:sup>
                    </m:sSubSup>
                    <m:r>
                      <a:rPr lang="fr-BE" sz="2001" i="1">
                        <a:latin typeface="Cambria Math" panose="02040503050406030204" pitchFamily="18" charset="0"/>
                      </a:rPr>
                      <m:t>+</m:t>
                    </m:r>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a:rPr lang="el-GR" sz="2001" i="1">
                                <a:latin typeface="Cambria Math" panose="02040503050406030204" pitchFamily="18" charset="0"/>
                              </a:rPr>
                              <m:t>𝜆</m:t>
                            </m:r>
                          </m:e>
                          <m:sub>
                            <m:r>
                              <a:rPr lang="fr-BE" sz="2001" i="1">
                                <a:latin typeface="Cambria Math" panose="02040503050406030204" pitchFamily="18" charset="0"/>
                              </a:rPr>
                              <m:t>2</m:t>
                            </m:r>
                          </m:sub>
                          <m:sup>
                            <m:r>
                              <a:rPr lang="fr-BE" sz="2001" i="1">
                                <a:latin typeface="Cambria Math" panose="02040503050406030204" pitchFamily="18" charset="0"/>
                              </a:rPr>
                              <m:t>𝐷</m:t>
                            </m:r>
                          </m:sup>
                        </m:sSubSup>
                        <m:r>
                          <a:rPr lang="fr-BE" sz="2001" i="1">
                            <a:latin typeface="Cambria Math" panose="02040503050406030204" pitchFamily="18" charset="0"/>
                          </a:rPr>
                          <m:t>𝑦</m:t>
                        </m:r>
                      </m:e>
                      <m:sub>
                        <m:r>
                          <a:rPr lang="fr-BE" sz="2001" i="1">
                            <a:latin typeface="Cambria Math" panose="02040503050406030204" pitchFamily="18" charset="0"/>
                          </a:rPr>
                          <m:t>2</m:t>
                        </m:r>
                      </m:sub>
                      <m:sup>
                        <m:r>
                          <a:rPr lang="fr-BE" sz="2001" i="1">
                            <a:latin typeface="Cambria Math" panose="02040503050406030204" pitchFamily="18" charset="0"/>
                          </a:rPr>
                          <m:t>𝐷</m:t>
                        </m:r>
                      </m:sup>
                    </m:sSubSup>
                  </m:oMath>
                </a14:m>
                <a:r>
                  <a:rPr lang="en-GB" sz="2001"/>
                  <a:t> </a:t>
                </a:r>
                <a14:m>
                  <m:oMath xmlns:m="http://schemas.openxmlformats.org/officeDocument/2006/math">
                    <m:r>
                      <a:rPr lang="fr-BE" sz="2001" i="1">
                        <a:latin typeface="Cambria Math" panose="02040503050406030204" pitchFamily="18" charset="0"/>
                      </a:rPr>
                      <m:t>−</m:t>
                    </m:r>
                  </m:oMath>
                </a14:m>
                <a:r>
                  <a:rPr lang="en-GB" sz="2001"/>
                  <a:t> </a:t>
                </a:r>
                <a14:m>
                  <m:oMath xmlns:m="http://schemas.openxmlformats.org/officeDocument/2006/math">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m:rPr>
                                <m:sty m:val="p"/>
                              </m:rPr>
                              <a:rPr lang="el-GR" sz="2001" i="1">
                                <a:latin typeface="Cambria Math" panose="02040503050406030204" pitchFamily="18" charset="0"/>
                              </a:rPr>
                              <m:t>λ</m:t>
                            </m:r>
                          </m:e>
                          <m:sub>
                            <m:r>
                              <a:rPr lang="fr-BE" sz="2001" i="1">
                                <a:latin typeface="Cambria Math" panose="02040503050406030204" pitchFamily="18" charset="0"/>
                              </a:rPr>
                              <m:t>1</m:t>
                            </m:r>
                          </m:sub>
                          <m:sup>
                            <m:r>
                              <a:rPr lang="fr-BE" sz="2001" i="1">
                                <a:latin typeface="Cambria Math" panose="02040503050406030204" pitchFamily="18" charset="0"/>
                              </a:rPr>
                              <m:t>𝐺</m:t>
                            </m:r>
                          </m:sup>
                        </m:sSubSup>
                        <m:r>
                          <a:rPr lang="fr-BE" sz="2001" i="1">
                            <a:latin typeface="Cambria Math" panose="02040503050406030204" pitchFamily="18" charset="0"/>
                          </a:rPr>
                          <m:t>𝑦</m:t>
                        </m:r>
                      </m:e>
                      <m:sub>
                        <m:r>
                          <a:rPr lang="fr-BE" sz="2001" i="1">
                            <a:latin typeface="Cambria Math" panose="02040503050406030204" pitchFamily="18" charset="0"/>
                          </a:rPr>
                          <m:t>1</m:t>
                        </m:r>
                      </m:sub>
                      <m:sup>
                        <m:r>
                          <a:rPr lang="fr-BE" sz="2001" i="1">
                            <a:latin typeface="Cambria Math" panose="02040503050406030204" pitchFamily="18" charset="0"/>
                          </a:rPr>
                          <m:t>𝐺</m:t>
                        </m:r>
                      </m:sup>
                    </m:sSubSup>
                    <m:r>
                      <a:rPr lang="fr-BE" sz="2001" i="1">
                        <a:latin typeface="Cambria Math" panose="02040503050406030204" pitchFamily="18" charset="0"/>
                      </a:rPr>
                      <m:t>−</m:t>
                    </m:r>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m:rPr>
                                <m:sty m:val="p"/>
                              </m:rPr>
                              <a:rPr lang="el-GR" sz="2001" i="1">
                                <a:latin typeface="Cambria Math" panose="02040503050406030204" pitchFamily="18" charset="0"/>
                              </a:rPr>
                              <m:t>λ</m:t>
                            </m:r>
                          </m:e>
                          <m:sub>
                            <m:r>
                              <a:rPr lang="fr-BE" sz="2001" i="1">
                                <a:latin typeface="Cambria Math" panose="02040503050406030204" pitchFamily="18" charset="0"/>
                              </a:rPr>
                              <m:t>2</m:t>
                            </m:r>
                          </m:sub>
                          <m:sup>
                            <m:r>
                              <a:rPr lang="fr-BE" sz="2001" i="1">
                                <a:latin typeface="Cambria Math" panose="02040503050406030204" pitchFamily="18" charset="0"/>
                              </a:rPr>
                              <m:t>𝐺</m:t>
                            </m:r>
                          </m:sup>
                        </m:sSubSup>
                        <m:r>
                          <a:rPr lang="fr-BE" sz="2001" i="1">
                            <a:latin typeface="Cambria Math" panose="02040503050406030204" pitchFamily="18" charset="0"/>
                          </a:rPr>
                          <m:t>𝑦</m:t>
                        </m:r>
                      </m:e>
                      <m:sub>
                        <m:r>
                          <a:rPr lang="fr-BE" sz="2001" i="1">
                            <a:latin typeface="Cambria Math" panose="02040503050406030204" pitchFamily="18" charset="0"/>
                          </a:rPr>
                          <m:t>2</m:t>
                        </m:r>
                      </m:sub>
                      <m:sup>
                        <m:r>
                          <a:rPr lang="fr-BE" sz="2001" i="1">
                            <a:latin typeface="Cambria Math" panose="02040503050406030204" pitchFamily="18" charset="0"/>
                          </a:rPr>
                          <m:t>𝐺</m:t>
                        </m:r>
                      </m:sup>
                    </m:sSubSup>
                  </m:oMath>
                </a14:m>
                <a:endParaRPr lang="en-GB" sz="2001"/>
              </a:p>
            </p:txBody>
          </p:sp>
        </mc:Choice>
        <mc:Fallback xmlns="">
          <p:sp>
            <p:nvSpPr>
              <p:cNvPr id="14" name="ZoneTexte 13">
                <a:extLst>
                  <a:ext uri="{FF2B5EF4-FFF2-40B4-BE49-F238E27FC236}">
                    <a16:creationId xmlns:a16="http://schemas.microsoft.com/office/drawing/2014/main" id="{EFC8959D-3392-E673-9C29-CBD67E1A1054}"/>
                  </a:ext>
                </a:extLst>
              </p:cNvPr>
              <p:cNvSpPr txBox="1">
                <a:spLocks noRot="1" noChangeAspect="1" noMove="1" noResize="1" noEditPoints="1" noAdjustHandles="1" noChangeArrowheads="1" noChangeShapeType="1" noTextEdit="1"/>
              </p:cNvSpPr>
              <p:nvPr/>
            </p:nvSpPr>
            <p:spPr>
              <a:xfrm>
                <a:off x="2908330" y="1999255"/>
                <a:ext cx="4876740" cy="594885"/>
              </a:xfrm>
              <a:prstGeom prst="rect">
                <a:avLst/>
              </a:prstGeom>
              <a:blipFill>
                <a:blip r:embed="rId3"/>
                <a:stretch>
                  <a:fillRect b="-2041"/>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1B999DDF-5C1D-ECDD-291B-FA2D3097DA3A}"/>
              </a:ext>
            </a:extLst>
          </p:cNvPr>
          <p:cNvSpPr/>
          <p:nvPr/>
        </p:nvSpPr>
        <p:spPr>
          <a:xfrm>
            <a:off x="2392382" y="1753403"/>
            <a:ext cx="5908637" cy="10865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b="1"/>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0133A119-B2A5-B1EC-2851-0CDE28811300}"/>
                  </a:ext>
                </a:extLst>
              </p:cNvPr>
              <p:cNvSpPr txBox="1"/>
              <p:nvPr/>
            </p:nvSpPr>
            <p:spPr>
              <a:xfrm>
                <a:off x="590530" y="3185119"/>
                <a:ext cx="9251282" cy="2899504"/>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marL="343037" indent="-343037" algn="just">
                  <a:buFont typeface="Arial" panose="020B0604020202020204" pitchFamily="34" charset="0"/>
                  <a:buChar char="•"/>
                </a:pPr>
                <a:r>
                  <a:rPr lang="en-BE" sz="2001">
                    <a:latin typeface="Arial" panose="020B0604020202020204" pitchFamily="34" charset="0"/>
                    <a:cs typeface="Arial" panose="020B0604020202020204" pitchFamily="34" charset="0"/>
                  </a:rPr>
                  <a:t>Demand (consumption) and supply</a:t>
                </a:r>
                <a:r>
                  <a:rPr lang="fr-BE" sz="2001">
                    <a:latin typeface="Arial" panose="020B0604020202020204" pitchFamily="34" charset="0"/>
                    <a:cs typeface="Arial" panose="020B0604020202020204" pitchFamily="34" charset="0"/>
                  </a:rPr>
                  <a:t> </a:t>
                </a:r>
                <a:r>
                  <a:rPr lang="en-BE" sz="2001">
                    <a:latin typeface="Arial" panose="020B0604020202020204" pitchFamily="34" charset="0"/>
                    <a:cs typeface="Arial" panose="020B0604020202020204" pitchFamily="34" charset="0"/>
                  </a:rPr>
                  <a:t>(generation) must be equal:</a:t>
                </a:r>
                <a:endParaRPr lang="fr-BE"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endParaRPr lang="fr-BE" sz="1000" i="1">
                  <a:latin typeface="Cambria Math" panose="02040503050406030204" pitchFamily="18" charset="0"/>
                </a:endParaRPr>
              </a:p>
              <a:p>
                <a:pPr algn="just"/>
                <a:r>
                  <a:rPr lang="fr-BE" sz="2001"/>
                  <a:t>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1</m:t>
                        </m:r>
                      </m:sub>
                      <m:sup>
                        <m:r>
                          <a:rPr lang="fr-BE" sz="2001" i="1">
                            <a:latin typeface="Cambria Math" panose="02040503050406030204" pitchFamily="18" charset="0"/>
                          </a:rPr>
                          <m:t>𝐺</m:t>
                        </m:r>
                      </m:sup>
                    </m:sSubSup>
                    <m:r>
                      <a:rPr lang="fr-BE" sz="2001" i="1">
                        <a:latin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2</m:t>
                        </m:r>
                      </m:sub>
                      <m:sup>
                        <m:r>
                          <a:rPr lang="fr-BE" sz="2001" i="1">
                            <a:latin typeface="Cambria Math" panose="02040503050406030204" pitchFamily="18" charset="0"/>
                          </a:rPr>
                          <m:t>𝐺</m:t>
                        </m:r>
                      </m:sup>
                    </m:sSubSup>
                    <m:r>
                      <a:rPr lang="fr-BE" sz="2001" i="1">
                        <a:latin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1</m:t>
                        </m:r>
                      </m:sub>
                      <m:sup>
                        <m:r>
                          <a:rPr lang="fr-BE" sz="2001" i="1">
                            <a:latin typeface="Cambria Math" panose="02040503050406030204" pitchFamily="18" charset="0"/>
                          </a:rPr>
                          <m:t>𝐷</m:t>
                        </m:r>
                      </m:sup>
                    </m:sSubSup>
                    <m:r>
                      <a:rPr lang="fr-BE" sz="2001" i="1">
                        <a:latin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2</m:t>
                        </m:r>
                      </m:sub>
                      <m:sup>
                        <m:r>
                          <a:rPr lang="fr-BE" sz="2001" i="1">
                            <a:latin typeface="Cambria Math" panose="02040503050406030204" pitchFamily="18" charset="0"/>
                          </a:rPr>
                          <m:t>𝐷</m:t>
                        </m:r>
                      </m:sup>
                    </m:sSubSup>
                    <m:r>
                      <a:rPr lang="en-BE" sz="2001" i="1">
                        <a:latin typeface="Cambria Math" panose="02040503050406030204" pitchFamily="18" charset="0"/>
                      </a:rPr>
                      <m:t>=0</m:t>
                    </m:r>
                  </m:oMath>
                </a14:m>
                <a:endParaRPr lang="en-BE" sz="2001">
                  <a:latin typeface="Arial" panose="020B0604020202020204" pitchFamily="34" charset="0"/>
                  <a:cs typeface="Arial" panose="020B0604020202020204" pitchFamily="34" charset="0"/>
                </a:endParaRPr>
              </a:p>
              <a:p>
                <a:pPr algn="just"/>
                <a:endParaRPr lang="fr-BE"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fr-BE" sz="2001">
                    <a:latin typeface="Arial" panose="020B0604020202020204" pitchFamily="34" charset="0"/>
                    <a:cs typeface="Arial" panose="020B0604020202020204" pitchFamily="34" charset="0"/>
                  </a:rPr>
                  <a:t>Generation / consumption constraints:</a:t>
                </a:r>
              </a:p>
              <a:p>
                <a:pPr marL="343037" indent="-343037" algn="just">
                  <a:buFont typeface="Arial" panose="020B0604020202020204" pitchFamily="34" charset="0"/>
                  <a:buChar char="•"/>
                </a:pPr>
                <a:endParaRPr lang="fr-BE" sz="1000">
                  <a:latin typeface="Arial" panose="020B0604020202020204" pitchFamily="34" charset="0"/>
                  <a:cs typeface="Arial" panose="020B0604020202020204" pitchFamily="34" charset="0"/>
                </a:endParaRPr>
              </a:p>
              <a:p>
                <a:pPr algn="just"/>
                <a:r>
                  <a:rPr lang="fr-BE" sz="2001"/>
                  <a:t>     </a:t>
                </a:r>
                <a14:m>
                  <m:oMath xmlns:m="http://schemas.openxmlformats.org/officeDocument/2006/math">
                    <m:r>
                      <a:rPr lang="fr-BE" sz="2001" i="1">
                        <a:latin typeface="Cambria Math" panose="02040503050406030204" pitchFamily="18" charset="0"/>
                      </a:rPr>
                      <m:t>0</m:t>
                    </m:r>
                    <m:sSubSup>
                      <m:sSubSupPr>
                        <m:ctrlPr>
                          <a:rPr lang="en-BE" sz="2001" i="1">
                            <a:latin typeface="Cambria Math" panose="02040503050406030204" pitchFamily="18" charset="0"/>
                          </a:rPr>
                        </m:ctrlPr>
                      </m:sSubSupPr>
                      <m:e>
                        <m:r>
                          <a:rPr lang="en-BE" sz="2001" i="1">
                            <a:latin typeface="Cambria Math" panose="02040503050406030204" pitchFamily="18" charset="0"/>
                            <a:ea typeface="Cambria Math" panose="02040503050406030204" pitchFamily="18" charset="0"/>
                          </a:rPr>
                          <m:t>≤</m:t>
                        </m:r>
                        <m:r>
                          <a:rPr lang="fr-BE" sz="2001" i="1">
                            <a:latin typeface="Cambria Math" panose="02040503050406030204" pitchFamily="18" charset="0"/>
                            <a:ea typeface="Cambria Math" panose="02040503050406030204" pitchFamily="18" charset="0"/>
                          </a:rPr>
                          <m:t>𝑦</m:t>
                        </m:r>
                      </m:e>
                      <m:sub>
                        <m:r>
                          <a:rPr lang="fr-BE" sz="2001" i="1">
                            <a:latin typeface="Cambria Math" panose="02040503050406030204" pitchFamily="18" charset="0"/>
                            <a:ea typeface="Cambria Math" panose="02040503050406030204" pitchFamily="18" charset="0"/>
                          </a:rPr>
                          <m:t>1</m:t>
                        </m:r>
                      </m:sub>
                      <m:sup>
                        <m:r>
                          <a:rPr lang="fr-BE" sz="2001" i="1">
                            <a:latin typeface="Cambria Math" panose="02040503050406030204" pitchFamily="18" charset="0"/>
                          </a:rPr>
                          <m:t>𝐺</m:t>
                        </m:r>
                      </m:sup>
                    </m:sSubSup>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fr-BE" sz="2001" i="1">
                            <a:latin typeface="Cambria Math" panose="02040503050406030204" pitchFamily="18" charset="0"/>
                          </a:rPr>
                          <m:t>1</m:t>
                        </m:r>
                      </m:sub>
                      <m:sup>
                        <m:r>
                          <a:rPr lang="fr-BE" sz="2001" i="1">
                            <a:latin typeface="Cambria Math" panose="02040503050406030204" pitchFamily="18" charset="0"/>
                          </a:rPr>
                          <m:t>𝐺</m:t>
                        </m:r>
                      </m:sup>
                    </m:sSubSup>
                    <m:r>
                      <a:rPr lang="en-BE" sz="2001" i="1">
                        <a:latin typeface="Cambria Math" panose="02040503050406030204" pitchFamily="18" charset="0"/>
                      </a:rPr>
                      <m:t>,</m:t>
                    </m:r>
                    <m:r>
                      <a:rPr lang="fr-BE" sz="2001">
                        <a:latin typeface="Cambria Math" panose="02040503050406030204" pitchFamily="18" charset="0"/>
                      </a:rPr>
                      <m:t>  </m:t>
                    </m:r>
                    <m:r>
                      <a:rPr lang="fr-BE" sz="2001" i="1">
                        <a:latin typeface="Cambria Math" panose="02040503050406030204" pitchFamily="18" charset="0"/>
                      </a:rPr>
                      <m:t>0</m:t>
                    </m:r>
                    <m:sSubSup>
                      <m:sSubSupPr>
                        <m:ctrlPr>
                          <a:rPr lang="en-BE" sz="2001" i="1">
                            <a:latin typeface="Cambria Math" panose="02040503050406030204" pitchFamily="18" charset="0"/>
                          </a:rPr>
                        </m:ctrlPr>
                      </m:sSubSupPr>
                      <m:e>
                        <m:r>
                          <a:rPr lang="en-BE" sz="2001" i="1">
                            <a:latin typeface="Cambria Math" panose="02040503050406030204" pitchFamily="18" charset="0"/>
                            <a:ea typeface="Cambria Math" panose="02040503050406030204" pitchFamily="18" charset="0"/>
                          </a:rPr>
                          <m:t>≤</m:t>
                        </m:r>
                        <m:r>
                          <a:rPr lang="fr-BE" sz="2001" i="1">
                            <a:latin typeface="Cambria Math" panose="02040503050406030204" pitchFamily="18" charset="0"/>
                            <a:ea typeface="Cambria Math" panose="02040503050406030204" pitchFamily="18" charset="0"/>
                          </a:rPr>
                          <m:t>𝑦</m:t>
                        </m:r>
                      </m:e>
                      <m:sub>
                        <m:r>
                          <a:rPr lang="fr-BE" sz="2001" i="1">
                            <a:latin typeface="Cambria Math" panose="02040503050406030204" pitchFamily="18" charset="0"/>
                            <a:ea typeface="Cambria Math" panose="02040503050406030204" pitchFamily="18" charset="0"/>
                          </a:rPr>
                          <m:t>2</m:t>
                        </m:r>
                      </m:sub>
                      <m:sup>
                        <m:r>
                          <a:rPr lang="fr-BE" sz="2001" i="1">
                            <a:latin typeface="Cambria Math" panose="02040503050406030204" pitchFamily="18" charset="0"/>
                          </a:rPr>
                          <m:t>𝐺</m:t>
                        </m:r>
                      </m:sup>
                    </m:sSubSup>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fr-BE" sz="2001" i="1">
                            <a:latin typeface="Cambria Math" panose="02040503050406030204" pitchFamily="18" charset="0"/>
                          </a:rPr>
                          <m:t>2</m:t>
                        </m:r>
                      </m:sub>
                      <m:sup>
                        <m:r>
                          <a:rPr lang="fr-BE" sz="2001" i="1">
                            <a:latin typeface="Cambria Math" panose="02040503050406030204" pitchFamily="18" charset="0"/>
                          </a:rPr>
                          <m:t>𝐺</m:t>
                        </m:r>
                      </m:sup>
                    </m:sSubSup>
                    <m:r>
                      <a:rPr lang="en-BE" sz="2001" i="1">
                        <a:latin typeface="Cambria Math" panose="02040503050406030204" pitchFamily="18" charset="0"/>
                      </a:rPr>
                      <m:t>,</m:t>
                    </m:r>
                  </m:oMath>
                </a14:m>
                <a:endParaRPr lang="fr-BE" sz="2001">
                  <a:latin typeface="Arial" panose="020B0604020202020204" pitchFamily="34" charset="0"/>
                </a:endParaRPr>
              </a:p>
              <a:p>
                <a:pPr algn="just"/>
                <a:r>
                  <a:rPr lang="fr-BE" sz="2001"/>
                  <a:t>     </a:t>
                </a:r>
                <a14:m>
                  <m:oMath xmlns:m="http://schemas.openxmlformats.org/officeDocument/2006/math">
                    <m:r>
                      <a:rPr lang="fr-BE" sz="2001" i="1">
                        <a:latin typeface="Cambria Math" panose="02040503050406030204" pitchFamily="18" charset="0"/>
                      </a:rPr>
                      <m:t>0</m:t>
                    </m:r>
                    <m:sSubSup>
                      <m:sSubSupPr>
                        <m:ctrlPr>
                          <a:rPr lang="en-BE" sz="2001" i="1">
                            <a:latin typeface="Cambria Math" panose="02040503050406030204" pitchFamily="18" charset="0"/>
                          </a:rPr>
                        </m:ctrlPr>
                      </m:sSubSupPr>
                      <m:e>
                        <m:r>
                          <a:rPr lang="en-BE" sz="2001" i="1">
                            <a:latin typeface="Cambria Math" panose="02040503050406030204" pitchFamily="18" charset="0"/>
                            <a:ea typeface="Cambria Math" panose="02040503050406030204" pitchFamily="18" charset="0"/>
                          </a:rPr>
                          <m:t>≤</m:t>
                        </m:r>
                        <m:r>
                          <a:rPr lang="fr-BE" sz="2001" i="1">
                            <a:latin typeface="Cambria Math" panose="02040503050406030204" pitchFamily="18" charset="0"/>
                            <a:ea typeface="Cambria Math" panose="02040503050406030204" pitchFamily="18" charset="0"/>
                          </a:rPr>
                          <m:t>𝑦</m:t>
                        </m:r>
                      </m:e>
                      <m:sub>
                        <m:r>
                          <a:rPr lang="fr-BE" sz="2001" i="1">
                            <a:latin typeface="Cambria Math" panose="02040503050406030204" pitchFamily="18" charset="0"/>
                            <a:ea typeface="Cambria Math" panose="02040503050406030204" pitchFamily="18" charset="0"/>
                          </a:rPr>
                          <m:t>1</m:t>
                        </m:r>
                      </m:sub>
                      <m:sup>
                        <m:r>
                          <a:rPr lang="fr-BE" sz="2001" i="1">
                            <a:latin typeface="Cambria Math" panose="02040503050406030204" pitchFamily="18" charset="0"/>
                          </a:rPr>
                          <m:t>𝐷</m:t>
                        </m:r>
                      </m:sup>
                    </m:sSubSup>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fr-BE" sz="2001" i="1">
                            <a:latin typeface="Cambria Math" panose="02040503050406030204" pitchFamily="18" charset="0"/>
                          </a:rPr>
                          <m:t>1</m:t>
                        </m:r>
                      </m:sub>
                      <m:sup>
                        <m:r>
                          <a:rPr lang="fr-BE" sz="2001" i="1">
                            <a:latin typeface="Cambria Math" panose="02040503050406030204" pitchFamily="18" charset="0"/>
                          </a:rPr>
                          <m:t>𝐷</m:t>
                        </m:r>
                      </m:sup>
                    </m:sSubSup>
                    <m:r>
                      <a:rPr lang="fr-BE" sz="2001">
                        <a:latin typeface="Cambria Math" panose="02040503050406030204" pitchFamily="18" charset="0"/>
                      </a:rPr>
                      <m:t>,  </m:t>
                    </m:r>
                    <m:r>
                      <a:rPr lang="fr-BE" sz="2001" i="1">
                        <a:latin typeface="Cambria Math" panose="02040503050406030204" pitchFamily="18" charset="0"/>
                      </a:rPr>
                      <m:t>0</m:t>
                    </m:r>
                    <m:sSubSup>
                      <m:sSubSupPr>
                        <m:ctrlPr>
                          <a:rPr lang="en-BE" sz="2001" i="1">
                            <a:latin typeface="Cambria Math" panose="02040503050406030204" pitchFamily="18" charset="0"/>
                          </a:rPr>
                        </m:ctrlPr>
                      </m:sSubSupPr>
                      <m:e>
                        <m:r>
                          <a:rPr lang="en-BE" sz="2001" i="1">
                            <a:latin typeface="Cambria Math" panose="02040503050406030204" pitchFamily="18" charset="0"/>
                            <a:ea typeface="Cambria Math" panose="02040503050406030204" pitchFamily="18" charset="0"/>
                          </a:rPr>
                          <m:t>≤</m:t>
                        </m:r>
                        <m:r>
                          <a:rPr lang="fr-BE" sz="2001" i="1">
                            <a:latin typeface="Cambria Math" panose="02040503050406030204" pitchFamily="18" charset="0"/>
                            <a:ea typeface="Cambria Math" panose="02040503050406030204" pitchFamily="18" charset="0"/>
                          </a:rPr>
                          <m:t>𝑦</m:t>
                        </m:r>
                      </m:e>
                      <m:sub>
                        <m:r>
                          <a:rPr lang="fr-BE" sz="2001" i="1">
                            <a:latin typeface="Cambria Math" panose="02040503050406030204" pitchFamily="18" charset="0"/>
                            <a:ea typeface="Cambria Math" panose="02040503050406030204" pitchFamily="18" charset="0"/>
                          </a:rPr>
                          <m:t>2</m:t>
                        </m:r>
                      </m:sub>
                      <m:sup>
                        <m:r>
                          <a:rPr lang="fr-BE" sz="2001" i="1">
                            <a:latin typeface="Cambria Math" panose="02040503050406030204" pitchFamily="18" charset="0"/>
                          </a:rPr>
                          <m:t>𝐷</m:t>
                        </m:r>
                      </m:sup>
                    </m:sSubSup>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fr-BE" sz="2001" i="1">
                            <a:latin typeface="Cambria Math" panose="02040503050406030204" pitchFamily="18" charset="0"/>
                          </a:rPr>
                          <m:t>2</m:t>
                        </m:r>
                      </m:sub>
                      <m:sup>
                        <m:r>
                          <a:rPr lang="fr-BE" sz="2001" i="1">
                            <a:latin typeface="Cambria Math" panose="02040503050406030204" pitchFamily="18" charset="0"/>
                          </a:rPr>
                          <m:t>𝐷</m:t>
                        </m:r>
                      </m:sup>
                    </m:sSubSup>
                  </m:oMath>
                </a14:m>
                <a:r>
                  <a:rPr lang="fr-BE" sz="2001">
                    <a:latin typeface="Arial" panose="020B0604020202020204" pitchFamily="34" charset="0"/>
                    <a:cs typeface="Arial" panose="020B0604020202020204" pitchFamily="34" charset="0"/>
                  </a:rPr>
                  <a:t>.</a:t>
                </a:r>
              </a:p>
              <a:p>
                <a:pPr algn="just"/>
                <a:endParaRPr lang="fr-BE" sz="2001">
                  <a:latin typeface="Arial" panose="020B0604020202020204" pitchFamily="34" charset="0"/>
                  <a:cs typeface="Arial" panose="020B0604020202020204" pitchFamily="34" charset="0"/>
                </a:endParaRPr>
              </a:p>
              <a:p>
                <a:pPr algn="just"/>
                <a:r>
                  <a:rPr lang="fr-BE" sz="2001">
                    <a:latin typeface="Arial" panose="020B0604020202020204" pitchFamily="34" charset="0"/>
                    <a:cs typeface="Arial" panose="020B0604020202020204" pitchFamily="34" charset="0"/>
                  </a:rPr>
                  <a:t>The equivalent minimization objective is:</a:t>
                </a:r>
              </a:p>
            </p:txBody>
          </p:sp>
        </mc:Choice>
        <mc:Fallback xmlns="">
          <p:sp>
            <p:nvSpPr>
              <p:cNvPr id="7" name="ZoneTexte 6">
                <a:extLst>
                  <a:ext uri="{FF2B5EF4-FFF2-40B4-BE49-F238E27FC236}">
                    <a16:creationId xmlns:a16="http://schemas.microsoft.com/office/drawing/2014/main" id="{0133A119-B2A5-B1EC-2851-0CDE28811300}"/>
                  </a:ext>
                </a:extLst>
              </p:cNvPr>
              <p:cNvSpPr txBox="1">
                <a:spLocks noRot="1" noChangeAspect="1" noMove="1" noResize="1" noEditPoints="1" noAdjustHandles="1" noChangeArrowheads="1" noChangeShapeType="1" noTextEdit="1"/>
              </p:cNvSpPr>
              <p:nvPr/>
            </p:nvSpPr>
            <p:spPr>
              <a:xfrm>
                <a:off x="590530" y="3185119"/>
                <a:ext cx="9251282" cy="2899504"/>
              </a:xfrm>
              <a:prstGeom prst="rect">
                <a:avLst/>
              </a:prstGeom>
              <a:blipFill>
                <a:blip r:embed="rId4"/>
                <a:stretch>
                  <a:fillRect l="-527" t="-630" b="-27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E89CB644-78E9-600B-3E0E-22C6EDA3D875}"/>
                  </a:ext>
                </a:extLst>
              </p:cNvPr>
              <p:cNvSpPr txBox="1"/>
              <p:nvPr/>
            </p:nvSpPr>
            <p:spPr>
              <a:xfrm>
                <a:off x="2588359" y="6601111"/>
                <a:ext cx="5516682" cy="592832"/>
              </a:xfrm>
              <a:prstGeom prst="rect">
                <a:avLst/>
              </a:prstGeom>
              <a:noFill/>
            </p:spPr>
            <p:txBody>
              <a:bodyPr wrap="square">
                <a:spAutoFit/>
              </a:bodyPr>
              <a:lstStyle/>
              <a:p>
                <a14:m>
                  <m:oMath xmlns:m="http://schemas.openxmlformats.org/officeDocument/2006/math">
                    <m:func>
                      <m:funcPr>
                        <m:ctrlPr>
                          <a:rPr lang="en-BE" sz="2001" i="1">
                            <a:latin typeface="Cambria Math" panose="02040503050406030204" pitchFamily="18" charset="0"/>
                          </a:rPr>
                        </m:ctrlPr>
                      </m:funcPr>
                      <m:fName>
                        <m:limLow>
                          <m:limLowPr>
                            <m:ctrlPr>
                              <a:rPr lang="en-BE" sz="2001" i="1">
                                <a:latin typeface="Cambria Math" panose="02040503050406030204" pitchFamily="18" charset="0"/>
                              </a:rPr>
                            </m:ctrlPr>
                          </m:limLowPr>
                          <m:e>
                            <m:r>
                              <m:rPr>
                                <m:sty m:val="p"/>
                              </m:rPr>
                              <a:rPr lang="en-BE" sz="2001">
                                <a:latin typeface="Cambria Math" panose="02040503050406030204" pitchFamily="18" charset="0"/>
                              </a:rPr>
                              <m:t>m</m:t>
                            </m:r>
                            <m:r>
                              <m:rPr>
                                <m:sty m:val="p"/>
                              </m:rPr>
                              <a:rPr lang="fr-BE" sz="2001">
                                <a:latin typeface="Cambria Math" panose="02040503050406030204" pitchFamily="18" charset="0"/>
                              </a:rPr>
                              <m:t>in</m:t>
                            </m:r>
                          </m:e>
                          <m:lim>
                            <m:sSubSup>
                              <m:sSubSupPr>
                                <m:ctrlPr>
                                  <a:rPr lang="en-BE" sz="2001" i="1">
                                    <a:latin typeface="Cambria Math" panose="02040503050406030204" pitchFamily="18" charset="0"/>
                                  </a:rPr>
                                </m:ctrlPr>
                              </m:sSubSupPr>
                              <m:e>
                                <m:r>
                                  <m:rPr>
                                    <m:sty m:val="p"/>
                                  </m:rPr>
                                  <a:rPr lang="fr-BE" sz="2001">
                                    <a:latin typeface="Cambria Math" panose="02040503050406030204" pitchFamily="18" charset="0"/>
                                  </a:rPr>
                                  <m:t>y</m:t>
                                </m:r>
                              </m:e>
                              <m:sub>
                                <m:r>
                                  <a:rPr lang="fr-BE" sz="2001">
                                    <a:latin typeface="Cambria Math" panose="02040503050406030204" pitchFamily="18" charset="0"/>
                                  </a:rPr>
                                  <m:t>1</m:t>
                                </m:r>
                              </m:sub>
                              <m:sup>
                                <m:r>
                                  <m:rPr>
                                    <m:sty m:val="p"/>
                                  </m:rPr>
                                  <a:rPr lang="fr-BE" sz="2001">
                                    <a:latin typeface="Cambria Math" panose="02040503050406030204" pitchFamily="18" charset="0"/>
                                  </a:rPr>
                                  <m:t>G</m:t>
                                </m:r>
                              </m:sup>
                            </m:sSubSup>
                            <m:r>
                              <a:rPr lang="fr-BE" sz="2001" i="1">
                                <a:latin typeface="Cambria Math" panose="02040503050406030204" pitchFamily="18" charset="0"/>
                              </a:rPr>
                              <m:t>,</m:t>
                            </m:r>
                            <m:sSubSup>
                              <m:sSubSupPr>
                                <m:ctrlPr>
                                  <a:rPr lang="en-BE" sz="2001" i="1">
                                    <a:latin typeface="Cambria Math" panose="02040503050406030204" pitchFamily="18" charset="0"/>
                                  </a:rPr>
                                </m:ctrlPr>
                              </m:sSubSupPr>
                              <m:e>
                                <m:r>
                                  <m:rPr>
                                    <m:sty m:val="p"/>
                                  </m:rPr>
                                  <a:rPr lang="fr-BE" sz="2001">
                                    <a:latin typeface="Cambria Math" panose="02040503050406030204" pitchFamily="18" charset="0"/>
                                  </a:rPr>
                                  <m:t>y</m:t>
                                </m:r>
                              </m:e>
                              <m:sub>
                                <m:r>
                                  <a:rPr lang="fr-BE" sz="2001">
                                    <a:latin typeface="Cambria Math" panose="02040503050406030204" pitchFamily="18" charset="0"/>
                                  </a:rPr>
                                  <m:t>2</m:t>
                                </m:r>
                              </m:sub>
                              <m:sup>
                                <m:r>
                                  <m:rPr>
                                    <m:sty m:val="p"/>
                                  </m:rPr>
                                  <a:rPr lang="fr-BE" sz="2001">
                                    <a:latin typeface="Cambria Math" panose="02040503050406030204" pitchFamily="18" charset="0"/>
                                  </a:rPr>
                                  <m:t>G</m:t>
                                </m:r>
                              </m:sup>
                            </m:sSubSup>
                            <m:r>
                              <a:rPr lang="fr-BE" sz="2001" i="1">
                                <a:latin typeface="Cambria Math" panose="02040503050406030204" pitchFamily="18" charset="0"/>
                              </a:rPr>
                              <m:t>,</m:t>
                            </m:r>
                            <m:sSubSup>
                              <m:sSubSupPr>
                                <m:ctrlPr>
                                  <a:rPr lang="en-BE" sz="2001" i="1">
                                    <a:latin typeface="Cambria Math" panose="02040503050406030204" pitchFamily="18" charset="0"/>
                                  </a:rPr>
                                </m:ctrlPr>
                              </m:sSubSupPr>
                              <m:e>
                                <m:r>
                                  <m:rPr>
                                    <m:sty m:val="p"/>
                                  </m:rPr>
                                  <a:rPr lang="fr-BE" sz="2001">
                                    <a:latin typeface="Cambria Math" panose="02040503050406030204" pitchFamily="18" charset="0"/>
                                  </a:rPr>
                                  <m:t>y</m:t>
                                </m:r>
                              </m:e>
                              <m:sub>
                                <m:r>
                                  <a:rPr lang="fr-BE" sz="2001">
                                    <a:latin typeface="Cambria Math" panose="02040503050406030204" pitchFamily="18" charset="0"/>
                                  </a:rPr>
                                  <m:t>1</m:t>
                                </m:r>
                              </m:sub>
                              <m:sup>
                                <m:r>
                                  <m:rPr>
                                    <m:sty m:val="p"/>
                                  </m:rPr>
                                  <a:rPr lang="fr-BE" sz="2001">
                                    <a:latin typeface="Cambria Math" panose="02040503050406030204" pitchFamily="18" charset="0"/>
                                  </a:rPr>
                                  <m:t>D</m:t>
                                </m:r>
                              </m:sup>
                            </m:sSubSup>
                            <m:r>
                              <a:rPr lang="fr-BE" sz="2001" i="1">
                                <a:latin typeface="Cambria Math" panose="02040503050406030204" pitchFamily="18" charset="0"/>
                              </a:rPr>
                              <m:t>,</m:t>
                            </m:r>
                            <m:sSubSup>
                              <m:sSubSupPr>
                                <m:ctrlPr>
                                  <a:rPr lang="en-BE" sz="2001" i="1">
                                    <a:latin typeface="Cambria Math" panose="02040503050406030204" pitchFamily="18" charset="0"/>
                                  </a:rPr>
                                </m:ctrlPr>
                              </m:sSubSupPr>
                              <m:e>
                                <m:r>
                                  <m:rPr>
                                    <m:sty m:val="p"/>
                                  </m:rPr>
                                  <a:rPr lang="fr-BE" sz="2001">
                                    <a:latin typeface="Cambria Math" panose="02040503050406030204" pitchFamily="18" charset="0"/>
                                  </a:rPr>
                                  <m:t>y</m:t>
                                </m:r>
                              </m:e>
                              <m:sub>
                                <m:r>
                                  <a:rPr lang="fr-BE" sz="2001">
                                    <a:latin typeface="Cambria Math" panose="02040503050406030204" pitchFamily="18" charset="0"/>
                                  </a:rPr>
                                  <m:t>2</m:t>
                                </m:r>
                              </m:sub>
                              <m:sup>
                                <m:r>
                                  <m:rPr>
                                    <m:sty m:val="p"/>
                                  </m:rPr>
                                  <a:rPr lang="fr-BE" sz="2001">
                                    <a:latin typeface="Cambria Math" panose="02040503050406030204" pitchFamily="18" charset="0"/>
                                  </a:rPr>
                                  <m:t>D</m:t>
                                </m:r>
                              </m:sup>
                            </m:sSubSup>
                          </m:lim>
                        </m:limLow>
                        <m:r>
                          <a:rPr lang="fr-BE" sz="2001" i="1">
                            <a:latin typeface="Cambria Math" panose="02040503050406030204" pitchFamily="18" charset="0"/>
                          </a:rPr>
                          <m:t>   </m:t>
                        </m:r>
                      </m:fName>
                      <m:e>
                        <m:r>
                          <a:rPr lang="fr-BE" sz="2001" i="1">
                            <a:latin typeface="Cambria Math" panose="02040503050406030204" pitchFamily="18" charset="0"/>
                          </a:rPr>
                          <m:t>  </m:t>
                        </m:r>
                      </m:e>
                    </m:func>
                    <m:sSubSup>
                      <m:sSubSupPr>
                        <m:ctrlPr>
                          <a:rPr lang="en-BE" sz="2001" i="1">
                            <a:latin typeface="Cambria Math" panose="02040503050406030204" pitchFamily="18" charset="0"/>
                          </a:rPr>
                        </m:ctrlPr>
                      </m:sSubSupPr>
                      <m:e>
                        <m:r>
                          <a:rPr lang="fr-BE" sz="2001" i="1">
                            <a:latin typeface="Cambria Math" panose="02040503050406030204" pitchFamily="18" charset="0"/>
                          </a:rPr>
                          <m:t>− ( </m:t>
                        </m:r>
                        <m:sSubSup>
                          <m:sSubSupPr>
                            <m:ctrlPr>
                              <a:rPr lang="en-BE" sz="2001" i="1">
                                <a:latin typeface="Cambria Math" panose="02040503050406030204" pitchFamily="18" charset="0"/>
                              </a:rPr>
                            </m:ctrlPr>
                          </m:sSubSupPr>
                          <m:e>
                            <m:r>
                              <a:rPr lang="el-GR" sz="2001" i="1">
                                <a:latin typeface="Cambria Math" panose="02040503050406030204" pitchFamily="18" charset="0"/>
                              </a:rPr>
                              <m:t>𝜆</m:t>
                            </m:r>
                          </m:e>
                          <m:sub>
                            <m:r>
                              <a:rPr lang="fr-BE" sz="2001" i="1">
                                <a:latin typeface="Cambria Math" panose="02040503050406030204" pitchFamily="18" charset="0"/>
                              </a:rPr>
                              <m:t>1</m:t>
                            </m:r>
                          </m:sub>
                          <m:sup>
                            <m:r>
                              <a:rPr lang="fr-BE" sz="2001" i="1">
                                <a:latin typeface="Cambria Math" panose="02040503050406030204" pitchFamily="18" charset="0"/>
                              </a:rPr>
                              <m:t>𝐷</m:t>
                            </m:r>
                          </m:sup>
                        </m:sSubSup>
                        <m:r>
                          <a:rPr lang="fr-BE" sz="2001" i="1">
                            <a:latin typeface="Cambria Math" panose="02040503050406030204" pitchFamily="18" charset="0"/>
                          </a:rPr>
                          <m:t>𝑦</m:t>
                        </m:r>
                      </m:e>
                      <m:sub>
                        <m:r>
                          <a:rPr lang="fr-BE" sz="2001" i="1">
                            <a:latin typeface="Cambria Math" panose="02040503050406030204" pitchFamily="18" charset="0"/>
                          </a:rPr>
                          <m:t>1</m:t>
                        </m:r>
                      </m:sub>
                      <m:sup>
                        <m:r>
                          <a:rPr lang="fr-BE" sz="2001" i="1">
                            <a:latin typeface="Cambria Math" panose="02040503050406030204" pitchFamily="18" charset="0"/>
                          </a:rPr>
                          <m:t>𝐷</m:t>
                        </m:r>
                      </m:sup>
                    </m:sSubSup>
                    <m:r>
                      <a:rPr lang="fr-BE" sz="2001" i="1">
                        <a:latin typeface="Cambria Math" panose="02040503050406030204" pitchFamily="18" charset="0"/>
                      </a:rPr>
                      <m:t>+ </m:t>
                    </m:r>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a:rPr lang="el-GR" sz="2001" i="1">
                                <a:latin typeface="Cambria Math" panose="02040503050406030204" pitchFamily="18" charset="0"/>
                              </a:rPr>
                              <m:t>𝜆</m:t>
                            </m:r>
                          </m:e>
                          <m:sub>
                            <m:r>
                              <a:rPr lang="fr-BE" sz="2001" i="1">
                                <a:latin typeface="Cambria Math" panose="02040503050406030204" pitchFamily="18" charset="0"/>
                              </a:rPr>
                              <m:t>2</m:t>
                            </m:r>
                          </m:sub>
                          <m:sup>
                            <m:r>
                              <a:rPr lang="fr-BE" sz="2001" i="1">
                                <a:latin typeface="Cambria Math" panose="02040503050406030204" pitchFamily="18" charset="0"/>
                              </a:rPr>
                              <m:t>𝐷</m:t>
                            </m:r>
                          </m:sup>
                        </m:sSubSup>
                        <m:r>
                          <a:rPr lang="fr-BE" sz="2001" i="1">
                            <a:latin typeface="Cambria Math" panose="02040503050406030204" pitchFamily="18" charset="0"/>
                          </a:rPr>
                          <m:t>𝑦</m:t>
                        </m:r>
                      </m:e>
                      <m:sub>
                        <m:r>
                          <a:rPr lang="fr-BE" sz="2001" i="1">
                            <a:latin typeface="Cambria Math" panose="02040503050406030204" pitchFamily="18" charset="0"/>
                          </a:rPr>
                          <m:t>2</m:t>
                        </m:r>
                      </m:sub>
                      <m:sup>
                        <m:r>
                          <a:rPr lang="fr-BE" sz="2001" i="1">
                            <a:latin typeface="Cambria Math" panose="02040503050406030204" pitchFamily="18" charset="0"/>
                          </a:rPr>
                          <m:t>𝐷</m:t>
                        </m:r>
                      </m:sup>
                    </m:sSubSup>
                  </m:oMath>
                </a14:m>
                <a:r>
                  <a:rPr lang="en-GB" sz="2001"/>
                  <a:t> </a:t>
                </a:r>
                <a14:m>
                  <m:oMath xmlns:m="http://schemas.openxmlformats.org/officeDocument/2006/math">
                    <m:r>
                      <a:rPr lang="fr-BE" sz="2001" i="1" dirty="0">
                        <a:latin typeface="Cambria Math" panose="02040503050406030204" pitchFamily="18" charset="0"/>
                      </a:rPr>
                      <m:t>−</m:t>
                    </m:r>
                  </m:oMath>
                </a14:m>
                <a:r>
                  <a:rPr lang="en-GB" sz="2001"/>
                  <a:t> </a:t>
                </a:r>
                <a14:m>
                  <m:oMath xmlns:m="http://schemas.openxmlformats.org/officeDocument/2006/math">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m:rPr>
                                <m:sty m:val="p"/>
                              </m:rPr>
                              <a:rPr lang="el-GR" sz="2001" i="1">
                                <a:latin typeface="Cambria Math" panose="02040503050406030204" pitchFamily="18" charset="0"/>
                              </a:rPr>
                              <m:t>λ</m:t>
                            </m:r>
                          </m:e>
                          <m:sub>
                            <m:r>
                              <a:rPr lang="fr-BE" sz="2001" i="1">
                                <a:latin typeface="Cambria Math" panose="02040503050406030204" pitchFamily="18" charset="0"/>
                              </a:rPr>
                              <m:t>1</m:t>
                            </m:r>
                          </m:sub>
                          <m:sup>
                            <m:r>
                              <a:rPr lang="fr-BE" sz="2001" i="1">
                                <a:latin typeface="Cambria Math" panose="02040503050406030204" pitchFamily="18" charset="0"/>
                              </a:rPr>
                              <m:t>𝐺</m:t>
                            </m:r>
                          </m:sup>
                        </m:sSubSup>
                        <m:r>
                          <a:rPr lang="fr-BE" sz="2001" i="1">
                            <a:latin typeface="Cambria Math" panose="02040503050406030204" pitchFamily="18" charset="0"/>
                          </a:rPr>
                          <m:t>𝑦</m:t>
                        </m:r>
                      </m:e>
                      <m:sub>
                        <m:r>
                          <a:rPr lang="fr-BE" sz="2001" i="1">
                            <a:latin typeface="Cambria Math" panose="02040503050406030204" pitchFamily="18" charset="0"/>
                          </a:rPr>
                          <m:t>1</m:t>
                        </m:r>
                      </m:sub>
                      <m:sup>
                        <m:r>
                          <a:rPr lang="fr-BE" sz="2001" i="1">
                            <a:latin typeface="Cambria Math" panose="02040503050406030204" pitchFamily="18" charset="0"/>
                          </a:rPr>
                          <m:t>𝐺</m:t>
                        </m:r>
                      </m:sup>
                    </m:sSubSup>
                    <m:r>
                      <a:rPr lang="fr-BE" sz="2001" i="1">
                        <a:latin typeface="Cambria Math" panose="02040503050406030204" pitchFamily="18" charset="0"/>
                      </a:rPr>
                      <m:t>−</m:t>
                    </m:r>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m:rPr>
                                <m:sty m:val="p"/>
                              </m:rPr>
                              <a:rPr lang="el-GR" sz="2001" i="1">
                                <a:latin typeface="Cambria Math" panose="02040503050406030204" pitchFamily="18" charset="0"/>
                              </a:rPr>
                              <m:t>λ</m:t>
                            </m:r>
                          </m:e>
                          <m:sub>
                            <m:r>
                              <a:rPr lang="fr-BE" sz="2001" i="1">
                                <a:latin typeface="Cambria Math" panose="02040503050406030204" pitchFamily="18" charset="0"/>
                              </a:rPr>
                              <m:t>2</m:t>
                            </m:r>
                          </m:sub>
                          <m:sup>
                            <m:r>
                              <a:rPr lang="fr-BE" sz="2001" i="1">
                                <a:latin typeface="Cambria Math" panose="02040503050406030204" pitchFamily="18" charset="0"/>
                              </a:rPr>
                              <m:t>𝐺</m:t>
                            </m:r>
                          </m:sup>
                        </m:sSubSup>
                        <m:r>
                          <a:rPr lang="fr-BE" sz="2001" i="1">
                            <a:latin typeface="Cambria Math" panose="02040503050406030204" pitchFamily="18" charset="0"/>
                          </a:rPr>
                          <m:t>𝑦</m:t>
                        </m:r>
                      </m:e>
                      <m:sub>
                        <m:r>
                          <a:rPr lang="fr-BE" sz="2001" i="1">
                            <a:latin typeface="Cambria Math" panose="02040503050406030204" pitchFamily="18" charset="0"/>
                          </a:rPr>
                          <m:t>2</m:t>
                        </m:r>
                      </m:sub>
                      <m:sup>
                        <m:r>
                          <a:rPr lang="fr-BE" sz="2001" i="1">
                            <a:latin typeface="Cambria Math" panose="02040503050406030204" pitchFamily="18" charset="0"/>
                          </a:rPr>
                          <m:t>𝐺</m:t>
                        </m:r>
                      </m:sup>
                    </m:sSubSup>
                    <m:r>
                      <a:rPr lang="fr-BE" sz="2001" i="1">
                        <a:latin typeface="Cambria Math" panose="02040503050406030204" pitchFamily="18" charset="0"/>
                      </a:rPr>
                      <m:t> )</m:t>
                    </m:r>
                  </m:oMath>
                </a14:m>
                <a:endParaRPr lang="en-GB" sz="2001"/>
              </a:p>
            </p:txBody>
          </p:sp>
        </mc:Choice>
        <mc:Fallback xmlns="">
          <p:sp>
            <p:nvSpPr>
              <p:cNvPr id="4" name="ZoneTexte 3">
                <a:extLst>
                  <a:ext uri="{FF2B5EF4-FFF2-40B4-BE49-F238E27FC236}">
                    <a16:creationId xmlns:a16="http://schemas.microsoft.com/office/drawing/2014/main" id="{E89CB644-78E9-600B-3E0E-22C6EDA3D875}"/>
                  </a:ext>
                </a:extLst>
              </p:cNvPr>
              <p:cNvSpPr txBox="1">
                <a:spLocks noRot="1" noChangeAspect="1" noMove="1" noResize="1" noEditPoints="1" noAdjustHandles="1" noChangeArrowheads="1" noChangeShapeType="1" noTextEdit="1"/>
              </p:cNvSpPr>
              <p:nvPr/>
            </p:nvSpPr>
            <p:spPr>
              <a:xfrm>
                <a:off x="2588359" y="6601111"/>
                <a:ext cx="5516682" cy="592832"/>
              </a:xfrm>
              <a:prstGeom prst="rect">
                <a:avLst/>
              </a:prstGeom>
              <a:blipFill>
                <a:blip r:embed="rId5"/>
                <a:stretch>
                  <a:fillRect b="-3093"/>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6B2E3DBA-A030-81C5-DFEA-5E679B15B604}"/>
              </a:ext>
            </a:extLst>
          </p:cNvPr>
          <p:cNvSpPr/>
          <p:nvPr/>
        </p:nvSpPr>
        <p:spPr>
          <a:xfrm>
            <a:off x="2392382" y="6354232"/>
            <a:ext cx="5908637" cy="108658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b="1"/>
          </a:p>
        </p:txBody>
      </p:sp>
      <p:sp>
        <p:nvSpPr>
          <p:cNvPr id="8" name="Espace réservé du numéro de diapositive 1">
            <a:extLst>
              <a:ext uri="{FF2B5EF4-FFF2-40B4-BE49-F238E27FC236}">
                <a16:creationId xmlns:a16="http://schemas.microsoft.com/office/drawing/2014/main" id="{BE91101A-BB99-B591-D562-D6CB5989C681}"/>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160</a:t>
            </a:fld>
            <a:endParaRPr lang="en-GB"/>
          </a:p>
        </p:txBody>
      </p:sp>
    </p:spTree>
    <p:extLst>
      <p:ext uri="{BB962C8B-B14F-4D97-AF65-F5344CB8AC3E}">
        <p14:creationId xmlns:p14="http://schemas.microsoft.com/office/powerpoint/2010/main" val="328797149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6" name="ZoneTexte 5">
            <a:extLst>
              <a:ext uri="{FF2B5EF4-FFF2-40B4-BE49-F238E27FC236}">
                <a16:creationId xmlns:a16="http://schemas.microsoft.com/office/drawing/2014/main" id="{A4D0B471-21FA-41A9-E138-EDE3C39BCC2F}"/>
              </a:ext>
            </a:extLst>
          </p:cNvPr>
          <p:cNvSpPr txBox="1"/>
          <p:nvPr/>
        </p:nvSpPr>
        <p:spPr>
          <a:xfrm>
            <a:off x="590529" y="5919255"/>
            <a:ext cx="9479633" cy="1031651"/>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r>
              <a:rPr lang="en-GB" sz="2001">
                <a:latin typeface="Arial" panose="020B0604020202020204" pitchFamily="34" charset="0"/>
                <a:cs typeface="Arial" panose="020B0604020202020204" pitchFamily="34" charset="0"/>
              </a:rPr>
              <a:t>The compact form allows to easily encode the problem in a classical solver. </a:t>
            </a:r>
            <a:r>
              <a:rPr lang="en-GB" sz="2001" b="1">
                <a:latin typeface="Arial" panose="020B0604020202020204" pitchFamily="34" charset="0"/>
                <a:cs typeface="Arial" panose="020B0604020202020204" pitchFamily="34" charset="0"/>
              </a:rPr>
              <a:t>Solving this problem, called the primal, provides the demand and generation schedules</a:t>
            </a:r>
            <a:r>
              <a:rPr lang="en-GB" sz="2001">
                <a:latin typeface="Arial" panose="020B0604020202020204" pitchFamily="34" charset="0"/>
                <a:cs typeface="Arial" panose="020B0604020202020204" pitchFamily="34" charset="0"/>
              </a:rPr>
              <a:t>.</a:t>
            </a:r>
          </a:p>
        </p:txBody>
      </p:sp>
      <p:sp>
        <p:nvSpPr>
          <p:cNvPr id="5" name="ZoneTexte 4">
            <a:extLst>
              <a:ext uri="{FF2B5EF4-FFF2-40B4-BE49-F238E27FC236}">
                <a16:creationId xmlns:a16="http://schemas.microsoft.com/office/drawing/2014/main" id="{FD24BBE5-DE7D-FEBF-D7DF-6072B392F623}"/>
              </a:ext>
            </a:extLst>
          </p:cNvPr>
          <p:cNvSpPr txBox="1"/>
          <p:nvPr/>
        </p:nvSpPr>
        <p:spPr>
          <a:xfrm>
            <a:off x="590529" y="350622"/>
            <a:ext cx="9885055" cy="461719"/>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Optimizing social welfare involves solving a linear program</a:t>
            </a:r>
            <a:endParaRPr lang="fr-BE" sz="2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96E43A3E-0EB1-D3EF-158B-42C1BC4C1C83}"/>
                  </a:ext>
                </a:extLst>
              </p:cNvPr>
              <p:cNvSpPr txBox="1"/>
              <p:nvPr/>
            </p:nvSpPr>
            <p:spPr>
              <a:xfrm>
                <a:off x="3529193" y="2906021"/>
                <a:ext cx="3635008" cy="2186526"/>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ctr"/>
                <a14:m>
                  <m:oMathPara xmlns:m="http://schemas.openxmlformats.org/officeDocument/2006/math">
                    <m:oMathParaPr>
                      <m:jc m:val="centerGroup"/>
                    </m:oMathParaPr>
                    <m:oMath xmlns:m="http://schemas.openxmlformats.org/officeDocument/2006/math">
                      <m:func>
                        <m:funcPr>
                          <m:ctrlPr>
                            <a:rPr lang="en-BE" sz="2001" i="1">
                              <a:latin typeface="Cambria Math" panose="02040503050406030204" pitchFamily="18" charset="0"/>
                            </a:rPr>
                          </m:ctrlPr>
                        </m:funcPr>
                        <m:fName>
                          <m:limLow>
                            <m:limLowPr>
                              <m:ctrlPr>
                                <a:rPr lang="en-BE" sz="2001" i="1">
                                  <a:latin typeface="Cambria Math" panose="02040503050406030204" pitchFamily="18" charset="0"/>
                                </a:rPr>
                              </m:ctrlPr>
                            </m:limLowPr>
                            <m:e>
                              <m:r>
                                <m:rPr>
                                  <m:sty m:val="p"/>
                                </m:rPr>
                                <a:rPr lang="en-BE" sz="2001">
                                  <a:latin typeface="Cambria Math" panose="02040503050406030204" pitchFamily="18" charset="0"/>
                                </a:rPr>
                                <m:t>m</m:t>
                              </m:r>
                              <m:r>
                                <m:rPr>
                                  <m:sty m:val="p"/>
                                </m:rPr>
                                <a:rPr lang="fr-BE" sz="2001">
                                  <a:latin typeface="Cambria Math" panose="02040503050406030204" pitchFamily="18" charset="0"/>
                                </a:rPr>
                                <m:t>in</m:t>
                              </m:r>
                            </m:e>
                            <m:lim>
                              <m:r>
                                <a:rPr lang="en-BE" sz="2001" b="1">
                                  <a:latin typeface="Cambria Math" panose="02040503050406030204" pitchFamily="18" charset="0"/>
                                </a:rPr>
                                <m:t>𝐲</m:t>
                              </m:r>
                            </m:lim>
                          </m:limLow>
                        </m:fName>
                        <m:e>
                          <m:sSup>
                            <m:sSupPr>
                              <m:ctrlPr>
                                <a:rPr lang="en-BE" sz="2001" i="1">
                                  <a:latin typeface="Cambria Math" panose="02040503050406030204" pitchFamily="18" charset="0"/>
                                </a:rPr>
                              </m:ctrlPr>
                            </m:sSupPr>
                            <m:e>
                              <m:r>
                                <a:rPr lang="fr-BE" sz="2001">
                                  <a:latin typeface="Cambria Math" panose="02040503050406030204" pitchFamily="18" charset="0"/>
                                </a:rPr>
                                <m:t>  </m:t>
                              </m:r>
                              <m:r>
                                <a:rPr lang="en-BE" sz="2001" b="1">
                                  <a:latin typeface="Cambria Math" panose="02040503050406030204" pitchFamily="18" charset="0"/>
                                </a:rPr>
                                <m:t>𝐜</m:t>
                              </m:r>
                            </m:e>
                            <m:sup>
                              <m:r>
                                <m:rPr>
                                  <m:sty m:val="p"/>
                                </m:rPr>
                                <a:rPr lang="en-BE" sz="2001">
                                  <a:latin typeface="Cambria Math" panose="02040503050406030204" pitchFamily="18" charset="0"/>
                                </a:rPr>
                                <m:t>T</m:t>
                              </m:r>
                            </m:sup>
                          </m:sSup>
                          <m:r>
                            <a:rPr lang="en-BE" sz="2001" b="1">
                              <a:latin typeface="Cambria Math" panose="02040503050406030204" pitchFamily="18" charset="0"/>
                            </a:rPr>
                            <m:t>𝐲</m:t>
                          </m:r>
                        </m:e>
                      </m:func>
                    </m:oMath>
                  </m:oMathPara>
                </a14:m>
                <a:endParaRPr lang="fr-BE" sz="2001">
                  <a:latin typeface="Arial" panose="020B0604020202020204" pitchFamily="34" charset="0"/>
                  <a:cs typeface="Arial" panose="020B0604020202020204" pitchFamily="34" charset="0"/>
                </a:endParaRPr>
              </a:p>
              <a:p>
                <a:pPr algn="ctr"/>
                <a:endParaRPr lang="en-BE" sz="1000">
                  <a:latin typeface="Arial" panose="020B0604020202020204" pitchFamily="34" charset="0"/>
                  <a:cs typeface="Arial" panose="020B0604020202020204" pitchFamily="34" charset="0"/>
                </a:endParaRPr>
              </a:p>
              <a:p>
                <a:r>
                  <a:rPr lang="en-BE" sz="2001">
                    <a:latin typeface="Arial" panose="020B0604020202020204" pitchFamily="34" charset="0"/>
                    <a:cs typeface="Arial" panose="020B0604020202020204" pitchFamily="34" charset="0"/>
                  </a:rPr>
                  <a:t>subject to</a:t>
                </a:r>
                <a:endParaRPr lang="fr-BE" sz="2001">
                  <a:latin typeface="Arial" panose="020B0604020202020204" pitchFamily="34" charset="0"/>
                  <a:cs typeface="Arial" panose="020B0604020202020204" pitchFamily="34" charset="0"/>
                </a:endParaRPr>
              </a:p>
              <a:p>
                <a:pPr algn="ctr"/>
                <a:endParaRPr lang="en-BE" sz="1000">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sSub>
                        <m:sSubPr>
                          <m:ctrlPr>
                            <a:rPr lang="en-BE" sz="2001" b="1" i="1" dirty="0">
                              <a:latin typeface="Cambria Math" panose="02040503050406030204" pitchFamily="18" charset="0"/>
                            </a:rPr>
                          </m:ctrlPr>
                        </m:sSubPr>
                        <m:e>
                          <m:r>
                            <a:rPr lang="fr-BE" sz="2001" b="1" dirty="0">
                              <a:latin typeface="Cambria Math" panose="02040503050406030204" pitchFamily="18" charset="0"/>
                            </a:rPr>
                            <m:t>𝐀</m:t>
                          </m:r>
                        </m:e>
                        <m:sub>
                          <m:r>
                            <a:rPr lang="fr-BE" sz="2001" b="1" dirty="0">
                              <a:latin typeface="Cambria Math" panose="02040503050406030204" pitchFamily="18" charset="0"/>
                            </a:rPr>
                            <m:t>𝐞𝐪</m:t>
                          </m:r>
                        </m:sub>
                      </m:sSub>
                      <m:r>
                        <a:rPr lang="en-BE" sz="2001" b="1" dirty="0">
                          <a:latin typeface="Cambria Math" panose="02040503050406030204" pitchFamily="18" charset="0"/>
                        </a:rPr>
                        <m:t> </m:t>
                      </m:r>
                      <m:r>
                        <a:rPr lang="en-BE" sz="2001" b="1">
                          <a:latin typeface="Cambria Math" panose="02040503050406030204" pitchFamily="18" charset="0"/>
                        </a:rPr>
                        <m:t>𝐲</m:t>
                      </m:r>
                      <m:r>
                        <a:rPr lang="en-BE" sz="2001" i="1">
                          <a:latin typeface="Cambria Math" panose="02040503050406030204" pitchFamily="18" charset="0"/>
                        </a:rPr>
                        <m:t>=</m:t>
                      </m:r>
                      <m:sSub>
                        <m:sSubPr>
                          <m:ctrlPr>
                            <a:rPr lang="en-BE" sz="2001" b="1" i="1">
                              <a:latin typeface="Cambria Math" panose="02040503050406030204" pitchFamily="18" charset="0"/>
                            </a:rPr>
                          </m:ctrlPr>
                        </m:sSubPr>
                        <m:e>
                          <m:r>
                            <a:rPr lang="en-BE" sz="2001" b="1">
                              <a:latin typeface="Cambria Math" panose="02040503050406030204" pitchFamily="18" charset="0"/>
                            </a:rPr>
                            <m:t>𝐛</m:t>
                          </m:r>
                        </m:e>
                        <m:sub>
                          <m:r>
                            <a:rPr lang="en-BE" sz="2001" b="1">
                              <a:latin typeface="Cambria Math" panose="02040503050406030204" pitchFamily="18" charset="0"/>
                            </a:rPr>
                            <m:t>𝐞𝐪</m:t>
                          </m:r>
                        </m:sub>
                      </m:sSub>
                    </m:oMath>
                  </m:oMathPara>
                </a14:m>
                <a:endParaRPr lang="en-BE" sz="2001" b="1">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r>
                        <a:rPr lang="fr-BE" sz="2001" b="1">
                          <a:latin typeface="Cambria Math" panose="02040503050406030204" pitchFamily="18" charset="0"/>
                          <a:ea typeface="Cambria Math" panose="02040503050406030204" pitchFamily="18" charset="0"/>
                        </a:rPr>
                        <m:t>𝐀</m:t>
                      </m:r>
                      <m:r>
                        <a:rPr lang="fr-BE" sz="2001" b="1">
                          <a:latin typeface="Cambria Math" panose="02040503050406030204" pitchFamily="18" charset="0"/>
                          <a:ea typeface="Cambria Math" panose="02040503050406030204" pitchFamily="18" charset="0"/>
                        </a:rPr>
                        <m:t> </m:t>
                      </m:r>
                      <m:r>
                        <a:rPr lang="en-BE" sz="2001" b="1">
                          <a:latin typeface="Cambria Math" panose="02040503050406030204" pitchFamily="18" charset="0"/>
                          <a:ea typeface="Cambria Math" panose="02040503050406030204" pitchFamily="18" charset="0"/>
                        </a:rPr>
                        <m:t>𝐲</m:t>
                      </m:r>
                      <m:r>
                        <a:rPr lang="en-BE" sz="2001" i="1">
                          <a:latin typeface="Cambria Math" panose="02040503050406030204" pitchFamily="18" charset="0"/>
                          <a:ea typeface="Cambria Math" panose="02040503050406030204" pitchFamily="18" charset="0"/>
                        </a:rPr>
                        <m:t>≤</m:t>
                      </m:r>
                      <m:r>
                        <a:rPr lang="en-BE" sz="2001" b="1">
                          <a:latin typeface="Cambria Math" panose="02040503050406030204" pitchFamily="18" charset="0"/>
                        </a:rPr>
                        <m:t>𝐛</m:t>
                      </m:r>
                    </m:oMath>
                  </m:oMathPara>
                </a14:m>
                <a:endParaRPr lang="en-BE" sz="2001" b="1">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r>
                        <a:rPr lang="en-BE" sz="2001" b="1">
                          <a:latin typeface="Cambria Math" panose="02040503050406030204" pitchFamily="18" charset="0"/>
                        </a:rPr>
                        <m:t>𝐲</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rPr>
                        <m:t>0</m:t>
                      </m:r>
                    </m:oMath>
                  </m:oMathPara>
                </a14:m>
                <a:endParaRPr lang="en-BE" sz="2001" i="1">
                  <a:latin typeface="Arial" panose="020B0604020202020204" pitchFamily="34" charset="0"/>
                  <a:cs typeface="Arial" panose="020B0604020202020204" pitchFamily="34" charset="0"/>
                </a:endParaRPr>
              </a:p>
            </p:txBody>
          </p:sp>
        </mc:Choice>
        <mc:Fallback xmlns="">
          <p:sp>
            <p:nvSpPr>
              <p:cNvPr id="8" name="ZoneTexte 7">
                <a:extLst>
                  <a:ext uri="{FF2B5EF4-FFF2-40B4-BE49-F238E27FC236}">
                    <a16:creationId xmlns:a16="http://schemas.microsoft.com/office/drawing/2014/main" id="{96E43A3E-0EB1-D3EF-158B-42C1BC4C1C83}"/>
                  </a:ext>
                </a:extLst>
              </p:cNvPr>
              <p:cNvSpPr txBox="1">
                <a:spLocks noRot="1" noChangeAspect="1" noMove="1" noResize="1" noEditPoints="1" noAdjustHandles="1" noChangeArrowheads="1" noChangeShapeType="1" noTextEdit="1"/>
              </p:cNvSpPr>
              <p:nvPr/>
            </p:nvSpPr>
            <p:spPr>
              <a:xfrm>
                <a:off x="3529193" y="2906021"/>
                <a:ext cx="3635008" cy="2186526"/>
              </a:xfrm>
              <a:prstGeom prst="rect">
                <a:avLst/>
              </a:prstGeom>
              <a:blipFill>
                <a:blip r:embed="rId3"/>
                <a:stretch>
                  <a:fillRect l="-1342"/>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163ACD4C-D656-C7F7-C178-C99D033B43CC}"/>
              </a:ext>
            </a:extLst>
          </p:cNvPr>
          <p:cNvSpPr/>
          <p:nvPr/>
        </p:nvSpPr>
        <p:spPr>
          <a:xfrm>
            <a:off x="3380124" y="2729788"/>
            <a:ext cx="3933145" cy="253899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C26E68CC-E8CF-45F2-0CEB-68540DA12CBA}"/>
              </a:ext>
            </a:extLst>
          </p:cNvPr>
          <p:cNvSpPr txBox="1"/>
          <p:nvPr/>
        </p:nvSpPr>
        <p:spPr>
          <a:xfrm>
            <a:off x="590529" y="1487814"/>
            <a:ext cx="9479633" cy="708166"/>
          </a:xfrm>
          <a:prstGeom prst="rect">
            <a:avLst/>
          </a:prstGeom>
          <a:noFill/>
        </p:spPr>
        <p:txBody>
          <a:bodyPr wrap="square">
            <a:spAutoFit/>
          </a:bodyPr>
          <a:lstStyle/>
          <a:p>
            <a:pPr algn="just"/>
            <a:r>
              <a:rPr lang="fr-BE" sz="2001">
                <a:latin typeface="Arial" panose="020B0604020202020204" pitchFamily="34" charset="0"/>
                <a:cs typeface="Arial" panose="020B0604020202020204" pitchFamily="34" charset="0"/>
              </a:rPr>
              <a:t>Linear Programming (LP) is usually expressed in a standardised form called the ‘compact form’:</a:t>
            </a:r>
          </a:p>
        </p:txBody>
      </p:sp>
      <p:sp>
        <p:nvSpPr>
          <p:cNvPr id="4" name="Espace réservé du numéro de diapositive 1">
            <a:extLst>
              <a:ext uri="{FF2B5EF4-FFF2-40B4-BE49-F238E27FC236}">
                <a16:creationId xmlns:a16="http://schemas.microsoft.com/office/drawing/2014/main" id="{9B71F685-6A30-0065-CBB5-E9306E4D5852}"/>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161</a:t>
            </a:fld>
            <a:endParaRPr lang="en-GB"/>
          </a:p>
        </p:txBody>
      </p:sp>
    </p:spTree>
    <p:extLst>
      <p:ext uri="{BB962C8B-B14F-4D97-AF65-F5344CB8AC3E}">
        <p14:creationId xmlns:p14="http://schemas.microsoft.com/office/powerpoint/2010/main" val="177399815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6" name="ZoneTexte 5">
            <a:extLst>
              <a:ext uri="{FF2B5EF4-FFF2-40B4-BE49-F238E27FC236}">
                <a16:creationId xmlns:a16="http://schemas.microsoft.com/office/drawing/2014/main" id="{A4D0B471-21FA-41A9-E138-EDE3C39BCC2F}"/>
              </a:ext>
            </a:extLst>
          </p:cNvPr>
          <p:cNvSpPr txBox="1"/>
          <p:nvPr/>
        </p:nvSpPr>
        <p:spPr>
          <a:xfrm>
            <a:off x="590530" y="4077104"/>
            <a:ext cx="9161288" cy="415854"/>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r>
              <a:rPr lang="fr-BE" sz="2001">
                <a:latin typeface="Arial" panose="020B0604020202020204" pitchFamily="34" charset="0"/>
                <a:cs typeface="Arial" panose="020B0604020202020204" pitchFamily="34" charset="0"/>
              </a:rPr>
              <a:t>where:</a:t>
            </a:r>
          </a:p>
        </p:txBody>
      </p:sp>
      <p:sp>
        <p:nvSpPr>
          <p:cNvPr id="5" name="ZoneTexte 4">
            <a:extLst>
              <a:ext uri="{FF2B5EF4-FFF2-40B4-BE49-F238E27FC236}">
                <a16:creationId xmlns:a16="http://schemas.microsoft.com/office/drawing/2014/main" id="{FD24BBE5-DE7D-FEBF-D7DF-6072B392F623}"/>
              </a:ext>
            </a:extLst>
          </p:cNvPr>
          <p:cNvSpPr txBox="1"/>
          <p:nvPr/>
        </p:nvSpPr>
        <p:spPr>
          <a:xfrm>
            <a:off x="590530" y="350622"/>
            <a:ext cx="9794584"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In the case of the 2P-2R example, this leads to…</a:t>
            </a:r>
            <a:endParaRPr lang="fr-BE" sz="2400" b="1">
              <a:latin typeface="Arial" panose="020B0604020202020204" pitchFamily="34" charset="0"/>
              <a:cs typeface="Arial" panose="020B0604020202020204" pitchFamily="34" charset="0"/>
            </a:endParaRPr>
          </a:p>
        </p:txBody>
      </p:sp>
      <p:grpSp>
        <p:nvGrpSpPr>
          <p:cNvPr id="11" name="Groupe 10">
            <a:extLst>
              <a:ext uri="{FF2B5EF4-FFF2-40B4-BE49-F238E27FC236}">
                <a16:creationId xmlns:a16="http://schemas.microsoft.com/office/drawing/2014/main" id="{2D7E66E5-F4CE-FC9A-8EBA-CB71D12B4C9C}"/>
              </a:ext>
            </a:extLst>
          </p:cNvPr>
          <p:cNvGrpSpPr/>
          <p:nvPr/>
        </p:nvGrpSpPr>
        <p:grpSpPr>
          <a:xfrm>
            <a:off x="3087846" y="6792114"/>
            <a:ext cx="4517700" cy="349261"/>
            <a:chOff x="2644393" y="6823830"/>
            <a:chExt cx="4515914" cy="359756"/>
          </a:xfrm>
        </p:grpSpPr>
        <p:pic>
          <p:nvPicPr>
            <p:cNvPr id="14" name="Image 13">
              <a:extLst>
                <a:ext uri="{FF2B5EF4-FFF2-40B4-BE49-F238E27FC236}">
                  <a16:creationId xmlns:a16="http://schemas.microsoft.com/office/drawing/2014/main" id="{882CC84C-389B-C271-C192-1139B03A7C2A}"/>
                </a:ext>
              </a:extLst>
            </p:cNvPr>
            <p:cNvPicPr>
              <a:picLocks noChangeAspect="1"/>
            </p:cNvPicPr>
            <p:nvPr/>
          </p:nvPicPr>
          <p:blipFill>
            <a:blip r:embed="rId3"/>
            <a:stretch>
              <a:fillRect/>
            </a:stretch>
          </p:blipFill>
          <p:spPr>
            <a:xfrm>
              <a:off x="2644393" y="6823830"/>
              <a:ext cx="2523674" cy="359756"/>
            </a:xfrm>
            <a:prstGeom prst="rect">
              <a:avLst/>
            </a:prstGeom>
          </p:spPr>
        </p:pic>
        <p:pic>
          <p:nvPicPr>
            <p:cNvPr id="16" name="Image 15">
              <a:extLst>
                <a:ext uri="{FF2B5EF4-FFF2-40B4-BE49-F238E27FC236}">
                  <a16:creationId xmlns:a16="http://schemas.microsoft.com/office/drawing/2014/main" id="{B653E768-8650-D1FF-01C5-A3344A146D9D}"/>
                </a:ext>
              </a:extLst>
            </p:cNvPr>
            <p:cNvPicPr>
              <a:picLocks noChangeAspect="1"/>
            </p:cNvPicPr>
            <p:nvPr/>
          </p:nvPicPr>
          <p:blipFill>
            <a:blip r:embed="rId4"/>
            <a:stretch>
              <a:fillRect/>
            </a:stretch>
          </p:blipFill>
          <p:spPr>
            <a:xfrm>
              <a:off x="6193591" y="6837758"/>
              <a:ext cx="966716" cy="345828"/>
            </a:xfrm>
            <a:prstGeom prst="rect">
              <a:avLst/>
            </a:prstGeom>
          </p:spPr>
        </p:pic>
      </p:grpSp>
      <p:grpSp>
        <p:nvGrpSpPr>
          <p:cNvPr id="13" name="Groupe 12">
            <a:extLst>
              <a:ext uri="{FF2B5EF4-FFF2-40B4-BE49-F238E27FC236}">
                <a16:creationId xmlns:a16="http://schemas.microsoft.com/office/drawing/2014/main" id="{6F34E22B-A1D9-3A8B-1B99-757F8B3983FC}"/>
              </a:ext>
            </a:extLst>
          </p:cNvPr>
          <p:cNvGrpSpPr/>
          <p:nvPr/>
        </p:nvGrpSpPr>
        <p:grpSpPr>
          <a:xfrm>
            <a:off x="1017710" y="4722722"/>
            <a:ext cx="8657972" cy="1607247"/>
            <a:chOff x="757037" y="4720855"/>
            <a:chExt cx="8654550" cy="1606612"/>
          </a:xfrm>
        </p:grpSpPr>
        <p:pic>
          <p:nvPicPr>
            <p:cNvPr id="10" name="Image 9">
              <a:extLst>
                <a:ext uri="{FF2B5EF4-FFF2-40B4-BE49-F238E27FC236}">
                  <a16:creationId xmlns:a16="http://schemas.microsoft.com/office/drawing/2014/main" id="{28F1990C-DE52-3648-C880-D64B43B13C3C}"/>
                </a:ext>
              </a:extLst>
            </p:cNvPr>
            <p:cNvPicPr>
              <a:picLocks noChangeAspect="1"/>
            </p:cNvPicPr>
            <p:nvPr/>
          </p:nvPicPr>
          <p:blipFill>
            <a:blip r:embed="rId5"/>
            <a:stretch>
              <a:fillRect/>
            </a:stretch>
          </p:blipFill>
          <p:spPr>
            <a:xfrm>
              <a:off x="757037" y="4720855"/>
              <a:ext cx="1295047" cy="1606611"/>
            </a:xfrm>
            <a:prstGeom prst="rect">
              <a:avLst/>
            </a:prstGeom>
          </p:spPr>
        </p:pic>
        <p:pic>
          <p:nvPicPr>
            <p:cNvPr id="12" name="Image 11">
              <a:extLst>
                <a:ext uri="{FF2B5EF4-FFF2-40B4-BE49-F238E27FC236}">
                  <a16:creationId xmlns:a16="http://schemas.microsoft.com/office/drawing/2014/main" id="{E3C80B73-8782-833A-7D46-7936A2B237FA}"/>
                </a:ext>
              </a:extLst>
            </p:cNvPr>
            <p:cNvPicPr>
              <a:picLocks noChangeAspect="1"/>
            </p:cNvPicPr>
            <p:nvPr/>
          </p:nvPicPr>
          <p:blipFill>
            <a:blip r:embed="rId6"/>
            <a:stretch>
              <a:fillRect/>
            </a:stretch>
          </p:blipFill>
          <p:spPr>
            <a:xfrm>
              <a:off x="2707365" y="4720855"/>
              <a:ext cx="1419822" cy="1606611"/>
            </a:xfrm>
            <a:prstGeom prst="rect">
              <a:avLst/>
            </a:prstGeom>
          </p:spPr>
        </p:pic>
        <p:pic>
          <p:nvPicPr>
            <p:cNvPr id="20" name="Image 19">
              <a:extLst>
                <a:ext uri="{FF2B5EF4-FFF2-40B4-BE49-F238E27FC236}">
                  <a16:creationId xmlns:a16="http://schemas.microsoft.com/office/drawing/2014/main" id="{9FD5B98E-A195-AEA1-6136-9573931C2139}"/>
                </a:ext>
              </a:extLst>
            </p:cNvPr>
            <p:cNvPicPr>
              <a:picLocks noChangeAspect="1"/>
            </p:cNvPicPr>
            <p:nvPr/>
          </p:nvPicPr>
          <p:blipFill>
            <a:blip r:embed="rId7"/>
            <a:stretch>
              <a:fillRect/>
            </a:stretch>
          </p:blipFill>
          <p:spPr>
            <a:xfrm>
              <a:off x="4888314" y="4720856"/>
              <a:ext cx="1342365" cy="1606610"/>
            </a:xfrm>
            <a:prstGeom prst="rect">
              <a:avLst/>
            </a:prstGeom>
          </p:spPr>
        </p:pic>
        <p:pic>
          <p:nvPicPr>
            <p:cNvPr id="22" name="Image 21">
              <a:extLst>
                <a:ext uri="{FF2B5EF4-FFF2-40B4-BE49-F238E27FC236}">
                  <a16:creationId xmlns:a16="http://schemas.microsoft.com/office/drawing/2014/main" id="{27601A3C-CC0B-CBC3-0214-FD7B5606C9D6}"/>
                </a:ext>
              </a:extLst>
            </p:cNvPr>
            <p:cNvPicPr>
              <a:picLocks noChangeAspect="1"/>
            </p:cNvPicPr>
            <p:nvPr/>
          </p:nvPicPr>
          <p:blipFill>
            <a:blip r:embed="rId8"/>
            <a:stretch>
              <a:fillRect/>
            </a:stretch>
          </p:blipFill>
          <p:spPr>
            <a:xfrm>
              <a:off x="6970541" y="4720855"/>
              <a:ext cx="2441046" cy="1606612"/>
            </a:xfrm>
            <a:prstGeom prst="rect">
              <a:avLst/>
            </a:prstGeom>
          </p:spPr>
        </p:pic>
      </p:gr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A87B8F01-6FA2-C551-2ECB-0F29F468F3E7}"/>
                  </a:ext>
                </a:extLst>
              </p:cNvPr>
              <p:cNvSpPr txBox="1"/>
              <p:nvPr/>
            </p:nvSpPr>
            <p:spPr>
              <a:xfrm>
                <a:off x="3529193" y="1416871"/>
                <a:ext cx="3635008" cy="2186526"/>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ctr"/>
                <a14:m>
                  <m:oMathPara xmlns:m="http://schemas.openxmlformats.org/officeDocument/2006/math">
                    <m:oMathParaPr>
                      <m:jc m:val="centerGroup"/>
                    </m:oMathParaPr>
                    <m:oMath xmlns:m="http://schemas.openxmlformats.org/officeDocument/2006/math">
                      <m:func>
                        <m:funcPr>
                          <m:ctrlPr>
                            <a:rPr lang="en-BE" sz="2001" i="1">
                              <a:latin typeface="Cambria Math" panose="02040503050406030204" pitchFamily="18" charset="0"/>
                            </a:rPr>
                          </m:ctrlPr>
                        </m:funcPr>
                        <m:fName>
                          <m:limLow>
                            <m:limLowPr>
                              <m:ctrlPr>
                                <a:rPr lang="en-BE" sz="2001" i="1">
                                  <a:latin typeface="Cambria Math" panose="02040503050406030204" pitchFamily="18" charset="0"/>
                                </a:rPr>
                              </m:ctrlPr>
                            </m:limLowPr>
                            <m:e>
                              <m:r>
                                <m:rPr>
                                  <m:sty m:val="p"/>
                                </m:rPr>
                                <a:rPr lang="en-BE" sz="2001">
                                  <a:latin typeface="Cambria Math" panose="02040503050406030204" pitchFamily="18" charset="0"/>
                                </a:rPr>
                                <m:t>m</m:t>
                              </m:r>
                              <m:r>
                                <m:rPr>
                                  <m:sty m:val="p"/>
                                </m:rPr>
                                <a:rPr lang="fr-BE" sz="2001">
                                  <a:latin typeface="Cambria Math" panose="02040503050406030204" pitchFamily="18" charset="0"/>
                                </a:rPr>
                                <m:t>in</m:t>
                              </m:r>
                            </m:e>
                            <m:lim>
                              <m:r>
                                <a:rPr lang="en-BE" sz="2001" b="1">
                                  <a:latin typeface="Cambria Math" panose="02040503050406030204" pitchFamily="18" charset="0"/>
                                </a:rPr>
                                <m:t>𝐲</m:t>
                              </m:r>
                            </m:lim>
                          </m:limLow>
                        </m:fName>
                        <m:e>
                          <m:sSup>
                            <m:sSupPr>
                              <m:ctrlPr>
                                <a:rPr lang="en-BE" sz="2001" b="1" i="1">
                                  <a:latin typeface="Cambria Math" panose="02040503050406030204" pitchFamily="18" charset="0"/>
                                </a:rPr>
                              </m:ctrlPr>
                            </m:sSupPr>
                            <m:e>
                              <m:r>
                                <a:rPr lang="fr-BE" sz="2001" b="1">
                                  <a:latin typeface="Cambria Math" panose="02040503050406030204" pitchFamily="18" charset="0"/>
                                </a:rPr>
                                <m:t>  </m:t>
                              </m:r>
                              <m:r>
                                <a:rPr lang="en-BE" sz="2001" b="1">
                                  <a:latin typeface="Cambria Math" panose="02040503050406030204" pitchFamily="18" charset="0"/>
                                </a:rPr>
                                <m:t>𝐜</m:t>
                              </m:r>
                            </m:e>
                            <m:sup>
                              <m:r>
                                <a:rPr lang="en-BE" sz="2001" b="1">
                                  <a:latin typeface="Cambria Math" panose="02040503050406030204" pitchFamily="18" charset="0"/>
                                </a:rPr>
                                <m:t>𝐓</m:t>
                              </m:r>
                            </m:sup>
                          </m:sSup>
                          <m:r>
                            <a:rPr lang="en-BE" sz="2001" b="1">
                              <a:latin typeface="Cambria Math" panose="02040503050406030204" pitchFamily="18" charset="0"/>
                            </a:rPr>
                            <m:t>𝐲</m:t>
                          </m:r>
                        </m:e>
                      </m:func>
                    </m:oMath>
                  </m:oMathPara>
                </a14:m>
                <a:endParaRPr lang="fr-BE" sz="2001">
                  <a:latin typeface="Arial" panose="020B0604020202020204" pitchFamily="34" charset="0"/>
                  <a:cs typeface="Arial" panose="020B0604020202020204" pitchFamily="34" charset="0"/>
                </a:endParaRPr>
              </a:p>
              <a:p>
                <a:pPr algn="ctr"/>
                <a:endParaRPr lang="en-BE" sz="1000">
                  <a:latin typeface="Arial" panose="020B0604020202020204" pitchFamily="34" charset="0"/>
                  <a:cs typeface="Arial" panose="020B0604020202020204" pitchFamily="34" charset="0"/>
                </a:endParaRPr>
              </a:p>
              <a:p>
                <a:r>
                  <a:rPr lang="en-BE" sz="2001">
                    <a:latin typeface="Arial" panose="020B0604020202020204" pitchFamily="34" charset="0"/>
                    <a:cs typeface="Arial" panose="020B0604020202020204" pitchFamily="34" charset="0"/>
                  </a:rPr>
                  <a:t>subject to</a:t>
                </a:r>
                <a:endParaRPr lang="fr-BE" sz="2001">
                  <a:latin typeface="Arial" panose="020B0604020202020204" pitchFamily="34" charset="0"/>
                  <a:cs typeface="Arial" panose="020B0604020202020204" pitchFamily="34" charset="0"/>
                </a:endParaRPr>
              </a:p>
              <a:p>
                <a:pPr algn="ctr"/>
                <a:endParaRPr lang="en-BE" sz="1000">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sSub>
                        <m:sSubPr>
                          <m:ctrlPr>
                            <a:rPr lang="en-BE" sz="2001" b="1" i="1" dirty="0">
                              <a:latin typeface="Cambria Math" panose="02040503050406030204" pitchFamily="18" charset="0"/>
                            </a:rPr>
                          </m:ctrlPr>
                        </m:sSubPr>
                        <m:e>
                          <m:r>
                            <a:rPr lang="fr-BE" sz="2001" b="1" dirty="0">
                              <a:latin typeface="Cambria Math" panose="02040503050406030204" pitchFamily="18" charset="0"/>
                            </a:rPr>
                            <m:t>𝐀</m:t>
                          </m:r>
                        </m:e>
                        <m:sub>
                          <m:r>
                            <a:rPr lang="fr-BE" sz="2001" b="1" dirty="0">
                              <a:latin typeface="Cambria Math" panose="02040503050406030204" pitchFamily="18" charset="0"/>
                            </a:rPr>
                            <m:t>𝐞𝐪</m:t>
                          </m:r>
                        </m:sub>
                      </m:sSub>
                      <m:r>
                        <a:rPr lang="en-BE" sz="2001" i="1" dirty="0">
                          <a:latin typeface="Cambria Math" panose="02040503050406030204" pitchFamily="18" charset="0"/>
                        </a:rPr>
                        <m:t> </m:t>
                      </m:r>
                      <m:r>
                        <a:rPr lang="en-BE" sz="2001" b="1">
                          <a:latin typeface="Cambria Math" panose="02040503050406030204" pitchFamily="18" charset="0"/>
                        </a:rPr>
                        <m:t>𝐲</m:t>
                      </m:r>
                      <m:r>
                        <a:rPr lang="en-BE" sz="2001" i="1">
                          <a:latin typeface="Cambria Math" panose="02040503050406030204" pitchFamily="18" charset="0"/>
                        </a:rPr>
                        <m:t>=</m:t>
                      </m:r>
                      <m:sSub>
                        <m:sSubPr>
                          <m:ctrlPr>
                            <a:rPr lang="en-BE" sz="2001" b="1" i="1">
                              <a:latin typeface="Cambria Math" panose="02040503050406030204" pitchFamily="18" charset="0"/>
                            </a:rPr>
                          </m:ctrlPr>
                        </m:sSubPr>
                        <m:e>
                          <m:r>
                            <a:rPr lang="en-BE" sz="2001" b="1">
                              <a:latin typeface="Cambria Math" panose="02040503050406030204" pitchFamily="18" charset="0"/>
                            </a:rPr>
                            <m:t>𝐛</m:t>
                          </m:r>
                        </m:e>
                        <m:sub>
                          <m:r>
                            <a:rPr lang="en-BE" sz="2001" b="1">
                              <a:latin typeface="Cambria Math" panose="02040503050406030204" pitchFamily="18" charset="0"/>
                            </a:rPr>
                            <m:t>𝐞𝐪</m:t>
                          </m:r>
                        </m:sub>
                      </m:sSub>
                    </m:oMath>
                  </m:oMathPara>
                </a14:m>
                <a:endParaRPr lang="en-BE" sz="2001" b="1">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r>
                        <a:rPr lang="fr-BE" sz="2001" b="1">
                          <a:latin typeface="Cambria Math" panose="02040503050406030204" pitchFamily="18" charset="0"/>
                          <a:ea typeface="Cambria Math" panose="02040503050406030204" pitchFamily="18" charset="0"/>
                        </a:rPr>
                        <m:t>𝐀</m:t>
                      </m:r>
                      <m:r>
                        <a:rPr lang="fr-BE" sz="2001" i="1">
                          <a:latin typeface="Cambria Math" panose="02040503050406030204" pitchFamily="18" charset="0"/>
                          <a:ea typeface="Cambria Math" panose="02040503050406030204" pitchFamily="18" charset="0"/>
                        </a:rPr>
                        <m:t> </m:t>
                      </m:r>
                      <m:r>
                        <a:rPr lang="en-BE" sz="2001" b="1">
                          <a:latin typeface="Cambria Math" panose="02040503050406030204" pitchFamily="18" charset="0"/>
                          <a:ea typeface="Cambria Math" panose="02040503050406030204" pitchFamily="18" charset="0"/>
                        </a:rPr>
                        <m:t>𝐲</m:t>
                      </m:r>
                      <m:r>
                        <a:rPr lang="en-BE" sz="2001" i="1">
                          <a:latin typeface="Cambria Math" panose="02040503050406030204" pitchFamily="18" charset="0"/>
                          <a:ea typeface="Cambria Math" panose="02040503050406030204" pitchFamily="18" charset="0"/>
                        </a:rPr>
                        <m:t>≤</m:t>
                      </m:r>
                      <m:r>
                        <a:rPr lang="en-BE" sz="2001" b="1">
                          <a:latin typeface="Cambria Math" panose="02040503050406030204" pitchFamily="18" charset="0"/>
                        </a:rPr>
                        <m:t>𝐛</m:t>
                      </m:r>
                    </m:oMath>
                  </m:oMathPara>
                </a14:m>
                <a:endParaRPr lang="en-BE" sz="2001" b="1">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r>
                        <a:rPr lang="en-BE" sz="2001" b="1">
                          <a:latin typeface="Cambria Math" panose="02040503050406030204" pitchFamily="18" charset="0"/>
                        </a:rPr>
                        <m:t>𝐲</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rPr>
                        <m:t>0</m:t>
                      </m:r>
                    </m:oMath>
                  </m:oMathPara>
                </a14:m>
                <a:endParaRPr lang="en-BE" sz="2001" i="1">
                  <a:latin typeface="Arial" panose="020B0604020202020204" pitchFamily="34" charset="0"/>
                  <a:cs typeface="Arial" panose="020B0604020202020204" pitchFamily="34" charset="0"/>
                </a:endParaRPr>
              </a:p>
            </p:txBody>
          </p:sp>
        </mc:Choice>
        <mc:Fallback xmlns="">
          <p:sp>
            <p:nvSpPr>
              <p:cNvPr id="3" name="ZoneTexte 2">
                <a:extLst>
                  <a:ext uri="{FF2B5EF4-FFF2-40B4-BE49-F238E27FC236}">
                    <a16:creationId xmlns:a16="http://schemas.microsoft.com/office/drawing/2014/main" id="{A87B8F01-6FA2-C551-2ECB-0F29F468F3E7}"/>
                  </a:ext>
                </a:extLst>
              </p:cNvPr>
              <p:cNvSpPr txBox="1">
                <a:spLocks noRot="1" noChangeAspect="1" noMove="1" noResize="1" noEditPoints="1" noAdjustHandles="1" noChangeArrowheads="1" noChangeShapeType="1" noTextEdit="1"/>
              </p:cNvSpPr>
              <p:nvPr/>
            </p:nvSpPr>
            <p:spPr>
              <a:xfrm>
                <a:off x="3529193" y="1416871"/>
                <a:ext cx="3635008" cy="2186526"/>
              </a:xfrm>
              <a:prstGeom prst="rect">
                <a:avLst/>
              </a:prstGeom>
              <a:blipFill>
                <a:blip r:embed="rId9"/>
                <a:stretch>
                  <a:fillRect l="-1342"/>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9D08C667-9F4E-2DE3-C4EE-74EA2B0BEF0A}"/>
              </a:ext>
            </a:extLst>
          </p:cNvPr>
          <p:cNvSpPr/>
          <p:nvPr/>
        </p:nvSpPr>
        <p:spPr>
          <a:xfrm>
            <a:off x="3380124" y="1240637"/>
            <a:ext cx="3933145" cy="253899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Espace réservé du numéro de diapositive 1">
            <a:extLst>
              <a:ext uri="{FF2B5EF4-FFF2-40B4-BE49-F238E27FC236}">
                <a16:creationId xmlns:a16="http://schemas.microsoft.com/office/drawing/2014/main" id="{7A7206AA-5050-0008-4FAC-32961EEDC94F}"/>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162</a:t>
            </a:fld>
            <a:endParaRPr lang="en-GB"/>
          </a:p>
        </p:txBody>
      </p:sp>
    </p:spTree>
    <p:extLst>
      <p:ext uri="{BB962C8B-B14F-4D97-AF65-F5344CB8AC3E}">
        <p14:creationId xmlns:p14="http://schemas.microsoft.com/office/powerpoint/2010/main" val="265875846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A4D0B471-21FA-41A9-E138-EDE3C39BCC2F}"/>
                  </a:ext>
                </a:extLst>
              </p:cNvPr>
              <p:cNvSpPr txBox="1"/>
              <p:nvPr/>
            </p:nvSpPr>
            <p:spPr>
              <a:xfrm>
                <a:off x="590529" y="4521422"/>
                <a:ext cx="9479632" cy="2902711"/>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14:m>
                  <m:oMath xmlns:m="http://schemas.openxmlformats.org/officeDocument/2006/math">
                    <m:r>
                      <a:rPr lang="el-GR" sz="2001" i="1">
                        <a:latin typeface="Cambria Math" panose="02040503050406030204" pitchFamily="18" charset="0"/>
                      </a:rPr>
                      <m:t>𝜆</m:t>
                    </m:r>
                  </m:oMath>
                </a14:m>
                <a:r>
                  <a:rPr lang="fr-BE" sz="2001">
                    <a:latin typeface="Arial" panose="020B0604020202020204" pitchFamily="34" charset="0"/>
                    <a:cs typeface="Arial" panose="020B0604020202020204" pitchFamily="34" charset="0"/>
                  </a:rPr>
                  <a:t> and </a:t>
                </a:r>
                <a14:m>
                  <m:oMath xmlns:m="http://schemas.openxmlformats.org/officeDocument/2006/math">
                    <m:r>
                      <a:rPr lang="el-GR" sz="2001" i="1">
                        <a:latin typeface="Cambria Math" panose="02040503050406030204" pitchFamily="18" charset="0"/>
                      </a:rPr>
                      <m:t>𝜈</m:t>
                    </m:r>
                  </m:oMath>
                </a14:m>
                <a:r>
                  <a:rPr lang="fr-BE" sz="2001">
                    <a:latin typeface="Arial" panose="020B0604020202020204" pitchFamily="34" charset="0"/>
                    <a:cs typeface="Arial" panose="020B0604020202020204" pitchFamily="34" charset="0"/>
                  </a:rPr>
                  <a:t> are dual variables, </a:t>
                </a:r>
                <a:r>
                  <a:rPr lang="fr-BE" sz="2001" err="1">
                    <a:latin typeface="Arial" panose="020B0604020202020204" pitchFamily="34" charset="0"/>
                    <a:cs typeface="Arial" panose="020B0604020202020204" pitchFamily="34" charset="0"/>
                  </a:rPr>
                  <a:t>also</a:t>
                </a:r>
                <a:r>
                  <a:rPr lang="fr-BE" sz="2001">
                    <a:latin typeface="Arial" panose="020B0604020202020204" pitchFamily="34" charset="0"/>
                    <a:cs typeface="Arial" panose="020B0604020202020204" pitchFamily="34" charset="0"/>
                  </a:rPr>
                  <a:t> </a:t>
                </a:r>
                <a:r>
                  <a:rPr lang="fr-BE" sz="2001" err="1">
                    <a:latin typeface="Arial" panose="020B0604020202020204" pitchFamily="34" charset="0"/>
                    <a:cs typeface="Arial" panose="020B0604020202020204" pitchFamily="34" charset="0"/>
                  </a:rPr>
                  <a:t>known</a:t>
                </a:r>
                <a:r>
                  <a:rPr lang="fr-BE" sz="2001">
                    <a:latin typeface="Arial" panose="020B0604020202020204" pitchFamily="34" charset="0"/>
                    <a:cs typeface="Arial" panose="020B0604020202020204" pitchFamily="34" charset="0"/>
                  </a:rPr>
                  <a:t> as Lagrange </a:t>
                </a:r>
                <a:r>
                  <a:rPr lang="fr-BE" sz="2001" err="1">
                    <a:latin typeface="Arial" panose="020B0604020202020204" pitchFamily="34" charset="0"/>
                    <a:cs typeface="Arial" panose="020B0604020202020204" pitchFamily="34" charset="0"/>
                  </a:rPr>
                  <a:t>multipliers</a:t>
                </a:r>
                <a:r>
                  <a:rPr lang="fr-BE" sz="2001">
                    <a:latin typeface="Arial" panose="020B0604020202020204" pitchFamily="34" charset="0"/>
                    <a:cs typeface="Arial" panose="020B0604020202020204" pitchFamily="34" charset="0"/>
                  </a:rPr>
                  <a:t>, </a:t>
                </a:r>
                <a:r>
                  <a:rPr lang="fr-BE" sz="2001" err="1">
                    <a:latin typeface="Arial" panose="020B0604020202020204" pitchFamily="34" charset="0"/>
                    <a:cs typeface="Arial" panose="020B0604020202020204" pitchFamily="34" charset="0"/>
                  </a:rPr>
                  <a:t>associated</a:t>
                </a:r>
                <a:r>
                  <a:rPr lang="fr-BE" sz="2001">
                    <a:latin typeface="Arial" panose="020B0604020202020204" pitchFamily="34" charset="0"/>
                    <a:cs typeface="Arial" panose="020B0604020202020204" pitchFamily="34" charset="0"/>
                  </a:rPr>
                  <a:t> </a:t>
                </a:r>
                <a:r>
                  <a:rPr lang="fr-BE" sz="2001" err="1">
                    <a:latin typeface="Arial" panose="020B0604020202020204" pitchFamily="34" charset="0"/>
                    <a:cs typeface="Arial" panose="020B0604020202020204" pitchFamily="34" charset="0"/>
                  </a:rPr>
                  <a:t>with</a:t>
                </a:r>
                <a:r>
                  <a:rPr lang="fr-BE" sz="2001">
                    <a:latin typeface="Arial" panose="020B0604020202020204" pitchFamily="34" charset="0"/>
                    <a:cs typeface="Arial" panose="020B0604020202020204" pitchFamily="34" charset="0"/>
                  </a:rPr>
                  <a:t> the </a:t>
                </a:r>
                <a:r>
                  <a:rPr lang="fr-BE" sz="2001" err="1">
                    <a:latin typeface="Arial" panose="020B0604020202020204" pitchFamily="34" charset="0"/>
                    <a:cs typeface="Arial" panose="020B0604020202020204" pitchFamily="34" charset="0"/>
                  </a:rPr>
                  <a:t>equalities</a:t>
                </a:r>
                <a:r>
                  <a:rPr lang="fr-BE" sz="2001">
                    <a:latin typeface="Arial" panose="020B0604020202020204" pitchFamily="34" charset="0"/>
                    <a:cs typeface="Arial" panose="020B0604020202020204" pitchFamily="34" charset="0"/>
                  </a:rPr>
                  <a:t> and </a:t>
                </a:r>
                <a:r>
                  <a:rPr lang="fr-BE" sz="2001" err="1">
                    <a:latin typeface="Arial" panose="020B0604020202020204" pitchFamily="34" charset="0"/>
                    <a:cs typeface="Arial" panose="020B0604020202020204" pitchFamily="34" charset="0"/>
                  </a:rPr>
                  <a:t>inequalities</a:t>
                </a:r>
                <a:r>
                  <a:rPr lang="fr-BE" sz="2001">
                    <a:latin typeface="Arial" panose="020B0604020202020204" pitchFamily="34" charset="0"/>
                    <a:cs typeface="Arial" panose="020B0604020202020204" pitchFamily="34" charset="0"/>
                  </a:rPr>
                  <a:t> </a:t>
                </a:r>
                <a:r>
                  <a:rPr lang="fr-BE" sz="2001" err="1">
                    <a:latin typeface="Arial" panose="020B0604020202020204" pitchFamily="34" charset="0"/>
                    <a:cs typeface="Arial" panose="020B0604020202020204" pitchFamily="34" charset="0"/>
                  </a:rPr>
                  <a:t>from</a:t>
                </a:r>
                <a:r>
                  <a:rPr lang="fr-BE" sz="2001">
                    <a:latin typeface="Arial" panose="020B0604020202020204" pitchFamily="34" charset="0"/>
                    <a:cs typeface="Arial" panose="020B0604020202020204" pitchFamily="34" charset="0"/>
                  </a:rPr>
                  <a:t> the primal </a:t>
                </a:r>
                <a:r>
                  <a:rPr lang="fr-BE" sz="2001" err="1">
                    <a:latin typeface="Arial" panose="020B0604020202020204" pitchFamily="34" charset="0"/>
                    <a:cs typeface="Arial" panose="020B0604020202020204" pitchFamily="34" charset="0"/>
                  </a:rPr>
                  <a:t>problem</a:t>
                </a:r>
                <a:r>
                  <a:rPr lang="fr-BE" sz="2001">
                    <a:latin typeface="Arial" panose="020B0604020202020204" pitchFamily="34" charset="0"/>
                    <a:cs typeface="Arial" panose="020B0604020202020204" pitchFamily="34" charset="0"/>
                  </a:rPr>
                  <a:t>;</a:t>
                </a:r>
              </a:p>
              <a:p>
                <a:pPr algn="just"/>
                <a:endParaRPr lang="fr-BE"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14:m>
                  <m:oMath xmlns:m="http://schemas.openxmlformats.org/officeDocument/2006/math">
                    <m:r>
                      <a:rPr lang="el-GR" sz="2001" i="1">
                        <a:latin typeface="Cambria Math" panose="02040503050406030204" pitchFamily="18" charset="0"/>
                      </a:rPr>
                      <m:t>𝜆</m:t>
                    </m:r>
                  </m:oMath>
                </a14:m>
                <a:r>
                  <a:rPr lang="fr-BE" sz="2001">
                    <a:latin typeface="Arial" panose="020B0604020202020204" pitchFamily="34" charset="0"/>
                    <a:cs typeface="Arial" panose="020B0604020202020204" pitchFamily="34" charset="0"/>
                  </a:rPr>
                  <a:t> corresponds to the (unique) </a:t>
                </a:r>
                <a:r>
                  <a:rPr lang="fr-BE" sz="2001" err="1">
                    <a:latin typeface="Arial" panose="020B0604020202020204" pitchFamily="34" charset="0"/>
                    <a:cs typeface="Arial" panose="020B0604020202020204" pitchFamily="34" charset="0"/>
                  </a:rPr>
                  <a:t>equality</a:t>
                </a:r>
                <a:r>
                  <a:rPr lang="fr-BE" sz="2001">
                    <a:latin typeface="Arial" panose="020B0604020202020204" pitchFamily="34" charset="0"/>
                    <a:cs typeface="Arial" panose="020B0604020202020204" pitchFamily="34" charset="0"/>
                  </a:rPr>
                  <a:t> </a:t>
                </a:r>
                <a:r>
                  <a:rPr lang="fr-BE" sz="2001" err="1">
                    <a:latin typeface="Arial" panose="020B0604020202020204" pitchFamily="34" charset="0"/>
                    <a:cs typeface="Arial" panose="020B0604020202020204" pitchFamily="34" charset="0"/>
                  </a:rPr>
                  <a:t>constraint</a:t>
                </a:r>
                <a:r>
                  <a:rPr lang="fr-BE" sz="2001">
                    <a:latin typeface="Arial" panose="020B0604020202020204" pitchFamily="34" charset="0"/>
                    <a:cs typeface="Arial" panose="020B0604020202020204" pitchFamily="34" charset="0"/>
                  </a:rPr>
                  <a:t> </a:t>
                </a:r>
                <a:r>
                  <a:rPr lang="fr-BE" sz="2001" err="1">
                    <a:latin typeface="Arial" panose="020B0604020202020204" pitchFamily="34" charset="0"/>
                    <a:cs typeface="Arial" panose="020B0604020202020204" pitchFamily="34" charset="0"/>
                  </a:rPr>
                  <a:t>which</a:t>
                </a:r>
                <a:r>
                  <a:rPr lang="fr-BE" sz="2001">
                    <a:latin typeface="Arial" panose="020B0604020202020204" pitchFamily="34" charset="0"/>
                    <a:cs typeface="Arial" panose="020B0604020202020204" pitchFamily="34" charset="0"/>
                  </a:rPr>
                  <a:t> links </a:t>
                </a:r>
                <a:r>
                  <a:rPr lang="fr-BE" sz="2001" err="1">
                    <a:latin typeface="Arial" panose="020B0604020202020204" pitchFamily="34" charset="0"/>
                    <a:cs typeface="Arial" panose="020B0604020202020204" pitchFamily="34" charset="0"/>
                  </a:rPr>
                  <a:t>generation</a:t>
                </a:r>
                <a:r>
                  <a:rPr lang="fr-BE" sz="2001">
                    <a:latin typeface="Arial" panose="020B0604020202020204" pitchFamily="34" charset="0"/>
                    <a:cs typeface="Arial" panose="020B0604020202020204" pitchFamily="34" charset="0"/>
                  </a:rPr>
                  <a:t> and </a:t>
                </a:r>
                <a:r>
                  <a:rPr lang="fr-BE" sz="2001" err="1">
                    <a:latin typeface="Arial" panose="020B0604020202020204" pitchFamily="34" charset="0"/>
                    <a:cs typeface="Arial" panose="020B0604020202020204" pitchFamily="34" charset="0"/>
                  </a:rPr>
                  <a:t>demand</a:t>
                </a:r>
                <a:r>
                  <a:rPr lang="fr-BE" sz="2001">
                    <a:latin typeface="Arial" panose="020B0604020202020204" pitchFamily="34" charset="0"/>
                    <a:cs typeface="Arial" panose="020B0604020202020204" pitchFamily="34" charset="0"/>
                  </a:rPr>
                  <a:t>. </a:t>
                </a:r>
                <a:r>
                  <a:rPr lang="fr-BE" sz="2001" err="1">
                    <a:latin typeface="Arial" panose="020B0604020202020204" pitchFamily="34" charset="0"/>
                    <a:cs typeface="Arial" panose="020B0604020202020204" pitchFamily="34" charset="0"/>
                  </a:rPr>
                  <a:t>Solving</a:t>
                </a:r>
                <a:r>
                  <a:rPr lang="fr-BE" sz="2001">
                    <a:latin typeface="Arial" panose="020B0604020202020204" pitchFamily="34" charset="0"/>
                    <a:cs typeface="Arial" panose="020B0604020202020204" pitchFamily="34" charset="0"/>
                  </a:rPr>
                  <a:t> for </a:t>
                </a:r>
                <a14:m>
                  <m:oMath xmlns:m="http://schemas.openxmlformats.org/officeDocument/2006/math">
                    <m:r>
                      <a:rPr lang="el-GR" sz="2001" i="1">
                        <a:latin typeface="Cambria Math" panose="02040503050406030204" pitchFamily="18" charset="0"/>
                      </a:rPr>
                      <m:t>𝜆</m:t>
                    </m:r>
                  </m:oMath>
                </a14:m>
                <a:r>
                  <a:rPr lang="fr-BE" sz="2001">
                    <a:latin typeface="Arial" panose="020B0604020202020204" pitchFamily="34" charset="0"/>
                    <a:cs typeface="Arial" panose="020B0604020202020204" pitchFamily="34" charset="0"/>
                  </a:rPr>
                  <a:t> </a:t>
                </a:r>
                <a:r>
                  <a:rPr lang="fr-BE" sz="2001" err="1">
                    <a:latin typeface="Arial" panose="020B0604020202020204" pitchFamily="34" charset="0"/>
                    <a:cs typeface="Arial" panose="020B0604020202020204" pitchFamily="34" charset="0"/>
                  </a:rPr>
                  <a:t>provides</a:t>
                </a:r>
                <a:r>
                  <a:rPr lang="fr-BE" sz="2001">
                    <a:latin typeface="Arial" panose="020B0604020202020204" pitchFamily="34" charset="0"/>
                    <a:cs typeface="Arial" panose="020B0604020202020204" pitchFamily="34" charset="0"/>
                  </a:rPr>
                  <a:t> the clearing </a:t>
                </a:r>
                <a:r>
                  <a:rPr lang="fr-BE" sz="2001" err="1">
                    <a:latin typeface="Arial" panose="020B0604020202020204" pitchFamily="34" charset="0"/>
                    <a:cs typeface="Arial" panose="020B0604020202020204" pitchFamily="34" charset="0"/>
                  </a:rPr>
                  <a:t>price</a:t>
                </a:r>
                <a:r>
                  <a:rPr lang="fr-BE" sz="2001">
                    <a:latin typeface="Arial" panose="020B0604020202020204" pitchFamily="34" charset="0"/>
                    <a:cs typeface="Arial" panose="020B0604020202020204" pitchFamily="34" charset="0"/>
                  </a:rPr>
                  <a:t> </a:t>
                </a:r>
                <a14:m>
                  <m:oMath xmlns:m="http://schemas.openxmlformats.org/officeDocument/2006/math">
                    <m:r>
                      <a:rPr lang="el-GR" sz="2001" i="1">
                        <a:latin typeface="Cambria Math" panose="02040503050406030204" pitchFamily="18" charset="0"/>
                      </a:rPr>
                      <m:t>𝜆</m:t>
                    </m:r>
                  </m:oMath>
                </a14:m>
                <a:r>
                  <a:rPr lang="fr-BE" sz="2001">
                    <a:latin typeface="Arial" panose="020B0604020202020204" pitchFamily="34" charset="0"/>
                    <a:cs typeface="Arial" panose="020B0604020202020204" pitchFamily="34" charset="0"/>
                  </a:rPr>
                  <a:t>* (the </a:t>
                </a:r>
                <a:r>
                  <a:rPr lang="en-US" sz="2001">
                    <a:solidFill>
                      <a:schemeClr val="tx1"/>
                    </a:solidFill>
                    <a:latin typeface="Arial" panose="020B0604020202020204" pitchFamily="34" charset="0"/>
                    <a:cs typeface="Arial" panose="020B0604020202020204" pitchFamily="34" charset="0"/>
                  </a:rPr>
                  <a:t>equilibrium price </a:t>
                </a:r>
                <a14:m>
                  <m:oMath xmlns:m="http://schemas.openxmlformats.org/officeDocument/2006/math">
                    <m:sSub>
                      <m:sSubPr>
                        <m:ctrlPr>
                          <a:rPr lang="en-US" sz="2001" i="1" dirty="0">
                            <a:solidFill>
                              <a:schemeClr val="tx1"/>
                            </a:solidFill>
                            <a:latin typeface="Cambria Math" panose="02040503050406030204" pitchFamily="18" charset="0"/>
                            <a:cs typeface="Arial" panose="020B0604020202020204" pitchFamily="34" charset="0"/>
                          </a:rPr>
                        </m:ctrlPr>
                      </m:sSubPr>
                      <m:e>
                        <m:r>
                          <a:rPr lang="fr-BE" sz="2001" i="1" dirty="0">
                            <a:solidFill>
                              <a:schemeClr val="tx1"/>
                            </a:solidFill>
                            <a:latin typeface="Cambria Math" panose="02040503050406030204" pitchFamily="18" charset="0"/>
                            <a:cs typeface="Arial" panose="020B0604020202020204" pitchFamily="34" charset="0"/>
                          </a:rPr>
                          <m:t>𝑝</m:t>
                        </m:r>
                      </m:e>
                      <m:sub>
                        <m:r>
                          <a:rPr lang="fr-BE" sz="2001" i="1" dirty="0">
                            <a:solidFill>
                              <a:schemeClr val="tx1"/>
                            </a:solidFill>
                            <a:latin typeface="Cambria Math" panose="02040503050406030204" pitchFamily="18" charset="0"/>
                            <a:cs typeface="Arial" panose="020B0604020202020204" pitchFamily="34" charset="0"/>
                          </a:rPr>
                          <m:t>𝑒𝑞</m:t>
                        </m:r>
                      </m:sub>
                    </m:sSub>
                  </m:oMath>
                </a14:m>
                <a:r>
                  <a:rPr lang="fr-BE" sz="2001">
                    <a:solidFill>
                      <a:schemeClr val="tx1"/>
                    </a:solidFill>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14:m>
                  <m:oMath xmlns:m="http://schemas.openxmlformats.org/officeDocument/2006/math">
                    <m:r>
                      <a:rPr lang="el-GR" sz="2001" i="1">
                        <a:latin typeface="Cambria Math" panose="02040503050406030204" pitchFamily="18" charset="0"/>
                      </a:rPr>
                      <m:t>𝜈</m:t>
                    </m:r>
                  </m:oMath>
                </a14:m>
                <a:r>
                  <a:rPr lang="fr-BE" sz="2001">
                    <a:latin typeface="Arial" panose="020B0604020202020204" pitchFamily="34" charset="0"/>
                    <a:cs typeface="Arial" panose="020B0604020202020204" pitchFamily="34" charset="0"/>
                  </a:rPr>
                  <a:t> </a:t>
                </a:r>
                <a:r>
                  <a:rPr lang="fr-BE" sz="2001" err="1">
                    <a:latin typeface="Arial" panose="020B0604020202020204" pitchFamily="34" charset="0"/>
                    <a:cs typeface="Arial" panose="020B0604020202020204" pitchFamily="34" charset="0"/>
                  </a:rPr>
                  <a:t>is</a:t>
                </a:r>
                <a:r>
                  <a:rPr lang="fr-BE" sz="2001">
                    <a:latin typeface="Arial" panose="020B0604020202020204" pitchFamily="34" charset="0"/>
                    <a:cs typeface="Arial" panose="020B0604020202020204" pitchFamily="34" charset="0"/>
                  </a:rPr>
                  <a:t> </a:t>
                </a:r>
                <a:r>
                  <a:rPr lang="fr-BE" sz="2001" err="1">
                    <a:latin typeface="Arial" panose="020B0604020202020204" pitchFamily="34" charset="0"/>
                    <a:cs typeface="Arial" panose="020B0604020202020204" pitchFamily="34" charset="0"/>
                  </a:rPr>
                  <a:t>associated</a:t>
                </a:r>
                <a:r>
                  <a:rPr lang="fr-BE" sz="2001">
                    <a:latin typeface="Arial" panose="020B0604020202020204" pitchFamily="34" charset="0"/>
                    <a:cs typeface="Arial" panose="020B0604020202020204" pitchFamily="34" charset="0"/>
                  </a:rPr>
                  <a:t> </a:t>
                </a:r>
                <a:r>
                  <a:rPr lang="fr-BE" sz="2001" err="1">
                    <a:latin typeface="Arial" panose="020B0604020202020204" pitchFamily="34" charset="0"/>
                    <a:cs typeface="Arial" panose="020B0604020202020204" pitchFamily="34" charset="0"/>
                  </a:rPr>
                  <a:t>with</a:t>
                </a:r>
                <a:r>
                  <a:rPr lang="fr-BE" sz="2001">
                    <a:latin typeface="Arial" panose="020B0604020202020204" pitchFamily="34" charset="0"/>
                    <a:cs typeface="Arial" panose="020B0604020202020204" pitchFamily="34" charset="0"/>
                  </a:rPr>
                  <a:t> the </a:t>
                </a:r>
                <a:r>
                  <a:rPr lang="fr-BE" sz="2001" err="1">
                    <a:latin typeface="Arial" panose="020B0604020202020204" pitchFamily="34" charset="0"/>
                    <a:cs typeface="Arial" panose="020B0604020202020204" pitchFamily="34" charset="0"/>
                  </a:rPr>
                  <a:t>inequality</a:t>
                </a:r>
                <a:r>
                  <a:rPr lang="fr-BE" sz="2001">
                    <a:latin typeface="Arial" panose="020B0604020202020204" pitchFamily="34" charset="0"/>
                    <a:cs typeface="Arial" panose="020B0604020202020204" pitchFamily="34" charset="0"/>
                  </a:rPr>
                  <a:t> </a:t>
                </a:r>
                <a:r>
                  <a:rPr lang="fr-BE" sz="2001" err="1">
                    <a:latin typeface="Arial" panose="020B0604020202020204" pitchFamily="34" charset="0"/>
                    <a:cs typeface="Arial" panose="020B0604020202020204" pitchFamily="34" charset="0"/>
                  </a:rPr>
                  <a:t>constraint</a:t>
                </a:r>
                <a:r>
                  <a:rPr lang="fr-BE" sz="2001">
                    <a:latin typeface="Arial" panose="020B0604020202020204" pitchFamily="34" charset="0"/>
                    <a:cs typeface="Arial" panose="020B0604020202020204" pitchFamily="34" charset="0"/>
                  </a:rPr>
                  <a:t>. </a:t>
                </a:r>
                <a:r>
                  <a:rPr lang="fr-BE" sz="2001" err="1">
                    <a:latin typeface="Arial" panose="020B0604020202020204" pitchFamily="34" charset="0"/>
                    <a:cs typeface="Arial" panose="020B0604020202020204" pitchFamily="34" charset="0"/>
                  </a:rPr>
                  <a:t>Solving</a:t>
                </a:r>
                <a:r>
                  <a:rPr lang="fr-BE" sz="2001">
                    <a:latin typeface="Arial" panose="020B0604020202020204" pitchFamily="34" charset="0"/>
                    <a:cs typeface="Arial" panose="020B0604020202020204" pitchFamily="34" charset="0"/>
                  </a:rPr>
                  <a:t> for </a:t>
                </a:r>
                <a14:m>
                  <m:oMath xmlns:m="http://schemas.openxmlformats.org/officeDocument/2006/math">
                    <m:r>
                      <a:rPr lang="el-GR" sz="2001" i="1">
                        <a:latin typeface="Cambria Math" panose="02040503050406030204" pitchFamily="18" charset="0"/>
                      </a:rPr>
                      <m:t>𝜈</m:t>
                    </m:r>
                  </m:oMath>
                </a14:m>
                <a:r>
                  <a:rPr lang="fr-BE" sz="2001">
                    <a:latin typeface="Arial" panose="020B0604020202020204" pitchFamily="34" charset="0"/>
                    <a:cs typeface="Arial" panose="020B0604020202020204" pitchFamily="34" charset="0"/>
                  </a:rPr>
                  <a:t> </a:t>
                </a:r>
                <a:r>
                  <a:rPr lang="fr-BE" sz="2001" err="1">
                    <a:latin typeface="Arial" panose="020B0604020202020204" pitchFamily="34" charset="0"/>
                    <a:cs typeface="Arial" panose="020B0604020202020204" pitchFamily="34" charset="0"/>
                  </a:rPr>
                  <a:t>provides</a:t>
                </a:r>
                <a:r>
                  <a:rPr lang="fr-BE" sz="2001">
                    <a:latin typeface="Arial" panose="020B0604020202020204" pitchFamily="34" charset="0"/>
                    <a:cs typeface="Arial" panose="020B0604020202020204" pitchFamily="34" charset="0"/>
                  </a:rPr>
                  <a:t> the consumer surplus and </a:t>
                </a:r>
                <a:r>
                  <a:rPr lang="fr-BE" sz="2001" err="1">
                    <a:latin typeface="Arial" panose="020B0604020202020204" pitchFamily="34" charset="0"/>
                    <a:cs typeface="Arial" panose="020B0604020202020204" pitchFamily="34" charset="0"/>
                  </a:rPr>
                  <a:t>producer</a:t>
                </a:r>
                <a:r>
                  <a:rPr lang="fr-BE" sz="2001">
                    <a:latin typeface="Arial" panose="020B0604020202020204" pitchFamily="34" charset="0"/>
                    <a:cs typeface="Arial" panose="020B0604020202020204" pitchFamily="34" charset="0"/>
                  </a:rPr>
                  <a:t> surplus;</a:t>
                </a:r>
              </a:p>
              <a:p>
                <a:pPr algn="just"/>
                <a:endParaRPr lang="fr-BE" sz="1000">
                  <a:latin typeface="Arial" panose="020B0604020202020204" pitchFamily="34" charset="0"/>
                  <a:cs typeface="Arial" panose="020B0604020202020204" pitchFamily="34" charset="0"/>
                </a:endParaRPr>
              </a:p>
              <a:p>
                <a:pPr algn="just"/>
                <a:r>
                  <a:rPr lang="fr-BE" sz="2001">
                    <a:latin typeface="Arial" panose="020B0604020202020204" pitchFamily="34" charset="0"/>
                    <a:cs typeface="Arial" panose="020B0604020202020204" pitchFamily="34" charset="0"/>
                  </a:rPr>
                  <a:t>In practice, </a:t>
                </a:r>
                <a:r>
                  <a:rPr lang="fr-BE" sz="2001" err="1">
                    <a:latin typeface="Arial" panose="020B0604020202020204" pitchFamily="34" charset="0"/>
                    <a:cs typeface="Arial" panose="020B0604020202020204" pitchFamily="34" charset="0"/>
                  </a:rPr>
                  <a:t>there</a:t>
                </a:r>
                <a:r>
                  <a:rPr lang="fr-BE" sz="2001">
                    <a:latin typeface="Arial" panose="020B0604020202020204" pitchFamily="34" charset="0"/>
                    <a:cs typeface="Arial" panose="020B0604020202020204" pitchFamily="34" charset="0"/>
                  </a:rPr>
                  <a:t> </a:t>
                </a:r>
                <a:r>
                  <a:rPr lang="fr-BE" sz="2001" err="1">
                    <a:latin typeface="Arial" panose="020B0604020202020204" pitchFamily="34" charset="0"/>
                    <a:cs typeface="Arial" panose="020B0604020202020204" pitchFamily="34" charset="0"/>
                  </a:rPr>
                  <a:t>is</a:t>
                </a:r>
                <a:r>
                  <a:rPr lang="fr-BE" sz="2001">
                    <a:latin typeface="Arial" panose="020B0604020202020204" pitchFamily="34" charset="0"/>
                    <a:cs typeface="Arial" panose="020B0604020202020204" pitchFamily="34" charset="0"/>
                  </a:rPr>
                  <a:t> no </a:t>
                </a:r>
                <a:r>
                  <a:rPr lang="fr-BE" sz="2001" err="1">
                    <a:latin typeface="Arial" panose="020B0604020202020204" pitchFamily="34" charset="0"/>
                    <a:cs typeface="Arial" panose="020B0604020202020204" pitchFamily="34" charset="0"/>
                  </a:rPr>
                  <a:t>need</a:t>
                </a:r>
                <a:r>
                  <a:rPr lang="fr-BE" sz="2001">
                    <a:latin typeface="Arial" panose="020B0604020202020204" pitchFamily="34" charset="0"/>
                    <a:cs typeface="Arial" panose="020B0604020202020204" pitchFamily="34" charset="0"/>
                  </a:rPr>
                  <a:t> to </a:t>
                </a:r>
                <a:r>
                  <a:rPr lang="fr-BE" sz="2001" err="1">
                    <a:latin typeface="Arial" panose="020B0604020202020204" pitchFamily="34" charset="0"/>
                    <a:cs typeface="Arial" panose="020B0604020202020204" pitchFamily="34" charset="0"/>
                  </a:rPr>
                  <a:t>formulate</a:t>
                </a:r>
                <a:r>
                  <a:rPr lang="fr-BE" sz="2001">
                    <a:latin typeface="Arial" panose="020B0604020202020204" pitchFamily="34" charset="0"/>
                    <a:cs typeface="Arial" panose="020B0604020202020204" pitchFamily="34" charset="0"/>
                  </a:rPr>
                  <a:t> the dual </a:t>
                </a:r>
                <a:r>
                  <a:rPr lang="fr-BE" sz="2001" err="1">
                    <a:latin typeface="Arial" panose="020B0604020202020204" pitchFamily="34" charset="0"/>
                    <a:cs typeface="Arial" panose="020B0604020202020204" pitchFamily="34" charset="0"/>
                  </a:rPr>
                  <a:t>problem</a:t>
                </a:r>
                <a:r>
                  <a:rPr lang="fr-BE" sz="2001">
                    <a:latin typeface="Arial" panose="020B0604020202020204" pitchFamily="34" charset="0"/>
                    <a:cs typeface="Arial" panose="020B0604020202020204" pitchFamily="34" charset="0"/>
                  </a:rPr>
                  <a:t>, as </a:t>
                </a:r>
                <a:r>
                  <a:rPr lang="fr-BE" sz="2001" err="1">
                    <a:latin typeface="Arial" panose="020B0604020202020204" pitchFamily="34" charset="0"/>
                    <a:cs typeface="Arial" panose="020B0604020202020204" pitchFamily="34" charset="0"/>
                  </a:rPr>
                  <a:t>most</a:t>
                </a:r>
                <a:r>
                  <a:rPr lang="fr-BE" sz="2001">
                    <a:latin typeface="Arial" panose="020B0604020202020204" pitchFamily="34" charset="0"/>
                    <a:cs typeface="Arial" panose="020B0604020202020204" pitchFamily="34" charset="0"/>
                  </a:rPr>
                  <a:t> </a:t>
                </a:r>
                <a:r>
                  <a:rPr lang="fr-BE" sz="2001" err="1">
                    <a:latin typeface="Arial" panose="020B0604020202020204" pitchFamily="34" charset="0"/>
                    <a:cs typeface="Arial" panose="020B0604020202020204" pitchFamily="34" charset="0"/>
                  </a:rPr>
                  <a:t>solvers</a:t>
                </a:r>
                <a:r>
                  <a:rPr lang="fr-BE" sz="2001">
                    <a:latin typeface="Arial" panose="020B0604020202020204" pitchFamily="34" charset="0"/>
                    <a:cs typeface="Arial" panose="020B0604020202020204" pitchFamily="34" charset="0"/>
                  </a:rPr>
                  <a:t> </a:t>
                </a:r>
                <a:r>
                  <a:rPr lang="fr-BE" sz="2001" err="1">
                    <a:latin typeface="Arial" panose="020B0604020202020204" pitchFamily="34" charset="0"/>
                    <a:cs typeface="Arial" panose="020B0604020202020204" pitchFamily="34" charset="0"/>
                  </a:rPr>
                  <a:t>directly</a:t>
                </a:r>
                <a:r>
                  <a:rPr lang="fr-BE" sz="2001">
                    <a:latin typeface="Arial" panose="020B0604020202020204" pitchFamily="34" charset="0"/>
                    <a:cs typeface="Arial" panose="020B0604020202020204" pitchFamily="34" charset="0"/>
                  </a:rPr>
                  <a:t> </a:t>
                </a:r>
                <a:r>
                  <a:rPr lang="fr-BE" sz="2001" err="1">
                    <a:latin typeface="Arial" panose="020B0604020202020204" pitchFamily="34" charset="0"/>
                    <a:cs typeface="Arial" panose="020B0604020202020204" pitchFamily="34" charset="0"/>
                  </a:rPr>
                  <a:t>provide</a:t>
                </a:r>
                <a:r>
                  <a:rPr lang="fr-BE" sz="2001">
                    <a:latin typeface="Arial" panose="020B0604020202020204" pitchFamily="34" charset="0"/>
                    <a:cs typeface="Arial" panose="020B0604020202020204" pitchFamily="34" charset="0"/>
                  </a:rPr>
                  <a:t> the solution </a:t>
                </a:r>
                <a:r>
                  <a:rPr lang="fr-BE" sz="2001" err="1">
                    <a:latin typeface="Arial" panose="020B0604020202020204" pitchFamily="34" charset="0"/>
                    <a:cs typeface="Arial" panose="020B0604020202020204" pitchFamily="34" charset="0"/>
                  </a:rPr>
                  <a:t>when</a:t>
                </a:r>
                <a:r>
                  <a:rPr lang="fr-BE" sz="2001">
                    <a:latin typeface="Arial" panose="020B0604020202020204" pitchFamily="34" charset="0"/>
                    <a:cs typeface="Arial" panose="020B0604020202020204" pitchFamily="34" charset="0"/>
                  </a:rPr>
                  <a:t> </a:t>
                </a:r>
                <a:r>
                  <a:rPr lang="fr-BE" sz="2001" err="1">
                    <a:latin typeface="Arial" panose="020B0604020202020204" pitchFamily="34" charset="0"/>
                    <a:cs typeface="Arial" panose="020B0604020202020204" pitchFamily="34" charset="0"/>
                  </a:rPr>
                  <a:t>solving</a:t>
                </a:r>
                <a:r>
                  <a:rPr lang="fr-BE" sz="2001">
                    <a:latin typeface="Arial" panose="020B0604020202020204" pitchFamily="34" charset="0"/>
                    <a:cs typeface="Arial" panose="020B0604020202020204" pitchFamily="34" charset="0"/>
                  </a:rPr>
                  <a:t> the primal </a:t>
                </a:r>
                <a:r>
                  <a:rPr lang="fr-BE" sz="2001" err="1">
                    <a:latin typeface="Arial" panose="020B0604020202020204" pitchFamily="34" charset="0"/>
                    <a:cs typeface="Arial" panose="020B0604020202020204" pitchFamily="34" charset="0"/>
                  </a:rPr>
                  <a:t>problem</a:t>
                </a:r>
                <a:r>
                  <a:rPr lang="fr-BE" sz="2001">
                    <a:latin typeface="Arial" panose="020B0604020202020204" pitchFamily="34" charset="0"/>
                    <a:cs typeface="Arial" panose="020B0604020202020204" pitchFamily="34" charset="0"/>
                  </a:rPr>
                  <a:t>.</a:t>
                </a:r>
                <a:endParaRPr lang="fr-BE" sz="2001" b="1" baseline="30000">
                  <a:latin typeface="Arial" panose="020B0604020202020204" pitchFamily="34" charset="0"/>
                  <a:cs typeface="Arial" panose="020B0604020202020204" pitchFamily="34" charset="0"/>
                </a:endParaRPr>
              </a:p>
            </p:txBody>
          </p:sp>
        </mc:Choice>
        <mc:Fallback xmlns="">
          <p:sp>
            <p:nvSpPr>
              <p:cNvPr id="6" name="ZoneTexte 5">
                <a:extLst>
                  <a:ext uri="{FF2B5EF4-FFF2-40B4-BE49-F238E27FC236}">
                    <a16:creationId xmlns:a16="http://schemas.microsoft.com/office/drawing/2014/main" id="{A4D0B471-21FA-41A9-E138-EDE3C39BCC2F}"/>
                  </a:ext>
                </a:extLst>
              </p:cNvPr>
              <p:cNvSpPr txBox="1">
                <a:spLocks noRot="1" noChangeAspect="1" noMove="1" noResize="1" noEditPoints="1" noAdjustHandles="1" noChangeArrowheads="1" noChangeShapeType="1" noTextEdit="1"/>
              </p:cNvSpPr>
              <p:nvPr/>
            </p:nvSpPr>
            <p:spPr>
              <a:xfrm>
                <a:off x="590529" y="4521422"/>
                <a:ext cx="9479632" cy="2902711"/>
              </a:xfrm>
              <a:prstGeom prst="rect">
                <a:avLst/>
              </a:prstGeom>
              <a:blipFill>
                <a:blip r:embed="rId3"/>
                <a:stretch>
                  <a:fillRect l="-514" t="-840" r="-514" b="-2731"/>
                </a:stretch>
              </a:blipFill>
            </p:spPr>
            <p:txBody>
              <a:bodyPr/>
              <a:lstStyle/>
              <a:p>
                <a:r>
                  <a:rPr lang="en-US">
                    <a:noFill/>
                  </a:rPr>
                  <a:t> </a:t>
                </a:r>
              </a:p>
            </p:txBody>
          </p:sp>
        </mc:Fallback>
      </mc:AlternateContent>
      <p:sp>
        <p:nvSpPr>
          <p:cNvPr id="5" name="ZoneTexte 4">
            <a:extLst>
              <a:ext uri="{FF2B5EF4-FFF2-40B4-BE49-F238E27FC236}">
                <a16:creationId xmlns:a16="http://schemas.microsoft.com/office/drawing/2014/main" id="{FD24BBE5-DE7D-FEBF-D7DF-6072B392F623}"/>
              </a:ext>
            </a:extLst>
          </p:cNvPr>
          <p:cNvSpPr txBox="1"/>
          <p:nvPr/>
        </p:nvSpPr>
        <p:spPr>
          <a:xfrm>
            <a:off x="590530" y="350622"/>
            <a:ext cx="91612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dual LP to get the clearing price</a:t>
            </a:r>
            <a:endParaRPr lang="fr-BE" sz="2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0535CF2C-0DDF-D4FD-9638-16A1E1E1A128}"/>
                  </a:ext>
                </a:extLst>
              </p:cNvPr>
              <p:cNvSpPr txBox="1"/>
              <p:nvPr/>
            </p:nvSpPr>
            <p:spPr>
              <a:xfrm>
                <a:off x="3529193" y="2341440"/>
                <a:ext cx="3635008" cy="1756495"/>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ctr"/>
                <a14:m>
                  <m:oMathPara xmlns:m="http://schemas.openxmlformats.org/officeDocument/2006/math">
                    <m:oMathParaPr>
                      <m:jc m:val="centerGroup"/>
                    </m:oMathParaPr>
                    <m:oMath xmlns:m="http://schemas.openxmlformats.org/officeDocument/2006/math">
                      <m:func>
                        <m:funcPr>
                          <m:ctrlPr>
                            <a:rPr lang="en-BE" sz="2001" i="1">
                              <a:latin typeface="Cambria Math" panose="02040503050406030204" pitchFamily="18" charset="0"/>
                            </a:rPr>
                          </m:ctrlPr>
                        </m:funcPr>
                        <m:fName>
                          <m:limLow>
                            <m:limLowPr>
                              <m:ctrlPr>
                                <a:rPr lang="en-BE" sz="2001" i="1">
                                  <a:latin typeface="Cambria Math" panose="02040503050406030204" pitchFamily="18" charset="0"/>
                                </a:rPr>
                              </m:ctrlPr>
                            </m:limLowPr>
                            <m:e>
                              <m:r>
                                <m:rPr>
                                  <m:sty m:val="p"/>
                                </m:rPr>
                                <a:rPr lang="en-BE" sz="2001">
                                  <a:latin typeface="Cambria Math" panose="02040503050406030204" pitchFamily="18" charset="0"/>
                                </a:rPr>
                                <m:t>m</m:t>
                              </m:r>
                              <m:r>
                                <m:rPr>
                                  <m:sty m:val="p"/>
                                </m:rPr>
                                <a:rPr lang="fr-BE" sz="2001">
                                  <a:latin typeface="Cambria Math" panose="02040503050406030204" pitchFamily="18" charset="0"/>
                                </a:rPr>
                                <m:t>ax</m:t>
                              </m:r>
                            </m:e>
                            <m:lim>
                              <m:r>
                                <a:rPr lang="en-BE" sz="2001" b="1">
                                  <a:latin typeface="Cambria Math" panose="02040503050406030204" pitchFamily="18" charset="0"/>
                                </a:rPr>
                                <m:t>𝐲</m:t>
                              </m:r>
                              <m:r>
                                <a:rPr lang="fr-BE" sz="2001" b="1">
                                  <a:latin typeface="Cambria Math" panose="02040503050406030204" pitchFamily="18" charset="0"/>
                                </a:rPr>
                                <m:t>,</m:t>
                              </m:r>
                              <m:r>
                                <a:rPr lang="el-GR" sz="2001" b="1">
                                  <a:latin typeface="Cambria Math" panose="02040503050406030204" pitchFamily="18" charset="0"/>
                                </a:rPr>
                                <m:t>𝛎</m:t>
                              </m:r>
                            </m:lim>
                          </m:limLow>
                        </m:fName>
                        <m:e>
                          <m:sSup>
                            <m:sSupPr>
                              <m:ctrlPr>
                                <a:rPr lang="en-BE" sz="2001" i="1">
                                  <a:latin typeface="Cambria Math" panose="02040503050406030204" pitchFamily="18" charset="0"/>
                                </a:rPr>
                              </m:ctrlPr>
                            </m:sSupPr>
                            <m:e>
                              <m:r>
                                <a:rPr lang="fr-BE" sz="2001" i="1">
                                  <a:latin typeface="Cambria Math" panose="02040503050406030204" pitchFamily="18" charset="0"/>
                                </a:rPr>
                                <m:t>  −</m:t>
                              </m:r>
                              <m:r>
                                <a:rPr lang="fr-BE" sz="2001" b="1">
                                  <a:latin typeface="Cambria Math" panose="02040503050406030204" pitchFamily="18" charset="0"/>
                                </a:rPr>
                                <m:t>𝐛</m:t>
                              </m:r>
                            </m:e>
                            <m:sup>
                              <m:r>
                                <m:rPr>
                                  <m:sty m:val="p"/>
                                </m:rPr>
                                <a:rPr lang="en-BE" sz="2001">
                                  <a:latin typeface="Cambria Math" panose="02040503050406030204" pitchFamily="18" charset="0"/>
                                </a:rPr>
                                <m:t>T</m:t>
                              </m:r>
                            </m:sup>
                          </m:sSup>
                          <m:r>
                            <a:rPr lang="el-GR" sz="2001" b="1">
                              <a:latin typeface="Cambria Math" panose="02040503050406030204" pitchFamily="18" charset="0"/>
                            </a:rPr>
                            <m:t>𝛎</m:t>
                          </m:r>
                        </m:e>
                      </m:func>
                    </m:oMath>
                  </m:oMathPara>
                </a14:m>
                <a:endParaRPr lang="fr-BE" sz="2001">
                  <a:latin typeface="Arial" panose="020B0604020202020204" pitchFamily="34" charset="0"/>
                  <a:cs typeface="Arial" panose="020B0604020202020204" pitchFamily="34" charset="0"/>
                </a:endParaRPr>
              </a:p>
              <a:p>
                <a:pPr algn="ctr"/>
                <a:endParaRPr lang="en-BE" sz="700">
                  <a:latin typeface="Arial" panose="020B0604020202020204" pitchFamily="34" charset="0"/>
                  <a:cs typeface="Arial" panose="020B0604020202020204" pitchFamily="34" charset="0"/>
                </a:endParaRPr>
              </a:p>
              <a:p>
                <a:r>
                  <a:rPr lang="en-BE" sz="2001">
                    <a:latin typeface="Arial" panose="020B0604020202020204" pitchFamily="34" charset="0"/>
                    <a:cs typeface="Arial" panose="020B0604020202020204" pitchFamily="34" charset="0"/>
                  </a:rPr>
                  <a:t>subject to</a:t>
                </a:r>
                <a:endParaRPr lang="fr-BE" sz="2001">
                  <a:latin typeface="Arial" panose="020B0604020202020204" pitchFamily="34" charset="0"/>
                  <a:cs typeface="Arial" panose="020B0604020202020204" pitchFamily="34" charset="0"/>
                </a:endParaRPr>
              </a:p>
              <a:p>
                <a:pPr algn="ctr"/>
                <a:endParaRPr lang="en-BE" sz="700">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sSubSup>
                        <m:sSubSupPr>
                          <m:ctrlPr>
                            <a:rPr lang="en-BE" sz="2001" b="1" i="1">
                              <a:latin typeface="Cambria Math" panose="02040503050406030204" pitchFamily="18" charset="0"/>
                            </a:rPr>
                          </m:ctrlPr>
                        </m:sSubSupPr>
                        <m:e>
                          <m:r>
                            <a:rPr lang="en-BE" sz="2001" b="1">
                              <a:latin typeface="Cambria Math" panose="02040503050406030204" pitchFamily="18" charset="0"/>
                            </a:rPr>
                            <m:t>𝐀</m:t>
                          </m:r>
                        </m:e>
                        <m:sub>
                          <m:r>
                            <a:rPr lang="en-BE" sz="2001" b="1">
                              <a:latin typeface="Cambria Math" panose="02040503050406030204" pitchFamily="18" charset="0"/>
                            </a:rPr>
                            <m:t>𝐞𝐪</m:t>
                          </m:r>
                        </m:sub>
                        <m:sup>
                          <m:r>
                            <a:rPr lang="fr-BE" sz="2001" b="1">
                              <a:latin typeface="Cambria Math" panose="02040503050406030204" pitchFamily="18" charset="0"/>
                            </a:rPr>
                            <m:t>𝐓</m:t>
                          </m:r>
                        </m:sup>
                      </m:sSubSup>
                      <m:r>
                        <a:rPr lang="el-GR" sz="2001" b="1">
                          <a:latin typeface="Cambria Math" panose="02040503050406030204" pitchFamily="18" charset="0"/>
                        </a:rPr>
                        <m:t>𝛌</m:t>
                      </m:r>
                      <m:r>
                        <a:rPr lang="fr-BE" sz="2001" i="1">
                          <a:latin typeface="Cambria Math" panose="02040503050406030204" pitchFamily="18" charset="0"/>
                        </a:rPr>
                        <m:t> −</m:t>
                      </m:r>
                      <m:sSup>
                        <m:sSupPr>
                          <m:ctrlPr>
                            <a:rPr lang="fr-BE" sz="2001" i="1">
                              <a:latin typeface="Cambria Math" panose="02040503050406030204" pitchFamily="18" charset="0"/>
                            </a:rPr>
                          </m:ctrlPr>
                        </m:sSupPr>
                        <m:e>
                          <m:r>
                            <a:rPr lang="fr-BE" sz="2001" b="1">
                              <a:latin typeface="Cambria Math" panose="02040503050406030204" pitchFamily="18" charset="0"/>
                            </a:rPr>
                            <m:t>𝐀</m:t>
                          </m:r>
                        </m:e>
                        <m:sup>
                          <m:r>
                            <m:rPr>
                              <m:sty m:val="p"/>
                            </m:rPr>
                            <a:rPr lang="fr-BE" sz="2001">
                              <a:latin typeface="Cambria Math" panose="02040503050406030204" pitchFamily="18" charset="0"/>
                            </a:rPr>
                            <m:t>T</m:t>
                          </m:r>
                        </m:sup>
                      </m:sSup>
                      <m:r>
                        <a:rPr lang="el-GR" sz="2001" b="1">
                          <a:latin typeface="Cambria Math" panose="02040503050406030204" pitchFamily="18" charset="0"/>
                        </a:rPr>
                        <m:t>𝛎</m:t>
                      </m:r>
                      <m:r>
                        <a:rPr lang="en-BE" sz="2001" i="1">
                          <a:latin typeface="Cambria Math" panose="02040503050406030204" pitchFamily="18" charset="0"/>
                          <a:ea typeface="Cambria Math" panose="02040503050406030204" pitchFamily="18" charset="0"/>
                        </a:rPr>
                        <m:t>≤</m:t>
                      </m:r>
                      <m:r>
                        <a:rPr lang="fr-BE" sz="2001" b="1">
                          <a:latin typeface="Cambria Math" panose="02040503050406030204" pitchFamily="18" charset="0"/>
                        </a:rPr>
                        <m:t>𝐜</m:t>
                      </m:r>
                    </m:oMath>
                  </m:oMathPara>
                </a14:m>
                <a:endParaRPr lang="en-BE" sz="2001" b="1">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r>
                        <a:rPr lang="el-GR" sz="2001" b="1">
                          <a:latin typeface="Cambria Math" panose="02040503050406030204" pitchFamily="18" charset="0"/>
                        </a:rPr>
                        <m:t>𝛎</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rPr>
                        <m:t>0</m:t>
                      </m:r>
                    </m:oMath>
                  </m:oMathPara>
                </a14:m>
                <a:endParaRPr lang="en-BE" sz="2001" i="1">
                  <a:latin typeface="Arial" panose="020B0604020202020204" pitchFamily="34" charset="0"/>
                  <a:cs typeface="Arial" panose="020B0604020202020204" pitchFamily="34" charset="0"/>
                </a:endParaRPr>
              </a:p>
            </p:txBody>
          </p:sp>
        </mc:Choice>
        <mc:Fallback xmlns="">
          <p:sp>
            <p:nvSpPr>
              <p:cNvPr id="12" name="ZoneTexte 11">
                <a:extLst>
                  <a:ext uri="{FF2B5EF4-FFF2-40B4-BE49-F238E27FC236}">
                    <a16:creationId xmlns:a16="http://schemas.microsoft.com/office/drawing/2014/main" id="{0535CF2C-0DDF-D4FD-9638-16A1E1E1A128}"/>
                  </a:ext>
                </a:extLst>
              </p:cNvPr>
              <p:cNvSpPr txBox="1">
                <a:spLocks noRot="1" noChangeAspect="1" noMove="1" noResize="1" noEditPoints="1" noAdjustHandles="1" noChangeArrowheads="1" noChangeShapeType="1" noTextEdit="1"/>
              </p:cNvSpPr>
              <p:nvPr/>
            </p:nvSpPr>
            <p:spPr>
              <a:xfrm>
                <a:off x="3529193" y="2341440"/>
                <a:ext cx="3635008" cy="1756495"/>
              </a:xfrm>
              <a:prstGeom prst="rect">
                <a:avLst/>
              </a:prstGeom>
              <a:blipFill>
                <a:blip r:embed="rId4"/>
                <a:stretch>
                  <a:fillRect l="-1342"/>
                </a:stretch>
              </a:blipFill>
            </p:spPr>
            <p:txBody>
              <a:bodyPr/>
              <a:lstStyle/>
              <a:p>
                <a:r>
                  <a:rPr lang="en-US">
                    <a:noFill/>
                  </a:rPr>
                  <a:t> </a:t>
                </a:r>
              </a:p>
            </p:txBody>
          </p:sp>
        </mc:Fallback>
      </mc:AlternateContent>
      <p:sp>
        <p:nvSpPr>
          <p:cNvPr id="4" name="ZoneTexte 3">
            <a:extLst>
              <a:ext uri="{FF2B5EF4-FFF2-40B4-BE49-F238E27FC236}">
                <a16:creationId xmlns:a16="http://schemas.microsoft.com/office/drawing/2014/main" id="{F902E5A8-3F86-08BC-CADA-79BA5BDD6C24}"/>
              </a:ext>
            </a:extLst>
          </p:cNvPr>
          <p:cNvSpPr txBox="1"/>
          <p:nvPr/>
        </p:nvSpPr>
        <p:spPr>
          <a:xfrm>
            <a:off x="590530" y="1233379"/>
            <a:ext cx="9479632" cy="708166"/>
          </a:xfrm>
          <a:prstGeom prst="rect">
            <a:avLst/>
          </a:prstGeom>
          <a:noFill/>
        </p:spPr>
        <p:txBody>
          <a:bodyPr wrap="square">
            <a:spAutoFit/>
          </a:bodyPr>
          <a:lstStyle/>
          <a:p>
            <a:pPr algn="just"/>
            <a:r>
              <a:rPr lang="fr-BE" sz="2001">
                <a:latin typeface="Arial" panose="020B0604020202020204" pitchFamily="34" charset="0"/>
                <a:cs typeface="Arial" panose="020B0604020202020204" pitchFamily="34" charset="0"/>
              </a:rPr>
              <a:t>If we want to obtain the clearing price, </a:t>
            </a:r>
            <a:r>
              <a:rPr lang="fr-BE" sz="2001" b="1">
                <a:latin typeface="Arial" panose="020B0604020202020204" pitchFamily="34" charset="0"/>
                <a:cs typeface="Arial" panose="020B0604020202020204" pitchFamily="34" charset="0"/>
              </a:rPr>
              <a:t>we need to solve the dual of the previous LP, which is also a LP</a:t>
            </a:r>
            <a:r>
              <a:rPr lang="fr-BE" sz="2001">
                <a:latin typeface="Arial" panose="020B0604020202020204" pitchFamily="34" charset="0"/>
                <a:cs typeface="Arial" panose="020B0604020202020204" pitchFamily="34" charset="0"/>
              </a:rPr>
              <a:t>:</a:t>
            </a:r>
          </a:p>
        </p:txBody>
      </p:sp>
      <p:sp>
        <p:nvSpPr>
          <p:cNvPr id="7" name="Rectangle 6">
            <a:extLst>
              <a:ext uri="{FF2B5EF4-FFF2-40B4-BE49-F238E27FC236}">
                <a16:creationId xmlns:a16="http://schemas.microsoft.com/office/drawing/2014/main" id="{60BC2543-994E-7CF1-9E71-C7AD74CC70FF}"/>
              </a:ext>
            </a:extLst>
          </p:cNvPr>
          <p:cNvSpPr/>
          <p:nvPr/>
        </p:nvSpPr>
        <p:spPr>
          <a:xfrm>
            <a:off x="3380124" y="2163244"/>
            <a:ext cx="3933145" cy="212127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Espace réservé du numéro de diapositive 1">
            <a:extLst>
              <a:ext uri="{FF2B5EF4-FFF2-40B4-BE49-F238E27FC236}">
                <a16:creationId xmlns:a16="http://schemas.microsoft.com/office/drawing/2014/main" id="{E7B9A570-ED55-80AB-CBDA-ABB044E9964D}"/>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163</a:t>
            </a:fld>
            <a:endParaRPr lang="en-GB"/>
          </a:p>
        </p:txBody>
      </p:sp>
    </p:spTree>
    <p:extLst>
      <p:ext uri="{BB962C8B-B14F-4D97-AF65-F5344CB8AC3E}">
        <p14:creationId xmlns:p14="http://schemas.microsoft.com/office/powerpoint/2010/main" val="427179291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6" name="ZoneTexte 5">
            <a:extLst>
              <a:ext uri="{FF2B5EF4-FFF2-40B4-BE49-F238E27FC236}">
                <a16:creationId xmlns:a16="http://schemas.microsoft.com/office/drawing/2014/main" id="{A4D0B471-21FA-41A9-E138-EDE3C39BCC2F}"/>
              </a:ext>
            </a:extLst>
          </p:cNvPr>
          <p:cNvSpPr txBox="1"/>
          <p:nvPr/>
        </p:nvSpPr>
        <p:spPr>
          <a:xfrm>
            <a:off x="590531" y="4725236"/>
            <a:ext cx="9161288" cy="2263245"/>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r>
              <a:rPr lang="fr-BE" sz="2001">
                <a:latin typeface="Arial" panose="020B0604020202020204" pitchFamily="34" charset="0"/>
                <a:cs typeface="Arial" panose="020B0604020202020204" pitchFamily="34" charset="0"/>
              </a:rPr>
              <a:t>And, more concretely,</a:t>
            </a:r>
          </a:p>
          <a:p>
            <a:pPr algn="just"/>
            <a:endParaRPr lang="fr-BE" sz="2001">
              <a:latin typeface="Arial" panose="020B0604020202020204" pitchFamily="34" charset="0"/>
              <a:cs typeface="Arial" panose="020B0604020202020204" pitchFamily="34" charset="0"/>
            </a:endParaRPr>
          </a:p>
          <a:p>
            <a:pPr algn="just"/>
            <a:endParaRPr lang="fr-BE" sz="2001">
              <a:latin typeface="Arial" panose="020B0604020202020204" pitchFamily="34" charset="0"/>
              <a:cs typeface="Arial" panose="020B0604020202020204" pitchFamily="34" charset="0"/>
            </a:endParaRPr>
          </a:p>
          <a:p>
            <a:pPr algn="just"/>
            <a:endParaRPr lang="fr-BE" sz="2001">
              <a:latin typeface="Arial" panose="020B0604020202020204" pitchFamily="34" charset="0"/>
              <a:cs typeface="Arial" panose="020B0604020202020204" pitchFamily="34" charset="0"/>
            </a:endParaRPr>
          </a:p>
          <a:p>
            <a:pPr algn="just"/>
            <a:r>
              <a:rPr lang="fr-BE" sz="2001">
                <a:latin typeface="Arial" panose="020B0604020202020204" pitchFamily="34" charset="0"/>
                <a:cs typeface="Arial" panose="020B0604020202020204" pitchFamily="34" charset="0"/>
              </a:rPr>
              <a:t>subject to:</a:t>
            </a:r>
          </a:p>
          <a:p>
            <a:pPr algn="just"/>
            <a:endParaRPr lang="fr-BE"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endParaRPr lang="fr-BE" sz="2001">
              <a:latin typeface="Arial" panose="020B0604020202020204" pitchFamily="34" charset="0"/>
              <a:cs typeface="Arial" panose="020B0604020202020204" pitchFamily="34" charset="0"/>
            </a:endParaRPr>
          </a:p>
        </p:txBody>
      </p:sp>
      <p:pic>
        <p:nvPicPr>
          <p:cNvPr id="10" name="Image 9">
            <a:extLst>
              <a:ext uri="{FF2B5EF4-FFF2-40B4-BE49-F238E27FC236}">
                <a16:creationId xmlns:a16="http://schemas.microsoft.com/office/drawing/2014/main" id="{0051EAFA-9B9A-04DA-A28D-A5022CEF6E11}"/>
              </a:ext>
            </a:extLst>
          </p:cNvPr>
          <p:cNvPicPr>
            <a:picLocks noChangeAspect="1"/>
          </p:cNvPicPr>
          <p:nvPr/>
        </p:nvPicPr>
        <p:blipFill>
          <a:blip r:embed="rId3"/>
          <a:stretch>
            <a:fillRect/>
          </a:stretch>
        </p:blipFill>
        <p:spPr>
          <a:xfrm>
            <a:off x="705676" y="5264320"/>
            <a:ext cx="5946480" cy="507278"/>
          </a:xfrm>
          <a:prstGeom prst="rect">
            <a:avLst/>
          </a:prstGeom>
        </p:spPr>
      </p:pic>
      <p:pic>
        <p:nvPicPr>
          <p:cNvPr id="14" name="Image 13">
            <a:extLst>
              <a:ext uri="{FF2B5EF4-FFF2-40B4-BE49-F238E27FC236}">
                <a16:creationId xmlns:a16="http://schemas.microsoft.com/office/drawing/2014/main" id="{1BD11316-D4DE-14E1-E2B2-8DB1521214C9}"/>
              </a:ext>
            </a:extLst>
          </p:cNvPr>
          <p:cNvPicPr>
            <a:picLocks noChangeAspect="1"/>
          </p:cNvPicPr>
          <p:nvPr/>
        </p:nvPicPr>
        <p:blipFill>
          <a:blip r:embed="rId4"/>
          <a:stretch>
            <a:fillRect/>
          </a:stretch>
        </p:blipFill>
        <p:spPr>
          <a:xfrm>
            <a:off x="716313" y="6472591"/>
            <a:ext cx="1635869" cy="804704"/>
          </a:xfrm>
          <a:prstGeom prst="rect">
            <a:avLst/>
          </a:prstGeom>
        </p:spPr>
      </p:pic>
      <p:pic>
        <p:nvPicPr>
          <p:cNvPr id="16" name="Image 15">
            <a:extLst>
              <a:ext uri="{FF2B5EF4-FFF2-40B4-BE49-F238E27FC236}">
                <a16:creationId xmlns:a16="http://schemas.microsoft.com/office/drawing/2014/main" id="{9F668AC3-C355-AD02-525B-984913F5E9E5}"/>
              </a:ext>
            </a:extLst>
          </p:cNvPr>
          <p:cNvPicPr>
            <a:picLocks noChangeAspect="1"/>
          </p:cNvPicPr>
          <p:nvPr/>
        </p:nvPicPr>
        <p:blipFill>
          <a:blip r:embed="rId5"/>
          <a:stretch>
            <a:fillRect/>
          </a:stretch>
        </p:blipFill>
        <p:spPr>
          <a:xfrm>
            <a:off x="3329736" y="6489556"/>
            <a:ext cx="1966573" cy="738245"/>
          </a:xfrm>
          <a:prstGeom prst="rect">
            <a:avLst/>
          </a:prstGeom>
        </p:spPr>
      </p:pic>
      <p:pic>
        <p:nvPicPr>
          <p:cNvPr id="18" name="Image 17">
            <a:extLst>
              <a:ext uri="{FF2B5EF4-FFF2-40B4-BE49-F238E27FC236}">
                <a16:creationId xmlns:a16="http://schemas.microsoft.com/office/drawing/2014/main" id="{8D6CE60F-94D4-A8D2-B5CA-B8B3E19B47B0}"/>
              </a:ext>
            </a:extLst>
          </p:cNvPr>
          <p:cNvPicPr>
            <a:picLocks noChangeAspect="1"/>
          </p:cNvPicPr>
          <p:nvPr/>
        </p:nvPicPr>
        <p:blipFill>
          <a:blip r:embed="rId6"/>
          <a:stretch>
            <a:fillRect/>
          </a:stretch>
        </p:blipFill>
        <p:spPr>
          <a:xfrm>
            <a:off x="6273864" y="6717675"/>
            <a:ext cx="3642395" cy="323680"/>
          </a:xfrm>
          <a:prstGeom prst="rect">
            <a:avLst/>
          </a:prstGeom>
        </p:spPr>
      </p:pic>
      <p:grpSp>
        <p:nvGrpSpPr>
          <p:cNvPr id="9" name="Groupe 8">
            <a:extLst>
              <a:ext uri="{FF2B5EF4-FFF2-40B4-BE49-F238E27FC236}">
                <a16:creationId xmlns:a16="http://schemas.microsoft.com/office/drawing/2014/main" id="{D5ECA087-0252-73E3-F5E2-F433BDBC4BA0}"/>
              </a:ext>
            </a:extLst>
          </p:cNvPr>
          <p:cNvGrpSpPr/>
          <p:nvPr/>
        </p:nvGrpSpPr>
        <p:grpSpPr>
          <a:xfrm>
            <a:off x="705676" y="4139864"/>
            <a:ext cx="5498622" cy="428663"/>
            <a:chOff x="3647046" y="3630812"/>
            <a:chExt cx="5816164" cy="428494"/>
          </a:xfrm>
        </p:grpSpPr>
        <p:pic>
          <p:nvPicPr>
            <p:cNvPr id="8" name="Image 7">
              <a:extLst>
                <a:ext uri="{FF2B5EF4-FFF2-40B4-BE49-F238E27FC236}">
                  <a16:creationId xmlns:a16="http://schemas.microsoft.com/office/drawing/2014/main" id="{F37DE4E4-A0FE-643D-ACE8-96AF834E264C}"/>
                </a:ext>
              </a:extLst>
            </p:cNvPr>
            <p:cNvPicPr>
              <a:picLocks noChangeAspect="1"/>
            </p:cNvPicPr>
            <p:nvPr/>
          </p:nvPicPr>
          <p:blipFill>
            <a:blip r:embed="rId7"/>
            <a:stretch>
              <a:fillRect/>
            </a:stretch>
          </p:blipFill>
          <p:spPr>
            <a:xfrm>
              <a:off x="5991607" y="3630812"/>
              <a:ext cx="3471603" cy="428494"/>
            </a:xfrm>
            <a:prstGeom prst="rect">
              <a:avLst/>
            </a:prstGeom>
          </p:spPr>
        </p:pic>
        <p:pic>
          <p:nvPicPr>
            <p:cNvPr id="20" name="Image 19">
              <a:extLst>
                <a:ext uri="{FF2B5EF4-FFF2-40B4-BE49-F238E27FC236}">
                  <a16:creationId xmlns:a16="http://schemas.microsoft.com/office/drawing/2014/main" id="{54D1861F-8EAB-45B6-2EE4-A441FF3D60D3}"/>
                </a:ext>
              </a:extLst>
            </p:cNvPr>
            <p:cNvPicPr>
              <a:picLocks noChangeAspect="1"/>
            </p:cNvPicPr>
            <p:nvPr/>
          </p:nvPicPr>
          <p:blipFill>
            <a:blip r:embed="rId8"/>
            <a:stretch>
              <a:fillRect/>
            </a:stretch>
          </p:blipFill>
          <p:spPr>
            <a:xfrm>
              <a:off x="3647046" y="3684328"/>
              <a:ext cx="968259" cy="321461"/>
            </a:xfrm>
            <a:prstGeom prst="rect">
              <a:avLst/>
            </a:prstGeom>
          </p:spPr>
        </p:pic>
      </p:gr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08BF9ED0-83F3-DF02-2962-8D308510FBF7}"/>
                  </a:ext>
                </a:extLst>
              </p:cNvPr>
              <p:cNvSpPr txBox="1"/>
              <p:nvPr/>
            </p:nvSpPr>
            <p:spPr>
              <a:xfrm>
                <a:off x="3529193" y="1394339"/>
                <a:ext cx="3635008" cy="1833278"/>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ctr"/>
                <a14:m>
                  <m:oMathPara xmlns:m="http://schemas.openxmlformats.org/officeDocument/2006/math">
                    <m:oMathParaPr>
                      <m:jc m:val="centerGroup"/>
                    </m:oMathParaPr>
                    <m:oMath xmlns:m="http://schemas.openxmlformats.org/officeDocument/2006/math">
                      <m:func>
                        <m:funcPr>
                          <m:ctrlPr>
                            <a:rPr lang="en-BE" sz="2001" i="1">
                              <a:latin typeface="Cambria Math" panose="02040503050406030204" pitchFamily="18" charset="0"/>
                            </a:rPr>
                          </m:ctrlPr>
                        </m:funcPr>
                        <m:fName>
                          <m:limLow>
                            <m:limLowPr>
                              <m:ctrlPr>
                                <a:rPr lang="en-BE" sz="2001" i="1">
                                  <a:latin typeface="Cambria Math" panose="02040503050406030204" pitchFamily="18" charset="0"/>
                                </a:rPr>
                              </m:ctrlPr>
                            </m:limLowPr>
                            <m:e>
                              <m:r>
                                <m:rPr>
                                  <m:sty m:val="p"/>
                                </m:rPr>
                                <a:rPr lang="en-BE" sz="2001">
                                  <a:latin typeface="Cambria Math" panose="02040503050406030204" pitchFamily="18" charset="0"/>
                                </a:rPr>
                                <m:t>m</m:t>
                              </m:r>
                              <m:r>
                                <m:rPr>
                                  <m:sty m:val="p"/>
                                </m:rPr>
                                <a:rPr lang="fr-BE" sz="2001">
                                  <a:latin typeface="Cambria Math" panose="02040503050406030204" pitchFamily="18" charset="0"/>
                                </a:rPr>
                                <m:t>ax</m:t>
                              </m:r>
                            </m:e>
                            <m:lim>
                              <m:r>
                                <a:rPr lang="en-BE" sz="2001" b="1">
                                  <a:latin typeface="Cambria Math" panose="02040503050406030204" pitchFamily="18" charset="0"/>
                                </a:rPr>
                                <m:t>𝐲</m:t>
                              </m:r>
                              <m:r>
                                <a:rPr lang="fr-BE" sz="2001" b="1">
                                  <a:latin typeface="Cambria Math" panose="02040503050406030204" pitchFamily="18" charset="0"/>
                                </a:rPr>
                                <m:t>,</m:t>
                              </m:r>
                              <m:r>
                                <a:rPr lang="el-GR" sz="2001" b="1">
                                  <a:latin typeface="Cambria Math" panose="02040503050406030204" pitchFamily="18" charset="0"/>
                                </a:rPr>
                                <m:t>𝛎</m:t>
                              </m:r>
                            </m:lim>
                          </m:limLow>
                        </m:fName>
                        <m:e>
                          <m:sSup>
                            <m:sSupPr>
                              <m:ctrlPr>
                                <a:rPr lang="en-BE" sz="2001" i="1">
                                  <a:latin typeface="Cambria Math" panose="02040503050406030204" pitchFamily="18" charset="0"/>
                                </a:rPr>
                              </m:ctrlPr>
                            </m:sSupPr>
                            <m:e>
                              <m:r>
                                <a:rPr lang="fr-BE" sz="2001">
                                  <a:latin typeface="Cambria Math" panose="02040503050406030204" pitchFamily="18" charset="0"/>
                                </a:rPr>
                                <m:t>  −</m:t>
                              </m:r>
                              <m:r>
                                <a:rPr lang="fr-BE" sz="2001" b="1">
                                  <a:latin typeface="Cambria Math" panose="02040503050406030204" pitchFamily="18" charset="0"/>
                                </a:rPr>
                                <m:t>𝐛</m:t>
                              </m:r>
                            </m:e>
                            <m:sup>
                              <m:r>
                                <m:rPr>
                                  <m:sty m:val="p"/>
                                </m:rPr>
                                <a:rPr lang="en-BE" sz="2001">
                                  <a:latin typeface="Cambria Math" panose="02040503050406030204" pitchFamily="18" charset="0"/>
                                </a:rPr>
                                <m:t>T</m:t>
                              </m:r>
                            </m:sup>
                          </m:sSup>
                          <m:r>
                            <a:rPr lang="el-GR" sz="2001" b="1">
                              <a:latin typeface="Cambria Math" panose="02040503050406030204" pitchFamily="18" charset="0"/>
                            </a:rPr>
                            <m:t>𝛎</m:t>
                          </m:r>
                        </m:e>
                      </m:func>
                    </m:oMath>
                  </m:oMathPara>
                </a14:m>
                <a:endParaRPr lang="fr-BE" sz="2001">
                  <a:latin typeface="Arial" panose="020B0604020202020204" pitchFamily="34" charset="0"/>
                  <a:cs typeface="Arial" panose="020B0604020202020204" pitchFamily="34" charset="0"/>
                </a:endParaRPr>
              </a:p>
              <a:p>
                <a:pPr algn="ctr"/>
                <a:endParaRPr lang="en-BE" sz="1000">
                  <a:latin typeface="Arial" panose="020B0604020202020204" pitchFamily="34" charset="0"/>
                  <a:cs typeface="Arial" panose="020B0604020202020204" pitchFamily="34" charset="0"/>
                </a:endParaRPr>
              </a:p>
              <a:p>
                <a:r>
                  <a:rPr lang="en-BE" sz="2001">
                    <a:latin typeface="Arial" panose="020B0604020202020204" pitchFamily="34" charset="0"/>
                    <a:cs typeface="Arial" panose="020B0604020202020204" pitchFamily="34" charset="0"/>
                  </a:rPr>
                  <a:t>subject to</a:t>
                </a:r>
                <a:endParaRPr lang="fr-BE" sz="2001">
                  <a:latin typeface="Arial" panose="020B0604020202020204" pitchFamily="34" charset="0"/>
                  <a:cs typeface="Arial" panose="020B0604020202020204" pitchFamily="34" charset="0"/>
                </a:endParaRPr>
              </a:p>
              <a:p>
                <a:pPr algn="ctr"/>
                <a:endParaRPr lang="en-BE" sz="1000">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sSubSup>
                        <m:sSubSupPr>
                          <m:ctrlPr>
                            <a:rPr lang="en-BE" sz="2001" b="1" i="1">
                              <a:latin typeface="Cambria Math" panose="02040503050406030204" pitchFamily="18" charset="0"/>
                            </a:rPr>
                          </m:ctrlPr>
                        </m:sSubSupPr>
                        <m:e>
                          <m:r>
                            <a:rPr lang="en-BE" sz="2001" b="1">
                              <a:latin typeface="Cambria Math" panose="02040503050406030204" pitchFamily="18" charset="0"/>
                            </a:rPr>
                            <m:t>𝐀</m:t>
                          </m:r>
                        </m:e>
                        <m:sub>
                          <m:r>
                            <a:rPr lang="en-BE" sz="2001" b="1">
                              <a:latin typeface="Cambria Math" panose="02040503050406030204" pitchFamily="18" charset="0"/>
                            </a:rPr>
                            <m:t>𝐞𝐪</m:t>
                          </m:r>
                        </m:sub>
                        <m:sup>
                          <m:r>
                            <m:rPr>
                              <m:sty m:val="p"/>
                            </m:rPr>
                            <a:rPr lang="fr-BE" sz="2001">
                              <a:latin typeface="Cambria Math" panose="02040503050406030204" pitchFamily="18" charset="0"/>
                            </a:rPr>
                            <m:t>T</m:t>
                          </m:r>
                        </m:sup>
                      </m:sSubSup>
                      <m:r>
                        <a:rPr lang="el-GR" sz="2001" b="1">
                          <a:latin typeface="Cambria Math" panose="02040503050406030204" pitchFamily="18" charset="0"/>
                        </a:rPr>
                        <m:t>𝛌</m:t>
                      </m:r>
                      <m:r>
                        <a:rPr lang="fr-BE" sz="2001" i="1">
                          <a:latin typeface="Cambria Math" panose="02040503050406030204" pitchFamily="18" charset="0"/>
                        </a:rPr>
                        <m:t> −</m:t>
                      </m:r>
                      <m:sSup>
                        <m:sSupPr>
                          <m:ctrlPr>
                            <a:rPr lang="fr-BE" sz="2001" i="1">
                              <a:latin typeface="Cambria Math" panose="02040503050406030204" pitchFamily="18" charset="0"/>
                            </a:rPr>
                          </m:ctrlPr>
                        </m:sSupPr>
                        <m:e>
                          <m:r>
                            <a:rPr lang="fr-BE" sz="2001" b="1">
                              <a:latin typeface="Cambria Math" panose="02040503050406030204" pitchFamily="18" charset="0"/>
                            </a:rPr>
                            <m:t>𝐀</m:t>
                          </m:r>
                        </m:e>
                        <m:sup>
                          <m:r>
                            <m:rPr>
                              <m:sty m:val="p"/>
                            </m:rPr>
                            <a:rPr lang="fr-BE" sz="2001">
                              <a:latin typeface="Cambria Math" panose="02040503050406030204" pitchFamily="18" charset="0"/>
                            </a:rPr>
                            <m:t>T</m:t>
                          </m:r>
                        </m:sup>
                      </m:sSup>
                      <m:r>
                        <a:rPr lang="el-GR" sz="2001" b="1">
                          <a:latin typeface="Cambria Math" panose="02040503050406030204" pitchFamily="18" charset="0"/>
                        </a:rPr>
                        <m:t>𝛎</m:t>
                      </m:r>
                      <m:r>
                        <a:rPr lang="en-BE" sz="2001" i="1">
                          <a:latin typeface="Cambria Math" panose="02040503050406030204" pitchFamily="18" charset="0"/>
                          <a:ea typeface="Cambria Math" panose="02040503050406030204" pitchFamily="18" charset="0"/>
                        </a:rPr>
                        <m:t>≤</m:t>
                      </m:r>
                      <m:r>
                        <a:rPr lang="fr-BE" sz="2001" b="1">
                          <a:latin typeface="Cambria Math" panose="02040503050406030204" pitchFamily="18" charset="0"/>
                        </a:rPr>
                        <m:t>𝐜</m:t>
                      </m:r>
                    </m:oMath>
                  </m:oMathPara>
                </a14:m>
                <a:endParaRPr lang="en-BE" sz="2001" b="1">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r>
                        <a:rPr lang="el-GR" sz="2001" b="1">
                          <a:latin typeface="Cambria Math" panose="02040503050406030204" pitchFamily="18" charset="0"/>
                        </a:rPr>
                        <m:t>𝛎</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rPr>
                        <m:t>0</m:t>
                      </m:r>
                    </m:oMath>
                  </m:oMathPara>
                </a14:m>
                <a:endParaRPr lang="en-BE" sz="2001" i="1">
                  <a:latin typeface="Arial" panose="020B0604020202020204" pitchFamily="34" charset="0"/>
                  <a:cs typeface="Arial" panose="020B0604020202020204" pitchFamily="34" charset="0"/>
                </a:endParaRPr>
              </a:p>
            </p:txBody>
          </p:sp>
        </mc:Choice>
        <mc:Fallback xmlns="">
          <p:sp>
            <p:nvSpPr>
              <p:cNvPr id="3" name="ZoneTexte 2">
                <a:extLst>
                  <a:ext uri="{FF2B5EF4-FFF2-40B4-BE49-F238E27FC236}">
                    <a16:creationId xmlns:a16="http://schemas.microsoft.com/office/drawing/2014/main" id="{08BF9ED0-83F3-DF02-2962-8D308510FBF7}"/>
                  </a:ext>
                </a:extLst>
              </p:cNvPr>
              <p:cNvSpPr txBox="1">
                <a:spLocks noRot="1" noChangeAspect="1" noMove="1" noResize="1" noEditPoints="1" noAdjustHandles="1" noChangeArrowheads="1" noChangeShapeType="1" noTextEdit="1"/>
              </p:cNvSpPr>
              <p:nvPr/>
            </p:nvSpPr>
            <p:spPr>
              <a:xfrm>
                <a:off x="3529193" y="1394339"/>
                <a:ext cx="3635008" cy="1833278"/>
              </a:xfrm>
              <a:prstGeom prst="rect">
                <a:avLst/>
              </a:prstGeom>
              <a:blipFill>
                <a:blip r:embed="rId9"/>
                <a:stretch>
                  <a:fillRect l="-1342"/>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3A87DDE9-F1AB-D9F2-593C-0F00CE467D7F}"/>
              </a:ext>
            </a:extLst>
          </p:cNvPr>
          <p:cNvSpPr/>
          <p:nvPr/>
        </p:nvSpPr>
        <p:spPr>
          <a:xfrm>
            <a:off x="3380124" y="1155557"/>
            <a:ext cx="3933145" cy="229076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ZoneTexte 6">
            <a:extLst>
              <a:ext uri="{FF2B5EF4-FFF2-40B4-BE49-F238E27FC236}">
                <a16:creationId xmlns:a16="http://schemas.microsoft.com/office/drawing/2014/main" id="{899B46EA-DBAC-1878-B65C-91D460A8FC08}"/>
              </a:ext>
            </a:extLst>
          </p:cNvPr>
          <p:cNvSpPr txBox="1"/>
          <p:nvPr/>
        </p:nvSpPr>
        <p:spPr>
          <a:xfrm>
            <a:off x="590530" y="350622"/>
            <a:ext cx="9794584"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In the case of the 2P-2R example, this leads to…</a:t>
            </a:r>
            <a:endParaRPr lang="fr-BE" sz="2400" b="1">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C7CCC6FD-782D-E574-6E60-2FC27305C4B6}"/>
              </a:ext>
            </a:extLst>
          </p:cNvPr>
          <p:cNvSpPr txBox="1"/>
          <p:nvPr/>
        </p:nvSpPr>
        <p:spPr>
          <a:xfrm>
            <a:off x="590531" y="3609695"/>
            <a:ext cx="9161288" cy="415854"/>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r>
              <a:rPr lang="fr-BE" sz="2001">
                <a:latin typeface="Arial" panose="020B0604020202020204" pitchFamily="34" charset="0"/>
                <a:cs typeface="Arial" panose="020B0604020202020204" pitchFamily="34" charset="0"/>
              </a:rPr>
              <a:t>where:</a:t>
            </a:r>
          </a:p>
        </p:txBody>
      </p:sp>
      <p:sp>
        <p:nvSpPr>
          <p:cNvPr id="12" name="Espace réservé du numéro de diapositive 1">
            <a:extLst>
              <a:ext uri="{FF2B5EF4-FFF2-40B4-BE49-F238E27FC236}">
                <a16:creationId xmlns:a16="http://schemas.microsoft.com/office/drawing/2014/main" id="{79E4F8ED-5F60-A1BE-D786-BA52AD7379D6}"/>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164</a:t>
            </a:fld>
            <a:endParaRPr lang="en-GB"/>
          </a:p>
        </p:txBody>
      </p:sp>
    </p:spTree>
    <p:extLst>
      <p:ext uri="{BB962C8B-B14F-4D97-AF65-F5344CB8AC3E}">
        <p14:creationId xmlns:p14="http://schemas.microsoft.com/office/powerpoint/2010/main" val="207149459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6" name="ZoneTexte 5">
            <a:extLst>
              <a:ext uri="{FF2B5EF4-FFF2-40B4-BE49-F238E27FC236}">
                <a16:creationId xmlns:a16="http://schemas.microsoft.com/office/drawing/2014/main" id="{A4D0B471-21FA-41A9-E138-EDE3C39BCC2F}"/>
              </a:ext>
            </a:extLst>
          </p:cNvPr>
          <p:cNvSpPr txBox="1"/>
          <p:nvPr/>
        </p:nvSpPr>
        <p:spPr>
          <a:xfrm>
            <a:off x="590531" y="2467675"/>
            <a:ext cx="9161288" cy="415854"/>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r>
              <a:rPr lang="fr-BE" sz="2001">
                <a:latin typeface="Arial" panose="020B0604020202020204" pitchFamily="34" charset="0"/>
                <a:cs typeface="Arial" panose="020B0604020202020204" pitchFamily="34" charset="0"/>
              </a:rPr>
              <a:t>subject to:</a:t>
            </a:r>
          </a:p>
        </p:txBody>
      </p:sp>
      <p:sp>
        <p:nvSpPr>
          <p:cNvPr id="5" name="ZoneTexte 4">
            <a:extLst>
              <a:ext uri="{FF2B5EF4-FFF2-40B4-BE49-F238E27FC236}">
                <a16:creationId xmlns:a16="http://schemas.microsoft.com/office/drawing/2014/main" id="{FD24BBE5-DE7D-FEBF-D7DF-6072B392F623}"/>
              </a:ext>
            </a:extLst>
          </p:cNvPr>
          <p:cNvSpPr txBox="1"/>
          <p:nvPr/>
        </p:nvSpPr>
        <p:spPr>
          <a:xfrm>
            <a:off x="590530" y="350622"/>
            <a:ext cx="91612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A closer look at the constraints</a:t>
            </a:r>
            <a:endParaRPr lang="fr-BE" sz="2400" b="1">
              <a:latin typeface="Arial" panose="020B0604020202020204" pitchFamily="34" charset="0"/>
              <a:cs typeface="Arial" panose="020B0604020202020204" pitchFamily="34" charset="0"/>
            </a:endParaRPr>
          </a:p>
        </p:txBody>
      </p:sp>
      <p:pic>
        <p:nvPicPr>
          <p:cNvPr id="10" name="Image 9">
            <a:extLst>
              <a:ext uri="{FF2B5EF4-FFF2-40B4-BE49-F238E27FC236}">
                <a16:creationId xmlns:a16="http://schemas.microsoft.com/office/drawing/2014/main" id="{0051EAFA-9B9A-04DA-A28D-A5022CEF6E11}"/>
              </a:ext>
            </a:extLst>
          </p:cNvPr>
          <p:cNvPicPr>
            <a:picLocks noChangeAspect="1"/>
          </p:cNvPicPr>
          <p:nvPr/>
        </p:nvPicPr>
        <p:blipFill>
          <a:blip r:embed="rId3"/>
          <a:stretch>
            <a:fillRect/>
          </a:stretch>
        </p:blipFill>
        <p:spPr>
          <a:xfrm>
            <a:off x="2052240" y="1587508"/>
            <a:ext cx="6588918" cy="550236"/>
          </a:xfrm>
          <a:prstGeom prst="rect">
            <a:avLst/>
          </a:prstGeom>
        </p:spPr>
      </p:pic>
      <p:pic>
        <p:nvPicPr>
          <p:cNvPr id="18" name="Image 17">
            <a:extLst>
              <a:ext uri="{FF2B5EF4-FFF2-40B4-BE49-F238E27FC236}">
                <a16:creationId xmlns:a16="http://schemas.microsoft.com/office/drawing/2014/main" id="{8D6CE60F-94D4-A8D2-B5CA-B8B3E19B47B0}"/>
              </a:ext>
            </a:extLst>
          </p:cNvPr>
          <p:cNvPicPr>
            <a:picLocks noChangeAspect="1"/>
          </p:cNvPicPr>
          <p:nvPr/>
        </p:nvPicPr>
        <p:blipFill>
          <a:blip r:embed="rId4"/>
          <a:stretch>
            <a:fillRect/>
          </a:stretch>
        </p:blipFill>
        <p:spPr>
          <a:xfrm>
            <a:off x="3151594" y="6472895"/>
            <a:ext cx="4390213" cy="381757"/>
          </a:xfrm>
          <a:prstGeom prst="rect">
            <a:avLst/>
          </a:prstGeom>
        </p:spPr>
      </p:pic>
      <p:pic>
        <p:nvPicPr>
          <p:cNvPr id="22" name="Image 21">
            <a:extLst>
              <a:ext uri="{FF2B5EF4-FFF2-40B4-BE49-F238E27FC236}">
                <a16:creationId xmlns:a16="http://schemas.microsoft.com/office/drawing/2014/main" id="{4598E8EA-5B0A-22D1-C5E3-6869F38D3EF7}"/>
              </a:ext>
            </a:extLst>
          </p:cNvPr>
          <p:cNvPicPr>
            <a:picLocks noChangeAspect="1"/>
          </p:cNvPicPr>
          <p:nvPr/>
        </p:nvPicPr>
        <p:blipFill>
          <a:blip r:embed="rId5"/>
          <a:stretch>
            <a:fillRect/>
          </a:stretch>
        </p:blipFill>
        <p:spPr>
          <a:xfrm>
            <a:off x="2788411" y="3148186"/>
            <a:ext cx="5116575" cy="1846039"/>
          </a:xfrm>
          <a:prstGeom prst="rect">
            <a:avLst/>
          </a:prstGeom>
        </p:spPr>
      </p:pic>
      <p:sp>
        <p:nvSpPr>
          <p:cNvPr id="24" name="Rectangle : coins arrondis 23">
            <a:extLst>
              <a:ext uri="{FF2B5EF4-FFF2-40B4-BE49-F238E27FC236}">
                <a16:creationId xmlns:a16="http://schemas.microsoft.com/office/drawing/2014/main" id="{AB437F3F-AFBD-1BC7-020C-CC053D7CF145}"/>
              </a:ext>
            </a:extLst>
          </p:cNvPr>
          <p:cNvSpPr/>
          <p:nvPr/>
        </p:nvSpPr>
        <p:spPr>
          <a:xfrm>
            <a:off x="7148968" y="2991812"/>
            <a:ext cx="893487" cy="2223084"/>
          </a:xfrm>
          <a:prstGeom prst="roundRect">
            <a:avLst>
              <a:gd name="adj" fmla="val 0"/>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801"/>
          </a:p>
        </p:txBody>
      </p:sp>
      <p:sp>
        <p:nvSpPr>
          <p:cNvPr id="25" name="ZoneTexte 24">
            <a:extLst>
              <a:ext uri="{FF2B5EF4-FFF2-40B4-BE49-F238E27FC236}">
                <a16:creationId xmlns:a16="http://schemas.microsoft.com/office/drawing/2014/main" id="{89FB8955-06CC-C411-6561-7FB9C9F7AF5C}"/>
              </a:ext>
            </a:extLst>
          </p:cNvPr>
          <p:cNvSpPr txBox="1"/>
          <p:nvPr/>
        </p:nvSpPr>
        <p:spPr>
          <a:xfrm>
            <a:off x="2426906" y="5379477"/>
            <a:ext cx="5839583" cy="708166"/>
          </a:xfrm>
          <a:prstGeom prst="rect">
            <a:avLst/>
          </a:prstGeom>
          <a:noFill/>
        </p:spPr>
        <p:txBody>
          <a:bodyPr wrap="square" rtlCol="0">
            <a:spAutoFit/>
          </a:bodyPr>
          <a:lstStyle/>
          <a:p>
            <a:pPr algn="ctr"/>
            <a:r>
              <a:rPr lang="fr-BE" sz="2001">
                <a:solidFill>
                  <a:srgbClr val="FF0000"/>
                </a:solidFill>
                <a:latin typeface="Arial" panose="020B0604020202020204" pitchFamily="34" charset="0"/>
                <a:cs typeface="Arial" panose="020B0604020202020204" pitchFamily="34" charset="0"/>
              </a:rPr>
              <a:t>Controlling the gap between equilibrium price and pre-specified suppliers and consumer prices</a:t>
            </a:r>
            <a:r>
              <a:rPr lang="fr-BE" sz="2001">
                <a:solidFill>
                  <a:srgbClr val="F0807F"/>
                </a:solidFill>
                <a:latin typeface="Arial" panose="020B0604020202020204" pitchFamily="34" charset="0"/>
                <a:cs typeface="Arial" panose="020B0604020202020204" pitchFamily="34" charset="0"/>
              </a:rPr>
              <a:t>.</a:t>
            </a:r>
          </a:p>
        </p:txBody>
      </p:sp>
      <p:sp>
        <p:nvSpPr>
          <p:cNvPr id="4" name="Espace réservé du numéro de diapositive 1">
            <a:extLst>
              <a:ext uri="{FF2B5EF4-FFF2-40B4-BE49-F238E27FC236}">
                <a16:creationId xmlns:a16="http://schemas.microsoft.com/office/drawing/2014/main" id="{5F4E4C79-100C-DF66-0989-5C920EDE3092}"/>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165</a:t>
            </a:fld>
            <a:endParaRPr lang="en-GB"/>
          </a:p>
        </p:txBody>
      </p:sp>
    </p:spTree>
    <p:extLst>
      <p:ext uri="{BB962C8B-B14F-4D97-AF65-F5344CB8AC3E}">
        <p14:creationId xmlns:p14="http://schemas.microsoft.com/office/powerpoint/2010/main" val="347509956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1D4F2CEE-B615-DF65-72E0-6E721F58ACBC}"/>
                  </a:ext>
                </a:extLst>
              </p:cNvPr>
              <p:cNvSpPr txBox="1"/>
              <p:nvPr/>
            </p:nvSpPr>
            <p:spPr>
              <a:xfrm>
                <a:off x="590531" y="1073809"/>
                <a:ext cx="9479632" cy="2879041"/>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just"/>
                <a:r>
                  <a:rPr lang="en-BE" sz="2001">
                    <a:latin typeface="Arial" panose="020B0604020202020204" pitchFamily="34" charset="0"/>
                    <a:cs typeface="Arial" panose="020B0604020202020204" pitchFamily="34" charset="0"/>
                  </a:rPr>
                  <a:t>What if there is a demand </a:t>
                </a:r>
                <a14:m>
                  <m:oMath xmlns:m="http://schemas.openxmlformats.org/officeDocument/2006/math">
                    <m:r>
                      <a:rPr lang="en-BE" sz="2001" i="1">
                        <a:latin typeface="Cambria Math" panose="02040503050406030204" pitchFamily="18" charset="0"/>
                      </a:rPr>
                      <m:t>𝐷</m:t>
                    </m:r>
                    <m:r>
                      <a:rPr lang="en-BE" sz="2001" i="1">
                        <a:latin typeface="Cambria Math" panose="02040503050406030204" pitchFamily="18" charset="0"/>
                      </a:rPr>
                      <m:t> </m:t>
                    </m:r>
                  </m:oMath>
                </a14:m>
                <a:r>
                  <a:rPr lang="en-BE" sz="2001">
                    <a:latin typeface="Arial" panose="020B0604020202020204" pitchFamily="34" charset="0"/>
                    <a:cs typeface="Arial" panose="020B0604020202020204" pitchFamily="34" charset="0"/>
                  </a:rPr>
                  <a:t>that </a:t>
                </a:r>
                <a:r>
                  <a:rPr lang="en-BE" sz="2001" b="1">
                    <a:latin typeface="Arial" panose="020B0604020202020204" pitchFamily="34" charset="0"/>
                    <a:cs typeface="Arial" panose="020B0604020202020204" pitchFamily="34" charset="0"/>
                  </a:rPr>
                  <a:t>must be delivered</a:t>
                </a:r>
                <a:r>
                  <a:rPr lang="en-BE" sz="2001">
                    <a:latin typeface="Arial" panose="020B0604020202020204" pitchFamily="34" charset="0"/>
                    <a:cs typeface="Arial" panose="020B0604020202020204" pitchFamily="34" charset="0"/>
                  </a:rPr>
                  <a:t> </a:t>
                </a:r>
                <a:r>
                  <a:rPr lang="fr-BE" sz="2001">
                    <a:latin typeface="Arial" panose="020B0604020202020204" pitchFamily="34" charset="0"/>
                    <a:cs typeface="Arial" panose="020B0604020202020204" pitchFamily="34" charset="0"/>
                  </a:rPr>
                  <a:t>regardless of</a:t>
                </a:r>
                <a:r>
                  <a:rPr lang="en-BE" sz="2001">
                    <a:latin typeface="Arial" panose="020B0604020202020204" pitchFamily="34" charset="0"/>
                    <a:cs typeface="Arial" panose="020B0604020202020204" pitchFamily="34" charset="0"/>
                  </a:rPr>
                  <a:t> the price?</a:t>
                </a:r>
              </a:p>
              <a:p>
                <a:pPr algn="just"/>
                <a:endParaRPr lang="en-BE" sz="1000">
                  <a:latin typeface="Arial" panose="020B0604020202020204" pitchFamily="34" charset="0"/>
                  <a:cs typeface="Arial" panose="020B0604020202020204" pitchFamily="34" charset="0"/>
                </a:endParaRPr>
              </a:p>
              <a:p>
                <a:pPr algn="just"/>
                <a:r>
                  <a:rPr lang="en-BE" sz="2001">
                    <a:latin typeface="Arial" panose="020B0604020202020204" pitchFamily="34" charset="0"/>
                    <a:cs typeface="Arial" panose="020B0604020202020204" pitchFamily="34" charset="0"/>
                  </a:rPr>
                  <a:t>The social welfare is infinite</a:t>
                </a:r>
                <a:r>
                  <a:rPr lang="fr-BE" sz="2001">
                    <a:latin typeface="Arial" panose="020B0604020202020204" pitchFamily="34" charset="0"/>
                    <a:cs typeface="Arial" panose="020B0604020202020204" pitchFamily="34" charset="0"/>
                  </a:rPr>
                  <a:t>, as </a:t>
                </a:r>
                <a:r>
                  <a:rPr lang="en-BE" sz="2001">
                    <a:latin typeface="Arial" panose="020B0604020202020204" pitchFamily="34" charset="0"/>
                    <a:cs typeface="Arial" panose="020B0604020202020204" pitchFamily="34" charset="0"/>
                  </a:rPr>
                  <a:t>the consumer is </a:t>
                </a:r>
                <a:r>
                  <a:rPr lang="fr-BE" sz="2001">
                    <a:latin typeface="Arial" panose="020B0604020202020204" pitchFamily="34" charset="0"/>
                    <a:cs typeface="Arial" panose="020B0604020202020204" pitchFamily="34" charset="0"/>
                  </a:rPr>
                  <a:t>willing</a:t>
                </a:r>
                <a:r>
                  <a:rPr lang="en-BE" sz="2001">
                    <a:latin typeface="Arial" panose="020B0604020202020204" pitchFamily="34" charset="0"/>
                    <a:cs typeface="Arial" panose="020B0604020202020204" pitchFamily="34" charset="0"/>
                  </a:rPr>
                  <a:t> to pay an infinite price in the worst</a:t>
                </a:r>
                <a:r>
                  <a:rPr lang="fr-BE" sz="2001">
                    <a:latin typeface="Arial" panose="020B0604020202020204" pitchFamily="34" charset="0"/>
                    <a:cs typeface="Arial" panose="020B0604020202020204" pitchFamily="34" charset="0"/>
                  </a:rPr>
                  <a:t>-</a:t>
                </a:r>
                <a:r>
                  <a:rPr lang="en-BE" sz="2001">
                    <a:latin typeface="Arial" panose="020B0604020202020204" pitchFamily="34" charset="0"/>
                    <a:cs typeface="Arial" panose="020B0604020202020204" pitchFamily="34" charset="0"/>
                  </a:rPr>
                  <a:t>case</a:t>
                </a:r>
                <a:r>
                  <a:rPr lang="fr-BE" sz="2001">
                    <a:latin typeface="Arial" panose="020B0604020202020204" pitchFamily="34" charset="0"/>
                    <a:cs typeface="Arial" panose="020B0604020202020204" pitchFamily="34" charset="0"/>
                  </a:rPr>
                  <a:t> scenario</a:t>
                </a:r>
                <a:r>
                  <a:rPr lang="en-BE" sz="2001">
                    <a:latin typeface="Arial" panose="020B0604020202020204" pitchFamily="34" charset="0"/>
                    <a:cs typeface="Arial" panose="020B0604020202020204" pitchFamily="34" charset="0"/>
                  </a:rPr>
                  <a:t>. It is infinite </a:t>
                </a:r>
                <a:r>
                  <a:rPr lang="fr-BE" sz="2001">
                    <a:latin typeface="Arial" panose="020B0604020202020204" pitchFamily="34" charset="0"/>
                    <a:cs typeface="Arial" panose="020B0604020202020204" pitchFamily="34" charset="0"/>
                  </a:rPr>
                  <a:t>only because</a:t>
                </a:r>
                <a:r>
                  <a:rPr lang="en-BE" sz="2001">
                    <a:latin typeface="Arial" panose="020B0604020202020204" pitchFamily="34" charset="0"/>
                    <a:cs typeface="Arial" panose="020B0604020202020204" pitchFamily="34" charset="0"/>
                  </a:rPr>
                  <a:t> the </a:t>
                </a:r>
                <a:r>
                  <a:rPr lang="en-BE" sz="2001" b="1">
                    <a:latin typeface="Arial" panose="020B0604020202020204" pitchFamily="34" charset="0"/>
                    <a:cs typeface="Arial" panose="020B0604020202020204" pitchFamily="34" charset="0"/>
                  </a:rPr>
                  <a:t>net consumer surplus is infinite</a:t>
                </a:r>
                <a:r>
                  <a:rPr lang="en-BE" sz="2001">
                    <a:latin typeface="Arial" panose="020B0604020202020204" pitchFamily="34" charset="0"/>
                    <a:cs typeface="Arial" panose="020B0604020202020204" pitchFamily="34" charset="0"/>
                  </a:rPr>
                  <a:t>.</a:t>
                </a:r>
              </a:p>
              <a:p>
                <a:pPr algn="just"/>
                <a:endParaRPr lang="en-BE" sz="1000">
                  <a:latin typeface="Arial" panose="020B0604020202020204" pitchFamily="34" charset="0"/>
                  <a:cs typeface="Arial" panose="020B0604020202020204" pitchFamily="34" charset="0"/>
                </a:endParaRPr>
              </a:p>
              <a:p>
                <a:pPr algn="just"/>
                <a:r>
                  <a:rPr lang="en-BE" sz="2001">
                    <a:latin typeface="Arial" panose="020B0604020202020204" pitchFamily="34" charset="0"/>
                    <a:cs typeface="Arial" panose="020B0604020202020204" pitchFamily="34" charset="0"/>
                  </a:rPr>
                  <a:t>In this context, maximising social welfare corresponds to maximising the net producer surplus. Equivalently, the optimal dispatch is the one that maximises the area under the cleared generation bids. This area is </a:t>
                </a:r>
                <a:r>
                  <a:rPr lang="fr-BE" sz="2001">
                    <a:latin typeface="Arial" panose="020B0604020202020204" pitchFamily="34" charset="0"/>
                    <a:cs typeface="Arial" panose="020B0604020202020204" pitchFamily="34" charset="0"/>
                  </a:rPr>
                  <a:t>referred to as the</a:t>
                </a:r>
                <a:r>
                  <a:rPr lang="en-BE" sz="2001">
                    <a:latin typeface="Arial" panose="020B0604020202020204" pitchFamily="34" charset="0"/>
                    <a:cs typeface="Arial" panose="020B0604020202020204" pitchFamily="34" charset="0"/>
                  </a:rPr>
                  <a:t> </a:t>
                </a:r>
                <a:r>
                  <a:rPr lang="en-BE" sz="2001" b="1">
                    <a:latin typeface="Arial" panose="020B0604020202020204" pitchFamily="34" charset="0"/>
                    <a:cs typeface="Arial" panose="020B0604020202020204" pitchFamily="34" charset="0"/>
                  </a:rPr>
                  <a:t>opportunity cost</a:t>
                </a:r>
                <a:r>
                  <a:rPr lang="en-BE" sz="2001">
                    <a:latin typeface="Arial" panose="020B0604020202020204" pitchFamily="34" charset="0"/>
                    <a:cs typeface="Arial" panose="020B0604020202020204" pitchFamily="34" charset="0"/>
                  </a:rPr>
                  <a:t>.</a:t>
                </a:r>
              </a:p>
            </p:txBody>
          </p:sp>
        </mc:Choice>
        <mc:Fallback xmlns="">
          <p:sp>
            <p:nvSpPr>
              <p:cNvPr id="5" name="ZoneTexte 4">
                <a:extLst>
                  <a:ext uri="{FF2B5EF4-FFF2-40B4-BE49-F238E27FC236}">
                    <a16:creationId xmlns:a16="http://schemas.microsoft.com/office/drawing/2014/main" id="{1D4F2CEE-B615-DF65-72E0-6E721F58ACBC}"/>
                  </a:ext>
                </a:extLst>
              </p:cNvPr>
              <p:cNvSpPr txBox="1">
                <a:spLocks noRot="1" noChangeAspect="1" noMove="1" noResize="1" noEditPoints="1" noAdjustHandles="1" noChangeArrowheads="1" noChangeShapeType="1" noTextEdit="1"/>
              </p:cNvSpPr>
              <p:nvPr/>
            </p:nvSpPr>
            <p:spPr>
              <a:xfrm>
                <a:off x="590531" y="1073809"/>
                <a:ext cx="9479632" cy="2879041"/>
              </a:xfrm>
              <a:prstGeom prst="rect">
                <a:avLst/>
              </a:prstGeom>
              <a:blipFill>
                <a:blip r:embed="rId2"/>
                <a:stretch>
                  <a:fillRect l="-514" t="-636" r="-514" b="-2754"/>
                </a:stretch>
              </a:blipFill>
            </p:spPr>
            <p:txBody>
              <a:bodyPr/>
              <a:lstStyle/>
              <a:p>
                <a:r>
                  <a:rPr lang="en-US">
                    <a:noFill/>
                  </a:rPr>
                  <a:t> </a:t>
                </a:r>
              </a:p>
            </p:txBody>
          </p:sp>
        </mc:Fallback>
      </mc:AlternateContent>
      <p:sp>
        <p:nvSpPr>
          <p:cNvPr id="4" name="ZoneTexte 3">
            <a:extLst>
              <a:ext uri="{FF2B5EF4-FFF2-40B4-BE49-F238E27FC236}">
                <a16:creationId xmlns:a16="http://schemas.microsoft.com/office/drawing/2014/main" id="{AC6C3756-20C8-C9C0-E4DD-F00FAFE245AF}"/>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Overview of the inelastic demand</a:t>
            </a:r>
            <a:endParaRPr lang="fr-BE" sz="2400" b="1">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BEDE44B-8C51-9779-D1E1-6A7CF15DFC37}"/>
              </a:ext>
            </a:extLst>
          </p:cNvPr>
          <p:cNvSpPr/>
          <p:nvPr/>
        </p:nvSpPr>
        <p:spPr>
          <a:xfrm>
            <a:off x="2606238" y="4230772"/>
            <a:ext cx="5480925" cy="330281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631BBA9A-7A1E-AC32-81F1-1C18222F4E3A}"/>
                  </a:ext>
                </a:extLst>
              </p:cNvPr>
              <p:cNvSpPr txBox="1"/>
              <p:nvPr/>
            </p:nvSpPr>
            <p:spPr>
              <a:xfrm>
                <a:off x="2672293" y="4433031"/>
                <a:ext cx="5348814" cy="2872884"/>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func>
                        <m:funcPr>
                          <m:ctrlPr>
                            <a:rPr lang="en-BE" sz="2001" i="1">
                              <a:latin typeface="Cambria Math" panose="02040503050406030204" pitchFamily="18" charset="0"/>
                            </a:rPr>
                          </m:ctrlPr>
                        </m:funcPr>
                        <m:fName>
                          <m:limLow>
                            <m:limLowPr>
                              <m:ctrlPr>
                                <a:rPr lang="en-BE" sz="2001" i="1">
                                  <a:latin typeface="Cambria Math" panose="02040503050406030204" pitchFamily="18" charset="0"/>
                                </a:rPr>
                              </m:ctrlPr>
                            </m:limLowPr>
                            <m:e>
                              <m:r>
                                <m:rPr>
                                  <m:sty m:val="p"/>
                                </m:rPr>
                                <a:rPr lang="en-BE" sz="2001">
                                  <a:latin typeface="Cambria Math" panose="02040503050406030204" pitchFamily="18" charset="0"/>
                                </a:rPr>
                                <m:t>min</m:t>
                              </m:r>
                            </m:e>
                            <m:lim>
                              <m:d>
                                <m:dPr>
                                  <m:begChr m:val="{"/>
                                  <m:endChr m:val="}"/>
                                  <m:ctrlPr>
                                    <a:rPr lang="en-BE" sz="2001" i="1">
                                      <a:latin typeface="Cambria Math" panose="02040503050406030204" pitchFamily="18" charset="0"/>
                                    </a:rPr>
                                  </m:ctrlPr>
                                </m:dPr>
                                <m:e>
                                  <m:sSubSup>
                                    <m:sSubSupPr>
                                      <m:ctrlPr>
                                        <a:rPr lang="en-BE" sz="2001" i="1">
                                          <a:latin typeface="Cambria Math" panose="02040503050406030204" pitchFamily="18" charset="0"/>
                                        </a:rPr>
                                      </m:ctrlPr>
                                    </m:sSubSupPr>
                                    <m:e>
                                      <m:r>
                                        <a:rPr lang="en-BE" sz="2001" i="1">
                                          <a:latin typeface="Cambria Math" panose="02040503050406030204" pitchFamily="18" charset="0"/>
                                        </a:rPr>
                                        <m:t>𝑦</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e>
                              </m:d>
                            </m:lim>
                          </m:limLow>
                          <m:r>
                            <a:rPr lang="fr-BE" sz="2001" i="1">
                              <a:latin typeface="Cambria Math" panose="02040503050406030204" pitchFamily="18" charset="0"/>
                            </a:rPr>
                            <m:t>   </m:t>
                          </m:r>
                        </m:fName>
                        <m:e>
                          <m:nary>
                            <m:naryPr>
                              <m:chr m:val="∑"/>
                              <m:ctrlPr>
                                <a:rPr lang="en-BE" sz="2001" i="1">
                                  <a:latin typeface="Cambria Math" panose="02040503050406030204" pitchFamily="18" charset="0"/>
                                </a:rPr>
                              </m:ctrlPr>
                            </m:naryPr>
                            <m:sub>
                              <m:r>
                                <a:rPr lang="en-BE" sz="2001" i="1">
                                  <a:latin typeface="Cambria Math" panose="02040503050406030204" pitchFamily="18" charset="0"/>
                                </a:rPr>
                                <m:t>𝑗</m:t>
                              </m:r>
                              <m:r>
                                <a:rPr lang="en-BE" sz="2001" i="1">
                                  <a:latin typeface="Cambria Math" panose="02040503050406030204" pitchFamily="18" charset="0"/>
                                </a:rPr>
                                <m:t>=1</m:t>
                              </m:r>
                            </m:sub>
                            <m:sup>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𝐺</m:t>
                                  </m:r>
                                </m:sub>
                              </m:sSub>
                            </m:sup>
                            <m:e>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a:rPr lang="en-BE" sz="2001" i="1">
                                          <a:latin typeface="Cambria Math" panose="02040503050406030204" pitchFamily="18" charset="0"/>
                                        </a:rPr>
                                        <m:t>𝑝</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r>
                                    <a:rPr lang="en-BE" sz="2001" i="1">
                                      <a:latin typeface="Cambria Math" panose="02040503050406030204" pitchFamily="18" charset="0"/>
                                    </a:rPr>
                                    <m:t>𝑦</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e>
                          </m:nary>
                        </m:e>
                      </m:func>
                    </m:oMath>
                  </m:oMathPara>
                </a14:m>
                <a:endParaRPr lang="fr-BE" sz="2001">
                  <a:latin typeface="Arial" panose="020B0604020202020204" pitchFamily="34" charset="0"/>
                  <a:cs typeface="Arial" panose="020B0604020202020204" pitchFamily="34" charset="0"/>
                </a:endParaRPr>
              </a:p>
              <a:p>
                <a:pPr algn="ctr"/>
                <a:endParaRPr lang="en-BE" sz="1000">
                  <a:latin typeface="Arial" panose="020B0604020202020204" pitchFamily="34" charset="0"/>
                  <a:cs typeface="Arial" panose="020B0604020202020204" pitchFamily="34" charset="0"/>
                </a:endParaRPr>
              </a:p>
              <a:p>
                <a:pPr algn="ctr"/>
                <a:r>
                  <a:rPr lang="en-BE" sz="2001">
                    <a:latin typeface="Arial" panose="020B0604020202020204" pitchFamily="34" charset="0"/>
                    <a:cs typeface="Arial" panose="020B0604020202020204" pitchFamily="34" charset="0"/>
                  </a:rPr>
                  <a:t>subject to</a:t>
                </a:r>
                <a:endParaRPr lang="fr-BE" sz="2001">
                  <a:latin typeface="Arial" panose="020B0604020202020204" pitchFamily="34" charset="0"/>
                  <a:cs typeface="Arial" panose="020B0604020202020204" pitchFamily="34" charset="0"/>
                </a:endParaRPr>
              </a:p>
              <a:p>
                <a:pPr algn="ctr"/>
                <a:endParaRPr lang="en-BE" sz="1000">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nary>
                        <m:naryPr>
                          <m:chr m:val="∑"/>
                          <m:ctrlPr>
                            <a:rPr lang="en-BE" sz="2001" i="1">
                              <a:latin typeface="Cambria Math" panose="02040503050406030204" pitchFamily="18" charset="0"/>
                            </a:rPr>
                          </m:ctrlPr>
                        </m:naryPr>
                        <m:sub>
                          <m:r>
                            <a:rPr lang="en-BE" sz="2001" i="1">
                              <a:latin typeface="Cambria Math" panose="02040503050406030204" pitchFamily="18" charset="0"/>
                            </a:rPr>
                            <m:t>𝑗</m:t>
                          </m:r>
                          <m:r>
                            <a:rPr lang="en-BE" sz="2001" i="1">
                              <a:latin typeface="Cambria Math" panose="02040503050406030204" pitchFamily="18" charset="0"/>
                            </a:rPr>
                            <m:t>=1</m:t>
                          </m:r>
                        </m:sub>
                        <m:sup>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𝐺</m:t>
                              </m:r>
                            </m:sub>
                          </m:sSub>
                        </m:sup>
                        <m:e>
                          <m:sSubSup>
                            <m:sSubSupPr>
                              <m:ctrlPr>
                                <a:rPr lang="en-BE" sz="2001" i="1">
                                  <a:latin typeface="Cambria Math" panose="02040503050406030204" pitchFamily="18" charset="0"/>
                                </a:rPr>
                              </m:ctrlPr>
                            </m:sSubSupPr>
                            <m:e>
                              <m:r>
                                <a:rPr lang="en-BE" sz="2001" i="1">
                                  <a:latin typeface="Cambria Math" panose="02040503050406030204" pitchFamily="18" charset="0"/>
                                </a:rPr>
                                <m:t>𝑦</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e>
                      </m:nary>
                      <m:r>
                        <a:rPr lang="en-BE" sz="2001" i="1">
                          <a:latin typeface="Cambria Math" panose="02040503050406030204" pitchFamily="18" charset="0"/>
                        </a:rPr>
                        <m:t>=</m:t>
                      </m:r>
                      <m:r>
                        <a:rPr lang="en-BE" sz="2001" i="1">
                          <a:latin typeface="Cambria Math" panose="02040503050406030204" pitchFamily="18" charset="0"/>
                        </a:rPr>
                        <m:t>𝐷</m:t>
                      </m:r>
                    </m:oMath>
                  </m:oMathPara>
                </a14:m>
                <a:endParaRPr lang="en-BE" sz="2001">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r>
                        <a:rPr lang="en-BE" sz="2001" i="1">
                          <a:latin typeface="Cambria Math" panose="02040503050406030204" pitchFamily="18" charset="0"/>
                        </a:rPr>
                        <m:t>0 </m:t>
                      </m:r>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en-BE" sz="2001" i="1">
                              <a:latin typeface="Cambria Math" panose="02040503050406030204" pitchFamily="18" charset="0"/>
                            </a:rPr>
                            <m:t>𝑦</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𝑗</m:t>
                      </m:r>
                      <m:r>
                        <a:rPr lang="en-BE" sz="2001" i="1">
                          <a:latin typeface="Cambria Math" panose="02040503050406030204" pitchFamily="18" charset="0"/>
                          <a:ea typeface="Cambria Math" panose="02040503050406030204" pitchFamily="18" charset="0"/>
                        </a:rPr>
                        <m:t>=1,⋯,</m:t>
                      </m:r>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𝐺</m:t>
                          </m:r>
                        </m:sub>
                      </m:sSub>
                    </m:oMath>
                  </m:oMathPara>
                </a14:m>
                <a:endParaRPr lang="en-BE" sz="2001">
                  <a:latin typeface="Arial" panose="020B0604020202020204" pitchFamily="34" charset="0"/>
                  <a:cs typeface="Arial" panose="020B0604020202020204" pitchFamily="34" charset="0"/>
                </a:endParaRPr>
              </a:p>
            </p:txBody>
          </p:sp>
        </mc:Choice>
        <mc:Fallback xmlns="">
          <p:sp>
            <p:nvSpPr>
              <p:cNvPr id="11" name="ZoneTexte 10">
                <a:extLst>
                  <a:ext uri="{FF2B5EF4-FFF2-40B4-BE49-F238E27FC236}">
                    <a16:creationId xmlns:a16="http://schemas.microsoft.com/office/drawing/2014/main" id="{631BBA9A-7A1E-AC32-81F1-1C18222F4E3A}"/>
                  </a:ext>
                </a:extLst>
              </p:cNvPr>
              <p:cNvSpPr txBox="1">
                <a:spLocks noRot="1" noChangeAspect="1" noMove="1" noResize="1" noEditPoints="1" noAdjustHandles="1" noChangeArrowheads="1" noChangeShapeType="1" noTextEdit="1"/>
              </p:cNvSpPr>
              <p:nvPr/>
            </p:nvSpPr>
            <p:spPr>
              <a:xfrm>
                <a:off x="2672293" y="4433031"/>
                <a:ext cx="5348814" cy="2872884"/>
              </a:xfrm>
              <a:prstGeom prst="rect">
                <a:avLst/>
              </a:prstGeom>
              <a:blipFill>
                <a:blip r:embed="rId3"/>
                <a:stretch>
                  <a:fillRect b="-637"/>
                </a:stretch>
              </a:blipFill>
            </p:spPr>
            <p:txBody>
              <a:bodyPr/>
              <a:lstStyle/>
              <a:p>
                <a:r>
                  <a:rPr lang="en-US">
                    <a:noFill/>
                  </a:rPr>
                  <a:t> </a:t>
                </a:r>
              </a:p>
            </p:txBody>
          </p:sp>
        </mc:Fallback>
      </mc:AlternateContent>
      <p:sp>
        <p:nvSpPr>
          <p:cNvPr id="6" name="Espace réservé du numéro de diapositive 1">
            <a:extLst>
              <a:ext uri="{FF2B5EF4-FFF2-40B4-BE49-F238E27FC236}">
                <a16:creationId xmlns:a16="http://schemas.microsoft.com/office/drawing/2014/main" id="{23B67B0F-37A1-861D-979C-B75717D9E9A1}"/>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166</a:t>
            </a:fld>
            <a:endParaRPr lang="en-GB"/>
          </a:p>
        </p:txBody>
      </p:sp>
    </p:spTree>
    <p:extLst>
      <p:ext uri="{BB962C8B-B14F-4D97-AF65-F5344CB8AC3E}">
        <p14:creationId xmlns:p14="http://schemas.microsoft.com/office/powerpoint/2010/main" val="354735681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B0DA6D20-D9DB-2CB1-17DA-A5D1FEE9EB9D}"/>
                  </a:ext>
                </a:extLst>
              </p:cNvPr>
              <p:cNvSpPr txBox="1"/>
              <p:nvPr/>
            </p:nvSpPr>
            <p:spPr>
              <a:xfrm>
                <a:off x="2818260" y="3816578"/>
                <a:ext cx="5024170" cy="3196368"/>
              </a:xfrm>
              <a:prstGeom prst="rect">
                <a:avLst/>
              </a:prstGeom>
              <a:noFill/>
            </p:spPr>
            <p:txBody>
              <a:bodyPr rot="0" spcFirstLastPara="0" vertOverflow="overflow" horzOverflow="overflow" vert="horz" wrap="square" lIns="106913" tIns="53456" rIns="106913" bIns="5345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7" b="0" i="0" u="none" strike="noStrike" cap="none">
                    <a:solidFill>
                      <a:srgbClr val="000000"/>
                    </a:solidFill>
                    <a:latin typeface="Arial"/>
                    <a:ea typeface="Arial"/>
                    <a:cs typeface="Arial"/>
                    <a:sym typeface="Arial"/>
                  </a:defRPr>
                </a:lvl9pPr>
              </a:lstStyle>
              <a:p>
                <a:pPr algn="ctr"/>
                <a14:m>
                  <m:oMathPara xmlns:m="http://schemas.openxmlformats.org/officeDocument/2006/math">
                    <m:oMathParaPr>
                      <m:jc m:val="centerGroup"/>
                    </m:oMathParaPr>
                    <m:oMath xmlns:m="http://schemas.openxmlformats.org/officeDocument/2006/math">
                      <m:func>
                        <m:funcPr>
                          <m:ctrlPr>
                            <a:rPr lang="en-BE" sz="2001" i="1">
                              <a:latin typeface="Cambria Math" panose="02040503050406030204" pitchFamily="18" charset="0"/>
                            </a:rPr>
                          </m:ctrlPr>
                        </m:funcPr>
                        <m:fName>
                          <m:limLow>
                            <m:limLowPr>
                              <m:ctrlPr>
                                <a:rPr lang="en-BE" sz="2001" i="1">
                                  <a:latin typeface="Cambria Math" panose="02040503050406030204" pitchFamily="18" charset="0"/>
                                </a:rPr>
                              </m:ctrlPr>
                            </m:limLowPr>
                            <m:e>
                              <m:r>
                                <m:rPr>
                                  <m:sty m:val="p"/>
                                </m:rPr>
                                <a:rPr lang="en-BE" sz="2001">
                                  <a:latin typeface="Cambria Math" panose="02040503050406030204" pitchFamily="18" charset="0"/>
                                </a:rPr>
                                <m:t>min</m:t>
                              </m:r>
                            </m:e>
                            <m:lim>
                              <m:d>
                                <m:dPr>
                                  <m:begChr m:val="{"/>
                                  <m:endChr m:val="}"/>
                                  <m:ctrlPr>
                                    <a:rPr lang="en-BE" sz="2001" i="1">
                                      <a:latin typeface="Cambria Math" panose="02040503050406030204" pitchFamily="18" charset="0"/>
                                    </a:rPr>
                                  </m:ctrlPr>
                                </m:dPr>
                                <m:e>
                                  <m:sSubSup>
                                    <m:sSubSupPr>
                                      <m:ctrlPr>
                                        <a:rPr lang="en-BE" sz="2001" i="1">
                                          <a:latin typeface="Cambria Math" panose="02040503050406030204" pitchFamily="18" charset="0"/>
                                        </a:rPr>
                                      </m:ctrlPr>
                                    </m:sSubSupPr>
                                    <m:e>
                                      <m:r>
                                        <a:rPr lang="en-BE" sz="2001" i="1">
                                          <a:latin typeface="Cambria Math" panose="02040503050406030204" pitchFamily="18" charset="0"/>
                                        </a:rPr>
                                        <m:t>𝑦</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e>
                              </m:d>
                              <m:r>
                                <a:rPr lang="en-BE" sz="2001" i="1">
                                  <a:latin typeface="Cambria Math" panose="02040503050406030204" pitchFamily="18" charset="0"/>
                                </a:rPr>
                                <m:t>,</m:t>
                              </m:r>
                              <m:r>
                                <m:rPr>
                                  <m:sty m:val="p"/>
                                </m:rPr>
                                <a:rPr lang="en-BE" sz="2001" i="1">
                                  <a:latin typeface="Cambria Math" panose="02040503050406030204" pitchFamily="18" charset="0"/>
                                  <a:ea typeface="Cambria Math" panose="02040503050406030204" pitchFamily="18" charset="0"/>
                                </a:rPr>
                                <m:t>Δ</m:t>
                              </m:r>
                              <m:r>
                                <a:rPr lang="en-BE" sz="2001" i="1">
                                  <a:latin typeface="Cambria Math" panose="02040503050406030204" pitchFamily="18" charset="0"/>
                                  <a:ea typeface="Cambria Math" panose="02040503050406030204" pitchFamily="18" charset="0"/>
                                </a:rPr>
                                <m:t>𝐷</m:t>
                              </m:r>
                            </m:lim>
                          </m:limLow>
                          <m:r>
                            <a:rPr lang="fr-BE" sz="2001" i="1">
                              <a:latin typeface="Cambria Math" panose="02040503050406030204" pitchFamily="18" charset="0"/>
                              <a:ea typeface="Cambria Math" panose="02040503050406030204" pitchFamily="18" charset="0"/>
                            </a:rPr>
                            <m:t>   </m:t>
                          </m:r>
                        </m:fName>
                        <m:e>
                          <m:nary>
                            <m:naryPr>
                              <m:chr m:val="∑"/>
                              <m:ctrlPr>
                                <a:rPr lang="en-BE" sz="2001" i="1">
                                  <a:latin typeface="Cambria Math" panose="02040503050406030204" pitchFamily="18" charset="0"/>
                                </a:rPr>
                              </m:ctrlPr>
                            </m:naryPr>
                            <m:sub>
                              <m:r>
                                <a:rPr lang="en-BE" sz="2001" i="1">
                                  <a:latin typeface="Cambria Math" panose="02040503050406030204" pitchFamily="18" charset="0"/>
                                </a:rPr>
                                <m:t>𝑗</m:t>
                              </m:r>
                              <m:r>
                                <a:rPr lang="en-BE" sz="2001" i="1">
                                  <a:latin typeface="Cambria Math" panose="02040503050406030204" pitchFamily="18" charset="0"/>
                                </a:rPr>
                                <m:t>=1</m:t>
                              </m:r>
                            </m:sub>
                            <m:sup>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𝐺</m:t>
                                  </m:r>
                                </m:sub>
                              </m:sSub>
                            </m:sup>
                            <m:e>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a:rPr lang="en-BE" sz="2001" i="1">
                                          <a:latin typeface="Cambria Math" panose="02040503050406030204" pitchFamily="18" charset="0"/>
                                        </a:rPr>
                                        <m:t>𝑝</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r>
                                    <a:rPr lang="en-BE" sz="2001" i="1">
                                      <a:latin typeface="Cambria Math" panose="02040503050406030204" pitchFamily="18" charset="0"/>
                                    </a:rPr>
                                    <m:t>𝑦</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e>
                          </m:nary>
                        </m:e>
                      </m:func>
                      <m:r>
                        <a:rPr lang="en-BE" sz="2001" i="1">
                          <a:latin typeface="Cambria Math" panose="02040503050406030204" pitchFamily="18" charset="0"/>
                        </a:rPr>
                        <m:t>+</m:t>
                      </m:r>
                      <m:sSub>
                        <m:sSubPr>
                          <m:ctrlPr>
                            <a:rPr lang="en-BE" sz="2001" i="1">
                              <a:latin typeface="Cambria Math" panose="02040503050406030204" pitchFamily="18" charset="0"/>
                            </a:rPr>
                          </m:ctrlPr>
                        </m:sSubPr>
                        <m:e>
                          <m:r>
                            <a:rPr lang="en-BE" sz="2001" i="1">
                              <a:latin typeface="Cambria Math" panose="02040503050406030204" pitchFamily="18" charset="0"/>
                            </a:rPr>
                            <m:t>𝑝</m:t>
                          </m:r>
                        </m:e>
                        <m:sub>
                          <m:r>
                            <a:rPr lang="en-BE" sz="2001" i="1">
                              <a:latin typeface="Cambria Math" panose="02040503050406030204" pitchFamily="18" charset="0"/>
                            </a:rPr>
                            <m:t>𝑠h𝑒𝑑</m:t>
                          </m:r>
                        </m:sub>
                      </m:sSub>
                      <m:r>
                        <m:rPr>
                          <m:sty m:val="p"/>
                        </m:rPr>
                        <a:rPr lang="en-BE" sz="2001" i="1">
                          <a:latin typeface="Cambria Math" panose="02040503050406030204" pitchFamily="18" charset="0"/>
                          <a:ea typeface="Cambria Math" panose="02040503050406030204" pitchFamily="18" charset="0"/>
                        </a:rPr>
                        <m:t>Δ</m:t>
                      </m:r>
                      <m:r>
                        <a:rPr lang="en-BE" sz="2001" i="1">
                          <a:latin typeface="Cambria Math" panose="02040503050406030204" pitchFamily="18" charset="0"/>
                          <a:ea typeface="Cambria Math" panose="02040503050406030204" pitchFamily="18" charset="0"/>
                        </a:rPr>
                        <m:t>𝐷</m:t>
                      </m:r>
                    </m:oMath>
                  </m:oMathPara>
                </a14:m>
                <a:endParaRPr lang="en-BE" sz="2001"/>
              </a:p>
              <a:p>
                <a:pPr algn="ctr"/>
                <a:endParaRPr lang="fr-BE" sz="1000" i="1"/>
              </a:p>
              <a:p>
                <a:pPr algn="ctr"/>
                <a:r>
                  <a:rPr lang="en-BE" sz="2001"/>
                  <a:t>subject to</a:t>
                </a:r>
                <a:endParaRPr lang="fr-BE" sz="2001"/>
              </a:p>
              <a:p>
                <a:pPr algn="ctr"/>
                <a:endParaRPr lang="en-BE" sz="1000"/>
              </a:p>
              <a:p>
                <a:pPr algn="ctr"/>
                <a14:m>
                  <m:oMathPara xmlns:m="http://schemas.openxmlformats.org/officeDocument/2006/math">
                    <m:oMathParaPr>
                      <m:jc m:val="centerGroup"/>
                    </m:oMathParaPr>
                    <m:oMath xmlns:m="http://schemas.openxmlformats.org/officeDocument/2006/math">
                      <m:nary>
                        <m:naryPr>
                          <m:chr m:val="∑"/>
                          <m:ctrlPr>
                            <a:rPr lang="en-BE" sz="2001" i="1">
                              <a:latin typeface="Cambria Math" panose="02040503050406030204" pitchFamily="18" charset="0"/>
                            </a:rPr>
                          </m:ctrlPr>
                        </m:naryPr>
                        <m:sub>
                          <m:r>
                            <a:rPr lang="en-BE" sz="2001" i="1">
                              <a:latin typeface="Cambria Math" panose="02040503050406030204" pitchFamily="18" charset="0"/>
                            </a:rPr>
                            <m:t>𝑗</m:t>
                          </m:r>
                          <m:r>
                            <a:rPr lang="en-BE" sz="2001" i="1">
                              <a:latin typeface="Cambria Math" panose="02040503050406030204" pitchFamily="18" charset="0"/>
                            </a:rPr>
                            <m:t>=1</m:t>
                          </m:r>
                        </m:sub>
                        <m:sup>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𝐺</m:t>
                              </m:r>
                            </m:sub>
                          </m:sSub>
                        </m:sup>
                        <m:e>
                          <m:sSubSup>
                            <m:sSubSupPr>
                              <m:ctrlPr>
                                <a:rPr lang="en-BE" sz="2001" i="1">
                                  <a:latin typeface="Cambria Math" panose="02040503050406030204" pitchFamily="18" charset="0"/>
                                </a:rPr>
                              </m:ctrlPr>
                            </m:sSubSupPr>
                            <m:e>
                              <m:r>
                                <a:rPr lang="en-BE" sz="2001" i="1">
                                  <a:latin typeface="Cambria Math" panose="02040503050406030204" pitchFamily="18" charset="0"/>
                                </a:rPr>
                                <m:t>𝑦</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e>
                      </m:nary>
                      <m:r>
                        <a:rPr lang="en-BE" sz="2001" i="1">
                          <a:latin typeface="Cambria Math" panose="02040503050406030204" pitchFamily="18" charset="0"/>
                        </a:rPr>
                        <m:t>+</m:t>
                      </m:r>
                      <m:r>
                        <m:rPr>
                          <m:sty m:val="p"/>
                        </m:rPr>
                        <a:rPr lang="en-BE" sz="2001" i="1">
                          <a:latin typeface="Cambria Math" panose="02040503050406030204" pitchFamily="18" charset="0"/>
                          <a:ea typeface="Cambria Math" panose="02040503050406030204" pitchFamily="18" charset="0"/>
                        </a:rPr>
                        <m:t>Δ</m:t>
                      </m:r>
                      <m:r>
                        <a:rPr lang="en-BE" sz="2001" i="1">
                          <a:latin typeface="Cambria Math" panose="02040503050406030204" pitchFamily="18" charset="0"/>
                          <a:ea typeface="Cambria Math" panose="02040503050406030204" pitchFamily="18" charset="0"/>
                        </a:rPr>
                        <m:t>𝐷</m:t>
                      </m:r>
                      <m:r>
                        <a:rPr lang="en-BE" sz="2001" i="1">
                          <a:latin typeface="Cambria Math" panose="02040503050406030204" pitchFamily="18" charset="0"/>
                        </a:rPr>
                        <m:t>=</m:t>
                      </m:r>
                      <m:r>
                        <a:rPr lang="en-BE" sz="2001" i="1">
                          <a:latin typeface="Cambria Math" panose="02040503050406030204" pitchFamily="18" charset="0"/>
                        </a:rPr>
                        <m:t>𝐷</m:t>
                      </m:r>
                    </m:oMath>
                  </m:oMathPara>
                </a14:m>
                <a:endParaRPr lang="en-BE" sz="2001">
                  <a:latin typeface="Calibri"/>
                </a:endParaRPr>
              </a:p>
              <a:p>
                <a:pPr algn="ctr"/>
                <a14:m>
                  <m:oMathPara xmlns:m="http://schemas.openxmlformats.org/officeDocument/2006/math">
                    <m:oMathParaPr>
                      <m:jc m:val="centerGroup"/>
                    </m:oMathParaPr>
                    <m:oMath xmlns:m="http://schemas.openxmlformats.org/officeDocument/2006/math">
                      <m:r>
                        <a:rPr lang="en-BE" sz="2001" i="1">
                          <a:latin typeface="Cambria Math" panose="02040503050406030204" pitchFamily="18" charset="0"/>
                        </a:rPr>
                        <m:t>0 </m:t>
                      </m:r>
                      <m:r>
                        <a:rPr lang="en-BE" sz="2001" i="1">
                          <a:latin typeface="Cambria Math" panose="02040503050406030204" pitchFamily="18" charset="0"/>
                          <a:ea typeface="Cambria Math" panose="02040503050406030204" pitchFamily="18" charset="0"/>
                        </a:rPr>
                        <m:t>≤</m:t>
                      </m:r>
                      <m:r>
                        <m:rPr>
                          <m:sty m:val="p"/>
                        </m:rPr>
                        <a:rPr lang="en-BE" sz="2001" i="1">
                          <a:latin typeface="Cambria Math" panose="02040503050406030204" pitchFamily="18" charset="0"/>
                          <a:ea typeface="Cambria Math" panose="02040503050406030204" pitchFamily="18" charset="0"/>
                        </a:rPr>
                        <m:t>Δ</m:t>
                      </m:r>
                      <m:r>
                        <a:rPr lang="en-BE" sz="2001" i="1">
                          <a:latin typeface="Cambria Math" panose="02040503050406030204" pitchFamily="18" charset="0"/>
                          <a:ea typeface="Cambria Math" panose="02040503050406030204" pitchFamily="18" charset="0"/>
                        </a:rPr>
                        <m:t>𝐷</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𝐷</m:t>
                      </m:r>
                    </m:oMath>
                  </m:oMathPara>
                </a14:m>
                <a:endParaRPr lang="en-BE" sz="2001">
                  <a:latin typeface="Calibri"/>
                </a:endParaRPr>
              </a:p>
              <a:p>
                <a:pPr algn="ctr"/>
                <a14:m>
                  <m:oMathPara xmlns:m="http://schemas.openxmlformats.org/officeDocument/2006/math">
                    <m:oMathParaPr>
                      <m:jc m:val="centerGroup"/>
                    </m:oMathParaPr>
                    <m:oMath xmlns:m="http://schemas.openxmlformats.org/officeDocument/2006/math">
                      <m:r>
                        <a:rPr lang="en-BE" sz="2001" i="1">
                          <a:latin typeface="Cambria Math" panose="02040503050406030204" pitchFamily="18" charset="0"/>
                        </a:rPr>
                        <m:t>0 </m:t>
                      </m:r>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en-BE" sz="2001" i="1">
                              <a:latin typeface="Cambria Math" panose="02040503050406030204" pitchFamily="18" charset="0"/>
                            </a:rPr>
                            <m:t>𝑦</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𝑗</m:t>
                      </m:r>
                      <m:r>
                        <a:rPr lang="en-BE" sz="2001" i="1">
                          <a:latin typeface="Cambria Math" panose="02040503050406030204" pitchFamily="18" charset="0"/>
                          <a:ea typeface="Cambria Math" panose="02040503050406030204" pitchFamily="18" charset="0"/>
                        </a:rPr>
                        <m:t>=1,⋯,</m:t>
                      </m:r>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𝐺</m:t>
                          </m:r>
                        </m:sub>
                      </m:sSub>
                    </m:oMath>
                  </m:oMathPara>
                </a14:m>
                <a:endParaRPr lang="en-BE" sz="2001">
                  <a:latin typeface="Calibri"/>
                </a:endParaRPr>
              </a:p>
            </p:txBody>
          </p:sp>
        </mc:Choice>
        <mc:Fallback xmlns="">
          <p:sp>
            <p:nvSpPr>
              <p:cNvPr id="7" name="ZoneTexte 6">
                <a:extLst>
                  <a:ext uri="{FF2B5EF4-FFF2-40B4-BE49-F238E27FC236}">
                    <a16:creationId xmlns:a16="http://schemas.microsoft.com/office/drawing/2014/main" id="{B0DA6D20-D9DB-2CB1-17DA-A5D1FEE9EB9D}"/>
                  </a:ext>
                </a:extLst>
              </p:cNvPr>
              <p:cNvSpPr txBox="1">
                <a:spLocks noRot="1" noChangeAspect="1" noMove="1" noResize="1" noEditPoints="1" noAdjustHandles="1" noChangeArrowheads="1" noChangeShapeType="1" noTextEdit="1"/>
              </p:cNvSpPr>
              <p:nvPr/>
            </p:nvSpPr>
            <p:spPr>
              <a:xfrm>
                <a:off x="2818260" y="3816578"/>
                <a:ext cx="5024170" cy="3196368"/>
              </a:xfrm>
              <a:prstGeom prst="rect">
                <a:avLst/>
              </a:prstGeom>
              <a:blipFill>
                <a:blip r:embed="rId2"/>
                <a:stretch>
                  <a:fillRect b="-191"/>
                </a:stretch>
              </a:blipFill>
            </p:spPr>
            <p:txBody>
              <a:bodyPr/>
              <a:lstStyle/>
              <a:p>
                <a:r>
                  <a:rPr lang="en-US">
                    <a:noFill/>
                  </a:rPr>
                  <a:t> </a:t>
                </a:r>
              </a:p>
            </p:txBody>
          </p:sp>
        </mc:Fallback>
      </mc:AlternateContent>
      <p:sp>
        <p:nvSpPr>
          <p:cNvPr id="4" name="ZoneTexte 3">
            <a:extLst>
              <a:ext uri="{FF2B5EF4-FFF2-40B4-BE49-F238E27FC236}">
                <a16:creationId xmlns:a16="http://schemas.microsoft.com/office/drawing/2014/main" id="{83F8BC6E-943B-8157-C540-9364C1CA0F20}"/>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inelastic demand in practice</a:t>
            </a:r>
            <a:endParaRPr lang="fr-BE" sz="2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5A703F84-5C81-C6ED-7F31-666FEB52D718}"/>
                  </a:ext>
                </a:extLst>
              </p:cNvPr>
              <p:cNvSpPr txBox="1"/>
              <p:nvPr/>
            </p:nvSpPr>
            <p:spPr>
              <a:xfrm>
                <a:off x="590530" y="1152921"/>
                <a:ext cx="9479632" cy="1939759"/>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In practice, it might happen that the total supply does not cover the demand. In this case, the previous optimization problem has no solution.</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To address this, we can add to the objective function the cost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𝑝</m:t>
                        </m:r>
                      </m:e>
                      <m:sub>
                        <m:r>
                          <a:rPr lang="en-BE" sz="2001" i="1">
                            <a:latin typeface="Cambria Math" panose="02040503050406030204" pitchFamily="18" charset="0"/>
                          </a:rPr>
                          <m:t>𝑠h𝑒𝑑</m:t>
                        </m:r>
                      </m:sub>
                    </m:sSub>
                  </m:oMath>
                </a14:m>
                <a:r>
                  <a:rPr lang="en-US" sz="2001">
                    <a:latin typeface="Arial" panose="020B0604020202020204" pitchFamily="34" charset="0"/>
                    <a:cs typeface="Arial" panose="020B0604020202020204" pitchFamily="34" charset="0"/>
                  </a:rPr>
                  <a:t> for the portion of the demand </a:t>
                </a:r>
                <a14:m>
                  <m:oMath xmlns:m="http://schemas.openxmlformats.org/officeDocument/2006/math">
                    <m:r>
                      <m:rPr>
                        <m:sty m:val="p"/>
                      </m:rPr>
                      <a:rPr lang="en-BE" sz="2001" i="1">
                        <a:latin typeface="Cambria Math" panose="02040503050406030204" pitchFamily="18" charset="0"/>
                        <a:ea typeface="Cambria Math" panose="02040503050406030204" pitchFamily="18" charset="0"/>
                      </a:rPr>
                      <m:t>Δ</m:t>
                    </m:r>
                    <m:r>
                      <a:rPr lang="en-BE" sz="2001" i="1">
                        <a:latin typeface="Cambria Math" panose="02040503050406030204" pitchFamily="18" charset="0"/>
                        <a:ea typeface="Cambria Math" panose="02040503050406030204" pitchFamily="18" charset="0"/>
                      </a:rPr>
                      <m:t>𝐷</m:t>
                    </m:r>
                  </m:oMath>
                </a14:m>
                <a:r>
                  <a:rPr lang="en-US" sz="2001">
                    <a:latin typeface="Arial" panose="020B0604020202020204" pitchFamily="34" charset="0"/>
                    <a:cs typeface="Arial" panose="020B0604020202020204" pitchFamily="34" charset="0"/>
                  </a:rPr>
                  <a:t> that is not supplied. This price corresponds to the </a:t>
                </a:r>
                <a:r>
                  <a:rPr lang="en-US" sz="2001" b="1">
                    <a:latin typeface="Arial" panose="020B0604020202020204" pitchFamily="34" charset="0"/>
                    <a:cs typeface="Arial" panose="020B0604020202020204" pitchFamily="34" charset="0"/>
                  </a:rPr>
                  <a:t>Value Of Lost Load (VOLL)</a:t>
                </a:r>
                <a:r>
                  <a:rPr lang="en-US" sz="2001">
                    <a:latin typeface="Arial" panose="020B0604020202020204" pitchFamily="34" charset="0"/>
                    <a:cs typeface="Arial" panose="020B0604020202020204" pitchFamily="34" charset="0"/>
                  </a:rPr>
                  <a:t>.</a:t>
                </a:r>
              </a:p>
            </p:txBody>
          </p:sp>
        </mc:Choice>
        <mc:Fallback xmlns="">
          <p:sp>
            <p:nvSpPr>
              <p:cNvPr id="12" name="ZoneTexte 11">
                <a:extLst>
                  <a:ext uri="{FF2B5EF4-FFF2-40B4-BE49-F238E27FC236}">
                    <a16:creationId xmlns:a16="http://schemas.microsoft.com/office/drawing/2014/main" id="{5A703F84-5C81-C6ED-7F31-666FEB52D718}"/>
                  </a:ext>
                </a:extLst>
              </p:cNvPr>
              <p:cNvSpPr txBox="1">
                <a:spLocks noRot="1" noChangeAspect="1" noMove="1" noResize="1" noEditPoints="1" noAdjustHandles="1" noChangeArrowheads="1" noChangeShapeType="1" noTextEdit="1"/>
              </p:cNvSpPr>
              <p:nvPr/>
            </p:nvSpPr>
            <p:spPr>
              <a:xfrm>
                <a:off x="590530" y="1152921"/>
                <a:ext cx="9479632" cy="1939759"/>
              </a:xfrm>
              <a:prstGeom prst="rect">
                <a:avLst/>
              </a:prstGeom>
              <a:blipFill>
                <a:blip r:embed="rId3"/>
                <a:stretch>
                  <a:fillRect l="-707" t="-1258" r="-643" b="-5031"/>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2E39C710-3EF2-7C4A-531B-3D7AB4597B29}"/>
              </a:ext>
            </a:extLst>
          </p:cNvPr>
          <p:cNvSpPr/>
          <p:nvPr/>
        </p:nvSpPr>
        <p:spPr>
          <a:xfrm>
            <a:off x="2606238" y="3521961"/>
            <a:ext cx="5480925" cy="378560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Espace réservé du numéro de diapositive 1">
            <a:extLst>
              <a:ext uri="{FF2B5EF4-FFF2-40B4-BE49-F238E27FC236}">
                <a16:creationId xmlns:a16="http://schemas.microsoft.com/office/drawing/2014/main" id="{424427E7-5E71-7358-BF2F-32ECA00AF304}"/>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167</a:t>
            </a:fld>
            <a:endParaRPr lang="en-GB"/>
          </a:p>
        </p:txBody>
      </p:sp>
    </p:spTree>
    <p:extLst>
      <p:ext uri="{BB962C8B-B14F-4D97-AF65-F5344CB8AC3E}">
        <p14:creationId xmlns:p14="http://schemas.microsoft.com/office/powerpoint/2010/main" val="361797362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28A0389-A7B8-0EB4-5142-34AA9B2D33FA}"/>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Overview of the shifting demand</a:t>
            </a:r>
            <a:endParaRPr lang="fr-BE" sz="2400" b="1">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5FA808D2-8987-F95A-FBAA-6FA501A9AE6E}"/>
              </a:ext>
            </a:extLst>
          </p:cNvPr>
          <p:cNvSpPr txBox="1"/>
          <p:nvPr/>
        </p:nvSpPr>
        <p:spPr>
          <a:xfrm>
            <a:off x="590531" y="1936768"/>
            <a:ext cx="9479632" cy="4710843"/>
          </a:xfrm>
          <a:prstGeom prst="rect">
            <a:avLst/>
          </a:prstGeom>
          <a:noFill/>
        </p:spPr>
        <p:txBody>
          <a:bodyPr wrap="square">
            <a:spAutoFit/>
          </a:bodyPr>
          <a:lstStyle/>
          <a:p>
            <a:pPr algn="just"/>
            <a:r>
              <a:rPr lang="en-US" sz="2001" b="1">
                <a:latin typeface="Arial" panose="020B0604020202020204" pitchFamily="34" charset="0"/>
                <a:cs typeface="Arial" panose="020B0604020202020204" pitchFamily="34" charset="0"/>
              </a:rPr>
              <a:t>Shifting demand</a:t>
            </a:r>
            <a:r>
              <a:rPr lang="en-US" sz="2001">
                <a:latin typeface="Arial" panose="020B0604020202020204" pitchFamily="34" charset="0"/>
                <a:cs typeface="Arial" panose="020B0604020202020204" pitchFamily="34" charset="0"/>
              </a:rPr>
              <a:t>: Rather than reducing their demand, consumers may choose to delay their demand until prices are lower. This concept has existed for a long time, exemplified by night and day tariffs.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There are many opportunities for shifting demand that can still be exploited, even for small customers (e.g., turning off the fridge for half an hour or delaying laundry).</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Investments in systems to take advantage of these demand-shifting opportunities are crucial in a landscape where more and more electricity is generated from renewables.</a:t>
            </a: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Investments</a:t>
            </a:r>
            <a:r>
              <a:rPr lang="en-US" sz="2001">
                <a:latin typeface="Arial" panose="020B0604020202020204" pitchFamily="34" charset="0"/>
                <a:cs typeface="Arial" panose="020B0604020202020204" pitchFamily="34" charset="0"/>
              </a:rPr>
              <a:t>: Recording consumers' consumption for every market period (which is essential to avoid purchasing electricity based on a fixed tariff), installing automatic devices in homes to shift loads, etc.</a:t>
            </a:r>
          </a:p>
        </p:txBody>
      </p:sp>
      <p:sp>
        <p:nvSpPr>
          <p:cNvPr id="4" name="Espace réservé du numéro de diapositive 1">
            <a:extLst>
              <a:ext uri="{FF2B5EF4-FFF2-40B4-BE49-F238E27FC236}">
                <a16:creationId xmlns:a16="http://schemas.microsoft.com/office/drawing/2014/main" id="{EFAA7058-C83E-2495-CE2A-88929F13F3CC}"/>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168</a:t>
            </a:fld>
            <a:endParaRPr lang="en-GB"/>
          </a:p>
        </p:txBody>
      </p:sp>
    </p:spTree>
    <p:extLst>
      <p:ext uri="{BB962C8B-B14F-4D97-AF65-F5344CB8AC3E}">
        <p14:creationId xmlns:p14="http://schemas.microsoft.com/office/powerpoint/2010/main" val="34709662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7EF800D-7F13-589F-6439-AB31B3D1CF71}"/>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Negative prices may happen (1/2)</a:t>
            </a:r>
            <a:endParaRPr lang="fr-BE" sz="2400" b="1">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139A7B60-D6B1-3CED-F680-FEE6EB7582FF}"/>
              </a:ext>
            </a:extLst>
          </p:cNvPr>
          <p:cNvSpPr txBox="1"/>
          <p:nvPr/>
        </p:nvSpPr>
        <p:spPr>
          <a:xfrm>
            <a:off x="590531" y="1753958"/>
            <a:ext cx="9479632" cy="5018742"/>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 negative clearing price in the day-ahead market is the consequence of an oversupply of electricity. Typically, this oversupply is the consequence of the association of a </a:t>
            </a:r>
            <a:r>
              <a:rPr lang="en-US" sz="2001" b="1">
                <a:latin typeface="Arial" panose="020B0604020202020204" pitchFamily="34" charset="0"/>
                <a:cs typeface="Arial" panose="020B0604020202020204" pitchFamily="34" charset="0"/>
              </a:rPr>
              <a:t>low demand </a:t>
            </a:r>
            <a:r>
              <a:rPr lang="en-US" sz="2001">
                <a:latin typeface="Arial" panose="020B0604020202020204" pitchFamily="34" charset="0"/>
                <a:cs typeface="Arial" panose="020B0604020202020204" pitchFamily="34" charset="0"/>
              </a:rPr>
              <a:t>and </a:t>
            </a:r>
            <a:r>
              <a:rPr lang="en-US" sz="2001" b="1">
                <a:latin typeface="Arial" panose="020B0604020202020204" pitchFamily="34" charset="0"/>
                <a:cs typeface="Arial" panose="020B0604020202020204" pitchFamily="34" charset="0"/>
              </a:rPr>
              <a:t>inflexible and/or abundant generation</a:t>
            </a:r>
            <a:r>
              <a:rPr lang="en-US" sz="2001">
                <a:latin typeface="Arial" panose="020B0604020202020204" pitchFamily="34" charset="0"/>
                <a:cs typeface="Arial" panose="020B0604020202020204" pitchFamily="34" charset="0"/>
              </a:rPr>
              <a:t>.</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Some producers may submit offers at negative prices: nuclear, run-of-the-river hydro, trash burning, and other generators that have to run. Submitting these orders at negative prices is a strategy to be sure that these units are included in the production schedule, no matter the price.</a:t>
            </a:r>
          </a:p>
          <a:p>
            <a:pPr algn="just"/>
            <a:br>
              <a:rPr lang="en-US" sz="2001">
                <a:latin typeface="Arial" panose="020B0604020202020204" pitchFamily="34" charset="0"/>
                <a:cs typeface="Arial" panose="020B0604020202020204" pitchFamily="34" charset="0"/>
              </a:rPr>
            </a:br>
            <a:r>
              <a:rPr lang="en-US" sz="2001">
                <a:latin typeface="Arial" panose="020B0604020202020204" pitchFamily="34" charset="0"/>
                <a:cs typeface="Arial" panose="020B0604020202020204" pitchFamily="34" charset="0"/>
              </a:rPr>
              <a:t>Other negative offers might come from renewable generators who receive production subsidies and can thus remain profitable even if the price is negative.</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addition, negative prices can occur in regions where there is limited transmission capacity to export surplus electricity. In such cases, the local electricity supply exceeds local demand, causing prices to fall to negative levels in that region, even though other areas might need the electricity.</a:t>
            </a:r>
          </a:p>
        </p:txBody>
      </p:sp>
      <p:sp>
        <p:nvSpPr>
          <p:cNvPr id="3" name="Espace réservé du numéro de diapositive 1">
            <a:extLst>
              <a:ext uri="{FF2B5EF4-FFF2-40B4-BE49-F238E27FC236}">
                <a16:creationId xmlns:a16="http://schemas.microsoft.com/office/drawing/2014/main" id="{7F9F1713-CFFD-B057-DD46-4F5F6E281051}"/>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169</a:t>
            </a:fld>
            <a:endParaRPr lang="en-GB"/>
          </a:p>
        </p:txBody>
      </p:sp>
    </p:spTree>
    <p:extLst>
      <p:ext uri="{BB962C8B-B14F-4D97-AF65-F5344CB8AC3E}">
        <p14:creationId xmlns:p14="http://schemas.microsoft.com/office/powerpoint/2010/main" val="2276802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B293A28-C6FC-95D4-B63E-461AAF1C7DD7}"/>
              </a:ext>
            </a:extLst>
          </p:cNvPr>
          <p:cNvSpPr txBox="1"/>
          <p:nvPr/>
        </p:nvSpPr>
        <p:spPr>
          <a:xfrm>
            <a:off x="589585" y="349892"/>
            <a:ext cx="9421673" cy="461665"/>
          </a:xfrm>
          <a:prstGeom prst="rect">
            <a:avLst/>
          </a:prstGeom>
          <a:noFill/>
        </p:spPr>
        <p:txBody>
          <a:bodyPr wrap="square" lIns="91440" tIns="45720" rIns="91440" bIns="45720" anchor="t">
            <a:spAutoFit/>
          </a:bodyPr>
          <a:lstStyle/>
          <a:p>
            <a:r>
              <a:rPr lang="en-GB" sz="2400" b="1" noProof="0">
                <a:latin typeface="Arial"/>
                <a:cs typeface="Arial"/>
              </a:rPr>
              <a:t>Second challenge: difficulties to balance the system (1/2)</a:t>
            </a:r>
            <a:endParaRPr lang="en-GB" sz="2400" b="1" noProof="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CC39730A-CCEA-8A91-954C-E5F380396584}"/>
              </a:ext>
            </a:extLst>
          </p:cNvPr>
          <p:cNvSpPr txBox="1"/>
          <p:nvPr/>
        </p:nvSpPr>
        <p:spPr>
          <a:xfrm>
            <a:off x="589585" y="1367410"/>
            <a:ext cx="9481515" cy="5940088"/>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second challenge is that the deployment of renewable assets creates additional difficulties for Balance Responsible Parties (BRPs) in maintaining the balance between production and consumption. This requires further development of flexibility markets.</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Electricity supply, especially from renewable energy sources, is also difficult to predict due to weather conditions:</a:t>
            </a:r>
          </a:p>
          <a:p>
            <a:pPr algn="just"/>
            <a:endParaRPr lang="en-GB" sz="2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b="1" noProof="0">
                <a:latin typeface="Arial" panose="020B0604020202020204" pitchFamily="34" charset="0"/>
                <a:cs typeface="Arial" panose="020B0604020202020204" pitchFamily="34" charset="0"/>
              </a:rPr>
              <a:t>PV with partially cloudy weather</a:t>
            </a:r>
            <a:r>
              <a:rPr lang="en-GB" sz="2000" noProof="0">
                <a:latin typeface="Arial" panose="020B0604020202020204" pitchFamily="34" charset="0"/>
                <a:cs typeface="Arial" panose="020B0604020202020204" pitchFamily="34" charset="0"/>
              </a:rPr>
              <a:t>: It is hard to predict when clouds will cover a photovoltaic (PV) installation.</a:t>
            </a:r>
          </a:p>
          <a:p>
            <a:pPr algn="just">
              <a:buFont typeface="+mj-lt"/>
              <a:buAutoNum type="arabicPeriod"/>
            </a:pPr>
            <a:endParaRPr lang="en-GB" sz="2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b="1" noProof="0">
                <a:latin typeface="Arial" panose="020B0604020202020204" pitchFamily="34" charset="0"/>
                <a:cs typeface="Arial" panose="020B0604020202020204" pitchFamily="34" charset="0"/>
              </a:rPr>
              <a:t>Thunderstorms</a:t>
            </a:r>
            <a:r>
              <a:rPr lang="en-GB" sz="2000" noProof="0">
                <a:latin typeface="Arial" panose="020B0604020202020204" pitchFamily="34" charset="0"/>
                <a:cs typeface="Arial" panose="020B0604020202020204" pitchFamily="34" charset="0"/>
              </a:rPr>
              <a:t>: Predicting the exact moment when wind farms will reach their cut-off speed is challenging.</a:t>
            </a:r>
          </a:p>
          <a:p>
            <a:pPr algn="just">
              <a:buFont typeface="+mj-lt"/>
              <a:buAutoNum type="arabicPeriod"/>
            </a:pPr>
            <a:endParaRPr lang="en-GB" sz="2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b="1" noProof="0">
                <a:latin typeface="Arial" panose="020B0604020202020204" pitchFamily="34" charset="0"/>
                <a:cs typeface="Arial" panose="020B0604020202020204" pitchFamily="34" charset="0"/>
              </a:rPr>
              <a:t>Saharan dust events (observed in Europe)</a:t>
            </a:r>
            <a:r>
              <a:rPr lang="en-GB" sz="2000" noProof="0">
                <a:latin typeface="Arial" panose="020B0604020202020204" pitchFamily="34" charset="0"/>
                <a:cs typeface="Arial" panose="020B0604020202020204" pitchFamily="34" charset="0"/>
              </a:rPr>
              <a:t>: Their impact on PV production is particularly difficult to forecast.</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Additionally, congestion can occur in major power lines within a region, potentially leading to generation curtailment.</a:t>
            </a:r>
          </a:p>
        </p:txBody>
      </p:sp>
      <p:sp>
        <p:nvSpPr>
          <p:cNvPr id="6" name="Espace réservé du numéro de diapositive 5">
            <a:extLst>
              <a:ext uri="{FF2B5EF4-FFF2-40B4-BE49-F238E27FC236}">
                <a16:creationId xmlns:a16="http://schemas.microsoft.com/office/drawing/2014/main" id="{A54D52EF-CC0E-3A8A-80EB-88616283C9A0}"/>
              </a:ext>
            </a:extLst>
          </p:cNvPr>
          <p:cNvSpPr>
            <a:spLocks noGrp="1"/>
          </p:cNvSpPr>
          <p:nvPr>
            <p:ph type="sldNum" sz="quarter" idx="12"/>
          </p:nvPr>
        </p:nvSpPr>
        <p:spPr/>
        <p:txBody>
          <a:bodyPr/>
          <a:lstStyle/>
          <a:p>
            <a:fld id="{C7CC0789-4E3B-4896-AB79-9C52DA5A6F9C}" type="slidenum">
              <a:rPr lang="en-GB" smtClean="0"/>
              <a:t>17</a:t>
            </a:fld>
            <a:endParaRPr lang="en-GB"/>
          </a:p>
        </p:txBody>
      </p:sp>
    </p:spTree>
    <p:extLst>
      <p:ext uri="{BB962C8B-B14F-4D97-AF65-F5344CB8AC3E}">
        <p14:creationId xmlns:p14="http://schemas.microsoft.com/office/powerpoint/2010/main" val="74341400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rcRect l="10694" t="5224" r="10848" b="60045"/>
          <a:stretch/>
        </p:blipFill>
        <p:spPr>
          <a:xfrm>
            <a:off x="1479148" y="1195442"/>
            <a:ext cx="7735098" cy="2274228"/>
          </a:xfrm>
          <a:prstGeom prst="rect">
            <a:avLst/>
          </a:prstGeom>
        </p:spPr>
      </p:pic>
      <p:pic>
        <p:nvPicPr>
          <p:cNvPr id="3" name="Image 2">
            <a:extLst>
              <a:ext uri="{FF2B5EF4-FFF2-40B4-BE49-F238E27FC236}">
                <a16:creationId xmlns:a16="http://schemas.microsoft.com/office/drawing/2014/main" id="{0F468095-0F98-E916-D63F-2C1AE95ECF7F}"/>
              </a:ext>
            </a:extLst>
          </p:cNvPr>
          <p:cNvPicPr>
            <a:picLocks noChangeAspect="1"/>
          </p:cNvPicPr>
          <p:nvPr/>
        </p:nvPicPr>
        <p:blipFill>
          <a:blip r:embed="rId2"/>
          <a:srcRect l="9524" t="51823" r="10849" b="10949"/>
          <a:stretch/>
        </p:blipFill>
        <p:spPr>
          <a:xfrm>
            <a:off x="1684656" y="4346375"/>
            <a:ext cx="7324075" cy="2274228"/>
          </a:xfrm>
          <a:prstGeom prst="rect">
            <a:avLst/>
          </a:prstGeom>
        </p:spPr>
      </p:pic>
      <p:sp>
        <p:nvSpPr>
          <p:cNvPr id="7" name="ZoneTexte 6">
            <a:extLst>
              <a:ext uri="{FF2B5EF4-FFF2-40B4-BE49-F238E27FC236}">
                <a16:creationId xmlns:a16="http://schemas.microsoft.com/office/drawing/2014/main" id="{CBC32845-7FE8-4B9D-9ACF-2B6483A9803C}"/>
              </a:ext>
            </a:extLst>
          </p:cNvPr>
          <p:cNvSpPr txBox="1"/>
          <p:nvPr/>
        </p:nvSpPr>
        <p:spPr>
          <a:xfrm>
            <a:off x="2567902" y="3646546"/>
            <a:ext cx="5557588" cy="307899"/>
          </a:xfrm>
          <a:prstGeom prst="rect">
            <a:avLst/>
          </a:prstGeom>
          <a:noFill/>
        </p:spPr>
        <p:txBody>
          <a:bodyPr wrap="square" rtlCol="0">
            <a:spAutoFit/>
          </a:bodyPr>
          <a:lstStyle/>
          <a:p>
            <a:pPr algn="ctr"/>
            <a:r>
              <a:rPr lang="fr-BE" sz="1401" i="1">
                <a:latin typeface="Arial" panose="020B0604020202020204" pitchFamily="34" charset="0"/>
                <a:cs typeface="Arial" panose="020B0604020202020204" pitchFamily="34" charset="0"/>
              </a:rPr>
              <a:t>Theorical merit order without (left) and with RES (right).</a:t>
            </a:r>
            <a:r>
              <a:rPr lang="fr-BE" sz="1401" b="1" baseline="30000">
                <a:latin typeface="Arial" panose="020B0604020202020204" pitchFamily="34" charset="0"/>
                <a:cs typeface="Arial" panose="020B0604020202020204" pitchFamily="34" charset="0"/>
              </a:rPr>
              <a:t>1</a:t>
            </a:r>
            <a:endParaRPr lang="en-GB" sz="1401" b="1" baseline="3000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0A1E3F53-473F-4948-F44B-93A0CE44A34C}"/>
              </a:ext>
            </a:extLst>
          </p:cNvPr>
          <p:cNvSpPr txBox="1"/>
          <p:nvPr/>
        </p:nvSpPr>
        <p:spPr>
          <a:xfrm>
            <a:off x="1185799" y="6911623"/>
            <a:ext cx="8321789" cy="523427"/>
          </a:xfrm>
          <a:prstGeom prst="rect">
            <a:avLst/>
          </a:prstGeom>
          <a:noFill/>
        </p:spPr>
        <p:txBody>
          <a:bodyPr wrap="square" rtlCol="0">
            <a:spAutoFit/>
          </a:bodyPr>
          <a:lstStyle/>
          <a:p>
            <a:pPr algn="ctr"/>
            <a:r>
              <a:rPr lang="fr-BE" sz="1401" i="1">
                <a:latin typeface="Arial" panose="020B0604020202020204" pitchFamily="34" charset="0"/>
                <a:cs typeface="Arial" panose="020B0604020202020204" pitchFamily="34" charset="0"/>
              </a:rPr>
              <a:t>Practical merit order without (left) and with RES (right);</a:t>
            </a:r>
          </a:p>
          <a:p>
            <a:pPr algn="ctr"/>
            <a:r>
              <a:rPr lang="en-GB" sz="1401" i="1">
                <a:latin typeface="Arial" panose="020B0604020202020204" pitchFamily="34" charset="0"/>
                <a:cs typeface="Arial" panose="020B0604020202020204" pitchFamily="34" charset="0"/>
              </a:rPr>
              <a:t>RES</a:t>
            </a:r>
            <a:r>
              <a:rPr lang="en-GB" sz="1401" i="1" baseline="-25000">
                <a:latin typeface="Arial" panose="020B0604020202020204" pitchFamily="34" charset="0"/>
                <a:cs typeface="Arial" panose="020B0604020202020204" pitchFamily="34" charset="0"/>
              </a:rPr>
              <a:t>(X) </a:t>
            </a:r>
            <a:r>
              <a:rPr lang="en-GB" sz="1401" i="1">
                <a:latin typeface="Arial" panose="020B0604020202020204" pitchFamily="34" charset="0"/>
                <a:cs typeface="Arial" panose="020B0604020202020204" pitchFamily="34" charset="0"/>
              </a:rPr>
              <a:t>expected renewable generation production of distributed nature; F flexible; NF non-flexible.</a:t>
            </a:r>
            <a:r>
              <a:rPr lang="fr-BE" sz="1401" b="1" baseline="30000">
                <a:latin typeface="Arial" panose="020B0604020202020204" pitchFamily="34" charset="0"/>
                <a:cs typeface="Arial" panose="020B0604020202020204" pitchFamily="34" charset="0"/>
              </a:rPr>
              <a:t>1</a:t>
            </a:r>
            <a:endParaRPr lang="en-GB" sz="1401" i="1">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DCF70FDA-0C1B-9CEF-5382-73E7A6E03E14}"/>
              </a:ext>
            </a:extLst>
          </p:cNvPr>
          <p:cNvSpPr/>
          <p:nvPr/>
        </p:nvSpPr>
        <p:spPr>
          <a:xfrm>
            <a:off x="1111160" y="1077003"/>
            <a:ext cx="8471075" cy="2511107"/>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11">
            <a:extLst>
              <a:ext uri="{FF2B5EF4-FFF2-40B4-BE49-F238E27FC236}">
                <a16:creationId xmlns:a16="http://schemas.microsoft.com/office/drawing/2014/main" id="{BA922F97-2733-4F1C-0780-44F55F8B0905}"/>
              </a:ext>
            </a:extLst>
          </p:cNvPr>
          <p:cNvSpPr/>
          <p:nvPr/>
        </p:nvSpPr>
        <p:spPr>
          <a:xfrm>
            <a:off x="1111157" y="4112797"/>
            <a:ext cx="8471075" cy="274138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ZoneTexte 12">
            <a:extLst>
              <a:ext uri="{FF2B5EF4-FFF2-40B4-BE49-F238E27FC236}">
                <a16:creationId xmlns:a16="http://schemas.microsoft.com/office/drawing/2014/main" id="{89FCC065-7FEA-C83E-9343-DB00D2C3E5F7}"/>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Negative prices may happen (2/2)</a:t>
            </a:r>
            <a:endParaRPr lang="fr-BE" sz="2400" b="1">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E71DC065-D882-65E4-9BF5-E77FC6BF430B}"/>
              </a:ext>
            </a:extLst>
          </p:cNvPr>
          <p:cNvSpPr txBox="1"/>
          <p:nvPr/>
        </p:nvSpPr>
        <p:spPr>
          <a:xfrm>
            <a:off x="300541" y="7570388"/>
            <a:ext cx="5346997" cy="261713"/>
          </a:xfrm>
          <a:prstGeom prst="rect">
            <a:avLst/>
          </a:prstGeom>
          <a:noFill/>
        </p:spPr>
        <p:txBody>
          <a:bodyPr wrap="square">
            <a:spAutoFit/>
          </a:bodyPr>
          <a:lstStyle/>
          <a:p>
            <a:r>
              <a:rPr lang="fr-BE" sz="1100" b="1" baseline="30000">
                <a:latin typeface="Arial" panose="020B0604020202020204" pitchFamily="34" charset="0"/>
                <a:cs typeface="Arial" panose="020B0604020202020204" pitchFamily="34" charset="0"/>
              </a:rPr>
              <a:t>1 </a:t>
            </a:r>
            <a:r>
              <a:rPr lang="fr-BE" sz="1100">
                <a:latin typeface="Arial" panose="020B0604020202020204" pitchFamily="34" charset="0"/>
                <a:cs typeface="Arial" panose="020B0604020202020204" pitchFamily="34" charset="0"/>
                <a:hlinkClick r:id="rId3" tooltip="Persistent link using digital object identifier">
                  <a:extLst>
                    <a:ext uri="{A12FA001-AC4F-418D-AE19-62706E023703}">
                      <ahyp:hlinkClr xmlns:ahyp="http://schemas.microsoft.com/office/drawing/2018/hyperlinkcolor" val="tx"/>
                    </a:ext>
                  </a:extLst>
                </a:hlinkClick>
              </a:rPr>
              <a:t>https://doi.org/10.1016/j.tej.2015.04.001</a:t>
            </a:r>
            <a:endParaRPr lang="en-GB" sz="1100">
              <a:latin typeface="Arial" panose="020B0604020202020204" pitchFamily="34" charset="0"/>
              <a:cs typeface="Arial" panose="020B0604020202020204" pitchFamily="34" charset="0"/>
            </a:endParaRPr>
          </a:p>
        </p:txBody>
      </p:sp>
      <p:sp>
        <p:nvSpPr>
          <p:cNvPr id="6" name="Espace réservé du numéro de diapositive 1">
            <a:extLst>
              <a:ext uri="{FF2B5EF4-FFF2-40B4-BE49-F238E27FC236}">
                <a16:creationId xmlns:a16="http://schemas.microsoft.com/office/drawing/2014/main" id="{E27F9761-1584-26D4-0305-CA7D7B5FB613}"/>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170</a:t>
            </a:fld>
            <a:endParaRPr lang="en-GB"/>
          </a:p>
        </p:txBody>
      </p:sp>
    </p:spTree>
    <p:extLst>
      <p:ext uri="{BB962C8B-B14F-4D97-AF65-F5344CB8AC3E}">
        <p14:creationId xmlns:p14="http://schemas.microsoft.com/office/powerpoint/2010/main" val="429229266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A7A514EE-2D91-038B-7DFB-D1F8B308358D}"/>
              </a:ext>
            </a:extLst>
          </p:cNvPr>
          <p:cNvSpPr txBox="1"/>
          <p:nvPr/>
        </p:nvSpPr>
        <p:spPr>
          <a:xfrm>
            <a:off x="1423181" y="2756396"/>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fr-BE" sz="2000" u="sng">
                <a:latin typeface="Arial"/>
                <a:cs typeface="Arial"/>
              </a:rPr>
              <a:t>Lecturer</a:t>
            </a:r>
            <a:r>
              <a:rPr lang="fr-BE" sz="2000">
                <a:latin typeface="Arial"/>
                <a:cs typeface="Arial"/>
              </a:rPr>
              <a:t>: </a:t>
            </a:r>
            <a:r>
              <a:rPr sz="2000">
                <a:latin typeface="Arial"/>
                <a:cs typeface="Arial"/>
              </a:rPr>
              <a:t>Damien Ernst – University of</a:t>
            </a:r>
            <a:r>
              <a:rPr lang="fr-FR" sz="2000">
                <a:latin typeface="Arial"/>
                <a:cs typeface="Arial"/>
              </a:rPr>
              <a:t> Liège (</a:t>
            </a:r>
            <a:r>
              <a:rPr lang="fr-BE" sz="2000" i="1">
                <a:latin typeface="Arial"/>
                <a:cs typeface="Arial"/>
              </a:rPr>
              <a:t>dernst@uliege.be</a:t>
            </a:r>
            <a:r>
              <a:rPr lang="fr-BE" sz="2000">
                <a:latin typeface="Arial"/>
                <a:cs typeface="Arial"/>
              </a:rPr>
              <a:t>)</a:t>
            </a:r>
            <a:endParaRPr sz="2000">
              <a:latin typeface="Arial"/>
              <a:cs typeface="Arial"/>
            </a:endParaRPr>
          </a:p>
        </p:txBody>
      </p:sp>
      <p:sp>
        <p:nvSpPr>
          <p:cNvPr id="3" name="TextBox 5">
            <a:extLst>
              <a:ext uri="{FF2B5EF4-FFF2-40B4-BE49-F238E27FC236}">
                <a16:creationId xmlns:a16="http://schemas.microsoft.com/office/drawing/2014/main" id="{2C688035-1467-F4CC-57CB-4BAA7DCC08B3}"/>
              </a:ext>
            </a:extLst>
          </p:cNvPr>
          <p:cNvSpPr txBox="1"/>
          <p:nvPr/>
        </p:nvSpPr>
        <p:spPr>
          <a:xfrm>
            <a:off x="1785059" y="953781"/>
            <a:ext cx="7123285" cy="1323176"/>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4000" cap="all">
                <a:latin typeface="Arial" panose="020B0604020202020204" pitchFamily="34" charset="0"/>
                <a:cs typeface="Arial" panose="020B0604020202020204" pitchFamily="34" charset="0"/>
              </a:rPr>
              <a:t>ELEC0018-1</a:t>
            </a:r>
          </a:p>
          <a:p>
            <a:pPr algn="ctr"/>
            <a:r>
              <a:rPr lang="fr-BE" sz="4000">
                <a:solidFill>
                  <a:srgbClr val="333333"/>
                </a:solidFill>
                <a:latin typeface="Arial" panose="020B0604020202020204" pitchFamily="34" charset="0"/>
                <a:cs typeface="Arial" panose="020B0604020202020204" pitchFamily="34" charset="0"/>
              </a:rPr>
              <a:t>Energy market and regulation</a:t>
            </a:r>
          </a:p>
        </p:txBody>
      </p:sp>
      <p:sp>
        <p:nvSpPr>
          <p:cNvPr id="4" name="TextBox 5">
            <a:extLst>
              <a:ext uri="{FF2B5EF4-FFF2-40B4-BE49-F238E27FC236}">
                <a16:creationId xmlns:a16="http://schemas.microsoft.com/office/drawing/2014/main" id="{49A7BBB7-F097-76E8-4399-35227A92B317}"/>
              </a:ext>
            </a:extLst>
          </p:cNvPr>
          <p:cNvSpPr txBox="1"/>
          <p:nvPr/>
        </p:nvSpPr>
        <p:spPr>
          <a:xfrm>
            <a:off x="1402800" y="3739432"/>
            <a:ext cx="8008195" cy="1016065"/>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2801" b="1">
                <a:solidFill>
                  <a:srgbClr val="333333"/>
                </a:solidFill>
                <a:latin typeface="Arial"/>
                <a:cs typeface="Arial"/>
              </a:rPr>
              <a:t>Chapter 07 – The </a:t>
            </a:r>
            <a:r>
              <a:rPr lang="en-US" sz="2801" b="1">
                <a:solidFill>
                  <a:srgbClr val="333333"/>
                </a:solidFill>
                <a:latin typeface="Arial"/>
                <a:cs typeface="Arial"/>
              </a:rPr>
              <a:t>day-ahead market and</a:t>
            </a:r>
            <a:endParaRPr lang="en-US" sz="2951" b="1">
              <a:solidFill>
                <a:srgbClr val="000000"/>
              </a:solidFill>
              <a:latin typeface="Arial"/>
              <a:cs typeface="Arial"/>
            </a:endParaRPr>
          </a:p>
          <a:p>
            <a:pPr algn="ctr"/>
            <a:r>
              <a:rPr lang="en-US" sz="2801" b="1">
                <a:solidFill>
                  <a:srgbClr val="333333"/>
                </a:solidFill>
                <a:latin typeface="Arial"/>
                <a:cs typeface="Arial"/>
              </a:rPr>
              <a:t>t</a:t>
            </a:r>
            <a:r>
              <a:rPr lang="en-US" sz="2801" b="1">
                <a:latin typeface="Arial"/>
                <a:cs typeface="Arial"/>
              </a:rPr>
              <a:t>he problem with transmission networks</a:t>
            </a:r>
            <a:r>
              <a:rPr lang="en-US" sz="3201" b="1">
                <a:latin typeface="Arial"/>
                <a:cs typeface="Arial"/>
              </a:rPr>
              <a:t> </a:t>
            </a:r>
            <a:endParaRPr lang="en-US" sz="2951" b="1">
              <a:latin typeface="Arial"/>
              <a:cs typeface="Arial"/>
            </a:endParaRPr>
          </a:p>
        </p:txBody>
      </p:sp>
      <p:sp>
        <p:nvSpPr>
          <p:cNvPr id="8" name="Rectangle 7">
            <a:extLst>
              <a:ext uri="{FF2B5EF4-FFF2-40B4-BE49-F238E27FC236}">
                <a16:creationId xmlns:a16="http://schemas.microsoft.com/office/drawing/2014/main" id="{E851CF32-1BB8-C010-F61B-BCB67E2E179C}"/>
              </a:ext>
            </a:extLst>
          </p:cNvPr>
          <p:cNvSpPr/>
          <p:nvPr/>
        </p:nvSpPr>
        <p:spPr>
          <a:xfrm>
            <a:off x="1423181" y="664241"/>
            <a:ext cx="7847041" cy="190225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A055AF78-B3D0-DFD6-FF31-1DAB70097A25}"/>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391755448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5" name="ZoneTexte 4">
            <a:extLst>
              <a:ext uri="{FF2B5EF4-FFF2-40B4-BE49-F238E27FC236}">
                <a16:creationId xmlns:a16="http://schemas.microsoft.com/office/drawing/2014/main" id="{52EA34E7-7105-C55A-E3B4-0A03E62B9F53}"/>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optimization problem – Reminder (1/2)</a:t>
            </a:r>
            <a:endParaRPr lang="fr-BE" sz="2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6DDC492A-2AEC-18B0-8887-CF97BEEDC9B5}"/>
                  </a:ext>
                </a:extLst>
              </p:cNvPr>
              <p:cNvSpPr txBox="1"/>
              <p:nvPr/>
            </p:nvSpPr>
            <p:spPr>
              <a:xfrm>
                <a:off x="590530" y="1339903"/>
                <a:ext cx="10012926" cy="6069573"/>
              </a:xfrm>
              <a:prstGeom prst="rect">
                <a:avLst/>
              </a:prstGeom>
              <a:noFill/>
            </p:spPr>
            <p:txBody>
              <a:bodyPr wrap="square">
                <a:spAutoFit/>
              </a:bodyPr>
              <a:lstStyle/>
              <a:p>
                <a:pPr algn="just"/>
                <a:r>
                  <a:rPr lang="fr-BE" sz="2001" b="1">
                    <a:latin typeface="Arial" panose="020B0604020202020204" pitchFamily="34" charset="0"/>
                    <a:cs typeface="Arial" panose="020B0604020202020204" pitchFamily="34" charset="0"/>
                  </a:rPr>
                  <a:t>Buy orders submit by the</a:t>
                </a:r>
                <a:r>
                  <a:rPr lang="fr-BE" sz="2001" b="1" i="1">
                    <a:latin typeface="Arial" panose="020B0604020202020204" pitchFamily="34" charset="0"/>
                    <a:cs typeface="Arial" panose="020B0604020202020204" pitchFamily="34" charset="0"/>
                  </a:rPr>
                  <a:t> </a:t>
                </a:r>
                <a:r>
                  <a:rPr lang="fr-BE" sz="2001" b="1">
                    <a:latin typeface="Arial" panose="020B0604020202020204" pitchFamily="34" charset="0"/>
                    <a:cs typeface="Arial" panose="020B0604020202020204" pitchFamily="34" charset="0"/>
                  </a:rPr>
                  <a:t>retailers</a:t>
                </a:r>
                <a:r>
                  <a:rPr lang="fr-BE" sz="2001" b="1" i="1">
                    <a:latin typeface="Arial" panose="020B0604020202020204" pitchFamily="34" charset="0"/>
                    <a:cs typeface="Arial" panose="020B0604020202020204" pitchFamily="34" charset="0"/>
                  </a:rPr>
                  <a:t> </a:t>
                </a:r>
                <a:r>
                  <a:rPr lang="fr-BE" sz="2001">
                    <a:latin typeface="Arial" panose="020B0604020202020204" pitchFamily="34" charset="0"/>
                    <a:cs typeface="Arial" panose="020B0604020202020204" pitchFamily="34" charset="0"/>
                  </a:rPr>
                  <a:t>(Demand)</a:t>
                </a:r>
                <a:r>
                  <a:rPr lang="en-BE" sz="2001" b="1">
                    <a:latin typeface="Arial" panose="020B0604020202020204" pitchFamily="34" charset="0"/>
                    <a:cs typeface="Arial" panose="020B0604020202020204" pitchFamily="34" charset="0"/>
                  </a:rPr>
                  <a:t>:</a:t>
                </a:r>
                <a:endParaRPr lang="fr-BE" sz="2001" b="1">
                  <a:latin typeface="Arial" panose="020B0604020202020204" pitchFamily="34" charset="0"/>
                  <a:cs typeface="Arial" panose="020B0604020202020204" pitchFamily="34" charset="0"/>
                </a:endParaRPr>
              </a:p>
              <a:p>
                <a:pPr algn="just"/>
                <a:endParaRPr lang="en-BE" sz="1000" b="1">
                  <a:latin typeface="Arial" panose="020B0604020202020204" pitchFamily="34" charset="0"/>
                  <a:cs typeface="Arial" panose="020B0604020202020204" pitchFamily="34" charset="0"/>
                </a:endParaRPr>
              </a:p>
              <a:p>
                <a:pPr marL="334119" indent="-334119" algn="just">
                  <a:buFont typeface="Arial,Sans-Serif"/>
                  <a:buChar char="•"/>
                </a:pPr>
                <a:r>
                  <a:rPr lang="fr-BE" sz="2001">
                    <a:latin typeface="Arial" panose="020B0604020202020204" pitchFamily="34" charset="0"/>
                    <a:cs typeface="Arial" panose="020B0604020202020204" pitchFamily="34" charset="0"/>
                  </a:rPr>
                  <a:t>Se</a:t>
                </a:r>
                <a:r>
                  <a:rPr lang="en-BE" sz="2001">
                    <a:latin typeface="Arial" panose="020B0604020202020204" pitchFamily="34" charset="0"/>
                    <a:cs typeface="Arial" panose="020B0604020202020204" pitchFamily="34" charset="0"/>
                  </a:rPr>
                  <a:t>t of </a:t>
                </a:r>
                <a:r>
                  <a:rPr lang="fr-BE" sz="2001">
                    <a:latin typeface="Arial" panose="020B0604020202020204" pitchFamily="34" charset="0"/>
                    <a:cs typeface="Arial" panose="020B0604020202020204" pitchFamily="34" charset="0"/>
                  </a:rPr>
                  <a:t>orders</a:t>
                </a:r>
                <a:r>
                  <a:rPr lang="en-BE" sz="2001">
                    <a:latin typeface="Arial" panose="020B0604020202020204" pitchFamily="34" charset="0"/>
                    <a:cs typeface="Arial" panose="020B0604020202020204" pitchFamily="34" charset="0"/>
                  </a:rPr>
                  <a:t>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𝐿</m:t>
                        </m:r>
                      </m:e>
                      <m:sub>
                        <m:r>
                          <a:rPr lang="en-BE" sz="2001" i="1">
                            <a:latin typeface="Cambria Math" panose="02040503050406030204" pitchFamily="18" charset="0"/>
                          </a:rPr>
                          <m:t>𝐷</m:t>
                        </m:r>
                      </m:sub>
                    </m:sSub>
                    <m:r>
                      <a:rPr lang="en-BE" sz="2001" i="1">
                        <a:latin typeface="Cambria Math" panose="02040503050406030204" pitchFamily="18" charset="0"/>
                      </a:rPr>
                      <m:t>=</m:t>
                    </m:r>
                    <m:d>
                      <m:dPr>
                        <m:begChr m:val="{"/>
                        <m:endChr m:val="}"/>
                        <m:ctrlPr>
                          <a:rPr lang="en-BE" sz="2001" i="1">
                            <a:latin typeface="Cambria Math" panose="02040503050406030204" pitchFamily="18" charset="0"/>
                          </a:rPr>
                        </m:ctrlPr>
                      </m:dPr>
                      <m:e>
                        <m:sSub>
                          <m:sSubPr>
                            <m:ctrlPr>
                              <a:rPr lang="en-BE" sz="2001" i="1">
                                <a:latin typeface="Cambria Math" panose="02040503050406030204" pitchFamily="18" charset="0"/>
                              </a:rPr>
                            </m:ctrlPr>
                          </m:sSubPr>
                          <m:e>
                            <m:r>
                              <a:rPr lang="en-BE" sz="2001" i="1">
                                <a:latin typeface="Cambria Math" panose="02040503050406030204" pitchFamily="18" charset="0"/>
                              </a:rPr>
                              <m:t>𝐷</m:t>
                            </m:r>
                          </m:e>
                          <m:sub>
                            <m:r>
                              <a:rPr lang="en-BE" sz="2001" i="1">
                                <a:latin typeface="Cambria Math" panose="02040503050406030204" pitchFamily="18" charset="0"/>
                              </a:rPr>
                              <m:t>𝑖</m:t>
                            </m:r>
                          </m:sub>
                        </m:sSub>
                      </m:e>
                      <m:e>
                        <m:r>
                          <a:rPr lang="en-BE" sz="2001" i="1">
                            <a:latin typeface="Cambria Math" panose="02040503050406030204" pitchFamily="18" charset="0"/>
                          </a:rPr>
                          <m:t>𝑖</m:t>
                        </m:r>
                        <m:r>
                          <a:rPr lang="en-BE" sz="2001" i="1">
                            <a:latin typeface="Cambria Math" panose="02040503050406030204" pitchFamily="18" charset="0"/>
                          </a:rPr>
                          <m:t>=1,⋯,</m:t>
                        </m:r>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ea typeface="Cambria Math" panose="02040503050406030204" pitchFamily="18" charset="0"/>
                              </a:rPr>
                              <m:t>𝑁</m:t>
                            </m:r>
                          </m:e>
                          <m:sub>
                            <m:r>
                              <a:rPr lang="en-BE" sz="2001" i="1">
                                <a:latin typeface="Cambria Math" panose="02040503050406030204" pitchFamily="18" charset="0"/>
                                <a:ea typeface="Cambria Math" panose="02040503050406030204" pitchFamily="18" charset="0"/>
                              </a:rPr>
                              <m:t>𝐷</m:t>
                            </m:r>
                          </m:sub>
                        </m:sSub>
                      </m:e>
                    </m:d>
                  </m:oMath>
                </a14:m>
                <a:r>
                  <a:rPr lang="fr-BE" sz="2001">
                    <a:latin typeface="Arial" panose="020B0604020202020204" pitchFamily="34" charset="0"/>
                    <a:cs typeface="Arial" panose="020B0604020202020204" pitchFamily="34" charset="0"/>
                  </a:rPr>
                  <a:t>;</a:t>
                </a:r>
              </a:p>
              <a:p>
                <a:pPr marL="334119" indent="-334119" algn="just">
                  <a:buFont typeface="Arial,Sans-Serif"/>
                  <a:buChar char="•"/>
                </a:pPr>
                <a:endParaRPr lang="fr-BE" sz="1000">
                  <a:latin typeface="Arial" panose="020B0604020202020204" pitchFamily="34" charset="0"/>
                  <a:cs typeface="Arial" panose="020B0604020202020204" pitchFamily="34" charset="0"/>
                </a:endParaRPr>
              </a:p>
              <a:p>
                <a:pPr marL="334119" indent="-334119" algn="just">
                  <a:buFont typeface="Arial,Sans-Serif"/>
                  <a:buChar char="•"/>
                </a:pPr>
                <a:r>
                  <a:rPr lang="fr-BE" sz="2001">
                    <a:latin typeface="Arial" panose="020B0604020202020204" pitchFamily="34" charset="0"/>
                    <a:cs typeface="Arial" panose="020B0604020202020204" pitchFamily="34" charset="0"/>
                  </a:rPr>
                  <a:t>Maximum q</a:t>
                </a:r>
                <a:r>
                  <a:rPr lang="en-BE" sz="2001">
                    <a:latin typeface="Arial" panose="020B0604020202020204" pitchFamily="34" charset="0"/>
                    <a:cs typeface="Arial" panose="020B0604020202020204" pitchFamily="34" charset="0"/>
                  </a:rPr>
                  <a:t>uantity for </a:t>
                </a:r>
                <a:r>
                  <a:rPr lang="fr-BE" sz="2001">
                    <a:latin typeface="Arial" panose="020B0604020202020204" pitchFamily="34" charset="0"/>
                    <a:cs typeface="Arial" panose="020B0604020202020204" pitchFamily="34" charset="0"/>
                  </a:rPr>
                  <a:t>order</a:t>
                </a:r>
                <a:r>
                  <a:rPr lang="en-BE" sz="2001">
                    <a:latin typeface="Arial" panose="020B0604020202020204" pitchFamily="34" charset="0"/>
                    <a:cs typeface="Arial" panose="020B0604020202020204" pitchFamily="34" charset="0"/>
                  </a:rPr>
                  <a:t>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𝐷</m:t>
                        </m:r>
                      </m:e>
                      <m:sub>
                        <m:r>
                          <a:rPr lang="en-BE" sz="2001" i="1">
                            <a:latin typeface="Cambria Math" panose="02040503050406030204" pitchFamily="18" charset="0"/>
                          </a:rPr>
                          <m:t>𝑖</m:t>
                        </m:r>
                      </m:sub>
                    </m:sSub>
                  </m:oMath>
                </a14:m>
                <a:r>
                  <a:rPr lang="en-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𝑖</m:t>
                        </m:r>
                      </m:sub>
                      <m:sup>
                        <m:r>
                          <a:rPr lang="fr-BE" sz="2001" i="1">
                            <a:latin typeface="Cambria Math" panose="02040503050406030204" pitchFamily="18" charset="0"/>
                          </a:rPr>
                          <m:t>𝐷</m:t>
                        </m:r>
                      </m:sup>
                    </m:sSubSup>
                  </m:oMath>
                </a14:m>
                <a:r>
                  <a:rPr lang="fr-BE" sz="2001">
                    <a:latin typeface="Arial" panose="020B0604020202020204" pitchFamily="34" charset="0"/>
                    <a:cs typeface="Arial" panose="020B0604020202020204" pitchFamily="34" charset="0"/>
                  </a:rPr>
                  <a:t>;</a:t>
                </a:r>
              </a:p>
              <a:p>
                <a:pPr marL="334119" indent="-334119" algn="just">
                  <a:buFont typeface="Arial,Sans-Serif"/>
                  <a:buChar char="•"/>
                </a:pPr>
                <a:endParaRPr lang="fr-BE" sz="1000">
                  <a:latin typeface="Arial" panose="020B0604020202020204" pitchFamily="34" charset="0"/>
                  <a:cs typeface="Arial" panose="020B0604020202020204" pitchFamily="34" charset="0"/>
                </a:endParaRPr>
              </a:p>
              <a:p>
                <a:pPr marL="334119" indent="-334119" algn="just">
                  <a:buFont typeface="Arial,Sans-Serif"/>
                  <a:buChar char="•"/>
                </a:pPr>
                <a:r>
                  <a:rPr lang="fr-BE" sz="2001">
                    <a:latin typeface="Arial" panose="020B0604020202020204" pitchFamily="34" charset="0"/>
                    <a:cs typeface="Arial" panose="020B0604020202020204" pitchFamily="34" charset="0"/>
                  </a:rPr>
                  <a:t>Willingness to pay</a:t>
                </a:r>
                <a:r>
                  <a:rPr lang="en-BE" sz="2001">
                    <a:latin typeface="Arial" panose="020B0604020202020204" pitchFamily="34" charset="0"/>
                    <a:cs typeface="Arial" panose="020B0604020202020204" pitchFamily="34" charset="0"/>
                  </a:rPr>
                  <a:t> for o</a:t>
                </a:r>
                <a:r>
                  <a:rPr lang="fr-BE" sz="2001">
                    <a:latin typeface="Arial" panose="020B0604020202020204" pitchFamily="34" charset="0"/>
                    <a:cs typeface="Arial" panose="020B0604020202020204" pitchFamily="34" charset="0"/>
                  </a:rPr>
                  <a:t>rder</a:t>
                </a:r>
                <a:r>
                  <a:rPr lang="en-BE" sz="2001">
                    <a:latin typeface="Arial" panose="020B0604020202020204" pitchFamily="34" charset="0"/>
                    <a:cs typeface="Arial" panose="020B0604020202020204" pitchFamily="34" charset="0"/>
                  </a:rPr>
                  <a:t>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𝐷</m:t>
                        </m:r>
                      </m:e>
                      <m:sub>
                        <m:r>
                          <a:rPr lang="en-BE" sz="2001" i="1">
                            <a:latin typeface="Cambria Math" panose="02040503050406030204" pitchFamily="18" charset="0"/>
                          </a:rPr>
                          <m:t>𝑖</m:t>
                        </m:r>
                      </m:sub>
                    </m:sSub>
                  </m:oMath>
                </a14:m>
                <a:r>
                  <a:rPr lang="en-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m:rPr>
                            <m:sty m:val="p"/>
                          </m:rPr>
                          <a:rPr lang="el-GR" sz="2001" i="1">
                            <a:latin typeface="Cambria Math" panose="02040503050406030204" pitchFamily="18" charset="0"/>
                          </a:rPr>
                          <m:t>λ</m:t>
                        </m:r>
                      </m:e>
                      <m:sub>
                        <m:r>
                          <a:rPr lang="en-BE" sz="2001" i="1">
                            <a:latin typeface="Cambria Math" panose="02040503050406030204" pitchFamily="18" charset="0"/>
                          </a:rPr>
                          <m:t>𝑖</m:t>
                        </m:r>
                      </m:sub>
                      <m:sup>
                        <m:r>
                          <a:rPr lang="fr-BE" sz="2001" i="1">
                            <a:latin typeface="Cambria Math" panose="02040503050406030204" pitchFamily="18" charset="0"/>
                          </a:rPr>
                          <m:t>𝐷</m:t>
                        </m:r>
                      </m:sup>
                    </m:sSubSup>
                  </m:oMath>
                </a14:m>
                <a:r>
                  <a:rPr lang="fr-BE" sz="2001">
                    <a:latin typeface="Arial" panose="020B0604020202020204" pitchFamily="34" charset="0"/>
                    <a:cs typeface="Arial" panose="020B0604020202020204" pitchFamily="34" charset="0"/>
                  </a:rPr>
                  <a:t>.</a:t>
                </a:r>
              </a:p>
              <a:p>
                <a:pPr marL="334119" indent="-334119" algn="just">
                  <a:buFont typeface="Arial,Sans-Serif"/>
                  <a:buChar char="•"/>
                </a:pPr>
                <a:endParaRPr lang="en-BE" sz="1000">
                  <a:latin typeface="Arial" panose="020B0604020202020204" pitchFamily="34" charset="0"/>
                  <a:cs typeface="Arial" panose="020B0604020202020204" pitchFamily="34" charset="0"/>
                </a:endParaRPr>
              </a:p>
              <a:p>
                <a:pPr algn="just"/>
                <a:endParaRPr lang="fr-BE" sz="2001" b="1">
                  <a:latin typeface="Arial" panose="020B0604020202020204" pitchFamily="34" charset="0"/>
                  <a:cs typeface="Arial" panose="020B0604020202020204" pitchFamily="34" charset="0"/>
                </a:endParaRPr>
              </a:p>
              <a:p>
                <a:pPr algn="just"/>
                <a:r>
                  <a:rPr lang="fr-BE" sz="2001" b="1">
                    <a:latin typeface="Arial" panose="020B0604020202020204" pitchFamily="34" charset="0"/>
                    <a:cs typeface="Arial" panose="020B0604020202020204" pitchFamily="34" charset="0"/>
                  </a:rPr>
                  <a:t>Ask orders submit by the producers </a:t>
                </a:r>
                <a:r>
                  <a:rPr lang="fr-BE" sz="2001">
                    <a:latin typeface="Arial" panose="020B0604020202020204" pitchFamily="34" charset="0"/>
                    <a:cs typeface="Arial" panose="020B0604020202020204" pitchFamily="34" charset="0"/>
                  </a:rPr>
                  <a:t>(Generation)</a:t>
                </a:r>
                <a:r>
                  <a:rPr lang="en-BE" sz="2001" b="1">
                    <a:latin typeface="Arial" panose="020B0604020202020204" pitchFamily="34" charset="0"/>
                    <a:cs typeface="Arial" panose="020B0604020202020204" pitchFamily="34" charset="0"/>
                  </a:rPr>
                  <a:t>:</a:t>
                </a:r>
                <a:endParaRPr lang="fr-BE" sz="2001" b="1">
                  <a:latin typeface="Arial" panose="020B0604020202020204" pitchFamily="34" charset="0"/>
                  <a:cs typeface="Arial" panose="020B0604020202020204" pitchFamily="34" charset="0"/>
                </a:endParaRPr>
              </a:p>
              <a:p>
                <a:pPr algn="just"/>
                <a:endParaRPr lang="en-BE" sz="1000" b="1">
                  <a:latin typeface="Arial" panose="020B0604020202020204" pitchFamily="34" charset="0"/>
                  <a:cs typeface="Arial" panose="020B0604020202020204" pitchFamily="34" charset="0"/>
                </a:endParaRPr>
              </a:p>
              <a:p>
                <a:pPr marL="334119" indent="-334119" algn="just">
                  <a:buFont typeface="Arial"/>
                  <a:buChar char="•"/>
                </a:pPr>
                <a:r>
                  <a:rPr lang="fr-BE" sz="2001">
                    <a:latin typeface="Arial" panose="020B0604020202020204" pitchFamily="34" charset="0"/>
                    <a:cs typeface="Arial" panose="020B0604020202020204" pitchFamily="34" charset="0"/>
                  </a:rPr>
                  <a:t>S</a:t>
                </a:r>
                <a:r>
                  <a:rPr lang="en-BE" sz="2001">
                    <a:latin typeface="Arial" panose="020B0604020202020204" pitchFamily="34" charset="0"/>
                    <a:cs typeface="Arial" panose="020B0604020202020204" pitchFamily="34" charset="0"/>
                  </a:rPr>
                  <a:t>et of </a:t>
                </a:r>
                <a:r>
                  <a:rPr lang="fr-BE" sz="2001">
                    <a:latin typeface="Arial" panose="020B0604020202020204" pitchFamily="34" charset="0"/>
                    <a:cs typeface="Arial" panose="020B0604020202020204" pitchFamily="34" charset="0"/>
                  </a:rPr>
                  <a:t>orders</a:t>
                </a:r>
                <a:r>
                  <a:rPr lang="en-BE" sz="2001">
                    <a:latin typeface="Arial" panose="020B0604020202020204" pitchFamily="34" charset="0"/>
                    <a:cs typeface="Arial" panose="020B0604020202020204" pitchFamily="34" charset="0"/>
                  </a:rPr>
                  <a:t> </a:t>
                </a:r>
                <a14:m>
                  <m:oMath xmlns:m="http://schemas.openxmlformats.org/officeDocument/2006/math">
                    <m:sSub>
                      <m:sSubPr>
                        <m:ctrlPr>
                          <a:rPr lang="en-BE" sz="2001" i="1">
                            <a:latin typeface="Cambria Math" panose="02040503050406030204" pitchFamily="18" charset="0"/>
                          </a:rPr>
                        </m:ctrlPr>
                      </m:sSubPr>
                      <m:e>
                        <m:r>
                          <a:rPr lang="fr-BE" sz="2001" i="1">
                            <a:latin typeface="Cambria Math" panose="02040503050406030204" pitchFamily="18" charset="0"/>
                          </a:rPr>
                          <m:t>𝐿</m:t>
                        </m:r>
                      </m:e>
                      <m:sub>
                        <m:r>
                          <a:rPr lang="fr-BE" sz="2001" i="1">
                            <a:latin typeface="Cambria Math" panose="02040503050406030204" pitchFamily="18" charset="0"/>
                          </a:rPr>
                          <m:t>𝐺</m:t>
                        </m:r>
                      </m:sub>
                    </m:sSub>
                    <m:r>
                      <a:rPr lang="en-BE" sz="2001" i="1">
                        <a:latin typeface="Cambria Math" panose="02040503050406030204" pitchFamily="18" charset="0"/>
                      </a:rPr>
                      <m:t>={</m:t>
                    </m:r>
                    <m:sSub>
                      <m:sSubPr>
                        <m:ctrlPr>
                          <a:rPr lang="en-BE" sz="2001" i="1">
                            <a:latin typeface="Cambria Math" panose="02040503050406030204" pitchFamily="18" charset="0"/>
                          </a:rPr>
                        </m:ctrlPr>
                      </m:sSubPr>
                      <m:e>
                        <m:r>
                          <a:rPr lang="en-BE" sz="2001" i="1">
                            <a:latin typeface="Cambria Math" panose="02040503050406030204" pitchFamily="18" charset="0"/>
                          </a:rPr>
                          <m:t>𝐺</m:t>
                        </m:r>
                      </m:e>
                      <m:sub>
                        <m:r>
                          <a:rPr lang="en-BE" sz="2001" i="1">
                            <a:latin typeface="Cambria Math" panose="02040503050406030204" pitchFamily="18" charset="0"/>
                          </a:rPr>
                          <m:t>𝑗</m:t>
                        </m:r>
                      </m:sub>
                    </m:sSub>
                    <m:r>
                      <a:rPr lang="en-BE" sz="2001" i="1">
                        <a:latin typeface="Cambria Math" panose="02040503050406030204" pitchFamily="18" charset="0"/>
                      </a:rPr>
                      <m:t>|</m:t>
                    </m:r>
                    <m:r>
                      <a:rPr lang="en-BE" sz="2001" i="1">
                        <a:latin typeface="Cambria Math" panose="02040503050406030204" pitchFamily="18" charset="0"/>
                      </a:rPr>
                      <m:t>𝑗</m:t>
                    </m:r>
                    <m:r>
                      <a:rPr lang="en-BE" sz="2001" i="1">
                        <a:latin typeface="Cambria Math" panose="02040503050406030204" pitchFamily="18" charset="0"/>
                      </a:rPr>
                      <m:t>=1,⋯,</m:t>
                    </m:r>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ea typeface="Cambria Math" panose="02040503050406030204" pitchFamily="18" charset="0"/>
                          </a:rPr>
                          <m:t>𝑁</m:t>
                        </m:r>
                      </m:e>
                      <m:sub>
                        <m:r>
                          <a:rPr lang="en-BE" sz="2001" i="1">
                            <a:latin typeface="Cambria Math" panose="02040503050406030204" pitchFamily="18" charset="0"/>
                            <a:ea typeface="Cambria Math" panose="02040503050406030204" pitchFamily="18" charset="0"/>
                          </a:rPr>
                          <m:t>𝐺</m:t>
                        </m:r>
                      </m:sub>
                    </m:sSub>
                    <m:r>
                      <a:rPr lang="en-BE" sz="2001" i="1">
                        <a:latin typeface="Cambria Math" panose="02040503050406030204" pitchFamily="18" charset="0"/>
                        <a:ea typeface="Cambria Math" panose="02040503050406030204" pitchFamily="18" charset="0"/>
                      </a:rPr>
                      <m:t>}</m:t>
                    </m:r>
                  </m:oMath>
                </a14:m>
                <a:r>
                  <a:rPr lang="fr-BE" sz="2001">
                    <a:latin typeface="Arial" panose="020B0604020202020204" pitchFamily="34" charset="0"/>
                    <a:cs typeface="Arial" panose="020B0604020202020204" pitchFamily="34" charset="0"/>
                  </a:rPr>
                  <a:t>;</a:t>
                </a:r>
              </a:p>
              <a:p>
                <a:pPr marL="334119" indent="-334119" algn="just">
                  <a:buFont typeface="Arial"/>
                  <a:buChar char="•"/>
                </a:pPr>
                <a:endParaRPr lang="fr-BE" sz="1000">
                  <a:latin typeface="Arial" panose="020B0604020202020204" pitchFamily="34" charset="0"/>
                  <a:cs typeface="Arial" panose="020B0604020202020204" pitchFamily="34" charset="0"/>
                </a:endParaRPr>
              </a:p>
              <a:p>
                <a:pPr marL="334119" indent="-334119" algn="just">
                  <a:buFont typeface="Arial"/>
                  <a:buChar char="•"/>
                </a:pPr>
                <a:r>
                  <a:rPr lang="fr-BE" sz="2001">
                    <a:latin typeface="Arial" panose="020B0604020202020204" pitchFamily="34" charset="0"/>
                    <a:cs typeface="Arial" panose="020B0604020202020204" pitchFamily="34" charset="0"/>
                  </a:rPr>
                  <a:t>Maximum generation capacity for order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𝐺</m:t>
                        </m:r>
                      </m:e>
                      <m:sub>
                        <m:r>
                          <a:rPr lang="en-BE" sz="2001" i="1">
                            <a:latin typeface="Cambria Math" panose="02040503050406030204" pitchFamily="18" charset="0"/>
                          </a:rPr>
                          <m:t>𝑗</m:t>
                        </m:r>
                      </m:sub>
                    </m:sSub>
                  </m:oMath>
                </a14:m>
                <a:r>
                  <a:rPr lang="en-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𝑗</m:t>
                        </m:r>
                      </m:sub>
                      <m:sup>
                        <m:r>
                          <a:rPr lang="fr-BE" sz="2001" i="1">
                            <a:latin typeface="Cambria Math" panose="02040503050406030204" pitchFamily="18" charset="0"/>
                          </a:rPr>
                          <m:t>𝐺</m:t>
                        </m:r>
                      </m:sup>
                    </m:sSubSup>
                    <m:r>
                      <a:rPr lang="fr-BE" sz="2001">
                        <a:latin typeface="Cambria Math" panose="02040503050406030204" pitchFamily="18" charset="0"/>
                      </a:rPr>
                      <m:t>;</m:t>
                    </m:r>
                  </m:oMath>
                </a14:m>
                <a:endParaRPr lang="fr-BE" sz="2001">
                  <a:latin typeface="Arial" panose="020B0604020202020204" pitchFamily="34" charset="0"/>
                  <a:cs typeface="Arial" panose="020B0604020202020204" pitchFamily="34" charset="0"/>
                </a:endParaRPr>
              </a:p>
              <a:p>
                <a:pPr marL="334119" indent="-334119" algn="just">
                  <a:buFont typeface="Arial"/>
                  <a:buChar char="•"/>
                </a:pPr>
                <a:endParaRPr lang="fr-BE" sz="1000">
                  <a:latin typeface="Arial" panose="020B0604020202020204" pitchFamily="34" charset="0"/>
                  <a:cs typeface="Arial" panose="020B0604020202020204" pitchFamily="34" charset="0"/>
                </a:endParaRPr>
              </a:p>
              <a:p>
                <a:pPr marL="334119" indent="-334119" algn="just">
                  <a:buFont typeface="Arial"/>
                  <a:buChar char="•"/>
                </a:pPr>
                <a:r>
                  <a:rPr lang="en-BE" sz="2001">
                    <a:latin typeface="Arial" panose="020B0604020202020204" pitchFamily="34" charset="0"/>
                    <a:cs typeface="Arial" panose="020B0604020202020204" pitchFamily="34" charset="0"/>
                  </a:rPr>
                  <a:t>Price for </a:t>
                </a:r>
                <a:r>
                  <a:rPr lang="fr-BE" sz="2001">
                    <a:latin typeface="Arial" panose="020B0604020202020204" pitchFamily="34" charset="0"/>
                    <a:cs typeface="Arial" panose="020B0604020202020204" pitchFamily="34" charset="0"/>
                  </a:rPr>
                  <a:t>order</a:t>
                </a:r>
                <a:r>
                  <a:rPr lang="en-BE" sz="2001">
                    <a:latin typeface="Arial" panose="020B0604020202020204" pitchFamily="34" charset="0"/>
                    <a:cs typeface="Arial" panose="020B0604020202020204" pitchFamily="34" charset="0"/>
                  </a:rPr>
                  <a:t>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𝐺</m:t>
                        </m:r>
                      </m:e>
                      <m:sub>
                        <m:r>
                          <a:rPr lang="en-BE" sz="2001" i="1">
                            <a:latin typeface="Cambria Math" panose="02040503050406030204" pitchFamily="18" charset="0"/>
                          </a:rPr>
                          <m:t>𝑗</m:t>
                        </m:r>
                      </m:sub>
                    </m:sSub>
                  </m:oMath>
                </a14:m>
                <a:r>
                  <a:rPr lang="en-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m:rPr>
                            <m:sty m:val="p"/>
                          </m:rPr>
                          <a:rPr lang="el-GR" sz="2001" i="1">
                            <a:latin typeface="Cambria Math" panose="02040503050406030204" pitchFamily="18" charset="0"/>
                          </a:rPr>
                          <m:t>λ</m:t>
                        </m:r>
                      </m:e>
                      <m:sub>
                        <m:r>
                          <a:rPr lang="en-BE" sz="2001" i="1">
                            <a:latin typeface="Cambria Math" panose="02040503050406030204" pitchFamily="18" charset="0"/>
                          </a:rPr>
                          <m:t>𝑗</m:t>
                        </m:r>
                      </m:sub>
                      <m:sup>
                        <m:r>
                          <a:rPr lang="fr-BE" sz="2001" i="1">
                            <a:latin typeface="Cambria Math" panose="02040503050406030204" pitchFamily="18" charset="0"/>
                          </a:rPr>
                          <m:t>𝐺</m:t>
                        </m:r>
                      </m:sup>
                    </m:sSubSup>
                    <m:r>
                      <a:rPr lang="fr-BE" sz="2001">
                        <a:latin typeface="Cambria Math" panose="02040503050406030204" pitchFamily="18" charset="0"/>
                      </a:rPr>
                      <m:t>.</m:t>
                    </m:r>
                  </m:oMath>
                </a14:m>
                <a:endParaRPr lang="fr-BE" sz="2001">
                  <a:latin typeface="Arial" panose="020B0604020202020204" pitchFamily="34" charset="0"/>
                  <a:cs typeface="Arial" panose="020B0604020202020204" pitchFamily="34" charset="0"/>
                </a:endParaRPr>
              </a:p>
              <a:p>
                <a:pPr marL="334119" indent="-334119" algn="just">
                  <a:buFont typeface="Arial"/>
                  <a:buChar char="•"/>
                </a:pPr>
                <a:endParaRPr lang="fr-BE" sz="1000">
                  <a:latin typeface="Arial" panose="020B0604020202020204" pitchFamily="34" charset="0"/>
                  <a:cs typeface="Arial" panose="020B0604020202020204" pitchFamily="34" charset="0"/>
                </a:endParaRPr>
              </a:p>
              <a:p>
                <a:pPr algn="just"/>
                <a:endParaRPr lang="en-BE" sz="2001">
                  <a:latin typeface="Arial" panose="020B0604020202020204" pitchFamily="34" charset="0"/>
                  <a:cs typeface="Arial" panose="020B0604020202020204" pitchFamily="34" charset="0"/>
                </a:endParaRPr>
              </a:p>
              <a:p>
                <a:pPr algn="just"/>
                <a:r>
                  <a:rPr lang="fr-BE" sz="2001" b="1">
                    <a:latin typeface="Arial" panose="020B0604020202020204" pitchFamily="34" charset="0"/>
                    <a:cs typeface="Arial" panose="020B0604020202020204" pitchFamily="34" charset="0"/>
                  </a:rPr>
                  <a:t>Decision v</a:t>
                </a:r>
                <a:r>
                  <a:rPr lang="en-BE" sz="2001" b="1">
                    <a:latin typeface="Arial" panose="020B0604020202020204" pitchFamily="34" charset="0"/>
                    <a:cs typeface="Arial" panose="020B0604020202020204" pitchFamily="34" charset="0"/>
                  </a:rPr>
                  <a:t>ariables:</a:t>
                </a:r>
                <a:endParaRPr lang="fr-BE" sz="2001" b="1">
                  <a:latin typeface="Arial" panose="020B0604020202020204" pitchFamily="34" charset="0"/>
                  <a:cs typeface="Arial" panose="020B0604020202020204" pitchFamily="34" charset="0"/>
                </a:endParaRPr>
              </a:p>
              <a:p>
                <a:pPr algn="just"/>
                <a:endParaRPr lang="en-BE" sz="1000" b="1">
                  <a:latin typeface="Arial" panose="020B0604020202020204" pitchFamily="34" charset="0"/>
                  <a:cs typeface="Arial" panose="020B0604020202020204" pitchFamily="34" charset="0"/>
                </a:endParaRPr>
              </a:p>
              <a:p>
                <a:pPr marL="334119" indent="-334119" algn="just">
                  <a:buChar char="•"/>
                </a:pPr>
                <a:r>
                  <a:rPr lang="en-BE" sz="2001">
                    <a:latin typeface="Arial" panose="020B0604020202020204" pitchFamily="34" charset="0"/>
                    <a:cs typeface="Arial" panose="020B0604020202020204" pitchFamily="34" charset="0"/>
                  </a:rPr>
                  <a:t>Consumption </a:t>
                </a:r>
                <a:r>
                  <a:rPr lang="fr-BE" sz="2001">
                    <a:latin typeface="Arial" panose="020B0604020202020204" pitchFamily="34" charset="0"/>
                    <a:cs typeface="Arial" panose="020B0604020202020204" pitchFamily="34" charset="0"/>
                  </a:rPr>
                  <a:t>schedule	</a:t>
                </a:r>
                <a:r>
                  <a:rPr lang="en-BE" sz="2001">
                    <a:latin typeface="Arial" panose="020B0604020202020204" pitchFamily="34" charset="0"/>
                    <a:cs typeface="Arial" panose="020B0604020202020204" pitchFamily="34" charset="0"/>
                  </a:rPr>
                  <a:t> </a:t>
                </a:r>
                <a14:m>
                  <m:oMath xmlns:m="http://schemas.openxmlformats.org/officeDocument/2006/math">
                    <m:sSup>
                      <m:sSupPr>
                        <m:ctrlPr>
                          <a:rPr lang="fr-BE" sz="2001" i="1">
                            <a:latin typeface="Cambria Math" panose="02040503050406030204" pitchFamily="18" charset="0"/>
                          </a:rPr>
                        </m:ctrlPr>
                      </m:sSupPr>
                      <m:e>
                        <m:r>
                          <a:rPr lang="fr-BE" sz="2001" i="1">
                            <a:latin typeface="Cambria Math" panose="02040503050406030204" pitchFamily="18" charset="0"/>
                          </a:rPr>
                          <m:t>𝑦</m:t>
                        </m:r>
                      </m:e>
                      <m:sup>
                        <m:r>
                          <a:rPr lang="fr-BE" sz="2001" i="1">
                            <a:latin typeface="Cambria Math" panose="02040503050406030204" pitchFamily="18" charset="0"/>
                          </a:rPr>
                          <m:t>𝐷</m:t>
                        </m:r>
                      </m:sup>
                    </m:sSup>
                    <m:r>
                      <a:rPr lang="fr-BE" sz="2001" i="1">
                        <a:latin typeface="Cambria Math" panose="02040503050406030204" pitchFamily="18" charset="0"/>
                      </a:rPr>
                      <m:t>=</m:t>
                    </m:r>
                    <m:d>
                      <m:dPr>
                        <m:begChr m:val="["/>
                        <m:endChr m:val="]"/>
                        <m:ctrlPr>
                          <a:rPr lang="fr-BE" sz="2001" i="1">
                            <a:latin typeface="Cambria Math" panose="02040503050406030204" pitchFamily="18" charset="0"/>
                          </a:rPr>
                        </m:ctrlPr>
                      </m:dPr>
                      <m:e>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1</m:t>
                            </m:r>
                          </m:sub>
                          <m:sup>
                            <m:r>
                              <a:rPr lang="fr-BE" sz="2001" i="1">
                                <a:latin typeface="Cambria Math" panose="02040503050406030204" pitchFamily="18" charset="0"/>
                              </a:rPr>
                              <m:t>𝐷</m:t>
                            </m:r>
                          </m:sup>
                        </m:sSubSup>
                        <m:r>
                          <a:rPr lang="fr-BE" sz="2001" i="1">
                            <a:latin typeface="Cambria Math" panose="02040503050406030204" pitchFamily="18" charset="0"/>
                          </a:rPr>
                          <m:t>, …,</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ea typeface="Cambria Math" panose="02040503050406030204" pitchFamily="18" charset="0"/>
                                  </a:rPr>
                                  <m:t>𝑁</m:t>
                                </m:r>
                              </m:e>
                              <m:sub>
                                <m:r>
                                  <a:rPr lang="en-BE" sz="2001" i="1">
                                    <a:latin typeface="Cambria Math" panose="02040503050406030204" pitchFamily="18" charset="0"/>
                                    <a:ea typeface="Cambria Math" panose="02040503050406030204" pitchFamily="18" charset="0"/>
                                  </a:rPr>
                                  <m:t>𝐷</m:t>
                                </m:r>
                              </m:sub>
                            </m:sSub>
                          </m:sub>
                          <m:sup>
                            <m:r>
                              <a:rPr lang="fr-BE" sz="2001" i="1">
                                <a:latin typeface="Cambria Math" panose="02040503050406030204" pitchFamily="18" charset="0"/>
                              </a:rPr>
                              <m:t>𝐷</m:t>
                            </m:r>
                          </m:sup>
                        </m:sSubSup>
                      </m:e>
                    </m:d>
                    <m:r>
                      <a:rPr lang="fr-BE" sz="2001" i="1">
                        <a:latin typeface="Cambria Math" panose="02040503050406030204" pitchFamily="18" charset="0"/>
                      </a:rPr>
                      <m:t>, 0 ≤</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𝑖</m:t>
                        </m:r>
                      </m:sub>
                      <m:sup>
                        <m:r>
                          <a:rPr lang="fr-BE" sz="2001" i="1">
                            <a:latin typeface="Cambria Math" panose="02040503050406030204" pitchFamily="18" charset="0"/>
                          </a:rPr>
                          <m:t>𝐷</m:t>
                        </m:r>
                      </m:sup>
                    </m:sSubSup>
                    <m:r>
                      <a:rPr lang="fr-BE" sz="2001" i="1">
                        <a:latin typeface="Cambria Math" panose="02040503050406030204" pitchFamily="18" charset="0"/>
                      </a:rPr>
                      <m:t>≤</m:t>
                    </m:r>
                  </m:oMath>
                </a14:m>
                <a:r>
                  <a:rPr lang="fr-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𝑖</m:t>
                        </m:r>
                      </m:sub>
                      <m:sup>
                        <m:r>
                          <a:rPr lang="fr-BE" sz="2001" i="1">
                            <a:latin typeface="Cambria Math" panose="02040503050406030204" pitchFamily="18" charset="0"/>
                          </a:rPr>
                          <m:t>𝐷</m:t>
                        </m:r>
                      </m:sup>
                    </m:sSubSup>
                  </m:oMath>
                </a14:m>
                <a:r>
                  <a:rPr lang="fr-BE" sz="2001">
                    <a:latin typeface="Arial" panose="020B0604020202020204" pitchFamily="34" charset="0"/>
                    <a:cs typeface="Arial" panose="020B0604020202020204" pitchFamily="34" charset="0"/>
                  </a:rPr>
                  <a:t>,  </a:t>
                </a:r>
              </a:p>
              <a:p>
                <a:pPr marL="334119" indent="-334119" algn="just">
                  <a:buChar char="•"/>
                </a:pPr>
                <a:endParaRPr lang="en-BE" sz="1000">
                  <a:latin typeface="Arial" panose="020B0604020202020204" pitchFamily="34" charset="0"/>
                  <a:cs typeface="Arial" panose="020B0604020202020204" pitchFamily="34" charset="0"/>
                </a:endParaRPr>
              </a:p>
              <a:p>
                <a:pPr marL="334119" indent="-334119" algn="just">
                  <a:buChar char="•"/>
                </a:pPr>
                <a:r>
                  <a:rPr lang="en-BE" sz="2001">
                    <a:latin typeface="Arial" panose="020B0604020202020204" pitchFamily="34" charset="0"/>
                    <a:cs typeface="Arial" panose="020B0604020202020204" pitchFamily="34" charset="0"/>
                  </a:rPr>
                  <a:t>Generation </a:t>
                </a:r>
                <a:r>
                  <a:rPr lang="fr-BE" sz="2001">
                    <a:latin typeface="Arial" panose="020B0604020202020204" pitchFamily="34" charset="0"/>
                    <a:cs typeface="Arial" panose="020B0604020202020204" pitchFamily="34" charset="0"/>
                  </a:rPr>
                  <a:t>schedule</a:t>
                </a:r>
                <a:r>
                  <a:rPr lang="en-BE" sz="2001">
                    <a:latin typeface="Arial" panose="020B0604020202020204" pitchFamily="34" charset="0"/>
                    <a:cs typeface="Arial" panose="020B0604020202020204" pitchFamily="34" charset="0"/>
                  </a:rPr>
                  <a:t> </a:t>
                </a:r>
                <a:r>
                  <a:rPr lang="fr-BE" sz="2001">
                    <a:latin typeface="Arial" panose="020B0604020202020204" pitchFamily="34" charset="0"/>
                    <a:cs typeface="Arial" panose="020B0604020202020204" pitchFamily="34" charset="0"/>
                  </a:rPr>
                  <a:t>	</a:t>
                </a:r>
                <a:r>
                  <a:rPr lang="en-BE" sz="2001"/>
                  <a:t> </a:t>
                </a:r>
                <a14:m>
                  <m:oMath xmlns:m="http://schemas.openxmlformats.org/officeDocument/2006/math">
                    <m:sSup>
                      <m:sSupPr>
                        <m:ctrlPr>
                          <a:rPr lang="fr-BE" sz="2001" i="1">
                            <a:latin typeface="Cambria Math" panose="02040503050406030204" pitchFamily="18" charset="0"/>
                          </a:rPr>
                        </m:ctrlPr>
                      </m:sSupPr>
                      <m:e>
                        <m:r>
                          <a:rPr lang="fr-BE" sz="2001" i="1">
                            <a:latin typeface="Cambria Math" panose="02040503050406030204" pitchFamily="18" charset="0"/>
                          </a:rPr>
                          <m:t>𝑦</m:t>
                        </m:r>
                      </m:e>
                      <m:sup>
                        <m:r>
                          <a:rPr lang="fr-BE" sz="2001" i="1">
                            <a:latin typeface="Cambria Math" panose="02040503050406030204" pitchFamily="18" charset="0"/>
                          </a:rPr>
                          <m:t>𝐺</m:t>
                        </m:r>
                      </m:sup>
                    </m:sSup>
                    <m:r>
                      <a:rPr lang="fr-BE" sz="2001" i="1">
                        <a:latin typeface="Cambria Math" panose="02040503050406030204" pitchFamily="18" charset="0"/>
                      </a:rPr>
                      <m:t>=</m:t>
                    </m:r>
                    <m:d>
                      <m:dPr>
                        <m:begChr m:val="["/>
                        <m:endChr m:val="]"/>
                        <m:ctrlPr>
                          <a:rPr lang="fr-BE" sz="2001" i="1">
                            <a:latin typeface="Cambria Math" panose="02040503050406030204" pitchFamily="18" charset="0"/>
                          </a:rPr>
                        </m:ctrlPr>
                      </m:dPr>
                      <m:e>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1</m:t>
                            </m:r>
                          </m:sub>
                          <m:sup>
                            <m:r>
                              <a:rPr lang="fr-BE" sz="2001" i="1">
                                <a:latin typeface="Cambria Math" panose="02040503050406030204" pitchFamily="18" charset="0"/>
                              </a:rPr>
                              <m:t>𝐺</m:t>
                            </m:r>
                          </m:sup>
                        </m:sSubSup>
                        <m:r>
                          <a:rPr lang="fr-BE" sz="2001" i="1">
                            <a:latin typeface="Cambria Math" panose="02040503050406030204" pitchFamily="18" charset="0"/>
                          </a:rPr>
                          <m:t>, …,</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ea typeface="Cambria Math" panose="02040503050406030204" pitchFamily="18" charset="0"/>
                                  </a:rPr>
                                  <m:t>𝑁</m:t>
                                </m:r>
                              </m:e>
                              <m:sub>
                                <m:r>
                                  <a:rPr lang="fr-BE" sz="2001" i="1">
                                    <a:latin typeface="Cambria Math" panose="02040503050406030204" pitchFamily="18" charset="0"/>
                                    <a:ea typeface="Cambria Math" panose="02040503050406030204" pitchFamily="18" charset="0"/>
                                  </a:rPr>
                                  <m:t>𝐺</m:t>
                                </m:r>
                              </m:sub>
                            </m:sSub>
                          </m:sub>
                          <m:sup>
                            <m:r>
                              <a:rPr lang="fr-BE" sz="2001" i="1">
                                <a:latin typeface="Cambria Math" panose="02040503050406030204" pitchFamily="18" charset="0"/>
                              </a:rPr>
                              <m:t>𝐺</m:t>
                            </m:r>
                          </m:sup>
                        </m:sSubSup>
                      </m:e>
                    </m:d>
                    <m:r>
                      <a:rPr lang="fr-BE" sz="2001" i="1">
                        <a:latin typeface="Cambria Math" panose="02040503050406030204" pitchFamily="18" charset="0"/>
                      </a:rPr>
                      <m:t>, 0 ≤</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𝑗</m:t>
                        </m:r>
                      </m:sub>
                      <m:sup>
                        <m:r>
                          <a:rPr lang="fr-BE" sz="2001" i="1">
                            <a:latin typeface="Cambria Math" panose="02040503050406030204" pitchFamily="18" charset="0"/>
                          </a:rPr>
                          <m:t>𝐺</m:t>
                        </m:r>
                      </m:sup>
                    </m:sSubSup>
                    <m:r>
                      <a:rPr lang="fr-BE" sz="2001" i="1">
                        <a:latin typeface="Cambria Math" panose="02040503050406030204" pitchFamily="18" charset="0"/>
                      </a:rPr>
                      <m:t>≤</m:t>
                    </m:r>
                  </m:oMath>
                </a14:m>
                <a:r>
                  <a:rPr lang="fr-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fr-BE" sz="2001" i="1">
                            <a:latin typeface="Cambria Math" panose="02040503050406030204" pitchFamily="18" charset="0"/>
                          </a:rPr>
                          <m:t>𝑗</m:t>
                        </m:r>
                      </m:sub>
                      <m:sup>
                        <m:r>
                          <a:rPr lang="fr-BE" sz="2001" i="1">
                            <a:latin typeface="Cambria Math" panose="02040503050406030204" pitchFamily="18" charset="0"/>
                          </a:rPr>
                          <m:t>𝐺</m:t>
                        </m:r>
                      </m:sup>
                    </m:sSubSup>
                  </m:oMath>
                </a14:m>
                <a:r>
                  <a:rPr lang="en-GB" sz="2001">
                    <a:latin typeface="Arial" panose="020B0604020202020204" pitchFamily="34" charset="0"/>
                    <a:cs typeface="Arial" panose="020B0604020202020204" pitchFamily="34" charset="0"/>
                  </a:rPr>
                  <a:t>.</a:t>
                </a:r>
              </a:p>
            </p:txBody>
          </p:sp>
        </mc:Choice>
        <mc:Fallback xmlns="">
          <p:sp>
            <p:nvSpPr>
              <p:cNvPr id="9" name="ZoneTexte 8">
                <a:extLst>
                  <a:ext uri="{FF2B5EF4-FFF2-40B4-BE49-F238E27FC236}">
                    <a16:creationId xmlns:a16="http://schemas.microsoft.com/office/drawing/2014/main" id="{6DDC492A-2AEC-18B0-8887-CF97BEEDC9B5}"/>
                  </a:ext>
                </a:extLst>
              </p:cNvPr>
              <p:cNvSpPr txBox="1">
                <a:spLocks noRot="1" noChangeAspect="1" noMove="1" noResize="1" noEditPoints="1" noAdjustHandles="1" noChangeArrowheads="1" noChangeShapeType="1" noTextEdit="1"/>
              </p:cNvSpPr>
              <p:nvPr/>
            </p:nvSpPr>
            <p:spPr>
              <a:xfrm>
                <a:off x="590530" y="1339903"/>
                <a:ext cx="10012926" cy="6069573"/>
              </a:xfrm>
              <a:prstGeom prst="rect">
                <a:avLst/>
              </a:prstGeom>
              <a:blipFill>
                <a:blip r:embed="rId3"/>
                <a:stretch>
                  <a:fillRect l="-670" t="-503"/>
                </a:stretch>
              </a:blipFill>
            </p:spPr>
            <p:txBody>
              <a:bodyPr/>
              <a:lstStyle/>
              <a:p>
                <a:r>
                  <a:rPr lang="en-US">
                    <a:noFill/>
                  </a:rPr>
                  <a:t> </a:t>
                </a:r>
              </a:p>
            </p:txBody>
          </p:sp>
        </mc:Fallback>
      </mc:AlternateContent>
      <p:sp>
        <p:nvSpPr>
          <p:cNvPr id="4" name="Espace réservé du numéro de diapositive 1">
            <a:extLst>
              <a:ext uri="{FF2B5EF4-FFF2-40B4-BE49-F238E27FC236}">
                <a16:creationId xmlns:a16="http://schemas.microsoft.com/office/drawing/2014/main" id="{FE982536-A435-9B0F-F4D4-E12DBDF113BA}"/>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172</a:t>
            </a:fld>
            <a:endParaRPr lang="en-GB"/>
          </a:p>
        </p:txBody>
      </p:sp>
    </p:spTree>
    <p:extLst>
      <p:ext uri="{BB962C8B-B14F-4D97-AF65-F5344CB8AC3E}">
        <p14:creationId xmlns:p14="http://schemas.microsoft.com/office/powerpoint/2010/main" val="352451604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6" name="ZoneTexte 5">
            <a:extLst>
              <a:ext uri="{FF2B5EF4-FFF2-40B4-BE49-F238E27FC236}">
                <a16:creationId xmlns:a16="http://schemas.microsoft.com/office/drawing/2014/main" id="{7DA4111A-D4D9-66FA-31A4-3E0D9F898348}"/>
              </a:ext>
            </a:extLst>
          </p:cNvPr>
          <p:cNvSpPr txBox="1"/>
          <p:nvPr/>
        </p:nvSpPr>
        <p:spPr>
          <a:xfrm>
            <a:off x="590529" y="1331735"/>
            <a:ext cx="5516034" cy="3017403"/>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goal is to find an optimal dispatch (or schedule) for the market participants in order to maximize social welfare.</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can be achieved by solving the so-called </a:t>
            </a:r>
            <a:r>
              <a:rPr lang="en-US" sz="2001" b="1">
                <a:latin typeface="Arial" panose="020B0604020202020204" pitchFamily="34" charset="0"/>
                <a:cs typeface="Arial" panose="020B0604020202020204" pitchFamily="34" charset="0"/>
              </a:rPr>
              <a:t>primal optimization problem</a:t>
            </a:r>
            <a:r>
              <a:rPr lang="en-US" sz="2001">
                <a:latin typeface="Arial" panose="020B0604020202020204" pitchFamily="34" charset="0"/>
                <a:cs typeface="Arial" panose="020B0604020202020204" pitchFamily="34" charset="0"/>
              </a:rPr>
              <a:t>, which is formulated by writing the social welfare objective, the supply-demand balance equality constraint, and the inequality constraints related to generation and consumption.</a:t>
            </a:r>
            <a:endParaRPr lang="fr-BE" sz="2001">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8BE274E6-1B36-69B6-AC48-26DA206DEF1D}"/>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optimization problem – Reminder (2/2)</a:t>
            </a:r>
            <a:endParaRPr lang="fr-BE" sz="2400" b="1">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EEAD44A2-CE35-793D-198E-C7CDB3A9D78D}"/>
              </a:ext>
            </a:extLst>
          </p:cNvPr>
          <p:cNvPicPr>
            <a:picLocks noChangeAspect="1"/>
          </p:cNvPicPr>
          <p:nvPr/>
        </p:nvPicPr>
        <p:blipFill>
          <a:blip r:embed="rId3"/>
          <a:stretch>
            <a:fillRect/>
          </a:stretch>
        </p:blipFill>
        <p:spPr>
          <a:xfrm>
            <a:off x="6460466" y="1438781"/>
            <a:ext cx="3402940" cy="2228925"/>
          </a:xfrm>
          <a:prstGeom prst="rect">
            <a:avLst/>
          </a:prstGeom>
        </p:spPr>
      </p:pic>
      <p:pic>
        <p:nvPicPr>
          <p:cNvPr id="7" name="Image 6">
            <a:extLst>
              <a:ext uri="{FF2B5EF4-FFF2-40B4-BE49-F238E27FC236}">
                <a16:creationId xmlns:a16="http://schemas.microsoft.com/office/drawing/2014/main" id="{7D7B1F60-7DC4-98BA-8B89-9FFDA8AF848A}"/>
              </a:ext>
            </a:extLst>
          </p:cNvPr>
          <p:cNvPicPr>
            <a:picLocks noChangeAspect="1"/>
          </p:cNvPicPr>
          <p:nvPr/>
        </p:nvPicPr>
        <p:blipFill>
          <a:blip r:embed="rId4"/>
          <a:stretch>
            <a:fillRect/>
          </a:stretch>
        </p:blipFill>
        <p:spPr>
          <a:xfrm>
            <a:off x="6460467" y="5031701"/>
            <a:ext cx="3402940" cy="2004237"/>
          </a:xfrm>
          <a:prstGeom prst="rect">
            <a:avLst/>
          </a:prstGeom>
        </p:spPr>
      </p:pic>
      <p:sp>
        <p:nvSpPr>
          <p:cNvPr id="5" name="ZoneTexte 4">
            <a:extLst>
              <a:ext uri="{FF2B5EF4-FFF2-40B4-BE49-F238E27FC236}">
                <a16:creationId xmlns:a16="http://schemas.microsoft.com/office/drawing/2014/main" id="{601BCFB4-FAE0-3815-AFE4-0E95AF1AFF50}"/>
              </a:ext>
            </a:extLst>
          </p:cNvPr>
          <p:cNvSpPr txBox="1"/>
          <p:nvPr/>
        </p:nvSpPr>
        <p:spPr>
          <a:xfrm>
            <a:off x="590531" y="4957240"/>
            <a:ext cx="5516033" cy="101606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By solving the </a:t>
            </a:r>
            <a:r>
              <a:rPr lang="en-US" sz="2001" b="1">
                <a:latin typeface="Arial" panose="020B0604020202020204" pitchFamily="34" charset="0"/>
                <a:cs typeface="Arial" panose="020B0604020202020204" pitchFamily="34" charset="0"/>
              </a:rPr>
              <a:t>dual problem</a:t>
            </a:r>
            <a:r>
              <a:rPr lang="en-US" sz="2001">
                <a:latin typeface="Arial" panose="020B0604020202020204" pitchFamily="34" charset="0"/>
                <a:cs typeface="Arial" panose="020B0604020202020204" pitchFamily="34" charset="0"/>
              </a:rPr>
              <a:t>, we can also determine the clearing price, also known as the equilibrium price or system price.</a:t>
            </a:r>
            <a:endParaRPr lang="en-GB" sz="2001">
              <a:latin typeface="Arial" panose="020B0604020202020204" pitchFamily="34" charset="0"/>
              <a:cs typeface="Arial" panose="020B0604020202020204" pitchFamily="34" charset="0"/>
            </a:endParaRPr>
          </a:p>
        </p:txBody>
      </p:sp>
      <p:sp>
        <p:nvSpPr>
          <p:cNvPr id="8" name="Espace réservé du numéro de diapositive 1">
            <a:extLst>
              <a:ext uri="{FF2B5EF4-FFF2-40B4-BE49-F238E27FC236}">
                <a16:creationId xmlns:a16="http://schemas.microsoft.com/office/drawing/2014/main" id="{C570E581-E332-EBE3-8CC2-42A45C079F26}"/>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173</a:t>
            </a:fld>
            <a:endParaRPr lang="en-GB"/>
          </a:p>
        </p:txBody>
      </p:sp>
    </p:spTree>
    <p:extLst>
      <p:ext uri="{BB962C8B-B14F-4D97-AF65-F5344CB8AC3E}">
        <p14:creationId xmlns:p14="http://schemas.microsoft.com/office/powerpoint/2010/main" val="288819594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D83447C-713A-0CC8-451B-BC13C83C4B16}"/>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problem with transmission networks (1/2)</a:t>
            </a:r>
            <a:endParaRPr lang="fr-BE" sz="2400" b="1">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C858F90B-90F5-A92D-5CC8-C21515D8CD89}"/>
              </a:ext>
            </a:extLst>
          </p:cNvPr>
          <p:cNvSpPr txBox="1"/>
          <p:nvPr/>
        </p:nvSpPr>
        <p:spPr>
          <a:xfrm>
            <a:off x="590530" y="1042913"/>
            <a:ext cx="9485614" cy="1323962"/>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Many European countries can participate in bidding in a day-ahead electricity market. </a:t>
            </a:r>
            <a:r>
              <a:rPr lang="en-US" sz="2001" b="1">
                <a:latin typeface="Arial" panose="020B0604020202020204" pitchFamily="34" charset="0"/>
                <a:cs typeface="Arial" panose="020B0604020202020204" pitchFamily="34" charset="0"/>
              </a:rPr>
              <a:t>Bidding zones</a:t>
            </a:r>
            <a:r>
              <a:rPr lang="en-US" sz="2001">
                <a:latin typeface="Arial" panose="020B0604020202020204" pitchFamily="34" charset="0"/>
                <a:cs typeface="Arial" panose="020B0604020202020204" pitchFamily="34" charset="0"/>
              </a:rPr>
              <a:t> are specific geographic areas where market participants can submit their bids and offers for electricity. Each </a:t>
            </a:r>
            <a:r>
              <a:rPr lang="en-US" sz="2001" b="1">
                <a:latin typeface="Arial" panose="020B0604020202020204" pitchFamily="34" charset="0"/>
                <a:cs typeface="Arial" panose="020B0604020202020204" pitchFamily="34" charset="0"/>
              </a:rPr>
              <a:t>bidding zone</a:t>
            </a:r>
            <a:r>
              <a:rPr lang="en-US" sz="2001">
                <a:latin typeface="Arial" panose="020B0604020202020204" pitchFamily="34" charset="0"/>
                <a:cs typeface="Arial" panose="020B0604020202020204" pitchFamily="34" charset="0"/>
              </a:rPr>
              <a:t> (or bidding area) has its own Power eXchange (PX) which collects participants orders. </a:t>
            </a:r>
            <a:endParaRPr lang="en-GB" sz="2001">
              <a:latin typeface="Arial" panose="020B060402020202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C5DE6CB5-0200-E9C1-8AD7-E38E29ABE0E4}"/>
              </a:ext>
            </a:extLst>
          </p:cNvPr>
          <p:cNvSpPr txBox="1"/>
          <p:nvPr/>
        </p:nvSpPr>
        <p:spPr>
          <a:xfrm>
            <a:off x="6174038" y="6676755"/>
            <a:ext cx="3706640" cy="307899"/>
          </a:xfrm>
          <a:prstGeom prst="rect">
            <a:avLst/>
          </a:prstGeom>
          <a:noFill/>
        </p:spPr>
        <p:txBody>
          <a:bodyPr wrap="square">
            <a:spAutoFit/>
          </a:bodyPr>
          <a:lstStyle/>
          <a:p>
            <a:pPr algn="ctr"/>
            <a:r>
              <a:rPr lang="en-US" sz="1401" i="1">
                <a:latin typeface="Arial" panose="020B0604020202020204" pitchFamily="34" charset="0"/>
                <a:cs typeface="Arial" panose="020B0604020202020204" pitchFamily="34" charset="0"/>
              </a:rPr>
              <a:t>EPEX auction status (October 3, 2024).</a:t>
            </a:r>
          </a:p>
        </p:txBody>
      </p:sp>
      <p:sp>
        <p:nvSpPr>
          <p:cNvPr id="21" name="ZoneTexte 20">
            <a:extLst>
              <a:ext uri="{FF2B5EF4-FFF2-40B4-BE49-F238E27FC236}">
                <a16:creationId xmlns:a16="http://schemas.microsoft.com/office/drawing/2014/main" id="{D91289B4-A548-1332-4A5B-36924A528432}"/>
              </a:ext>
            </a:extLst>
          </p:cNvPr>
          <p:cNvSpPr txBox="1"/>
          <p:nvPr/>
        </p:nvSpPr>
        <p:spPr>
          <a:xfrm>
            <a:off x="590528" y="2591370"/>
            <a:ext cx="5175659" cy="4556894"/>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 bidding zone can contain multiple </a:t>
            </a:r>
            <a:r>
              <a:rPr lang="en-US" sz="2001" b="1">
                <a:latin typeface="Arial" panose="020B0604020202020204" pitchFamily="34" charset="0"/>
                <a:cs typeface="Arial" panose="020B0604020202020204" pitchFamily="34" charset="0"/>
              </a:rPr>
              <a:t>nodes</a:t>
            </a:r>
            <a:r>
              <a:rPr lang="en-US" sz="2001">
                <a:latin typeface="Arial" panose="020B0604020202020204" pitchFamily="34" charset="0"/>
                <a:cs typeface="Arial" panose="020B0604020202020204" pitchFamily="34" charset="0"/>
              </a:rPr>
              <a:t>, each representing a specific location in the electricity grid where electricity is generated, consumed, or transferred.</a:t>
            </a:r>
          </a:p>
          <a:p>
            <a:pPr algn="just"/>
            <a:endParaRPr lang="en-GB" sz="1000">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These nodes are interconnected through transmission lines, which allow for the transfer of energy between them. </a:t>
            </a:r>
            <a:r>
              <a:rPr lang="en-US" sz="2001">
                <a:latin typeface="Arial" panose="020B0604020202020204" pitchFamily="34" charset="0"/>
                <a:cs typeface="Arial" panose="020B0604020202020204" pitchFamily="34" charset="0"/>
              </a:rPr>
              <a:t>The price within a bidding zone is uniform, meaning that all nodes within that zone receive the same price for electricity. </a:t>
            </a:r>
            <a:endParaRPr lang="en-GB" sz="2001">
              <a:latin typeface="Arial" panose="020B0604020202020204" pitchFamily="34" charset="0"/>
              <a:cs typeface="Arial" panose="020B0604020202020204" pitchFamily="34" charset="0"/>
            </a:endParaRPr>
          </a:p>
          <a:p>
            <a:pPr algn="just"/>
            <a:endParaRPr lang="en-GB" sz="1000">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However, there is a limit to the amount of power that can be transmitted due to capacity constraints on these lines.</a:t>
            </a:r>
          </a:p>
        </p:txBody>
      </p:sp>
      <p:sp>
        <p:nvSpPr>
          <p:cNvPr id="23" name="ZoneTexte 22">
            <a:extLst>
              <a:ext uri="{FF2B5EF4-FFF2-40B4-BE49-F238E27FC236}">
                <a16:creationId xmlns:a16="http://schemas.microsoft.com/office/drawing/2014/main" id="{AE61E590-E341-5D3B-4548-9A9725F16191}"/>
              </a:ext>
            </a:extLst>
          </p:cNvPr>
          <p:cNvSpPr txBox="1"/>
          <p:nvPr/>
        </p:nvSpPr>
        <p:spPr>
          <a:xfrm>
            <a:off x="590528" y="7237414"/>
            <a:ext cx="8579423" cy="400268"/>
          </a:xfrm>
          <a:prstGeom prst="rect">
            <a:avLst/>
          </a:prstGeom>
          <a:noFill/>
        </p:spPr>
        <p:txBody>
          <a:bodyPr wrap="square">
            <a:spAutoFit/>
          </a:bodyPr>
          <a:lstStyle/>
          <a:p>
            <a:pPr algn="just"/>
            <a:r>
              <a:rPr lang="en-GB" sz="2001" b="1">
                <a:latin typeface="Arial" panose="020B0604020202020204" pitchFamily="34" charset="0"/>
                <a:cs typeface="Arial" panose="020B0604020202020204" pitchFamily="34" charset="0"/>
              </a:rPr>
              <a:t>How can this constraint be considered in the day-ahead auction? </a:t>
            </a:r>
          </a:p>
        </p:txBody>
      </p:sp>
      <p:grpSp>
        <p:nvGrpSpPr>
          <p:cNvPr id="25" name="Groupe 24">
            <a:extLst>
              <a:ext uri="{FF2B5EF4-FFF2-40B4-BE49-F238E27FC236}">
                <a16:creationId xmlns:a16="http://schemas.microsoft.com/office/drawing/2014/main" id="{70A578A3-8433-E0C1-B0B8-5C51CB5A9E74}"/>
              </a:ext>
            </a:extLst>
          </p:cNvPr>
          <p:cNvGrpSpPr/>
          <p:nvPr/>
        </p:nvGrpSpPr>
        <p:grpSpPr>
          <a:xfrm>
            <a:off x="6089570" y="2726729"/>
            <a:ext cx="3875577" cy="3874259"/>
            <a:chOff x="5360428" y="2593915"/>
            <a:chExt cx="4447793" cy="4446282"/>
          </a:xfrm>
        </p:grpSpPr>
        <p:pic>
          <p:nvPicPr>
            <p:cNvPr id="17" name="Image 16">
              <a:extLst>
                <a:ext uri="{FF2B5EF4-FFF2-40B4-BE49-F238E27FC236}">
                  <a16:creationId xmlns:a16="http://schemas.microsoft.com/office/drawing/2014/main" id="{9B02138A-3E56-43EB-5821-47466666F3B9}"/>
                </a:ext>
              </a:extLst>
            </p:cNvPr>
            <p:cNvPicPr>
              <a:picLocks noChangeAspect="1"/>
            </p:cNvPicPr>
            <p:nvPr/>
          </p:nvPicPr>
          <p:blipFill>
            <a:blip r:embed="rId3"/>
            <a:srcRect l="5662" r="5529"/>
            <a:stretch/>
          </p:blipFill>
          <p:spPr>
            <a:xfrm>
              <a:off x="5360428" y="2665146"/>
              <a:ext cx="4447793" cy="4375051"/>
            </a:xfrm>
            <a:prstGeom prst="rect">
              <a:avLst/>
            </a:prstGeom>
          </p:spPr>
        </p:pic>
        <p:sp>
          <p:nvSpPr>
            <p:cNvPr id="24" name="Rectangle 23">
              <a:extLst>
                <a:ext uri="{FF2B5EF4-FFF2-40B4-BE49-F238E27FC236}">
                  <a16:creationId xmlns:a16="http://schemas.microsoft.com/office/drawing/2014/main" id="{2E44E171-2B72-92F8-011B-25AA3D648CD6}"/>
                </a:ext>
              </a:extLst>
            </p:cNvPr>
            <p:cNvSpPr/>
            <p:nvPr/>
          </p:nvSpPr>
          <p:spPr>
            <a:xfrm>
              <a:off x="5360428" y="2593915"/>
              <a:ext cx="4447793" cy="444628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pic>
          <p:nvPicPr>
            <p:cNvPr id="15" name="Image 14">
              <a:extLst>
                <a:ext uri="{FF2B5EF4-FFF2-40B4-BE49-F238E27FC236}">
                  <a16:creationId xmlns:a16="http://schemas.microsoft.com/office/drawing/2014/main" id="{2D29AAC1-9859-CEC9-ECA5-DEB3919B0174}"/>
                </a:ext>
              </a:extLst>
            </p:cNvPr>
            <p:cNvPicPr>
              <a:picLocks noChangeAspect="1"/>
            </p:cNvPicPr>
            <p:nvPr/>
          </p:nvPicPr>
          <p:blipFill>
            <a:blip r:embed="rId4"/>
            <a:stretch>
              <a:fillRect/>
            </a:stretch>
          </p:blipFill>
          <p:spPr>
            <a:xfrm>
              <a:off x="5440803" y="2665145"/>
              <a:ext cx="1714739" cy="1305107"/>
            </a:xfrm>
            <a:prstGeom prst="rect">
              <a:avLst/>
            </a:prstGeom>
          </p:spPr>
        </p:pic>
      </p:grpSp>
      <p:sp>
        <p:nvSpPr>
          <p:cNvPr id="5" name="Espace réservé du numéro de diapositive 1">
            <a:extLst>
              <a:ext uri="{FF2B5EF4-FFF2-40B4-BE49-F238E27FC236}">
                <a16:creationId xmlns:a16="http://schemas.microsoft.com/office/drawing/2014/main" id="{650D059F-1145-980B-A59C-6828264BF01B}"/>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174</a:t>
            </a:fld>
            <a:endParaRPr lang="en-GB"/>
          </a:p>
        </p:txBody>
      </p:sp>
    </p:spTree>
    <p:extLst>
      <p:ext uri="{BB962C8B-B14F-4D97-AF65-F5344CB8AC3E}">
        <p14:creationId xmlns:p14="http://schemas.microsoft.com/office/powerpoint/2010/main" val="380470777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0B670054-1B82-65C6-0452-B2B76B03BC8B}"/>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problem with transmission networks 2/2</a:t>
            </a:r>
            <a:endParaRPr lang="fr-BE" sz="2400" b="1">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A1C71123-01AB-593B-4040-61733251826C}"/>
              </a:ext>
            </a:extLst>
          </p:cNvPr>
          <p:cNvSpPr txBox="1"/>
          <p:nvPr/>
        </p:nvSpPr>
        <p:spPr>
          <a:xfrm>
            <a:off x="590531" y="1068044"/>
            <a:ext cx="9485614" cy="101606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objective remains identical: maximizing the total social welfare across the different nodes. The energy exchanged between two nodes is constrained by </a:t>
            </a:r>
            <a:r>
              <a:rPr lang="en-US" sz="2001" b="1">
                <a:latin typeface="Arial" panose="020B0604020202020204" pitchFamily="34" charset="0"/>
                <a:cs typeface="Arial" panose="020B0604020202020204" pitchFamily="34" charset="0"/>
              </a:rPr>
              <a:t>the maximum capacity of the transmission line(s) connecting them</a:t>
            </a:r>
            <a:r>
              <a:rPr lang="en-US" sz="2001">
                <a:latin typeface="Arial" panose="020B0604020202020204" pitchFamily="34" charset="0"/>
                <a:cs typeface="Arial" panose="020B0604020202020204" pitchFamily="34" charset="0"/>
              </a:rPr>
              <a:t>.</a:t>
            </a:r>
            <a:endParaRPr lang="en-GB" sz="2001">
              <a:latin typeface="Arial" panose="020B0604020202020204" pitchFamily="34" charset="0"/>
              <a:cs typeface="Arial" panose="020B0604020202020204" pitchFamily="34" charset="0"/>
            </a:endParaRPr>
          </a:p>
        </p:txBody>
      </p:sp>
      <p:grpSp>
        <p:nvGrpSpPr>
          <p:cNvPr id="31" name="Groupe 30">
            <a:extLst>
              <a:ext uri="{FF2B5EF4-FFF2-40B4-BE49-F238E27FC236}">
                <a16:creationId xmlns:a16="http://schemas.microsoft.com/office/drawing/2014/main" id="{DE53F9A1-C94C-786B-31A7-B04480763443}"/>
              </a:ext>
            </a:extLst>
          </p:cNvPr>
          <p:cNvGrpSpPr/>
          <p:nvPr/>
        </p:nvGrpSpPr>
        <p:grpSpPr>
          <a:xfrm>
            <a:off x="1683083" y="2466975"/>
            <a:ext cx="7300509" cy="4962325"/>
            <a:chOff x="1138641" y="2533650"/>
            <a:chExt cx="7300509" cy="4962325"/>
          </a:xfrm>
        </p:grpSpPr>
        <p:sp>
          <p:nvSpPr>
            <p:cNvPr id="17" name="Rectangle 16">
              <a:extLst>
                <a:ext uri="{FF2B5EF4-FFF2-40B4-BE49-F238E27FC236}">
                  <a16:creationId xmlns:a16="http://schemas.microsoft.com/office/drawing/2014/main" id="{4029D434-4D1E-0AB7-594D-9F7774258B1B}"/>
                </a:ext>
              </a:extLst>
            </p:cNvPr>
            <p:cNvSpPr/>
            <p:nvPr/>
          </p:nvSpPr>
          <p:spPr>
            <a:xfrm>
              <a:off x="1196815" y="2533650"/>
              <a:ext cx="7242335" cy="496232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nvGrpSpPr>
            <p:cNvPr id="4" name="Groupe 3">
              <a:extLst>
                <a:ext uri="{FF2B5EF4-FFF2-40B4-BE49-F238E27FC236}">
                  <a16:creationId xmlns:a16="http://schemas.microsoft.com/office/drawing/2014/main" id="{5DBEEA72-8523-F6D4-121E-7B7A24D27B75}"/>
                </a:ext>
              </a:extLst>
            </p:cNvPr>
            <p:cNvGrpSpPr/>
            <p:nvPr/>
          </p:nvGrpSpPr>
          <p:grpSpPr>
            <a:xfrm>
              <a:off x="1138641" y="2748512"/>
              <a:ext cx="6865973" cy="4570310"/>
              <a:chOff x="2047688" y="1813828"/>
              <a:chExt cx="5558774" cy="3700178"/>
            </a:xfrm>
          </p:grpSpPr>
          <p:pic>
            <p:nvPicPr>
              <p:cNvPr id="5" name="Image 4">
                <a:extLst>
                  <a:ext uri="{FF2B5EF4-FFF2-40B4-BE49-F238E27FC236}">
                    <a16:creationId xmlns:a16="http://schemas.microsoft.com/office/drawing/2014/main" id="{21540C58-892C-7F33-9D5A-977DB1CF2701}"/>
                  </a:ext>
                </a:extLst>
              </p:cNvPr>
              <p:cNvPicPr>
                <a:picLocks noChangeAspect="1"/>
              </p:cNvPicPr>
              <p:nvPr/>
            </p:nvPicPr>
            <p:blipFill>
              <a:blip r:embed="rId2"/>
              <a:srcRect l="11913" t="9542" r="15562" b="21794"/>
              <a:stretch>
                <a:fillRect/>
              </a:stretch>
            </p:blipFill>
            <p:spPr>
              <a:xfrm>
                <a:off x="2695575" y="2181869"/>
                <a:ext cx="4910199" cy="2713981"/>
              </a:xfrm>
              <a:prstGeom prst="rect">
                <a:avLst/>
              </a:prstGeom>
            </p:spPr>
          </p:pic>
          <p:pic>
            <p:nvPicPr>
              <p:cNvPr id="7" name="Image 6">
                <a:extLst>
                  <a:ext uri="{FF2B5EF4-FFF2-40B4-BE49-F238E27FC236}">
                    <a16:creationId xmlns:a16="http://schemas.microsoft.com/office/drawing/2014/main" id="{1443461C-CC40-94DD-1ADD-E95468817EC6}"/>
                  </a:ext>
                </a:extLst>
              </p:cNvPr>
              <p:cNvPicPr>
                <a:picLocks noChangeAspect="1"/>
              </p:cNvPicPr>
              <p:nvPr/>
            </p:nvPicPr>
            <p:blipFill>
              <a:blip r:embed="rId3"/>
              <a:stretch>
                <a:fillRect/>
              </a:stretch>
            </p:blipFill>
            <p:spPr>
              <a:xfrm>
                <a:off x="2656787" y="4857746"/>
                <a:ext cx="4910199" cy="300041"/>
              </a:xfrm>
              <a:prstGeom prst="rect">
                <a:avLst/>
              </a:prstGeom>
            </p:spPr>
          </p:pic>
          <p:sp>
            <p:nvSpPr>
              <p:cNvPr id="11" name="ZoneTexte 10">
                <a:extLst>
                  <a:ext uri="{FF2B5EF4-FFF2-40B4-BE49-F238E27FC236}">
                    <a16:creationId xmlns:a16="http://schemas.microsoft.com/office/drawing/2014/main" id="{6200AA17-148A-AA37-2142-E3F0750DEDFA}"/>
                  </a:ext>
                </a:extLst>
              </p:cNvPr>
              <p:cNvSpPr txBox="1"/>
              <p:nvPr/>
            </p:nvSpPr>
            <p:spPr>
              <a:xfrm>
                <a:off x="2300071" y="2387350"/>
                <a:ext cx="414741" cy="261610"/>
              </a:xfrm>
              <a:prstGeom prst="rect">
                <a:avLst/>
              </a:prstGeom>
              <a:noFill/>
            </p:spPr>
            <p:txBody>
              <a:bodyPr wrap="square" rtlCol="0">
                <a:spAutoFit/>
              </a:bodyPr>
              <a:lstStyle/>
              <a:p>
                <a:pPr algn="r"/>
                <a:r>
                  <a:rPr lang="fr-BE" sz="1100">
                    <a:solidFill>
                      <a:schemeClr val="bg1">
                        <a:lumMod val="65000"/>
                      </a:schemeClr>
                    </a:solidFill>
                    <a:latin typeface="Aptos Narrow" panose="020B0004020202020204" pitchFamily="34" charset="0"/>
                  </a:rPr>
                  <a:t>500</a:t>
                </a:r>
              </a:p>
            </p:txBody>
          </p:sp>
          <p:sp>
            <p:nvSpPr>
              <p:cNvPr id="13" name="ZoneTexte 12">
                <a:extLst>
                  <a:ext uri="{FF2B5EF4-FFF2-40B4-BE49-F238E27FC236}">
                    <a16:creationId xmlns:a16="http://schemas.microsoft.com/office/drawing/2014/main" id="{9E8CD602-AE73-B5CA-8CA2-BBAB3A52CD68}"/>
                  </a:ext>
                </a:extLst>
              </p:cNvPr>
              <p:cNvSpPr txBox="1"/>
              <p:nvPr/>
            </p:nvSpPr>
            <p:spPr>
              <a:xfrm>
                <a:off x="2280834" y="2961525"/>
                <a:ext cx="414741" cy="261610"/>
              </a:xfrm>
              <a:prstGeom prst="rect">
                <a:avLst/>
              </a:prstGeom>
              <a:noFill/>
            </p:spPr>
            <p:txBody>
              <a:bodyPr wrap="square" rtlCol="0">
                <a:spAutoFit/>
              </a:bodyPr>
              <a:lstStyle/>
              <a:p>
                <a:pPr algn="r"/>
                <a:r>
                  <a:rPr lang="fr-BE" sz="1100">
                    <a:solidFill>
                      <a:schemeClr val="bg1">
                        <a:lumMod val="65000"/>
                      </a:schemeClr>
                    </a:solidFill>
                    <a:latin typeface="Aptos Narrow" panose="020B0004020202020204" pitchFamily="34" charset="0"/>
                  </a:rPr>
                  <a:t>0</a:t>
                </a:r>
              </a:p>
            </p:txBody>
          </p:sp>
          <p:sp>
            <p:nvSpPr>
              <p:cNvPr id="14" name="ZoneTexte 13">
                <a:extLst>
                  <a:ext uri="{FF2B5EF4-FFF2-40B4-BE49-F238E27FC236}">
                    <a16:creationId xmlns:a16="http://schemas.microsoft.com/office/drawing/2014/main" id="{5A783661-F2A4-FEF4-1123-3622FE107209}"/>
                  </a:ext>
                </a:extLst>
              </p:cNvPr>
              <p:cNvSpPr txBox="1"/>
              <p:nvPr/>
            </p:nvSpPr>
            <p:spPr>
              <a:xfrm>
                <a:off x="2181225" y="3545226"/>
                <a:ext cx="533587" cy="261610"/>
              </a:xfrm>
              <a:prstGeom prst="rect">
                <a:avLst/>
              </a:prstGeom>
              <a:noFill/>
            </p:spPr>
            <p:txBody>
              <a:bodyPr wrap="square" rtlCol="0">
                <a:spAutoFit/>
              </a:bodyPr>
              <a:lstStyle/>
              <a:p>
                <a:pPr algn="r"/>
                <a:r>
                  <a:rPr lang="fr-BE" sz="1100">
                    <a:solidFill>
                      <a:schemeClr val="bg1">
                        <a:lumMod val="65000"/>
                      </a:schemeClr>
                    </a:solidFill>
                    <a:latin typeface="Aptos Narrow" panose="020B0004020202020204" pitchFamily="34" charset="0"/>
                  </a:rPr>
                  <a:t>-500</a:t>
                </a:r>
              </a:p>
            </p:txBody>
          </p:sp>
          <p:sp>
            <p:nvSpPr>
              <p:cNvPr id="15" name="ZoneTexte 14">
                <a:extLst>
                  <a:ext uri="{FF2B5EF4-FFF2-40B4-BE49-F238E27FC236}">
                    <a16:creationId xmlns:a16="http://schemas.microsoft.com/office/drawing/2014/main" id="{B39DF342-0D2D-8E70-C7CA-12DAFC45AFD3}"/>
                  </a:ext>
                </a:extLst>
              </p:cNvPr>
              <p:cNvSpPr txBox="1"/>
              <p:nvPr/>
            </p:nvSpPr>
            <p:spPr>
              <a:xfrm>
                <a:off x="2066925" y="4108785"/>
                <a:ext cx="647887" cy="261610"/>
              </a:xfrm>
              <a:prstGeom prst="rect">
                <a:avLst/>
              </a:prstGeom>
              <a:noFill/>
            </p:spPr>
            <p:txBody>
              <a:bodyPr wrap="square" rtlCol="0">
                <a:spAutoFit/>
              </a:bodyPr>
              <a:lstStyle/>
              <a:p>
                <a:pPr algn="r"/>
                <a:r>
                  <a:rPr lang="fr-BE" sz="1100">
                    <a:solidFill>
                      <a:schemeClr val="bg1">
                        <a:lumMod val="65000"/>
                      </a:schemeClr>
                    </a:solidFill>
                    <a:latin typeface="Aptos Narrow" panose="020B0004020202020204" pitchFamily="34" charset="0"/>
                  </a:rPr>
                  <a:t>-1 000</a:t>
                </a:r>
              </a:p>
            </p:txBody>
          </p:sp>
          <p:sp>
            <p:nvSpPr>
              <p:cNvPr id="19" name="ZoneTexte 18">
                <a:extLst>
                  <a:ext uri="{FF2B5EF4-FFF2-40B4-BE49-F238E27FC236}">
                    <a16:creationId xmlns:a16="http://schemas.microsoft.com/office/drawing/2014/main" id="{602E7B26-A904-74B8-855B-56253BB6D8D6}"/>
                  </a:ext>
                </a:extLst>
              </p:cNvPr>
              <p:cNvSpPr txBox="1"/>
              <p:nvPr/>
            </p:nvSpPr>
            <p:spPr>
              <a:xfrm>
                <a:off x="2047688" y="4693139"/>
                <a:ext cx="647887" cy="261610"/>
              </a:xfrm>
              <a:prstGeom prst="rect">
                <a:avLst/>
              </a:prstGeom>
              <a:noFill/>
            </p:spPr>
            <p:txBody>
              <a:bodyPr wrap="square" rtlCol="0">
                <a:spAutoFit/>
              </a:bodyPr>
              <a:lstStyle/>
              <a:p>
                <a:pPr algn="r"/>
                <a:r>
                  <a:rPr lang="fr-BE" sz="1100">
                    <a:solidFill>
                      <a:schemeClr val="bg1">
                        <a:lumMod val="65000"/>
                      </a:schemeClr>
                    </a:solidFill>
                    <a:latin typeface="Aptos Narrow" panose="020B0004020202020204" pitchFamily="34" charset="0"/>
                  </a:rPr>
                  <a:t>-1 500</a:t>
                </a:r>
              </a:p>
            </p:txBody>
          </p:sp>
          <p:grpSp>
            <p:nvGrpSpPr>
              <p:cNvPr id="20" name="Groupe 19">
                <a:extLst>
                  <a:ext uri="{FF2B5EF4-FFF2-40B4-BE49-F238E27FC236}">
                    <a16:creationId xmlns:a16="http://schemas.microsoft.com/office/drawing/2014/main" id="{BECB110B-EEEC-4978-9186-4827700BFE98}"/>
                  </a:ext>
                </a:extLst>
              </p:cNvPr>
              <p:cNvGrpSpPr/>
              <p:nvPr/>
            </p:nvGrpSpPr>
            <p:grpSpPr>
              <a:xfrm>
                <a:off x="5396136" y="1813828"/>
                <a:ext cx="2210326" cy="573522"/>
                <a:chOff x="2371632" y="1188720"/>
                <a:chExt cx="2689153" cy="697765"/>
              </a:xfrm>
            </p:grpSpPr>
            <p:sp>
              <p:nvSpPr>
                <p:cNvPr id="28" name="Ellipse 27">
                  <a:extLst>
                    <a:ext uri="{FF2B5EF4-FFF2-40B4-BE49-F238E27FC236}">
                      <a16:creationId xmlns:a16="http://schemas.microsoft.com/office/drawing/2014/main" id="{D52A48E6-93BF-6E8D-EBE1-7344CEF15F75}"/>
                    </a:ext>
                  </a:extLst>
                </p:cNvPr>
                <p:cNvSpPr/>
                <p:nvPr/>
              </p:nvSpPr>
              <p:spPr>
                <a:xfrm>
                  <a:off x="2371632" y="1188721"/>
                  <a:ext cx="697764" cy="697764"/>
                </a:xfrm>
                <a:prstGeom prst="ellipse">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sz="2105"/>
                </a:p>
              </p:txBody>
            </p:sp>
            <p:sp>
              <p:nvSpPr>
                <p:cNvPr id="29" name="Ellipse 28">
                  <a:extLst>
                    <a:ext uri="{FF2B5EF4-FFF2-40B4-BE49-F238E27FC236}">
                      <a16:creationId xmlns:a16="http://schemas.microsoft.com/office/drawing/2014/main" id="{96D08DF9-A740-5D6F-9ECC-F2475EAAAD5B}"/>
                    </a:ext>
                  </a:extLst>
                </p:cNvPr>
                <p:cNvSpPr/>
                <p:nvPr/>
              </p:nvSpPr>
              <p:spPr>
                <a:xfrm>
                  <a:off x="4363021" y="1188720"/>
                  <a:ext cx="697764" cy="697764"/>
                </a:xfrm>
                <a:prstGeom prst="ellipse">
                  <a:avLst/>
                </a:prstGeom>
                <a:blipFill>
                  <a:blip r:embed="rId5">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sz="2105"/>
                </a:p>
              </p:txBody>
            </p:sp>
            <p:cxnSp>
              <p:nvCxnSpPr>
                <p:cNvPr id="30" name="Connecteur droit avec flèche 29">
                  <a:extLst>
                    <a:ext uri="{FF2B5EF4-FFF2-40B4-BE49-F238E27FC236}">
                      <a16:creationId xmlns:a16="http://schemas.microsoft.com/office/drawing/2014/main" id="{F346A00E-45C2-B197-73DF-6C13F74B3F3A}"/>
                    </a:ext>
                  </a:extLst>
                </p:cNvPr>
                <p:cNvCxnSpPr>
                  <a:cxnSpLocks/>
                </p:cNvCxnSpPr>
                <p:nvPr/>
              </p:nvCxnSpPr>
              <p:spPr>
                <a:xfrm>
                  <a:off x="3222452" y="1537602"/>
                  <a:ext cx="987513" cy="1"/>
                </a:xfrm>
                <a:prstGeom prst="straightConnector1">
                  <a:avLst/>
                </a:prstGeom>
                <a:ln w="38100">
                  <a:solidFill>
                    <a:schemeClr val="bg1">
                      <a:lumMod val="6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grpSp>
          <p:grpSp>
            <p:nvGrpSpPr>
              <p:cNvPr id="21" name="Groupe 20">
                <a:extLst>
                  <a:ext uri="{FF2B5EF4-FFF2-40B4-BE49-F238E27FC236}">
                    <a16:creationId xmlns:a16="http://schemas.microsoft.com/office/drawing/2014/main" id="{EA29B87F-CA56-FE4F-61AC-A707389D98FF}"/>
                  </a:ext>
                </a:extLst>
              </p:cNvPr>
              <p:cNvGrpSpPr/>
              <p:nvPr/>
            </p:nvGrpSpPr>
            <p:grpSpPr>
              <a:xfrm>
                <a:off x="3118112" y="5252396"/>
                <a:ext cx="4174904" cy="261610"/>
                <a:chOff x="2801567" y="5317798"/>
                <a:chExt cx="4174904" cy="261610"/>
              </a:xfrm>
            </p:grpSpPr>
            <p:sp>
              <p:nvSpPr>
                <p:cNvPr id="22" name="ZoneTexte 21">
                  <a:extLst>
                    <a:ext uri="{FF2B5EF4-FFF2-40B4-BE49-F238E27FC236}">
                      <a16:creationId xmlns:a16="http://schemas.microsoft.com/office/drawing/2014/main" id="{6A222233-3EF6-F9F0-CD93-254CD9A99072}"/>
                    </a:ext>
                  </a:extLst>
                </p:cNvPr>
                <p:cNvSpPr txBox="1"/>
                <p:nvPr/>
              </p:nvSpPr>
              <p:spPr>
                <a:xfrm>
                  <a:off x="2950789" y="5317798"/>
                  <a:ext cx="1235333" cy="261610"/>
                </a:xfrm>
                <a:prstGeom prst="rect">
                  <a:avLst/>
                </a:prstGeom>
                <a:noFill/>
              </p:spPr>
              <p:txBody>
                <a:bodyPr wrap="square" rtlCol="0">
                  <a:spAutoFit/>
                </a:bodyPr>
                <a:lstStyle/>
                <a:p>
                  <a:r>
                    <a:rPr lang="fr-BE" sz="1100">
                      <a:latin typeface="Aptos Narrow" panose="020B0004020202020204" pitchFamily="34" charset="0"/>
                    </a:rPr>
                    <a:t>Day-</a:t>
                  </a:r>
                  <a:r>
                    <a:rPr lang="fr-BE" sz="1100" err="1">
                      <a:latin typeface="Aptos Narrow" panose="020B0004020202020204" pitchFamily="34" charset="0"/>
                    </a:rPr>
                    <a:t>ahead</a:t>
                  </a:r>
                  <a:r>
                    <a:rPr lang="fr-BE" sz="1100">
                      <a:latin typeface="Aptos Narrow" panose="020B0004020202020204" pitchFamily="34" charset="0"/>
                    </a:rPr>
                    <a:t> import</a:t>
                  </a:r>
                </a:p>
              </p:txBody>
            </p:sp>
            <p:sp>
              <p:nvSpPr>
                <p:cNvPr id="23" name="ZoneTexte 22">
                  <a:extLst>
                    <a:ext uri="{FF2B5EF4-FFF2-40B4-BE49-F238E27FC236}">
                      <a16:creationId xmlns:a16="http://schemas.microsoft.com/office/drawing/2014/main" id="{6348FA27-8270-86C9-DEF5-0DEB40B059D7}"/>
                    </a:ext>
                  </a:extLst>
                </p:cNvPr>
                <p:cNvSpPr txBox="1"/>
                <p:nvPr/>
              </p:nvSpPr>
              <p:spPr>
                <a:xfrm>
                  <a:off x="5939435" y="5317798"/>
                  <a:ext cx="1037036" cy="261610"/>
                </a:xfrm>
                <a:prstGeom prst="rect">
                  <a:avLst/>
                </a:prstGeom>
                <a:noFill/>
              </p:spPr>
              <p:txBody>
                <a:bodyPr wrap="square" rtlCol="0">
                  <a:spAutoFit/>
                </a:bodyPr>
                <a:lstStyle/>
                <a:p>
                  <a:r>
                    <a:rPr lang="fr-BE" sz="1100" err="1">
                      <a:latin typeface="Aptos Narrow" panose="020B0004020202020204" pitchFamily="34" charset="0"/>
                    </a:rPr>
                    <a:t>Intraday</a:t>
                  </a:r>
                  <a:r>
                    <a:rPr lang="fr-BE" sz="1100">
                      <a:latin typeface="Aptos Narrow" panose="020B0004020202020204" pitchFamily="34" charset="0"/>
                    </a:rPr>
                    <a:t> export</a:t>
                  </a:r>
                </a:p>
              </p:txBody>
            </p:sp>
            <p:sp>
              <p:nvSpPr>
                <p:cNvPr id="24" name="ZoneTexte 23">
                  <a:extLst>
                    <a:ext uri="{FF2B5EF4-FFF2-40B4-BE49-F238E27FC236}">
                      <a16:creationId xmlns:a16="http://schemas.microsoft.com/office/drawing/2014/main" id="{92599A0B-C646-5A71-D356-53C16A58097A}"/>
                    </a:ext>
                  </a:extLst>
                </p:cNvPr>
                <p:cNvSpPr txBox="1"/>
                <p:nvPr/>
              </p:nvSpPr>
              <p:spPr>
                <a:xfrm>
                  <a:off x="4533185" y="5317798"/>
                  <a:ext cx="1037035" cy="261610"/>
                </a:xfrm>
                <a:prstGeom prst="rect">
                  <a:avLst/>
                </a:prstGeom>
                <a:noFill/>
              </p:spPr>
              <p:txBody>
                <a:bodyPr wrap="square" rtlCol="0">
                  <a:spAutoFit/>
                </a:bodyPr>
                <a:lstStyle/>
                <a:p>
                  <a:r>
                    <a:rPr lang="fr-BE" sz="1100" err="1">
                      <a:latin typeface="Aptos Narrow" panose="020B0004020202020204" pitchFamily="34" charset="0"/>
                    </a:rPr>
                    <a:t>Intraday</a:t>
                  </a:r>
                  <a:r>
                    <a:rPr lang="fr-BE" sz="1100">
                      <a:latin typeface="Aptos Narrow" panose="020B0004020202020204" pitchFamily="34" charset="0"/>
                    </a:rPr>
                    <a:t> import</a:t>
                  </a:r>
                </a:p>
              </p:txBody>
            </p:sp>
            <p:sp>
              <p:nvSpPr>
                <p:cNvPr id="25" name="Ellipse 24">
                  <a:extLst>
                    <a:ext uri="{FF2B5EF4-FFF2-40B4-BE49-F238E27FC236}">
                      <a16:creationId xmlns:a16="http://schemas.microsoft.com/office/drawing/2014/main" id="{AEECE64E-C898-46F7-D7BA-B2991E2C945F}"/>
                    </a:ext>
                  </a:extLst>
                </p:cNvPr>
                <p:cNvSpPr/>
                <p:nvPr/>
              </p:nvSpPr>
              <p:spPr>
                <a:xfrm>
                  <a:off x="2801567" y="5383201"/>
                  <a:ext cx="130805" cy="130805"/>
                </a:xfrm>
                <a:prstGeom prst="ellipse">
                  <a:avLst/>
                </a:prstGeom>
                <a:solidFill>
                  <a:srgbClr val="F582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Ellipse 25">
                  <a:extLst>
                    <a:ext uri="{FF2B5EF4-FFF2-40B4-BE49-F238E27FC236}">
                      <a16:creationId xmlns:a16="http://schemas.microsoft.com/office/drawing/2014/main" id="{0CFE0336-475C-15ED-562B-F715AD7C2AAB}"/>
                    </a:ext>
                  </a:extLst>
                </p:cNvPr>
                <p:cNvSpPr/>
                <p:nvPr/>
              </p:nvSpPr>
              <p:spPr>
                <a:xfrm>
                  <a:off x="4382977" y="5383201"/>
                  <a:ext cx="130805" cy="130805"/>
                </a:xfrm>
                <a:prstGeom prst="ellipse">
                  <a:avLst/>
                </a:prstGeom>
                <a:solidFill>
                  <a:srgbClr val="5B5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Ellipse 26">
                  <a:extLst>
                    <a:ext uri="{FF2B5EF4-FFF2-40B4-BE49-F238E27FC236}">
                      <a16:creationId xmlns:a16="http://schemas.microsoft.com/office/drawing/2014/main" id="{81857758-491C-0279-AEBC-AE03AA87D242}"/>
                    </a:ext>
                  </a:extLst>
                </p:cNvPr>
                <p:cNvSpPr/>
                <p:nvPr/>
              </p:nvSpPr>
              <p:spPr>
                <a:xfrm>
                  <a:off x="5786478" y="5383201"/>
                  <a:ext cx="130805" cy="130805"/>
                </a:xfrm>
                <a:prstGeom prst="ellipse">
                  <a:avLst/>
                </a:prstGeom>
                <a:solidFill>
                  <a:srgbClr val="D3D5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grpSp>
      </p:grpSp>
      <p:sp>
        <p:nvSpPr>
          <p:cNvPr id="6" name="Espace réservé du numéro de diapositive 1">
            <a:extLst>
              <a:ext uri="{FF2B5EF4-FFF2-40B4-BE49-F238E27FC236}">
                <a16:creationId xmlns:a16="http://schemas.microsoft.com/office/drawing/2014/main" id="{BEE1A252-ADCB-91B8-EAAB-3F0A9FC971D4}"/>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175</a:t>
            </a:fld>
            <a:endParaRPr lang="en-GB"/>
          </a:p>
        </p:txBody>
      </p:sp>
    </p:spTree>
    <p:extLst>
      <p:ext uri="{BB962C8B-B14F-4D97-AF65-F5344CB8AC3E}">
        <p14:creationId xmlns:p14="http://schemas.microsoft.com/office/powerpoint/2010/main" val="23572387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0076C-835A-30C8-B7CE-E2FF9E89A4D8}"/>
            </a:ext>
          </a:extLst>
        </p:cNvPr>
        <p:cNvGrpSpPr/>
        <p:nvPr/>
      </p:nvGrpSpPr>
      <p:grpSpPr>
        <a:xfrm>
          <a:off x="0" y="0"/>
          <a:ext cx="0" cy="0"/>
          <a:chOff x="0" y="0"/>
          <a:chExt cx="0" cy="0"/>
        </a:xfrm>
      </p:grpSpPr>
      <p:sp>
        <p:nvSpPr>
          <p:cNvPr id="9" name="ZoneTexte 8">
            <a:extLst>
              <a:ext uri="{FF2B5EF4-FFF2-40B4-BE49-F238E27FC236}">
                <a16:creationId xmlns:a16="http://schemas.microsoft.com/office/drawing/2014/main" id="{38CE0E23-7F9B-2E43-501A-1D575F50447F}"/>
              </a:ext>
            </a:extLst>
          </p:cNvPr>
          <p:cNvSpPr txBox="1"/>
          <p:nvPr/>
        </p:nvSpPr>
        <p:spPr>
          <a:xfrm>
            <a:off x="590530" y="350622"/>
            <a:ext cx="9270810"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History, vocabulary and acronyms – the EU context (1/3)</a:t>
            </a:r>
            <a:endParaRPr lang="fr-BE" sz="2400" b="1">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D9277FCD-D3AA-D7B1-85D8-51925C604197}"/>
              </a:ext>
            </a:extLst>
          </p:cNvPr>
          <p:cNvSpPr txBox="1"/>
          <p:nvPr/>
        </p:nvSpPr>
        <p:spPr>
          <a:xfrm>
            <a:off x="590530" y="1342221"/>
            <a:ext cx="9485614" cy="5942140"/>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Before the introduction of Market Coupling, cross-border capacity and electricity had to be purchased separately: a trading member had to reserve cross-border capacity before using this capacity to transport the purchased electricity.</a:t>
            </a:r>
          </a:p>
          <a:p>
            <a:pPr algn="just"/>
            <a:endParaRPr lang="en-US" sz="2000">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Market Coupling utilizes implicit auctions</a:t>
            </a:r>
            <a:r>
              <a:rPr lang="en-US" sz="2001">
                <a:latin typeface="Arial" panose="020B0604020202020204" pitchFamily="34" charset="0"/>
                <a:cs typeface="Arial" panose="020B0604020202020204" pitchFamily="34" charset="0"/>
              </a:rPr>
              <a:t>, where market participants bid for the electricity on the Power Exchange without individually receiving cross-border capacity allocations.</a:t>
            </a:r>
          </a:p>
          <a:p>
            <a:pPr algn="just"/>
            <a:endParaRPr lang="en-US" sz="2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Power Exchanges then take into account available cross-border capacities in the price calculation process to minimize the price differences across market areas.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mechanism for coupling markets is called “</a:t>
            </a:r>
            <a:r>
              <a:rPr lang="en-US" sz="2001" b="1">
                <a:latin typeface="Arial" panose="020B0604020202020204" pitchFamily="34" charset="0"/>
                <a:cs typeface="Arial" panose="020B0604020202020204" pitchFamily="34" charset="0"/>
              </a:rPr>
              <a:t>Single Day-Ahead Coupling</a:t>
            </a:r>
            <a:r>
              <a:rPr lang="en-US" sz="2001">
                <a:latin typeface="Arial" panose="020B0604020202020204" pitchFamily="34" charset="0"/>
                <a:cs typeface="Arial" panose="020B0604020202020204" pitchFamily="34" charset="0"/>
              </a:rPr>
              <a:t>” </a:t>
            </a:r>
            <a:r>
              <a:rPr lang="en-US" sz="2001" b="1">
                <a:latin typeface="Arial" panose="020B0604020202020204" pitchFamily="34" charset="0"/>
                <a:cs typeface="Arial" panose="020B0604020202020204" pitchFamily="34" charset="0"/>
              </a:rPr>
              <a:t>(SDAC).</a:t>
            </a:r>
            <a:r>
              <a:rPr lang="en-US" sz="2001">
                <a:latin typeface="Arial" panose="020B0604020202020204" pitchFamily="34" charset="0"/>
                <a:cs typeface="Arial" panose="020B0604020202020204" pitchFamily="34" charset="0"/>
              </a:rPr>
              <a:t> Its goal is to create a single pan-European cross-zonal day-ahead electricity market.</a:t>
            </a:r>
          </a:p>
          <a:p>
            <a:pPr algn="just"/>
            <a:endParaRPr lang="en-US" sz="2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practice, the SDAC mechanism allows cross-border transmission capacities to be allocated in “the most efficient way” by coupling wholesale electricity markets using a common algorithm: EUPHEMIA (the acronym comes from Pan-European Hybrid Electricity Market Integration Algorithm).</a:t>
            </a:r>
          </a:p>
        </p:txBody>
      </p:sp>
      <p:sp>
        <p:nvSpPr>
          <p:cNvPr id="4" name="Espace réservé du numéro de diapositive 1">
            <a:extLst>
              <a:ext uri="{FF2B5EF4-FFF2-40B4-BE49-F238E27FC236}">
                <a16:creationId xmlns:a16="http://schemas.microsoft.com/office/drawing/2014/main" id="{7000F936-C56A-F9CE-CDF1-96037C06D3EB}"/>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176</a:t>
            </a:fld>
            <a:endParaRPr lang="en-GB"/>
          </a:p>
        </p:txBody>
      </p:sp>
    </p:spTree>
    <p:extLst>
      <p:ext uri="{BB962C8B-B14F-4D97-AF65-F5344CB8AC3E}">
        <p14:creationId xmlns:p14="http://schemas.microsoft.com/office/powerpoint/2010/main" val="121406943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36A99-7712-1351-CA27-E89BF08650E6}"/>
            </a:ext>
          </a:extLst>
        </p:cNvPr>
        <p:cNvGrpSpPr/>
        <p:nvPr/>
      </p:nvGrpSpPr>
      <p:grpSpPr>
        <a:xfrm>
          <a:off x="0" y="0"/>
          <a:ext cx="0" cy="0"/>
          <a:chOff x="0" y="0"/>
          <a:chExt cx="0" cy="0"/>
        </a:xfrm>
      </p:grpSpPr>
      <p:sp>
        <p:nvSpPr>
          <p:cNvPr id="9" name="ZoneTexte 8">
            <a:extLst>
              <a:ext uri="{FF2B5EF4-FFF2-40B4-BE49-F238E27FC236}">
                <a16:creationId xmlns:a16="http://schemas.microsoft.com/office/drawing/2014/main" id="{4CBAF088-D1C5-5384-7962-C0470A2CCFB3}"/>
              </a:ext>
            </a:extLst>
          </p:cNvPr>
          <p:cNvSpPr txBox="1"/>
          <p:nvPr/>
        </p:nvSpPr>
        <p:spPr>
          <a:xfrm>
            <a:off x="590530" y="350622"/>
            <a:ext cx="9111259"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History, vocabulary and acronyms – the EU context (2/3)</a:t>
            </a:r>
            <a:endParaRPr lang="fr-BE" sz="2400" b="1">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54163B2D-7AEB-12D3-FAD1-565D9E93BF29}"/>
              </a:ext>
            </a:extLst>
          </p:cNvPr>
          <p:cNvSpPr txBox="1"/>
          <p:nvPr/>
        </p:nvSpPr>
        <p:spPr>
          <a:xfrm>
            <a:off x="590531" y="1068044"/>
            <a:ext cx="9485614" cy="6866239"/>
          </a:xfrm>
          <a:prstGeom prst="rect">
            <a:avLst/>
          </a:prstGeom>
          <a:noFill/>
        </p:spPr>
        <p:txBody>
          <a:bodyPr wrap="square">
            <a:spAutoFit/>
          </a:bodyPr>
          <a:lstStyle/>
          <a:p>
            <a:pPr algn="just"/>
            <a:r>
              <a:rPr lang="en-US" sz="2001" b="1">
                <a:latin typeface="Arial" panose="020B0604020202020204" pitchFamily="34" charset="0"/>
                <a:cs typeface="Arial" panose="020B0604020202020204" pitchFamily="34" charset="0"/>
              </a:rPr>
              <a:t>2006</a:t>
            </a:r>
            <a:r>
              <a:rPr lang="en-US" sz="2001">
                <a:latin typeface="Arial" panose="020B0604020202020204" pitchFamily="34" charset="0"/>
                <a:cs typeface="Arial" panose="020B0604020202020204" pitchFamily="34" charset="0"/>
              </a:rPr>
              <a:t>: Tri-lateral Market Coupling between the </a:t>
            </a:r>
            <a:r>
              <a:rPr lang="en-US" sz="2001">
                <a:solidFill>
                  <a:schemeClr val="accent2"/>
                </a:solidFill>
                <a:latin typeface="Arial" panose="020B0604020202020204" pitchFamily="34" charset="0"/>
                <a:cs typeface="Arial" panose="020B0604020202020204" pitchFamily="34" charset="0"/>
              </a:rPr>
              <a:t>French</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Belgian</a:t>
            </a:r>
            <a:r>
              <a:rPr lang="en-US" sz="2001">
                <a:latin typeface="Arial" panose="020B0604020202020204" pitchFamily="34" charset="0"/>
                <a:cs typeface="Arial" panose="020B0604020202020204" pitchFamily="34" charset="0"/>
              </a:rPr>
              <a:t> and </a:t>
            </a:r>
            <a:r>
              <a:rPr lang="en-US" sz="2001">
                <a:solidFill>
                  <a:schemeClr val="accent2"/>
                </a:solidFill>
                <a:latin typeface="Arial" panose="020B0604020202020204" pitchFamily="34" charset="0"/>
                <a:cs typeface="Arial" panose="020B0604020202020204" pitchFamily="34" charset="0"/>
              </a:rPr>
              <a:t>Dutch</a:t>
            </a:r>
            <a:r>
              <a:rPr lang="en-US" sz="2001">
                <a:latin typeface="Arial" panose="020B0604020202020204" pitchFamily="34" charset="0"/>
                <a:cs typeface="Arial" panose="020B0604020202020204" pitchFamily="34" charset="0"/>
              </a:rPr>
              <a:t> day-ahead markets.</a:t>
            </a:r>
          </a:p>
          <a:p>
            <a:pPr algn="just"/>
            <a:r>
              <a:rPr lang="en-US" sz="2001" b="1">
                <a:latin typeface="Arial" panose="020B0604020202020204" pitchFamily="34" charset="0"/>
                <a:cs typeface="Arial" panose="020B0604020202020204" pitchFamily="34" charset="0"/>
              </a:rPr>
              <a:t>2010</a:t>
            </a:r>
            <a:r>
              <a:rPr lang="en-US" sz="2001">
                <a:latin typeface="Arial" panose="020B0604020202020204" pitchFamily="34" charset="0"/>
                <a:cs typeface="Arial" panose="020B0604020202020204" pitchFamily="34" charset="0"/>
              </a:rPr>
              <a:t>: Market coupling in Central West Europe (</a:t>
            </a:r>
            <a:r>
              <a:rPr lang="en-US" sz="2001">
                <a:solidFill>
                  <a:srgbClr val="00B0F0"/>
                </a:solidFill>
                <a:latin typeface="Arial" panose="020B0604020202020204" pitchFamily="34" charset="0"/>
                <a:cs typeface="Arial" panose="020B0604020202020204" pitchFamily="34" charset="0"/>
              </a:rPr>
              <a:t>CWE</a:t>
            </a:r>
            <a:r>
              <a:rPr lang="en-US" sz="2001">
                <a:latin typeface="Arial" panose="020B0604020202020204" pitchFamily="34" charset="0"/>
                <a:cs typeface="Arial" panose="020B0604020202020204" pitchFamily="34" charset="0"/>
              </a:rPr>
              <a:t>) – </a:t>
            </a:r>
            <a:r>
              <a:rPr lang="en-US" sz="2001">
                <a:solidFill>
                  <a:schemeClr val="accent2"/>
                </a:solidFill>
                <a:latin typeface="Arial" panose="020B0604020202020204" pitchFamily="34" charset="0"/>
                <a:cs typeface="Arial" panose="020B0604020202020204" pitchFamily="34" charset="0"/>
              </a:rPr>
              <a:t>Benelux</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France</a:t>
            </a:r>
            <a:r>
              <a:rPr lang="en-US" sz="2001">
                <a:latin typeface="Arial" panose="020B0604020202020204" pitchFamily="34" charset="0"/>
                <a:cs typeface="Arial" panose="020B0604020202020204" pitchFamily="34" charset="0"/>
              </a:rPr>
              <a:t> and </a:t>
            </a:r>
            <a:r>
              <a:rPr lang="en-US" sz="2001">
                <a:solidFill>
                  <a:schemeClr val="accent2"/>
                </a:solidFill>
                <a:latin typeface="Arial" panose="020B0604020202020204" pitchFamily="34" charset="0"/>
                <a:cs typeface="Arial" panose="020B0604020202020204" pitchFamily="34" charset="0"/>
              </a:rPr>
              <a:t>Germany</a:t>
            </a:r>
            <a:r>
              <a:rPr lang="en-US" sz="2001">
                <a:latin typeface="Arial" panose="020B0604020202020204" pitchFamily="34" charset="0"/>
                <a:cs typeface="Arial" panose="020B0604020202020204" pitchFamily="34" charset="0"/>
              </a:rPr>
              <a:t>.</a:t>
            </a:r>
          </a:p>
          <a:p>
            <a:pPr algn="just"/>
            <a:r>
              <a:rPr lang="en-US" sz="2001" b="1">
                <a:latin typeface="Arial" panose="020B0604020202020204" pitchFamily="34" charset="0"/>
                <a:cs typeface="Arial" panose="020B0604020202020204" pitchFamily="34" charset="0"/>
              </a:rPr>
              <a:t>2014</a:t>
            </a:r>
            <a:r>
              <a:rPr lang="en-US" sz="2001">
                <a:latin typeface="Arial" panose="020B0604020202020204" pitchFamily="34" charset="0"/>
                <a:cs typeface="Arial" panose="020B0604020202020204" pitchFamily="34" charset="0"/>
              </a:rPr>
              <a:t>: Price coupling in North-Western Europe (</a:t>
            </a:r>
            <a:r>
              <a:rPr lang="en-US" sz="2001">
                <a:solidFill>
                  <a:srgbClr val="00B0F0"/>
                </a:solidFill>
                <a:latin typeface="Arial" panose="020B0604020202020204" pitchFamily="34" charset="0"/>
                <a:cs typeface="Arial" panose="020B0604020202020204" pitchFamily="34" charset="0"/>
              </a:rPr>
              <a:t>NEW</a:t>
            </a:r>
            <a:r>
              <a:rPr lang="en-US" sz="2001">
                <a:latin typeface="Arial" panose="020B0604020202020204" pitchFamily="34" charset="0"/>
                <a:cs typeface="Arial" panose="020B0604020202020204" pitchFamily="34" charset="0"/>
              </a:rPr>
              <a:t>) using the Price Coupling of Regions (</a:t>
            </a:r>
            <a:r>
              <a:rPr lang="en-US" sz="2001">
                <a:solidFill>
                  <a:srgbClr val="00B0F0"/>
                </a:solidFill>
                <a:latin typeface="Arial" panose="020B0604020202020204" pitchFamily="34" charset="0"/>
                <a:cs typeface="Arial" panose="020B0604020202020204" pitchFamily="34" charset="0"/>
              </a:rPr>
              <a:t>PCR</a:t>
            </a:r>
            <a:r>
              <a:rPr lang="en-US" sz="2001">
                <a:latin typeface="Arial" panose="020B0604020202020204" pitchFamily="34" charset="0"/>
                <a:cs typeface="Arial" panose="020B0604020202020204" pitchFamily="34" charset="0"/>
              </a:rPr>
              <a:t>) solution. At the same time, a similar solution is implemented in South-Western Europe (</a:t>
            </a:r>
            <a:r>
              <a:rPr lang="en-US" sz="2001">
                <a:solidFill>
                  <a:srgbClr val="00B0F0"/>
                </a:solidFill>
                <a:latin typeface="Arial" panose="020B0604020202020204" pitchFamily="34" charset="0"/>
                <a:cs typeface="Arial" panose="020B0604020202020204" pitchFamily="34" charset="0"/>
              </a:rPr>
              <a:t>SWE</a:t>
            </a:r>
            <a:r>
              <a:rPr lang="en-US" sz="2001">
                <a:latin typeface="Arial" panose="020B0604020202020204" pitchFamily="34" charset="0"/>
                <a:cs typeface="Arial" panose="020B0604020202020204" pitchFamily="34" charset="0"/>
              </a:rPr>
              <a:t>). Full coupling of both </a:t>
            </a:r>
            <a:r>
              <a:rPr lang="en-US" sz="2001">
                <a:solidFill>
                  <a:srgbClr val="00B0F0"/>
                </a:solidFill>
                <a:latin typeface="Arial" panose="020B0604020202020204" pitchFamily="34" charset="0"/>
                <a:cs typeface="Arial" panose="020B0604020202020204" pitchFamily="34" charset="0"/>
              </a:rPr>
              <a:t>NEW</a:t>
            </a:r>
            <a:r>
              <a:rPr lang="en-US" sz="2001">
                <a:latin typeface="Arial" panose="020B0604020202020204" pitchFamily="34" charset="0"/>
                <a:cs typeface="Arial" panose="020B0604020202020204" pitchFamily="34" charset="0"/>
              </a:rPr>
              <a:t> and </a:t>
            </a:r>
            <a:r>
              <a:rPr lang="en-US" sz="2001">
                <a:solidFill>
                  <a:srgbClr val="00B0F0"/>
                </a:solidFill>
                <a:latin typeface="Arial" panose="020B0604020202020204" pitchFamily="34" charset="0"/>
                <a:cs typeface="Arial" panose="020B0604020202020204" pitchFamily="34" charset="0"/>
              </a:rPr>
              <a:t>SWE</a:t>
            </a:r>
            <a:r>
              <a:rPr lang="en-US" sz="2001">
                <a:latin typeface="Arial" panose="020B0604020202020204" pitchFamily="34" charset="0"/>
                <a:cs typeface="Arial" panose="020B0604020202020204" pitchFamily="34" charset="0"/>
              </a:rPr>
              <a:t> is achieved through Multi-Regional Coupling (</a:t>
            </a:r>
            <a:r>
              <a:rPr lang="en-US" sz="2001">
                <a:solidFill>
                  <a:srgbClr val="00B0F0"/>
                </a:solidFill>
                <a:latin typeface="Arial" panose="020B0604020202020204" pitchFamily="34" charset="0"/>
                <a:cs typeface="Arial" panose="020B0604020202020204" pitchFamily="34" charset="0"/>
              </a:rPr>
              <a:t>MRC</a:t>
            </a:r>
            <a:r>
              <a:rPr lang="en-US" sz="2001">
                <a:latin typeface="Arial" panose="020B0604020202020204" pitchFamily="34" charset="0"/>
                <a:cs typeface="Arial" panose="020B0604020202020204" pitchFamily="34" charset="0"/>
              </a:rPr>
              <a:t>). This includes </a:t>
            </a:r>
            <a:r>
              <a:rPr lang="en-US" sz="2001">
                <a:solidFill>
                  <a:schemeClr val="accent2"/>
                </a:solidFill>
                <a:latin typeface="Arial" panose="020B0604020202020204" pitchFamily="34" charset="0"/>
                <a:cs typeface="Arial" panose="020B0604020202020204" pitchFamily="34" charset="0"/>
              </a:rPr>
              <a:t>Belgium</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Denmark</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Estonia</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Finland</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France</a:t>
            </a:r>
            <a:r>
              <a:rPr lang="en-US" sz="2001">
                <a:latin typeface="Arial" panose="020B0604020202020204" pitchFamily="34" charset="0"/>
                <a:cs typeface="Arial" panose="020B0604020202020204" pitchFamily="34" charset="0"/>
              </a:rPr>
              <a:t>, </a:t>
            </a:r>
            <a:r>
              <a:rPr lang="en-US" sz="2001" err="1">
                <a:solidFill>
                  <a:schemeClr val="accent2"/>
                </a:solidFill>
                <a:latin typeface="Arial" panose="020B0604020202020204" pitchFamily="34" charset="0"/>
                <a:cs typeface="Arial" panose="020B0604020202020204" pitchFamily="34" charset="0"/>
              </a:rPr>
              <a:t>Germany+Austria</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Great Britain (GB)</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Latvia</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Lithuania</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Luxembourg</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the Netherlands</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Norway</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Poland</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Sweden</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Portugal</a:t>
            </a:r>
            <a:r>
              <a:rPr lang="en-US" sz="2001">
                <a:latin typeface="Arial" panose="020B0604020202020204" pitchFamily="34" charset="0"/>
                <a:cs typeface="Arial" panose="020B0604020202020204" pitchFamily="34" charset="0"/>
              </a:rPr>
              <a:t> and </a:t>
            </a:r>
            <a:r>
              <a:rPr lang="en-US" sz="2001">
                <a:solidFill>
                  <a:schemeClr val="accent2"/>
                </a:solidFill>
                <a:latin typeface="Arial" panose="020B0604020202020204" pitchFamily="34" charset="0"/>
                <a:cs typeface="Arial" panose="020B0604020202020204" pitchFamily="34" charset="0"/>
              </a:rPr>
              <a:t>Spain</a:t>
            </a:r>
            <a:r>
              <a:rPr lang="en-US" sz="2001">
                <a:latin typeface="Arial" panose="020B0604020202020204" pitchFamily="34" charset="0"/>
                <a:cs typeface="Arial" panose="020B0604020202020204" pitchFamily="34" charset="0"/>
              </a:rPr>
              <a:t>. </a:t>
            </a:r>
          </a:p>
          <a:p>
            <a:pPr algn="just"/>
            <a:r>
              <a:rPr lang="en-US" sz="2001" b="1">
                <a:latin typeface="Arial" panose="020B0604020202020204" pitchFamily="34" charset="0"/>
                <a:cs typeface="Arial" panose="020B0604020202020204" pitchFamily="34" charset="0"/>
              </a:rPr>
              <a:t>Later in 2014</a:t>
            </a:r>
            <a:r>
              <a:rPr lang="en-US" sz="2001">
                <a:latin typeface="Arial" panose="020B0604020202020204" pitchFamily="34" charset="0"/>
                <a:cs typeface="Arial" panose="020B0604020202020204" pitchFamily="34" charset="0"/>
              </a:rPr>
              <a:t>: </a:t>
            </a:r>
            <a:r>
              <a:rPr lang="en-US" sz="2001">
                <a:solidFill>
                  <a:srgbClr val="00B0F0"/>
                </a:solidFill>
                <a:latin typeface="Arial" panose="020B0604020202020204" pitchFamily="34" charset="0"/>
                <a:cs typeface="Arial" panose="020B0604020202020204" pitchFamily="34" charset="0"/>
              </a:rPr>
              <a:t>4M MC </a:t>
            </a:r>
            <a:r>
              <a:rPr lang="en-US" sz="2001">
                <a:latin typeface="Arial" panose="020B0604020202020204" pitchFamily="34" charset="0"/>
                <a:cs typeface="Arial" panose="020B0604020202020204" pitchFamily="34" charset="0"/>
              </a:rPr>
              <a:t>coupling between </a:t>
            </a:r>
            <a:r>
              <a:rPr lang="en-US" sz="2001">
                <a:solidFill>
                  <a:srgbClr val="E97132"/>
                </a:solidFill>
                <a:latin typeface="Arial" panose="020B0604020202020204" pitchFamily="34" charset="0"/>
                <a:cs typeface="Arial" panose="020B0604020202020204" pitchFamily="34" charset="0"/>
              </a:rPr>
              <a:t>the</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Czech Republic</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Hungary,</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Romania</a:t>
            </a:r>
            <a:r>
              <a:rPr lang="en-US" sz="2001">
                <a:latin typeface="Arial" panose="020B0604020202020204" pitchFamily="34" charset="0"/>
                <a:cs typeface="Arial" panose="020B0604020202020204" pitchFamily="34" charset="0"/>
              </a:rPr>
              <a:t> and </a:t>
            </a:r>
            <a:r>
              <a:rPr lang="en-US" sz="2001">
                <a:solidFill>
                  <a:schemeClr val="accent2"/>
                </a:solidFill>
                <a:latin typeface="Arial" panose="020B0604020202020204" pitchFamily="34" charset="0"/>
                <a:cs typeface="Arial" panose="020B0604020202020204" pitchFamily="34" charset="0"/>
              </a:rPr>
              <a:t>Slovakia</a:t>
            </a:r>
            <a:r>
              <a:rPr lang="en-US" sz="2001">
                <a:latin typeface="Arial" panose="020B0604020202020204" pitchFamily="34" charset="0"/>
                <a:cs typeface="Arial" panose="020B0604020202020204" pitchFamily="34" charset="0"/>
              </a:rPr>
              <a:t> using the </a:t>
            </a:r>
            <a:r>
              <a:rPr lang="en-US" sz="2001">
                <a:solidFill>
                  <a:srgbClr val="00B0F0"/>
                </a:solidFill>
                <a:latin typeface="Arial" panose="020B0604020202020204" pitchFamily="34" charset="0"/>
                <a:cs typeface="Arial" panose="020B0604020202020204" pitchFamily="34" charset="0"/>
              </a:rPr>
              <a:t>PCR</a:t>
            </a:r>
            <a:r>
              <a:rPr lang="en-US" sz="2001">
                <a:latin typeface="Arial" panose="020B0604020202020204" pitchFamily="34" charset="0"/>
                <a:cs typeface="Arial" panose="020B0604020202020204" pitchFamily="34" charset="0"/>
              </a:rPr>
              <a:t> solution.</a:t>
            </a:r>
          </a:p>
          <a:p>
            <a:pPr algn="just"/>
            <a:r>
              <a:rPr lang="en-US" sz="2001" b="1">
                <a:latin typeface="Arial" panose="020B0604020202020204" pitchFamily="34" charset="0"/>
                <a:cs typeface="Arial" panose="020B0604020202020204" pitchFamily="34" charset="0"/>
              </a:rPr>
              <a:t>2015</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Italy</a:t>
            </a:r>
            <a:r>
              <a:rPr lang="en-US" sz="2001">
                <a:latin typeface="Arial" panose="020B0604020202020204" pitchFamily="34" charset="0"/>
                <a:cs typeface="Arial" panose="020B0604020202020204" pitchFamily="34" charset="0"/>
              </a:rPr>
              <a:t> and </a:t>
            </a:r>
            <a:r>
              <a:rPr lang="en-US" sz="2001">
                <a:solidFill>
                  <a:schemeClr val="accent2"/>
                </a:solidFill>
                <a:latin typeface="Arial" panose="020B0604020202020204" pitchFamily="34" charset="0"/>
                <a:cs typeface="Arial" panose="020B0604020202020204" pitchFamily="34" charset="0"/>
              </a:rPr>
              <a:t>Slovenia</a:t>
            </a:r>
            <a:r>
              <a:rPr lang="en-US" sz="2001">
                <a:latin typeface="Arial" panose="020B0604020202020204" pitchFamily="34" charset="0"/>
                <a:cs typeface="Arial" panose="020B0604020202020204" pitchFamily="34" charset="0"/>
              </a:rPr>
              <a:t> coupled with </a:t>
            </a:r>
            <a:r>
              <a:rPr lang="en-US" sz="2001">
                <a:solidFill>
                  <a:srgbClr val="00B0F0"/>
                </a:solidFill>
                <a:latin typeface="Arial" panose="020B0604020202020204" pitchFamily="34" charset="0"/>
                <a:cs typeface="Arial" panose="020B0604020202020204" pitchFamily="34" charset="0"/>
              </a:rPr>
              <a:t>MRC</a:t>
            </a:r>
            <a:r>
              <a:rPr lang="en-US" sz="2001">
                <a:latin typeface="Arial" panose="020B0604020202020204" pitchFamily="34" charset="0"/>
                <a:cs typeface="Arial" panose="020B0604020202020204" pitchFamily="34" charset="0"/>
              </a:rPr>
              <a:t>.</a:t>
            </a:r>
          </a:p>
          <a:p>
            <a:pPr algn="just"/>
            <a:r>
              <a:rPr lang="en-US" sz="2001" b="1">
                <a:latin typeface="Arial" panose="020B0604020202020204" pitchFamily="34" charset="0"/>
                <a:cs typeface="Arial" panose="020B0604020202020204" pitchFamily="34" charset="0"/>
              </a:rPr>
              <a:t>2016</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Bulgaria</a:t>
            </a:r>
            <a:r>
              <a:rPr lang="en-US" sz="2001">
                <a:latin typeface="Arial" panose="020B0604020202020204" pitchFamily="34" charset="0"/>
                <a:cs typeface="Arial" panose="020B0604020202020204" pitchFamily="34" charset="0"/>
              </a:rPr>
              <a:t> and </a:t>
            </a:r>
            <a:r>
              <a:rPr lang="en-US" sz="2001">
                <a:solidFill>
                  <a:schemeClr val="accent2"/>
                </a:solidFill>
                <a:latin typeface="Arial" panose="020B0604020202020204" pitchFamily="34" charset="0"/>
                <a:cs typeface="Arial" panose="020B0604020202020204" pitchFamily="34" charset="0"/>
              </a:rPr>
              <a:t>Croatia</a:t>
            </a:r>
            <a:r>
              <a:rPr lang="en-US" sz="2001">
                <a:latin typeface="Arial" panose="020B0604020202020204" pitchFamily="34" charset="0"/>
                <a:cs typeface="Arial" panose="020B0604020202020204" pitchFamily="34" charset="0"/>
              </a:rPr>
              <a:t> join </a:t>
            </a:r>
            <a:r>
              <a:rPr lang="en-US" sz="2001">
                <a:solidFill>
                  <a:srgbClr val="00B0F0"/>
                </a:solidFill>
                <a:latin typeface="Arial" panose="020B0604020202020204" pitchFamily="34" charset="0"/>
                <a:cs typeface="Arial" panose="020B0604020202020204" pitchFamily="34" charset="0"/>
              </a:rPr>
              <a:t>MRC</a:t>
            </a:r>
            <a:r>
              <a:rPr lang="en-US" sz="2001">
                <a:latin typeface="Arial" panose="020B0604020202020204" pitchFamily="34" charset="0"/>
                <a:cs typeface="Arial" panose="020B0604020202020204" pitchFamily="34" charset="0"/>
              </a:rPr>
              <a:t> (in isolated mode).</a:t>
            </a:r>
          </a:p>
          <a:p>
            <a:pPr algn="just"/>
            <a:r>
              <a:rPr lang="en-US" sz="2001" b="1">
                <a:latin typeface="Arial" panose="020B0604020202020204" pitchFamily="34" charset="0"/>
                <a:cs typeface="Arial" panose="020B0604020202020204" pitchFamily="34" charset="0"/>
              </a:rPr>
              <a:t>2018</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Croatia</a:t>
            </a:r>
            <a:r>
              <a:rPr lang="en-US" sz="2001">
                <a:latin typeface="Arial" panose="020B0604020202020204" pitchFamily="34" charset="0"/>
                <a:cs typeface="Arial" panose="020B0604020202020204" pitchFamily="34" charset="0"/>
              </a:rPr>
              <a:t> and the island of Ireland coupled with </a:t>
            </a:r>
            <a:r>
              <a:rPr lang="en-US" sz="2001">
                <a:solidFill>
                  <a:srgbClr val="00B0F0"/>
                </a:solidFill>
                <a:latin typeface="Arial" panose="020B0604020202020204" pitchFamily="34" charset="0"/>
                <a:cs typeface="Arial" panose="020B0604020202020204" pitchFamily="34" charset="0"/>
              </a:rPr>
              <a:t>MRC</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Germany</a:t>
            </a:r>
            <a:r>
              <a:rPr lang="en-US" sz="2001">
                <a:latin typeface="Arial" panose="020B0604020202020204" pitchFamily="34" charset="0"/>
                <a:cs typeface="Arial" panose="020B0604020202020204" pitchFamily="34" charset="0"/>
              </a:rPr>
              <a:t> and </a:t>
            </a:r>
            <a:r>
              <a:rPr lang="en-US" sz="2001">
                <a:solidFill>
                  <a:schemeClr val="accent2"/>
                </a:solidFill>
                <a:latin typeface="Arial" panose="020B0604020202020204" pitchFamily="34" charset="0"/>
                <a:cs typeface="Arial" panose="020B0604020202020204" pitchFamily="34" charset="0"/>
              </a:rPr>
              <a:t>Austria</a:t>
            </a:r>
            <a:r>
              <a:rPr lang="en-US" sz="2001">
                <a:latin typeface="Arial" panose="020B0604020202020204" pitchFamily="34" charset="0"/>
                <a:cs typeface="Arial" panose="020B0604020202020204" pitchFamily="34" charset="0"/>
              </a:rPr>
              <a:t> split into two bidding zones.</a:t>
            </a:r>
          </a:p>
          <a:p>
            <a:pPr algn="just"/>
            <a:r>
              <a:rPr lang="en-US" sz="2001" b="1">
                <a:latin typeface="Arial" panose="020B0604020202020204" pitchFamily="34" charset="0"/>
                <a:cs typeface="Arial" panose="020B0604020202020204" pitchFamily="34" charset="0"/>
              </a:rPr>
              <a:t>2020</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Greece</a:t>
            </a:r>
            <a:r>
              <a:rPr lang="en-US" sz="2001">
                <a:latin typeface="Arial" panose="020B0604020202020204" pitchFamily="34" charset="0"/>
                <a:cs typeface="Arial" panose="020B0604020202020204" pitchFamily="34" charset="0"/>
              </a:rPr>
              <a:t> coupled with </a:t>
            </a:r>
            <a:r>
              <a:rPr lang="en-US" sz="2001">
                <a:solidFill>
                  <a:srgbClr val="00B0F0"/>
                </a:solidFill>
                <a:latin typeface="Arial" panose="020B0604020202020204" pitchFamily="34" charset="0"/>
                <a:cs typeface="Arial" panose="020B0604020202020204" pitchFamily="34" charset="0"/>
              </a:rPr>
              <a:t>MRC</a:t>
            </a:r>
            <a:r>
              <a:rPr lang="en-US" sz="2001">
                <a:latin typeface="Arial" panose="020B0604020202020204" pitchFamily="34" charset="0"/>
                <a:cs typeface="Arial" panose="020B0604020202020204" pitchFamily="34" charset="0"/>
              </a:rPr>
              <a:t> through SDAC.</a:t>
            </a:r>
          </a:p>
          <a:p>
            <a:pPr algn="just"/>
            <a:r>
              <a:rPr lang="en-US" sz="2001" b="1">
                <a:latin typeface="Arial" panose="020B0604020202020204" pitchFamily="34" charset="0"/>
                <a:cs typeface="Arial" panose="020B0604020202020204" pitchFamily="34" charset="0"/>
              </a:rPr>
              <a:t>2021</a:t>
            </a:r>
            <a:r>
              <a:rPr lang="en-US" sz="2001">
                <a:latin typeface="Arial" panose="020B0604020202020204" pitchFamily="34" charset="0"/>
                <a:cs typeface="Arial" panose="020B0604020202020204" pitchFamily="34" charset="0"/>
              </a:rPr>
              <a:t>: </a:t>
            </a:r>
            <a:r>
              <a:rPr lang="en-US" sz="2001">
                <a:solidFill>
                  <a:srgbClr val="E97132"/>
                </a:solidFill>
                <a:latin typeface="Arial" panose="020B0604020202020204" pitchFamily="34" charset="0"/>
                <a:cs typeface="Arial" panose="020B0604020202020204" pitchFamily="34" charset="0"/>
              </a:rPr>
              <a:t>EU-GB</a:t>
            </a:r>
            <a:r>
              <a:rPr lang="en-US" sz="2001">
                <a:latin typeface="Arial" panose="020B0604020202020204" pitchFamily="34" charset="0"/>
                <a:cs typeface="Arial" panose="020B0604020202020204" pitchFamily="34" charset="0"/>
              </a:rPr>
              <a:t> interconnectors and </a:t>
            </a:r>
            <a:r>
              <a:rPr lang="en-US" sz="2001">
                <a:solidFill>
                  <a:schemeClr val="accent2"/>
                </a:solidFill>
                <a:latin typeface="Arial" panose="020B0604020202020204" pitchFamily="34" charset="0"/>
                <a:cs typeface="Arial" panose="020B0604020202020204" pitchFamily="34" charset="0"/>
              </a:rPr>
              <a:t>GB</a:t>
            </a:r>
            <a:r>
              <a:rPr lang="en-US" sz="2001">
                <a:latin typeface="Arial" panose="020B0604020202020204" pitchFamily="34" charset="0"/>
                <a:cs typeface="Arial" panose="020B0604020202020204" pitchFamily="34" charset="0"/>
              </a:rPr>
              <a:t> bidding zones exit SDAC; </a:t>
            </a:r>
            <a:r>
              <a:rPr lang="en-US" sz="2001">
                <a:solidFill>
                  <a:schemeClr val="accent2"/>
                </a:solidFill>
                <a:latin typeface="Arial" panose="020B0604020202020204" pitchFamily="34" charset="0"/>
                <a:cs typeface="Arial" panose="020B0604020202020204" pitchFamily="34" charset="0"/>
              </a:rPr>
              <a:t>Bulgaria</a:t>
            </a:r>
            <a:r>
              <a:rPr lang="en-US" sz="2001">
                <a:latin typeface="Arial" panose="020B0604020202020204" pitchFamily="34" charset="0"/>
                <a:cs typeface="Arial" panose="020B0604020202020204" pitchFamily="34" charset="0"/>
              </a:rPr>
              <a:t> coupled with SDAC; </a:t>
            </a:r>
            <a:r>
              <a:rPr lang="en-US" sz="2001">
                <a:solidFill>
                  <a:srgbClr val="00B0F0"/>
                </a:solidFill>
                <a:latin typeface="Arial" panose="020B0604020202020204" pitchFamily="34" charset="0"/>
                <a:cs typeface="Arial" panose="020B0604020202020204" pitchFamily="34" charset="0"/>
              </a:rPr>
              <a:t>4M MC </a:t>
            </a:r>
            <a:r>
              <a:rPr lang="en-US" sz="2001">
                <a:latin typeface="Arial" panose="020B0604020202020204" pitchFamily="34" charset="0"/>
                <a:cs typeface="Arial" panose="020B0604020202020204" pitchFamily="34" charset="0"/>
              </a:rPr>
              <a:t>and </a:t>
            </a:r>
            <a:r>
              <a:rPr lang="en-US" sz="2001">
                <a:solidFill>
                  <a:srgbClr val="00B0F0"/>
                </a:solidFill>
                <a:latin typeface="Arial" panose="020B0604020202020204" pitchFamily="34" charset="0"/>
                <a:cs typeface="Arial" panose="020B0604020202020204" pitchFamily="34" charset="0"/>
              </a:rPr>
              <a:t>MRC</a:t>
            </a:r>
            <a:r>
              <a:rPr lang="en-US" sz="2001">
                <a:latin typeface="Arial" panose="020B0604020202020204" pitchFamily="34" charset="0"/>
                <a:cs typeface="Arial" panose="020B0604020202020204" pitchFamily="34" charset="0"/>
              </a:rPr>
              <a:t> coupling; inclusion of </a:t>
            </a:r>
            <a:r>
              <a:rPr lang="en-US" sz="2001">
                <a:solidFill>
                  <a:srgbClr val="E97132"/>
                </a:solidFill>
                <a:latin typeface="Arial" panose="020B0604020202020204" pitchFamily="34" charset="0"/>
                <a:cs typeface="Arial" panose="020B0604020202020204" pitchFamily="34" charset="0"/>
              </a:rPr>
              <a:t>Bulgaria-Romania</a:t>
            </a:r>
            <a:r>
              <a:rPr lang="en-US" sz="2001">
                <a:latin typeface="Arial" panose="020B0604020202020204" pitchFamily="34" charset="0"/>
                <a:cs typeface="Arial" panose="020B0604020202020204" pitchFamily="34" charset="0"/>
              </a:rPr>
              <a:t> border in SDAC coupling.</a:t>
            </a:r>
          </a:p>
          <a:p>
            <a:pPr algn="just"/>
            <a:r>
              <a:rPr lang="en-US" sz="2001" b="1">
                <a:latin typeface="Arial" panose="020B0604020202020204" pitchFamily="34" charset="0"/>
                <a:cs typeface="Arial" panose="020B0604020202020204" pitchFamily="34" charset="0"/>
              </a:rPr>
              <a:t>2022</a:t>
            </a:r>
            <a:r>
              <a:rPr lang="en-US" sz="2001">
                <a:latin typeface="Arial" panose="020B0604020202020204" pitchFamily="34" charset="0"/>
                <a:cs typeface="Arial" panose="020B0604020202020204" pitchFamily="34" charset="0"/>
              </a:rPr>
              <a:t>: </a:t>
            </a:r>
            <a:r>
              <a:rPr lang="en-US" sz="2001">
                <a:solidFill>
                  <a:schemeClr val="accent2"/>
                </a:solidFill>
                <a:latin typeface="Arial" panose="020B0604020202020204" pitchFamily="34" charset="0"/>
                <a:cs typeface="Arial" panose="020B0604020202020204" pitchFamily="34" charset="0"/>
              </a:rPr>
              <a:t>Croatian-Hungarian</a:t>
            </a:r>
            <a:r>
              <a:rPr lang="en-US" sz="2001">
                <a:latin typeface="Arial" panose="020B0604020202020204" pitchFamily="34" charset="0"/>
                <a:cs typeface="Arial" panose="020B0604020202020204" pitchFamily="34" charset="0"/>
              </a:rPr>
              <a:t> border included in SDAC coupling.</a:t>
            </a:r>
          </a:p>
          <a:p>
            <a:pPr algn="just"/>
            <a:r>
              <a:rPr lang="en-US" sz="2001" b="1">
                <a:latin typeface="Arial" panose="020B0604020202020204" pitchFamily="34" charset="0"/>
                <a:cs typeface="Arial" panose="020B0604020202020204" pitchFamily="34" charset="0"/>
              </a:rPr>
              <a:t>2025 (October): </a:t>
            </a:r>
            <a:r>
              <a:rPr lang="en-US" sz="2001">
                <a:latin typeface="Arial" panose="020B0604020202020204" pitchFamily="34" charset="0"/>
                <a:cs typeface="Arial" panose="020B0604020202020204" pitchFamily="34" charset="0"/>
              </a:rPr>
              <a:t>Day-ahead market goes ¼ hourly.</a:t>
            </a:r>
          </a:p>
        </p:txBody>
      </p:sp>
      <p:sp>
        <p:nvSpPr>
          <p:cNvPr id="4" name="Espace réservé du numéro de diapositive 1">
            <a:extLst>
              <a:ext uri="{FF2B5EF4-FFF2-40B4-BE49-F238E27FC236}">
                <a16:creationId xmlns:a16="http://schemas.microsoft.com/office/drawing/2014/main" id="{5003924B-285C-5859-16A2-BC228544019F}"/>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177</a:t>
            </a:fld>
            <a:endParaRPr lang="en-GB"/>
          </a:p>
        </p:txBody>
      </p:sp>
    </p:spTree>
    <p:extLst>
      <p:ext uri="{BB962C8B-B14F-4D97-AF65-F5344CB8AC3E}">
        <p14:creationId xmlns:p14="http://schemas.microsoft.com/office/powerpoint/2010/main" val="14960061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BE734-C78A-A0B3-4227-68B85B31662B}"/>
            </a:ext>
          </a:extLst>
        </p:cNvPr>
        <p:cNvGrpSpPr/>
        <p:nvPr/>
      </p:nvGrpSpPr>
      <p:grpSpPr>
        <a:xfrm>
          <a:off x="0" y="0"/>
          <a:ext cx="0" cy="0"/>
          <a:chOff x="0" y="0"/>
          <a:chExt cx="0" cy="0"/>
        </a:xfrm>
      </p:grpSpPr>
      <p:sp>
        <p:nvSpPr>
          <p:cNvPr id="9" name="ZoneTexte 8">
            <a:extLst>
              <a:ext uri="{FF2B5EF4-FFF2-40B4-BE49-F238E27FC236}">
                <a16:creationId xmlns:a16="http://schemas.microsoft.com/office/drawing/2014/main" id="{C707121F-FA3A-DDD5-DD10-46327E37B30A}"/>
              </a:ext>
            </a:extLst>
          </p:cNvPr>
          <p:cNvSpPr txBox="1"/>
          <p:nvPr/>
        </p:nvSpPr>
        <p:spPr>
          <a:xfrm>
            <a:off x="590529" y="350622"/>
            <a:ext cx="9132533"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History, vocabulary and acronyms – the EU context (3/3)</a:t>
            </a:r>
            <a:endParaRPr lang="fr-BE" sz="2400" b="1">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EE03D9BA-4A00-B18A-89A5-14E4D35843AF}"/>
              </a:ext>
            </a:extLst>
          </p:cNvPr>
          <p:cNvSpPr txBox="1"/>
          <p:nvPr/>
        </p:nvSpPr>
        <p:spPr>
          <a:xfrm>
            <a:off x="590529" y="2128345"/>
            <a:ext cx="5364501" cy="4094967"/>
          </a:xfrm>
          <a:prstGeom prst="rect">
            <a:avLst/>
          </a:prstGeom>
          <a:noFill/>
        </p:spPr>
        <p:txBody>
          <a:bodyPr wrap="square">
            <a:spAutoFit/>
          </a:bodyPr>
          <a:lstStyle/>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SDAC</a:t>
            </a:r>
            <a:r>
              <a:rPr lang="en-US" sz="2001">
                <a:latin typeface="Arial" panose="020B0604020202020204" pitchFamily="34" charset="0"/>
                <a:cs typeface="Arial" panose="020B0604020202020204" pitchFamily="34" charset="0"/>
              </a:rPr>
              <a:t> represents the current and most extensive phase of European market coupling for day-ahead electricity markets.</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PCR</a:t>
            </a:r>
            <a:r>
              <a:rPr lang="en-US" sz="2001">
                <a:latin typeface="Arial" panose="020B0604020202020204" pitchFamily="34" charset="0"/>
                <a:cs typeface="Arial" panose="020B0604020202020204" pitchFamily="34" charset="0"/>
              </a:rPr>
              <a:t> was a precursor initiative aimed at developing the price coupling mechanism across regional markets, which eventually evolved into SDAC.</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MRC</a:t>
            </a:r>
            <a:r>
              <a:rPr lang="en-US" sz="2001">
                <a:latin typeface="Arial" panose="020B0604020202020204" pitchFamily="34" charset="0"/>
                <a:cs typeface="Arial" panose="020B0604020202020204" pitchFamily="34" charset="0"/>
              </a:rPr>
              <a:t> was a regional coupling effort focused on establishing a common price reference in specific regions, paving the way for the broader coupling mechanism seen in SDAC.</a:t>
            </a:r>
          </a:p>
        </p:txBody>
      </p:sp>
      <p:grpSp>
        <p:nvGrpSpPr>
          <p:cNvPr id="7" name="Groupe 6">
            <a:extLst>
              <a:ext uri="{FF2B5EF4-FFF2-40B4-BE49-F238E27FC236}">
                <a16:creationId xmlns:a16="http://schemas.microsoft.com/office/drawing/2014/main" id="{677D8953-E554-3FAE-AF57-08E16094410B}"/>
              </a:ext>
            </a:extLst>
          </p:cNvPr>
          <p:cNvGrpSpPr/>
          <p:nvPr/>
        </p:nvGrpSpPr>
        <p:grpSpPr>
          <a:xfrm>
            <a:off x="6418765" y="2174065"/>
            <a:ext cx="3081901" cy="4054468"/>
            <a:chOff x="6828861" y="3682068"/>
            <a:chExt cx="3080683" cy="4052865"/>
          </a:xfrm>
        </p:grpSpPr>
        <p:pic>
          <p:nvPicPr>
            <p:cNvPr id="1026" name="Picture 2">
              <a:extLst>
                <a:ext uri="{FF2B5EF4-FFF2-40B4-BE49-F238E27FC236}">
                  <a16:creationId xmlns:a16="http://schemas.microsoft.com/office/drawing/2014/main" id="{D4DD0BF6-8F32-7FB7-B966-3977962D6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092" y="3825862"/>
              <a:ext cx="2820220" cy="374400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48E5B4D-41E1-8A28-CDDA-7B2D7731608D}"/>
                </a:ext>
              </a:extLst>
            </p:cNvPr>
            <p:cNvSpPr/>
            <p:nvPr/>
          </p:nvSpPr>
          <p:spPr>
            <a:xfrm>
              <a:off x="6828861" y="3682068"/>
              <a:ext cx="3080683" cy="405286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4" name="Espace réservé du numéro de diapositive 1">
            <a:extLst>
              <a:ext uri="{FF2B5EF4-FFF2-40B4-BE49-F238E27FC236}">
                <a16:creationId xmlns:a16="http://schemas.microsoft.com/office/drawing/2014/main" id="{6CE19C5E-C5AD-F38D-0F39-CE60F0CF20FC}"/>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178</a:t>
            </a:fld>
            <a:endParaRPr lang="en-GB"/>
          </a:p>
        </p:txBody>
      </p:sp>
    </p:spTree>
    <p:extLst>
      <p:ext uri="{BB962C8B-B14F-4D97-AF65-F5344CB8AC3E}">
        <p14:creationId xmlns:p14="http://schemas.microsoft.com/office/powerpoint/2010/main" val="123716720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BDA80BC-98F9-E165-8C52-2C6ABA64533E}"/>
              </a:ext>
            </a:extLst>
          </p:cNvPr>
          <p:cNvSpPr txBox="1"/>
          <p:nvPr/>
        </p:nvSpPr>
        <p:spPr>
          <a:xfrm>
            <a:off x="590529" y="2427625"/>
            <a:ext cx="9485615" cy="3477875"/>
          </a:xfrm>
          <a:prstGeom prst="rect">
            <a:avLst/>
          </a:prstGeom>
          <a:noFill/>
        </p:spPr>
        <p:txBody>
          <a:bodyPr wrap="square">
            <a:spAutoFit/>
          </a:bodyPr>
          <a:lstStyle/>
          <a:p>
            <a:pPr algn="just"/>
            <a:r>
              <a:rPr lang="fr-BE" sz="2000" b="1">
                <a:latin typeface="Arial" panose="020B0604020202020204" pitchFamily="34" charset="0"/>
                <a:cs typeface="Arial" panose="020B0604020202020204" pitchFamily="34" charset="0"/>
              </a:rPr>
              <a:t>Transmission System Operators (TSOs):</a:t>
            </a:r>
          </a:p>
          <a:p>
            <a:pPr algn="just"/>
            <a:endParaRPr lang="fr-BE" sz="2000" u="sng">
              <a:latin typeface="Arial" panose="020B0604020202020204" pitchFamily="34" charset="0"/>
              <a:cs typeface="Arial" panose="020B0604020202020204" pitchFamily="34" charset="0"/>
            </a:endParaRPr>
          </a:p>
          <a:p>
            <a:pPr algn="just"/>
            <a:r>
              <a:rPr lang="fr-BE" sz="2000">
                <a:latin typeface="Arial" panose="020B0604020202020204" pitchFamily="34" charset="0"/>
                <a:cs typeface="Arial" panose="020B0604020202020204" pitchFamily="34" charset="0"/>
              </a:rPr>
              <a:t>50Hertz Transmission, ADMIE, Amprion, APG, AST, ČEPS, Creos, EirGrid, Elering, ELES, ELIA, Energinet, ESO, Fingrid, HOPS, Litgrid, MAVIR, PSE, REE, REN, RTE, SEPS, SONI, Statnett, Svenska Kraftnät, TenneT DE, TenneT NL, Terna, Transelectrica, and TransnetBW.</a:t>
            </a:r>
          </a:p>
          <a:p>
            <a:pPr algn="just"/>
            <a:endParaRPr lang="fr-BE" sz="2000" b="1">
              <a:latin typeface="Arial" panose="020B0604020202020204" pitchFamily="34" charset="0"/>
              <a:cs typeface="Arial" panose="020B0604020202020204" pitchFamily="34" charset="0"/>
            </a:endParaRPr>
          </a:p>
          <a:p>
            <a:pPr algn="just"/>
            <a:r>
              <a:rPr lang="fr-BE" sz="2000" b="1">
                <a:latin typeface="Arial" panose="020B0604020202020204" pitchFamily="34" charset="0"/>
                <a:cs typeface="Arial" panose="020B0604020202020204" pitchFamily="34" charset="0"/>
              </a:rPr>
              <a:t>Nominated Electricity Market Operators (NEMOs):</a:t>
            </a:r>
          </a:p>
          <a:p>
            <a:pPr algn="just"/>
            <a:endParaRPr lang="fr-BE" sz="2000" u="sng">
              <a:latin typeface="Arial" panose="020B0604020202020204" pitchFamily="34" charset="0"/>
              <a:cs typeface="Arial" panose="020B0604020202020204" pitchFamily="34" charset="0"/>
            </a:endParaRPr>
          </a:p>
          <a:p>
            <a:pPr algn="just"/>
            <a:r>
              <a:rPr lang="fr-BE" sz="2000">
                <a:latin typeface="Arial" panose="020B0604020202020204" pitchFamily="34" charset="0"/>
                <a:cs typeface="Arial" panose="020B0604020202020204" pitchFamily="34" charset="0"/>
              </a:rPr>
              <a:t>BSP, CROPEX, SEMOpx (EirGrid and SONI), EPEX, EXAA, GME, HEnEx, HUPX, IBEX, Nord Pool, OMIE, OKTE, OPCOM, OTE, and TGE.</a:t>
            </a:r>
          </a:p>
        </p:txBody>
      </p:sp>
      <p:sp>
        <p:nvSpPr>
          <p:cNvPr id="6" name="ZoneTexte 5">
            <a:extLst>
              <a:ext uri="{FF2B5EF4-FFF2-40B4-BE49-F238E27FC236}">
                <a16:creationId xmlns:a16="http://schemas.microsoft.com/office/drawing/2014/main" id="{8DAC5053-EB1C-127F-64D3-5ED80E497A4C}"/>
              </a:ext>
            </a:extLst>
          </p:cNvPr>
          <p:cNvSpPr txBox="1"/>
          <p:nvPr/>
        </p:nvSpPr>
        <p:spPr>
          <a:xfrm>
            <a:off x="590529" y="350622"/>
            <a:ext cx="9132533"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Involved parties</a:t>
            </a:r>
            <a:endParaRPr lang="fr-BE" sz="2400" b="1">
              <a:latin typeface="Arial" panose="020B0604020202020204" pitchFamily="34" charset="0"/>
              <a:cs typeface="Arial" panose="020B0604020202020204" pitchFamily="34" charset="0"/>
            </a:endParaRPr>
          </a:p>
        </p:txBody>
      </p:sp>
      <p:sp>
        <p:nvSpPr>
          <p:cNvPr id="3" name="Espace réservé du numéro de diapositive 1">
            <a:extLst>
              <a:ext uri="{FF2B5EF4-FFF2-40B4-BE49-F238E27FC236}">
                <a16:creationId xmlns:a16="http://schemas.microsoft.com/office/drawing/2014/main" id="{2410CFD4-4235-F9B5-70B7-0839BE4297DC}"/>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179</a:t>
            </a:fld>
            <a:endParaRPr lang="en-GB"/>
          </a:p>
        </p:txBody>
      </p:sp>
    </p:spTree>
    <p:extLst>
      <p:ext uri="{BB962C8B-B14F-4D97-AF65-F5344CB8AC3E}">
        <p14:creationId xmlns:p14="http://schemas.microsoft.com/office/powerpoint/2010/main" val="1692669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5A926DE-1221-FB89-F807-BB9B98E2ED6B}"/>
              </a:ext>
            </a:extLst>
          </p:cNvPr>
          <p:cNvSpPr txBox="1"/>
          <p:nvPr/>
        </p:nvSpPr>
        <p:spPr>
          <a:xfrm>
            <a:off x="589585" y="965445"/>
            <a:ext cx="9481515" cy="2323713"/>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The third challenge is that renewables can lead to congestion and voltage issues on transmission and distribution networks. For instance, photovoltaic (PV) generation can cause overvoltage. When overvoltage is detected, PV production may be curtailed to protect the network.</a:t>
            </a:r>
          </a:p>
          <a:p>
            <a:pPr algn="just"/>
            <a:endParaRPr lang="en-US" sz="5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Such issues on the distribution network call the need for new markets or revised market rules specifically designed to address these problems. One example is the development of </a:t>
            </a:r>
            <a:r>
              <a:rPr lang="en-US" sz="2000" b="1">
                <a:latin typeface="Arial" panose="020B0604020202020204" pitchFamily="34" charset="0"/>
                <a:cs typeface="Arial" panose="020B0604020202020204" pitchFamily="34" charset="0"/>
              </a:rPr>
              <a:t>local flexibility markets.</a:t>
            </a:r>
            <a:endParaRPr lang="en-GB" sz="2000" noProof="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09937BAE-B289-E384-B506-D4D4B0CC4DA1}"/>
              </a:ext>
            </a:extLst>
          </p:cNvPr>
          <p:cNvSpPr txBox="1"/>
          <p:nvPr/>
        </p:nvSpPr>
        <p:spPr>
          <a:xfrm>
            <a:off x="589585" y="349892"/>
            <a:ext cx="9421673" cy="461665"/>
          </a:xfrm>
          <a:prstGeom prst="rect">
            <a:avLst/>
          </a:prstGeom>
          <a:noFill/>
        </p:spPr>
        <p:txBody>
          <a:bodyPr wrap="square" lIns="91440" tIns="45720" rIns="91440" bIns="45720" anchor="t">
            <a:spAutoFit/>
          </a:bodyPr>
          <a:lstStyle/>
          <a:p>
            <a:r>
              <a:rPr lang="en-GB" sz="2400" b="1" noProof="0">
                <a:latin typeface="Arial"/>
                <a:cs typeface="Arial"/>
              </a:rPr>
              <a:t>Third challenge: network issues</a:t>
            </a:r>
            <a:endParaRPr lang="en-GB" sz="2400" b="1" noProof="0">
              <a:latin typeface="Arial" panose="020B0604020202020204" pitchFamily="34" charset="0"/>
              <a:cs typeface="Arial" panose="020B0604020202020204" pitchFamily="34" charset="0"/>
            </a:endParaRPr>
          </a:p>
        </p:txBody>
      </p:sp>
      <p:sp>
        <p:nvSpPr>
          <p:cNvPr id="3" name="Rectangle 1">
            <a:extLst>
              <a:ext uri="{FF2B5EF4-FFF2-40B4-BE49-F238E27FC236}">
                <a16:creationId xmlns:a16="http://schemas.microsoft.com/office/drawing/2014/main" id="{1E02928A-D391-544C-7CD9-C532F60C1C77}"/>
              </a:ext>
            </a:extLst>
          </p:cNvPr>
          <p:cNvSpPr>
            <a:spLocks noChangeArrowheads="1"/>
          </p:cNvSpPr>
          <p:nvPr/>
        </p:nvSpPr>
        <p:spPr bwMode="auto">
          <a:xfrm>
            <a:off x="3129258" y="7371749"/>
            <a:ext cx="440216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1" u="none" strike="noStrike" cap="none" normalizeH="0" baseline="0" noProof="0">
                <a:ln>
                  <a:noFill/>
                </a:ln>
                <a:effectLst/>
                <a:latin typeface="Arial" panose="020B0604020202020204" pitchFamily="34" charset="0"/>
              </a:rPr>
              <a:t>Inverter decoupling in the province of Liège, Belgium</a:t>
            </a:r>
            <a:r>
              <a:rPr lang="en-GB" sz="1400" i="1" noProof="0">
                <a:latin typeface="Arial" panose="020B0604020202020204" pitchFamily="34" charset="0"/>
              </a:rPr>
              <a:t>.</a:t>
            </a:r>
            <a:endParaRPr kumimoji="0" lang="en-GB" sz="1400" b="0" i="1" u="none" strike="noStrike" cap="none" normalizeH="0" baseline="0" noProof="0">
              <a:ln>
                <a:noFill/>
              </a:ln>
              <a:effectLst/>
              <a:latin typeface="Arial" panose="020B0604020202020204" pitchFamily="34" charset="0"/>
            </a:endParaRPr>
          </a:p>
        </p:txBody>
      </p:sp>
      <p:grpSp>
        <p:nvGrpSpPr>
          <p:cNvPr id="13" name="Groupe 12">
            <a:extLst>
              <a:ext uri="{FF2B5EF4-FFF2-40B4-BE49-F238E27FC236}">
                <a16:creationId xmlns:a16="http://schemas.microsoft.com/office/drawing/2014/main" id="{85C06D04-CFD4-EFDA-86FC-3090D031D990}"/>
              </a:ext>
            </a:extLst>
          </p:cNvPr>
          <p:cNvGrpSpPr/>
          <p:nvPr/>
        </p:nvGrpSpPr>
        <p:grpSpPr>
          <a:xfrm>
            <a:off x="1160627" y="3478943"/>
            <a:ext cx="8372146" cy="3798763"/>
            <a:chOff x="948690" y="3366101"/>
            <a:chExt cx="8372146" cy="3798763"/>
          </a:xfrm>
        </p:grpSpPr>
        <p:pic>
          <p:nvPicPr>
            <p:cNvPr id="10" name="Image 9" descr="Une image contenant texte, carte, atlas&#10;&#10;Description générée automatiquement">
              <a:extLst>
                <a:ext uri="{FF2B5EF4-FFF2-40B4-BE49-F238E27FC236}">
                  <a16:creationId xmlns:a16="http://schemas.microsoft.com/office/drawing/2014/main" id="{73CD01A8-CCFE-1089-E5FA-D8349AB15F37}"/>
                </a:ext>
              </a:extLst>
            </p:cNvPr>
            <p:cNvPicPr>
              <a:picLocks noChangeAspect="1"/>
            </p:cNvPicPr>
            <p:nvPr/>
          </p:nvPicPr>
          <p:blipFill>
            <a:blip r:embed="rId3"/>
            <a:srcRect l="32491" t="5660" r="1981" b="1101"/>
            <a:stretch/>
          </p:blipFill>
          <p:spPr>
            <a:xfrm>
              <a:off x="4239783" y="3366101"/>
              <a:ext cx="5081053" cy="3798763"/>
            </a:xfrm>
            <a:prstGeom prst="rect">
              <a:avLst/>
            </a:prstGeom>
          </p:spPr>
        </p:pic>
        <p:sp>
          <p:nvSpPr>
            <p:cNvPr id="7" name="Rectangle 6">
              <a:extLst>
                <a:ext uri="{FF2B5EF4-FFF2-40B4-BE49-F238E27FC236}">
                  <a16:creationId xmlns:a16="http://schemas.microsoft.com/office/drawing/2014/main" id="{8B919456-36FE-C2C4-1584-218B3B44794D}"/>
                </a:ext>
              </a:extLst>
            </p:cNvPr>
            <p:cNvSpPr/>
            <p:nvPr/>
          </p:nvSpPr>
          <p:spPr>
            <a:xfrm>
              <a:off x="948690" y="3366101"/>
              <a:ext cx="8372146" cy="379876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 name="Rectangle 1">
              <a:extLst>
                <a:ext uri="{FF2B5EF4-FFF2-40B4-BE49-F238E27FC236}">
                  <a16:creationId xmlns:a16="http://schemas.microsoft.com/office/drawing/2014/main" id="{0984E753-7455-CFDF-8870-91251B05315D}"/>
                </a:ext>
              </a:extLst>
            </p:cNvPr>
            <p:cNvSpPr>
              <a:spLocks noChangeArrowheads="1"/>
            </p:cNvSpPr>
            <p:nvPr/>
          </p:nvSpPr>
          <p:spPr bwMode="auto">
            <a:xfrm>
              <a:off x="1094642" y="3453389"/>
              <a:ext cx="2930610" cy="1881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tabLst/>
              </a:pPr>
              <a:r>
                <a:rPr kumimoji="0" lang="en-GB" sz="1200" u="sng" strike="noStrike" cap="none" normalizeH="0" baseline="0" noProof="0">
                  <a:ln>
                    <a:noFill/>
                  </a:ln>
                  <a:solidFill>
                    <a:schemeClr val="tx1"/>
                  </a:solidFill>
                  <a:effectLst/>
                  <a:latin typeface="Arial" panose="020B0604020202020204" pitchFamily="34" charset="0"/>
                </a:rPr>
                <a:t>Legend:</a:t>
              </a:r>
            </a:p>
            <a:p>
              <a:pPr marL="0" marR="0" lvl="0" indent="0" algn="l" defTabSz="914400" rtl="0" eaLnBrk="0" fontAlgn="base" latinLnBrk="0" hangingPunct="0">
                <a:lnSpc>
                  <a:spcPct val="150000"/>
                </a:lnSpc>
                <a:spcBef>
                  <a:spcPct val="0"/>
                </a:spcBef>
                <a:spcAft>
                  <a:spcPct val="0"/>
                </a:spcAft>
                <a:buClrTx/>
                <a:buSzTx/>
                <a:tabLst/>
              </a:pPr>
              <a:endParaRPr lang="en-GB" sz="700" noProof="0">
                <a:latin typeface="Arial" panose="020B0604020202020204" pitchFamily="34" charset="0"/>
              </a:endParaRPr>
            </a:p>
            <a:p>
              <a:pPr marL="171450" marR="0" lvl="0" indent="-171450" algn="l" defTabSz="914400" rtl="0" eaLnBrk="0" fontAlgn="base" latinLnBrk="0" hangingPunct="0">
                <a:lnSpc>
                  <a:spcPct val="150000"/>
                </a:lnSpc>
                <a:spcBef>
                  <a:spcPct val="0"/>
                </a:spcBef>
                <a:spcAft>
                  <a:spcPct val="0"/>
                </a:spcAft>
                <a:buClr>
                  <a:srgbClr val="78A297"/>
                </a:buClr>
                <a:buSzTx/>
                <a:buFont typeface="Arial" panose="020B0604020202020204" pitchFamily="34" charset="0"/>
                <a:buChar char="►"/>
                <a:tabLst/>
              </a:pPr>
              <a:r>
                <a:rPr kumimoji="0" lang="en-GB" sz="1200" i="0" u="none" strike="noStrike" cap="none" normalizeH="0" baseline="0" noProof="0">
                  <a:ln>
                    <a:noFill/>
                  </a:ln>
                  <a:solidFill>
                    <a:schemeClr val="tx1"/>
                  </a:solidFill>
                  <a:effectLst/>
                  <a:latin typeface="Arial" panose="020B0604020202020204" pitchFamily="34" charset="0"/>
                </a:rPr>
                <a:t>Less than 1% annual losses</a:t>
              </a:r>
              <a:endParaRPr lang="en-GB" sz="1200" noProof="0">
                <a:latin typeface="Arial" panose="020B0604020202020204" pitchFamily="34" charset="0"/>
              </a:endParaRPr>
            </a:p>
            <a:p>
              <a:pPr marL="171450" marR="0" lvl="0" indent="-171450" algn="l" defTabSz="914400" rtl="0" eaLnBrk="0" fontAlgn="base" latinLnBrk="0" hangingPunct="0">
                <a:lnSpc>
                  <a:spcPct val="150000"/>
                </a:lnSpc>
                <a:spcBef>
                  <a:spcPct val="0"/>
                </a:spcBef>
                <a:spcAft>
                  <a:spcPct val="0"/>
                </a:spcAft>
                <a:buClr>
                  <a:srgbClr val="538A7C"/>
                </a:buClr>
                <a:buSzTx/>
                <a:buFont typeface="Arial" panose="020B0604020202020204" pitchFamily="34" charset="0"/>
                <a:buChar char="►"/>
                <a:tabLst/>
              </a:pPr>
              <a:r>
                <a:rPr kumimoji="0" lang="en-GB" sz="1200" i="0" u="none" strike="noStrike" cap="none" normalizeH="0" baseline="0" noProof="0">
                  <a:ln>
                    <a:noFill/>
                  </a:ln>
                  <a:solidFill>
                    <a:schemeClr val="tx1"/>
                  </a:solidFill>
                  <a:effectLst/>
                  <a:latin typeface="Arial" panose="020B0604020202020204" pitchFamily="34" charset="0"/>
                </a:rPr>
                <a:t>Between 1% and 5% annual losses</a:t>
              </a:r>
              <a:endParaRPr lang="en-GB" sz="1200" noProof="0">
                <a:latin typeface="Arial" panose="020B0604020202020204" pitchFamily="34" charset="0"/>
              </a:endParaRPr>
            </a:p>
            <a:p>
              <a:pPr marL="171450" marR="0" lvl="0" indent="-171450" algn="l" defTabSz="914400" rtl="0" eaLnBrk="0" fontAlgn="base" latinLnBrk="0" hangingPunct="0">
                <a:lnSpc>
                  <a:spcPct val="150000"/>
                </a:lnSpc>
                <a:spcBef>
                  <a:spcPct val="0"/>
                </a:spcBef>
                <a:spcAft>
                  <a:spcPct val="0"/>
                </a:spcAft>
                <a:buClr>
                  <a:srgbClr val="F9C14B"/>
                </a:buClr>
                <a:buSzTx/>
                <a:buFont typeface="Arial" panose="020B0604020202020204" pitchFamily="34" charset="0"/>
                <a:buChar char="►"/>
                <a:tabLst/>
              </a:pPr>
              <a:r>
                <a:rPr kumimoji="0" lang="en-GB" sz="1200" i="0" u="none" strike="noStrike" cap="none" normalizeH="0" baseline="0" noProof="0">
                  <a:ln>
                    <a:noFill/>
                  </a:ln>
                  <a:solidFill>
                    <a:schemeClr val="tx1"/>
                  </a:solidFill>
                  <a:effectLst/>
                  <a:latin typeface="Arial" panose="020B0604020202020204" pitchFamily="34" charset="0"/>
                </a:rPr>
                <a:t>Between 5% and 10% annual losses</a:t>
              </a:r>
              <a:endParaRPr lang="en-GB" sz="1200" noProof="0">
                <a:latin typeface="Arial" panose="020B0604020202020204" pitchFamily="34" charset="0"/>
              </a:endParaRPr>
            </a:p>
            <a:p>
              <a:pPr marL="171450" marR="0" lvl="0" indent="-171450" algn="l" defTabSz="914400" rtl="0" eaLnBrk="0" fontAlgn="base" latinLnBrk="0" hangingPunct="0">
                <a:lnSpc>
                  <a:spcPct val="150000"/>
                </a:lnSpc>
                <a:spcBef>
                  <a:spcPct val="0"/>
                </a:spcBef>
                <a:spcAft>
                  <a:spcPct val="0"/>
                </a:spcAft>
                <a:buClr>
                  <a:srgbClr val="E17C54"/>
                </a:buClr>
                <a:buSzTx/>
                <a:buFont typeface="Arial" panose="020B0604020202020204" pitchFamily="34" charset="0"/>
                <a:buChar char="►"/>
                <a:tabLst/>
              </a:pPr>
              <a:r>
                <a:rPr kumimoji="0" lang="en-GB" sz="1200" i="0" u="none" strike="noStrike" cap="none" normalizeH="0" baseline="0" noProof="0">
                  <a:ln>
                    <a:noFill/>
                  </a:ln>
                  <a:solidFill>
                    <a:schemeClr val="tx1"/>
                  </a:solidFill>
                  <a:effectLst/>
                  <a:latin typeface="Arial" panose="020B0604020202020204" pitchFamily="34" charset="0"/>
                </a:rPr>
                <a:t>Between 10% and 15% annual losses</a:t>
              </a:r>
              <a:endParaRPr lang="en-GB" sz="1200" noProof="0">
                <a:latin typeface="Arial" panose="020B0604020202020204" pitchFamily="34" charset="0"/>
              </a:endParaRPr>
            </a:p>
            <a:p>
              <a:pPr marL="171450" marR="0" lvl="0" indent="-171450" algn="l" defTabSz="914400" rtl="0" eaLnBrk="0" fontAlgn="base" latinLnBrk="0" hangingPunct="0">
                <a:lnSpc>
                  <a:spcPct val="150000"/>
                </a:lnSpc>
                <a:spcBef>
                  <a:spcPct val="0"/>
                </a:spcBef>
                <a:spcAft>
                  <a:spcPct val="0"/>
                </a:spcAft>
                <a:buClr>
                  <a:srgbClr val="DF4F4E"/>
                </a:buClr>
                <a:buSzTx/>
                <a:buFont typeface="Arial" panose="020B0604020202020204" pitchFamily="34" charset="0"/>
                <a:buChar char="►"/>
                <a:tabLst/>
              </a:pPr>
              <a:r>
                <a:rPr kumimoji="0" lang="en-GB" sz="1200" i="0" u="none" strike="noStrike" cap="none" normalizeH="0" baseline="0" noProof="0">
                  <a:ln>
                    <a:noFill/>
                  </a:ln>
                  <a:solidFill>
                    <a:schemeClr val="tx1"/>
                  </a:solidFill>
                  <a:effectLst/>
                  <a:latin typeface="Arial" panose="020B0604020202020204" pitchFamily="34" charset="0"/>
                </a:rPr>
                <a:t>More than 15% annual losses </a:t>
              </a:r>
            </a:p>
          </p:txBody>
        </p:sp>
      </p:grpSp>
      <p:sp>
        <p:nvSpPr>
          <p:cNvPr id="9" name="Espace réservé du numéro de diapositive 8">
            <a:extLst>
              <a:ext uri="{FF2B5EF4-FFF2-40B4-BE49-F238E27FC236}">
                <a16:creationId xmlns:a16="http://schemas.microsoft.com/office/drawing/2014/main" id="{90A23E97-AA48-13BA-97A1-3820EFCBF049}"/>
              </a:ext>
            </a:extLst>
          </p:cNvPr>
          <p:cNvSpPr>
            <a:spLocks noGrp="1"/>
          </p:cNvSpPr>
          <p:nvPr>
            <p:ph type="sldNum" sz="quarter" idx="12"/>
          </p:nvPr>
        </p:nvSpPr>
        <p:spPr/>
        <p:txBody>
          <a:bodyPr/>
          <a:lstStyle/>
          <a:p>
            <a:fld id="{C7CC0789-4E3B-4896-AB79-9C52DA5A6F9C}" type="slidenum">
              <a:rPr lang="en-GB" smtClean="0"/>
              <a:t>18</a:t>
            </a:fld>
            <a:endParaRPr lang="en-GB"/>
          </a:p>
        </p:txBody>
      </p:sp>
    </p:spTree>
    <p:extLst>
      <p:ext uri="{BB962C8B-B14F-4D97-AF65-F5344CB8AC3E}">
        <p14:creationId xmlns:p14="http://schemas.microsoft.com/office/powerpoint/2010/main" val="82527376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D25B5351-A8C0-414E-8037-CD5D825F1788}"/>
              </a:ext>
            </a:extLst>
          </p:cNvPr>
          <p:cNvSpPr txBox="1"/>
          <p:nvPr/>
        </p:nvSpPr>
        <p:spPr>
          <a:xfrm>
            <a:off x="590529" y="350622"/>
            <a:ext cx="9218243" cy="830997"/>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Day-ahead SDAC prices on 25 March 2026 across different bidding zones</a:t>
            </a:r>
            <a:endParaRPr lang="fr-BE" sz="2400" b="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191C3EFF-94AB-521F-3CA5-0C5E0861FB9B}"/>
              </a:ext>
            </a:extLst>
          </p:cNvPr>
          <p:cNvSpPr txBox="1"/>
          <p:nvPr/>
        </p:nvSpPr>
        <p:spPr>
          <a:xfrm>
            <a:off x="474910" y="7167474"/>
            <a:ext cx="5339988" cy="369460"/>
          </a:xfrm>
          <a:prstGeom prst="rect">
            <a:avLst/>
          </a:prstGeom>
          <a:noFill/>
        </p:spPr>
        <p:txBody>
          <a:bodyPr wrap="none" rtlCol="0">
            <a:spAutoFit/>
          </a:bodyPr>
          <a:lstStyle/>
          <a:p>
            <a:r>
              <a:rPr lang="fr-BE" sz="1801"/>
              <a:t>Source: </a:t>
            </a:r>
            <a:r>
              <a:rPr lang="fr-BE" sz="1801">
                <a:hlinkClick r:id="rId2"/>
              </a:rPr>
              <a:t>https://www.epexspot.com/en/market-data</a:t>
            </a:r>
            <a:endParaRPr lang="fr-BE" sz="1801"/>
          </a:p>
        </p:txBody>
      </p:sp>
      <p:grpSp>
        <p:nvGrpSpPr>
          <p:cNvPr id="21" name="Groupe 20">
            <a:extLst>
              <a:ext uri="{FF2B5EF4-FFF2-40B4-BE49-F238E27FC236}">
                <a16:creationId xmlns:a16="http://schemas.microsoft.com/office/drawing/2014/main" id="{D24EC1F4-074B-DCDD-0AEA-70DD16744F0F}"/>
              </a:ext>
            </a:extLst>
          </p:cNvPr>
          <p:cNvGrpSpPr/>
          <p:nvPr/>
        </p:nvGrpSpPr>
        <p:grpSpPr>
          <a:xfrm>
            <a:off x="572770" y="1433367"/>
            <a:ext cx="9547860" cy="5615201"/>
            <a:chOff x="457201" y="1265658"/>
            <a:chExt cx="9547860" cy="5615201"/>
          </a:xfrm>
        </p:grpSpPr>
        <p:pic>
          <p:nvPicPr>
            <p:cNvPr id="3" name="Image 2">
              <a:extLst>
                <a:ext uri="{FF2B5EF4-FFF2-40B4-BE49-F238E27FC236}">
                  <a16:creationId xmlns:a16="http://schemas.microsoft.com/office/drawing/2014/main" id="{A79CDE08-410C-E092-767A-CAE8AB651F8E}"/>
                </a:ext>
              </a:extLst>
            </p:cNvPr>
            <p:cNvPicPr>
              <a:picLocks noChangeAspect="1"/>
            </p:cNvPicPr>
            <p:nvPr/>
          </p:nvPicPr>
          <p:blipFill>
            <a:blip r:embed="rId3"/>
            <a:srcRect l="5772" t="27337"/>
            <a:stretch>
              <a:fillRect/>
            </a:stretch>
          </p:blipFill>
          <p:spPr>
            <a:xfrm>
              <a:off x="604870" y="1705432"/>
              <a:ext cx="4698035" cy="2328715"/>
            </a:xfrm>
            <a:prstGeom prst="rect">
              <a:avLst/>
            </a:prstGeom>
          </p:spPr>
        </p:pic>
        <p:pic>
          <p:nvPicPr>
            <p:cNvPr id="6" name="Image 5">
              <a:extLst>
                <a:ext uri="{FF2B5EF4-FFF2-40B4-BE49-F238E27FC236}">
                  <a16:creationId xmlns:a16="http://schemas.microsoft.com/office/drawing/2014/main" id="{58392EA0-BC22-00A5-3189-285BE140FDE0}"/>
                </a:ext>
              </a:extLst>
            </p:cNvPr>
            <p:cNvPicPr>
              <a:picLocks noChangeAspect="1"/>
            </p:cNvPicPr>
            <p:nvPr/>
          </p:nvPicPr>
          <p:blipFill>
            <a:blip r:embed="rId4"/>
            <a:stretch>
              <a:fillRect/>
            </a:stretch>
          </p:blipFill>
          <p:spPr>
            <a:xfrm>
              <a:off x="5176790" y="4308687"/>
              <a:ext cx="4657414" cy="2416538"/>
            </a:xfrm>
            <a:prstGeom prst="rect">
              <a:avLst/>
            </a:prstGeom>
          </p:spPr>
        </p:pic>
        <p:pic>
          <p:nvPicPr>
            <p:cNvPr id="10" name="Image 9">
              <a:extLst>
                <a:ext uri="{FF2B5EF4-FFF2-40B4-BE49-F238E27FC236}">
                  <a16:creationId xmlns:a16="http://schemas.microsoft.com/office/drawing/2014/main" id="{35D949E9-FDCF-5E8F-2F77-32EBC0EEB3F9}"/>
                </a:ext>
              </a:extLst>
            </p:cNvPr>
            <p:cNvPicPr>
              <a:picLocks noChangeAspect="1"/>
            </p:cNvPicPr>
            <p:nvPr/>
          </p:nvPicPr>
          <p:blipFill>
            <a:blip r:embed="rId5"/>
            <a:stretch>
              <a:fillRect/>
            </a:stretch>
          </p:blipFill>
          <p:spPr>
            <a:xfrm>
              <a:off x="542236" y="4326782"/>
              <a:ext cx="4657414" cy="2416538"/>
            </a:xfrm>
            <a:prstGeom prst="rect">
              <a:avLst/>
            </a:prstGeom>
          </p:spPr>
        </p:pic>
        <p:pic>
          <p:nvPicPr>
            <p:cNvPr id="15" name="Image 14">
              <a:extLst>
                <a:ext uri="{FF2B5EF4-FFF2-40B4-BE49-F238E27FC236}">
                  <a16:creationId xmlns:a16="http://schemas.microsoft.com/office/drawing/2014/main" id="{AA48AB82-B82F-89DA-0FC5-4608E7CE7DC1}"/>
                </a:ext>
              </a:extLst>
            </p:cNvPr>
            <p:cNvPicPr>
              <a:picLocks noChangeAspect="1"/>
            </p:cNvPicPr>
            <p:nvPr/>
          </p:nvPicPr>
          <p:blipFill>
            <a:blip r:embed="rId6"/>
            <a:stretch>
              <a:fillRect/>
            </a:stretch>
          </p:blipFill>
          <p:spPr>
            <a:xfrm>
              <a:off x="5283816" y="1649077"/>
              <a:ext cx="4657415" cy="2405398"/>
            </a:xfrm>
            <a:prstGeom prst="rect">
              <a:avLst/>
            </a:prstGeom>
          </p:spPr>
        </p:pic>
        <p:sp>
          <p:nvSpPr>
            <p:cNvPr id="16" name="ZoneTexte 15">
              <a:extLst>
                <a:ext uri="{FF2B5EF4-FFF2-40B4-BE49-F238E27FC236}">
                  <a16:creationId xmlns:a16="http://schemas.microsoft.com/office/drawing/2014/main" id="{EEA1EFFB-2AFF-F76C-591A-785BE1D30A74}"/>
                </a:ext>
              </a:extLst>
            </p:cNvPr>
            <p:cNvSpPr txBox="1"/>
            <p:nvPr/>
          </p:nvSpPr>
          <p:spPr>
            <a:xfrm>
              <a:off x="604871" y="1387807"/>
              <a:ext cx="1525833" cy="338554"/>
            </a:xfrm>
            <a:prstGeom prst="rect">
              <a:avLst/>
            </a:prstGeom>
            <a:noFill/>
          </p:spPr>
          <p:txBody>
            <a:bodyPr wrap="square" rtlCol="0">
              <a:spAutoFit/>
            </a:bodyPr>
            <a:lstStyle/>
            <a:p>
              <a:r>
                <a:rPr lang="fr-BE" sz="1600" err="1">
                  <a:latin typeface="Aptos Narrow" panose="020B0004020202020204" pitchFamily="34" charset="0"/>
                </a:rPr>
                <a:t>Belgium</a:t>
              </a:r>
              <a:endParaRPr lang="fr-BE" sz="1600">
                <a:latin typeface="Aptos Narrow" panose="020B0004020202020204" pitchFamily="34" charset="0"/>
              </a:endParaRPr>
            </a:p>
          </p:txBody>
        </p:sp>
        <p:sp>
          <p:nvSpPr>
            <p:cNvPr id="17" name="ZoneTexte 16">
              <a:extLst>
                <a:ext uri="{FF2B5EF4-FFF2-40B4-BE49-F238E27FC236}">
                  <a16:creationId xmlns:a16="http://schemas.microsoft.com/office/drawing/2014/main" id="{433027FA-C963-7FCA-5D41-D79AD542BAEB}"/>
                </a:ext>
              </a:extLst>
            </p:cNvPr>
            <p:cNvSpPr txBox="1"/>
            <p:nvPr/>
          </p:nvSpPr>
          <p:spPr>
            <a:xfrm>
              <a:off x="5060316" y="1387807"/>
              <a:ext cx="1525833" cy="338554"/>
            </a:xfrm>
            <a:prstGeom prst="rect">
              <a:avLst/>
            </a:prstGeom>
            <a:noFill/>
          </p:spPr>
          <p:txBody>
            <a:bodyPr wrap="square" rtlCol="0">
              <a:spAutoFit/>
            </a:bodyPr>
            <a:lstStyle/>
            <a:p>
              <a:pPr algn="ctr"/>
              <a:r>
                <a:rPr lang="fr-BE" sz="1600">
                  <a:latin typeface="Aptos Narrow" panose="020B0004020202020204" pitchFamily="34" charset="0"/>
                </a:rPr>
                <a:t>Nederland</a:t>
              </a:r>
            </a:p>
          </p:txBody>
        </p:sp>
        <p:sp>
          <p:nvSpPr>
            <p:cNvPr id="18" name="ZoneTexte 17">
              <a:extLst>
                <a:ext uri="{FF2B5EF4-FFF2-40B4-BE49-F238E27FC236}">
                  <a16:creationId xmlns:a16="http://schemas.microsoft.com/office/drawing/2014/main" id="{07E0A743-4276-5577-AD17-7206BEFBE0EC}"/>
                </a:ext>
              </a:extLst>
            </p:cNvPr>
            <p:cNvSpPr txBox="1"/>
            <p:nvPr/>
          </p:nvSpPr>
          <p:spPr>
            <a:xfrm>
              <a:off x="5231131" y="4033546"/>
              <a:ext cx="2175509" cy="338554"/>
            </a:xfrm>
            <a:prstGeom prst="rect">
              <a:avLst/>
            </a:prstGeom>
            <a:noFill/>
          </p:spPr>
          <p:txBody>
            <a:bodyPr wrap="square" rtlCol="0">
              <a:spAutoFit/>
            </a:bodyPr>
            <a:lstStyle/>
            <a:p>
              <a:r>
                <a:rPr lang="fr-BE" sz="1600">
                  <a:latin typeface="Aptos Narrow" panose="020B0004020202020204" pitchFamily="34" charset="0"/>
                </a:rPr>
                <a:t>German-Luxemburg</a:t>
              </a:r>
            </a:p>
          </p:txBody>
        </p:sp>
        <p:sp>
          <p:nvSpPr>
            <p:cNvPr id="19" name="ZoneTexte 18">
              <a:extLst>
                <a:ext uri="{FF2B5EF4-FFF2-40B4-BE49-F238E27FC236}">
                  <a16:creationId xmlns:a16="http://schemas.microsoft.com/office/drawing/2014/main" id="{148F92F5-A121-F1B0-E63A-CE0EEA19DA2F}"/>
                </a:ext>
              </a:extLst>
            </p:cNvPr>
            <p:cNvSpPr txBox="1"/>
            <p:nvPr/>
          </p:nvSpPr>
          <p:spPr>
            <a:xfrm>
              <a:off x="597251" y="4082722"/>
              <a:ext cx="1525833" cy="338554"/>
            </a:xfrm>
            <a:prstGeom prst="rect">
              <a:avLst/>
            </a:prstGeom>
            <a:noFill/>
          </p:spPr>
          <p:txBody>
            <a:bodyPr wrap="square" rtlCol="0">
              <a:spAutoFit/>
            </a:bodyPr>
            <a:lstStyle/>
            <a:p>
              <a:r>
                <a:rPr lang="fr-BE" sz="1600">
                  <a:latin typeface="Aptos Narrow" panose="020B0004020202020204" pitchFamily="34" charset="0"/>
                </a:rPr>
                <a:t>France</a:t>
              </a:r>
            </a:p>
          </p:txBody>
        </p:sp>
        <p:sp>
          <p:nvSpPr>
            <p:cNvPr id="20" name="Rectangle 19">
              <a:extLst>
                <a:ext uri="{FF2B5EF4-FFF2-40B4-BE49-F238E27FC236}">
                  <a16:creationId xmlns:a16="http://schemas.microsoft.com/office/drawing/2014/main" id="{325186C2-725F-3C9C-8A30-F48BE95A464C}"/>
                </a:ext>
              </a:extLst>
            </p:cNvPr>
            <p:cNvSpPr/>
            <p:nvPr/>
          </p:nvSpPr>
          <p:spPr>
            <a:xfrm>
              <a:off x="457201" y="1265658"/>
              <a:ext cx="9547860" cy="561520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5" name="Espace réservé du numéro de diapositive 1">
            <a:extLst>
              <a:ext uri="{FF2B5EF4-FFF2-40B4-BE49-F238E27FC236}">
                <a16:creationId xmlns:a16="http://schemas.microsoft.com/office/drawing/2014/main" id="{1367389F-5173-DBA3-448E-88E585ED3085}"/>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180</a:t>
            </a:fld>
            <a:endParaRPr lang="en-GB"/>
          </a:p>
        </p:txBody>
      </p:sp>
    </p:spTree>
    <p:extLst>
      <p:ext uri="{BB962C8B-B14F-4D97-AF65-F5344CB8AC3E}">
        <p14:creationId xmlns:p14="http://schemas.microsoft.com/office/powerpoint/2010/main" val="296349247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595F8F7A-7446-E9E5-6C5D-A05C7CE9A4F7}"/>
                  </a:ext>
                </a:extLst>
              </p:cNvPr>
              <p:cNvSpPr txBox="1"/>
              <p:nvPr/>
            </p:nvSpPr>
            <p:spPr>
              <a:xfrm>
                <a:off x="590530" y="1293461"/>
                <a:ext cx="9511380" cy="64674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455" tIns="53455" rIns="53455" bIns="53455" numCol="1" spcCol="38100" rtlCol="0" fromWordArt="0" anchor="t" anchorCtr="0" forceAA="0" compatLnSpc="1">
                <a:prstTxWarp prst="textNoShape">
                  <a:avLst/>
                </a:prstTxWarp>
                <a:spAutoFit/>
              </a:bodyPr>
              <a:lstStyle/>
              <a:p>
                <a:pPr hangingPunct="0">
                  <a:buClrTx/>
                </a:pPr>
                <a:r>
                  <a:rPr lang="en-BE" sz="2001">
                    <a:latin typeface="Arial" panose="020B0604020202020204" pitchFamily="34" charset="0"/>
                    <a:ea typeface="+mj-ea"/>
                    <a:cs typeface="Arial" panose="020B0604020202020204" pitchFamily="34" charset="0"/>
                  </a:rPr>
                  <a:t>Each </a:t>
                </a:r>
                <a:r>
                  <a:rPr lang="en-US" sz="2001">
                    <a:latin typeface="Arial" panose="020B0604020202020204" pitchFamily="34" charset="0"/>
                    <a:ea typeface="+mj-ea"/>
                    <a:cs typeface="Arial" panose="020B0604020202020204" pitchFamily="34" charset="0"/>
                  </a:rPr>
                  <a:t>order</a:t>
                </a:r>
                <a:r>
                  <a:rPr lang="en-BE" sz="2001">
                    <a:latin typeface="Arial" panose="020B0604020202020204" pitchFamily="34" charset="0"/>
                    <a:ea typeface="+mj-ea"/>
                    <a:cs typeface="Arial" panose="020B0604020202020204" pitchFamily="34" charset="0"/>
                  </a:rPr>
                  <a:t> is now associated with a node </a:t>
                </a:r>
                <a14:m>
                  <m:oMath xmlns:m="http://schemas.openxmlformats.org/officeDocument/2006/math">
                    <m:r>
                      <a:rPr lang="en-BE" sz="2001" i="1">
                        <a:latin typeface="Cambria Math" panose="02040503050406030204" pitchFamily="18" charset="0"/>
                        <a:ea typeface="+mj-ea"/>
                        <a:cs typeface="+mj-cs"/>
                      </a:rPr>
                      <m:t>𝑛</m:t>
                    </m:r>
                    <m:r>
                      <a:rPr lang="en-BE" sz="2001" i="1">
                        <a:latin typeface="Cambria Math" panose="02040503050406030204" pitchFamily="18" charset="0"/>
                        <a:ea typeface="+mj-ea"/>
                        <a:cs typeface="+mj-cs"/>
                      </a:rPr>
                      <m:t>=1,⋯,</m:t>
                    </m:r>
                    <m:r>
                      <a:rPr lang="en-BE" sz="2001" i="1">
                        <a:latin typeface="Cambria Math" panose="02040503050406030204" pitchFamily="18" charset="0"/>
                        <a:ea typeface="Cambria Math" panose="02040503050406030204" pitchFamily="18" charset="0"/>
                      </a:rPr>
                      <m:t>𝑁</m:t>
                    </m:r>
                  </m:oMath>
                </a14:m>
                <a:r>
                  <a:rPr lang="fr-BE" sz="2001">
                    <a:latin typeface="Arial" panose="020B0604020202020204" pitchFamily="34" charset="0"/>
                    <a:ea typeface="+mj-ea"/>
                    <a:cs typeface="Arial" panose="020B0604020202020204" pitchFamily="34" charset="0"/>
                  </a:rPr>
                  <a:t>.</a:t>
                </a:r>
                <a:endParaRPr lang="en-BE" sz="2001">
                  <a:latin typeface="Arial" panose="020B0604020202020204" pitchFamily="34" charset="0"/>
                  <a:ea typeface="+mj-ea"/>
                  <a:cs typeface="Arial" panose="020B0604020202020204" pitchFamily="34" charset="0"/>
                </a:endParaRPr>
              </a:p>
              <a:p>
                <a:pPr>
                  <a:buClrTx/>
                </a:pPr>
                <a:endParaRPr lang="en-BE" sz="1000">
                  <a:latin typeface="Arial" panose="020B0604020202020204" pitchFamily="34" charset="0"/>
                  <a:ea typeface="+mj-ea"/>
                  <a:cs typeface="Arial" panose="020B0604020202020204" pitchFamily="34" charset="0"/>
                </a:endParaRPr>
              </a:p>
              <a:p>
                <a:pPr algn="just"/>
                <a:r>
                  <a:rPr lang="fr-BE" sz="2001" b="1" err="1">
                    <a:latin typeface="Arial" panose="020B0604020202020204" pitchFamily="34" charset="0"/>
                    <a:cs typeface="Arial" panose="020B0604020202020204" pitchFamily="34" charset="0"/>
                  </a:rPr>
                  <a:t>Buy</a:t>
                </a:r>
                <a:r>
                  <a:rPr lang="fr-BE" sz="2001" b="1">
                    <a:latin typeface="Arial" panose="020B0604020202020204" pitchFamily="34" charset="0"/>
                    <a:cs typeface="Arial" panose="020B0604020202020204" pitchFamily="34" charset="0"/>
                  </a:rPr>
                  <a:t> </a:t>
                </a:r>
                <a:r>
                  <a:rPr lang="fr-BE" sz="2001" b="1" err="1">
                    <a:latin typeface="Arial" panose="020B0604020202020204" pitchFamily="34" charset="0"/>
                    <a:cs typeface="Arial" panose="020B0604020202020204" pitchFamily="34" charset="0"/>
                  </a:rPr>
                  <a:t>orders</a:t>
                </a:r>
                <a:r>
                  <a:rPr lang="fr-BE" sz="2001" b="1">
                    <a:latin typeface="Arial" panose="020B0604020202020204" pitchFamily="34" charset="0"/>
                    <a:cs typeface="Arial" panose="020B0604020202020204" pitchFamily="34" charset="0"/>
                  </a:rPr>
                  <a:t> </a:t>
                </a:r>
                <a:r>
                  <a:rPr lang="fr-BE" sz="2001" b="1" err="1">
                    <a:latin typeface="Arial" panose="020B0604020202020204" pitchFamily="34" charset="0"/>
                    <a:cs typeface="Arial" panose="020B0604020202020204" pitchFamily="34" charset="0"/>
                  </a:rPr>
                  <a:t>submit</a:t>
                </a:r>
                <a:r>
                  <a:rPr lang="fr-BE" sz="2001" b="1">
                    <a:latin typeface="Arial" panose="020B0604020202020204" pitchFamily="34" charset="0"/>
                    <a:cs typeface="Arial" panose="020B0604020202020204" pitchFamily="34" charset="0"/>
                  </a:rPr>
                  <a:t> by the</a:t>
                </a:r>
                <a:r>
                  <a:rPr lang="fr-BE" sz="2001" b="1" i="1">
                    <a:latin typeface="Arial" panose="020B0604020202020204" pitchFamily="34" charset="0"/>
                    <a:cs typeface="Arial" panose="020B0604020202020204" pitchFamily="34" charset="0"/>
                  </a:rPr>
                  <a:t> </a:t>
                </a:r>
                <a:r>
                  <a:rPr lang="fr-BE" sz="2001" b="1" err="1">
                    <a:latin typeface="Arial" panose="020B0604020202020204" pitchFamily="34" charset="0"/>
                    <a:cs typeface="Arial" panose="020B0604020202020204" pitchFamily="34" charset="0"/>
                  </a:rPr>
                  <a:t>retailers</a:t>
                </a:r>
                <a:r>
                  <a:rPr lang="fr-BE" sz="2001" b="1" i="1">
                    <a:latin typeface="Arial" panose="020B0604020202020204" pitchFamily="34" charset="0"/>
                    <a:cs typeface="Arial" panose="020B0604020202020204" pitchFamily="34" charset="0"/>
                  </a:rPr>
                  <a:t> </a:t>
                </a:r>
                <a:r>
                  <a:rPr lang="fr-BE" sz="2001">
                    <a:latin typeface="Arial" panose="020B0604020202020204" pitchFamily="34" charset="0"/>
                    <a:cs typeface="Arial" panose="020B0604020202020204" pitchFamily="34" charset="0"/>
                  </a:rPr>
                  <a:t>(</a:t>
                </a:r>
                <a:r>
                  <a:rPr lang="fr-BE" sz="2001" err="1">
                    <a:latin typeface="Arial" panose="020B0604020202020204" pitchFamily="34" charset="0"/>
                    <a:cs typeface="Arial" panose="020B0604020202020204" pitchFamily="34" charset="0"/>
                  </a:rPr>
                  <a:t>Demand</a:t>
                </a:r>
                <a:r>
                  <a:rPr lang="fr-BE" sz="2001">
                    <a:latin typeface="Arial" panose="020B0604020202020204" pitchFamily="34" charset="0"/>
                    <a:cs typeface="Arial" panose="020B0604020202020204" pitchFamily="34" charset="0"/>
                  </a:rPr>
                  <a:t>)</a:t>
                </a:r>
                <a:r>
                  <a:rPr lang="en-BE" sz="2001" b="1">
                    <a:latin typeface="Arial" panose="020B0604020202020204" pitchFamily="34" charset="0"/>
                    <a:cs typeface="Arial" panose="020B0604020202020204" pitchFamily="34" charset="0"/>
                  </a:rPr>
                  <a:t>:</a:t>
                </a:r>
                <a:endParaRPr lang="fr-BE" sz="2001" b="1">
                  <a:latin typeface="Arial" panose="020B0604020202020204" pitchFamily="34" charset="0"/>
                  <a:cs typeface="Arial" panose="020B0604020202020204" pitchFamily="34" charset="0"/>
                </a:endParaRPr>
              </a:p>
              <a:p>
                <a:pPr algn="just"/>
                <a:endParaRPr lang="fr-BE"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BE" sz="2001">
                    <a:latin typeface="Arial" panose="020B0604020202020204" pitchFamily="34" charset="0"/>
                    <a:ea typeface="+mj-ea"/>
                    <a:cs typeface="Arial" panose="020B0604020202020204" pitchFamily="34" charset="0"/>
                  </a:rPr>
                  <a:t>Node for </a:t>
                </a:r>
                <a:r>
                  <a:rPr lang="fr-BE" sz="2001" err="1">
                    <a:latin typeface="Arial" panose="020B0604020202020204" pitchFamily="34" charset="0"/>
                    <a:ea typeface="+mj-ea"/>
                    <a:cs typeface="Arial" panose="020B0604020202020204" pitchFamily="34" charset="0"/>
                  </a:rPr>
                  <a:t>order</a:t>
                </a:r>
                <a:r>
                  <a:rPr lang="en-BE" sz="2001">
                    <a:latin typeface="Arial" panose="020B0604020202020204" pitchFamily="34" charset="0"/>
                    <a:ea typeface="+mj-ea"/>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ea typeface="+mj-ea"/>
                            <a:cs typeface="+mj-cs"/>
                          </a:rPr>
                        </m:ctrlPr>
                      </m:sSubSupPr>
                      <m:e>
                        <m:r>
                          <a:rPr lang="en-BE" sz="2001" i="1">
                            <a:latin typeface="Cambria Math" panose="02040503050406030204" pitchFamily="18" charset="0"/>
                            <a:ea typeface="+mj-ea"/>
                            <a:cs typeface="+mj-cs"/>
                          </a:rPr>
                          <m:t>𝐷</m:t>
                        </m:r>
                      </m:e>
                      <m:sub>
                        <m:r>
                          <a:rPr lang="en-BE" sz="2001" i="1">
                            <a:latin typeface="Cambria Math" panose="02040503050406030204" pitchFamily="18" charset="0"/>
                            <a:ea typeface="+mj-ea"/>
                            <a:cs typeface="+mj-cs"/>
                          </a:rPr>
                          <m:t>𝑖</m:t>
                        </m:r>
                      </m:sub>
                      <m:sup>
                        <m:r>
                          <a:rPr lang="en-BE" sz="2001" i="1">
                            <a:latin typeface="Cambria Math" panose="02040503050406030204" pitchFamily="18" charset="0"/>
                            <a:ea typeface="+mj-ea"/>
                            <a:cs typeface="+mj-cs"/>
                          </a:rPr>
                          <m:t>𝑛</m:t>
                        </m:r>
                      </m:sup>
                    </m:sSubSup>
                  </m:oMath>
                </a14:m>
                <a:r>
                  <a:rPr lang="en-BE" sz="2001">
                    <a:latin typeface="Arial" panose="020B0604020202020204" pitchFamily="34" charset="0"/>
                    <a:ea typeface="+mj-ea"/>
                    <a:cs typeface="Arial" panose="020B0604020202020204" pitchFamily="34" charset="0"/>
                  </a:rPr>
                  <a:t>: </a:t>
                </a:r>
                <a14:m>
                  <m:oMath xmlns:m="http://schemas.openxmlformats.org/officeDocument/2006/math">
                    <m:r>
                      <a:rPr lang="en-BE" sz="2001" i="1">
                        <a:latin typeface="Cambria Math" panose="02040503050406030204" pitchFamily="18" charset="0"/>
                        <a:ea typeface="+mj-ea"/>
                        <a:cs typeface="+mj-cs"/>
                      </a:rPr>
                      <m:t>𝑛</m:t>
                    </m:r>
                  </m:oMath>
                </a14:m>
                <a:r>
                  <a:rPr lang="fr-BE" sz="2001">
                    <a:latin typeface="Arial" panose="020B0604020202020204" pitchFamily="34" charset="0"/>
                    <a:ea typeface="+mj-ea"/>
                    <a:cs typeface="Arial" panose="020B0604020202020204" pitchFamily="34" charset="0"/>
                  </a:rPr>
                  <a:t>.</a:t>
                </a:r>
                <a:endParaRPr lang="fr-BE"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fr-BE" sz="2001">
                    <a:latin typeface="Arial" panose="020B0604020202020204" pitchFamily="34" charset="0"/>
                    <a:cs typeface="Arial" panose="020B0604020202020204" pitchFamily="34" charset="0"/>
                  </a:rPr>
                  <a:t>Se</a:t>
                </a:r>
                <a:r>
                  <a:rPr lang="en-BE" sz="2001">
                    <a:latin typeface="Arial" panose="020B0604020202020204" pitchFamily="34" charset="0"/>
                    <a:cs typeface="Arial" panose="020B0604020202020204" pitchFamily="34" charset="0"/>
                  </a:rPr>
                  <a:t>t of </a:t>
                </a:r>
                <a:r>
                  <a:rPr lang="fr-BE" sz="2001" err="1">
                    <a:latin typeface="Arial" panose="020B0604020202020204" pitchFamily="34" charset="0"/>
                    <a:cs typeface="Arial" panose="020B0604020202020204" pitchFamily="34" charset="0"/>
                  </a:rPr>
                  <a:t>orders</a:t>
                </a:r>
                <a:r>
                  <a:rPr lang="fr-BE" sz="2001">
                    <a:latin typeface="Arial" panose="020B0604020202020204" pitchFamily="34" charset="0"/>
                    <a:cs typeface="Arial" panose="020B0604020202020204" pitchFamily="34" charset="0"/>
                  </a:rPr>
                  <a:t>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𝐿</m:t>
                        </m:r>
                      </m:e>
                      <m:sub>
                        <m:r>
                          <a:rPr lang="en-BE" sz="2001" i="1">
                            <a:latin typeface="Cambria Math" panose="02040503050406030204" pitchFamily="18" charset="0"/>
                          </a:rPr>
                          <m:t>𝐷</m:t>
                        </m:r>
                      </m:sub>
                    </m:sSub>
                  </m:oMath>
                </a14:m>
                <a:r>
                  <a:rPr lang="fr-BE" sz="2001">
                    <a:latin typeface="Arial" panose="020B0604020202020204" pitchFamily="34" charset="0"/>
                    <a:cs typeface="Arial" panose="020B0604020202020204" pitchFamily="34" charset="0"/>
                  </a:rPr>
                  <a:t> for </a:t>
                </a:r>
                <a14:m>
                  <m:oMath xmlns:m="http://schemas.openxmlformats.org/officeDocument/2006/math">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ea typeface="Cambria Math" panose="02040503050406030204" pitchFamily="18" charset="0"/>
                          </a:rPr>
                          <m:t>𝑁</m:t>
                        </m:r>
                      </m:e>
                      <m:sub>
                        <m:r>
                          <a:rPr lang="en-BE" sz="2001" i="1">
                            <a:latin typeface="Cambria Math" panose="02040503050406030204" pitchFamily="18" charset="0"/>
                            <a:ea typeface="Cambria Math" panose="02040503050406030204" pitchFamily="18" charset="0"/>
                          </a:rPr>
                          <m:t>𝐷</m:t>
                        </m:r>
                      </m:sub>
                    </m:sSub>
                  </m:oMath>
                </a14:m>
                <a:r>
                  <a:rPr lang="fr-BE" sz="2001">
                    <a:latin typeface="Arial" panose="020B0604020202020204" pitchFamily="34" charset="0"/>
                    <a:cs typeface="Arial" panose="020B0604020202020204" pitchFamily="34" charset="0"/>
                  </a:rPr>
                  <a:t> </a:t>
                </a:r>
                <a:r>
                  <a:rPr lang="fr-BE" sz="2001" err="1">
                    <a:latin typeface="Arial" panose="020B0604020202020204" pitchFamily="34" charset="0"/>
                    <a:cs typeface="Arial" panose="020B0604020202020204" pitchFamily="34" charset="0"/>
                  </a:rPr>
                  <a:t>demand</a:t>
                </a:r>
                <a:r>
                  <a:rPr lang="fr-BE" sz="2001">
                    <a:latin typeface="Arial" panose="020B0604020202020204" pitchFamily="34" charset="0"/>
                    <a:cs typeface="Arial" panose="020B0604020202020204" pitchFamily="34" charset="0"/>
                  </a:rPr>
                  <a:t> </a:t>
                </a:r>
                <a:r>
                  <a:rPr lang="fr-BE" sz="2001" err="1">
                    <a:latin typeface="Arial" panose="020B0604020202020204" pitchFamily="34" charset="0"/>
                    <a:cs typeface="Arial" panose="020B0604020202020204" pitchFamily="34" charset="0"/>
                  </a:rPr>
                  <a:t>bids</a:t>
                </a:r>
                <a:r>
                  <a:rPr lang="en-BE" sz="2001">
                    <a:latin typeface="Arial" panose="020B0604020202020204" pitchFamily="34" charset="0"/>
                    <a:cs typeface="Arial" panose="020B0604020202020204" pitchFamily="34" charset="0"/>
                  </a:rPr>
                  <a:t> </a:t>
                </a:r>
                <a14:m>
                  <m:oMath xmlns:m="http://schemas.openxmlformats.org/officeDocument/2006/math">
                    <m:r>
                      <a:rPr lang="fr-BE" sz="2001">
                        <a:latin typeface="Cambria Math" panose="02040503050406030204" pitchFamily="18" charset="0"/>
                      </a:rPr>
                      <m:t>=</m:t>
                    </m:r>
                    <m:d>
                      <m:dPr>
                        <m:begChr m:val="{"/>
                        <m:endChr m:val="}"/>
                        <m:ctrlPr>
                          <a:rPr lang="en-BE" sz="2001" i="1">
                            <a:latin typeface="Cambria Math" panose="02040503050406030204" pitchFamily="18" charset="0"/>
                          </a:rPr>
                        </m:ctrlPr>
                      </m:dPr>
                      <m:e>
                        <m:sSubSup>
                          <m:sSubSupPr>
                            <m:ctrlPr>
                              <a:rPr lang="en-BE" sz="2001" i="1">
                                <a:latin typeface="Cambria Math" panose="02040503050406030204" pitchFamily="18" charset="0"/>
                              </a:rPr>
                            </m:ctrlPr>
                          </m:sSubSupPr>
                          <m:e>
                            <m:r>
                              <a:rPr lang="fr-BE" sz="2001" i="1">
                                <a:latin typeface="Cambria Math" panose="02040503050406030204" pitchFamily="18" charset="0"/>
                              </a:rPr>
                              <m:t>𝐷</m:t>
                            </m:r>
                          </m:e>
                          <m:sub>
                            <m:r>
                              <a:rPr lang="fr-BE" sz="2001" i="1">
                                <a:latin typeface="Cambria Math" panose="02040503050406030204" pitchFamily="18" charset="0"/>
                              </a:rPr>
                              <m:t>𝑖</m:t>
                            </m:r>
                          </m:sub>
                          <m:sup>
                            <m:r>
                              <a:rPr lang="en-BE" sz="2001" i="1">
                                <a:latin typeface="Cambria Math" panose="02040503050406030204" pitchFamily="18" charset="0"/>
                              </a:rPr>
                              <m:t>𝑛</m:t>
                            </m:r>
                          </m:sup>
                        </m:sSubSup>
                      </m:e>
                      <m:e>
                        <m:r>
                          <a:rPr lang="en-BE" sz="2001" i="1">
                            <a:latin typeface="Cambria Math" panose="02040503050406030204" pitchFamily="18" charset="0"/>
                          </a:rPr>
                          <m:t>𝑖</m:t>
                        </m:r>
                        <m:r>
                          <a:rPr lang="en-BE" sz="2001" i="1">
                            <a:latin typeface="Cambria Math" panose="02040503050406030204" pitchFamily="18" charset="0"/>
                          </a:rPr>
                          <m:t>=1,⋯,</m:t>
                        </m:r>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ea typeface="Cambria Math" panose="02040503050406030204" pitchFamily="18" charset="0"/>
                              </a:rPr>
                              <m:t>𝑁</m:t>
                            </m:r>
                          </m:e>
                          <m:sub>
                            <m:r>
                              <a:rPr lang="en-BE" sz="2001" i="1">
                                <a:latin typeface="Cambria Math" panose="02040503050406030204" pitchFamily="18" charset="0"/>
                                <a:ea typeface="Cambria Math" panose="02040503050406030204" pitchFamily="18" charset="0"/>
                              </a:rPr>
                              <m:t>𝐷</m:t>
                            </m:r>
                          </m:sub>
                        </m:sSub>
                        <m:r>
                          <a:rPr lang="en-BE" sz="2001" i="1">
                            <a:latin typeface="Cambria Math" panose="02040503050406030204" pitchFamily="18" charset="0"/>
                          </a:rPr>
                          <m:t>;</m:t>
                        </m:r>
                        <m:r>
                          <a:rPr lang="en-BE" sz="2001" i="1">
                            <a:latin typeface="Cambria Math" panose="02040503050406030204" pitchFamily="18" charset="0"/>
                          </a:rPr>
                          <m:t>𝑛</m:t>
                        </m:r>
                        <m:r>
                          <a:rPr lang="en-BE" sz="2001" i="1">
                            <a:latin typeface="Cambria Math" panose="02040503050406030204" pitchFamily="18" charset="0"/>
                          </a:rPr>
                          <m:t>=1,⋯,</m:t>
                        </m:r>
                        <m:r>
                          <a:rPr lang="en-BE" sz="2001" i="1">
                            <a:latin typeface="Cambria Math" panose="02040503050406030204" pitchFamily="18" charset="0"/>
                          </a:rPr>
                          <m:t>𝑁</m:t>
                        </m:r>
                      </m:e>
                    </m:d>
                  </m:oMath>
                </a14:m>
                <a:r>
                  <a:rPr lang="fr-BE" sz="2001">
                    <a:latin typeface="Arial" panose="020B0604020202020204" pitchFamily="34" charset="0"/>
                    <a:ea typeface="+mj-ea"/>
                    <a:cs typeface="Arial" panose="020B0604020202020204" pitchFamily="34" charset="0"/>
                  </a:rPr>
                  <a:t>;</a:t>
                </a:r>
                <a:endParaRPr lang="fr-BE" sz="300">
                  <a:latin typeface="Arial" panose="020B0604020202020204" pitchFamily="34" charset="0"/>
                  <a:ea typeface="+mj-ea"/>
                  <a:cs typeface="Arial" panose="020B0604020202020204" pitchFamily="34" charset="0"/>
                </a:endParaRPr>
              </a:p>
              <a:p>
                <a:pPr marL="343037" indent="-343037" algn="just">
                  <a:buFont typeface="Arial" panose="020B0604020202020204" pitchFamily="34" charset="0"/>
                  <a:buChar char="•"/>
                </a:pPr>
                <a:r>
                  <a:rPr lang="en-BE" sz="2001">
                    <a:latin typeface="Arial" panose="020B0604020202020204" pitchFamily="34" charset="0"/>
                    <a:ea typeface="+mj-ea"/>
                    <a:cs typeface="Arial" panose="020B0604020202020204" pitchFamily="34" charset="0"/>
                  </a:rPr>
                  <a:t>Set of indices of demand bids in node </a:t>
                </a:r>
                <a14:m>
                  <m:oMath xmlns:m="http://schemas.openxmlformats.org/officeDocument/2006/math">
                    <m:r>
                      <a:rPr lang="en-BE" sz="2001" i="1">
                        <a:latin typeface="Cambria Math" panose="02040503050406030204" pitchFamily="18" charset="0"/>
                        <a:ea typeface="+mj-ea"/>
                        <a:cs typeface="+mj-cs"/>
                      </a:rPr>
                      <m:t>𝑛</m:t>
                    </m:r>
                  </m:oMath>
                </a14:m>
                <a:r>
                  <a:rPr lang="en-BE" sz="2001">
                    <a:latin typeface="Arial" panose="020B0604020202020204" pitchFamily="34" charset="0"/>
                    <a:ea typeface="+mj-ea"/>
                    <a:cs typeface="Arial" panose="020B0604020202020204" pitchFamily="34" charset="0"/>
                  </a:rPr>
                  <a:t>:</a:t>
                </a:r>
                <a:r>
                  <a:rPr lang="fr-BE" sz="2001">
                    <a:latin typeface="Arial" panose="020B0604020202020204" pitchFamily="34" charset="0"/>
                    <a:ea typeface="+mj-ea"/>
                    <a:cs typeface="Arial" panose="020B0604020202020204" pitchFamily="34" charset="0"/>
                  </a:rPr>
                  <a:t> </a:t>
                </a:r>
                <a14:m>
                  <m:oMath xmlns:m="http://schemas.openxmlformats.org/officeDocument/2006/math">
                    <m:sSub>
                      <m:sSubPr>
                        <m:ctrlPr>
                          <a:rPr lang="en-BE" sz="2001" i="1">
                            <a:latin typeface="Cambria Math" panose="02040503050406030204" pitchFamily="18" charset="0"/>
                          </a:rPr>
                        </m:ctrlPr>
                      </m:sSubPr>
                      <m:e>
                        <m:r>
                          <a:rPr lang="fr-BE" sz="2001" i="1">
                            <a:latin typeface="Cambria Math" panose="02040503050406030204" pitchFamily="18" charset="0"/>
                          </a:rPr>
                          <m:t>𝐼</m:t>
                        </m:r>
                      </m:e>
                      <m:sub>
                        <m:r>
                          <a:rPr lang="en-BE" sz="2001" i="1">
                            <a:latin typeface="Cambria Math" panose="02040503050406030204" pitchFamily="18" charset="0"/>
                          </a:rPr>
                          <m:t>𝑛</m:t>
                        </m:r>
                      </m:sub>
                    </m:sSub>
                    <m:r>
                      <a:rPr lang="en-BE" sz="2001" i="1">
                        <a:latin typeface="Cambria Math" panose="02040503050406030204" pitchFamily="18" charset="0"/>
                      </a:rPr>
                      <m:t>={</m:t>
                    </m:r>
                    <m:r>
                      <a:rPr lang="fr-BE" sz="2001" i="1">
                        <a:latin typeface="Cambria Math" panose="02040503050406030204" pitchFamily="18" charset="0"/>
                      </a:rPr>
                      <m:t>𝑖</m:t>
                    </m:r>
                    <m:r>
                      <a:rPr lang="en-BE" sz="2001" i="1">
                        <a:latin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𝐷</m:t>
                        </m:r>
                      </m:e>
                      <m:sub>
                        <m:r>
                          <a:rPr lang="fr-BE" sz="2001" i="1">
                            <a:latin typeface="Cambria Math" panose="02040503050406030204" pitchFamily="18" charset="0"/>
                          </a:rPr>
                          <m:t>𝑖</m:t>
                        </m:r>
                      </m:sub>
                      <m:sup>
                        <m:sSup>
                          <m:sSupPr>
                            <m:ctrlPr>
                              <a:rPr lang="en-BE" sz="2001" i="1">
                                <a:latin typeface="Cambria Math" panose="02040503050406030204" pitchFamily="18" charset="0"/>
                              </a:rPr>
                            </m:ctrlPr>
                          </m:sSupPr>
                          <m:e>
                            <m:r>
                              <a:rPr lang="en-BE" sz="2001" i="1">
                                <a:latin typeface="Cambria Math" panose="02040503050406030204" pitchFamily="18" charset="0"/>
                              </a:rPr>
                              <m:t>𝑛</m:t>
                            </m:r>
                          </m:e>
                          <m:sup>
                            <m:r>
                              <a:rPr lang="en-BE" sz="2001" i="1">
                                <a:latin typeface="Cambria Math" panose="02040503050406030204" pitchFamily="18" charset="0"/>
                              </a:rPr>
                              <m:t>′</m:t>
                            </m:r>
                          </m:sup>
                        </m:sSup>
                      </m:sup>
                    </m:sSubSup>
                    <m:r>
                      <a:rPr lang="en-BE" sz="2001" i="1">
                        <a:latin typeface="Cambria Math" panose="02040503050406030204" pitchFamily="18" charset="0"/>
                        <a:ea typeface="Cambria Math" panose="02040503050406030204" pitchFamily="18" charset="0"/>
                      </a:rPr>
                      <m:t>∈</m:t>
                    </m:r>
                    <m:sSub>
                      <m:sSubPr>
                        <m:ctrlPr>
                          <a:rPr lang="en-BE" sz="2001" i="1">
                            <a:latin typeface="Cambria Math" panose="02040503050406030204" pitchFamily="18" charset="0"/>
                          </a:rPr>
                        </m:ctrlPr>
                      </m:sSubPr>
                      <m:e>
                        <m:r>
                          <a:rPr lang="en-BE" sz="2001" i="1">
                            <a:latin typeface="Cambria Math" panose="02040503050406030204" pitchFamily="18" charset="0"/>
                          </a:rPr>
                          <m:t>𝐿</m:t>
                        </m:r>
                      </m:e>
                      <m:sub>
                        <m:r>
                          <a:rPr lang="fr-BE" sz="2001" i="1">
                            <a:latin typeface="Cambria Math" panose="02040503050406030204" pitchFamily="18" charset="0"/>
                          </a:rPr>
                          <m:t>𝐷</m:t>
                        </m:r>
                      </m:sub>
                    </m:sSub>
                    <m:r>
                      <a:rPr lang="en-BE" sz="2001" i="1">
                        <a:latin typeface="Cambria Math" panose="02040503050406030204" pitchFamily="18" charset="0"/>
                      </a:rPr>
                      <m:t>; </m:t>
                    </m:r>
                    <m:r>
                      <a:rPr lang="en-BE" sz="2001" i="1">
                        <a:latin typeface="Cambria Math" panose="02040503050406030204" pitchFamily="18" charset="0"/>
                      </a:rPr>
                      <m:t>𝑛</m:t>
                    </m:r>
                    <m:r>
                      <a:rPr lang="en-BE" sz="2001" i="1">
                        <a:latin typeface="Cambria Math" panose="02040503050406030204" pitchFamily="18" charset="0"/>
                      </a:rPr>
                      <m:t>′=</m:t>
                    </m:r>
                    <m:r>
                      <a:rPr lang="en-BE" sz="2001" i="1">
                        <a:latin typeface="Cambria Math" panose="02040503050406030204" pitchFamily="18" charset="0"/>
                      </a:rPr>
                      <m:t>𝑛</m:t>
                    </m:r>
                    <m:r>
                      <a:rPr lang="en-BE" sz="2001" i="1">
                        <a:latin typeface="Cambria Math" panose="02040503050406030204" pitchFamily="18" charset="0"/>
                      </a:rPr>
                      <m:t>}</m:t>
                    </m:r>
                  </m:oMath>
                </a14:m>
                <a:r>
                  <a:rPr lang="fr-BE" sz="2001">
                    <a:latin typeface="Arial" panose="020B0604020202020204" pitchFamily="34" charset="0"/>
                  </a:rPr>
                  <a:t>;</a:t>
                </a:r>
                <a:endParaRPr lang="fr-BE"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fr-BE" sz="2001">
                    <a:latin typeface="Arial" panose="020B0604020202020204" pitchFamily="34" charset="0"/>
                    <a:cs typeface="Arial" panose="020B0604020202020204" pitchFamily="34" charset="0"/>
                  </a:rPr>
                  <a:t>Maximum q</a:t>
                </a:r>
                <a:r>
                  <a:rPr lang="en-BE" sz="2001">
                    <a:latin typeface="Arial" panose="020B0604020202020204" pitchFamily="34" charset="0"/>
                    <a:cs typeface="Arial" panose="020B0604020202020204" pitchFamily="34" charset="0"/>
                  </a:rPr>
                  <a:t>uantity for </a:t>
                </a:r>
                <a:r>
                  <a:rPr lang="fr-BE" sz="2001" err="1">
                    <a:latin typeface="Arial" panose="020B0604020202020204" pitchFamily="34" charset="0"/>
                    <a:cs typeface="Arial" panose="020B0604020202020204" pitchFamily="34" charset="0"/>
                  </a:rPr>
                  <a:t>order</a:t>
                </a:r>
                <a:r>
                  <a:rPr lang="en-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𝐷</m:t>
                        </m:r>
                      </m:e>
                      <m:sub>
                        <m:r>
                          <a:rPr lang="fr-BE" sz="2001" i="1">
                            <a:latin typeface="Cambria Math" panose="02040503050406030204" pitchFamily="18" charset="0"/>
                          </a:rPr>
                          <m:t>𝑖</m:t>
                        </m:r>
                      </m:sub>
                      <m:sup>
                        <m:r>
                          <a:rPr lang="fr-BE" sz="2001" i="1">
                            <a:latin typeface="Cambria Math" panose="02040503050406030204" pitchFamily="18" charset="0"/>
                          </a:rPr>
                          <m:t>𝑛</m:t>
                        </m:r>
                      </m:sup>
                    </m:sSubSup>
                  </m:oMath>
                </a14:m>
                <a:r>
                  <a:rPr lang="en-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𝑖</m:t>
                        </m:r>
                      </m:sub>
                      <m:sup>
                        <m:r>
                          <a:rPr lang="fr-BE" sz="2001" i="1">
                            <a:latin typeface="Cambria Math" panose="02040503050406030204" pitchFamily="18" charset="0"/>
                          </a:rPr>
                          <m:t>𝐷</m:t>
                        </m:r>
                      </m:sup>
                    </m:sSubSup>
                  </m:oMath>
                </a14:m>
                <a:r>
                  <a:rPr lang="fr-BE" sz="2001">
                    <a:latin typeface="Arial" panose="020B0604020202020204" pitchFamily="34" charset="0"/>
                    <a:cs typeface="Arial" panose="020B0604020202020204" pitchFamily="34" charset="0"/>
                  </a:rPr>
                  <a:t>;</a:t>
                </a:r>
                <a:endParaRPr lang="fr-BE"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fr-BE" sz="2001" err="1">
                    <a:latin typeface="Arial" panose="020B0604020202020204" pitchFamily="34" charset="0"/>
                    <a:cs typeface="Arial" panose="020B0604020202020204" pitchFamily="34" charset="0"/>
                  </a:rPr>
                  <a:t>Willingness</a:t>
                </a:r>
                <a:r>
                  <a:rPr lang="fr-BE" sz="2001">
                    <a:latin typeface="Arial" panose="020B0604020202020204" pitchFamily="34" charset="0"/>
                    <a:cs typeface="Arial" panose="020B0604020202020204" pitchFamily="34" charset="0"/>
                  </a:rPr>
                  <a:t> to </a:t>
                </a:r>
                <a:r>
                  <a:rPr lang="fr-BE" sz="2001" err="1">
                    <a:latin typeface="Arial" panose="020B0604020202020204" pitchFamily="34" charset="0"/>
                    <a:cs typeface="Arial" panose="020B0604020202020204" pitchFamily="34" charset="0"/>
                  </a:rPr>
                  <a:t>pay</a:t>
                </a:r>
                <a:r>
                  <a:rPr lang="en-BE" sz="2001">
                    <a:latin typeface="Arial" panose="020B0604020202020204" pitchFamily="34" charset="0"/>
                    <a:cs typeface="Arial" panose="020B0604020202020204" pitchFamily="34" charset="0"/>
                  </a:rPr>
                  <a:t> for o</a:t>
                </a:r>
                <a:r>
                  <a:rPr lang="fr-BE" sz="2001" err="1">
                    <a:latin typeface="Arial" panose="020B0604020202020204" pitchFamily="34" charset="0"/>
                    <a:cs typeface="Arial" panose="020B0604020202020204" pitchFamily="34" charset="0"/>
                  </a:rPr>
                  <a:t>rder</a:t>
                </a:r>
                <a:r>
                  <a:rPr lang="fr-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𝐷</m:t>
                        </m:r>
                      </m:e>
                      <m:sub>
                        <m:r>
                          <a:rPr lang="fr-BE" sz="2001" i="1">
                            <a:latin typeface="Cambria Math" panose="02040503050406030204" pitchFamily="18" charset="0"/>
                          </a:rPr>
                          <m:t>𝑖</m:t>
                        </m:r>
                      </m:sub>
                      <m:sup>
                        <m:r>
                          <a:rPr lang="fr-BE" sz="2001" i="1">
                            <a:latin typeface="Cambria Math" panose="02040503050406030204" pitchFamily="18" charset="0"/>
                          </a:rPr>
                          <m:t>𝑛</m:t>
                        </m:r>
                      </m:sup>
                    </m:sSubSup>
                  </m:oMath>
                </a14:m>
                <a:r>
                  <a:rPr lang="en-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m:rPr>
                            <m:sty m:val="p"/>
                          </m:rPr>
                          <a:rPr lang="el-GR" sz="2001" i="1">
                            <a:latin typeface="Cambria Math" panose="02040503050406030204" pitchFamily="18" charset="0"/>
                          </a:rPr>
                          <m:t>λ</m:t>
                        </m:r>
                      </m:e>
                      <m:sub>
                        <m:r>
                          <a:rPr lang="en-BE" sz="2001" i="1">
                            <a:latin typeface="Cambria Math" panose="02040503050406030204" pitchFamily="18" charset="0"/>
                          </a:rPr>
                          <m:t>𝑖</m:t>
                        </m:r>
                      </m:sub>
                      <m:sup>
                        <m:r>
                          <a:rPr lang="fr-BE" sz="2001" i="1">
                            <a:latin typeface="Cambria Math" panose="02040503050406030204" pitchFamily="18" charset="0"/>
                          </a:rPr>
                          <m:t>𝐷</m:t>
                        </m:r>
                      </m:sup>
                    </m:sSubSup>
                  </m:oMath>
                </a14:m>
                <a:r>
                  <a:rPr lang="fr-BE" sz="2001">
                    <a:latin typeface="Arial" panose="020B0604020202020204" pitchFamily="34" charset="0"/>
                    <a:cs typeface="Arial" panose="020B0604020202020204" pitchFamily="34" charset="0"/>
                  </a:rPr>
                  <a:t>;</a:t>
                </a:r>
                <a:endParaRPr lang="fr-BE" sz="500">
                  <a:latin typeface="Arial" panose="020B0604020202020204" pitchFamily="34" charset="0"/>
                  <a:ea typeface="+mj-ea"/>
                  <a:cs typeface="Arial" panose="020B0604020202020204" pitchFamily="34" charset="0"/>
                </a:endParaRPr>
              </a:p>
              <a:p>
                <a:pPr>
                  <a:buClrTx/>
                </a:pPr>
                <a:endParaRPr lang="en-BE" sz="1000">
                  <a:latin typeface="Arial" panose="020B0604020202020204" pitchFamily="34" charset="0"/>
                  <a:ea typeface="+mj-ea"/>
                  <a:cs typeface="Arial" panose="020B0604020202020204" pitchFamily="34" charset="0"/>
                </a:endParaRPr>
              </a:p>
              <a:p>
                <a:pPr algn="just"/>
                <a:r>
                  <a:rPr lang="fr-BE" sz="2001" b="1" err="1">
                    <a:latin typeface="Arial" panose="020B0604020202020204" pitchFamily="34" charset="0"/>
                    <a:cs typeface="Arial" panose="020B0604020202020204" pitchFamily="34" charset="0"/>
                  </a:rPr>
                  <a:t>Ask</a:t>
                </a:r>
                <a:r>
                  <a:rPr lang="fr-BE" sz="2001" b="1">
                    <a:latin typeface="Arial" panose="020B0604020202020204" pitchFamily="34" charset="0"/>
                    <a:cs typeface="Arial" panose="020B0604020202020204" pitchFamily="34" charset="0"/>
                  </a:rPr>
                  <a:t> </a:t>
                </a:r>
                <a:r>
                  <a:rPr lang="fr-BE" sz="2001" b="1" err="1">
                    <a:latin typeface="Arial" panose="020B0604020202020204" pitchFamily="34" charset="0"/>
                    <a:cs typeface="Arial" panose="020B0604020202020204" pitchFamily="34" charset="0"/>
                  </a:rPr>
                  <a:t>orders</a:t>
                </a:r>
                <a:r>
                  <a:rPr lang="fr-BE" sz="2001" b="1">
                    <a:latin typeface="Arial" panose="020B0604020202020204" pitchFamily="34" charset="0"/>
                    <a:cs typeface="Arial" panose="020B0604020202020204" pitchFamily="34" charset="0"/>
                  </a:rPr>
                  <a:t> </a:t>
                </a:r>
                <a:r>
                  <a:rPr lang="fr-BE" sz="2001" b="1" err="1">
                    <a:latin typeface="Arial" panose="020B0604020202020204" pitchFamily="34" charset="0"/>
                    <a:cs typeface="Arial" panose="020B0604020202020204" pitchFamily="34" charset="0"/>
                  </a:rPr>
                  <a:t>submit</a:t>
                </a:r>
                <a:r>
                  <a:rPr lang="fr-BE" sz="2001" b="1">
                    <a:latin typeface="Arial" panose="020B0604020202020204" pitchFamily="34" charset="0"/>
                    <a:cs typeface="Arial" panose="020B0604020202020204" pitchFamily="34" charset="0"/>
                  </a:rPr>
                  <a:t> by the </a:t>
                </a:r>
                <a:r>
                  <a:rPr lang="fr-BE" sz="2001" b="1" err="1">
                    <a:latin typeface="Arial" panose="020B0604020202020204" pitchFamily="34" charset="0"/>
                    <a:cs typeface="Arial" panose="020B0604020202020204" pitchFamily="34" charset="0"/>
                  </a:rPr>
                  <a:t>producers</a:t>
                </a:r>
                <a:r>
                  <a:rPr lang="fr-BE" sz="2001" b="1">
                    <a:latin typeface="Arial" panose="020B0604020202020204" pitchFamily="34" charset="0"/>
                    <a:cs typeface="Arial" panose="020B0604020202020204" pitchFamily="34" charset="0"/>
                  </a:rPr>
                  <a:t> </a:t>
                </a:r>
                <a:r>
                  <a:rPr lang="fr-BE" sz="2001">
                    <a:latin typeface="Arial" panose="020B0604020202020204" pitchFamily="34" charset="0"/>
                    <a:cs typeface="Arial" panose="020B0604020202020204" pitchFamily="34" charset="0"/>
                  </a:rPr>
                  <a:t>(</a:t>
                </a:r>
                <a:r>
                  <a:rPr lang="fr-BE" sz="2001" err="1">
                    <a:latin typeface="Arial" panose="020B0604020202020204" pitchFamily="34" charset="0"/>
                    <a:cs typeface="Arial" panose="020B0604020202020204" pitchFamily="34" charset="0"/>
                  </a:rPr>
                  <a:t>Generation</a:t>
                </a:r>
                <a:r>
                  <a:rPr lang="fr-BE" sz="2001">
                    <a:latin typeface="Arial" panose="020B0604020202020204" pitchFamily="34" charset="0"/>
                    <a:cs typeface="Arial" panose="020B0604020202020204" pitchFamily="34" charset="0"/>
                  </a:rPr>
                  <a:t>)</a:t>
                </a:r>
                <a:r>
                  <a:rPr lang="en-BE" sz="2001" b="1">
                    <a:latin typeface="Arial" panose="020B0604020202020204" pitchFamily="34" charset="0"/>
                    <a:cs typeface="Arial" panose="020B0604020202020204" pitchFamily="34" charset="0"/>
                  </a:rPr>
                  <a:t>:</a:t>
                </a:r>
                <a:endParaRPr lang="fr-BE" sz="2001" b="1">
                  <a:latin typeface="Arial" panose="020B0604020202020204" pitchFamily="34" charset="0"/>
                  <a:cs typeface="Arial" panose="020B0604020202020204" pitchFamily="34" charset="0"/>
                </a:endParaRPr>
              </a:p>
              <a:p>
                <a:pPr algn="just"/>
                <a:endParaRPr lang="fr-BE"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BE" sz="2001">
                    <a:latin typeface="Arial" panose="020B0604020202020204" pitchFamily="34" charset="0"/>
                    <a:ea typeface="+mj-ea"/>
                    <a:cs typeface="Arial" panose="020B0604020202020204" pitchFamily="34" charset="0"/>
                  </a:rPr>
                  <a:t>Node for </a:t>
                </a:r>
                <a:r>
                  <a:rPr lang="fr-BE" sz="2001" err="1">
                    <a:latin typeface="Arial" panose="020B0604020202020204" pitchFamily="34" charset="0"/>
                    <a:ea typeface="+mj-ea"/>
                    <a:cs typeface="Arial" panose="020B0604020202020204" pitchFamily="34" charset="0"/>
                  </a:rPr>
                  <a:t>order</a:t>
                </a:r>
                <a:r>
                  <a:rPr lang="en-BE" sz="2001">
                    <a:latin typeface="Arial" panose="020B0604020202020204" pitchFamily="34" charset="0"/>
                    <a:ea typeface="+mj-ea"/>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ea typeface="+mj-ea"/>
                            <a:cs typeface="+mj-cs"/>
                          </a:rPr>
                        </m:ctrlPr>
                      </m:sSubSupPr>
                      <m:e>
                        <m:r>
                          <a:rPr lang="en-BE" sz="2001" i="1">
                            <a:latin typeface="Cambria Math" panose="02040503050406030204" pitchFamily="18" charset="0"/>
                            <a:ea typeface="+mj-ea"/>
                            <a:cs typeface="+mj-cs"/>
                          </a:rPr>
                          <m:t>𝐺</m:t>
                        </m:r>
                      </m:e>
                      <m:sub>
                        <m:r>
                          <a:rPr lang="en-BE" sz="2001" i="1">
                            <a:latin typeface="Cambria Math" panose="02040503050406030204" pitchFamily="18" charset="0"/>
                            <a:ea typeface="+mj-ea"/>
                            <a:cs typeface="+mj-cs"/>
                          </a:rPr>
                          <m:t>𝑗</m:t>
                        </m:r>
                      </m:sub>
                      <m:sup>
                        <m:r>
                          <a:rPr lang="en-BE" sz="2001" i="1">
                            <a:latin typeface="Cambria Math" panose="02040503050406030204" pitchFamily="18" charset="0"/>
                            <a:ea typeface="+mj-ea"/>
                            <a:cs typeface="+mj-cs"/>
                          </a:rPr>
                          <m:t>𝑛</m:t>
                        </m:r>
                      </m:sup>
                    </m:sSubSup>
                  </m:oMath>
                </a14:m>
                <a:r>
                  <a:rPr lang="en-BE" sz="2001">
                    <a:latin typeface="Arial" panose="020B0604020202020204" pitchFamily="34" charset="0"/>
                    <a:ea typeface="+mj-ea"/>
                    <a:cs typeface="Arial" panose="020B0604020202020204" pitchFamily="34" charset="0"/>
                  </a:rPr>
                  <a:t>: </a:t>
                </a:r>
                <a14:m>
                  <m:oMath xmlns:m="http://schemas.openxmlformats.org/officeDocument/2006/math">
                    <m:r>
                      <a:rPr lang="en-BE" sz="2001" i="1">
                        <a:latin typeface="Cambria Math" panose="02040503050406030204" pitchFamily="18" charset="0"/>
                        <a:ea typeface="+mj-ea"/>
                        <a:cs typeface="+mj-cs"/>
                      </a:rPr>
                      <m:t>𝑛</m:t>
                    </m:r>
                  </m:oMath>
                </a14:m>
                <a:r>
                  <a:rPr lang="fr-BE" sz="2001">
                    <a:latin typeface="Arial" panose="020B0604020202020204" pitchFamily="34" charset="0"/>
                    <a:ea typeface="+mj-ea"/>
                    <a:cs typeface="Arial" panose="020B0604020202020204" pitchFamily="34" charset="0"/>
                  </a:rPr>
                  <a:t>.</a:t>
                </a:r>
                <a:endParaRPr lang="fr-BE" sz="1000" b="1">
                  <a:latin typeface="Arial" panose="020B0604020202020204" pitchFamily="34" charset="0"/>
                  <a:cs typeface="Arial" panose="020B0604020202020204" pitchFamily="34" charset="0"/>
                </a:endParaRPr>
              </a:p>
              <a:p>
                <a:pPr marL="334119" indent="-334119">
                  <a:buChar char="•"/>
                </a:pPr>
                <a:r>
                  <a:rPr lang="fr-BE" sz="2001">
                    <a:latin typeface="Arial" panose="020B0604020202020204" pitchFamily="34" charset="0"/>
                    <a:cs typeface="Arial" panose="020B0604020202020204" pitchFamily="34" charset="0"/>
                  </a:rPr>
                  <a:t>S</a:t>
                </a:r>
                <a:r>
                  <a:rPr lang="en-BE" sz="2001">
                    <a:latin typeface="Arial" panose="020B0604020202020204" pitchFamily="34" charset="0"/>
                    <a:cs typeface="Arial" panose="020B0604020202020204" pitchFamily="34" charset="0"/>
                  </a:rPr>
                  <a:t>et of </a:t>
                </a:r>
                <a:r>
                  <a:rPr lang="fr-BE" sz="2001" err="1">
                    <a:latin typeface="Arial" panose="020B0604020202020204" pitchFamily="34" charset="0"/>
                    <a:cs typeface="Arial" panose="020B0604020202020204" pitchFamily="34" charset="0"/>
                  </a:rPr>
                  <a:t>orders</a:t>
                </a:r>
                <a:r>
                  <a:rPr lang="fr-BE" sz="2001">
                    <a:latin typeface="Arial" panose="020B0604020202020204" pitchFamily="34" charset="0"/>
                    <a:cs typeface="Arial" panose="020B0604020202020204" pitchFamily="34" charset="0"/>
                  </a:rPr>
                  <a:t>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𝐿</m:t>
                        </m:r>
                      </m:e>
                      <m:sub>
                        <m:r>
                          <a:rPr lang="en-BE" sz="2001" i="1">
                            <a:latin typeface="Cambria Math" panose="02040503050406030204" pitchFamily="18" charset="0"/>
                          </a:rPr>
                          <m:t>𝐺</m:t>
                        </m:r>
                      </m:sub>
                    </m:sSub>
                  </m:oMath>
                </a14:m>
                <a:r>
                  <a:rPr lang="fr-BE" sz="2001">
                    <a:latin typeface="Arial" panose="020B0604020202020204" pitchFamily="34" charset="0"/>
                    <a:cs typeface="Arial" panose="020B0604020202020204" pitchFamily="34" charset="0"/>
                  </a:rPr>
                  <a:t> for</a:t>
                </a:r>
                <a:r>
                  <a:rPr lang="en-BE" sz="2001">
                    <a:latin typeface="Arial" panose="020B0604020202020204" pitchFamily="34" charset="0"/>
                    <a:cs typeface="Arial" panose="020B0604020202020204" pitchFamily="34" charset="0"/>
                  </a:rPr>
                  <a:t> </a:t>
                </a:r>
                <a14:m>
                  <m:oMath xmlns:m="http://schemas.openxmlformats.org/officeDocument/2006/math">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ea typeface="Cambria Math" panose="02040503050406030204" pitchFamily="18" charset="0"/>
                          </a:rPr>
                          <m:t>𝑁</m:t>
                        </m:r>
                      </m:e>
                      <m:sub>
                        <m:r>
                          <a:rPr lang="fr-BE" sz="2001" i="1">
                            <a:latin typeface="Cambria Math" panose="02040503050406030204" pitchFamily="18" charset="0"/>
                            <a:ea typeface="Cambria Math" panose="02040503050406030204" pitchFamily="18" charset="0"/>
                          </a:rPr>
                          <m:t>𝐺</m:t>
                        </m:r>
                      </m:sub>
                    </m:sSub>
                  </m:oMath>
                </a14:m>
                <a:r>
                  <a:rPr lang="fr-BE" sz="2001">
                    <a:latin typeface="Arial" panose="020B0604020202020204" pitchFamily="34" charset="0"/>
                    <a:cs typeface="Arial" panose="020B0604020202020204" pitchFamily="34" charset="0"/>
                  </a:rPr>
                  <a:t> </a:t>
                </a:r>
                <a:r>
                  <a:rPr lang="fr-BE" sz="2001" err="1">
                    <a:latin typeface="Arial" panose="020B0604020202020204" pitchFamily="34" charset="0"/>
                    <a:cs typeface="Arial" panose="020B0604020202020204" pitchFamily="34" charset="0"/>
                  </a:rPr>
                  <a:t>generation</a:t>
                </a:r>
                <a:r>
                  <a:rPr lang="fr-BE" sz="2001">
                    <a:latin typeface="Arial" panose="020B0604020202020204" pitchFamily="34" charset="0"/>
                    <a:cs typeface="Arial" panose="020B0604020202020204" pitchFamily="34" charset="0"/>
                  </a:rPr>
                  <a:t> </a:t>
                </a:r>
                <a:r>
                  <a:rPr lang="fr-BE" sz="2001" err="1">
                    <a:latin typeface="Arial" panose="020B0604020202020204" pitchFamily="34" charset="0"/>
                    <a:cs typeface="Arial" panose="020B0604020202020204" pitchFamily="34" charset="0"/>
                  </a:rPr>
                  <a:t>bids</a:t>
                </a:r>
                <a:r>
                  <a:rPr lang="en-BE" sz="2001">
                    <a:latin typeface="Arial" panose="020B0604020202020204" pitchFamily="34" charset="0"/>
                    <a:cs typeface="Arial" panose="020B0604020202020204" pitchFamily="34" charset="0"/>
                  </a:rPr>
                  <a:t> </a:t>
                </a:r>
                <a14:m>
                  <m:oMath xmlns:m="http://schemas.openxmlformats.org/officeDocument/2006/math">
                    <m:r>
                      <a:rPr lang="en-BE" sz="2001" i="1">
                        <a:latin typeface="Cambria Math" panose="02040503050406030204" pitchFamily="18" charset="0"/>
                      </a:rPr>
                      <m:t>=</m:t>
                    </m:r>
                    <m:d>
                      <m:dPr>
                        <m:begChr m:val="{"/>
                        <m:endChr m:val="}"/>
                        <m:ctrlPr>
                          <a:rPr lang="en-BE" sz="2001" i="1">
                            <a:latin typeface="Cambria Math" panose="02040503050406030204" pitchFamily="18" charset="0"/>
                          </a:rPr>
                        </m:ctrlPr>
                      </m:dPr>
                      <m:e>
                        <m:sSubSup>
                          <m:sSubSupPr>
                            <m:ctrlPr>
                              <a:rPr lang="en-BE" sz="2001" i="1">
                                <a:latin typeface="Cambria Math" panose="02040503050406030204" pitchFamily="18" charset="0"/>
                              </a:rPr>
                            </m:ctrlPr>
                          </m:sSubSupPr>
                          <m:e>
                            <m:r>
                              <a:rPr lang="en-BE" sz="2001" i="1">
                                <a:latin typeface="Cambria Math" panose="02040503050406030204" pitchFamily="18" charset="0"/>
                              </a:rPr>
                              <m:t>𝐺</m:t>
                            </m:r>
                          </m:e>
                          <m:sub>
                            <m:r>
                              <a:rPr lang="en-BE" sz="2001" i="1">
                                <a:latin typeface="Cambria Math" panose="02040503050406030204" pitchFamily="18" charset="0"/>
                              </a:rPr>
                              <m:t>𝑗</m:t>
                            </m:r>
                          </m:sub>
                          <m:sup>
                            <m:r>
                              <a:rPr lang="en-BE" sz="2001" i="1">
                                <a:latin typeface="Cambria Math" panose="02040503050406030204" pitchFamily="18" charset="0"/>
                              </a:rPr>
                              <m:t>𝑛</m:t>
                            </m:r>
                          </m:sup>
                        </m:sSubSup>
                      </m:e>
                      <m:e>
                        <m:r>
                          <a:rPr lang="en-BE" sz="2001" i="1">
                            <a:latin typeface="Cambria Math" panose="02040503050406030204" pitchFamily="18" charset="0"/>
                          </a:rPr>
                          <m:t>𝑗</m:t>
                        </m:r>
                        <m:r>
                          <a:rPr lang="en-BE" sz="2001" i="1">
                            <a:latin typeface="Cambria Math" panose="02040503050406030204" pitchFamily="18" charset="0"/>
                          </a:rPr>
                          <m:t>=1,⋯,</m:t>
                        </m:r>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𝐺</m:t>
                            </m:r>
                          </m:sub>
                        </m:sSub>
                        <m:r>
                          <a:rPr lang="en-BE" sz="2001" i="1">
                            <a:latin typeface="Cambria Math" panose="02040503050406030204" pitchFamily="18" charset="0"/>
                          </a:rPr>
                          <m:t>;</m:t>
                        </m:r>
                        <m:r>
                          <a:rPr lang="en-BE" sz="2001" i="1">
                            <a:latin typeface="Cambria Math" panose="02040503050406030204" pitchFamily="18" charset="0"/>
                          </a:rPr>
                          <m:t>𝑛</m:t>
                        </m:r>
                        <m:r>
                          <a:rPr lang="en-BE" sz="2001" i="1">
                            <a:latin typeface="Cambria Math" panose="02040503050406030204" pitchFamily="18" charset="0"/>
                          </a:rPr>
                          <m:t>=1,⋯,</m:t>
                        </m:r>
                        <m:r>
                          <a:rPr lang="en-BE" sz="2001" i="1">
                            <a:latin typeface="Cambria Math" panose="02040503050406030204" pitchFamily="18" charset="0"/>
                          </a:rPr>
                          <m:t>𝑁</m:t>
                        </m:r>
                      </m:e>
                    </m:d>
                  </m:oMath>
                </a14:m>
                <a:r>
                  <a:rPr lang="fr-BE" sz="2001">
                    <a:latin typeface="Arial" panose="020B0604020202020204" pitchFamily="34" charset="0"/>
                  </a:rPr>
                  <a:t>;</a:t>
                </a:r>
                <a:endParaRPr lang="fr-BE" sz="300">
                  <a:latin typeface="Arial" panose="020B0604020202020204" pitchFamily="34" charset="0"/>
                  <a:cs typeface="Arial" panose="020B0604020202020204" pitchFamily="34" charset="0"/>
                </a:endParaRPr>
              </a:p>
              <a:p>
                <a:pPr marL="334119" indent="-334119">
                  <a:buChar char="•"/>
                </a:pPr>
                <a:r>
                  <a:rPr lang="en-BE" sz="2001">
                    <a:latin typeface="Arial" panose="020B0604020202020204" pitchFamily="34" charset="0"/>
                    <a:cs typeface="Arial" panose="020B0604020202020204" pitchFamily="34" charset="0"/>
                  </a:rPr>
                  <a:t>Set of indices of generation bids in node </a:t>
                </a:r>
                <a14:m>
                  <m:oMath xmlns:m="http://schemas.openxmlformats.org/officeDocument/2006/math">
                    <m:r>
                      <a:rPr lang="en-BE" sz="2001" i="1">
                        <a:latin typeface="Cambria Math" panose="02040503050406030204" pitchFamily="18" charset="0"/>
                      </a:rPr>
                      <m:t>𝑛</m:t>
                    </m:r>
                  </m:oMath>
                </a14:m>
                <a:r>
                  <a:rPr lang="en-BE" sz="2001">
                    <a:latin typeface="Arial" panose="020B0604020202020204" pitchFamily="34" charset="0"/>
                    <a:cs typeface="Arial" panose="020B0604020202020204" pitchFamily="34" charset="0"/>
                  </a:rPr>
                  <a:t>: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𝐽</m:t>
                        </m:r>
                      </m:e>
                      <m:sub>
                        <m:r>
                          <a:rPr lang="en-BE" sz="2001" i="1">
                            <a:latin typeface="Cambria Math" panose="02040503050406030204" pitchFamily="18" charset="0"/>
                          </a:rPr>
                          <m:t>𝑛</m:t>
                        </m:r>
                      </m:sub>
                    </m:sSub>
                    <m:r>
                      <a:rPr lang="en-BE" sz="2001" i="1">
                        <a:latin typeface="Cambria Math" panose="02040503050406030204" pitchFamily="18" charset="0"/>
                      </a:rPr>
                      <m:t>={</m:t>
                    </m:r>
                    <m:r>
                      <a:rPr lang="en-BE" sz="2001" i="1">
                        <a:latin typeface="Cambria Math" panose="02040503050406030204" pitchFamily="18" charset="0"/>
                      </a:rPr>
                      <m:t>𝑗</m:t>
                    </m:r>
                    <m:r>
                      <a:rPr lang="en-BE" sz="2001" i="1">
                        <a:latin typeface="Cambria Math" panose="02040503050406030204" pitchFamily="18" charset="0"/>
                      </a:rPr>
                      <m:t>|</m:t>
                    </m:r>
                    <m:sSubSup>
                      <m:sSubSupPr>
                        <m:ctrlPr>
                          <a:rPr lang="en-BE" sz="2001" i="1">
                            <a:latin typeface="Cambria Math" panose="02040503050406030204" pitchFamily="18" charset="0"/>
                          </a:rPr>
                        </m:ctrlPr>
                      </m:sSubSupPr>
                      <m:e>
                        <m:r>
                          <a:rPr lang="en-BE" sz="2001" i="1">
                            <a:latin typeface="Cambria Math" panose="02040503050406030204" pitchFamily="18" charset="0"/>
                          </a:rPr>
                          <m:t>𝐺</m:t>
                        </m:r>
                      </m:e>
                      <m:sub>
                        <m:r>
                          <a:rPr lang="en-BE" sz="2001" i="1">
                            <a:latin typeface="Cambria Math" panose="02040503050406030204" pitchFamily="18" charset="0"/>
                          </a:rPr>
                          <m:t>𝑗</m:t>
                        </m:r>
                      </m:sub>
                      <m:sup>
                        <m:sSup>
                          <m:sSupPr>
                            <m:ctrlPr>
                              <a:rPr lang="en-BE" sz="2001" i="1">
                                <a:latin typeface="Cambria Math" panose="02040503050406030204" pitchFamily="18" charset="0"/>
                              </a:rPr>
                            </m:ctrlPr>
                          </m:sSupPr>
                          <m:e>
                            <m:r>
                              <a:rPr lang="en-BE" sz="2001" i="1">
                                <a:latin typeface="Cambria Math" panose="02040503050406030204" pitchFamily="18" charset="0"/>
                              </a:rPr>
                              <m:t>𝑛</m:t>
                            </m:r>
                          </m:e>
                          <m:sup>
                            <m:r>
                              <a:rPr lang="en-BE" sz="2001" i="1">
                                <a:latin typeface="Cambria Math" panose="02040503050406030204" pitchFamily="18" charset="0"/>
                              </a:rPr>
                              <m:t>′</m:t>
                            </m:r>
                          </m:sup>
                        </m:sSup>
                      </m:sup>
                    </m:sSubSup>
                    <m:r>
                      <a:rPr lang="en-BE" sz="2001" i="1">
                        <a:latin typeface="Cambria Math" panose="02040503050406030204" pitchFamily="18" charset="0"/>
                        <a:ea typeface="Cambria Math" panose="02040503050406030204" pitchFamily="18" charset="0"/>
                      </a:rPr>
                      <m:t>∈</m:t>
                    </m:r>
                    <m:sSub>
                      <m:sSubPr>
                        <m:ctrlPr>
                          <a:rPr lang="en-BE" sz="2001" i="1">
                            <a:latin typeface="Cambria Math" panose="02040503050406030204" pitchFamily="18" charset="0"/>
                          </a:rPr>
                        </m:ctrlPr>
                      </m:sSubPr>
                      <m:e>
                        <m:r>
                          <a:rPr lang="en-BE" sz="2001" i="1">
                            <a:latin typeface="Cambria Math" panose="02040503050406030204" pitchFamily="18" charset="0"/>
                          </a:rPr>
                          <m:t>𝐿</m:t>
                        </m:r>
                      </m:e>
                      <m:sub>
                        <m:r>
                          <a:rPr lang="en-BE" sz="2001" i="1">
                            <a:latin typeface="Cambria Math" panose="02040503050406030204" pitchFamily="18" charset="0"/>
                          </a:rPr>
                          <m:t>𝐺</m:t>
                        </m:r>
                      </m:sub>
                    </m:sSub>
                    <m:r>
                      <a:rPr lang="en-BE" sz="2001" i="1">
                        <a:latin typeface="Cambria Math" panose="02040503050406030204" pitchFamily="18" charset="0"/>
                      </a:rPr>
                      <m:t>; </m:t>
                    </m:r>
                    <m:r>
                      <a:rPr lang="en-BE" sz="2001" i="1">
                        <a:latin typeface="Cambria Math" panose="02040503050406030204" pitchFamily="18" charset="0"/>
                      </a:rPr>
                      <m:t>𝑛</m:t>
                    </m:r>
                    <m:r>
                      <a:rPr lang="en-BE" sz="2001" i="1">
                        <a:latin typeface="Cambria Math" panose="02040503050406030204" pitchFamily="18" charset="0"/>
                      </a:rPr>
                      <m:t>′=</m:t>
                    </m:r>
                    <m:r>
                      <a:rPr lang="en-BE" sz="2001" i="1">
                        <a:latin typeface="Cambria Math" panose="02040503050406030204" pitchFamily="18" charset="0"/>
                      </a:rPr>
                      <m:t>𝑛</m:t>
                    </m:r>
                    <m:r>
                      <a:rPr lang="en-BE" sz="2001" i="1">
                        <a:latin typeface="Cambria Math" panose="02040503050406030204" pitchFamily="18" charset="0"/>
                      </a:rPr>
                      <m:t>}</m:t>
                    </m:r>
                  </m:oMath>
                </a14:m>
                <a:r>
                  <a:rPr lang="fr-BE" sz="2001">
                    <a:latin typeface="Arial" panose="020B0604020202020204" pitchFamily="34" charset="0"/>
                    <a:ea typeface="+mj-ea"/>
                    <a:cs typeface="Arial" panose="020B0604020202020204" pitchFamily="34" charset="0"/>
                  </a:rPr>
                  <a:t>;</a:t>
                </a:r>
                <a:endParaRPr lang="fr-BE" sz="500">
                  <a:latin typeface="Arial" panose="020B0604020202020204" pitchFamily="34" charset="0"/>
                  <a:cs typeface="Arial" panose="020B0604020202020204" pitchFamily="34" charset="0"/>
                </a:endParaRPr>
              </a:p>
              <a:p>
                <a:pPr marL="334119" indent="-334119">
                  <a:buFont typeface="Arial"/>
                  <a:buChar char="•"/>
                </a:pPr>
                <a:r>
                  <a:rPr lang="fr-BE" sz="2001">
                    <a:latin typeface="Arial" panose="020B0604020202020204" pitchFamily="34" charset="0"/>
                    <a:cs typeface="Arial" panose="020B0604020202020204" pitchFamily="34" charset="0"/>
                  </a:rPr>
                  <a:t>Maximum q</a:t>
                </a:r>
                <a:r>
                  <a:rPr lang="en-BE" sz="2001">
                    <a:latin typeface="Arial" panose="020B0604020202020204" pitchFamily="34" charset="0"/>
                    <a:cs typeface="Arial" panose="020B0604020202020204" pitchFamily="34" charset="0"/>
                  </a:rPr>
                  <a:t>uantity for </a:t>
                </a:r>
                <a:r>
                  <a:rPr lang="fr-BE" sz="2001" err="1">
                    <a:latin typeface="Arial" panose="020B0604020202020204" pitchFamily="34" charset="0"/>
                    <a:cs typeface="Arial" panose="020B0604020202020204" pitchFamily="34" charset="0"/>
                  </a:rPr>
                  <a:t>order</a:t>
                </a:r>
                <a:r>
                  <a:rPr lang="en-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ea typeface="+mj-ea"/>
                            <a:cs typeface="+mj-cs"/>
                          </a:rPr>
                        </m:ctrlPr>
                      </m:sSubSupPr>
                      <m:e>
                        <m:r>
                          <a:rPr lang="en-BE" sz="2001" i="1">
                            <a:latin typeface="Cambria Math" panose="02040503050406030204" pitchFamily="18" charset="0"/>
                            <a:ea typeface="+mj-ea"/>
                            <a:cs typeface="+mj-cs"/>
                          </a:rPr>
                          <m:t>𝐺</m:t>
                        </m:r>
                      </m:e>
                      <m:sub>
                        <m:r>
                          <a:rPr lang="en-BE" sz="2001" i="1">
                            <a:latin typeface="Cambria Math" panose="02040503050406030204" pitchFamily="18" charset="0"/>
                            <a:ea typeface="+mj-ea"/>
                            <a:cs typeface="+mj-cs"/>
                          </a:rPr>
                          <m:t>𝑗</m:t>
                        </m:r>
                      </m:sub>
                      <m:sup>
                        <m:r>
                          <a:rPr lang="en-BE" sz="2001" i="1">
                            <a:latin typeface="Cambria Math" panose="02040503050406030204" pitchFamily="18" charset="0"/>
                            <a:ea typeface="+mj-ea"/>
                            <a:cs typeface="+mj-cs"/>
                          </a:rPr>
                          <m:t>𝑛</m:t>
                        </m:r>
                      </m:sup>
                    </m:sSubSup>
                  </m:oMath>
                </a14:m>
                <a:r>
                  <a:rPr lang="en-BE" sz="2001">
                    <a:latin typeface="Arial" panose="020B0604020202020204" pitchFamily="34" charset="0"/>
                    <a:ea typeface="+mj-ea"/>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oMath>
                </a14:m>
                <a:r>
                  <a:rPr lang="fr-BE" sz="2001">
                    <a:latin typeface="Arial" panose="020B0604020202020204" pitchFamily="34" charset="0"/>
                    <a:ea typeface="+mj-ea"/>
                    <a:cs typeface="Arial" panose="020B0604020202020204" pitchFamily="34" charset="0"/>
                  </a:rPr>
                  <a:t>;</a:t>
                </a:r>
                <a:endParaRPr lang="fr-BE" sz="500">
                  <a:latin typeface="Arial" panose="020B0604020202020204" pitchFamily="34" charset="0"/>
                  <a:cs typeface="Arial" panose="020B0604020202020204" pitchFamily="34" charset="0"/>
                </a:endParaRPr>
              </a:p>
              <a:p>
                <a:pPr marL="334119" indent="-334119">
                  <a:buChar char="•"/>
                </a:pPr>
                <a:r>
                  <a:rPr lang="fr-BE" sz="2001" err="1">
                    <a:latin typeface="Arial" panose="020B0604020202020204" pitchFamily="34" charset="0"/>
                    <a:cs typeface="Arial" panose="020B0604020202020204" pitchFamily="34" charset="0"/>
                  </a:rPr>
                  <a:t>Willingness</a:t>
                </a:r>
                <a:r>
                  <a:rPr lang="fr-BE" sz="2001">
                    <a:latin typeface="Arial" panose="020B0604020202020204" pitchFamily="34" charset="0"/>
                    <a:cs typeface="Arial" panose="020B0604020202020204" pitchFamily="34" charset="0"/>
                  </a:rPr>
                  <a:t> to </a:t>
                </a:r>
                <a:r>
                  <a:rPr lang="fr-BE" sz="2001" err="1">
                    <a:latin typeface="Arial" panose="020B0604020202020204" pitchFamily="34" charset="0"/>
                    <a:cs typeface="Arial" panose="020B0604020202020204" pitchFamily="34" charset="0"/>
                  </a:rPr>
                  <a:t>pay</a:t>
                </a:r>
                <a:r>
                  <a:rPr lang="en-BE" sz="2001">
                    <a:latin typeface="Arial" panose="020B0604020202020204" pitchFamily="34" charset="0"/>
                    <a:cs typeface="Arial" panose="020B0604020202020204" pitchFamily="34" charset="0"/>
                  </a:rPr>
                  <a:t> for o</a:t>
                </a:r>
                <a:r>
                  <a:rPr lang="fr-BE" sz="2001" err="1">
                    <a:latin typeface="Arial" panose="020B0604020202020204" pitchFamily="34" charset="0"/>
                    <a:cs typeface="Arial" panose="020B0604020202020204" pitchFamily="34" charset="0"/>
                  </a:rPr>
                  <a:t>rder</a:t>
                </a:r>
                <a:r>
                  <a:rPr lang="fr-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ea typeface="+mj-ea"/>
                            <a:cs typeface="+mj-cs"/>
                          </a:rPr>
                        </m:ctrlPr>
                      </m:sSubSupPr>
                      <m:e>
                        <m:r>
                          <a:rPr lang="en-BE" sz="2001" i="1">
                            <a:latin typeface="Cambria Math" panose="02040503050406030204" pitchFamily="18" charset="0"/>
                            <a:ea typeface="+mj-ea"/>
                            <a:cs typeface="+mj-cs"/>
                          </a:rPr>
                          <m:t>𝐺</m:t>
                        </m:r>
                      </m:e>
                      <m:sub>
                        <m:r>
                          <a:rPr lang="en-BE" sz="2001" i="1">
                            <a:latin typeface="Cambria Math" panose="02040503050406030204" pitchFamily="18" charset="0"/>
                            <a:ea typeface="+mj-ea"/>
                            <a:cs typeface="+mj-cs"/>
                          </a:rPr>
                          <m:t>𝑗</m:t>
                        </m:r>
                      </m:sub>
                      <m:sup>
                        <m:r>
                          <a:rPr lang="en-BE" sz="2001" i="1">
                            <a:latin typeface="Cambria Math" panose="02040503050406030204" pitchFamily="18" charset="0"/>
                            <a:ea typeface="+mj-ea"/>
                            <a:cs typeface="+mj-cs"/>
                          </a:rPr>
                          <m:t>𝑛</m:t>
                        </m:r>
                      </m:sup>
                    </m:sSubSup>
                  </m:oMath>
                </a14:m>
                <a:r>
                  <a:rPr lang="en-BE" sz="2001">
                    <a:latin typeface="Arial" panose="020B0604020202020204" pitchFamily="34" charset="0"/>
                    <a:ea typeface="+mj-ea"/>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ea typeface="+mj-ea"/>
                            <a:cs typeface="+mj-cs"/>
                          </a:rPr>
                        </m:ctrlPr>
                      </m:sSubSupPr>
                      <m:e>
                        <m:r>
                          <a:rPr lang="el-GR" sz="2001" i="1">
                            <a:latin typeface="Cambria Math" panose="02040503050406030204" pitchFamily="18" charset="0"/>
                          </a:rPr>
                          <m:t>𝜆</m:t>
                        </m:r>
                      </m:e>
                      <m:sub>
                        <m:r>
                          <a:rPr lang="en-BE" sz="2001" i="1">
                            <a:latin typeface="Cambria Math" panose="02040503050406030204" pitchFamily="18" charset="0"/>
                            <a:ea typeface="+mj-ea"/>
                            <a:cs typeface="+mj-cs"/>
                          </a:rPr>
                          <m:t>𝑗</m:t>
                        </m:r>
                      </m:sub>
                      <m:sup>
                        <m:r>
                          <a:rPr lang="en-BE" sz="2001" i="1">
                            <a:latin typeface="Cambria Math" panose="02040503050406030204" pitchFamily="18" charset="0"/>
                            <a:ea typeface="+mj-ea"/>
                            <a:cs typeface="+mj-cs"/>
                          </a:rPr>
                          <m:t>𝐺</m:t>
                        </m:r>
                      </m:sup>
                    </m:sSubSup>
                  </m:oMath>
                </a14:m>
                <a:r>
                  <a:rPr lang="fr-BE" sz="2001">
                    <a:latin typeface="Arial" panose="020B0604020202020204" pitchFamily="34" charset="0"/>
                    <a:ea typeface="+mj-ea"/>
                    <a:cs typeface="Arial" panose="020B0604020202020204" pitchFamily="34" charset="0"/>
                  </a:rPr>
                  <a:t>;</a:t>
                </a:r>
              </a:p>
              <a:p>
                <a:pPr algn="just"/>
                <a:r>
                  <a:rPr lang="fr-BE" sz="1000" b="1">
                    <a:latin typeface="Arial" panose="020B0604020202020204" pitchFamily="34" charset="0"/>
                    <a:cs typeface="Arial" panose="020B0604020202020204" pitchFamily="34" charset="0"/>
                  </a:rPr>
                  <a:t> </a:t>
                </a:r>
              </a:p>
              <a:p>
                <a:pPr algn="just"/>
                <a:r>
                  <a:rPr lang="fr-BE" sz="2001" b="1" err="1">
                    <a:latin typeface="Arial" panose="020B0604020202020204" pitchFamily="34" charset="0"/>
                    <a:cs typeface="Arial" panose="020B0604020202020204" pitchFamily="34" charset="0"/>
                  </a:rPr>
                  <a:t>Decision</a:t>
                </a:r>
                <a:r>
                  <a:rPr lang="fr-BE" sz="2001" b="1">
                    <a:latin typeface="Arial" panose="020B0604020202020204" pitchFamily="34" charset="0"/>
                    <a:cs typeface="Arial" panose="020B0604020202020204" pitchFamily="34" charset="0"/>
                  </a:rPr>
                  <a:t> v</a:t>
                </a:r>
                <a:r>
                  <a:rPr lang="en-BE" sz="2001" b="1">
                    <a:latin typeface="Arial" panose="020B0604020202020204" pitchFamily="34" charset="0"/>
                    <a:cs typeface="Arial" panose="020B0604020202020204" pitchFamily="34" charset="0"/>
                  </a:rPr>
                  <a:t>ariables:</a:t>
                </a:r>
                <a:endParaRPr lang="fr-BE" sz="2001" b="1">
                  <a:latin typeface="Arial" panose="020B0604020202020204" pitchFamily="34" charset="0"/>
                  <a:cs typeface="Arial" panose="020B0604020202020204" pitchFamily="34" charset="0"/>
                </a:endParaRPr>
              </a:p>
              <a:p>
                <a:pPr algn="just"/>
                <a:endParaRPr lang="en-BE" sz="1000" b="1">
                  <a:latin typeface="Arial" panose="020B0604020202020204" pitchFamily="34" charset="0"/>
                  <a:cs typeface="Arial" panose="020B0604020202020204" pitchFamily="34" charset="0"/>
                </a:endParaRPr>
              </a:p>
              <a:p>
                <a:pPr marL="334119" indent="-334119" algn="just">
                  <a:buChar char="•"/>
                </a:pPr>
                <a:r>
                  <a:rPr lang="en-BE" sz="2001">
                    <a:latin typeface="Arial" panose="020B0604020202020204" pitchFamily="34" charset="0"/>
                    <a:cs typeface="Arial" panose="020B0604020202020204" pitchFamily="34" charset="0"/>
                  </a:rPr>
                  <a:t>Consumption </a:t>
                </a:r>
                <a:r>
                  <a:rPr lang="fr-BE" sz="2001" err="1">
                    <a:latin typeface="Arial" panose="020B0604020202020204" pitchFamily="34" charset="0"/>
                    <a:cs typeface="Arial" panose="020B0604020202020204" pitchFamily="34" charset="0"/>
                  </a:rPr>
                  <a:t>schedule</a:t>
                </a:r>
                <a:r>
                  <a:rPr lang="fr-BE" sz="2001">
                    <a:latin typeface="Arial" panose="020B0604020202020204" pitchFamily="34" charset="0"/>
                    <a:cs typeface="Arial" panose="020B0604020202020204" pitchFamily="34" charset="0"/>
                  </a:rPr>
                  <a:t>	</a:t>
                </a:r>
                <a:r>
                  <a:rPr lang="en-BE" sz="2001">
                    <a:latin typeface="Arial" panose="020B0604020202020204" pitchFamily="34" charset="0"/>
                    <a:cs typeface="Arial" panose="020B0604020202020204" pitchFamily="34" charset="0"/>
                  </a:rPr>
                  <a:t> </a:t>
                </a:r>
                <a14:m>
                  <m:oMath xmlns:m="http://schemas.openxmlformats.org/officeDocument/2006/math">
                    <m:sSup>
                      <m:sSupPr>
                        <m:ctrlPr>
                          <a:rPr lang="fr-BE" sz="2001" i="1">
                            <a:latin typeface="Cambria Math" panose="02040503050406030204" pitchFamily="18" charset="0"/>
                          </a:rPr>
                        </m:ctrlPr>
                      </m:sSupPr>
                      <m:e>
                        <m:r>
                          <a:rPr lang="fr-BE" sz="2001" i="1">
                            <a:latin typeface="Cambria Math" panose="02040503050406030204" pitchFamily="18" charset="0"/>
                          </a:rPr>
                          <m:t>𝑦</m:t>
                        </m:r>
                      </m:e>
                      <m:sup>
                        <m:r>
                          <a:rPr lang="fr-BE" sz="2001" i="1">
                            <a:latin typeface="Cambria Math" panose="02040503050406030204" pitchFamily="18" charset="0"/>
                          </a:rPr>
                          <m:t>𝐷</m:t>
                        </m:r>
                      </m:sup>
                    </m:sSup>
                    <m:r>
                      <a:rPr lang="fr-BE" sz="2001" i="1">
                        <a:latin typeface="Cambria Math" panose="02040503050406030204" pitchFamily="18" charset="0"/>
                      </a:rPr>
                      <m:t>=</m:t>
                    </m:r>
                    <m:d>
                      <m:dPr>
                        <m:begChr m:val="["/>
                        <m:endChr m:val="]"/>
                        <m:ctrlPr>
                          <a:rPr lang="fr-BE" sz="2001" i="1">
                            <a:latin typeface="Cambria Math" panose="02040503050406030204" pitchFamily="18" charset="0"/>
                          </a:rPr>
                        </m:ctrlPr>
                      </m:dPr>
                      <m:e>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1</m:t>
                            </m:r>
                          </m:sub>
                          <m:sup>
                            <m:r>
                              <a:rPr lang="fr-BE" sz="2001" i="1">
                                <a:latin typeface="Cambria Math" panose="02040503050406030204" pitchFamily="18" charset="0"/>
                              </a:rPr>
                              <m:t>𝐷</m:t>
                            </m:r>
                          </m:sup>
                        </m:sSubSup>
                        <m:r>
                          <a:rPr lang="fr-BE" sz="2001" i="1">
                            <a:latin typeface="Cambria Math" panose="02040503050406030204" pitchFamily="18" charset="0"/>
                          </a:rPr>
                          <m:t>, …,</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ea typeface="Cambria Math" panose="02040503050406030204" pitchFamily="18" charset="0"/>
                                  </a:rPr>
                                  <m:t>𝑁</m:t>
                                </m:r>
                              </m:e>
                              <m:sub>
                                <m:r>
                                  <a:rPr lang="en-BE" sz="2001" i="1">
                                    <a:latin typeface="Cambria Math" panose="02040503050406030204" pitchFamily="18" charset="0"/>
                                    <a:ea typeface="Cambria Math" panose="02040503050406030204" pitchFamily="18" charset="0"/>
                                  </a:rPr>
                                  <m:t>𝐷</m:t>
                                </m:r>
                              </m:sub>
                            </m:sSub>
                          </m:sub>
                          <m:sup>
                            <m:r>
                              <a:rPr lang="fr-BE" sz="2001" i="1">
                                <a:latin typeface="Cambria Math" panose="02040503050406030204" pitchFamily="18" charset="0"/>
                              </a:rPr>
                              <m:t>𝐷</m:t>
                            </m:r>
                          </m:sup>
                        </m:sSubSup>
                      </m:e>
                    </m:d>
                    <m:r>
                      <a:rPr lang="fr-BE" sz="2001" i="1">
                        <a:latin typeface="Cambria Math" panose="02040503050406030204" pitchFamily="18" charset="0"/>
                      </a:rPr>
                      <m:t>, 0 ≤</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𝑖</m:t>
                        </m:r>
                      </m:sub>
                      <m:sup>
                        <m:r>
                          <a:rPr lang="fr-BE" sz="2001" i="1">
                            <a:latin typeface="Cambria Math" panose="02040503050406030204" pitchFamily="18" charset="0"/>
                          </a:rPr>
                          <m:t>𝐷</m:t>
                        </m:r>
                      </m:sup>
                    </m:sSubSup>
                    <m:r>
                      <a:rPr lang="fr-BE" sz="2001" i="1">
                        <a:latin typeface="Cambria Math" panose="02040503050406030204" pitchFamily="18" charset="0"/>
                      </a:rPr>
                      <m:t>≤</m:t>
                    </m:r>
                  </m:oMath>
                </a14:m>
                <a:r>
                  <a:rPr lang="fr-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𝑖</m:t>
                        </m:r>
                      </m:sub>
                      <m:sup>
                        <m:r>
                          <a:rPr lang="fr-BE" sz="2001" i="1">
                            <a:latin typeface="Cambria Math" panose="02040503050406030204" pitchFamily="18" charset="0"/>
                          </a:rPr>
                          <m:t>𝐷</m:t>
                        </m:r>
                      </m:sup>
                    </m:sSubSup>
                  </m:oMath>
                </a14:m>
                <a:r>
                  <a:rPr lang="fr-BE" sz="2001">
                    <a:latin typeface="Arial" panose="020B0604020202020204" pitchFamily="34" charset="0"/>
                    <a:cs typeface="Arial" panose="020B0604020202020204" pitchFamily="34" charset="0"/>
                  </a:rPr>
                  <a:t>,  </a:t>
                </a:r>
                <a:endParaRPr lang="en-BE" sz="1000">
                  <a:latin typeface="Arial" panose="020B0604020202020204" pitchFamily="34" charset="0"/>
                  <a:cs typeface="Arial" panose="020B0604020202020204" pitchFamily="34" charset="0"/>
                </a:endParaRPr>
              </a:p>
              <a:p>
                <a:pPr marL="334119" indent="-334119" algn="just">
                  <a:buChar char="•"/>
                </a:pPr>
                <a:r>
                  <a:rPr lang="en-BE" sz="2001">
                    <a:latin typeface="Arial" panose="020B0604020202020204" pitchFamily="34" charset="0"/>
                    <a:cs typeface="Arial" panose="020B0604020202020204" pitchFamily="34" charset="0"/>
                  </a:rPr>
                  <a:t>Generation </a:t>
                </a:r>
                <a:r>
                  <a:rPr lang="fr-BE" sz="2001" err="1">
                    <a:latin typeface="Arial" panose="020B0604020202020204" pitchFamily="34" charset="0"/>
                    <a:cs typeface="Arial" panose="020B0604020202020204" pitchFamily="34" charset="0"/>
                  </a:rPr>
                  <a:t>schedule</a:t>
                </a:r>
                <a:r>
                  <a:rPr lang="en-BE" sz="2001">
                    <a:latin typeface="Arial" panose="020B0604020202020204" pitchFamily="34" charset="0"/>
                    <a:cs typeface="Arial" panose="020B0604020202020204" pitchFamily="34" charset="0"/>
                  </a:rPr>
                  <a:t> </a:t>
                </a:r>
                <a:r>
                  <a:rPr lang="fr-BE" sz="2001">
                    <a:latin typeface="Arial" panose="020B0604020202020204" pitchFamily="34" charset="0"/>
                    <a:cs typeface="Arial" panose="020B0604020202020204" pitchFamily="34" charset="0"/>
                  </a:rPr>
                  <a:t>	</a:t>
                </a:r>
                <a:r>
                  <a:rPr lang="en-BE" sz="2001">
                    <a:latin typeface="Arial" panose="020B0604020202020204" pitchFamily="34" charset="0"/>
                    <a:cs typeface="Arial" panose="020B0604020202020204" pitchFamily="34" charset="0"/>
                  </a:rPr>
                  <a:t> </a:t>
                </a:r>
                <a14:m>
                  <m:oMath xmlns:m="http://schemas.openxmlformats.org/officeDocument/2006/math">
                    <m:sSup>
                      <m:sSupPr>
                        <m:ctrlPr>
                          <a:rPr lang="fr-BE" sz="2001" i="1">
                            <a:latin typeface="Cambria Math" panose="02040503050406030204" pitchFamily="18" charset="0"/>
                          </a:rPr>
                        </m:ctrlPr>
                      </m:sSupPr>
                      <m:e>
                        <m:r>
                          <a:rPr lang="fr-BE" sz="2001" i="1">
                            <a:latin typeface="Cambria Math" panose="02040503050406030204" pitchFamily="18" charset="0"/>
                          </a:rPr>
                          <m:t>𝑦</m:t>
                        </m:r>
                      </m:e>
                      <m:sup>
                        <m:r>
                          <a:rPr lang="fr-BE" sz="2001" i="1">
                            <a:latin typeface="Cambria Math" panose="02040503050406030204" pitchFamily="18" charset="0"/>
                          </a:rPr>
                          <m:t>𝐺</m:t>
                        </m:r>
                      </m:sup>
                    </m:sSup>
                    <m:r>
                      <a:rPr lang="fr-BE" sz="2001" i="1">
                        <a:latin typeface="Cambria Math" panose="02040503050406030204" pitchFamily="18" charset="0"/>
                      </a:rPr>
                      <m:t>=</m:t>
                    </m:r>
                    <m:d>
                      <m:dPr>
                        <m:begChr m:val="["/>
                        <m:endChr m:val="]"/>
                        <m:ctrlPr>
                          <a:rPr lang="fr-BE" sz="2001" i="1">
                            <a:latin typeface="Cambria Math" panose="02040503050406030204" pitchFamily="18" charset="0"/>
                          </a:rPr>
                        </m:ctrlPr>
                      </m:dPr>
                      <m:e>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1</m:t>
                            </m:r>
                          </m:sub>
                          <m:sup>
                            <m:r>
                              <a:rPr lang="fr-BE" sz="2001" i="1">
                                <a:latin typeface="Cambria Math" panose="02040503050406030204" pitchFamily="18" charset="0"/>
                              </a:rPr>
                              <m:t>𝐺</m:t>
                            </m:r>
                          </m:sup>
                        </m:sSubSup>
                        <m:r>
                          <a:rPr lang="fr-BE" sz="2001" i="1">
                            <a:latin typeface="Cambria Math" panose="02040503050406030204" pitchFamily="18" charset="0"/>
                          </a:rPr>
                          <m:t>, …,</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ea typeface="Cambria Math" panose="02040503050406030204" pitchFamily="18" charset="0"/>
                                  </a:rPr>
                                  <m:t>𝑁</m:t>
                                </m:r>
                              </m:e>
                              <m:sub>
                                <m:r>
                                  <a:rPr lang="fr-BE" sz="2001" i="1">
                                    <a:latin typeface="Cambria Math" panose="02040503050406030204" pitchFamily="18" charset="0"/>
                                    <a:ea typeface="Cambria Math" panose="02040503050406030204" pitchFamily="18" charset="0"/>
                                  </a:rPr>
                                  <m:t>𝐺</m:t>
                                </m:r>
                              </m:sub>
                            </m:sSub>
                          </m:sub>
                          <m:sup>
                            <m:r>
                              <a:rPr lang="fr-BE" sz="2001" i="1">
                                <a:latin typeface="Cambria Math" panose="02040503050406030204" pitchFamily="18" charset="0"/>
                              </a:rPr>
                              <m:t>𝐺</m:t>
                            </m:r>
                          </m:sup>
                        </m:sSubSup>
                      </m:e>
                    </m:d>
                    <m:r>
                      <a:rPr lang="fr-BE" sz="2001" i="1">
                        <a:latin typeface="Cambria Math" panose="02040503050406030204" pitchFamily="18" charset="0"/>
                      </a:rPr>
                      <m:t>, 0 ≤</m:t>
                    </m:r>
                    <m:sSubSup>
                      <m:sSubSupPr>
                        <m:ctrlPr>
                          <a:rPr lang="en-BE" sz="2001" i="1">
                            <a:latin typeface="Cambria Math" panose="02040503050406030204" pitchFamily="18" charset="0"/>
                          </a:rPr>
                        </m:ctrlPr>
                      </m:sSubSupPr>
                      <m:e>
                        <m:r>
                          <a:rPr lang="fr-BE" sz="2001" i="1">
                            <a:latin typeface="Cambria Math" panose="02040503050406030204" pitchFamily="18" charset="0"/>
                          </a:rPr>
                          <m:t>𝑦</m:t>
                        </m:r>
                      </m:e>
                      <m:sub>
                        <m:r>
                          <a:rPr lang="fr-BE" sz="2001" i="1">
                            <a:latin typeface="Cambria Math" panose="02040503050406030204" pitchFamily="18" charset="0"/>
                          </a:rPr>
                          <m:t>𝑗</m:t>
                        </m:r>
                      </m:sub>
                      <m:sup>
                        <m:r>
                          <a:rPr lang="fr-BE" sz="2001" i="1">
                            <a:latin typeface="Cambria Math" panose="02040503050406030204" pitchFamily="18" charset="0"/>
                          </a:rPr>
                          <m:t>𝐺</m:t>
                        </m:r>
                      </m:sup>
                    </m:sSubSup>
                    <m:r>
                      <a:rPr lang="fr-BE" sz="2001" i="1">
                        <a:latin typeface="Cambria Math" panose="02040503050406030204" pitchFamily="18" charset="0"/>
                      </a:rPr>
                      <m:t>≤</m:t>
                    </m:r>
                  </m:oMath>
                </a14:m>
                <a:r>
                  <a:rPr lang="fr-BE" sz="2001">
                    <a:latin typeface="Arial" panose="020B0604020202020204" pitchFamily="34" charset="0"/>
                    <a:cs typeface="Arial" panose="020B0604020202020204" pitchFamily="34" charset="0"/>
                  </a:rPr>
                  <a:t> </a:t>
                </a:r>
                <a14:m>
                  <m:oMath xmlns:m="http://schemas.openxmlformats.org/officeDocument/2006/math">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fr-BE" sz="2001" i="1">
                            <a:latin typeface="Cambria Math" panose="02040503050406030204" pitchFamily="18" charset="0"/>
                          </a:rPr>
                          <m:t>𝑗</m:t>
                        </m:r>
                      </m:sub>
                      <m:sup>
                        <m:r>
                          <a:rPr lang="fr-BE" sz="2001" i="1">
                            <a:latin typeface="Cambria Math" panose="02040503050406030204" pitchFamily="18" charset="0"/>
                          </a:rPr>
                          <m:t>𝐺</m:t>
                        </m:r>
                      </m:sup>
                    </m:sSubSup>
                  </m:oMath>
                </a14:m>
                <a:r>
                  <a:rPr lang="en-GB" sz="2001">
                    <a:latin typeface="Arial" panose="020B0604020202020204" pitchFamily="34" charset="0"/>
                    <a:cs typeface="Arial" panose="020B0604020202020204" pitchFamily="34" charset="0"/>
                  </a:rPr>
                  <a:t>.</a:t>
                </a:r>
                <a:endParaRPr lang="en-BE" sz="2105">
                  <a:latin typeface="Arial" panose="020B0604020202020204" pitchFamily="34" charset="0"/>
                  <a:cs typeface="Arial" panose="020B0604020202020204" pitchFamily="34" charset="0"/>
                </a:endParaRPr>
              </a:p>
            </p:txBody>
          </p:sp>
        </mc:Choice>
        <mc:Fallback xmlns="">
          <p:sp>
            <p:nvSpPr>
              <p:cNvPr id="3" name="ZoneTexte 2">
                <a:extLst>
                  <a:ext uri="{FF2B5EF4-FFF2-40B4-BE49-F238E27FC236}">
                    <a16:creationId xmlns:a16="http://schemas.microsoft.com/office/drawing/2014/main" id="{595F8F7A-7446-E9E5-6C5D-A05C7CE9A4F7}"/>
                  </a:ext>
                </a:extLst>
              </p:cNvPr>
              <p:cNvSpPr txBox="1">
                <a:spLocks noRot="1" noChangeAspect="1" noMove="1" noResize="1" noEditPoints="1" noAdjustHandles="1" noChangeArrowheads="1" noChangeShapeType="1" noTextEdit="1"/>
              </p:cNvSpPr>
              <p:nvPr/>
            </p:nvSpPr>
            <p:spPr>
              <a:xfrm>
                <a:off x="590530" y="1293461"/>
                <a:ext cx="9511380" cy="6467401"/>
              </a:xfrm>
              <a:prstGeom prst="rect">
                <a:avLst/>
              </a:prstGeom>
              <a:blipFill>
                <a:blip r:embed="rId2"/>
                <a:stretch>
                  <a:fillRect l="-1090" t="-283"/>
                </a:stretch>
              </a:blipFill>
              <a:ln w="12700" cap="flat">
                <a:noFill/>
                <a:miter lim="400000"/>
              </a:ln>
              <a:effectLst/>
            </p:spPr>
            <p:txBody>
              <a:bodyPr/>
              <a:lstStyle/>
              <a:p>
                <a:r>
                  <a:rPr lang="en-US">
                    <a:noFill/>
                  </a:rPr>
                  <a:t> </a:t>
                </a:r>
              </a:p>
            </p:txBody>
          </p:sp>
        </mc:Fallback>
      </mc:AlternateContent>
      <p:sp>
        <p:nvSpPr>
          <p:cNvPr id="5" name="ZoneTexte 4">
            <a:extLst>
              <a:ext uri="{FF2B5EF4-FFF2-40B4-BE49-F238E27FC236}">
                <a16:creationId xmlns:a16="http://schemas.microsoft.com/office/drawing/2014/main" id="{9AEBCAF8-CF42-43CC-EFB7-B837756FB022}"/>
              </a:ext>
            </a:extLst>
          </p:cNvPr>
          <p:cNvSpPr txBox="1"/>
          <p:nvPr/>
        </p:nvSpPr>
        <p:spPr>
          <a:xfrm>
            <a:off x="590530" y="350621"/>
            <a:ext cx="9621558" cy="831068"/>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Parameters and variables of the optimization problem considering nodes</a:t>
            </a:r>
            <a:endParaRPr lang="fr-BE" sz="2400" b="1">
              <a:latin typeface="Arial" panose="020B0604020202020204" pitchFamily="34" charset="0"/>
              <a:cs typeface="Arial" panose="020B0604020202020204" pitchFamily="34" charset="0"/>
            </a:endParaRPr>
          </a:p>
        </p:txBody>
      </p:sp>
      <p:sp>
        <p:nvSpPr>
          <p:cNvPr id="6" name="Espace réservé du numéro de diapositive 1">
            <a:extLst>
              <a:ext uri="{FF2B5EF4-FFF2-40B4-BE49-F238E27FC236}">
                <a16:creationId xmlns:a16="http://schemas.microsoft.com/office/drawing/2014/main" id="{3ED87BA4-E044-4061-BABF-535E46DD9DC0}"/>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181</a:t>
            </a:fld>
            <a:endParaRPr lang="en-GB"/>
          </a:p>
        </p:txBody>
      </p:sp>
    </p:spTree>
    <p:extLst>
      <p:ext uri="{BB962C8B-B14F-4D97-AF65-F5344CB8AC3E}">
        <p14:creationId xmlns:p14="http://schemas.microsoft.com/office/powerpoint/2010/main" val="235355867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E3DB01C-848F-26AF-4CAB-3C73A579C5AC}"/>
              </a:ext>
            </a:extLst>
          </p:cNvPr>
          <p:cNvSpPr txBox="1"/>
          <p:nvPr/>
        </p:nvSpPr>
        <p:spPr>
          <a:xfrm>
            <a:off x="590530" y="350622"/>
            <a:ext cx="9334632"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Constraints of the optimization problem considering nodes</a:t>
            </a:r>
            <a:endParaRPr lang="fr-BE" sz="2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5D6E98C7-3197-7831-FDCF-C37F156CFF63}"/>
                  </a:ext>
                </a:extLst>
              </p:cNvPr>
              <p:cNvSpPr txBox="1"/>
              <p:nvPr/>
            </p:nvSpPr>
            <p:spPr>
              <a:xfrm>
                <a:off x="590530" y="3712250"/>
                <a:ext cx="9472252" cy="3379056"/>
              </a:xfrm>
              <a:prstGeom prst="rect">
                <a:avLst/>
              </a:prstGeom>
              <a:noFill/>
            </p:spPr>
            <p:txBody>
              <a:bodyPr wrap="square">
                <a:spAutoFit/>
              </a:bodyPr>
              <a:lstStyle/>
              <a:p>
                <a:pPr algn="just">
                  <a:lnSpc>
                    <a:spcPct val="110000"/>
                  </a:lnSpc>
                </a:pPr>
                <a:r>
                  <a:rPr lang="en-BE" sz="2001">
                    <a:latin typeface="Arial" panose="020B0604020202020204" pitchFamily="34" charset="0"/>
                    <a:cs typeface="Arial" panose="020B0604020202020204" pitchFamily="34" charset="0"/>
                  </a:rPr>
                  <a:t>The exchanged power</a:t>
                </a:r>
                <a:r>
                  <a:rPr lang="fr-BE" sz="2001">
                    <a:latin typeface="Arial" panose="020B0604020202020204" pitchFamily="34" charset="0"/>
                    <a:cs typeface="Arial" panose="020B0604020202020204" pitchFamily="34" charset="0"/>
                  </a:rPr>
                  <a:t> </a:t>
                </a:r>
                <a14:m>
                  <m:oMath xmlns:m="http://schemas.openxmlformats.org/officeDocument/2006/math">
                    <m:sSub>
                      <m:sSubPr>
                        <m:ctrlPr>
                          <a:rPr lang="en-BE" sz="2001" i="1">
                            <a:latin typeface="Cambria Math" panose="02040503050406030204" pitchFamily="18" charset="0"/>
                          </a:rPr>
                        </m:ctrlPr>
                      </m:sSubPr>
                      <m:e>
                        <m:r>
                          <a:rPr lang="en-BE" sz="2001" i="1">
                            <a:latin typeface="Cambria Math" panose="02040503050406030204" pitchFamily="18" charset="0"/>
                          </a:rPr>
                          <m:t>𝑞</m:t>
                        </m:r>
                      </m:e>
                      <m:sub>
                        <m:r>
                          <a:rPr lang="en-BE" sz="2001" i="1">
                            <a:latin typeface="Cambria Math" panose="02040503050406030204" pitchFamily="18" charset="0"/>
                          </a:rPr>
                          <m:t>𝑛</m:t>
                        </m:r>
                        <m:r>
                          <a:rPr lang="en-BE" sz="2001" i="1">
                            <a:latin typeface="Cambria Math" panose="02040503050406030204" pitchFamily="18" charset="0"/>
                          </a:rPr>
                          <m:t>,</m:t>
                        </m:r>
                        <m:sSup>
                          <m:sSupPr>
                            <m:ctrlPr>
                              <a:rPr lang="en-BE" sz="2001" i="1">
                                <a:latin typeface="Cambria Math" panose="02040503050406030204" pitchFamily="18" charset="0"/>
                              </a:rPr>
                            </m:ctrlPr>
                          </m:sSupPr>
                          <m:e>
                            <m:r>
                              <a:rPr lang="en-BE" sz="2001" i="1">
                                <a:latin typeface="Cambria Math" panose="02040503050406030204" pitchFamily="18" charset="0"/>
                              </a:rPr>
                              <m:t>𝑛</m:t>
                            </m:r>
                          </m:e>
                          <m:sup>
                            <m:r>
                              <a:rPr lang="en-BE" sz="2001" i="1">
                                <a:latin typeface="Cambria Math" panose="02040503050406030204" pitchFamily="18" charset="0"/>
                              </a:rPr>
                              <m:t>′</m:t>
                            </m:r>
                          </m:sup>
                        </m:sSup>
                      </m:sub>
                    </m:sSub>
                  </m:oMath>
                </a14:m>
                <a:r>
                  <a:rPr lang="fr-BE" sz="2001">
                    <a:latin typeface="Arial" panose="020B0604020202020204" pitchFamily="34" charset="0"/>
                    <a:cs typeface="Arial" panose="020B0604020202020204" pitchFamily="34" charset="0"/>
                  </a:rPr>
                  <a:t> </a:t>
                </a:r>
                <a:r>
                  <a:rPr lang="en-BE" sz="2001">
                    <a:latin typeface="Arial" panose="020B0604020202020204" pitchFamily="34" charset="0"/>
                    <a:cs typeface="Arial" panose="020B0604020202020204" pitchFamily="34" charset="0"/>
                  </a:rPr>
                  <a:t>between two nodes is bounded by the </a:t>
                </a:r>
                <a:r>
                  <a:rPr lang="fr-BE" sz="2001">
                    <a:latin typeface="Arial" panose="020B0604020202020204" pitchFamily="34" charset="0"/>
                    <a:cs typeface="Arial" panose="020B0604020202020204" pitchFamily="34" charset="0"/>
                  </a:rPr>
                  <a:t>maximum</a:t>
                </a:r>
                <a:r>
                  <a:rPr lang="en-BE" sz="2001">
                    <a:latin typeface="Arial" panose="020B0604020202020204" pitchFamily="34" charset="0"/>
                    <a:cs typeface="Arial" panose="020B0604020202020204" pitchFamily="34" charset="0"/>
                  </a:rPr>
                  <a:t> capacity of the line. </a:t>
                </a:r>
                <a:r>
                  <a:rPr lang="en-US" sz="2001">
                    <a:latin typeface="Arial" panose="020B0604020202020204" pitchFamily="34" charset="0"/>
                    <a:cs typeface="Arial" panose="020B0604020202020204" pitchFamily="34" charset="0"/>
                  </a:rPr>
                  <a:t>However, power can flow in both directions:</a:t>
                </a:r>
              </a:p>
              <a:p>
                <a:endParaRPr lang="en-BE" sz="2001">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BE" sz="2001" i="1">
                          <a:latin typeface="Cambria Math" panose="02040503050406030204" pitchFamily="18" charset="0"/>
                        </a:rPr>
                        <m:t>−</m:t>
                      </m:r>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𝐶</m:t>
                          </m:r>
                        </m:e>
                        <m:sub>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m:t>
                          </m:r>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sub>
                      </m:sSub>
                      <m:r>
                        <a:rPr lang="en-BE" sz="2001" i="1">
                          <a:latin typeface="Cambria Math" panose="02040503050406030204" pitchFamily="18" charset="0"/>
                          <a:ea typeface="Cambria Math" panose="02040503050406030204" pitchFamily="18" charset="0"/>
                        </a:rPr>
                        <m:t>≤</m:t>
                      </m:r>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𝑞</m:t>
                          </m:r>
                        </m:e>
                        <m:sub>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m:t>
                          </m:r>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sub>
                      </m:sSub>
                      <m:r>
                        <a:rPr lang="en-BE" sz="2001" i="1">
                          <a:latin typeface="Cambria Math" panose="02040503050406030204" pitchFamily="18" charset="0"/>
                          <a:ea typeface="Cambria Math" panose="02040503050406030204" pitchFamily="18" charset="0"/>
                        </a:rPr>
                        <m:t>≤</m:t>
                      </m:r>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𝐶</m:t>
                          </m:r>
                        </m:e>
                        <m:sub>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m:t>
                          </m:r>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sub>
                      </m:sSub>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𝑛</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𝑛</m:t>
                      </m:r>
                      <m:r>
                        <a:rPr lang="en-BE" sz="2001" i="1">
                          <a:latin typeface="Cambria Math" panose="02040503050406030204" pitchFamily="18" charset="0"/>
                          <a:ea typeface="Cambria Math" panose="02040503050406030204" pitchFamily="18" charset="0"/>
                        </a:rPr>
                        <m:t>′=1,⋯,</m:t>
                      </m:r>
                      <m:r>
                        <a:rPr lang="en-BE" sz="2001" i="1">
                          <a:latin typeface="Cambria Math" panose="02040503050406030204" pitchFamily="18" charset="0"/>
                          <a:ea typeface="Cambria Math" panose="02040503050406030204" pitchFamily="18" charset="0"/>
                        </a:rPr>
                        <m:t>𝑁</m:t>
                      </m:r>
                    </m:oMath>
                  </m:oMathPara>
                </a14:m>
                <a:endParaRPr lang="en-BE" sz="2001">
                  <a:latin typeface="Arial" panose="020B0604020202020204" pitchFamily="34" charset="0"/>
                  <a:cs typeface="Arial" panose="020B0604020202020204" pitchFamily="34" charset="0"/>
                </a:endParaRPr>
              </a:p>
              <a:p>
                <a:endParaRPr lang="fr-BE" sz="2001">
                  <a:latin typeface="Arial" panose="020B0604020202020204" pitchFamily="34" charset="0"/>
                  <a:cs typeface="Arial" panose="020B0604020202020204" pitchFamily="34" charset="0"/>
                </a:endParaRPr>
              </a:p>
              <a:p>
                <a:endParaRPr lang="en-BE" sz="2001">
                  <a:latin typeface="Arial" panose="020B0604020202020204" pitchFamily="34" charset="0"/>
                  <a:cs typeface="Arial" panose="020B0604020202020204" pitchFamily="34" charset="0"/>
                </a:endParaRPr>
              </a:p>
              <a:p>
                <a:pPr>
                  <a:lnSpc>
                    <a:spcPct val="110000"/>
                  </a:lnSpc>
                </a:pPr>
                <a:r>
                  <a:rPr lang="en-BE" sz="2001">
                    <a:latin typeface="Arial" panose="020B0604020202020204" pitchFamily="34" charset="0"/>
                    <a:cs typeface="Arial" panose="020B0604020202020204" pitchFamily="34" charset="0"/>
                  </a:rPr>
                  <a:t>The power flowing from node </a:t>
                </a:r>
                <a14:m>
                  <m:oMath xmlns:m="http://schemas.openxmlformats.org/officeDocument/2006/math">
                    <m:r>
                      <a:rPr lang="en-BE" sz="2001" i="1">
                        <a:latin typeface="Cambria Math" panose="02040503050406030204" pitchFamily="18" charset="0"/>
                      </a:rPr>
                      <m:t>𝑛</m:t>
                    </m:r>
                  </m:oMath>
                </a14:m>
                <a:r>
                  <a:rPr lang="en-BE" sz="2001">
                    <a:latin typeface="Arial" panose="020B0604020202020204" pitchFamily="34" charset="0"/>
                    <a:cs typeface="Arial" panose="020B0604020202020204" pitchFamily="34" charset="0"/>
                  </a:rPr>
                  <a:t> to node </a:t>
                </a:r>
                <a14:m>
                  <m:oMath xmlns:m="http://schemas.openxmlformats.org/officeDocument/2006/math">
                    <m:r>
                      <a:rPr lang="en-BE" sz="2001" i="1">
                        <a:latin typeface="Cambria Math" panose="02040503050406030204" pitchFamily="18" charset="0"/>
                      </a:rPr>
                      <m:t>𝑛</m:t>
                    </m:r>
                    <m:r>
                      <a:rPr lang="en-BE" sz="2001" i="1">
                        <a:latin typeface="Cambria Math" panose="02040503050406030204" pitchFamily="18" charset="0"/>
                      </a:rPr>
                      <m:t>′</m:t>
                    </m:r>
                  </m:oMath>
                </a14:m>
                <a:r>
                  <a:rPr lang="en-BE" sz="2001">
                    <a:latin typeface="Arial" panose="020B0604020202020204" pitchFamily="34" charset="0"/>
                    <a:cs typeface="Arial" panose="020B0604020202020204" pitchFamily="34" charset="0"/>
                  </a:rPr>
                  <a:t> is the opposite of the power flowing from node </a:t>
                </a:r>
                <a14:m>
                  <m:oMath xmlns:m="http://schemas.openxmlformats.org/officeDocument/2006/math">
                    <m:r>
                      <a:rPr lang="en-BE" sz="2001" i="1">
                        <a:latin typeface="Cambria Math" panose="02040503050406030204" pitchFamily="18" charset="0"/>
                      </a:rPr>
                      <m:t>𝑛</m:t>
                    </m:r>
                    <m:r>
                      <a:rPr lang="fr-BE" sz="2001" i="1">
                        <a:latin typeface="Cambria Math" panose="02040503050406030204" pitchFamily="18" charset="0"/>
                      </a:rPr>
                      <m:t>′</m:t>
                    </m:r>
                  </m:oMath>
                </a14:m>
                <a:r>
                  <a:rPr lang="en-BE" sz="2001">
                    <a:latin typeface="Arial" panose="020B0604020202020204" pitchFamily="34" charset="0"/>
                    <a:cs typeface="Arial" panose="020B0604020202020204" pitchFamily="34" charset="0"/>
                  </a:rPr>
                  <a:t> to node </a:t>
                </a:r>
                <a14:m>
                  <m:oMath xmlns:m="http://schemas.openxmlformats.org/officeDocument/2006/math">
                    <m:r>
                      <a:rPr lang="en-BE" sz="2001" i="1">
                        <a:latin typeface="Cambria Math" panose="02040503050406030204" pitchFamily="18" charset="0"/>
                      </a:rPr>
                      <m:t>𝑛</m:t>
                    </m:r>
                  </m:oMath>
                </a14:m>
                <a:r>
                  <a:rPr lang="en-BE" sz="2001">
                    <a:latin typeface="Arial" panose="020B0604020202020204" pitchFamily="34" charset="0"/>
                    <a:cs typeface="Arial" panose="020B0604020202020204" pitchFamily="34" charset="0"/>
                  </a:rPr>
                  <a:t>:</a:t>
                </a:r>
              </a:p>
              <a:p>
                <a:endParaRPr lang="en-BE" sz="1601">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𝑞</m:t>
                          </m:r>
                        </m:e>
                        <m:sub>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m:t>
                          </m:r>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sub>
                      </m:sSub>
                      <m:r>
                        <a:rPr lang="en-BE" sz="2001" i="1">
                          <a:latin typeface="Cambria Math" panose="02040503050406030204" pitchFamily="18" charset="0"/>
                          <a:ea typeface="+mj-lt"/>
                          <a:cs typeface="+mj-lt"/>
                        </a:rPr>
                        <m:t>=</m:t>
                      </m:r>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m:t>
                          </m:r>
                          <m:r>
                            <a:rPr lang="en-BE" sz="2001" i="1">
                              <a:latin typeface="Cambria Math" panose="02040503050406030204" pitchFamily="18" charset="0"/>
                              <a:ea typeface="+mj-lt"/>
                              <a:cs typeface="+mj-lt"/>
                            </a:rPr>
                            <m:t>𝑞</m:t>
                          </m:r>
                        </m:e>
                        <m:sub>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r>
                            <a:rPr lang="en-BE" sz="2001" i="1">
                              <a:latin typeface="Cambria Math" panose="02040503050406030204" pitchFamily="18" charset="0"/>
                              <a:ea typeface="+mj-lt"/>
                              <a:cs typeface="+mj-lt"/>
                            </a:rPr>
                            <m:t>,</m:t>
                          </m:r>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 </m:t>
                          </m:r>
                        </m:sub>
                      </m:sSub>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𝑛</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𝑛</m:t>
                      </m:r>
                      <m:r>
                        <a:rPr lang="en-BE" sz="2001" i="1">
                          <a:latin typeface="Cambria Math" panose="02040503050406030204" pitchFamily="18" charset="0"/>
                          <a:ea typeface="Cambria Math" panose="02040503050406030204" pitchFamily="18" charset="0"/>
                        </a:rPr>
                        <m:t>′=1,⋯,</m:t>
                      </m:r>
                      <m:r>
                        <a:rPr lang="en-BE" sz="2001" i="1">
                          <a:latin typeface="Cambria Math" panose="02040503050406030204" pitchFamily="18" charset="0"/>
                          <a:ea typeface="Cambria Math" panose="02040503050406030204" pitchFamily="18" charset="0"/>
                        </a:rPr>
                        <m:t>𝑁</m:t>
                      </m:r>
                    </m:oMath>
                  </m:oMathPara>
                </a14:m>
                <a:endParaRPr lang="en-BE" sz="2001">
                  <a:latin typeface="Arial" panose="020B0604020202020204" pitchFamily="34" charset="0"/>
                  <a:cs typeface="Arial" panose="020B0604020202020204" pitchFamily="34" charset="0"/>
                </a:endParaRPr>
              </a:p>
            </p:txBody>
          </p:sp>
        </mc:Choice>
        <mc:Fallback xmlns="">
          <p:sp>
            <p:nvSpPr>
              <p:cNvPr id="9" name="ZoneTexte 8">
                <a:extLst>
                  <a:ext uri="{FF2B5EF4-FFF2-40B4-BE49-F238E27FC236}">
                    <a16:creationId xmlns:a16="http://schemas.microsoft.com/office/drawing/2014/main" id="{5D6E98C7-3197-7831-FDCF-C37F156CFF63}"/>
                  </a:ext>
                </a:extLst>
              </p:cNvPr>
              <p:cNvSpPr txBox="1">
                <a:spLocks noRot="1" noChangeAspect="1" noMove="1" noResize="1" noEditPoints="1" noAdjustHandles="1" noChangeArrowheads="1" noChangeShapeType="1" noTextEdit="1"/>
              </p:cNvSpPr>
              <p:nvPr/>
            </p:nvSpPr>
            <p:spPr>
              <a:xfrm>
                <a:off x="590530" y="3712250"/>
                <a:ext cx="9472252" cy="3379056"/>
              </a:xfrm>
              <a:prstGeom prst="rect">
                <a:avLst/>
              </a:prstGeom>
              <a:blipFill>
                <a:blip r:embed="rId2"/>
                <a:stretch>
                  <a:fillRect l="-708" t="-361" r="-6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6765E571-08FC-71B5-5728-A852F021477B}"/>
                  </a:ext>
                </a:extLst>
              </p:cNvPr>
              <p:cNvSpPr txBox="1"/>
              <p:nvPr/>
            </p:nvSpPr>
            <p:spPr>
              <a:xfrm>
                <a:off x="590531" y="1336986"/>
                <a:ext cx="9485614" cy="17019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455" tIns="53455" rIns="53455" bIns="53455" numCol="1" spcCol="38100" rtlCol="0" fromWordArt="0" anchor="t" anchorCtr="0" forceAA="0" compatLnSpc="1">
                <a:prstTxWarp prst="textNoShape">
                  <a:avLst/>
                </a:prstTxWarp>
                <a:spAutoFit/>
              </a:bodyPr>
              <a:lstStyle/>
              <a:p>
                <a:pPr algn="just" hangingPunct="0">
                  <a:buClrTx/>
                  <a:buFontTx/>
                </a:pPr>
                <a:r>
                  <a:rPr lang="fr-BE" sz="2001">
                    <a:latin typeface="Arial" panose="020B0604020202020204" pitchFamily="34" charset="0"/>
                    <a:ea typeface="+mj-ea"/>
                    <a:cs typeface="Arial" panose="020B0604020202020204" pitchFamily="34" charset="0"/>
                  </a:rPr>
                  <a:t>Let us </a:t>
                </a:r>
                <a:r>
                  <a:rPr lang="en-US" sz="2001">
                    <a:latin typeface="Arial" panose="020B0604020202020204" pitchFamily="34" charset="0"/>
                    <a:ea typeface="+mj-ea"/>
                    <a:cs typeface="Arial" panose="020B0604020202020204" pitchFamily="34" charset="0"/>
                  </a:rPr>
                  <a:t>introduce</a:t>
                </a:r>
                <a:r>
                  <a:rPr lang="fr-BE" sz="2001">
                    <a:latin typeface="Arial" panose="020B0604020202020204" pitchFamily="34" charset="0"/>
                    <a:ea typeface="+mj-ea"/>
                    <a:cs typeface="Arial" panose="020B0604020202020204" pitchFamily="34" charset="0"/>
                  </a:rPr>
                  <a:t>:</a:t>
                </a:r>
              </a:p>
              <a:p>
                <a:pPr algn="just" hangingPunct="0">
                  <a:buClrTx/>
                  <a:buFontTx/>
                </a:pPr>
                <a:endParaRPr lang="fr-BE" sz="1000">
                  <a:latin typeface="Arial" panose="020B0604020202020204" pitchFamily="34" charset="0"/>
                  <a:ea typeface="+mj-ea"/>
                  <a:cs typeface="Arial" panose="020B0604020202020204" pitchFamily="34" charset="0"/>
                </a:endParaRPr>
              </a:p>
              <a:p>
                <a:pPr marL="343037" indent="-343037" hangingPunct="0">
                  <a:buFont typeface="Arial" panose="020B0604020202020204" pitchFamily="34" charset="0"/>
                  <a:buChar char="•"/>
                </a:pPr>
                <a:r>
                  <a:rPr lang="fr-BE" sz="2001">
                    <a:latin typeface="Arial" panose="020B0604020202020204" pitchFamily="34" charset="0"/>
                    <a:ea typeface="+mj-ea"/>
                    <a:cs typeface="Arial" panose="020B0604020202020204" pitchFamily="34" charset="0"/>
                  </a:rPr>
                  <a:t>The maximum</a:t>
                </a:r>
                <a:r>
                  <a:rPr lang="en-BE" sz="2001">
                    <a:latin typeface="Arial" panose="020B0604020202020204" pitchFamily="34" charset="0"/>
                    <a:ea typeface="+mj-ea"/>
                    <a:cs typeface="Arial" panose="020B0604020202020204" pitchFamily="34" charset="0"/>
                  </a:rPr>
                  <a:t> capacit</a:t>
                </a:r>
                <a:r>
                  <a:rPr lang="fr-BE" sz="2001">
                    <a:latin typeface="Arial" panose="020B0604020202020204" pitchFamily="34" charset="0"/>
                    <a:ea typeface="+mj-ea"/>
                    <a:cs typeface="Arial" panose="020B0604020202020204" pitchFamily="34" charset="0"/>
                  </a:rPr>
                  <a:t>y</a:t>
                </a:r>
                <a:r>
                  <a:rPr lang="en-BE" sz="2001">
                    <a:latin typeface="Arial" panose="020B0604020202020204" pitchFamily="34" charset="0"/>
                    <a:ea typeface="+mj-ea"/>
                    <a:cs typeface="Arial" panose="020B0604020202020204" pitchFamily="34" charset="0"/>
                  </a:rPr>
                  <a:t> </a:t>
                </a:r>
                <a14:m>
                  <m:oMath xmlns:m="http://schemas.openxmlformats.org/officeDocument/2006/math">
                    <m:sSub>
                      <m:sSubPr>
                        <m:ctrlPr>
                          <a:rPr lang="en-BE" sz="2001" i="1">
                            <a:latin typeface="Cambria Math" panose="02040503050406030204" pitchFamily="18" charset="0"/>
                            <a:ea typeface="+mj-ea"/>
                            <a:cs typeface="+mj-cs"/>
                          </a:rPr>
                        </m:ctrlPr>
                      </m:sSubPr>
                      <m:e>
                        <m:r>
                          <a:rPr lang="en-BE" sz="2001" i="1">
                            <a:latin typeface="Cambria Math" panose="02040503050406030204" pitchFamily="18" charset="0"/>
                            <a:ea typeface="+mj-ea"/>
                            <a:cs typeface="+mj-cs"/>
                          </a:rPr>
                          <m:t>𝐶</m:t>
                        </m:r>
                      </m:e>
                      <m:sub>
                        <m:r>
                          <a:rPr lang="en-BE" sz="2001" i="1">
                            <a:latin typeface="Cambria Math" panose="02040503050406030204" pitchFamily="18" charset="0"/>
                            <a:ea typeface="+mj-ea"/>
                            <a:cs typeface="+mj-cs"/>
                          </a:rPr>
                          <m:t>𝑛</m:t>
                        </m:r>
                        <m:r>
                          <a:rPr lang="en-BE" sz="2001" i="1">
                            <a:latin typeface="Cambria Math" panose="02040503050406030204" pitchFamily="18" charset="0"/>
                            <a:ea typeface="+mj-ea"/>
                            <a:cs typeface="+mj-cs"/>
                          </a:rPr>
                          <m:t>,</m:t>
                        </m:r>
                        <m:sSup>
                          <m:sSupPr>
                            <m:ctrlPr>
                              <a:rPr lang="en-BE" sz="2001" i="1">
                                <a:latin typeface="Cambria Math" panose="02040503050406030204" pitchFamily="18" charset="0"/>
                                <a:ea typeface="+mj-ea"/>
                                <a:cs typeface="+mj-cs"/>
                              </a:rPr>
                            </m:ctrlPr>
                          </m:sSupPr>
                          <m:e>
                            <m:r>
                              <a:rPr lang="en-BE" sz="2001" i="1">
                                <a:latin typeface="Cambria Math" panose="02040503050406030204" pitchFamily="18" charset="0"/>
                                <a:ea typeface="+mj-ea"/>
                                <a:cs typeface="+mj-cs"/>
                              </a:rPr>
                              <m:t>𝑛</m:t>
                            </m:r>
                          </m:e>
                          <m:sup>
                            <m:r>
                              <a:rPr lang="en-BE" sz="2001" i="1">
                                <a:latin typeface="Cambria Math" panose="02040503050406030204" pitchFamily="18" charset="0"/>
                                <a:ea typeface="+mj-ea"/>
                                <a:cs typeface="+mj-cs"/>
                              </a:rPr>
                              <m:t>′</m:t>
                            </m:r>
                          </m:sup>
                        </m:sSup>
                      </m:sub>
                    </m:sSub>
                  </m:oMath>
                </a14:m>
                <a:r>
                  <a:rPr lang="en-BE" sz="2001">
                    <a:latin typeface="Arial" panose="020B0604020202020204" pitchFamily="34" charset="0"/>
                    <a:ea typeface="+mj-ea"/>
                    <a:cs typeface="Arial" panose="020B0604020202020204" pitchFamily="34" charset="0"/>
                  </a:rPr>
                  <a:t> of the interconnections</a:t>
                </a:r>
                <a:br>
                  <a:rPr lang="fr-BE" sz="2001">
                    <a:latin typeface="Arial" panose="020B0604020202020204" pitchFamily="34" charset="0"/>
                    <a:ea typeface="+mj-ea"/>
                    <a:cs typeface="Arial" panose="020B0604020202020204" pitchFamily="34" charset="0"/>
                  </a:rPr>
                </a:br>
                <a:r>
                  <a:rPr lang="en-BE" sz="2001">
                    <a:latin typeface="Arial" panose="020B0604020202020204" pitchFamily="34" charset="0"/>
                    <a:ea typeface="+mj-ea"/>
                    <a:cs typeface="Arial" panose="020B0604020202020204" pitchFamily="34" charset="0"/>
                  </a:rPr>
                  <a:t>between two nodes </a:t>
                </a:r>
                <a14:m>
                  <m:oMath xmlns:m="http://schemas.openxmlformats.org/officeDocument/2006/math">
                    <m:r>
                      <a:rPr lang="en-BE" sz="2001" i="1">
                        <a:latin typeface="Cambria Math" panose="02040503050406030204" pitchFamily="18" charset="0"/>
                        <a:ea typeface="+mj-ea"/>
                        <a:cs typeface="+mj-cs"/>
                      </a:rPr>
                      <m:t>𝑛</m:t>
                    </m:r>
                  </m:oMath>
                </a14:m>
                <a:r>
                  <a:rPr lang="en-BE" sz="2001">
                    <a:latin typeface="Arial" panose="020B0604020202020204" pitchFamily="34" charset="0"/>
                    <a:ea typeface="+mj-ea"/>
                    <a:cs typeface="Arial" panose="020B0604020202020204" pitchFamily="34" charset="0"/>
                  </a:rPr>
                  <a:t> and </a:t>
                </a:r>
                <a14:m>
                  <m:oMath xmlns:m="http://schemas.openxmlformats.org/officeDocument/2006/math">
                    <m:r>
                      <a:rPr lang="en-BE" sz="2001" i="1">
                        <a:latin typeface="Cambria Math" panose="02040503050406030204" pitchFamily="18" charset="0"/>
                        <a:ea typeface="+mj-ea"/>
                        <a:cs typeface="+mj-cs"/>
                      </a:rPr>
                      <m:t>𝑛</m:t>
                    </m:r>
                    <m:r>
                      <a:rPr lang="en-BE" sz="2001" i="1">
                        <a:latin typeface="Cambria Math" panose="02040503050406030204" pitchFamily="18" charset="0"/>
                        <a:ea typeface="+mj-ea"/>
                        <a:cs typeface="+mj-cs"/>
                      </a:rPr>
                      <m:t>′</m:t>
                    </m:r>
                  </m:oMath>
                </a14:m>
                <a:r>
                  <a:rPr lang="fr-BE" sz="2001">
                    <a:latin typeface="Arial" panose="020B0604020202020204" pitchFamily="34" charset="0"/>
                    <a:ea typeface="+mj-ea"/>
                    <a:cs typeface="Arial" panose="020B0604020202020204" pitchFamily="34" charset="0"/>
                  </a:rPr>
                  <a:t>;</a:t>
                </a:r>
              </a:p>
              <a:p>
                <a:pPr marL="343037" indent="-343037" algn="just" hangingPunct="0">
                  <a:buFont typeface="Arial" panose="020B0604020202020204" pitchFamily="34" charset="0"/>
                  <a:buChar char="•"/>
                </a:pPr>
                <a:endParaRPr lang="fr-BE" sz="1000">
                  <a:latin typeface="Arial" panose="020B0604020202020204" pitchFamily="34" charset="0"/>
                  <a:ea typeface="+mj-ea"/>
                  <a:cs typeface="Arial" panose="020B0604020202020204" pitchFamily="34" charset="0"/>
                </a:endParaRPr>
              </a:p>
              <a:p>
                <a:pPr marL="343037" indent="-343037" algn="just" hangingPunct="0">
                  <a:buFont typeface="Arial" panose="020B0604020202020204" pitchFamily="34" charset="0"/>
                  <a:buChar char="•"/>
                </a:pPr>
                <a:r>
                  <a:rPr lang="fr-BE" sz="2001">
                    <a:latin typeface="Arial" panose="020B0604020202020204" pitchFamily="34" charset="0"/>
                    <a:ea typeface="+mj-ea"/>
                    <a:cs typeface="Arial" panose="020B0604020202020204" pitchFamily="34" charset="0"/>
                  </a:rPr>
                  <a:t>The p</a:t>
                </a:r>
                <a:r>
                  <a:rPr lang="en-BE" sz="2001">
                    <a:latin typeface="Arial" panose="020B0604020202020204" pitchFamily="34" charset="0"/>
                    <a:ea typeface="+mj-ea"/>
                    <a:cs typeface="Arial" panose="020B0604020202020204" pitchFamily="34" charset="0"/>
                  </a:rPr>
                  <a:t>ower exchanged </a:t>
                </a:r>
                <a14:m>
                  <m:oMath xmlns:m="http://schemas.openxmlformats.org/officeDocument/2006/math">
                    <m:sSub>
                      <m:sSubPr>
                        <m:ctrlPr>
                          <a:rPr lang="en-BE" sz="2001" i="1">
                            <a:latin typeface="Cambria Math" panose="02040503050406030204" pitchFamily="18" charset="0"/>
                            <a:ea typeface="+mj-ea"/>
                            <a:cs typeface="+mj-cs"/>
                          </a:rPr>
                        </m:ctrlPr>
                      </m:sSubPr>
                      <m:e>
                        <m:r>
                          <a:rPr lang="en-BE" sz="2001" i="1">
                            <a:latin typeface="Cambria Math" panose="02040503050406030204" pitchFamily="18" charset="0"/>
                            <a:ea typeface="+mj-ea"/>
                            <a:cs typeface="+mj-cs"/>
                          </a:rPr>
                          <m:t>𝑞</m:t>
                        </m:r>
                      </m:e>
                      <m:sub>
                        <m:r>
                          <a:rPr lang="en-BE" sz="2001" i="1">
                            <a:latin typeface="Cambria Math" panose="02040503050406030204" pitchFamily="18" charset="0"/>
                            <a:ea typeface="+mj-ea"/>
                            <a:cs typeface="+mj-cs"/>
                          </a:rPr>
                          <m:t>𝑛</m:t>
                        </m:r>
                        <m:r>
                          <a:rPr lang="en-BE" sz="2001" i="1">
                            <a:latin typeface="Cambria Math" panose="02040503050406030204" pitchFamily="18" charset="0"/>
                            <a:ea typeface="+mj-ea"/>
                            <a:cs typeface="+mj-cs"/>
                          </a:rPr>
                          <m:t>,</m:t>
                        </m:r>
                        <m:sSup>
                          <m:sSupPr>
                            <m:ctrlPr>
                              <a:rPr lang="en-BE" sz="2001" i="1">
                                <a:latin typeface="Cambria Math" panose="02040503050406030204" pitchFamily="18" charset="0"/>
                                <a:ea typeface="+mj-ea"/>
                                <a:cs typeface="+mj-cs"/>
                              </a:rPr>
                            </m:ctrlPr>
                          </m:sSupPr>
                          <m:e>
                            <m:r>
                              <a:rPr lang="en-BE" sz="2001" i="1">
                                <a:latin typeface="Cambria Math" panose="02040503050406030204" pitchFamily="18" charset="0"/>
                                <a:ea typeface="+mj-ea"/>
                                <a:cs typeface="+mj-cs"/>
                              </a:rPr>
                              <m:t>𝑛</m:t>
                            </m:r>
                          </m:e>
                          <m:sup>
                            <m:r>
                              <a:rPr lang="en-BE" sz="2001" i="1">
                                <a:latin typeface="Cambria Math" panose="02040503050406030204" pitchFamily="18" charset="0"/>
                                <a:ea typeface="+mj-ea"/>
                                <a:cs typeface="+mj-cs"/>
                              </a:rPr>
                              <m:t>′</m:t>
                            </m:r>
                          </m:sup>
                        </m:sSup>
                      </m:sub>
                    </m:sSub>
                  </m:oMath>
                </a14:m>
                <a:r>
                  <a:rPr lang="en-BE" sz="2001">
                    <a:latin typeface="Arial" panose="020B0604020202020204" pitchFamily="34" charset="0"/>
                    <a:ea typeface="+mj-ea"/>
                    <a:cs typeface="Arial" panose="020B0604020202020204" pitchFamily="34" charset="0"/>
                  </a:rPr>
                  <a:t> between </a:t>
                </a:r>
                <a:r>
                  <a:rPr lang="fr-BE" sz="2001">
                    <a:latin typeface="Arial" panose="020B0604020202020204" pitchFamily="34" charset="0"/>
                    <a:ea typeface="+mj-ea"/>
                    <a:cs typeface="Arial" panose="020B0604020202020204" pitchFamily="34" charset="0"/>
                  </a:rPr>
                  <a:t>two</a:t>
                </a:r>
                <a:r>
                  <a:rPr lang="en-BE" sz="2001">
                    <a:latin typeface="Arial" panose="020B0604020202020204" pitchFamily="34" charset="0"/>
                    <a:ea typeface="+mj-ea"/>
                    <a:cs typeface="Arial" panose="020B0604020202020204" pitchFamily="34" charset="0"/>
                  </a:rPr>
                  <a:t> nodes </a:t>
                </a:r>
                <a14:m>
                  <m:oMath xmlns:m="http://schemas.openxmlformats.org/officeDocument/2006/math">
                    <m:r>
                      <a:rPr lang="en-BE" sz="2001" i="1">
                        <a:latin typeface="Cambria Math" panose="02040503050406030204" pitchFamily="18" charset="0"/>
                      </a:rPr>
                      <m:t>𝑛</m:t>
                    </m:r>
                  </m:oMath>
                </a14:m>
                <a:r>
                  <a:rPr lang="en-BE" sz="2001">
                    <a:latin typeface="Arial" panose="020B0604020202020204" pitchFamily="34" charset="0"/>
                    <a:cs typeface="Arial" panose="020B0604020202020204" pitchFamily="34" charset="0"/>
                  </a:rPr>
                  <a:t> and </a:t>
                </a:r>
                <a14:m>
                  <m:oMath xmlns:m="http://schemas.openxmlformats.org/officeDocument/2006/math">
                    <m:r>
                      <a:rPr lang="en-BE" sz="2001" i="1">
                        <a:latin typeface="Cambria Math" panose="02040503050406030204" pitchFamily="18" charset="0"/>
                      </a:rPr>
                      <m:t>𝑛</m:t>
                    </m:r>
                    <m:r>
                      <a:rPr lang="en-BE" sz="2001" i="1">
                        <a:latin typeface="Cambria Math" panose="02040503050406030204" pitchFamily="18" charset="0"/>
                      </a:rPr>
                      <m:t>′</m:t>
                    </m:r>
                  </m:oMath>
                </a14:m>
                <a:r>
                  <a:rPr lang="fr-BE" sz="2001">
                    <a:latin typeface="Arial" panose="020B0604020202020204" pitchFamily="34" charset="0"/>
                    <a:ea typeface="+mj-ea"/>
                    <a:cs typeface="Arial" panose="020B0604020202020204" pitchFamily="34" charset="0"/>
                  </a:rPr>
                  <a:t>.</a:t>
                </a:r>
              </a:p>
            </p:txBody>
          </p:sp>
        </mc:Choice>
        <mc:Fallback xmlns="">
          <p:sp>
            <p:nvSpPr>
              <p:cNvPr id="12" name="ZoneTexte 11">
                <a:extLst>
                  <a:ext uri="{FF2B5EF4-FFF2-40B4-BE49-F238E27FC236}">
                    <a16:creationId xmlns:a16="http://schemas.microsoft.com/office/drawing/2014/main" id="{6765E571-08FC-71B5-5728-A852F021477B}"/>
                  </a:ext>
                </a:extLst>
              </p:cNvPr>
              <p:cNvSpPr txBox="1">
                <a:spLocks noRot="1" noChangeAspect="1" noMove="1" noResize="1" noEditPoints="1" noAdjustHandles="1" noChangeArrowheads="1" noChangeShapeType="1" noTextEdit="1"/>
              </p:cNvSpPr>
              <p:nvPr/>
            </p:nvSpPr>
            <p:spPr>
              <a:xfrm>
                <a:off x="590531" y="1336986"/>
                <a:ext cx="9485614" cy="1701970"/>
              </a:xfrm>
              <a:prstGeom prst="rect">
                <a:avLst/>
              </a:prstGeom>
              <a:blipFill>
                <a:blip r:embed="rId3"/>
                <a:stretch>
                  <a:fillRect l="-1093" t="-1071" b="-3214"/>
                </a:stretch>
              </a:blipFill>
              <a:ln w="12700" cap="flat">
                <a:noFill/>
                <a:miter lim="400000"/>
              </a:ln>
              <a:effectLst/>
            </p:spPr>
            <p:txBody>
              <a:bodyPr/>
              <a:lstStyle/>
              <a:p>
                <a:r>
                  <a:rPr lang="en-US">
                    <a:noFill/>
                  </a:rPr>
                  <a:t> </a:t>
                </a:r>
              </a:p>
            </p:txBody>
          </p:sp>
        </mc:Fallback>
      </mc:AlternateContent>
      <p:sp>
        <p:nvSpPr>
          <p:cNvPr id="3" name="Espace réservé du numéro de diapositive 1">
            <a:extLst>
              <a:ext uri="{FF2B5EF4-FFF2-40B4-BE49-F238E27FC236}">
                <a16:creationId xmlns:a16="http://schemas.microsoft.com/office/drawing/2014/main" id="{0671E402-D50C-B339-4050-DABB1CDF86B9}"/>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182</a:t>
            </a:fld>
            <a:endParaRPr lang="en-GB"/>
          </a:p>
        </p:txBody>
      </p:sp>
    </p:spTree>
    <p:extLst>
      <p:ext uri="{BB962C8B-B14F-4D97-AF65-F5344CB8AC3E}">
        <p14:creationId xmlns:p14="http://schemas.microsoft.com/office/powerpoint/2010/main" val="304475299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89C4D59-D09A-C2FE-E454-9B3BBEA4C1D5}"/>
              </a:ext>
            </a:extLst>
          </p:cNvPr>
          <p:cNvSpPr txBox="1"/>
          <p:nvPr/>
        </p:nvSpPr>
        <p:spPr>
          <a:xfrm>
            <a:off x="590531" y="3589784"/>
            <a:ext cx="9485614" cy="7237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455" tIns="53455" rIns="53455" bIns="53455" numCol="1" spcCol="38100" rtlCol="0" fromWordArt="0" anchor="t" anchorCtr="0" forceAA="0" compatLnSpc="1">
            <a:prstTxWarp prst="textNoShape">
              <a:avLst/>
            </a:prstTxWarp>
            <a:spAutoFit/>
          </a:bodyPr>
          <a:lstStyle/>
          <a:p>
            <a:pPr algn="just">
              <a:buClrTx/>
            </a:pPr>
            <a:r>
              <a:rPr lang="en-GB" sz="2001">
                <a:latin typeface="Arial" panose="020B0604020202020204" pitchFamily="34" charset="0"/>
                <a:ea typeface="+mj-ea"/>
                <a:cs typeface="Arial" panose="020B0604020202020204" pitchFamily="34" charset="0"/>
              </a:rPr>
              <a:t>Each bid can still be partially accepted but is bounded by the quantity offered at that price:</a:t>
            </a:r>
            <a:endParaRPr lang="en-BE" sz="2001">
              <a:latin typeface="Arial" panose="020B0604020202020204" pitchFamily="34" charset="0"/>
              <a:ea typeface="+mj-ea"/>
              <a:cs typeface="Arial" panose="020B0604020202020204" pitchFamily="34" charset="0"/>
            </a:endParaRPr>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FC4EC576-5C25-BE4C-EFBF-C791A93E70E4}"/>
                  </a:ext>
                </a:extLst>
              </p:cNvPr>
              <p:cNvSpPr txBox="1"/>
              <p:nvPr/>
            </p:nvSpPr>
            <p:spPr>
              <a:xfrm>
                <a:off x="2674212" y="2025838"/>
                <a:ext cx="5344973" cy="9930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BE" sz="2001" i="1">
                              <a:latin typeface="Cambria Math" panose="02040503050406030204" pitchFamily="18" charset="0"/>
                            </a:rPr>
                          </m:ctrlPr>
                        </m:funcPr>
                        <m:fName>
                          <m:limLow>
                            <m:limLowPr>
                              <m:ctrlPr>
                                <a:rPr lang="en-BE" sz="2001" i="1">
                                  <a:latin typeface="Cambria Math" panose="02040503050406030204" pitchFamily="18" charset="0"/>
                                </a:rPr>
                              </m:ctrlPr>
                            </m:limLowPr>
                            <m:e>
                              <m:r>
                                <m:rPr>
                                  <m:sty m:val="p"/>
                                </m:rPr>
                                <a:rPr lang="en-BE" sz="2001">
                                  <a:latin typeface="Cambria Math" panose="02040503050406030204" pitchFamily="18" charset="0"/>
                                </a:rPr>
                                <m:t>max</m:t>
                              </m:r>
                            </m:e>
                            <m:lim>
                              <m:sSup>
                                <m:sSupPr>
                                  <m:ctrlPr>
                                    <a:rPr lang="fr-BE" sz="2001" i="1">
                                      <a:latin typeface="Cambria Math" panose="02040503050406030204" pitchFamily="18" charset="0"/>
                                    </a:rPr>
                                  </m:ctrlPr>
                                </m:sSupPr>
                                <m:e>
                                  <m:r>
                                    <a:rPr lang="fr-BE" sz="2001" i="1">
                                      <a:latin typeface="Cambria Math" panose="02040503050406030204" pitchFamily="18" charset="0"/>
                                    </a:rPr>
                                    <m:t>𝑦</m:t>
                                  </m:r>
                                </m:e>
                                <m:sup>
                                  <m:r>
                                    <a:rPr lang="fr-BE" sz="2001" i="1">
                                      <a:latin typeface="Cambria Math" panose="02040503050406030204" pitchFamily="18" charset="0"/>
                                    </a:rPr>
                                    <m:t>𝐷</m:t>
                                  </m:r>
                                </m:sup>
                              </m:sSup>
                              <m:r>
                                <a:rPr lang="fr-BE" sz="2001" i="1">
                                  <a:latin typeface="Cambria Math" panose="02040503050406030204" pitchFamily="18" charset="0"/>
                                </a:rPr>
                                <m:t>,</m:t>
                              </m:r>
                              <m:sSup>
                                <m:sSupPr>
                                  <m:ctrlPr>
                                    <a:rPr lang="fr-BE" sz="2001" i="1">
                                      <a:latin typeface="Cambria Math" panose="02040503050406030204" pitchFamily="18" charset="0"/>
                                    </a:rPr>
                                  </m:ctrlPr>
                                </m:sSupPr>
                                <m:e>
                                  <m:r>
                                    <a:rPr lang="fr-BE" sz="2001" i="1">
                                      <a:latin typeface="Cambria Math" panose="02040503050406030204" pitchFamily="18" charset="0"/>
                                    </a:rPr>
                                    <m:t>𝑦</m:t>
                                  </m:r>
                                </m:e>
                                <m:sup>
                                  <m:r>
                                    <a:rPr lang="fr-BE" sz="2001" i="1">
                                      <a:latin typeface="Cambria Math" panose="02040503050406030204" pitchFamily="18" charset="0"/>
                                    </a:rPr>
                                    <m:t>𝐺</m:t>
                                  </m:r>
                                </m:sup>
                              </m:sSup>
                            </m:lim>
                          </m:limLow>
                          <m:r>
                            <a:rPr lang="fr-BE" sz="2001" i="1">
                              <a:latin typeface="Cambria Math" panose="02040503050406030204" pitchFamily="18" charset="0"/>
                            </a:rPr>
                            <m:t>   </m:t>
                          </m:r>
                        </m:fName>
                        <m:e>
                          <m:nary>
                            <m:naryPr>
                              <m:chr m:val="∑"/>
                              <m:ctrlPr>
                                <a:rPr lang="en-BE" sz="2001" i="1">
                                  <a:latin typeface="Cambria Math" panose="02040503050406030204" pitchFamily="18" charset="0"/>
                                </a:rPr>
                              </m:ctrlPr>
                            </m:naryPr>
                            <m:sub>
                              <m:r>
                                <m:rPr>
                                  <m:brk m:alnAt="23"/>
                                </m:rPr>
                                <a:rPr lang="en-BE" sz="2001" i="1">
                                  <a:latin typeface="Cambria Math" panose="02040503050406030204" pitchFamily="18" charset="0"/>
                                </a:rPr>
                                <m:t>𝑖</m:t>
                              </m:r>
                              <m:r>
                                <a:rPr lang="en-BE" sz="2001" i="1">
                                  <a:latin typeface="Cambria Math" panose="02040503050406030204" pitchFamily="18" charset="0"/>
                                </a:rPr>
                                <m:t>=1</m:t>
                              </m:r>
                            </m:sub>
                            <m:sup>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𝐷</m:t>
                                  </m:r>
                                </m:sub>
                              </m:sSub>
                            </m:sup>
                            <m:e>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a:rPr lang="el-GR" sz="2001" i="1">
                                          <a:latin typeface="Cambria Math" panose="02040503050406030204" pitchFamily="18" charset="0"/>
                                        </a:rPr>
                                        <m:t>𝜆</m:t>
                                      </m:r>
                                    </m:e>
                                    <m:sub>
                                      <m:r>
                                        <a:rPr lang="en-BE" sz="2001" i="1">
                                          <a:latin typeface="Cambria Math" panose="02040503050406030204" pitchFamily="18" charset="0"/>
                                        </a:rPr>
                                        <m:t>𝑖</m:t>
                                      </m:r>
                                    </m:sub>
                                    <m:sup>
                                      <m:r>
                                        <a:rPr lang="fr-BE" sz="2001" i="1">
                                          <a:latin typeface="Cambria Math" panose="02040503050406030204" pitchFamily="18" charset="0"/>
                                        </a:rPr>
                                        <m:t>𝐷</m:t>
                                      </m:r>
                                    </m:sup>
                                  </m:sSubSup>
                                  <m:r>
                                    <a:rPr lang="fr-BE" sz="2001" i="1">
                                      <a:latin typeface="Cambria Math" panose="02040503050406030204" pitchFamily="18" charset="0"/>
                                    </a:rPr>
                                    <m:t>𝑦</m:t>
                                  </m:r>
                                </m:e>
                                <m:sub>
                                  <m:r>
                                    <a:rPr lang="en-BE" sz="2001" i="1">
                                      <a:latin typeface="Cambria Math" panose="02040503050406030204" pitchFamily="18" charset="0"/>
                                    </a:rPr>
                                    <m:t>𝑖</m:t>
                                  </m:r>
                                </m:sub>
                                <m:sup>
                                  <m:r>
                                    <a:rPr lang="fr-BE" sz="2001" i="1">
                                      <a:latin typeface="Cambria Math" panose="02040503050406030204" pitchFamily="18" charset="0"/>
                                    </a:rPr>
                                    <m:t>𝐷</m:t>
                                  </m:r>
                                </m:sup>
                              </m:sSubSup>
                            </m:e>
                          </m:nary>
                          <m:r>
                            <a:rPr lang="fr-BE" sz="2001" i="1">
                              <a:latin typeface="Cambria Math" panose="02040503050406030204" pitchFamily="18" charset="0"/>
                            </a:rPr>
                            <m:t>   </m:t>
                          </m:r>
                          <m:r>
                            <a:rPr lang="en-BE" sz="2001" i="1">
                              <a:latin typeface="Cambria Math" panose="02040503050406030204" pitchFamily="18" charset="0"/>
                            </a:rPr>
                            <m:t>−</m:t>
                          </m:r>
                          <m:r>
                            <a:rPr lang="fr-BE" sz="2001" i="1">
                              <a:latin typeface="Cambria Math" panose="02040503050406030204" pitchFamily="18" charset="0"/>
                            </a:rPr>
                            <m:t>   </m:t>
                          </m:r>
                          <m:nary>
                            <m:naryPr>
                              <m:chr m:val="∑"/>
                              <m:ctrlPr>
                                <a:rPr lang="en-BE" sz="2001" i="1">
                                  <a:latin typeface="Cambria Math" panose="02040503050406030204" pitchFamily="18" charset="0"/>
                                </a:rPr>
                              </m:ctrlPr>
                            </m:naryPr>
                            <m:sub>
                              <m:r>
                                <a:rPr lang="en-BE" sz="2001" i="1">
                                  <a:latin typeface="Cambria Math" panose="02040503050406030204" pitchFamily="18" charset="0"/>
                                </a:rPr>
                                <m:t>𝑗</m:t>
                              </m:r>
                              <m:r>
                                <a:rPr lang="en-BE" sz="2001" i="1">
                                  <a:latin typeface="Cambria Math" panose="02040503050406030204" pitchFamily="18" charset="0"/>
                                </a:rPr>
                                <m:t>=1</m:t>
                              </m:r>
                            </m:sub>
                            <m:sup>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𝐺</m:t>
                                  </m:r>
                                </m:sub>
                              </m:sSub>
                            </m:sup>
                            <m:e>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a:rPr lang="el-GR" sz="2001" i="1">
                                          <a:latin typeface="Cambria Math" panose="02040503050406030204" pitchFamily="18" charset="0"/>
                                        </a:rPr>
                                        <m:t>𝜆</m:t>
                                      </m:r>
                                    </m:e>
                                    <m:sub>
                                      <m:r>
                                        <a:rPr lang="en-BE" sz="2001" i="1">
                                          <a:latin typeface="Cambria Math" panose="02040503050406030204" pitchFamily="18" charset="0"/>
                                        </a:rPr>
                                        <m:t>𝑗</m:t>
                                      </m:r>
                                    </m:sub>
                                    <m:sup>
                                      <m:r>
                                        <a:rPr lang="fr-BE" sz="2001" i="1">
                                          <a:latin typeface="Cambria Math" panose="02040503050406030204" pitchFamily="18" charset="0"/>
                                        </a:rPr>
                                        <m:t>𝐺</m:t>
                                      </m:r>
                                    </m:sup>
                                  </m:sSubSup>
                                  <m:r>
                                    <a:rPr lang="fr-BE" sz="2001" i="1">
                                      <a:latin typeface="Cambria Math" panose="02040503050406030204" pitchFamily="18" charset="0"/>
                                    </a:rPr>
                                    <m:t>𝑦</m:t>
                                  </m:r>
                                </m:e>
                                <m:sub>
                                  <m:r>
                                    <a:rPr lang="en-BE" sz="2001" i="1">
                                      <a:latin typeface="Cambria Math" panose="02040503050406030204" pitchFamily="18" charset="0"/>
                                    </a:rPr>
                                    <m:t>𝑗</m:t>
                                  </m:r>
                                </m:sub>
                                <m:sup>
                                  <m:r>
                                    <a:rPr lang="fr-BE" sz="2001" i="1">
                                      <a:latin typeface="Cambria Math" panose="02040503050406030204" pitchFamily="18" charset="0"/>
                                    </a:rPr>
                                    <m:t>𝐺</m:t>
                                  </m:r>
                                </m:sup>
                              </m:sSubSup>
                            </m:e>
                          </m:nary>
                        </m:e>
                      </m:func>
                    </m:oMath>
                  </m:oMathPara>
                </a14:m>
                <a:endParaRPr lang="en-GB" sz="1801"/>
              </a:p>
            </p:txBody>
          </p:sp>
        </mc:Choice>
        <mc:Fallback xmlns="">
          <p:sp>
            <p:nvSpPr>
              <p:cNvPr id="4" name="ZoneTexte 3">
                <a:extLst>
                  <a:ext uri="{FF2B5EF4-FFF2-40B4-BE49-F238E27FC236}">
                    <a16:creationId xmlns:a16="http://schemas.microsoft.com/office/drawing/2014/main" id="{FC4EC576-5C25-BE4C-EFBF-C791A93E70E4}"/>
                  </a:ext>
                </a:extLst>
              </p:cNvPr>
              <p:cNvSpPr txBox="1">
                <a:spLocks noRot="1" noChangeAspect="1" noMove="1" noResize="1" noEditPoints="1" noAdjustHandles="1" noChangeArrowheads="1" noChangeShapeType="1" noTextEdit="1"/>
              </p:cNvSpPr>
              <p:nvPr/>
            </p:nvSpPr>
            <p:spPr>
              <a:xfrm>
                <a:off x="2674212" y="2025838"/>
                <a:ext cx="5344973" cy="993037"/>
              </a:xfrm>
              <a:prstGeom prst="rect">
                <a:avLst/>
              </a:prstGeom>
              <a:blipFill>
                <a:blip r:embed="rId2"/>
                <a:stretch>
                  <a:fillRect/>
                </a:stretch>
              </a:blipFill>
            </p:spPr>
            <p:txBody>
              <a:bodyPr/>
              <a:lstStyle/>
              <a:p>
                <a:r>
                  <a:rPr lang="en-US">
                    <a:noFill/>
                  </a:rPr>
                  <a:t> </a:t>
                </a:r>
              </a:p>
            </p:txBody>
          </p:sp>
        </mc:Fallback>
      </mc:AlternateContent>
      <p:sp>
        <p:nvSpPr>
          <p:cNvPr id="7" name="ZoneTexte 6">
            <a:extLst>
              <a:ext uri="{FF2B5EF4-FFF2-40B4-BE49-F238E27FC236}">
                <a16:creationId xmlns:a16="http://schemas.microsoft.com/office/drawing/2014/main" id="{6F429666-898B-B033-B0B5-2436792089A4}"/>
              </a:ext>
            </a:extLst>
          </p:cNvPr>
          <p:cNvSpPr txBox="1"/>
          <p:nvPr/>
        </p:nvSpPr>
        <p:spPr>
          <a:xfrm>
            <a:off x="590531" y="1181672"/>
            <a:ext cx="5837464" cy="400268"/>
          </a:xfrm>
          <a:prstGeom prst="rect">
            <a:avLst/>
          </a:prstGeom>
          <a:noFill/>
        </p:spPr>
        <p:txBody>
          <a:bodyPr wrap="square">
            <a:spAutoFit/>
          </a:bodyPr>
          <a:lstStyle/>
          <a:p>
            <a:pPr hangingPunct="0">
              <a:buClrTx/>
            </a:pPr>
            <a:r>
              <a:rPr lang="en-GB" sz="2001">
                <a:latin typeface="Arial" panose="020B0604020202020204" pitchFamily="34" charset="0"/>
                <a:ea typeface="+mj-ea"/>
                <a:cs typeface="Arial" panose="020B0604020202020204" pitchFamily="34" charset="0"/>
              </a:rPr>
              <a:t>The objective is still to maximise social welfare:</a:t>
            </a:r>
            <a:endParaRPr lang="en-BE" sz="2001">
              <a:latin typeface="Arial" panose="020B0604020202020204" pitchFamily="34" charset="0"/>
              <a:ea typeface="+mj-ea"/>
              <a:cs typeface="Arial" panose="020B0604020202020204" pitchFamily="34" charset="0"/>
            </a:endParaRPr>
          </a:p>
        </p:txBody>
      </p:sp>
      <p:sp>
        <p:nvSpPr>
          <p:cNvPr id="10" name="ZoneTexte 9">
            <a:extLst>
              <a:ext uri="{FF2B5EF4-FFF2-40B4-BE49-F238E27FC236}">
                <a16:creationId xmlns:a16="http://schemas.microsoft.com/office/drawing/2014/main" id="{C73F9C55-F9B8-9FF4-6C74-20CA31B53AE0}"/>
              </a:ext>
            </a:extLst>
          </p:cNvPr>
          <p:cNvSpPr txBox="1"/>
          <p:nvPr/>
        </p:nvSpPr>
        <p:spPr>
          <a:xfrm>
            <a:off x="590530" y="350622"/>
            <a:ext cx="9334632"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Formulation of the optimization problem considering nodes</a:t>
            </a:r>
            <a:endParaRPr lang="fr-BE" sz="2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ZoneTexte 15">
                <a:extLst>
                  <a:ext uri="{FF2B5EF4-FFF2-40B4-BE49-F238E27FC236}">
                    <a16:creationId xmlns:a16="http://schemas.microsoft.com/office/drawing/2014/main" id="{3EB12536-23EB-D05A-B332-91DEC935B507}"/>
                  </a:ext>
                </a:extLst>
              </p:cNvPr>
              <p:cNvSpPr txBox="1"/>
              <p:nvPr/>
            </p:nvSpPr>
            <p:spPr>
              <a:xfrm>
                <a:off x="2575823" y="4470072"/>
                <a:ext cx="5541752" cy="780523"/>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r>
                        <a:rPr lang="fr-BE" sz="2001" i="1">
                          <a:latin typeface="Cambria Math" panose="02040503050406030204" pitchFamily="18" charset="0"/>
                        </a:rPr>
                        <m:t>0</m:t>
                      </m:r>
                      <m:sSubSup>
                        <m:sSubSupPr>
                          <m:ctrlPr>
                            <a:rPr lang="en-BE" sz="2001" i="1">
                              <a:latin typeface="Cambria Math" panose="02040503050406030204" pitchFamily="18" charset="0"/>
                            </a:rPr>
                          </m:ctrlPr>
                        </m:sSubSupPr>
                        <m:e>
                          <m:r>
                            <a:rPr lang="en-BE" sz="2001" i="1">
                              <a:latin typeface="Cambria Math" panose="02040503050406030204" pitchFamily="18" charset="0"/>
                              <a:ea typeface="Cambria Math" panose="02040503050406030204" pitchFamily="18" charset="0"/>
                            </a:rPr>
                            <m:t>≤</m:t>
                          </m:r>
                          <m:r>
                            <a:rPr lang="fr-BE" sz="2001" i="1">
                              <a:latin typeface="Cambria Math" panose="02040503050406030204" pitchFamily="18" charset="0"/>
                              <a:ea typeface="Cambria Math" panose="02040503050406030204" pitchFamily="18" charset="0"/>
                            </a:rPr>
                            <m:t>𝑦</m:t>
                          </m:r>
                        </m:e>
                        <m:sub>
                          <m:r>
                            <a:rPr lang="fr-BE" sz="2001" i="1">
                              <a:latin typeface="Cambria Math" panose="02040503050406030204" pitchFamily="18" charset="0"/>
                              <a:ea typeface="Cambria Math" panose="02040503050406030204" pitchFamily="18" charset="0"/>
                            </a:rPr>
                            <m:t>𝑖</m:t>
                          </m:r>
                        </m:sub>
                        <m:sup>
                          <m:r>
                            <a:rPr lang="fr-BE" sz="2001" i="1">
                              <a:latin typeface="Cambria Math" panose="02040503050406030204" pitchFamily="18" charset="0"/>
                            </a:rPr>
                            <m:t>𝐷</m:t>
                          </m:r>
                        </m:sup>
                      </m:sSubSup>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fr-BE" sz="2001" i="1">
                              <a:latin typeface="Cambria Math" panose="02040503050406030204" pitchFamily="18" charset="0"/>
                            </a:rPr>
                            <m:t>𝑖</m:t>
                          </m:r>
                        </m:sub>
                        <m:sup>
                          <m:r>
                            <a:rPr lang="fr-BE" sz="2001" i="1">
                              <a:latin typeface="Cambria Math" panose="02040503050406030204" pitchFamily="18" charset="0"/>
                            </a:rPr>
                            <m:t>𝐷</m:t>
                          </m:r>
                        </m:sup>
                      </m:sSubSup>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fr-BE" sz="2001" i="1">
                          <a:latin typeface="Cambria Math" panose="02040503050406030204" pitchFamily="18" charset="0"/>
                          <a:ea typeface="Cambria Math" panose="02040503050406030204" pitchFamily="18" charset="0"/>
                        </a:rPr>
                        <m:t> </m:t>
                      </m:r>
                      <m:r>
                        <a:rPr lang="fr-BE" sz="2001" i="1">
                          <a:latin typeface="Cambria Math" panose="02040503050406030204" pitchFamily="18" charset="0"/>
                          <a:ea typeface="Cambria Math" panose="02040503050406030204" pitchFamily="18" charset="0"/>
                        </a:rPr>
                        <m:t>𝑖</m:t>
                      </m:r>
                      <m:r>
                        <a:rPr lang="en-BE" sz="2001" i="1">
                          <a:latin typeface="Cambria Math" panose="02040503050406030204" pitchFamily="18" charset="0"/>
                          <a:ea typeface="Cambria Math" panose="02040503050406030204" pitchFamily="18" charset="0"/>
                        </a:rPr>
                        <m:t>=1,⋯,</m:t>
                      </m:r>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fr-BE" sz="2001" i="1">
                              <a:latin typeface="Cambria Math" panose="02040503050406030204" pitchFamily="18" charset="0"/>
                            </a:rPr>
                            <m:t>𝐷</m:t>
                          </m:r>
                        </m:sub>
                      </m:sSub>
                    </m:oMath>
                  </m:oMathPara>
                </a14:m>
                <a:endParaRPr lang="fr-BE" sz="2001" i="1">
                  <a:latin typeface="Cambria Math" panose="02040503050406030204" pitchFamily="18" charset="0"/>
                </a:endParaRPr>
              </a:p>
              <a:p>
                <a:pPr algn="just"/>
                <a14:m>
                  <m:oMathPara xmlns:m="http://schemas.openxmlformats.org/officeDocument/2006/math">
                    <m:oMathParaPr>
                      <m:jc m:val="center"/>
                    </m:oMathParaPr>
                    <m:oMath xmlns:m="http://schemas.openxmlformats.org/officeDocument/2006/math">
                      <m:r>
                        <a:rPr lang="fr-BE" sz="2001" i="1">
                          <a:latin typeface="Cambria Math" panose="02040503050406030204" pitchFamily="18" charset="0"/>
                        </a:rPr>
                        <m:t>0</m:t>
                      </m:r>
                      <m:sSubSup>
                        <m:sSubSupPr>
                          <m:ctrlPr>
                            <a:rPr lang="en-BE" sz="2001" i="1">
                              <a:latin typeface="Cambria Math" panose="02040503050406030204" pitchFamily="18" charset="0"/>
                            </a:rPr>
                          </m:ctrlPr>
                        </m:sSubSupPr>
                        <m:e>
                          <m:r>
                            <a:rPr lang="en-BE" sz="2001" i="1">
                              <a:latin typeface="Cambria Math" panose="02040503050406030204" pitchFamily="18" charset="0"/>
                              <a:ea typeface="Cambria Math" panose="02040503050406030204" pitchFamily="18" charset="0"/>
                            </a:rPr>
                            <m:t>≤</m:t>
                          </m:r>
                          <m:r>
                            <a:rPr lang="fr-BE" sz="2001" i="1">
                              <a:latin typeface="Cambria Math" panose="02040503050406030204" pitchFamily="18" charset="0"/>
                              <a:ea typeface="Cambria Math" panose="02040503050406030204" pitchFamily="18" charset="0"/>
                            </a:rPr>
                            <m:t>𝑦</m:t>
                          </m:r>
                        </m:e>
                        <m:sub>
                          <m:r>
                            <a:rPr lang="fr-BE" sz="2001" i="1">
                              <a:latin typeface="Cambria Math" panose="02040503050406030204" pitchFamily="18" charset="0"/>
                            </a:rPr>
                            <m:t>𝑗</m:t>
                          </m:r>
                        </m:sub>
                        <m:sup>
                          <m:r>
                            <a:rPr lang="fr-BE" sz="2001" i="1">
                              <a:latin typeface="Cambria Math" panose="02040503050406030204" pitchFamily="18" charset="0"/>
                            </a:rPr>
                            <m:t>𝐺</m:t>
                          </m:r>
                        </m:sup>
                      </m:sSubSup>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fr-BE" sz="2001" i="1">
                              <a:latin typeface="Cambria Math" panose="02040503050406030204" pitchFamily="18" charset="0"/>
                            </a:rPr>
                            <m:t>𝑗</m:t>
                          </m:r>
                        </m:sub>
                        <m:sup>
                          <m:r>
                            <a:rPr lang="fr-BE" sz="2001" i="1">
                              <a:latin typeface="Cambria Math" panose="02040503050406030204" pitchFamily="18" charset="0"/>
                            </a:rPr>
                            <m:t>𝐺</m:t>
                          </m:r>
                        </m:sup>
                      </m:sSubSup>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fr-BE" sz="2001" i="1">
                          <a:latin typeface="Cambria Math" panose="02040503050406030204" pitchFamily="18" charset="0"/>
                          <a:ea typeface="Cambria Math" panose="02040503050406030204" pitchFamily="18" charset="0"/>
                        </a:rPr>
                        <m:t> </m:t>
                      </m:r>
                      <m:r>
                        <a:rPr lang="fr-BE" sz="2001" i="1">
                          <a:latin typeface="Cambria Math" panose="02040503050406030204" pitchFamily="18" charset="0"/>
                          <a:ea typeface="Cambria Math" panose="02040503050406030204" pitchFamily="18" charset="0"/>
                        </a:rPr>
                        <m:t>𝑗</m:t>
                      </m:r>
                      <m:r>
                        <a:rPr lang="en-BE" sz="2001" i="1">
                          <a:latin typeface="Cambria Math" panose="02040503050406030204" pitchFamily="18" charset="0"/>
                          <a:ea typeface="Cambria Math" panose="02040503050406030204" pitchFamily="18" charset="0"/>
                        </a:rPr>
                        <m:t>=1,⋯,</m:t>
                      </m:r>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fr-BE" sz="2001" i="1">
                              <a:latin typeface="Cambria Math" panose="02040503050406030204" pitchFamily="18" charset="0"/>
                            </a:rPr>
                            <m:t>𝐺</m:t>
                          </m:r>
                        </m:sub>
                      </m:sSub>
                    </m:oMath>
                  </m:oMathPara>
                </a14:m>
                <a:endParaRPr lang="fr-BE" sz="2001">
                  <a:latin typeface="Arial" panose="020B0604020202020204" pitchFamily="34" charset="0"/>
                  <a:cs typeface="Arial" panose="020B0604020202020204" pitchFamily="34" charset="0"/>
                </a:endParaRPr>
              </a:p>
            </p:txBody>
          </p:sp>
        </mc:Choice>
        <mc:Fallback xmlns="">
          <p:sp>
            <p:nvSpPr>
              <p:cNvPr id="16" name="ZoneTexte 15">
                <a:extLst>
                  <a:ext uri="{FF2B5EF4-FFF2-40B4-BE49-F238E27FC236}">
                    <a16:creationId xmlns:a16="http://schemas.microsoft.com/office/drawing/2014/main" id="{3EB12536-23EB-D05A-B332-91DEC935B507}"/>
                  </a:ext>
                </a:extLst>
              </p:cNvPr>
              <p:cNvSpPr txBox="1">
                <a:spLocks noRot="1" noChangeAspect="1" noMove="1" noResize="1" noEditPoints="1" noAdjustHandles="1" noChangeArrowheads="1" noChangeShapeType="1" noTextEdit="1"/>
              </p:cNvSpPr>
              <p:nvPr/>
            </p:nvSpPr>
            <p:spPr>
              <a:xfrm>
                <a:off x="2575823" y="4470072"/>
                <a:ext cx="5541752" cy="780523"/>
              </a:xfrm>
              <a:prstGeom prst="rect">
                <a:avLst/>
              </a:prstGeom>
              <a:blipFill>
                <a:blip r:embed="rId3"/>
                <a:stretch>
                  <a:fillRect b="-5469"/>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C1A01F96-B726-9DF4-301D-337A17984FF1}"/>
              </a:ext>
            </a:extLst>
          </p:cNvPr>
          <p:cNvSpPr/>
          <p:nvPr/>
        </p:nvSpPr>
        <p:spPr>
          <a:xfrm>
            <a:off x="2392382" y="1811004"/>
            <a:ext cx="5908637" cy="141276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b="1"/>
          </a:p>
        </p:txBody>
      </p:sp>
      <p:sp>
        <p:nvSpPr>
          <p:cNvPr id="19" name="ZoneTexte 18">
            <a:extLst>
              <a:ext uri="{FF2B5EF4-FFF2-40B4-BE49-F238E27FC236}">
                <a16:creationId xmlns:a16="http://schemas.microsoft.com/office/drawing/2014/main" id="{8E242064-2FDE-95A9-76DB-CA081EF23F76}"/>
              </a:ext>
            </a:extLst>
          </p:cNvPr>
          <p:cNvSpPr txBox="1"/>
          <p:nvPr/>
        </p:nvSpPr>
        <p:spPr>
          <a:xfrm>
            <a:off x="603892" y="5635092"/>
            <a:ext cx="9485613" cy="743511"/>
          </a:xfrm>
          <a:prstGeom prst="rect">
            <a:avLst/>
          </a:prstGeom>
          <a:noFill/>
        </p:spPr>
        <p:txBody>
          <a:bodyPr wrap="square">
            <a:spAutoFit/>
          </a:bodyPr>
          <a:lstStyle/>
          <a:p>
            <a:pPr algn="just">
              <a:lnSpc>
                <a:spcPct val="110000"/>
              </a:lnSpc>
            </a:pPr>
            <a:r>
              <a:rPr lang="en-BE" sz="2001">
                <a:latin typeface="Arial" panose="020B0604020202020204" pitchFamily="34" charset="0"/>
                <a:cs typeface="Arial" panose="020B0604020202020204" pitchFamily="34" charset="0"/>
              </a:rPr>
              <a:t>At each node, the difference between consumption and production equals the total power exchanged by th</a:t>
            </a:r>
            <a:r>
              <a:rPr lang="fr-BE" sz="2001">
                <a:latin typeface="Arial" panose="020B0604020202020204" pitchFamily="34" charset="0"/>
                <a:cs typeface="Arial" panose="020B0604020202020204" pitchFamily="34" charset="0"/>
              </a:rPr>
              <a:t>at</a:t>
            </a:r>
            <a:r>
              <a:rPr lang="en-BE" sz="2001">
                <a:latin typeface="Arial" panose="020B0604020202020204" pitchFamily="34" charset="0"/>
                <a:cs typeface="Arial" panose="020B0604020202020204" pitchFamily="34" charset="0"/>
              </a:rPr>
              <a:t> node with the other nodes:</a:t>
            </a:r>
          </a:p>
        </p:txBody>
      </p:sp>
      <mc:AlternateContent xmlns:mc="http://schemas.openxmlformats.org/markup-compatibility/2006" xmlns:a14="http://schemas.microsoft.com/office/drawing/2010/main">
        <mc:Choice Requires="a14">
          <p:sp>
            <p:nvSpPr>
              <p:cNvPr id="21" name="ZoneTexte 20">
                <a:extLst>
                  <a:ext uri="{FF2B5EF4-FFF2-40B4-BE49-F238E27FC236}">
                    <a16:creationId xmlns:a16="http://schemas.microsoft.com/office/drawing/2014/main" id="{257016A3-6381-1448-8315-11C6B9D13975}"/>
                  </a:ext>
                </a:extLst>
              </p:cNvPr>
              <p:cNvSpPr txBox="1"/>
              <p:nvPr/>
            </p:nvSpPr>
            <p:spPr>
              <a:xfrm>
                <a:off x="2674212" y="6453781"/>
                <a:ext cx="5344973" cy="99630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BE" sz="2001" i="1">
                              <a:latin typeface="Cambria Math" panose="02040503050406030204" pitchFamily="18" charset="0"/>
                              <a:ea typeface="+mj-lt"/>
                              <a:cs typeface="+mj-lt"/>
                            </a:rPr>
                          </m:ctrlPr>
                        </m:naryPr>
                        <m:sub>
                          <m:r>
                            <a:rPr lang="en-BE" sz="2001" i="1">
                              <a:latin typeface="Cambria Math" panose="02040503050406030204" pitchFamily="18" charset="0"/>
                              <a:ea typeface="+mj-lt"/>
                              <a:cs typeface="+mj-lt"/>
                            </a:rPr>
                            <m:t>𝑖</m:t>
                          </m:r>
                          <m:r>
                            <a:rPr lang="en-BE" sz="2001" i="1">
                              <a:latin typeface="Cambria Math" panose="02040503050406030204" pitchFamily="18" charset="0"/>
                              <a:ea typeface="Cambria Math" panose="02040503050406030204" pitchFamily="18" charset="0"/>
                              <a:cs typeface="+mj-lt"/>
                            </a:rPr>
                            <m:t>∈</m:t>
                          </m:r>
                          <m:sSub>
                            <m:sSubPr>
                              <m:ctrlPr>
                                <a:rPr lang="en-BE" sz="2001" i="1">
                                  <a:latin typeface="Cambria Math" panose="02040503050406030204" pitchFamily="18" charset="0"/>
                                  <a:ea typeface="Cambria Math" panose="02040503050406030204" pitchFamily="18" charset="0"/>
                                  <a:cs typeface="+mj-lt"/>
                                </a:rPr>
                              </m:ctrlPr>
                            </m:sSubPr>
                            <m:e>
                              <m:r>
                                <a:rPr lang="en-BE" sz="2001" i="1">
                                  <a:latin typeface="Cambria Math" panose="02040503050406030204" pitchFamily="18" charset="0"/>
                                  <a:ea typeface="Cambria Math" panose="02040503050406030204" pitchFamily="18" charset="0"/>
                                  <a:cs typeface="+mj-lt"/>
                                </a:rPr>
                                <m:t>𝐼</m:t>
                              </m:r>
                            </m:e>
                            <m:sub>
                              <m:r>
                                <a:rPr lang="en-BE" sz="2001" i="1">
                                  <a:latin typeface="Cambria Math" panose="02040503050406030204" pitchFamily="18" charset="0"/>
                                  <a:ea typeface="Cambria Math" panose="02040503050406030204" pitchFamily="18" charset="0"/>
                                  <a:cs typeface="+mj-lt"/>
                                </a:rPr>
                                <m:t>𝑛</m:t>
                              </m:r>
                            </m:sub>
                          </m:sSub>
                        </m:sub>
                        <m:sup/>
                        <m:e>
                          <m:sSubSup>
                            <m:sSubSupPr>
                              <m:ctrlPr>
                                <a:rPr lang="en-BE" sz="2001" i="1">
                                  <a:latin typeface="Cambria Math" panose="02040503050406030204" pitchFamily="18" charset="0"/>
                                  <a:ea typeface="+mj-lt"/>
                                  <a:cs typeface="+mj-lt"/>
                                </a:rPr>
                              </m:ctrlPr>
                            </m:sSubSupPr>
                            <m:e>
                              <m:r>
                                <a:rPr lang="en-BE" sz="2001" i="1">
                                  <a:latin typeface="Cambria Math" panose="02040503050406030204" pitchFamily="18" charset="0"/>
                                  <a:ea typeface="+mj-lt"/>
                                  <a:cs typeface="+mj-lt"/>
                                </a:rPr>
                                <m:t>𝑦</m:t>
                              </m:r>
                            </m:e>
                            <m:sub>
                              <m:r>
                                <a:rPr lang="en-BE" sz="2001" i="1">
                                  <a:latin typeface="Cambria Math" panose="02040503050406030204" pitchFamily="18" charset="0"/>
                                  <a:ea typeface="+mj-lt"/>
                                  <a:cs typeface="+mj-lt"/>
                                </a:rPr>
                                <m:t>𝑖</m:t>
                              </m:r>
                            </m:sub>
                            <m:sup>
                              <m:r>
                                <a:rPr lang="en-BE" sz="2001" i="1">
                                  <a:latin typeface="Cambria Math" panose="02040503050406030204" pitchFamily="18" charset="0"/>
                                  <a:ea typeface="+mj-lt"/>
                                  <a:cs typeface="+mj-lt"/>
                                </a:rPr>
                                <m:t>𝐷</m:t>
                              </m:r>
                            </m:sup>
                          </m:sSubSup>
                        </m:e>
                      </m:nary>
                      <m:r>
                        <a:rPr lang="en-BE" sz="2001" i="1">
                          <a:latin typeface="Cambria Math" panose="02040503050406030204" pitchFamily="18" charset="0"/>
                          <a:ea typeface="+mj-lt"/>
                          <a:cs typeface="+mj-lt"/>
                        </a:rPr>
                        <m:t> −</m:t>
                      </m:r>
                      <m:nary>
                        <m:naryPr>
                          <m:chr m:val="∑"/>
                          <m:supHide m:val="on"/>
                          <m:ctrlPr>
                            <a:rPr lang="en-BE" sz="2001" i="1">
                              <a:latin typeface="Cambria Math" panose="02040503050406030204" pitchFamily="18" charset="0"/>
                              <a:ea typeface="+mj-lt"/>
                              <a:cs typeface="+mj-lt"/>
                            </a:rPr>
                          </m:ctrlPr>
                        </m:naryPr>
                        <m:sub>
                          <m:r>
                            <m:rPr>
                              <m:brk m:alnAt="7"/>
                            </m:rPr>
                            <a:rPr lang="en-BE" sz="2001" i="1">
                              <a:latin typeface="Cambria Math" panose="02040503050406030204" pitchFamily="18" charset="0"/>
                              <a:ea typeface="+mj-lt"/>
                              <a:cs typeface="+mj-lt"/>
                            </a:rPr>
                            <m:t>𝑗</m:t>
                          </m:r>
                          <m:r>
                            <a:rPr lang="en-BE" sz="2001" i="1">
                              <a:latin typeface="Cambria Math" panose="02040503050406030204" pitchFamily="18" charset="0"/>
                              <a:ea typeface="Cambria Math" panose="02040503050406030204" pitchFamily="18" charset="0"/>
                              <a:cs typeface="+mj-lt"/>
                            </a:rPr>
                            <m:t>∈</m:t>
                          </m:r>
                          <m:sSub>
                            <m:sSubPr>
                              <m:ctrlPr>
                                <a:rPr lang="en-BE" sz="2001" i="1">
                                  <a:latin typeface="Cambria Math" panose="02040503050406030204" pitchFamily="18" charset="0"/>
                                  <a:ea typeface="Cambria Math" panose="02040503050406030204" pitchFamily="18" charset="0"/>
                                  <a:cs typeface="+mj-lt"/>
                                </a:rPr>
                              </m:ctrlPr>
                            </m:sSubPr>
                            <m:e>
                              <m:r>
                                <a:rPr lang="en-BE" sz="2001" i="1">
                                  <a:latin typeface="Cambria Math" panose="02040503050406030204" pitchFamily="18" charset="0"/>
                                  <a:ea typeface="Cambria Math" panose="02040503050406030204" pitchFamily="18" charset="0"/>
                                  <a:cs typeface="+mj-lt"/>
                                </a:rPr>
                                <m:t>𝐽</m:t>
                              </m:r>
                            </m:e>
                            <m:sub>
                              <m:r>
                                <a:rPr lang="en-BE" sz="2001" i="1">
                                  <a:latin typeface="Cambria Math" panose="02040503050406030204" pitchFamily="18" charset="0"/>
                                  <a:ea typeface="Cambria Math" panose="02040503050406030204" pitchFamily="18" charset="0"/>
                                  <a:cs typeface="+mj-lt"/>
                                </a:rPr>
                                <m:t>𝑛</m:t>
                              </m:r>
                            </m:sub>
                          </m:sSub>
                        </m:sub>
                        <m:sup/>
                        <m:e>
                          <m:sSubSup>
                            <m:sSubSupPr>
                              <m:ctrlPr>
                                <a:rPr lang="en-BE" sz="2001" i="1">
                                  <a:latin typeface="Cambria Math" panose="02040503050406030204" pitchFamily="18" charset="0"/>
                                  <a:ea typeface="+mj-lt"/>
                                  <a:cs typeface="+mj-lt"/>
                                </a:rPr>
                              </m:ctrlPr>
                            </m:sSubSupPr>
                            <m:e>
                              <m:r>
                                <a:rPr lang="en-BE" sz="2001" i="1">
                                  <a:latin typeface="Cambria Math" panose="02040503050406030204" pitchFamily="18" charset="0"/>
                                  <a:ea typeface="+mj-lt"/>
                                  <a:cs typeface="+mj-lt"/>
                                </a:rPr>
                                <m:t>𝑦</m:t>
                              </m:r>
                            </m:e>
                            <m:sub>
                              <m:r>
                                <a:rPr lang="en-BE" sz="2001" i="1">
                                  <a:latin typeface="Cambria Math" panose="02040503050406030204" pitchFamily="18" charset="0"/>
                                  <a:ea typeface="+mj-lt"/>
                                  <a:cs typeface="+mj-lt"/>
                                </a:rPr>
                                <m:t>𝑗</m:t>
                              </m:r>
                            </m:sub>
                            <m:sup>
                              <m:r>
                                <a:rPr lang="en-BE" sz="2001" i="1">
                                  <a:latin typeface="Cambria Math" panose="02040503050406030204" pitchFamily="18" charset="0"/>
                                  <a:ea typeface="+mj-lt"/>
                                  <a:cs typeface="+mj-lt"/>
                                </a:rPr>
                                <m:t>𝐺</m:t>
                              </m:r>
                            </m:sup>
                          </m:sSubSup>
                        </m:e>
                      </m:nary>
                      <m:r>
                        <a:rPr lang="en-BE" sz="2001" i="1">
                          <a:latin typeface="Cambria Math" panose="02040503050406030204" pitchFamily="18" charset="0"/>
                          <a:ea typeface="+mj-lt"/>
                          <a:cs typeface="+mj-lt"/>
                        </a:rPr>
                        <m:t>=</m:t>
                      </m:r>
                      <m:nary>
                        <m:naryPr>
                          <m:chr m:val="∑"/>
                          <m:ctrlPr>
                            <a:rPr lang="en-BE" sz="2001" i="1">
                              <a:latin typeface="Cambria Math" panose="02040503050406030204" pitchFamily="18" charset="0"/>
                              <a:ea typeface="+mj-lt"/>
                              <a:cs typeface="+mj-lt"/>
                            </a:rPr>
                          </m:ctrlPr>
                        </m:naryPr>
                        <m:sub>
                          <m:sSup>
                            <m:sSupPr>
                              <m:ctrlPr>
                                <a:rPr lang="en-BE" sz="2001" i="1">
                                  <a:latin typeface="Cambria Math" panose="02040503050406030204" pitchFamily="18" charset="0"/>
                                  <a:ea typeface="+mj-lt"/>
                                  <a:cs typeface="+mj-lt"/>
                                </a:rPr>
                              </m:ctrlPr>
                            </m:sSupPr>
                            <m:e>
                              <m:r>
                                <m:rPr>
                                  <m:brk m:alnAt="23"/>
                                </m:rP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r>
                            <m:rPr>
                              <m:brk m:alnAt="23"/>
                            </m:rPr>
                            <a:rPr lang="en-BE" sz="2001" i="1">
                              <a:latin typeface="Cambria Math" panose="02040503050406030204" pitchFamily="18" charset="0"/>
                              <a:ea typeface="+mj-lt"/>
                              <a:cs typeface="+mj-lt"/>
                            </a:rPr>
                            <m:t>=</m:t>
                          </m:r>
                          <m:r>
                            <a:rPr lang="en-BE" sz="2001" i="1">
                              <a:latin typeface="Cambria Math" panose="02040503050406030204" pitchFamily="18" charset="0"/>
                              <a:ea typeface="+mj-lt"/>
                              <a:cs typeface="+mj-lt"/>
                            </a:rPr>
                            <m:t>1</m:t>
                          </m:r>
                        </m:sub>
                        <m:sup>
                          <m:r>
                            <a:rPr lang="en-BE" sz="2001" i="1">
                              <a:latin typeface="Cambria Math" panose="02040503050406030204" pitchFamily="18" charset="0"/>
                              <a:ea typeface="+mj-lt"/>
                              <a:cs typeface="+mj-lt"/>
                            </a:rPr>
                            <m:t>𝑁</m:t>
                          </m:r>
                        </m:sup>
                        <m:e>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𝑞</m:t>
                              </m:r>
                            </m:e>
                            <m:sub>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r>
                                <a:rPr lang="en-BE" sz="2001" i="1">
                                  <a:latin typeface="Cambria Math" panose="02040503050406030204" pitchFamily="18" charset="0"/>
                                  <a:ea typeface="+mj-lt"/>
                                  <a:cs typeface="+mj-lt"/>
                                </a:rPr>
                                <m:t>,</m:t>
                              </m:r>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 </m:t>
                              </m:r>
                            </m:sub>
                          </m:sSub>
                        </m:e>
                      </m:nary>
                    </m:oMath>
                  </m:oMathPara>
                </a14:m>
                <a:endParaRPr lang="en-GB" sz="1801"/>
              </a:p>
            </p:txBody>
          </p:sp>
        </mc:Choice>
        <mc:Fallback xmlns="">
          <p:sp>
            <p:nvSpPr>
              <p:cNvPr id="21" name="ZoneTexte 20">
                <a:extLst>
                  <a:ext uri="{FF2B5EF4-FFF2-40B4-BE49-F238E27FC236}">
                    <a16:creationId xmlns:a16="http://schemas.microsoft.com/office/drawing/2014/main" id="{257016A3-6381-1448-8315-11C6B9D13975}"/>
                  </a:ext>
                </a:extLst>
              </p:cNvPr>
              <p:cNvSpPr txBox="1">
                <a:spLocks noRot="1" noChangeAspect="1" noMove="1" noResize="1" noEditPoints="1" noAdjustHandles="1" noChangeArrowheads="1" noChangeShapeType="1" noTextEdit="1"/>
              </p:cNvSpPr>
              <p:nvPr/>
            </p:nvSpPr>
            <p:spPr>
              <a:xfrm>
                <a:off x="2674212" y="6453781"/>
                <a:ext cx="5344973" cy="996308"/>
              </a:xfrm>
              <a:prstGeom prst="rect">
                <a:avLst/>
              </a:prstGeom>
              <a:blipFill>
                <a:blip r:embed="rId4"/>
                <a:stretch>
                  <a:fillRect/>
                </a:stretch>
              </a:blipFill>
            </p:spPr>
            <p:txBody>
              <a:bodyPr/>
              <a:lstStyle/>
              <a:p>
                <a:r>
                  <a:rPr lang="en-US">
                    <a:noFill/>
                  </a:rPr>
                  <a:t> </a:t>
                </a:r>
              </a:p>
            </p:txBody>
          </p:sp>
        </mc:Fallback>
      </mc:AlternateContent>
      <p:sp>
        <p:nvSpPr>
          <p:cNvPr id="6" name="Espace réservé du numéro de diapositive 1">
            <a:extLst>
              <a:ext uri="{FF2B5EF4-FFF2-40B4-BE49-F238E27FC236}">
                <a16:creationId xmlns:a16="http://schemas.microsoft.com/office/drawing/2014/main" id="{E6D1536F-E051-B5DC-D494-BAF4830FC6C6}"/>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183</a:t>
            </a:fld>
            <a:endParaRPr lang="en-GB"/>
          </a:p>
        </p:txBody>
      </p:sp>
    </p:spTree>
    <p:extLst>
      <p:ext uri="{BB962C8B-B14F-4D97-AF65-F5344CB8AC3E}">
        <p14:creationId xmlns:p14="http://schemas.microsoft.com/office/powerpoint/2010/main" val="176310442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05DC81D-E54A-5979-9D5A-BFB7F966A72A}"/>
              </a:ext>
            </a:extLst>
          </p:cNvPr>
          <p:cNvSpPr txBox="1"/>
          <p:nvPr/>
        </p:nvSpPr>
        <p:spPr>
          <a:xfrm>
            <a:off x="613400" y="1326307"/>
            <a:ext cx="9334632" cy="7237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455" tIns="53455" rIns="53455" bIns="53455" numCol="1" spcCol="38100" rtlCol="0" fromWordArt="0" anchor="t" anchorCtr="0" forceAA="0" compatLnSpc="1">
            <a:prstTxWarp prst="textNoShape">
              <a:avLst/>
            </a:prstTxWarp>
            <a:spAutoFit/>
          </a:bodyPr>
          <a:lstStyle/>
          <a:p>
            <a:pPr algn="just" hangingPunct="0">
              <a:buClrTx/>
            </a:pPr>
            <a:r>
              <a:rPr lang="en-BE" sz="2001">
                <a:latin typeface="Arial" panose="020B0604020202020204" pitchFamily="34" charset="0"/>
                <a:ea typeface="+mj-ea"/>
                <a:cs typeface="Arial" panose="020B0604020202020204" pitchFamily="34" charset="0"/>
              </a:rPr>
              <a:t>The solution to the problem is the </a:t>
            </a:r>
            <a:r>
              <a:rPr lang="en-BE" sz="2001" b="1">
                <a:latin typeface="Arial" panose="020B0604020202020204" pitchFamily="34" charset="0"/>
                <a:ea typeface="+mj-ea"/>
                <a:cs typeface="Arial" panose="020B0604020202020204" pitchFamily="34" charset="0"/>
              </a:rPr>
              <a:t>optimal dispatch</a:t>
            </a:r>
            <a:r>
              <a:rPr lang="en-BE" sz="2001">
                <a:latin typeface="Arial" panose="020B0604020202020204" pitchFamily="34" charset="0"/>
                <a:ea typeface="+mj-ea"/>
                <a:cs typeface="Arial" panose="020B0604020202020204" pitchFamily="34" charset="0"/>
              </a:rPr>
              <a:t> subject to the transmission constraints</a:t>
            </a:r>
            <a:r>
              <a:rPr lang="fr-BE" sz="2001">
                <a:latin typeface="Arial" panose="020B0604020202020204" pitchFamily="34" charset="0"/>
                <a:ea typeface="+mj-ea"/>
                <a:cs typeface="Arial" panose="020B0604020202020204" pitchFamily="34" charset="0"/>
              </a:rPr>
              <a:t>:</a:t>
            </a:r>
            <a:endParaRPr lang="en-BE" sz="2105"/>
          </a:p>
        </p:txBody>
      </p:sp>
      <p:sp>
        <p:nvSpPr>
          <p:cNvPr id="6" name="ZoneTexte 5">
            <a:extLst>
              <a:ext uri="{FF2B5EF4-FFF2-40B4-BE49-F238E27FC236}">
                <a16:creationId xmlns:a16="http://schemas.microsoft.com/office/drawing/2014/main" id="{B7FF4B62-C9AC-C4BF-6381-02C18010AB40}"/>
              </a:ext>
            </a:extLst>
          </p:cNvPr>
          <p:cNvSpPr txBox="1"/>
          <p:nvPr/>
        </p:nvSpPr>
        <p:spPr>
          <a:xfrm>
            <a:off x="590530" y="350622"/>
            <a:ext cx="9334632"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Solution of the optimization problem considering nodes</a:t>
            </a:r>
            <a:endParaRPr lang="fr-BE" sz="2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5C264E22-18E4-7772-3BE9-08CA99336054}"/>
                  </a:ext>
                </a:extLst>
              </p:cNvPr>
              <p:cNvSpPr txBox="1"/>
              <p:nvPr/>
            </p:nvSpPr>
            <p:spPr>
              <a:xfrm>
                <a:off x="1997579" y="2731530"/>
                <a:ext cx="6520534" cy="4256116"/>
              </a:xfrm>
              <a:prstGeom prst="rect">
                <a:avLst/>
              </a:prstGeom>
              <a:noFill/>
            </p:spPr>
            <p:txBody>
              <a:bodyPr wrap="square">
                <a:spAutoFit/>
              </a:bodyPr>
              <a:lstStyle/>
              <a:p>
                <a:pPr hangingPunct="0">
                  <a:buClrTx/>
                </a:pPr>
                <a14:m>
                  <m:oMathPara xmlns:m="http://schemas.openxmlformats.org/officeDocument/2006/math">
                    <m:oMathParaPr>
                      <m:jc m:val="centerGroup"/>
                    </m:oMathParaPr>
                    <m:oMath xmlns:m="http://schemas.openxmlformats.org/officeDocument/2006/math">
                      <m:func>
                        <m:funcPr>
                          <m:ctrlPr>
                            <a:rPr lang="en-BE" sz="2001" i="1">
                              <a:latin typeface="Cambria Math" panose="02040503050406030204" pitchFamily="18" charset="0"/>
                            </a:rPr>
                          </m:ctrlPr>
                        </m:funcPr>
                        <m:fName>
                          <m:limLow>
                            <m:limLowPr>
                              <m:ctrlPr>
                                <a:rPr lang="en-BE" sz="2001" i="1">
                                  <a:latin typeface="Cambria Math" panose="02040503050406030204" pitchFamily="18" charset="0"/>
                                </a:rPr>
                              </m:ctrlPr>
                            </m:limLowPr>
                            <m:e>
                              <m:r>
                                <m:rPr>
                                  <m:sty m:val="p"/>
                                </m:rPr>
                                <a:rPr lang="en-BE" sz="2001">
                                  <a:latin typeface="Cambria Math" panose="02040503050406030204" pitchFamily="18" charset="0"/>
                                </a:rPr>
                                <m:t>max</m:t>
                              </m:r>
                            </m:e>
                            <m:lim>
                              <m:d>
                                <m:dPr>
                                  <m:begChr m:val="{"/>
                                  <m:endChr m:val="}"/>
                                  <m:ctrlPr>
                                    <a:rPr lang="en-BE" sz="2001" i="1">
                                      <a:latin typeface="Cambria Math" panose="02040503050406030204" pitchFamily="18" charset="0"/>
                                    </a:rPr>
                                  </m:ctrlPr>
                                </m:dPr>
                                <m:e>
                                  <m:sSubSup>
                                    <m:sSubSupPr>
                                      <m:ctrlPr>
                                        <a:rPr lang="en-BE" sz="2001" i="1">
                                          <a:latin typeface="Cambria Math" panose="02040503050406030204" pitchFamily="18" charset="0"/>
                                        </a:rPr>
                                      </m:ctrlPr>
                                    </m:sSubSupPr>
                                    <m:e>
                                      <m:r>
                                        <a:rPr lang="en-BE" sz="2001" i="1">
                                          <a:latin typeface="Cambria Math" panose="02040503050406030204" pitchFamily="18" charset="0"/>
                                        </a:rPr>
                                        <m:t>𝑦</m:t>
                                      </m:r>
                                    </m:e>
                                    <m:sub>
                                      <m:r>
                                        <a:rPr lang="en-BE" sz="2001" i="1">
                                          <a:latin typeface="Cambria Math" panose="02040503050406030204" pitchFamily="18" charset="0"/>
                                        </a:rPr>
                                        <m:t>𝑖</m:t>
                                      </m:r>
                                    </m:sub>
                                    <m:sup>
                                      <m:r>
                                        <a:rPr lang="en-BE" sz="2001" i="1">
                                          <a:latin typeface="Cambria Math" panose="02040503050406030204" pitchFamily="18" charset="0"/>
                                        </a:rPr>
                                        <m:t>𝐷</m:t>
                                      </m:r>
                                    </m:sup>
                                  </m:sSubSup>
                                </m:e>
                              </m:d>
                              <m:r>
                                <a:rPr lang="en-BE" sz="2001" i="1">
                                  <a:latin typeface="Cambria Math" panose="02040503050406030204" pitchFamily="18" charset="0"/>
                                </a:rPr>
                                <m:t>,</m:t>
                              </m:r>
                              <m:d>
                                <m:dPr>
                                  <m:begChr m:val="{"/>
                                  <m:endChr m:val="}"/>
                                  <m:ctrlPr>
                                    <a:rPr lang="en-BE" sz="2001" i="1">
                                      <a:latin typeface="Cambria Math" panose="02040503050406030204" pitchFamily="18" charset="0"/>
                                    </a:rPr>
                                  </m:ctrlPr>
                                </m:dPr>
                                <m:e>
                                  <m:sSubSup>
                                    <m:sSubSupPr>
                                      <m:ctrlPr>
                                        <a:rPr lang="en-BE" sz="2001" i="1">
                                          <a:latin typeface="Cambria Math" panose="02040503050406030204" pitchFamily="18" charset="0"/>
                                        </a:rPr>
                                      </m:ctrlPr>
                                    </m:sSubSupPr>
                                    <m:e>
                                      <m:r>
                                        <a:rPr lang="en-BE" sz="2001" i="1">
                                          <a:latin typeface="Cambria Math" panose="02040503050406030204" pitchFamily="18" charset="0"/>
                                        </a:rPr>
                                        <m:t>𝑦</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e>
                              </m:d>
                            </m:lim>
                          </m:limLow>
                        </m:fName>
                        <m:e>
                          <m:nary>
                            <m:naryPr>
                              <m:chr m:val="∑"/>
                              <m:ctrlPr>
                                <a:rPr lang="en-BE" sz="2001" i="1">
                                  <a:latin typeface="Cambria Math" panose="02040503050406030204" pitchFamily="18" charset="0"/>
                                </a:rPr>
                              </m:ctrlPr>
                            </m:naryPr>
                            <m:sub>
                              <m:r>
                                <m:rPr>
                                  <m:brk m:alnAt="23"/>
                                </m:rPr>
                                <a:rPr lang="en-BE" sz="2001" i="1">
                                  <a:latin typeface="Cambria Math" panose="02040503050406030204" pitchFamily="18" charset="0"/>
                                </a:rPr>
                                <m:t>𝑖</m:t>
                              </m:r>
                              <m:r>
                                <a:rPr lang="en-BE" sz="2001" i="1">
                                  <a:latin typeface="Cambria Math" panose="02040503050406030204" pitchFamily="18" charset="0"/>
                                </a:rPr>
                                <m:t>=1</m:t>
                              </m:r>
                            </m:sub>
                            <m:sup>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𝐷</m:t>
                                  </m:r>
                                </m:sub>
                              </m:sSub>
                            </m:sup>
                            <m:e>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a:rPr lang="en-BE" sz="2001" i="1">
                                          <a:latin typeface="Cambria Math" panose="02040503050406030204" pitchFamily="18" charset="0"/>
                                        </a:rPr>
                                        <m:t>𝑝</m:t>
                                      </m:r>
                                    </m:e>
                                    <m:sub>
                                      <m:r>
                                        <a:rPr lang="en-BE" sz="2001" i="1">
                                          <a:latin typeface="Cambria Math" panose="02040503050406030204" pitchFamily="18" charset="0"/>
                                        </a:rPr>
                                        <m:t>𝑖</m:t>
                                      </m:r>
                                    </m:sub>
                                    <m:sup>
                                      <m:r>
                                        <a:rPr lang="en-BE" sz="2001" i="1">
                                          <a:latin typeface="Cambria Math" panose="02040503050406030204" pitchFamily="18" charset="0"/>
                                        </a:rPr>
                                        <m:t>𝐷</m:t>
                                      </m:r>
                                    </m:sup>
                                  </m:sSubSup>
                                  <m:r>
                                    <a:rPr lang="en-BE" sz="2001" i="1">
                                      <a:latin typeface="Cambria Math" panose="02040503050406030204" pitchFamily="18" charset="0"/>
                                    </a:rPr>
                                    <m:t>𝑦</m:t>
                                  </m:r>
                                </m:e>
                                <m:sub>
                                  <m:r>
                                    <a:rPr lang="en-BE" sz="2001" i="1">
                                      <a:latin typeface="Cambria Math" panose="02040503050406030204" pitchFamily="18" charset="0"/>
                                    </a:rPr>
                                    <m:t>𝑖</m:t>
                                  </m:r>
                                </m:sub>
                                <m:sup>
                                  <m:r>
                                    <a:rPr lang="en-BE" sz="2001" i="1">
                                      <a:latin typeface="Cambria Math" panose="02040503050406030204" pitchFamily="18" charset="0"/>
                                    </a:rPr>
                                    <m:t>𝐷</m:t>
                                  </m:r>
                                </m:sup>
                              </m:sSubSup>
                            </m:e>
                          </m:nary>
                          <m:r>
                            <a:rPr lang="en-BE" sz="2001" i="1">
                              <a:latin typeface="Cambria Math" panose="02040503050406030204" pitchFamily="18" charset="0"/>
                            </a:rPr>
                            <m:t>−</m:t>
                          </m:r>
                          <m:nary>
                            <m:naryPr>
                              <m:chr m:val="∑"/>
                              <m:ctrlPr>
                                <a:rPr lang="en-BE" sz="2001" i="1">
                                  <a:latin typeface="Cambria Math" panose="02040503050406030204" pitchFamily="18" charset="0"/>
                                </a:rPr>
                              </m:ctrlPr>
                            </m:naryPr>
                            <m:sub>
                              <m:r>
                                <a:rPr lang="en-BE" sz="2001" i="1">
                                  <a:latin typeface="Cambria Math" panose="02040503050406030204" pitchFamily="18" charset="0"/>
                                </a:rPr>
                                <m:t>𝑗</m:t>
                              </m:r>
                              <m:r>
                                <a:rPr lang="en-BE" sz="2001" i="1">
                                  <a:latin typeface="Cambria Math" panose="02040503050406030204" pitchFamily="18" charset="0"/>
                                </a:rPr>
                                <m:t>=1</m:t>
                              </m:r>
                            </m:sub>
                            <m:sup>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𝐺</m:t>
                                  </m:r>
                                </m:sub>
                              </m:sSub>
                            </m:sup>
                            <m:e>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a:rPr lang="en-BE" sz="2001" i="1">
                                          <a:latin typeface="Cambria Math" panose="02040503050406030204" pitchFamily="18" charset="0"/>
                                        </a:rPr>
                                        <m:t>𝑝</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r>
                                    <a:rPr lang="en-BE" sz="2001" i="1">
                                      <a:latin typeface="Cambria Math" panose="02040503050406030204" pitchFamily="18" charset="0"/>
                                    </a:rPr>
                                    <m:t>𝑦</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e>
                          </m:nary>
                        </m:e>
                      </m:func>
                    </m:oMath>
                  </m:oMathPara>
                </a14:m>
                <a:endParaRPr lang="en-BE" sz="2001">
                  <a:solidFill>
                    <a:srgbClr val="000000"/>
                  </a:solidFill>
                  <a:latin typeface="Arial" panose="020B0604020202020204" pitchFamily="34" charset="0"/>
                  <a:ea typeface="+mj-ea"/>
                  <a:cs typeface="Arial" panose="020B0604020202020204" pitchFamily="34" charset="0"/>
                  <a:sym typeface="Calibri"/>
                </a:endParaRPr>
              </a:p>
              <a:p>
                <a:pPr hangingPunct="0">
                  <a:buClrTx/>
                </a:pPr>
                <a:endParaRPr lang="fr-BE" sz="1000">
                  <a:latin typeface="Arial" panose="020B0604020202020204" pitchFamily="34" charset="0"/>
                  <a:ea typeface="+mj-ea"/>
                  <a:cs typeface="Arial" panose="020B0604020202020204" pitchFamily="34" charset="0"/>
                  <a:sym typeface="Calibri"/>
                </a:endParaRPr>
              </a:p>
              <a:p>
                <a:pPr hangingPunct="0">
                  <a:buClrTx/>
                </a:pPr>
                <a:r>
                  <a:rPr lang="en-BE" sz="2001">
                    <a:latin typeface="Arial" panose="020B0604020202020204" pitchFamily="34" charset="0"/>
                    <a:ea typeface="+mj-ea"/>
                    <a:cs typeface="Arial" panose="020B0604020202020204" pitchFamily="34" charset="0"/>
                    <a:sym typeface="Calibri"/>
                  </a:rPr>
                  <a:t>subject to</a:t>
                </a:r>
                <a:endParaRPr lang="fr-BE" sz="2001">
                  <a:latin typeface="Arial" panose="020B0604020202020204" pitchFamily="34" charset="0"/>
                  <a:ea typeface="+mj-ea"/>
                  <a:cs typeface="Arial" panose="020B0604020202020204" pitchFamily="34" charset="0"/>
                  <a:sym typeface="Calibri"/>
                </a:endParaRPr>
              </a:p>
              <a:p>
                <a:pPr hangingPunct="0">
                  <a:buClrTx/>
                </a:pPr>
                <a:endParaRPr lang="en-BE" sz="500">
                  <a:latin typeface="Arial" panose="020B0604020202020204" pitchFamily="34" charset="0"/>
                  <a:ea typeface="+mj-ea"/>
                  <a:cs typeface="Arial" panose="020B0604020202020204" pitchFamily="34" charset="0"/>
                  <a:sym typeface="Calibri"/>
                </a:endParaRPr>
              </a:p>
              <a:p>
                <a:pPr hangingPunct="0">
                  <a:buClrTx/>
                </a:pPr>
                <a14:m>
                  <m:oMathPara xmlns:m="http://schemas.openxmlformats.org/officeDocument/2006/math">
                    <m:oMathParaPr>
                      <m:jc m:val="centerGroup"/>
                    </m:oMathParaPr>
                    <m:oMath xmlns:m="http://schemas.openxmlformats.org/officeDocument/2006/math">
                      <m:nary>
                        <m:naryPr>
                          <m:chr m:val="∑"/>
                          <m:supHide m:val="on"/>
                          <m:ctrlPr>
                            <a:rPr lang="en-BE" sz="2001" i="1">
                              <a:latin typeface="Cambria Math" panose="02040503050406030204" pitchFamily="18" charset="0"/>
                              <a:ea typeface="+mj-lt"/>
                              <a:cs typeface="+mj-lt"/>
                            </a:rPr>
                          </m:ctrlPr>
                        </m:naryPr>
                        <m:sub>
                          <m:r>
                            <a:rPr lang="en-BE" sz="2001" i="1">
                              <a:latin typeface="Cambria Math" panose="02040503050406030204" pitchFamily="18" charset="0"/>
                              <a:ea typeface="+mj-lt"/>
                              <a:cs typeface="+mj-lt"/>
                            </a:rPr>
                            <m:t>𝑖</m:t>
                          </m:r>
                          <m:r>
                            <a:rPr lang="en-BE" sz="2001" i="1">
                              <a:latin typeface="Cambria Math" panose="02040503050406030204" pitchFamily="18" charset="0"/>
                              <a:ea typeface="Cambria Math" panose="02040503050406030204" pitchFamily="18" charset="0"/>
                              <a:cs typeface="+mj-lt"/>
                            </a:rPr>
                            <m:t>∈</m:t>
                          </m:r>
                          <m:sSub>
                            <m:sSubPr>
                              <m:ctrlPr>
                                <a:rPr lang="en-BE" sz="2001" i="1">
                                  <a:latin typeface="Cambria Math" panose="02040503050406030204" pitchFamily="18" charset="0"/>
                                  <a:ea typeface="Cambria Math" panose="02040503050406030204" pitchFamily="18" charset="0"/>
                                  <a:cs typeface="+mj-lt"/>
                                </a:rPr>
                              </m:ctrlPr>
                            </m:sSubPr>
                            <m:e>
                              <m:r>
                                <a:rPr lang="en-BE" sz="2001" i="1">
                                  <a:latin typeface="Cambria Math" panose="02040503050406030204" pitchFamily="18" charset="0"/>
                                  <a:ea typeface="Cambria Math" panose="02040503050406030204" pitchFamily="18" charset="0"/>
                                  <a:cs typeface="+mj-lt"/>
                                </a:rPr>
                                <m:t>𝐼</m:t>
                              </m:r>
                            </m:e>
                            <m:sub>
                              <m:r>
                                <a:rPr lang="en-BE" sz="2001" i="1">
                                  <a:latin typeface="Cambria Math" panose="02040503050406030204" pitchFamily="18" charset="0"/>
                                  <a:ea typeface="Cambria Math" panose="02040503050406030204" pitchFamily="18" charset="0"/>
                                  <a:cs typeface="+mj-lt"/>
                                </a:rPr>
                                <m:t>𝑛</m:t>
                              </m:r>
                            </m:sub>
                          </m:sSub>
                        </m:sub>
                        <m:sup/>
                        <m:e>
                          <m:sSubSup>
                            <m:sSubSupPr>
                              <m:ctrlPr>
                                <a:rPr lang="en-BE" sz="2001" i="1">
                                  <a:latin typeface="Cambria Math" panose="02040503050406030204" pitchFamily="18" charset="0"/>
                                  <a:ea typeface="+mj-lt"/>
                                  <a:cs typeface="+mj-lt"/>
                                </a:rPr>
                              </m:ctrlPr>
                            </m:sSubSupPr>
                            <m:e>
                              <m:r>
                                <a:rPr lang="en-BE" sz="2001" i="1">
                                  <a:latin typeface="Cambria Math" panose="02040503050406030204" pitchFamily="18" charset="0"/>
                                  <a:ea typeface="+mj-lt"/>
                                  <a:cs typeface="+mj-lt"/>
                                </a:rPr>
                                <m:t>𝑦</m:t>
                              </m:r>
                            </m:e>
                            <m:sub>
                              <m:r>
                                <a:rPr lang="en-BE" sz="2001" i="1">
                                  <a:latin typeface="Cambria Math" panose="02040503050406030204" pitchFamily="18" charset="0"/>
                                  <a:ea typeface="+mj-lt"/>
                                  <a:cs typeface="+mj-lt"/>
                                </a:rPr>
                                <m:t>𝑖</m:t>
                              </m:r>
                            </m:sub>
                            <m:sup>
                              <m:r>
                                <a:rPr lang="en-BE" sz="2001" i="1">
                                  <a:latin typeface="Cambria Math" panose="02040503050406030204" pitchFamily="18" charset="0"/>
                                  <a:ea typeface="+mj-lt"/>
                                  <a:cs typeface="+mj-lt"/>
                                </a:rPr>
                                <m:t>𝐷</m:t>
                              </m:r>
                            </m:sup>
                          </m:sSubSup>
                        </m:e>
                      </m:nary>
                      <m:r>
                        <a:rPr lang="en-BE" sz="2001" i="1">
                          <a:latin typeface="Cambria Math" panose="02040503050406030204" pitchFamily="18" charset="0"/>
                          <a:ea typeface="+mj-lt"/>
                          <a:cs typeface="+mj-lt"/>
                        </a:rPr>
                        <m:t> −</m:t>
                      </m:r>
                      <m:nary>
                        <m:naryPr>
                          <m:chr m:val="∑"/>
                          <m:supHide m:val="on"/>
                          <m:ctrlPr>
                            <a:rPr lang="en-BE" sz="2001" i="1">
                              <a:latin typeface="Cambria Math" panose="02040503050406030204" pitchFamily="18" charset="0"/>
                              <a:ea typeface="+mj-lt"/>
                              <a:cs typeface="+mj-lt"/>
                            </a:rPr>
                          </m:ctrlPr>
                        </m:naryPr>
                        <m:sub>
                          <m:r>
                            <m:rPr>
                              <m:brk m:alnAt="7"/>
                            </m:rPr>
                            <a:rPr lang="en-BE" sz="2001" i="1">
                              <a:latin typeface="Cambria Math" panose="02040503050406030204" pitchFamily="18" charset="0"/>
                              <a:ea typeface="+mj-lt"/>
                              <a:cs typeface="+mj-lt"/>
                            </a:rPr>
                            <m:t>𝑗</m:t>
                          </m:r>
                          <m:r>
                            <a:rPr lang="en-BE" sz="2001" i="1">
                              <a:latin typeface="Cambria Math" panose="02040503050406030204" pitchFamily="18" charset="0"/>
                              <a:ea typeface="Cambria Math" panose="02040503050406030204" pitchFamily="18" charset="0"/>
                              <a:cs typeface="+mj-lt"/>
                            </a:rPr>
                            <m:t>∈</m:t>
                          </m:r>
                          <m:sSub>
                            <m:sSubPr>
                              <m:ctrlPr>
                                <a:rPr lang="en-BE" sz="2001" i="1">
                                  <a:latin typeface="Cambria Math" panose="02040503050406030204" pitchFamily="18" charset="0"/>
                                  <a:ea typeface="Cambria Math" panose="02040503050406030204" pitchFamily="18" charset="0"/>
                                  <a:cs typeface="+mj-lt"/>
                                </a:rPr>
                              </m:ctrlPr>
                            </m:sSubPr>
                            <m:e>
                              <m:r>
                                <a:rPr lang="en-BE" sz="2001" i="1">
                                  <a:latin typeface="Cambria Math" panose="02040503050406030204" pitchFamily="18" charset="0"/>
                                  <a:ea typeface="Cambria Math" panose="02040503050406030204" pitchFamily="18" charset="0"/>
                                  <a:cs typeface="+mj-lt"/>
                                </a:rPr>
                                <m:t>𝐽</m:t>
                              </m:r>
                            </m:e>
                            <m:sub>
                              <m:r>
                                <a:rPr lang="en-BE" sz="2001" i="1">
                                  <a:latin typeface="Cambria Math" panose="02040503050406030204" pitchFamily="18" charset="0"/>
                                  <a:ea typeface="Cambria Math" panose="02040503050406030204" pitchFamily="18" charset="0"/>
                                  <a:cs typeface="+mj-lt"/>
                                </a:rPr>
                                <m:t>𝑛</m:t>
                              </m:r>
                            </m:sub>
                          </m:sSub>
                        </m:sub>
                        <m:sup/>
                        <m:e>
                          <m:sSubSup>
                            <m:sSubSupPr>
                              <m:ctrlPr>
                                <a:rPr lang="en-BE" sz="2001" i="1">
                                  <a:latin typeface="Cambria Math" panose="02040503050406030204" pitchFamily="18" charset="0"/>
                                  <a:ea typeface="+mj-lt"/>
                                  <a:cs typeface="+mj-lt"/>
                                </a:rPr>
                              </m:ctrlPr>
                            </m:sSubSupPr>
                            <m:e>
                              <m:r>
                                <a:rPr lang="en-BE" sz="2001" i="1">
                                  <a:latin typeface="Cambria Math" panose="02040503050406030204" pitchFamily="18" charset="0"/>
                                  <a:ea typeface="+mj-lt"/>
                                  <a:cs typeface="+mj-lt"/>
                                </a:rPr>
                                <m:t>𝑦</m:t>
                              </m:r>
                            </m:e>
                            <m:sub>
                              <m:r>
                                <a:rPr lang="en-BE" sz="2001" i="1">
                                  <a:latin typeface="Cambria Math" panose="02040503050406030204" pitchFamily="18" charset="0"/>
                                  <a:ea typeface="+mj-lt"/>
                                  <a:cs typeface="+mj-lt"/>
                                </a:rPr>
                                <m:t>𝑗</m:t>
                              </m:r>
                            </m:sub>
                            <m:sup>
                              <m:r>
                                <a:rPr lang="en-BE" sz="2001" i="1">
                                  <a:latin typeface="Cambria Math" panose="02040503050406030204" pitchFamily="18" charset="0"/>
                                  <a:ea typeface="+mj-lt"/>
                                  <a:cs typeface="+mj-lt"/>
                                </a:rPr>
                                <m:t>𝐺</m:t>
                              </m:r>
                            </m:sup>
                          </m:sSubSup>
                        </m:e>
                      </m:nary>
                      <m:r>
                        <a:rPr lang="en-BE" sz="2001" i="1">
                          <a:latin typeface="Cambria Math" panose="02040503050406030204" pitchFamily="18" charset="0"/>
                          <a:ea typeface="+mj-lt"/>
                          <a:cs typeface="+mj-lt"/>
                        </a:rPr>
                        <m:t>=</m:t>
                      </m:r>
                      <m:nary>
                        <m:naryPr>
                          <m:chr m:val="∑"/>
                          <m:ctrlPr>
                            <a:rPr lang="en-BE" sz="2001" i="1">
                              <a:latin typeface="Cambria Math" panose="02040503050406030204" pitchFamily="18" charset="0"/>
                              <a:ea typeface="+mj-lt"/>
                              <a:cs typeface="+mj-lt"/>
                            </a:rPr>
                          </m:ctrlPr>
                        </m:naryPr>
                        <m:sub>
                          <m:sSup>
                            <m:sSupPr>
                              <m:ctrlPr>
                                <a:rPr lang="en-BE" sz="2001" i="1">
                                  <a:latin typeface="Cambria Math" panose="02040503050406030204" pitchFamily="18" charset="0"/>
                                  <a:ea typeface="+mj-lt"/>
                                  <a:cs typeface="+mj-lt"/>
                                </a:rPr>
                              </m:ctrlPr>
                            </m:sSupPr>
                            <m:e>
                              <m:r>
                                <m:rPr>
                                  <m:brk m:alnAt="23"/>
                                </m:rP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r>
                            <m:rPr>
                              <m:brk m:alnAt="23"/>
                            </m:rPr>
                            <a:rPr lang="en-BE" sz="2001" i="1">
                              <a:latin typeface="Cambria Math" panose="02040503050406030204" pitchFamily="18" charset="0"/>
                              <a:ea typeface="+mj-lt"/>
                              <a:cs typeface="+mj-lt"/>
                            </a:rPr>
                            <m:t>=</m:t>
                          </m:r>
                          <m:r>
                            <a:rPr lang="en-BE" sz="2001" i="1">
                              <a:latin typeface="Cambria Math" panose="02040503050406030204" pitchFamily="18" charset="0"/>
                              <a:ea typeface="+mj-lt"/>
                              <a:cs typeface="+mj-lt"/>
                            </a:rPr>
                            <m:t>1</m:t>
                          </m:r>
                        </m:sub>
                        <m:sup>
                          <m:r>
                            <a:rPr lang="en-BE" sz="2001" i="1">
                              <a:latin typeface="Cambria Math" panose="02040503050406030204" pitchFamily="18" charset="0"/>
                              <a:ea typeface="+mj-lt"/>
                              <a:cs typeface="+mj-lt"/>
                            </a:rPr>
                            <m:t>𝑁</m:t>
                          </m:r>
                        </m:sup>
                        <m:e>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𝑞</m:t>
                              </m:r>
                            </m:e>
                            <m:sub>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r>
                                <a:rPr lang="en-BE" sz="2001" i="1">
                                  <a:latin typeface="Cambria Math" panose="02040503050406030204" pitchFamily="18" charset="0"/>
                                  <a:ea typeface="+mj-lt"/>
                                  <a:cs typeface="+mj-lt"/>
                                </a:rPr>
                                <m:t>,</m:t>
                              </m:r>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 </m:t>
                              </m:r>
                            </m:sub>
                          </m:sSub>
                        </m:e>
                      </m:nary>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𝑛</m:t>
                      </m:r>
                      <m:r>
                        <a:rPr lang="en-BE" sz="2001" i="1">
                          <a:latin typeface="Cambria Math" panose="02040503050406030204" pitchFamily="18" charset="0"/>
                          <a:ea typeface="Cambria Math" panose="02040503050406030204" pitchFamily="18" charset="0"/>
                        </a:rPr>
                        <m:t>=1,⋯,</m:t>
                      </m:r>
                      <m:r>
                        <a:rPr lang="en-BE" sz="2001" i="1">
                          <a:latin typeface="Cambria Math" panose="02040503050406030204" pitchFamily="18" charset="0"/>
                          <a:ea typeface="Cambria Math" panose="02040503050406030204" pitchFamily="18" charset="0"/>
                        </a:rPr>
                        <m:t>𝑁</m:t>
                      </m:r>
                    </m:oMath>
                  </m:oMathPara>
                </a14:m>
                <a:endParaRPr lang="fr-BE" sz="2001">
                  <a:latin typeface="Arial" panose="020B0604020202020204" pitchFamily="34" charset="0"/>
                  <a:ea typeface="Cambria Math" panose="02040503050406030204" pitchFamily="18" charset="0"/>
                  <a:cs typeface="Arial" panose="020B0604020202020204" pitchFamily="34" charset="0"/>
                </a:endParaRPr>
              </a:p>
              <a:p>
                <a:pPr hangingPunct="0">
                  <a:buClrTx/>
                </a:pPr>
                <a:endParaRPr lang="en-BE" sz="1000">
                  <a:latin typeface="Arial" panose="020B0604020202020204" pitchFamily="34" charset="0"/>
                  <a:ea typeface="+mj-ea"/>
                  <a:cs typeface="Arial" panose="020B0604020202020204" pitchFamily="34" charset="0"/>
                  <a:sym typeface="Calibri"/>
                </a:endParaRPr>
              </a:p>
              <a:p>
                <a:pPr/>
                <a14:m>
                  <m:oMathPara xmlns:m="http://schemas.openxmlformats.org/officeDocument/2006/math">
                    <m:oMathParaPr>
                      <m:jc m:val="centerGroup"/>
                    </m:oMathParaPr>
                    <m:oMath xmlns:m="http://schemas.openxmlformats.org/officeDocument/2006/math">
                      <m:r>
                        <a:rPr lang="en-BE" sz="2001" i="1">
                          <a:latin typeface="Cambria Math" panose="02040503050406030204" pitchFamily="18" charset="0"/>
                        </a:rPr>
                        <m:t>0 </m:t>
                      </m:r>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en-BE" sz="2001" i="1">
                              <a:latin typeface="Cambria Math" panose="02040503050406030204" pitchFamily="18" charset="0"/>
                            </a:rPr>
                            <m:t>𝑦</m:t>
                          </m:r>
                        </m:e>
                        <m:sub>
                          <m:r>
                            <a:rPr lang="en-BE" sz="2001" i="1">
                              <a:latin typeface="Cambria Math" panose="02040503050406030204" pitchFamily="18" charset="0"/>
                            </a:rPr>
                            <m:t>𝑖</m:t>
                          </m:r>
                        </m:sub>
                        <m:sup>
                          <m:r>
                            <a:rPr lang="en-BE" sz="2001" i="1">
                              <a:latin typeface="Cambria Math" panose="02040503050406030204" pitchFamily="18" charset="0"/>
                            </a:rPr>
                            <m:t>𝐷</m:t>
                          </m:r>
                        </m:sup>
                      </m:sSubSup>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𝑖</m:t>
                          </m:r>
                        </m:sub>
                        <m:sup>
                          <m:r>
                            <a:rPr lang="en-BE" sz="2001" i="1">
                              <a:latin typeface="Cambria Math" panose="02040503050406030204" pitchFamily="18" charset="0"/>
                            </a:rPr>
                            <m:t>𝐷</m:t>
                          </m:r>
                        </m:sup>
                      </m:sSubSup>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𝑖</m:t>
                      </m:r>
                      <m:r>
                        <a:rPr lang="en-BE" sz="2001" i="1">
                          <a:latin typeface="Cambria Math" panose="02040503050406030204" pitchFamily="18" charset="0"/>
                          <a:ea typeface="Cambria Math" panose="02040503050406030204" pitchFamily="18" charset="0"/>
                        </a:rPr>
                        <m:t>=1,⋯,</m:t>
                      </m:r>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𝐷</m:t>
                          </m:r>
                        </m:sub>
                      </m:sSub>
                    </m:oMath>
                  </m:oMathPara>
                </a14:m>
                <a:endParaRPr lang="en-BE" sz="2001">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BE" sz="2001" i="1">
                          <a:latin typeface="Cambria Math" panose="02040503050406030204" pitchFamily="18" charset="0"/>
                        </a:rPr>
                        <m:t>0 </m:t>
                      </m:r>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en-BE" sz="2001" i="1">
                              <a:latin typeface="Cambria Math" panose="02040503050406030204" pitchFamily="18" charset="0"/>
                            </a:rPr>
                            <m:t>𝑦</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𝑗</m:t>
                      </m:r>
                      <m:r>
                        <a:rPr lang="en-BE" sz="2001" i="1">
                          <a:latin typeface="Cambria Math" panose="02040503050406030204" pitchFamily="18" charset="0"/>
                          <a:ea typeface="Cambria Math" panose="02040503050406030204" pitchFamily="18" charset="0"/>
                        </a:rPr>
                        <m:t>=1,⋯,</m:t>
                      </m:r>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𝐺</m:t>
                          </m:r>
                        </m:sub>
                      </m:sSub>
                    </m:oMath>
                  </m:oMathPara>
                </a14:m>
                <a:endParaRPr lang="fr-BE" sz="2001">
                  <a:latin typeface="Arial" panose="020B0604020202020204" pitchFamily="34" charset="0"/>
                  <a:cs typeface="Arial" panose="020B0604020202020204" pitchFamily="34" charset="0"/>
                </a:endParaRPr>
              </a:p>
              <a:p>
                <a:endParaRPr lang="en-BE" sz="100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BE" sz="2001" i="1">
                          <a:latin typeface="Cambria Math" panose="02040503050406030204" pitchFamily="18" charset="0"/>
                        </a:rPr>
                        <m:t>−</m:t>
                      </m:r>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𝐶</m:t>
                          </m:r>
                        </m:e>
                        <m:sub>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m:t>
                          </m:r>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sub>
                      </m:sSub>
                      <m:r>
                        <a:rPr lang="en-BE" sz="2001" i="1">
                          <a:latin typeface="Cambria Math" panose="02040503050406030204" pitchFamily="18" charset="0"/>
                          <a:ea typeface="Cambria Math" panose="02040503050406030204" pitchFamily="18" charset="0"/>
                        </a:rPr>
                        <m:t>≤</m:t>
                      </m:r>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𝑞</m:t>
                          </m:r>
                        </m:e>
                        <m:sub>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m:t>
                          </m:r>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sub>
                      </m:sSub>
                      <m:r>
                        <a:rPr lang="en-BE" sz="2001" i="1">
                          <a:latin typeface="Cambria Math" panose="02040503050406030204" pitchFamily="18" charset="0"/>
                          <a:ea typeface="Cambria Math" panose="02040503050406030204" pitchFamily="18" charset="0"/>
                        </a:rPr>
                        <m:t>≤</m:t>
                      </m:r>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𝐶</m:t>
                          </m:r>
                        </m:e>
                        <m:sub>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m:t>
                          </m:r>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sub>
                      </m:sSub>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𝑛</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𝑛</m:t>
                      </m:r>
                      <m:r>
                        <a:rPr lang="en-BE" sz="2001" i="1">
                          <a:latin typeface="Cambria Math" panose="02040503050406030204" pitchFamily="18" charset="0"/>
                          <a:ea typeface="Cambria Math" panose="02040503050406030204" pitchFamily="18" charset="0"/>
                        </a:rPr>
                        <m:t>′=1,⋯,</m:t>
                      </m:r>
                      <m:r>
                        <a:rPr lang="en-BE" sz="2001" i="1">
                          <a:latin typeface="Cambria Math" panose="02040503050406030204" pitchFamily="18" charset="0"/>
                          <a:ea typeface="Cambria Math" panose="02040503050406030204" pitchFamily="18" charset="0"/>
                        </a:rPr>
                        <m:t>𝑁</m:t>
                      </m:r>
                    </m:oMath>
                  </m:oMathPara>
                </a14:m>
                <a:endParaRPr lang="en-BE" sz="2001">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𝑞</m:t>
                          </m:r>
                        </m:e>
                        <m:sub>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m:t>
                          </m:r>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sub>
                      </m:sSub>
                      <m:r>
                        <a:rPr lang="en-BE" sz="2001" i="1">
                          <a:latin typeface="Cambria Math" panose="02040503050406030204" pitchFamily="18" charset="0"/>
                          <a:ea typeface="+mj-lt"/>
                          <a:cs typeface="+mj-lt"/>
                        </a:rPr>
                        <m:t>=</m:t>
                      </m:r>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m:t>
                          </m:r>
                          <m:r>
                            <a:rPr lang="en-BE" sz="2001" i="1">
                              <a:latin typeface="Cambria Math" panose="02040503050406030204" pitchFamily="18" charset="0"/>
                              <a:ea typeface="+mj-lt"/>
                              <a:cs typeface="+mj-lt"/>
                            </a:rPr>
                            <m:t>𝑞</m:t>
                          </m:r>
                        </m:e>
                        <m:sub>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r>
                            <a:rPr lang="en-BE" sz="2001" i="1">
                              <a:latin typeface="Cambria Math" panose="02040503050406030204" pitchFamily="18" charset="0"/>
                              <a:ea typeface="+mj-lt"/>
                              <a:cs typeface="+mj-lt"/>
                            </a:rPr>
                            <m:t>,</m:t>
                          </m:r>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 </m:t>
                          </m:r>
                        </m:sub>
                      </m:sSub>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𝑛</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𝑛</m:t>
                      </m:r>
                      <m:r>
                        <a:rPr lang="en-BE" sz="2001" i="1">
                          <a:latin typeface="Cambria Math" panose="02040503050406030204" pitchFamily="18" charset="0"/>
                          <a:ea typeface="Cambria Math" panose="02040503050406030204" pitchFamily="18" charset="0"/>
                        </a:rPr>
                        <m:t>′=1,⋯,</m:t>
                      </m:r>
                      <m:r>
                        <a:rPr lang="en-BE" sz="2001" i="1">
                          <a:latin typeface="Cambria Math" panose="02040503050406030204" pitchFamily="18" charset="0"/>
                          <a:ea typeface="Cambria Math" panose="02040503050406030204" pitchFamily="18" charset="0"/>
                        </a:rPr>
                        <m:t>𝑁</m:t>
                      </m:r>
                    </m:oMath>
                  </m:oMathPara>
                </a14:m>
                <a:endParaRPr lang="en-BE" sz="2001">
                  <a:latin typeface="Arial" panose="020B0604020202020204" pitchFamily="34" charset="0"/>
                  <a:cs typeface="Arial" panose="020B0604020202020204" pitchFamily="34" charset="0"/>
                </a:endParaRPr>
              </a:p>
            </p:txBody>
          </p:sp>
        </mc:Choice>
        <mc:Fallback xmlns="">
          <p:sp>
            <p:nvSpPr>
              <p:cNvPr id="8" name="ZoneTexte 7">
                <a:extLst>
                  <a:ext uri="{FF2B5EF4-FFF2-40B4-BE49-F238E27FC236}">
                    <a16:creationId xmlns:a16="http://schemas.microsoft.com/office/drawing/2014/main" id="{5C264E22-18E4-7772-3BE9-08CA99336054}"/>
                  </a:ext>
                </a:extLst>
              </p:cNvPr>
              <p:cNvSpPr txBox="1">
                <a:spLocks noRot="1" noChangeAspect="1" noMove="1" noResize="1" noEditPoints="1" noAdjustHandles="1" noChangeArrowheads="1" noChangeShapeType="1" noTextEdit="1"/>
              </p:cNvSpPr>
              <p:nvPr/>
            </p:nvSpPr>
            <p:spPr>
              <a:xfrm>
                <a:off x="1997579" y="2731530"/>
                <a:ext cx="6520534" cy="4256116"/>
              </a:xfrm>
              <a:prstGeom prst="rect">
                <a:avLst/>
              </a:prstGeom>
              <a:blipFill>
                <a:blip r:embed="rId2"/>
                <a:stretch>
                  <a:fillRect l="-1029"/>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9C43B0D4-930C-02D7-9FED-AF0D76DA193A}"/>
              </a:ext>
            </a:extLst>
          </p:cNvPr>
          <p:cNvSpPr/>
          <p:nvPr/>
        </p:nvSpPr>
        <p:spPr>
          <a:xfrm>
            <a:off x="1713798" y="2406884"/>
            <a:ext cx="7265804" cy="490540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Espace réservé du numéro de diapositive 1">
            <a:extLst>
              <a:ext uri="{FF2B5EF4-FFF2-40B4-BE49-F238E27FC236}">
                <a16:creationId xmlns:a16="http://schemas.microsoft.com/office/drawing/2014/main" id="{27C07397-8835-34C6-5B35-24D452121F9C}"/>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184</a:t>
            </a:fld>
            <a:endParaRPr lang="en-GB"/>
          </a:p>
        </p:txBody>
      </p:sp>
    </p:spTree>
    <p:extLst>
      <p:ext uri="{BB962C8B-B14F-4D97-AF65-F5344CB8AC3E}">
        <p14:creationId xmlns:p14="http://schemas.microsoft.com/office/powerpoint/2010/main" val="273419549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98F8F3-294D-D5C5-1B21-8D164450542F}"/>
              </a:ext>
            </a:extLst>
          </p:cNvPr>
          <p:cNvSpPr txBox="1"/>
          <p:nvPr/>
        </p:nvSpPr>
        <p:spPr>
          <a:xfrm>
            <a:off x="590530" y="350622"/>
            <a:ext cx="9334632"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Discussion about the optimal dispatch</a:t>
            </a:r>
            <a:endParaRPr lang="fr-BE" sz="2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63ACE51C-2940-E1C4-A22C-4F17BF278325}"/>
                  </a:ext>
                </a:extLst>
              </p:cNvPr>
              <p:cNvSpPr txBox="1"/>
              <p:nvPr/>
            </p:nvSpPr>
            <p:spPr>
              <a:xfrm>
                <a:off x="590529" y="2435994"/>
                <a:ext cx="9485615" cy="3742247"/>
              </a:xfrm>
              <a:prstGeom prst="rect">
                <a:avLst/>
              </a:prstGeom>
              <a:noFill/>
            </p:spPr>
            <p:txBody>
              <a:bodyPr wrap="square">
                <a:spAutoFit/>
              </a:bodyPr>
              <a:lstStyle/>
              <a:p>
                <a:pPr algn="just"/>
                <a:r>
                  <a:rPr lang="en-BE" sz="2001">
                    <a:latin typeface="Arial" panose="020B0604020202020204" pitchFamily="34" charset="0"/>
                    <a:ea typeface="+mj-lt"/>
                    <a:cs typeface="Arial" panose="020B0604020202020204" pitchFamily="34" charset="0"/>
                  </a:rPr>
                  <a:t>The power transmitted on a line </a:t>
                </a:r>
                <a14:m>
                  <m:oMath xmlns:m="http://schemas.openxmlformats.org/officeDocument/2006/math">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𝑞</m:t>
                        </m:r>
                      </m:e>
                      <m:sub>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m:t>
                        </m:r>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sub>
                    </m:sSub>
                  </m:oMath>
                </a14:m>
                <a:r>
                  <a:rPr lang="fr-BE" sz="2001">
                    <a:latin typeface="Arial" panose="020B0604020202020204" pitchFamily="34" charset="0"/>
                    <a:ea typeface="+mj-lt"/>
                    <a:cs typeface="Arial" panose="020B0604020202020204" pitchFamily="34" charset="0"/>
                  </a:rPr>
                  <a:t> </a:t>
                </a:r>
                <a:r>
                  <a:rPr lang="en-BE" sz="2001">
                    <a:latin typeface="Arial" panose="020B0604020202020204" pitchFamily="34" charset="0"/>
                    <a:ea typeface="+mj-lt"/>
                    <a:cs typeface="Arial" panose="020B0604020202020204" pitchFamily="34" charset="0"/>
                  </a:rPr>
                  <a:t>can be expressed as a function of the susceptance of the line, </a:t>
                </a:r>
                <a14:m>
                  <m:oMath xmlns:m="http://schemas.openxmlformats.org/officeDocument/2006/math">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𝐵</m:t>
                        </m:r>
                      </m:e>
                      <m:sub>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m:t>
                        </m:r>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sub>
                    </m:sSub>
                  </m:oMath>
                </a14:m>
                <a:r>
                  <a:rPr lang="en-BE" sz="2001">
                    <a:latin typeface="Arial" panose="020B0604020202020204" pitchFamily="34" charset="0"/>
                    <a:ea typeface="+mj-lt"/>
                    <a:cs typeface="Arial" panose="020B0604020202020204" pitchFamily="34" charset="0"/>
                  </a:rPr>
                  <a:t>, and of the phase </a:t>
                </a:r>
                <a:r>
                  <a:rPr lang="fr-BE" sz="2001">
                    <a:latin typeface="Arial" panose="020B0604020202020204" pitchFamily="34" charset="0"/>
                    <a:ea typeface="+mj-lt"/>
                    <a:cs typeface="Arial" panose="020B0604020202020204" pitchFamily="34" charset="0"/>
                  </a:rPr>
                  <a:t>difference </a:t>
                </a:r>
                <a:r>
                  <a:rPr lang="en-BE" sz="2001">
                    <a:latin typeface="Arial" panose="020B0604020202020204" pitchFamily="34" charset="0"/>
                    <a:ea typeface="+mj-lt"/>
                    <a:cs typeface="Arial" panose="020B0604020202020204" pitchFamily="34" charset="0"/>
                  </a:rPr>
                  <a:t>between the voltages at the nodes, </a:t>
                </a:r>
                <a14:m>
                  <m:oMath xmlns:m="http://schemas.openxmlformats.org/officeDocument/2006/math">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Cambria Math" panose="02040503050406030204" pitchFamily="18" charset="0"/>
                            <a:cs typeface="+mj-lt"/>
                          </a:rPr>
                          <m:t>𝛿</m:t>
                        </m:r>
                      </m:e>
                      <m:sub>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m:t>
                        </m:r>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sub>
                    </m:sSub>
                  </m:oMath>
                </a14:m>
                <a:r>
                  <a:rPr lang="en-BE" sz="2001">
                    <a:latin typeface="Arial" panose="020B0604020202020204" pitchFamily="34" charset="0"/>
                    <a:ea typeface="+mj-lt"/>
                    <a:cs typeface="Arial" panose="020B0604020202020204" pitchFamily="34" charset="0"/>
                  </a:rPr>
                  <a:t>:</a:t>
                </a:r>
                <a:endParaRPr lang="fr-BE" sz="2001">
                  <a:latin typeface="Arial" panose="020B0604020202020204" pitchFamily="34" charset="0"/>
                  <a:ea typeface="+mj-lt"/>
                  <a:cs typeface="Arial" panose="020B0604020202020204" pitchFamily="34" charset="0"/>
                </a:endParaRPr>
              </a:p>
              <a:p>
                <a:pPr algn="just"/>
                <a:endParaRPr lang="en-BE" sz="1000">
                  <a:latin typeface="Arial" panose="020B0604020202020204" pitchFamily="34" charset="0"/>
                  <a:ea typeface="+mj-lt"/>
                  <a:cs typeface="Arial" panose="020B0604020202020204" pitchFamily="34" charset="0"/>
                </a:endParaRPr>
              </a:p>
              <a:p>
                <a:pPr algn="just"/>
                <a14:m>
                  <m:oMathPara xmlns:m="http://schemas.openxmlformats.org/officeDocument/2006/math">
                    <m:oMathParaPr>
                      <m:jc m:val="centerGroup"/>
                    </m:oMathParaPr>
                    <m:oMath xmlns:m="http://schemas.openxmlformats.org/officeDocument/2006/math">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𝑞</m:t>
                          </m:r>
                        </m:e>
                        <m:sub>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m:t>
                          </m:r>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sub>
                      </m:sSub>
                      <m:r>
                        <a:rPr lang="en-BE" sz="2001" i="1">
                          <a:latin typeface="Cambria Math" panose="02040503050406030204" pitchFamily="18" charset="0"/>
                          <a:ea typeface="+mj-lt"/>
                          <a:cs typeface="+mj-lt"/>
                        </a:rPr>
                        <m:t>=</m:t>
                      </m:r>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mj-lt"/>
                              <a:cs typeface="+mj-lt"/>
                            </a:rPr>
                            <m:t>𝐵</m:t>
                          </m:r>
                        </m:e>
                        <m:sub>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m:t>
                          </m:r>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sub>
                      </m:sSub>
                      <m:sSub>
                        <m:sSubPr>
                          <m:ctrlPr>
                            <a:rPr lang="en-BE" sz="2001" i="1">
                              <a:latin typeface="Cambria Math" panose="02040503050406030204" pitchFamily="18" charset="0"/>
                              <a:ea typeface="+mj-lt"/>
                              <a:cs typeface="+mj-lt"/>
                            </a:rPr>
                          </m:ctrlPr>
                        </m:sSubPr>
                        <m:e>
                          <m:r>
                            <a:rPr lang="en-BE" sz="2001" i="1">
                              <a:latin typeface="Cambria Math" panose="02040503050406030204" pitchFamily="18" charset="0"/>
                              <a:ea typeface="Cambria Math" panose="02040503050406030204" pitchFamily="18" charset="0"/>
                              <a:cs typeface="+mj-lt"/>
                            </a:rPr>
                            <m:t>𝛿</m:t>
                          </m:r>
                        </m:e>
                        <m:sub>
                          <m:r>
                            <a:rPr lang="en-BE" sz="2001" i="1">
                              <a:latin typeface="Cambria Math" panose="02040503050406030204" pitchFamily="18" charset="0"/>
                              <a:ea typeface="+mj-lt"/>
                              <a:cs typeface="+mj-lt"/>
                            </a:rPr>
                            <m:t>𝑛</m:t>
                          </m:r>
                          <m:r>
                            <a:rPr lang="en-BE" sz="2001" i="1">
                              <a:latin typeface="Cambria Math" panose="02040503050406030204" pitchFamily="18" charset="0"/>
                              <a:ea typeface="+mj-lt"/>
                              <a:cs typeface="+mj-lt"/>
                            </a:rPr>
                            <m:t>,</m:t>
                          </m:r>
                          <m:sSup>
                            <m:sSupPr>
                              <m:ctrlPr>
                                <a:rPr lang="en-BE" sz="2001" i="1">
                                  <a:latin typeface="Cambria Math" panose="02040503050406030204" pitchFamily="18" charset="0"/>
                                  <a:ea typeface="+mj-lt"/>
                                  <a:cs typeface="+mj-lt"/>
                                </a:rPr>
                              </m:ctrlPr>
                            </m:sSupPr>
                            <m:e>
                              <m:r>
                                <a:rPr lang="en-BE" sz="2001" i="1">
                                  <a:latin typeface="Cambria Math" panose="02040503050406030204" pitchFamily="18" charset="0"/>
                                  <a:ea typeface="+mj-lt"/>
                                  <a:cs typeface="+mj-lt"/>
                                </a:rPr>
                                <m:t>𝑛</m:t>
                              </m:r>
                            </m:e>
                            <m:sup>
                              <m:r>
                                <a:rPr lang="en-BE" sz="2001" i="1">
                                  <a:latin typeface="Cambria Math" panose="02040503050406030204" pitchFamily="18" charset="0"/>
                                  <a:ea typeface="+mj-lt"/>
                                  <a:cs typeface="+mj-lt"/>
                                </a:rPr>
                                <m:t>′</m:t>
                              </m:r>
                            </m:sup>
                          </m:sSup>
                        </m:sub>
                      </m:sSub>
                    </m:oMath>
                  </m:oMathPara>
                </a14:m>
                <a:endParaRPr lang="en-BE" sz="2001">
                  <a:latin typeface="Arial" panose="020B0604020202020204" pitchFamily="34" charset="0"/>
                  <a:ea typeface="+mj-lt"/>
                  <a:cs typeface="Arial" panose="020B0604020202020204" pitchFamily="34" charset="0"/>
                </a:endParaRPr>
              </a:p>
              <a:p>
                <a:pPr algn="just"/>
                <a:endParaRPr lang="fr-BE" sz="2001">
                  <a:latin typeface="Arial" panose="020B0604020202020204" pitchFamily="34" charset="0"/>
                  <a:ea typeface="+mj-lt"/>
                  <a:cs typeface="Arial" panose="020B0604020202020204" pitchFamily="34" charset="0"/>
                </a:endParaRPr>
              </a:p>
              <a:p>
                <a:pPr algn="just"/>
                <a:endParaRPr lang="en-BE" sz="2001">
                  <a:latin typeface="Arial" panose="020B0604020202020204" pitchFamily="34" charset="0"/>
                  <a:ea typeface="+mj-lt"/>
                  <a:cs typeface="Arial" panose="020B0604020202020204" pitchFamily="34" charset="0"/>
                </a:endParaRPr>
              </a:p>
              <a:p>
                <a:pPr algn="just"/>
                <a:r>
                  <a:rPr lang="en-BE" sz="2001">
                    <a:latin typeface="Arial" panose="020B0604020202020204" pitchFamily="34" charset="0"/>
                    <a:ea typeface="+mj-lt"/>
                    <a:cs typeface="Arial" panose="020B0604020202020204" pitchFamily="34" charset="0"/>
                  </a:rPr>
                  <a:t>In a two-node system, power flows from the node</a:t>
                </a:r>
                <a:r>
                  <a:rPr lang="fr-BE" sz="2001">
                    <a:latin typeface="Arial" panose="020B0604020202020204" pitchFamily="34" charset="0"/>
                    <a:ea typeface="+mj-lt"/>
                    <a:cs typeface="Arial" panose="020B0604020202020204" pitchFamily="34" charset="0"/>
                  </a:rPr>
                  <a:t> with the lower price</a:t>
                </a:r>
                <a:r>
                  <a:rPr lang="en-BE" sz="2001">
                    <a:latin typeface="Arial" panose="020B0604020202020204" pitchFamily="34" charset="0"/>
                    <a:ea typeface="+mj-lt"/>
                    <a:cs typeface="Arial" panose="020B0604020202020204" pitchFamily="34" charset="0"/>
                  </a:rPr>
                  <a:t> (if cleared independently) </a:t>
                </a:r>
                <a:r>
                  <a:rPr lang="fr-BE" sz="2001">
                    <a:latin typeface="Arial" panose="020B0604020202020204" pitchFamily="34" charset="0"/>
                    <a:ea typeface="+mj-lt"/>
                    <a:cs typeface="Arial" panose="020B0604020202020204" pitchFamily="34" charset="0"/>
                  </a:rPr>
                  <a:t>to the node with the higher price</a:t>
                </a:r>
                <a:r>
                  <a:rPr lang="en-BE" sz="2001">
                    <a:latin typeface="Arial" panose="020B0604020202020204" pitchFamily="34" charset="0"/>
                    <a:ea typeface="+mj-lt"/>
                    <a:cs typeface="Arial" panose="020B0604020202020204" pitchFamily="34" charset="0"/>
                  </a:rPr>
                  <a:t>.</a:t>
                </a:r>
                <a:endParaRPr lang="fr-BE" sz="2001">
                  <a:latin typeface="Arial" panose="020B0604020202020204" pitchFamily="34" charset="0"/>
                  <a:ea typeface="+mj-lt"/>
                  <a:cs typeface="Arial" panose="020B0604020202020204" pitchFamily="34" charset="0"/>
                </a:endParaRPr>
              </a:p>
              <a:p>
                <a:pPr algn="just"/>
                <a:endParaRPr lang="fr-BE" sz="2001">
                  <a:latin typeface="Arial" panose="020B0604020202020204" pitchFamily="34" charset="0"/>
                  <a:ea typeface="+mj-lt"/>
                  <a:cs typeface="Arial" panose="020B0604020202020204" pitchFamily="34" charset="0"/>
                </a:endParaRPr>
              </a:p>
              <a:p>
                <a:pPr algn="just"/>
                <a:r>
                  <a:rPr lang="fr-BE" sz="2001">
                    <a:latin typeface="Arial" panose="020B0604020202020204" pitchFamily="34" charset="0"/>
                    <a:ea typeface="+mj-lt"/>
                    <a:cs typeface="Arial" panose="020B0604020202020204" pitchFamily="34" charset="0"/>
                  </a:rPr>
                  <a:t>However, this does not hold true </a:t>
                </a:r>
                <a:r>
                  <a:rPr lang="en-BE" sz="2001">
                    <a:latin typeface="Arial" panose="020B0604020202020204" pitchFamily="34" charset="0"/>
                    <a:ea typeface="+mj-lt"/>
                    <a:cs typeface="Arial" panose="020B0604020202020204" pitchFamily="34" charset="0"/>
                  </a:rPr>
                  <a:t>not when there are more than two nodes</a:t>
                </a:r>
                <a:r>
                  <a:rPr lang="fr-BE" sz="2001">
                    <a:latin typeface="Arial" panose="020B0604020202020204" pitchFamily="34" charset="0"/>
                    <a:ea typeface="+mj-lt"/>
                    <a:cs typeface="Arial" panose="020B0604020202020204" pitchFamily="34" charset="0"/>
                  </a:rPr>
                  <a:t>, </a:t>
                </a:r>
                <a:r>
                  <a:rPr lang="en-US" sz="2001">
                    <a:latin typeface="Arial" panose="020B0604020202020204" pitchFamily="34" charset="0"/>
                    <a:cs typeface="Arial" panose="020B0604020202020204" pitchFamily="34" charset="0"/>
                  </a:rPr>
                  <a:t>as the power flow becomes more complex due to interactions between multiple nodes.</a:t>
                </a:r>
                <a:endParaRPr lang="en-BE" sz="2001">
                  <a:latin typeface="Arial" panose="020B0604020202020204" pitchFamily="34" charset="0"/>
                  <a:ea typeface="+mj-lt"/>
                  <a:cs typeface="Arial" panose="020B0604020202020204" pitchFamily="34" charset="0"/>
                </a:endParaRPr>
              </a:p>
            </p:txBody>
          </p:sp>
        </mc:Choice>
        <mc:Fallback xmlns="">
          <p:sp>
            <p:nvSpPr>
              <p:cNvPr id="12" name="ZoneTexte 11">
                <a:extLst>
                  <a:ext uri="{FF2B5EF4-FFF2-40B4-BE49-F238E27FC236}">
                    <a16:creationId xmlns:a16="http://schemas.microsoft.com/office/drawing/2014/main" id="{63ACE51C-2940-E1C4-A22C-4F17BF278325}"/>
                  </a:ext>
                </a:extLst>
              </p:cNvPr>
              <p:cNvSpPr txBox="1">
                <a:spLocks noRot="1" noChangeAspect="1" noMove="1" noResize="1" noEditPoints="1" noAdjustHandles="1" noChangeArrowheads="1" noChangeShapeType="1" noTextEdit="1"/>
              </p:cNvSpPr>
              <p:nvPr/>
            </p:nvSpPr>
            <p:spPr>
              <a:xfrm>
                <a:off x="590529" y="2435994"/>
                <a:ext cx="9485615" cy="3742247"/>
              </a:xfrm>
              <a:prstGeom prst="rect">
                <a:avLst/>
              </a:prstGeom>
              <a:blipFill>
                <a:blip r:embed="rId2"/>
                <a:stretch>
                  <a:fillRect l="-707" t="-979" r="-643" b="-2121"/>
                </a:stretch>
              </a:blipFill>
            </p:spPr>
            <p:txBody>
              <a:bodyPr/>
              <a:lstStyle/>
              <a:p>
                <a:r>
                  <a:rPr lang="en-US">
                    <a:noFill/>
                  </a:rPr>
                  <a:t> </a:t>
                </a:r>
              </a:p>
            </p:txBody>
          </p:sp>
        </mc:Fallback>
      </mc:AlternateContent>
      <p:sp>
        <p:nvSpPr>
          <p:cNvPr id="5" name="Espace réservé du numéro de diapositive 1">
            <a:extLst>
              <a:ext uri="{FF2B5EF4-FFF2-40B4-BE49-F238E27FC236}">
                <a16:creationId xmlns:a16="http://schemas.microsoft.com/office/drawing/2014/main" id="{711520FF-CBAE-CDBE-CF82-EB6408209B8F}"/>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185</a:t>
            </a:fld>
            <a:endParaRPr lang="en-GB"/>
          </a:p>
        </p:txBody>
      </p:sp>
    </p:spTree>
    <p:extLst>
      <p:ext uri="{BB962C8B-B14F-4D97-AF65-F5344CB8AC3E}">
        <p14:creationId xmlns:p14="http://schemas.microsoft.com/office/powerpoint/2010/main" val="263100432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3E4148FC-611A-18E8-336D-0E41BD90CF5F}"/>
                  </a:ext>
                </a:extLst>
              </p:cNvPr>
              <p:cNvSpPr txBox="1"/>
              <p:nvPr/>
            </p:nvSpPr>
            <p:spPr>
              <a:xfrm>
                <a:off x="590531" y="1020097"/>
                <a:ext cx="9485614" cy="1185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455" tIns="53455" rIns="53455" bIns="53455" numCol="1" spcCol="38100" rtlCol="0" fromWordArt="0" anchor="t" anchorCtr="0" forceAA="0" compatLnSpc="1">
                <a:prstTxWarp prst="textNoShape">
                  <a:avLst/>
                </a:prstTxWarp>
                <a:spAutoFit/>
              </a:bodyPr>
              <a:lstStyle/>
              <a:p>
                <a:pPr algn="just" hangingPunct="0">
                  <a:buClrTx/>
                </a:pPr>
                <a:r>
                  <a:rPr lang="en-BE" sz="2001">
                    <a:latin typeface="Arial" panose="020B0604020202020204" pitchFamily="34" charset="0"/>
                    <a:ea typeface="+mj-ea"/>
                    <a:cs typeface="Arial" panose="020B0604020202020204" pitchFamily="34" charset="0"/>
                  </a:rPr>
                  <a:t>Simplify the previous model to a two-node system.</a:t>
                </a:r>
                <a:endParaRPr lang="fr-BE" sz="2001">
                  <a:latin typeface="Arial" panose="020B0604020202020204" pitchFamily="34" charset="0"/>
                  <a:ea typeface="+mj-ea"/>
                  <a:cs typeface="Arial" panose="020B0604020202020204" pitchFamily="34" charset="0"/>
                </a:endParaRPr>
              </a:p>
              <a:p>
                <a:pPr algn="just" hangingPunct="0">
                  <a:buClrTx/>
                </a:pPr>
                <a:endParaRPr lang="fr-BE" sz="1000">
                  <a:latin typeface="Arial" panose="020B0604020202020204" pitchFamily="34" charset="0"/>
                  <a:ea typeface="+mj-ea"/>
                  <a:cs typeface="Arial" panose="020B0604020202020204" pitchFamily="34" charset="0"/>
                </a:endParaRPr>
              </a:p>
              <a:p>
                <a:pPr marL="343037" indent="-343037" algn="just" hangingPunct="0">
                  <a:buFont typeface="Arial" panose="020B0604020202020204" pitchFamily="34" charset="0"/>
                  <a:buChar char="•"/>
                </a:pPr>
                <a:r>
                  <a:rPr lang="en-BE" sz="2001">
                    <a:latin typeface="Arial" panose="020B0604020202020204" pitchFamily="34" charset="0"/>
                    <a:ea typeface="+mj-ea"/>
                    <a:cs typeface="Arial" panose="020B0604020202020204" pitchFamily="34" charset="0"/>
                  </a:rPr>
                  <a:t>Consider a transmission line with capacity </a:t>
                </a:r>
                <a14:m>
                  <m:oMath xmlns:m="http://schemas.openxmlformats.org/officeDocument/2006/math">
                    <m:r>
                      <a:rPr lang="en-BE" sz="2001" i="1">
                        <a:latin typeface="Cambria Math" panose="02040503050406030204" pitchFamily="18" charset="0"/>
                        <a:ea typeface="+mj-ea"/>
                        <a:cs typeface="+mj-cs"/>
                      </a:rPr>
                      <m:t>𝐶</m:t>
                    </m:r>
                  </m:oMath>
                </a14:m>
                <a:r>
                  <a:rPr lang="en-BE" sz="2001">
                    <a:latin typeface="Arial" panose="020B0604020202020204" pitchFamily="34" charset="0"/>
                    <a:ea typeface="+mj-ea"/>
                    <a:cs typeface="Arial" panose="020B0604020202020204" pitchFamily="34" charset="0"/>
                  </a:rPr>
                  <a:t>.</a:t>
                </a:r>
                <a:endParaRPr lang="fr-BE" sz="1000">
                  <a:latin typeface="Arial" panose="020B0604020202020204" pitchFamily="34" charset="0"/>
                  <a:ea typeface="+mj-ea"/>
                  <a:cs typeface="Arial" panose="020B0604020202020204" pitchFamily="34" charset="0"/>
                </a:endParaRPr>
              </a:p>
              <a:p>
                <a:pPr marL="343037" indent="-343037" algn="just" hangingPunct="0">
                  <a:buFont typeface="Arial" panose="020B0604020202020204" pitchFamily="34" charset="0"/>
                  <a:buChar char="•"/>
                </a:pPr>
                <a:r>
                  <a:rPr lang="en-BE" sz="2001">
                    <a:latin typeface="Arial" panose="020B0604020202020204" pitchFamily="34" charset="0"/>
                    <a:ea typeface="+mj-ea"/>
                    <a:cs typeface="Arial" panose="020B0604020202020204" pitchFamily="34" charset="0"/>
                  </a:rPr>
                  <a:t>Let </a:t>
                </a:r>
                <a14:m>
                  <m:oMath xmlns:m="http://schemas.openxmlformats.org/officeDocument/2006/math">
                    <m:r>
                      <a:rPr lang="en-BE" sz="2001" i="1">
                        <a:latin typeface="Cambria Math" panose="02040503050406030204" pitchFamily="18" charset="0"/>
                        <a:ea typeface="+mj-ea"/>
                        <a:cs typeface="+mj-cs"/>
                      </a:rPr>
                      <m:t>𝑞</m:t>
                    </m:r>
                  </m:oMath>
                </a14:m>
                <a:r>
                  <a:rPr lang="en-BE" sz="2001">
                    <a:latin typeface="Arial" panose="020B0604020202020204" pitchFamily="34" charset="0"/>
                    <a:ea typeface="+mj-ea"/>
                    <a:cs typeface="Arial" panose="020B0604020202020204" pitchFamily="34" charset="0"/>
                  </a:rPr>
                  <a:t> be the power exchanged between the two </a:t>
                </a:r>
                <a:r>
                  <a:rPr lang="fr-BE" sz="2001" err="1">
                    <a:latin typeface="Arial" panose="020B0604020202020204" pitchFamily="34" charset="0"/>
                    <a:ea typeface="+mj-ea"/>
                    <a:cs typeface="Arial" panose="020B0604020202020204" pitchFamily="34" charset="0"/>
                  </a:rPr>
                  <a:t>nodes</a:t>
                </a:r>
                <a:r>
                  <a:rPr lang="en-BE" sz="2001">
                    <a:latin typeface="Arial" panose="020B0604020202020204" pitchFamily="34" charset="0"/>
                    <a:ea typeface="+mj-ea"/>
                    <a:cs typeface="Arial" panose="020B0604020202020204" pitchFamily="34" charset="0"/>
                  </a:rPr>
                  <a:t>.</a:t>
                </a:r>
                <a:endParaRPr lang="en-BE" sz="2001">
                  <a:solidFill>
                    <a:srgbClr val="000000"/>
                  </a:solidFill>
                  <a:latin typeface="Arial" panose="020B0604020202020204" pitchFamily="34" charset="0"/>
                  <a:ea typeface="+mj-ea"/>
                  <a:cs typeface="Arial" panose="020B0604020202020204" pitchFamily="34" charset="0"/>
                </a:endParaRPr>
              </a:p>
            </p:txBody>
          </p:sp>
        </mc:Choice>
        <mc:Fallback xmlns="">
          <p:sp>
            <p:nvSpPr>
              <p:cNvPr id="5" name="ZoneTexte 4">
                <a:extLst>
                  <a:ext uri="{FF2B5EF4-FFF2-40B4-BE49-F238E27FC236}">
                    <a16:creationId xmlns:a16="http://schemas.microsoft.com/office/drawing/2014/main" id="{3E4148FC-611A-18E8-336D-0E41BD90CF5F}"/>
                  </a:ext>
                </a:extLst>
              </p:cNvPr>
              <p:cNvSpPr txBox="1">
                <a:spLocks noRot="1" noChangeAspect="1" noMove="1" noResize="1" noEditPoints="1" noAdjustHandles="1" noChangeArrowheads="1" noChangeShapeType="1" noTextEdit="1"/>
              </p:cNvSpPr>
              <p:nvPr/>
            </p:nvSpPr>
            <p:spPr>
              <a:xfrm>
                <a:off x="590531" y="1020097"/>
                <a:ext cx="9485614" cy="1185599"/>
              </a:xfrm>
              <a:prstGeom prst="rect">
                <a:avLst/>
              </a:prstGeom>
              <a:blipFill>
                <a:blip r:embed="rId2"/>
                <a:stretch>
                  <a:fillRect l="-1093" t="-1538" b="-8205"/>
                </a:stretch>
              </a:blipFill>
              <a:ln w="12700" cap="flat">
                <a:noFill/>
                <a:miter lim="400000"/>
              </a:ln>
              <a:effectLst/>
            </p:spPr>
            <p:txBody>
              <a:bodyPr/>
              <a:lstStyle/>
              <a:p>
                <a:r>
                  <a:rPr lang="en-US">
                    <a:noFill/>
                  </a:rPr>
                  <a:t> </a:t>
                </a:r>
              </a:p>
            </p:txBody>
          </p:sp>
        </mc:Fallback>
      </mc:AlternateContent>
      <p:sp>
        <p:nvSpPr>
          <p:cNvPr id="2" name="ZoneTexte 1">
            <a:extLst>
              <a:ext uri="{FF2B5EF4-FFF2-40B4-BE49-F238E27FC236}">
                <a16:creationId xmlns:a16="http://schemas.microsoft.com/office/drawing/2014/main" id="{95A5187A-D475-B41D-4008-0A34C55B46B8}"/>
              </a:ext>
            </a:extLst>
          </p:cNvPr>
          <p:cNvSpPr txBox="1"/>
          <p:nvPr/>
        </p:nvSpPr>
        <p:spPr>
          <a:xfrm>
            <a:off x="590530" y="350622"/>
            <a:ext cx="9334632" cy="461719"/>
          </a:xfrm>
          <a:prstGeom prst="rect">
            <a:avLst/>
          </a:prstGeom>
          <a:noFill/>
        </p:spPr>
        <p:txBody>
          <a:bodyPr wrap="square">
            <a:spAutoFit/>
          </a:bodyPr>
          <a:lstStyle/>
          <a:p>
            <a:r>
              <a:rPr lang="en-US" sz="2400" b="1" u="sng">
                <a:latin typeface="Arial" panose="020B0604020202020204" pitchFamily="34" charset="0"/>
                <a:cs typeface="Arial" panose="020B0604020202020204" pitchFamily="34" charset="0"/>
              </a:rPr>
              <a:t>Exercise 1:</a:t>
            </a:r>
            <a:endParaRPr lang="fr-BE" sz="2400" b="1" u="sng">
              <a:latin typeface="Arial" panose="020B0604020202020204" pitchFamily="34" charset="0"/>
              <a:cs typeface="Arial" panose="020B0604020202020204" pitchFamily="34" charset="0"/>
            </a:endParaRPr>
          </a:p>
        </p:txBody>
      </p:sp>
      <p:grpSp>
        <p:nvGrpSpPr>
          <p:cNvPr id="32" name="Groupe 31">
            <a:extLst>
              <a:ext uri="{FF2B5EF4-FFF2-40B4-BE49-F238E27FC236}">
                <a16:creationId xmlns:a16="http://schemas.microsoft.com/office/drawing/2014/main" id="{99A3C248-D87D-6903-A8DA-4A29576AEF7E}"/>
              </a:ext>
            </a:extLst>
          </p:cNvPr>
          <p:cNvGrpSpPr/>
          <p:nvPr/>
        </p:nvGrpSpPr>
        <p:grpSpPr>
          <a:xfrm>
            <a:off x="1683083" y="2539365"/>
            <a:ext cx="7300509" cy="4962325"/>
            <a:chOff x="1138641" y="2533650"/>
            <a:chExt cx="7300509" cy="4962325"/>
          </a:xfrm>
        </p:grpSpPr>
        <p:sp>
          <p:nvSpPr>
            <p:cNvPr id="33" name="Rectangle 32">
              <a:extLst>
                <a:ext uri="{FF2B5EF4-FFF2-40B4-BE49-F238E27FC236}">
                  <a16:creationId xmlns:a16="http://schemas.microsoft.com/office/drawing/2014/main" id="{1097C185-B981-FEFE-78F0-AF153C80DF3E}"/>
                </a:ext>
              </a:extLst>
            </p:cNvPr>
            <p:cNvSpPr/>
            <p:nvPr/>
          </p:nvSpPr>
          <p:spPr>
            <a:xfrm>
              <a:off x="1196815" y="2533650"/>
              <a:ext cx="7242335" cy="496232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nvGrpSpPr>
            <p:cNvPr id="34" name="Groupe 33">
              <a:extLst>
                <a:ext uri="{FF2B5EF4-FFF2-40B4-BE49-F238E27FC236}">
                  <a16:creationId xmlns:a16="http://schemas.microsoft.com/office/drawing/2014/main" id="{8007638F-E594-B6B0-037E-799C7F11037B}"/>
                </a:ext>
              </a:extLst>
            </p:cNvPr>
            <p:cNvGrpSpPr/>
            <p:nvPr/>
          </p:nvGrpSpPr>
          <p:grpSpPr>
            <a:xfrm>
              <a:off x="1138641" y="2748512"/>
              <a:ext cx="6865973" cy="4570310"/>
              <a:chOff x="2047688" y="1813828"/>
              <a:chExt cx="5558774" cy="3700178"/>
            </a:xfrm>
          </p:grpSpPr>
          <p:pic>
            <p:nvPicPr>
              <p:cNvPr id="35" name="Image 34">
                <a:extLst>
                  <a:ext uri="{FF2B5EF4-FFF2-40B4-BE49-F238E27FC236}">
                    <a16:creationId xmlns:a16="http://schemas.microsoft.com/office/drawing/2014/main" id="{57B93A7B-3251-2752-8866-F1AC1DA7CC77}"/>
                  </a:ext>
                </a:extLst>
              </p:cNvPr>
              <p:cNvPicPr>
                <a:picLocks noChangeAspect="1"/>
              </p:cNvPicPr>
              <p:nvPr/>
            </p:nvPicPr>
            <p:blipFill>
              <a:blip r:embed="rId3"/>
              <a:srcRect l="11913" t="9542" r="15562" b="21794"/>
              <a:stretch>
                <a:fillRect/>
              </a:stretch>
            </p:blipFill>
            <p:spPr>
              <a:xfrm>
                <a:off x="2695575" y="2181869"/>
                <a:ext cx="4910199" cy="2713981"/>
              </a:xfrm>
              <a:prstGeom prst="rect">
                <a:avLst/>
              </a:prstGeom>
            </p:spPr>
          </p:pic>
          <p:pic>
            <p:nvPicPr>
              <p:cNvPr id="36" name="Image 35">
                <a:extLst>
                  <a:ext uri="{FF2B5EF4-FFF2-40B4-BE49-F238E27FC236}">
                    <a16:creationId xmlns:a16="http://schemas.microsoft.com/office/drawing/2014/main" id="{D1A57249-0583-6362-87F2-90A4E93D151B}"/>
                  </a:ext>
                </a:extLst>
              </p:cNvPr>
              <p:cNvPicPr>
                <a:picLocks noChangeAspect="1"/>
              </p:cNvPicPr>
              <p:nvPr/>
            </p:nvPicPr>
            <p:blipFill>
              <a:blip r:embed="rId4"/>
              <a:stretch>
                <a:fillRect/>
              </a:stretch>
            </p:blipFill>
            <p:spPr>
              <a:xfrm>
                <a:off x="2656787" y="4857746"/>
                <a:ext cx="4910199" cy="300041"/>
              </a:xfrm>
              <a:prstGeom prst="rect">
                <a:avLst/>
              </a:prstGeom>
            </p:spPr>
          </p:pic>
          <p:sp>
            <p:nvSpPr>
              <p:cNvPr id="37" name="ZoneTexte 36">
                <a:extLst>
                  <a:ext uri="{FF2B5EF4-FFF2-40B4-BE49-F238E27FC236}">
                    <a16:creationId xmlns:a16="http://schemas.microsoft.com/office/drawing/2014/main" id="{3F3CF759-BCE1-A0B4-A5C8-B0A5779463F7}"/>
                  </a:ext>
                </a:extLst>
              </p:cNvPr>
              <p:cNvSpPr txBox="1"/>
              <p:nvPr/>
            </p:nvSpPr>
            <p:spPr>
              <a:xfrm>
                <a:off x="2300071" y="2387350"/>
                <a:ext cx="414741" cy="261610"/>
              </a:xfrm>
              <a:prstGeom prst="rect">
                <a:avLst/>
              </a:prstGeom>
              <a:noFill/>
            </p:spPr>
            <p:txBody>
              <a:bodyPr wrap="square" rtlCol="0">
                <a:spAutoFit/>
              </a:bodyPr>
              <a:lstStyle/>
              <a:p>
                <a:pPr algn="r"/>
                <a:r>
                  <a:rPr lang="fr-BE" sz="1100">
                    <a:solidFill>
                      <a:schemeClr val="bg1">
                        <a:lumMod val="65000"/>
                      </a:schemeClr>
                    </a:solidFill>
                    <a:latin typeface="Aptos Narrow" panose="020B0004020202020204" pitchFamily="34" charset="0"/>
                  </a:rPr>
                  <a:t>500</a:t>
                </a:r>
              </a:p>
            </p:txBody>
          </p:sp>
          <p:sp>
            <p:nvSpPr>
              <p:cNvPr id="38" name="ZoneTexte 37">
                <a:extLst>
                  <a:ext uri="{FF2B5EF4-FFF2-40B4-BE49-F238E27FC236}">
                    <a16:creationId xmlns:a16="http://schemas.microsoft.com/office/drawing/2014/main" id="{BC416073-64AA-2C79-FCA6-095254B8EDDB}"/>
                  </a:ext>
                </a:extLst>
              </p:cNvPr>
              <p:cNvSpPr txBox="1"/>
              <p:nvPr/>
            </p:nvSpPr>
            <p:spPr>
              <a:xfrm>
                <a:off x="2280834" y="2961525"/>
                <a:ext cx="414741" cy="261610"/>
              </a:xfrm>
              <a:prstGeom prst="rect">
                <a:avLst/>
              </a:prstGeom>
              <a:noFill/>
            </p:spPr>
            <p:txBody>
              <a:bodyPr wrap="square" rtlCol="0">
                <a:spAutoFit/>
              </a:bodyPr>
              <a:lstStyle/>
              <a:p>
                <a:pPr algn="r"/>
                <a:r>
                  <a:rPr lang="fr-BE" sz="1100">
                    <a:solidFill>
                      <a:schemeClr val="bg1">
                        <a:lumMod val="65000"/>
                      </a:schemeClr>
                    </a:solidFill>
                    <a:latin typeface="Aptos Narrow" panose="020B0004020202020204" pitchFamily="34" charset="0"/>
                  </a:rPr>
                  <a:t>0</a:t>
                </a:r>
              </a:p>
            </p:txBody>
          </p:sp>
          <p:sp>
            <p:nvSpPr>
              <p:cNvPr id="39" name="ZoneTexte 38">
                <a:extLst>
                  <a:ext uri="{FF2B5EF4-FFF2-40B4-BE49-F238E27FC236}">
                    <a16:creationId xmlns:a16="http://schemas.microsoft.com/office/drawing/2014/main" id="{8C4DD93A-9D70-AF96-2B5A-05BB44CA84CF}"/>
                  </a:ext>
                </a:extLst>
              </p:cNvPr>
              <p:cNvSpPr txBox="1"/>
              <p:nvPr/>
            </p:nvSpPr>
            <p:spPr>
              <a:xfrm>
                <a:off x="2181225" y="3545226"/>
                <a:ext cx="533587" cy="261610"/>
              </a:xfrm>
              <a:prstGeom prst="rect">
                <a:avLst/>
              </a:prstGeom>
              <a:noFill/>
            </p:spPr>
            <p:txBody>
              <a:bodyPr wrap="square" rtlCol="0">
                <a:spAutoFit/>
              </a:bodyPr>
              <a:lstStyle/>
              <a:p>
                <a:pPr algn="r"/>
                <a:r>
                  <a:rPr lang="fr-BE" sz="1100">
                    <a:solidFill>
                      <a:schemeClr val="bg1">
                        <a:lumMod val="65000"/>
                      </a:schemeClr>
                    </a:solidFill>
                    <a:latin typeface="Aptos Narrow" panose="020B0004020202020204" pitchFamily="34" charset="0"/>
                  </a:rPr>
                  <a:t>-500</a:t>
                </a:r>
              </a:p>
            </p:txBody>
          </p:sp>
          <p:sp>
            <p:nvSpPr>
              <p:cNvPr id="40" name="ZoneTexte 39">
                <a:extLst>
                  <a:ext uri="{FF2B5EF4-FFF2-40B4-BE49-F238E27FC236}">
                    <a16:creationId xmlns:a16="http://schemas.microsoft.com/office/drawing/2014/main" id="{0598826F-D798-1A6C-57AA-97AF2FC3B075}"/>
                  </a:ext>
                </a:extLst>
              </p:cNvPr>
              <p:cNvSpPr txBox="1"/>
              <p:nvPr/>
            </p:nvSpPr>
            <p:spPr>
              <a:xfrm>
                <a:off x="2066925" y="4108785"/>
                <a:ext cx="647887" cy="261610"/>
              </a:xfrm>
              <a:prstGeom prst="rect">
                <a:avLst/>
              </a:prstGeom>
              <a:noFill/>
            </p:spPr>
            <p:txBody>
              <a:bodyPr wrap="square" rtlCol="0">
                <a:spAutoFit/>
              </a:bodyPr>
              <a:lstStyle/>
              <a:p>
                <a:pPr algn="r"/>
                <a:r>
                  <a:rPr lang="fr-BE" sz="1100">
                    <a:solidFill>
                      <a:schemeClr val="bg1">
                        <a:lumMod val="65000"/>
                      </a:schemeClr>
                    </a:solidFill>
                    <a:latin typeface="Aptos Narrow" panose="020B0004020202020204" pitchFamily="34" charset="0"/>
                  </a:rPr>
                  <a:t>-1 000</a:t>
                </a:r>
              </a:p>
            </p:txBody>
          </p:sp>
          <p:sp>
            <p:nvSpPr>
              <p:cNvPr id="41" name="ZoneTexte 40">
                <a:extLst>
                  <a:ext uri="{FF2B5EF4-FFF2-40B4-BE49-F238E27FC236}">
                    <a16:creationId xmlns:a16="http://schemas.microsoft.com/office/drawing/2014/main" id="{26C0E945-42E3-57B4-EE67-B35BAAAEF5FB}"/>
                  </a:ext>
                </a:extLst>
              </p:cNvPr>
              <p:cNvSpPr txBox="1"/>
              <p:nvPr/>
            </p:nvSpPr>
            <p:spPr>
              <a:xfrm>
                <a:off x="2047688" y="4693139"/>
                <a:ext cx="647887" cy="261610"/>
              </a:xfrm>
              <a:prstGeom prst="rect">
                <a:avLst/>
              </a:prstGeom>
              <a:noFill/>
            </p:spPr>
            <p:txBody>
              <a:bodyPr wrap="square" rtlCol="0">
                <a:spAutoFit/>
              </a:bodyPr>
              <a:lstStyle/>
              <a:p>
                <a:pPr algn="r"/>
                <a:r>
                  <a:rPr lang="fr-BE" sz="1100">
                    <a:solidFill>
                      <a:schemeClr val="bg1">
                        <a:lumMod val="65000"/>
                      </a:schemeClr>
                    </a:solidFill>
                    <a:latin typeface="Aptos Narrow" panose="020B0004020202020204" pitchFamily="34" charset="0"/>
                  </a:rPr>
                  <a:t>-1 500</a:t>
                </a:r>
              </a:p>
            </p:txBody>
          </p:sp>
          <p:grpSp>
            <p:nvGrpSpPr>
              <p:cNvPr id="42" name="Groupe 41">
                <a:extLst>
                  <a:ext uri="{FF2B5EF4-FFF2-40B4-BE49-F238E27FC236}">
                    <a16:creationId xmlns:a16="http://schemas.microsoft.com/office/drawing/2014/main" id="{D1E20DD0-A96F-DC93-E8AE-FA178F62DFF6}"/>
                  </a:ext>
                </a:extLst>
              </p:cNvPr>
              <p:cNvGrpSpPr/>
              <p:nvPr/>
            </p:nvGrpSpPr>
            <p:grpSpPr>
              <a:xfrm>
                <a:off x="5396136" y="1813828"/>
                <a:ext cx="2210326" cy="573522"/>
                <a:chOff x="2371632" y="1188720"/>
                <a:chExt cx="2689153" cy="697765"/>
              </a:xfrm>
            </p:grpSpPr>
            <p:sp>
              <p:nvSpPr>
                <p:cNvPr id="50" name="Ellipse 49">
                  <a:extLst>
                    <a:ext uri="{FF2B5EF4-FFF2-40B4-BE49-F238E27FC236}">
                      <a16:creationId xmlns:a16="http://schemas.microsoft.com/office/drawing/2014/main" id="{262A9910-CF41-FBF9-CDA2-3E6C6A5C7F5C}"/>
                    </a:ext>
                  </a:extLst>
                </p:cNvPr>
                <p:cNvSpPr/>
                <p:nvPr/>
              </p:nvSpPr>
              <p:spPr>
                <a:xfrm>
                  <a:off x="2371632" y="1188721"/>
                  <a:ext cx="697764" cy="697764"/>
                </a:xfrm>
                <a:prstGeom prst="ellipse">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sz="2105"/>
                </a:p>
              </p:txBody>
            </p:sp>
            <p:sp>
              <p:nvSpPr>
                <p:cNvPr id="51" name="Ellipse 50">
                  <a:extLst>
                    <a:ext uri="{FF2B5EF4-FFF2-40B4-BE49-F238E27FC236}">
                      <a16:creationId xmlns:a16="http://schemas.microsoft.com/office/drawing/2014/main" id="{EE65C667-8563-F1AF-7171-8FEDD44648C7}"/>
                    </a:ext>
                  </a:extLst>
                </p:cNvPr>
                <p:cNvSpPr/>
                <p:nvPr/>
              </p:nvSpPr>
              <p:spPr>
                <a:xfrm>
                  <a:off x="4363021" y="1188720"/>
                  <a:ext cx="697764" cy="697764"/>
                </a:xfrm>
                <a:prstGeom prst="ellipse">
                  <a:avLst/>
                </a:prstGeom>
                <a:blipFill>
                  <a:blip r:embed="rId6">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sz="2105"/>
                </a:p>
              </p:txBody>
            </p:sp>
            <p:cxnSp>
              <p:nvCxnSpPr>
                <p:cNvPr id="52" name="Connecteur droit avec flèche 51">
                  <a:extLst>
                    <a:ext uri="{FF2B5EF4-FFF2-40B4-BE49-F238E27FC236}">
                      <a16:creationId xmlns:a16="http://schemas.microsoft.com/office/drawing/2014/main" id="{F5039AC0-601B-D51A-1A61-740D8688F8B5}"/>
                    </a:ext>
                  </a:extLst>
                </p:cNvPr>
                <p:cNvCxnSpPr>
                  <a:cxnSpLocks/>
                </p:cNvCxnSpPr>
                <p:nvPr/>
              </p:nvCxnSpPr>
              <p:spPr>
                <a:xfrm>
                  <a:off x="3222452" y="1537602"/>
                  <a:ext cx="987513" cy="1"/>
                </a:xfrm>
                <a:prstGeom prst="straightConnector1">
                  <a:avLst/>
                </a:prstGeom>
                <a:ln w="38100">
                  <a:solidFill>
                    <a:schemeClr val="bg1">
                      <a:lumMod val="6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grpSp>
          <p:grpSp>
            <p:nvGrpSpPr>
              <p:cNvPr id="43" name="Groupe 42">
                <a:extLst>
                  <a:ext uri="{FF2B5EF4-FFF2-40B4-BE49-F238E27FC236}">
                    <a16:creationId xmlns:a16="http://schemas.microsoft.com/office/drawing/2014/main" id="{DA52C6B2-C326-1A40-A3A5-AB8BF6BB957D}"/>
                  </a:ext>
                </a:extLst>
              </p:cNvPr>
              <p:cNvGrpSpPr/>
              <p:nvPr/>
            </p:nvGrpSpPr>
            <p:grpSpPr>
              <a:xfrm>
                <a:off x="3118112" y="5252396"/>
                <a:ext cx="4174904" cy="261610"/>
                <a:chOff x="2801567" y="5317798"/>
                <a:chExt cx="4174904" cy="261610"/>
              </a:xfrm>
            </p:grpSpPr>
            <p:sp>
              <p:nvSpPr>
                <p:cNvPr id="44" name="ZoneTexte 43">
                  <a:extLst>
                    <a:ext uri="{FF2B5EF4-FFF2-40B4-BE49-F238E27FC236}">
                      <a16:creationId xmlns:a16="http://schemas.microsoft.com/office/drawing/2014/main" id="{CACCD558-EB10-A466-DB92-D63F9BE157CA}"/>
                    </a:ext>
                  </a:extLst>
                </p:cNvPr>
                <p:cNvSpPr txBox="1"/>
                <p:nvPr/>
              </p:nvSpPr>
              <p:spPr>
                <a:xfrm>
                  <a:off x="2950789" y="5317798"/>
                  <a:ext cx="1235333" cy="261610"/>
                </a:xfrm>
                <a:prstGeom prst="rect">
                  <a:avLst/>
                </a:prstGeom>
                <a:noFill/>
              </p:spPr>
              <p:txBody>
                <a:bodyPr wrap="square" rtlCol="0">
                  <a:spAutoFit/>
                </a:bodyPr>
                <a:lstStyle/>
                <a:p>
                  <a:r>
                    <a:rPr lang="fr-BE" sz="1100">
                      <a:latin typeface="Aptos Narrow" panose="020B0004020202020204" pitchFamily="34" charset="0"/>
                    </a:rPr>
                    <a:t>Day-</a:t>
                  </a:r>
                  <a:r>
                    <a:rPr lang="fr-BE" sz="1100" err="1">
                      <a:latin typeface="Aptos Narrow" panose="020B0004020202020204" pitchFamily="34" charset="0"/>
                    </a:rPr>
                    <a:t>ahead</a:t>
                  </a:r>
                  <a:r>
                    <a:rPr lang="fr-BE" sz="1100">
                      <a:latin typeface="Aptos Narrow" panose="020B0004020202020204" pitchFamily="34" charset="0"/>
                    </a:rPr>
                    <a:t> import</a:t>
                  </a:r>
                </a:p>
              </p:txBody>
            </p:sp>
            <p:sp>
              <p:nvSpPr>
                <p:cNvPr id="45" name="ZoneTexte 44">
                  <a:extLst>
                    <a:ext uri="{FF2B5EF4-FFF2-40B4-BE49-F238E27FC236}">
                      <a16:creationId xmlns:a16="http://schemas.microsoft.com/office/drawing/2014/main" id="{6EA342AE-9C5C-E6E5-06CE-6ACAD3B4D0B8}"/>
                    </a:ext>
                  </a:extLst>
                </p:cNvPr>
                <p:cNvSpPr txBox="1"/>
                <p:nvPr/>
              </p:nvSpPr>
              <p:spPr>
                <a:xfrm>
                  <a:off x="5939435" y="5317798"/>
                  <a:ext cx="1037036" cy="261610"/>
                </a:xfrm>
                <a:prstGeom prst="rect">
                  <a:avLst/>
                </a:prstGeom>
                <a:noFill/>
              </p:spPr>
              <p:txBody>
                <a:bodyPr wrap="square" rtlCol="0">
                  <a:spAutoFit/>
                </a:bodyPr>
                <a:lstStyle/>
                <a:p>
                  <a:r>
                    <a:rPr lang="fr-BE" sz="1100" err="1">
                      <a:latin typeface="Aptos Narrow" panose="020B0004020202020204" pitchFamily="34" charset="0"/>
                    </a:rPr>
                    <a:t>Intraday</a:t>
                  </a:r>
                  <a:r>
                    <a:rPr lang="fr-BE" sz="1100">
                      <a:latin typeface="Aptos Narrow" panose="020B0004020202020204" pitchFamily="34" charset="0"/>
                    </a:rPr>
                    <a:t> export</a:t>
                  </a:r>
                </a:p>
              </p:txBody>
            </p:sp>
            <p:sp>
              <p:nvSpPr>
                <p:cNvPr id="46" name="ZoneTexte 45">
                  <a:extLst>
                    <a:ext uri="{FF2B5EF4-FFF2-40B4-BE49-F238E27FC236}">
                      <a16:creationId xmlns:a16="http://schemas.microsoft.com/office/drawing/2014/main" id="{4467F1CB-3654-D467-5A24-13D64C07B21C}"/>
                    </a:ext>
                  </a:extLst>
                </p:cNvPr>
                <p:cNvSpPr txBox="1"/>
                <p:nvPr/>
              </p:nvSpPr>
              <p:spPr>
                <a:xfrm>
                  <a:off x="4533185" y="5317798"/>
                  <a:ext cx="1037035" cy="261610"/>
                </a:xfrm>
                <a:prstGeom prst="rect">
                  <a:avLst/>
                </a:prstGeom>
                <a:noFill/>
              </p:spPr>
              <p:txBody>
                <a:bodyPr wrap="square" rtlCol="0">
                  <a:spAutoFit/>
                </a:bodyPr>
                <a:lstStyle/>
                <a:p>
                  <a:r>
                    <a:rPr lang="fr-BE" sz="1100" err="1">
                      <a:latin typeface="Aptos Narrow" panose="020B0004020202020204" pitchFamily="34" charset="0"/>
                    </a:rPr>
                    <a:t>Intraday</a:t>
                  </a:r>
                  <a:r>
                    <a:rPr lang="fr-BE" sz="1100">
                      <a:latin typeface="Aptos Narrow" panose="020B0004020202020204" pitchFamily="34" charset="0"/>
                    </a:rPr>
                    <a:t> import</a:t>
                  </a:r>
                </a:p>
              </p:txBody>
            </p:sp>
            <p:sp>
              <p:nvSpPr>
                <p:cNvPr id="47" name="Ellipse 46">
                  <a:extLst>
                    <a:ext uri="{FF2B5EF4-FFF2-40B4-BE49-F238E27FC236}">
                      <a16:creationId xmlns:a16="http://schemas.microsoft.com/office/drawing/2014/main" id="{C92B9303-BC1E-20EE-989F-5B7B6CC4E65A}"/>
                    </a:ext>
                  </a:extLst>
                </p:cNvPr>
                <p:cNvSpPr/>
                <p:nvPr/>
              </p:nvSpPr>
              <p:spPr>
                <a:xfrm>
                  <a:off x="2801567" y="5383201"/>
                  <a:ext cx="130805" cy="130805"/>
                </a:xfrm>
                <a:prstGeom prst="ellipse">
                  <a:avLst/>
                </a:prstGeom>
                <a:solidFill>
                  <a:srgbClr val="F582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Ellipse 47">
                  <a:extLst>
                    <a:ext uri="{FF2B5EF4-FFF2-40B4-BE49-F238E27FC236}">
                      <a16:creationId xmlns:a16="http://schemas.microsoft.com/office/drawing/2014/main" id="{6403B401-8A95-A554-318F-8F703FBA143F}"/>
                    </a:ext>
                  </a:extLst>
                </p:cNvPr>
                <p:cNvSpPr/>
                <p:nvPr/>
              </p:nvSpPr>
              <p:spPr>
                <a:xfrm>
                  <a:off x="4382977" y="5383201"/>
                  <a:ext cx="130805" cy="130805"/>
                </a:xfrm>
                <a:prstGeom prst="ellipse">
                  <a:avLst/>
                </a:prstGeom>
                <a:solidFill>
                  <a:srgbClr val="5B5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 name="Ellipse 48">
                  <a:extLst>
                    <a:ext uri="{FF2B5EF4-FFF2-40B4-BE49-F238E27FC236}">
                      <a16:creationId xmlns:a16="http://schemas.microsoft.com/office/drawing/2014/main" id="{9FBFA53C-5415-B085-3538-3A5023617969}"/>
                    </a:ext>
                  </a:extLst>
                </p:cNvPr>
                <p:cNvSpPr/>
                <p:nvPr/>
              </p:nvSpPr>
              <p:spPr>
                <a:xfrm>
                  <a:off x="5786478" y="5383201"/>
                  <a:ext cx="130805" cy="130805"/>
                </a:xfrm>
                <a:prstGeom prst="ellipse">
                  <a:avLst/>
                </a:prstGeom>
                <a:solidFill>
                  <a:srgbClr val="D3D5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grpSp>
      </p:grpSp>
      <p:sp>
        <p:nvSpPr>
          <p:cNvPr id="6" name="Espace réservé du numéro de diapositive 1">
            <a:extLst>
              <a:ext uri="{FF2B5EF4-FFF2-40B4-BE49-F238E27FC236}">
                <a16:creationId xmlns:a16="http://schemas.microsoft.com/office/drawing/2014/main" id="{9AD5540B-2714-9864-8461-BE9DD5EA8F94}"/>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186</a:t>
            </a:fld>
            <a:endParaRPr lang="en-GB"/>
          </a:p>
        </p:txBody>
      </p:sp>
    </p:spTree>
    <p:extLst>
      <p:ext uri="{BB962C8B-B14F-4D97-AF65-F5344CB8AC3E}">
        <p14:creationId xmlns:p14="http://schemas.microsoft.com/office/powerpoint/2010/main" val="81153359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E832643C-6F57-5521-79BE-878450C40B50}"/>
                  </a:ext>
                </a:extLst>
              </p:cNvPr>
              <p:cNvSpPr txBox="1"/>
              <p:nvPr/>
            </p:nvSpPr>
            <p:spPr>
              <a:xfrm>
                <a:off x="2411182" y="1912863"/>
                <a:ext cx="5871036" cy="45729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455" tIns="53455" rIns="53455" bIns="53455" numCol="1" spcCol="38100" rtlCol="0" anchor="t">
                <a:spAutoFit/>
              </a:bodyPr>
              <a:lstStyle/>
              <a:p>
                <a:pPr hangingPunct="0">
                  <a:buClrTx/>
                </a:pPr>
                <a14:m>
                  <m:oMathPara xmlns:m="http://schemas.openxmlformats.org/officeDocument/2006/math">
                    <m:oMathParaPr>
                      <m:jc m:val="centerGroup"/>
                    </m:oMathParaPr>
                    <m:oMath xmlns:m="http://schemas.openxmlformats.org/officeDocument/2006/math">
                      <m:func>
                        <m:funcPr>
                          <m:ctrlPr>
                            <a:rPr lang="en-BE" sz="2001" i="1">
                              <a:latin typeface="Cambria Math" panose="02040503050406030204" pitchFamily="18" charset="0"/>
                            </a:rPr>
                          </m:ctrlPr>
                        </m:funcPr>
                        <m:fName>
                          <m:limLow>
                            <m:limLowPr>
                              <m:ctrlPr>
                                <a:rPr lang="en-BE" sz="2001" i="1">
                                  <a:latin typeface="Cambria Math" panose="02040503050406030204" pitchFamily="18" charset="0"/>
                                </a:rPr>
                              </m:ctrlPr>
                            </m:limLowPr>
                            <m:e>
                              <m:r>
                                <m:rPr>
                                  <m:sty m:val="p"/>
                                </m:rPr>
                                <a:rPr lang="en-BE" sz="2001">
                                  <a:latin typeface="Cambria Math" panose="02040503050406030204" pitchFamily="18" charset="0"/>
                                </a:rPr>
                                <m:t>max</m:t>
                              </m:r>
                            </m:e>
                            <m:lim>
                              <m:d>
                                <m:dPr>
                                  <m:begChr m:val="{"/>
                                  <m:endChr m:val="}"/>
                                  <m:ctrlPr>
                                    <a:rPr lang="en-BE" sz="2001" i="1">
                                      <a:latin typeface="Cambria Math" panose="02040503050406030204" pitchFamily="18" charset="0"/>
                                    </a:rPr>
                                  </m:ctrlPr>
                                </m:dPr>
                                <m:e>
                                  <m:sSubSup>
                                    <m:sSubSupPr>
                                      <m:ctrlPr>
                                        <a:rPr lang="en-BE" sz="2001" i="1">
                                          <a:latin typeface="Cambria Math" panose="02040503050406030204" pitchFamily="18" charset="0"/>
                                        </a:rPr>
                                      </m:ctrlPr>
                                    </m:sSubSupPr>
                                    <m:e>
                                      <m:r>
                                        <a:rPr lang="en-BE" sz="2001" i="1">
                                          <a:latin typeface="Cambria Math" panose="02040503050406030204" pitchFamily="18" charset="0"/>
                                        </a:rPr>
                                        <m:t>𝑦</m:t>
                                      </m:r>
                                    </m:e>
                                    <m:sub>
                                      <m:r>
                                        <a:rPr lang="en-BE" sz="2001" i="1">
                                          <a:latin typeface="Cambria Math" panose="02040503050406030204" pitchFamily="18" charset="0"/>
                                        </a:rPr>
                                        <m:t>𝑖</m:t>
                                      </m:r>
                                    </m:sub>
                                    <m:sup>
                                      <m:r>
                                        <a:rPr lang="en-BE" sz="2001" i="1">
                                          <a:latin typeface="Cambria Math" panose="02040503050406030204" pitchFamily="18" charset="0"/>
                                        </a:rPr>
                                        <m:t>𝐷</m:t>
                                      </m:r>
                                    </m:sup>
                                  </m:sSubSup>
                                </m:e>
                              </m:d>
                              <m:r>
                                <a:rPr lang="en-BE" sz="2001" i="1">
                                  <a:latin typeface="Cambria Math" panose="02040503050406030204" pitchFamily="18" charset="0"/>
                                </a:rPr>
                                <m:t>,</m:t>
                              </m:r>
                              <m:d>
                                <m:dPr>
                                  <m:begChr m:val="{"/>
                                  <m:endChr m:val="}"/>
                                  <m:ctrlPr>
                                    <a:rPr lang="en-BE" sz="2001" i="1">
                                      <a:latin typeface="Cambria Math" panose="02040503050406030204" pitchFamily="18" charset="0"/>
                                    </a:rPr>
                                  </m:ctrlPr>
                                </m:dPr>
                                <m:e>
                                  <m:sSubSup>
                                    <m:sSubSupPr>
                                      <m:ctrlPr>
                                        <a:rPr lang="en-BE" sz="2001" i="1">
                                          <a:latin typeface="Cambria Math" panose="02040503050406030204" pitchFamily="18" charset="0"/>
                                        </a:rPr>
                                      </m:ctrlPr>
                                    </m:sSubSupPr>
                                    <m:e>
                                      <m:r>
                                        <a:rPr lang="en-BE" sz="2001" i="1">
                                          <a:latin typeface="Cambria Math" panose="02040503050406030204" pitchFamily="18" charset="0"/>
                                        </a:rPr>
                                        <m:t>𝑦</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e>
                              </m:d>
                            </m:lim>
                          </m:limLow>
                        </m:fName>
                        <m:e>
                          <m:nary>
                            <m:naryPr>
                              <m:chr m:val="∑"/>
                              <m:ctrlPr>
                                <a:rPr lang="en-BE" sz="2001" i="1">
                                  <a:latin typeface="Cambria Math" panose="02040503050406030204" pitchFamily="18" charset="0"/>
                                </a:rPr>
                              </m:ctrlPr>
                            </m:naryPr>
                            <m:sub>
                              <m:r>
                                <m:rPr>
                                  <m:brk m:alnAt="23"/>
                                </m:rPr>
                                <a:rPr lang="en-BE" sz="2001" i="1">
                                  <a:latin typeface="Cambria Math" panose="02040503050406030204" pitchFamily="18" charset="0"/>
                                </a:rPr>
                                <m:t>𝑖</m:t>
                              </m:r>
                              <m:r>
                                <a:rPr lang="en-BE" sz="2001" i="1">
                                  <a:latin typeface="Cambria Math" panose="02040503050406030204" pitchFamily="18" charset="0"/>
                                </a:rPr>
                                <m:t>=1</m:t>
                              </m:r>
                            </m:sub>
                            <m:sup>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𝐷</m:t>
                                  </m:r>
                                </m:sub>
                              </m:sSub>
                            </m:sup>
                            <m:e>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a:rPr lang="en-BE" sz="2001" i="1">
                                          <a:latin typeface="Cambria Math" panose="02040503050406030204" pitchFamily="18" charset="0"/>
                                        </a:rPr>
                                        <m:t>𝑝</m:t>
                                      </m:r>
                                    </m:e>
                                    <m:sub>
                                      <m:r>
                                        <a:rPr lang="en-BE" sz="2001" i="1">
                                          <a:latin typeface="Cambria Math" panose="02040503050406030204" pitchFamily="18" charset="0"/>
                                        </a:rPr>
                                        <m:t>𝑖</m:t>
                                      </m:r>
                                    </m:sub>
                                    <m:sup>
                                      <m:r>
                                        <a:rPr lang="en-BE" sz="2001" i="1">
                                          <a:latin typeface="Cambria Math" panose="02040503050406030204" pitchFamily="18" charset="0"/>
                                        </a:rPr>
                                        <m:t>𝐷</m:t>
                                      </m:r>
                                    </m:sup>
                                  </m:sSubSup>
                                  <m:r>
                                    <a:rPr lang="en-BE" sz="2001" i="1">
                                      <a:latin typeface="Cambria Math" panose="02040503050406030204" pitchFamily="18" charset="0"/>
                                    </a:rPr>
                                    <m:t>𝑦</m:t>
                                  </m:r>
                                </m:e>
                                <m:sub>
                                  <m:r>
                                    <a:rPr lang="en-BE" sz="2001" i="1">
                                      <a:latin typeface="Cambria Math" panose="02040503050406030204" pitchFamily="18" charset="0"/>
                                    </a:rPr>
                                    <m:t>𝑖</m:t>
                                  </m:r>
                                </m:sub>
                                <m:sup>
                                  <m:r>
                                    <a:rPr lang="en-BE" sz="2001" i="1">
                                      <a:latin typeface="Cambria Math" panose="02040503050406030204" pitchFamily="18" charset="0"/>
                                    </a:rPr>
                                    <m:t>𝐷</m:t>
                                  </m:r>
                                </m:sup>
                              </m:sSubSup>
                            </m:e>
                          </m:nary>
                          <m:r>
                            <a:rPr lang="en-BE" sz="2001" i="1">
                              <a:latin typeface="Cambria Math" panose="02040503050406030204" pitchFamily="18" charset="0"/>
                            </a:rPr>
                            <m:t>−</m:t>
                          </m:r>
                          <m:nary>
                            <m:naryPr>
                              <m:chr m:val="∑"/>
                              <m:ctrlPr>
                                <a:rPr lang="en-BE" sz="2001" i="1">
                                  <a:latin typeface="Cambria Math" panose="02040503050406030204" pitchFamily="18" charset="0"/>
                                </a:rPr>
                              </m:ctrlPr>
                            </m:naryPr>
                            <m:sub>
                              <m:r>
                                <a:rPr lang="en-BE" sz="2001" i="1">
                                  <a:latin typeface="Cambria Math" panose="02040503050406030204" pitchFamily="18" charset="0"/>
                                </a:rPr>
                                <m:t>𝑗</m:t>
                              </m:r>
                              <m:r>
                                <a:rPr lang="en-BE" sz="2001" i="1">
                                  <a:latin typeface="Cambria Math" panose="02040503050406030204" pitchFamily="18" charset="0"/>
                                </a:rPr>
                                <m:t>=1</m:t>
                              </m:r>
                            </m:sub>
                            <m:sup>
                              <m:sSub>
                                <m:sSubPr>
                                  <m:ctrlPr>
                                    <a:rPr lang="en-BE" sz="2001" i="1">
                                      <a:latin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𝐺</m:t>
                                  </m:r>
                                </m:sub>
                              </m:sSub>
                            </m:sup>
                            <m:e>
                              <m:sSubSup>
                                <m:sSubSupPr>
                                  <m:ctrlPr>
                                    <a:rPr lang="en-BE" sz="2001" i="1">
                                      <a:latin typeface="Cambria Math" panose="02040503050406030204" pitchFamily="18" charset="0"/>
                                    </a:rPr>
                                  </m:ctrlPr>
                                </m:sSubSupPr>
                                <m:e>
                                  <m:sSubSup>
                                    <m:sSubSupPr>
                                      <m:ctrlPr>
                                        <a:rPr lang="en-BE" sz="2001" i="1">
                                          <a:latin typeface="Cambria Math" panose="02040503050406030204" pitchFamily="18" charset="0"/>
                                        </a:rPr>
                                      </m:ctrlPr>
                                    </m:sSubSupPr>
                                    <m:e>
                                      <m:r>
                                        <a:rPr lang="en-BE" sz="2001" i="1">
                                          <a:latin typeface="Cambria Math" panose="02040503050406030204" pitchFamily="18" charset="0"/>
                                        </a:rPr>
                                        <m:t>𝑝</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r>
                                    <a:rPr lang="en-BE" sz="2001" i="1">
                                      <a:latin typeface="Cambria Math" panose="02040503050406030204" pitchFamily="18" charset="0"/>
                                    </a:rPr>
                                    <m:t>𝑦</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e>
                          </m:nary>
                        </m:e>
                      </m:func>
                    </m:oMath>
                  </m:oMathPara>
                </a14:m>
                <a:endParaRPr lang="en-BE" sz="2001">
                  <a:solidFill>
                    <a:srgbClr val="000000"/>
                  </a:solidFill>
                  <a:latin typeface="Arial" panose="020B0604020202020204" pitchFamily="34" charset="0"/>
                  <a:ea typeface="+mj-ea"/>
                  <a:cs typeface="Arial" panose="020B0604020202020204" pitchFamily="34" charset="0"/>
                  <a:sym typeface="Calibri"/>
                </a:endParaRPr>
              </a:p>
              <a:p>
                <a:pPr hangingPunct="0">
                  <a:buClrTx/>
                </a:pPr>
                <a:endParaRPr lang="fr-BE" sz="1000">
                  <a:latin typeface="Arial" panose="020B0604020202020204" pitchFamily="34" charset="0"/>
                  <a:ea typeface="+mj-ea"/>
                  <a:cs typeface="Arial" panose="020B0604020202020204" pitchFamily="34" charset="0"/>
                  <a:sym typeface="Calibri"/>
                </a:endParaRPr>
              </a:p>
              <a:p>
                <a:pPr hangingPunct="0">
                  <a:buClrTx/>
                </a:pPr>
                <a:r>
                  <a:rPr lang="en-BE" sz="2001">
                    <a:latin typeface="Arial" panose="020B0604020202020204" pitchFamily="34" charset="0"/>
                    <a:ea typeface="+mj-ea"/>
                    <a:cs typeface="Arial" panose="020B0604020202020204" pitchFamily="34" charset="0"/>
                    <a:sym typeface="Calibri"/>
                  </a:rPr>
                  <a:t>subject to</a:t>
                </a:r>
                <a:endParaRPr lang="fr-BE" sz="2001">
                  <a:latin typeface="Arial" panose="020B0604020202020204" pitchFamily="34" charset="0"/>
                  <a:ea typeface="+mj-ea"/>
                  <a:cs typeface="Arial" panose="020B0604020202020204" pitchFamily="34" charset="0"/>
                  <a:sym typeface="Calibri"/>
                </a:endParaRPr>
              </a:p>
              <a:p>
                <a:pPr hangingPunct="0">
                  <a:buClrTx/>
                </a:pPr>
                <a:endParaRPr lang="en-BE" sz="500">
                  <a:latin typeface="Arial" panose="020B0604020202020204" pitchFamily="34" charset="0"/>
                  <a:ea typeface="+mj-ea"/>
                  <a:cs typeface="Arial" panose="020B0604020202020204" pitchFamily="34" charset="0"/>
                  <a:sym typeface="Calibri"/>
                </a:endParaRPr>
              </a:p>
              <a:p>
                <a:pPr hangingPunct="0">
                  <a:buClrTx/>
                </a:pPr>
                <a14:m>
                  <m:oMathPara xmlns:m="http://schemas.openxmlformats.org/officeDocument/2006/math">
                    <m:oMathParaPr>
                      <m:jc m:val="centerGroup"/>
                    </m:oMathParaPr>
                    <m:oMath xmlns:m="http://schemas.openxmlformats.org/officeDocument/2006/math">
                      <m:nary>
                        <m:naryPr>
                          <m:chr m:val="∑"/>
                          <m:supHide m:val="on"/>
                          <m:ctrlPr>
                            <a:rPr lang="en-BE" sz="2001" i="1">
                              <a:latin typeface="Cambria Math" panose="02040503050406030204" pitchFamily="18" charset="0"/>
                              <a:ea typeface="+mj-lt"/>
                              <a:cs typeface="+mj-lt"/>
                            </a:rPr>
                          </m:ctrlPr>
                        </m:naryPr>
                        <m:sub>
                          <m:r>
                            <a:rPr lang="en-BE" sz="2001" i="1">
                              <a:latin typeface="Cambria Math" panose="02040503050406030204" pitchFamily="18" charset="0"/>
                              <a:ea typeface="+mj-lt"/>
                              <a:cs typeface="+mj-lt"/>
                            </a:rPr>
                            <m:t>𝑖</m:t>
                          </m:r>
                          <m:r>
                            <a:rPr lang="en-BE" sz="2001" i="1">
                              <a:latin typeface="Cambria Math" panose="02040503050406030204" pitchFamily="18" charset="0"/>
                              <a:ea typeface="Cambria Math" panose="02040503050406030204" pitchFamily="18" charset="0"/>
                              <a:cs typeface="+mj-lt"/>
                            </a:rPr>
                            <m:t>∈</m:t>
                          </m:r>
                          <m:sSub>
                            <m:sSubPr>
                              <m:ctrlPr>
                                <a:rPr lang="en-BE" sz="2001" i="1">
                                  <a:latin typeface="Cambria Math" panose="02040503050406030204" pitchFamily="18" charset="0"/>
                                  <a:ea typeface="Cambria Math" panose="02040503050406030204" pitchFamily="18" charset="0"/>
                                  <a:cs typeface="+mj-lt"/>
                                </a:rPr>
                              </m:ctrlPr>
                            </m:sSubPr>
                            <m:e>
                              <m:r>
                                <a:rPr lang="en-BE" sz="2001" i="1">
                                  <a:latin typeface="Cambria Math" panose="02040503050406030204" pitchFamily="18" charset="0"/>
                                  <a:ea typeface="Cambria Math" panose="02040503050406030204" pitchFamily="18" charset="0"/>
                                  <a:cs typeface="+mj-lt"/>
                                </a:rPr>
                                <m:t>𝐼</m:t>
                              </m:r>
                            </m:e>
                            <m:sub>
                              <m:r>
                                <a:rPr lang="en-BE" sz="2001" i="1">
                                  <a:latin typeface="Cambria Math" panose="02040503050406030204" pitchFamily="18" charset="0"/>
                                  <a:ea typeface="Cambria Math" panose="02040503050406030204" pitchFamily="18" charset="0"/>
                                  <a:cs typeface="+mj-lt"/>
                                </a:rPr>
                                <m:t>1</m:t>
                              </m:r>
                            </m:sub>
                          </m:sSub>
                        </m:sub>
                        <m:sup/>
                        <m:e>
                          <m:sSubSup>
                            <m:sSubSupPr>
                              <m:ctrlPr>
                                <a:rPr lang="en-BE" sz="2001" i="1">
                                  <a:latin typeface="Cambria Math" panose="02040503050406030204" pitchFamily="18" charset="0"/>
                                  <a:ea typeface="+mj-lt"/>
                                  <a:cs typeface="+mj-lt"/>
                                </a:rPr>
                              </m:ctrlPr>
                            </m:sSubSupPr>
                            <m:e>
                              <m:r>
                                <a:rPr lang="en-BE" sz="2001" i="1">
                                  <a:latin typeface="Cambria Math" panose="02040503050406030204" pitchFamily="18" charset="0"/>
                                  <a:ea typeface="+mj-lt"/>
                                  <a:cs typeface="+mj-lt"/>
                                </a:rPr>
                                <m:t>𝑦</m:t>
                              </m:r>
                            </m:e>
                            <m:sub>
                              <m:r>
                                <a:rPr lang="en-BE" sz="2001" i="1">
                                  <a:latin typeface="Cambria Math" panose="02040503050406030204" pitchFamily="18" charset="0"/>
                                  <a:ea typeface="+mj-lt"/>
                                  <a:cs typeface="+mj-lt"/>
                                </a:rPr>
                                <m:t>𝑖</m:t>
                              </m:r>
                            </m:sub>
                            <m:sup>
                              <m:r>
                                <a:rPr lang="en-BE" sz="2001" i="1">
                                  <a:latin typeface="Cambria Math" panose="02040503050406030204" pitchFamily="18" charset="0"/>
                                  <a:ea typeface="+mj-lt"/>
                                  <a:cs typeface="+mj-lt"/>
                                </a:rPr>
                                <m:t>𝐷</m:t>
                              </m:r>
                            </m:sup>
                          </m:sSubSup>
                        </m:e>
                      </m:nary>
                      <m:r>
                        <a:rPr lang="en-BE" sz="2001" i="1">
                          <a:latin typeface="Cambria Math" panose="02040503050406030204" pitchFamily="18" charset="0"/>
                          <a:ea typeface="+mj-lt"/>
                          <a:cs typeface="+mj-lt"/>
                        </a:rPr>
                        <m:t> −</m:t>
                      </m:r>
                      <m:nary>
                        <m:naryPr>
                          <m:chr m:val="∑"/>
                          <m:supHide m:val="on"/>
                          <m:ctrlPr>
                            <a:rPr lang="en-BE" sz="2001" i="1">
                              <a:latin typeface="Cambria Math" panose="02040503050406030204" pitchFamily="18" charset="0"/>
                              <a:ea typeface="+mj-lt"/>
                              <a:cs typeface="+mj-lt"/>
                            </a:rPr>
                          </m:ctrlPr>
                        </m:naryPr>
                        <m:sub>
                          <m:r>
                            <m:rPr>
                              <m:brk m:alnAt="7"/>
                            </m:rPr>
                            <a:rPr lang="en-BE" sz="2001" i="1">
                              <a:latin typeface="Cambria Math" panose="02040503050406030204" pitchFamily="18" charset="0"/>
                              <a:ea typeface="+mj-lt"/>
                              <a:cs typeface="+mj-lt"/>
                            </a:rPr>
                            <m:t>𝑗</m:t>
                          </m:r>
                          <m:r>
                            <a:rPr lang="en-BE" sz="2001" i="1">
                              <a:latin typeface="Cambria Math" panose="02040503050406030204" pitchFamily="18" charset="0"/>
                              <a:ea typeface="Cambria Math" panose="02040503050406030204" pitchFamily="18" charset="0"/>
                              <a:cs typeface="+mj-lt"/>
                            </a:rPr>
                            <m:t>∈</m:t>
                          </m:r>
                          <m:sSub>
                            <m:sSubPr>
                              <m:ctrlPr>
                                <a:rPr lang="en-BE" sz="2001" i="1">
                                  <a:latin typeface="Cambria Math" panose="02040503050406030204" pitchFamily="18" charset="0"/>
                                  <a:ea typeface="Cambria Math" panose="02040503050406030204" pitchFamily="18" charset="0"/>
                                  <a:cs typeface="+mj-lt"/>
                                </a:rPr>
                              </m:ctrlPr>
                            </m:sSubPr>
                            <m:e>
                              <m:r>
                                <a:rPr lang="en-BE" sz="2001" i="1">
                                  <a:latin typeface="Cambria Math" panose="02040503050406030204" pitchFamily="18" charset="0"/>
                                  <a:ea typeface="Cambria Math" panose="02040503050406030204" pitchFamily="18" charset="0"/>
                                  <a:cs typeface="+mj-lt"/>
                                </a:rPr>
                                <m:t>𝐽</m:t>
                              </m:r>
                            </m:e>
                            <m:sub>
                              <m:r>
                                <a:rPr lang="en-BE" sz="2001" i="1">
                                  <a:latin typeface="Cambria Math" panose="02040503050406030204" pitchFamily="18" charset="0"/>
                                  <a:ea typeface="Cambria Math" panose="02040503050406030204" pitchFamily="18" charset="0"/>
                                  <a:cs typeface="+mj-lt"/>
                                </a:rPr>
                                <m:t>1</m:t>
                              </m:r>
                            </m:sub>
                          </m:sSub>
                        </m:sub>
                        <m:sup/>
                        <m:e>
                          <m:sSubSup>
                            <m:sSubSupPr>
                              <m:ctrlPr>
                                <a:rPr lang="en-BE" sz="2001" i="1">
                                  <a:latin typeface="Cambria Math" panose="02040503050406030204" pitchFamily="18" charset="0"/>
                                  <a:ea typeface="+mj-lt"/>
                                  <a:cs typeface="+mj-lt"/>
                                </a:rPr>
                              </m:ctrlPr>
                            </m:sSubSupPr>
                            <m:e>
                              <m:r>
                                <a:rPr lang="en-BE" sz="2001" i="1">
                                  <a:latin typeface="Cambria Math" panose="02040503050406030204" pitchFamily="18" charset="0"/>
                                  <a:ea typeface="+mj-lt"/>
                                  <a:cs typeface="+mj-lt"/>
                                </a:rPr>
                                <m:t>𝑦</m:t>
                              </m:r>
                            </m:e>
                            <m:sub>
                              <m:r>
                                <a:rPr lang="en-BE" sz="2001" i="1">
                                  <a:latin typeface="Cambria Math" panose="02040503050406030204" pitchFamily="18" charset="0"/>
                                  <a:ea typeface="+mj-lt"/>
                                  <a:cs typeface="+mj-lt"/>
                                </a:rPr>
                                <m:t>𝑗</m:t>
                              </m:r>
                            </m:sub>
                            <m:sup>
                              <m:r>
                                <a:rPr lang="en-BE" sz="2001" i="1">
                                  <a:latin typeface="Cambria Math" panose="02040503050406030204" pitchFamily="18" charset="0"/>
                                  <a:ea typeface="+mj-lt"/>
                                  <a:cs typeface="+mj-lt"/>
                                </a:rPr>
                                <m:t>𝐺</m:t>
                              </m:r>
                            </m:sup>
                          </m:sSubSup>
                        </m:e>
                      </m:nary>
                      <m:r>
                        <a:rPr lang="en-BE" sz="2001" i="1">
                          <a:latin typeface="Cambria Math" panose="02040503050406030204" pitchFamily="18" charset="0"/>
                          <a:ea typeface="+mj-lt"/>
                          <a:cs typeface="+mj-lt"/>
                        </a:rPr>
                        <m:t>=</m:t>
                      </m:r>
                      <m:r>
                        <a:rPr lang="en-BE" sz="2001" i="1">
                          <a:latin typeface="Cambria Math" panose="02040503050406030204" pitchFamily="18" charset="0"/>
                          <a:ea typeface="+mj-lt"/>
                          <a:cs typeface="+mj-lt"/>
                        </a:rPr>
                        <m:t>𝑞</m:t>
                      </m:r>
                    </m:oMath>
                  </m:oMathPara>
                </a14:m>
                <a:endParaRPr lang="en-BE" sz="2001">
                  <a:latin typeface="Arial" panose="020B0604020202020204" pitchFamily="34" charset="0"/>
                  <a:ea typeface="+mj-lt"/>
                  <a:cs typeface="Arial" panose="020B0604020202020204" pitchFamily="34" charset="0"/>
                </a:endParaRPr>
              </a:p>
              <a:p>
                <a:pPr hangingPunct="0">
                  <a:buClrTx/>
                </a:pPr>
                <a14:m>
                  <m:oMathPara xmlns:m="http://schemas.openxmlformats.org/officeDocument/2006/math">
                    <m:oMathParaPr>
                      <m:jc m:val="centerGroup"/>
                    </m:oMathParaPr>
                    <m:oMath xmlns:m="http://schemas.openxmlformats.org/officeDocument/2006/math">
                      <m:nary>
                        <m:naryPr>
                          <m:chr m:val="∑"/>
                          <m:supHide m:val="on"/>
                          <m:ctrlPr>
                            <a:rPr lang="en-BE" sz="2001" i="1">
                              <a:latin typeface="Cambria Math" panose="02040503050406030204" pitchFamily="18" charset="0"/>
                              <a:ea typeface="+mj-lt"/>
                              <a:cs typeface="+mj-lt"/>
                            </a:rPr>
                          </m:ctrlPr>
                        </m:naryPr>
                        <m:sub>
                          <m:r>
                            <a:rPr lang="en-BE" sz="2001" i="1">
                              <a:latin typeface="Cambria Math" panose="02040503050406030204" pitchFamily="18" charset="0"/>
                              <a:ea typeface="+mj-lt"/>
                              <a:cs typeface="+mj-lt"/>
                            </a:rPr>
                            <m:t>𝑖</m:t>
                          </m:r>
                          <m:r>
                            <a:rPr lang="en-BE" sz="2001" i="1">
                              <a:latin typeface="Cambria Math" panose="02040503050406030204" pitchFamily="18" charset="0"/>
                              <a:ea typeface="Cambria Math" panose="02040503050406030204" pitchFamily="18" charset="0"/>
                              <a:cs typeface="+mj-lt"/>
                            </a:rPr>
                            <m:t>∈</m:t>
                          </m:r>
                          <m:sSub>
                            <m:sSubPr>
                              <m:ctrlPr>
                                <a:rPr lang="en-BE" sz="2001" i="1">
                                  <a:latin typeface="Cambria Math" panose="02040503050406030204" pitchFamily="18" charset="0"/>
                                  <a:ea typeface="Cambria Math" panose="02040503050406030204" pitchFamily="18" charset="0"/>
                                  <a:cs typeface="+mj-lt"/>
                                </a:rPr>
                              </m:ctrlPr>
                            </m:sSubPr>
                            <m:e>
                              <m:r>
                                <a:rPr lang="en-BE" sz="2001" i="1">
                                  <a:latin typeface="Cambria Math" panose="02040503050406030204" pitchFamily="18" charset="0"/>
                                  <a:ea typeface="Cambria Math" panose="02040503050406030204" pitchFamily="18" charset="0"/>
                                  <a:cs typeface="+mj-lt"/>
                                </a:rPr>
                                <m:t>𝐼</m:t>
                              </m:r>
                            </m:e>
                            <m:sub>
                              <m:r>
                                <a:rPr lang="en-BE" sz="2001" i="1">
                                  <a:latin typeface="Cambria Math" panose="02040503050406030204" pitchFamily="18" charset="0"/>
                                  <a:ea typeface="Cambria Math" panose="02040503050406030204" pitchFamily="18" charset="0"/>
                                  <a:cs typeface="+mj-lt"/>
                                </a:rPr>
                                <m:t>2</m:t>
                              </m:r>
                            </m:sub>
                          </m:sSub>
                        </m:sub>
                        <m:sup/>
                        <m:e>
                          <m:sSubSup>
                            <m:sSubSupPr>
                              <m:ctrlPr>
                                <a:rPr lang="en-BE" sz="2001" i="1">
                                  <a:latin typeface="Cambria Math" panose="02040503050406030204" pitchFamily="18" charset="0"/>
                                  <a:ea typeface="+mj-lt"/>
                                  <a:cs typeface="+mj-lt"/>
                                </a:rPr>
                              </m:ctrlPr>
                            </m:sSubSupPr>
                            <m:e>
                              <m:r>
                                <a:rPr lang="en-BE" sz="2001" i="1">
                                  <a:latin typeface="Cambria Math" panose="02040503050406030204" pitchFamily="18" charset="0"/>
                                  <a:ea typeface="+mj-lt"/>
                                  <a:cs typeface="+mj-lt"/>
                                </a:rPr>
                                <m:t>𝑦</m:t>
                              </m:r>
                            </m:e>
                            <m:sub>
                              <m:r>
                                <a:rPr lang="en-BE" sz="2001" i="1">
                                  <a:latin typeface="Cambria Math" panose="02040503050406030204" pitchFamily="18" charset="0"/>
                                  <a:ea typeface="+mj-lt"/>
                                  <a:cs typeface="+mj-lt"/>
                                </a:rPr>
                                <m:t>𝑖</m:t>
                              </m:r>
                            </m:sub>
                            <m:sup>
                              <m:r>
                                <a:rPr lang="en-BE" sz="2001" i="1">
                                  <a:latin typeface="Cambria Math" panose="02040503050406030204" pitchFamily="18" charset="0"/>
                                  <a:ea typeface="+mj-lt"/>
                                  <a:cs typeface="+mj-lt"/>
                                </a:rPr>
                                <m:t>𝐷</m:t>
                              </m:r>
                            </m:sup>
                          </m:sSubSup>
                        </m:e>
                      </m:nary>
                      <m:r>
                        <a:rPr lang="en-BE" sz="2001" i="1">
                          <a:latin typeface="Cambria Math" panose="02040503050406030204" pitchFamily="18" charset="0"/>
                          <a:ea typeface="+mj-lt"/>
                          <a:cs typeface="+mj-lt"/>
                        </a:rPr>
                        <m:t> −</m:t>
                      </m:r>
                      <m:nary>
                        <m:naryPr>
                          <m:chr m:val="∑"/>
                          <m:supHide m:val="on"/>
                          <m:ctrlPr>
                            <a:rPr lang="en-BE" sz="2001" i="1">
                              <a:latin typeface="Cambria Math" panose="02040503050406030204" pitchFamily="18" charset="0"/>
                              <a:ea typeface="+mj-lt"/>
                              <a:cs typeface="+mj-lt"/>
                            </a:rPr>
                          </m:ctrlPr>
                        </m:naryPr>
                        <m:sub>
                          <m:r>
                            <m:rPr>
                              <m:brk m:alnAt="7"/>
                            </m:rPr>
                            <a:rPr lang="en-BE" sz="2001" i="1">
                              <a:latin typeface="Cambria Math" panose="02040503050406030204" pitchFamily="18" charset="0"/>
                              <a:ea typeface="+mj-lt"/>
                              <a:cs typeface="+mj-lt"/>
                            </a:rPr>
                            <m:t>𝑗</m:t>
                          </m:r>
                          <m:r>
                            <a:rPr lang="en-BE" sz="2001" i="1">
                              <a:latin typeface="Cambria Math" panose="02040503050406030204" pitchFamily="18" charset="0"/>
                              <a:ea typeface="Cambria Math" panose="02040503050406030204" pitchFamily="18" charset="0"/>
                              <a:cs typeface="+mj-lt"/>
                            </a:rPr>
                            <m:t>∈</m:t>
                          </m:r>
                          <m:sSub>
                            <m:sSubPr>
                              <m:ctrlPr>
                                <a:rPr lang="en-BE" sz="2001" i="1">
                                  <a:latin typeface="Cambria Math" panose="02040503050406030204" pitchFamily="18" charset="0"/>
                                  <a:ea typeface="Cambria Math" panose="02040503050406030204" pitchFamily="18" charset="0"/>
                                  <a:cs typeface="+mj-lt"/>
                                </a:rPr>
                              </m:ctrlPr>
                            </m:sSubPr>
                            <m:e>
                              <m:r>
                                <a:rPr lang="en-BE" sz="2001" i="1">
                                  <a:latin typeface="Cambria Math" panose="02040503050406030204" pitchFamily="18" charset="0"/>
                                  <a:ea typeface="Cambria Math" panose="02040503050406030204" pitchFamily="18" charset="0"/>
                                  <a:cs typeface="+mj-lt"/>
                                </a:rPr>
                                <m:t>𝐽</m:t>
                              </m:r>
                            </m:e>
                            <m:sub>
                              <m:r>
                                <a:rPr lang="en-BE" sz="2001" i="1">
                                  <a:latin typeface="Cambria Math" panose="02040503050406030204" pitchFamily="18" charset="0"/>
                                  <a:ea typeface="Cambria Math" panose="02040503050406030204" pitchFamily="18" charset="0"/>
                                  <a:cs typeface="+mj-lt"/>
                                </a:rPr>
                                <m:t>2</m:t>
                              </m:r>
                            </m:sub>
                          </m:sSub>
                        </m:sub>
                        <m:sup/>
                        <m:e>
                          <m:sSubSup>
                            <m:sSubSupPr>
                              <m:ctrlPr>
                                <a:rPr lang="en-BE" sz="2001" i="1">
                                  <a:latin typeface="Cambria Math" panose="02040503050406030204" pitchFamily="18" charset="0"/>
                                  <a:ea typeface="+mj-lt"/>
                                  <a:cs typeface="+mj-lt"/>
                                </a:rPr>
                              </m:ctrlPr>
                            </m:sSubSupPr>
                            <m:e>
                              <m:r>
                                <a:rPr lang="en-BE" sz="2001" i="1">
                                  <a:latin typeface="Cambria Math" panose="02040503050406030204" pitchFamily="18" charset="0"/>
                                  <a:ea typeface="+mj-lt"/>
                                  <a:cs typeface="+mj-lt"/>
                                </a:rPr>
                                <m:t>𝑦</m:t>
                              </m:r>
                            </m:e>
                            <m:sub>
                              <m:r>
                                <a:rPr lang="en-BE" sz="2001" i="1">
                                  <a:latin typeface="Cambria Math" panose="02040503050406030204" pitchFamily="18" charset="0"/>
                                  <a:ea typeface="+mj-lt"/>
                                  <a:cs typeface="+mj-lt"/>
                                </a:rPr>
                                <m:t>𝑗</m:t>
                              </m:r>
                            </m:sub>
                            <m:sup>
                              <m:r>
                                <a:rPr lang="en-BE" sz="2001" i="1">
                                  <a:latin typeface="Cambria Math" panose="02040503050406030204" pitchFamily="18" charset="0"/>
                                  <a:ea typeface="+mj-lt"/>
                                  <a:cs typeface="+mj-lt"/>
                                </a:rPr>
                                <m:t>𝐺</m:t>
                              </m:r>
                            </m:sup>
                          </m:sSubSup>
                        </m:e>
                      </m:nary>
                      <m:r>
                        <a:rPr lang="en-BE" sz="2001" i="1">
                          <a:latin typeface="Cambria Math" panose="02040503050406030204" pitchFamily="18" charset="0"/>
                          <a:ea typeface="+mj-lt"/>
                          <a:cs typeface="+mj-lt"/>
                        </a:rPr>
                        <m:t>=−</m:t>
                      </m:r>
                      <m:r>
                        <a:rPr lang="en-BE" sz="2001" i="1">
                          <a:latin typeface="Cambria Math" panose="02040503050406030204" pitchFamily="18" charset="0"/>
                          <a:ea typeface="+mj-lt"/>
                          <a:cs typeface="+mj-lt"/>
                        </a:rPr>
                        <m:t>𝑞</m:t>
                      </m:r>
                    </m:oMath>
                  </m:oMathPara>
                </a14:m>
                <a:endParaRPr lang="fr-BE" sz="2001">
                  <a:latin typeface="Arial" panose="020B0604020202020204" pitchFamily="34" charset="0"/>
                  <a:ea typeface="+mj-ea"/>
                  <a:cs typeface="Arial" panose="020B0604020202020204" pitchFamily="34" charset="0"/>
                  <a:sym typeface="Calibri"/>
                </a:endParaRPr>
              </a:p>
              <a:p>
                <a:pPr hangingPunct="0">
                  <a:buClrTx/>
                </a:pPr>
                <a:endParaRPr lang="en-BE" sz="1000">
                  <a:latin typeface="Arial" panose="020B0604020202020204" pitchFamily="34" charset="0"/>
                  <a:ea typeface="+mj-ea"/>
                  <a:cs typeface="Arial" panose="020B0604020202020204" pitchFamily="34" charset="0"/>
                  <a:sym typeface="Calibri"/>
                </a:endParaRPr>
              </a:p>
              <a:p>
                <a:pPr/>
                <a14:m>
                  <m:oMathPara xmlns:m="http://schemas.openxmlformats.org/officeDocument/2006/math">
                    <m:oMathParaPr>
                      <m:jc m:val="centerGroup"/>
                    </m:oMathParaPr>
                    <m:oMath xmlns:m="http://schemas.openxmlformats.org/officeDocument/2006/math">
                      <m:r>
                        <a:rPr lang="en-BE" sz="2001" i="1">
                          <a:latin typeface="Cambria Math" panose="02040503050406030204" pitchFamily="18" charset="0"/>
                        </a:rPr>
                        <m:t>0 </m:t>
                      </m:r>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en-BE" sz="2001" i="1">
                              <a:latin typeface="Cambria Math" panose="02040503050406030204" pitchFamily="18" charset="0"/>
                            </a:rPr>
                            <m:t>𝑦</m:t>
                          </m:r>
                        </m:e>
                        <m:sub>
                          <m:r>
                            <a:rPr lang="en-BE" sz="2001" i="1">
                              <a:latin typeface="Cambria Math" panose="02040503050406030204" pitchFamily="18" charset="0"/>
                            </a:rPr>
                            <m:t>𝑖</m:t>
                          </m:r>
                        </m:sub>
                        <m:sup>
                          <m:r>
                            <a:rPr lang="en-BE" sz="2001" i="1">
                              <a:latin typeface="Cambria Math" panose="02040503050406030204" pitchFamily="18" charset="0"/>
                            </a:rPr>
                            <m:t>𝐷</m:t>
                          </m:r>
                        </m:sup>
                      </m:sSubSup>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𝑖</m:t>
                          </m:r>
                        </m:sub>
                        <m:sup>
                          <m:r>
                            <a:rPr lang="en-BE" sz="2001" i="1">
                              <a:latin typeface="Cambria Math" panose="02040503050406030204" pitchFamily="18" charset="0"/>
                            </a:rPr>
                            <m:t>𝐷</m:t>
                          </m:r>
                        </m:sup>
                      </m:sSubSup>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𝑖</m:t>
                      </m:r>
                      <m:r>
                        <a:rPr lang="en-BE" sz="2001" i="1">
                          <a:latin typeface="Cambria Math" panose="02040503050406030204" pitchFamily="18" charset="0"/>
                          <a:ea typeface="Cambria Math" panose="02040503050406030204" pitchFamily="18" charset="0"/>
                        </a:rPr>
                        <m:t>=1,⋯,</m:t>
                      </m:r>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𝐷</m:t>
                          </m:r>
                        </m:sub>
                      </m:sSub>
                    </m:oMath>
                  </m:oMathPara>
                </a14:m>
                <a:endParaRPr lang="en-BE" sz="2001">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BE" sz="2001" i="1">
                          <a:latin typeface="Cambria Math" panose="02040503050406030204" pitchFamily="18" charset="0"/>
                        </a:rPr>
                        <m:t>0 </m:t>
                      </m:r>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en-BE" sz="2001" i="1">
                              <a:latin typeface="Cambria Math" panose="02040503050406030204" pitchFamily="18" charset="0"/>
                            </a:rPr>
                            <m:t>𝑦</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r>
                        <a:rPr lang="en-BE" sz="2001" i="1">
                          <a:latin typeface="Cambria Math" panose="02040503050406030204" pitchFamily="18" charset="0"/>
                          <a:ea typeface="Cambria Math" panose="02040503050406030204" pitchFamily="18" charset="0"/>
                        </a:rPr>
                        <m:t>≤</m:t>
                      </m:r>
                      <m:sSubSup>
                        <m:sSubSupPr>
                          <m:ctrlPr>
                            <a:rPr lang="en-BE" sz="2001" i="1">
                              <a:latin typeface="Cambria Math" panose="02040503050406030204" pitchFamily="18" charset="0"/>
                            </a:rPr>
                          </m:ctrlPr>
                        </m:sSubSupPr>
                        <m:e>
                          <m:r>
                            <a:rPr lang="fr-BE" sz="2001" i="1">
                              <a:latin typeface="Cambria Math" panose="02040503050406030204" pitchFamily="18" charset="0"/>
                            </a:rPr>
                            <m:t>𝑃</m:t>
                          </m:r>
                        </m:e>
                        <m:sub>
                          <m:r>
                            <a:rPr lang="en-BE" sz="2001" i="1">
                              <a:latin typeface="Cambria Math" panose="02040503050406030204" pitchFamily="18" charset="0"/>
                            </a:rPr>
                            <m:t>𝑗</m:t>
                          </m:r>
                        </m:sub>
                        <m:sup>
                          <m:r>
                            <a:rPr lang="en-BE" sz="2001" i="1">
                              <a:latin typeface="Cambria Math" panose="02040503050406030204" pitchFamily="18" charset="0"/>
                            </a:rPr>
                            <m:t>𝐺</m:t>
                          </m:r>
                        </m:sup>
                      </m:sSubSup>
                      <m:r>
                        <a:rPr lang="en-BE" sz="2001" i="1">
                          <a:latin typeface="Cambria Math" panose="02040503050406030204" pitchFamily="18" charset="0"/>
                        </a:rPr>
                        <m:t>,  </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𝑗</m:t>
                      </m:r>
                      <m:r>
                        <a:rPr lang="en-BE" sz="2001" i="1">
                          <a:latin typeface="Cambria Math" panose="02040503050406030204" pitchFamily="18" charset="0"/>
                          <a:ea typeface="Cambria Math" panose="02040503050406030204" pitchFamily="18" charset="0"/>
                        </a:rPr>
                        <m:t>=1,⋯,</m:t>
                      </m:r>
                      <m:sSub>
                        <m:sSubPr>
                          <m:ctrlPr>
                            <a:rPr lang="en-BE" sz="2001" i="1">
                              <a:latin typeface="Cambria Math" panose="02040503050406030204" pitchFamily="18" charset="0"/>
                              <a:ea typeface="Cambria Math" panose="02040503050406030204" pitchFamily="18" charset="0"/>
                            </a:rPr>
                          </m:ctrlPr>
                        </m:sSubPr>
                        <m:e>
                          <m:r>
                            <a:rPr lang="en-BE" sz="2001" i="1">
                              <a:latin typeface="Cambria Math" panose="02040503050406030204" pitchFamily="18" charset="0"/>
                            </a:rPr>
                            <m:t>𝑁</m:t>
                          </m:r>
                        </m:e>
                        <m:sub>
                          <m:r>
                            <a:rPr lang="en-BE" sz="2001" i="1">
                              <a:latin typeface="Cambria Math" panose="02040503050406030204" pitchFamily="18" charset="0"/>
                            </a:rPr>
                            <m:t>𝐺</m:t>
                          </m:r>
                        </m:sub>
                      </m:sSub>
                    </m:oMath>
                  </m:oMathPara>
                </a14:m>
                <a:endParaRPr lang="fr-BE" sz="2001">
                  <a:latin typeface="Arial" panose="020B0604020202020204" pitchFamily="34" charset="0"/>
                  <a:cs typeface="Arial" panose="020B0604020202020204" pitchFamily="34" charset="0"/>
                </a:endParaRPr>
              </a:p>
              <a:p>
                <a:endParaRPr lang="en-BE" sz="100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BE" sz="2001" i="1">
                          <a:latin typeface="Cambria Math" panose="02040503050406030204" pitchFamily="18" charset="0"/>
                        </a:rPr>
                        <m:t>−</m:t>
                      </m:r>
                      <m:r>
                        <a:rPr lang="en-BE" sz="2001" i="1">
                          <a:latin typeface="Cambria Math" panose="02040503050406030204" pitchFamily="18" charset="0"/>
                        </a:rPr>
                        <m:t>𝐶</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𝑞</m:t>
                      </m:r>
                      <m:r>
                        <a:rPr lang="en-BE" sz="2001" i="1">
                          <a:latin typeface="Cambria Math" panose="02040503050406030204" pitchFamily="18" charset="0"/>
                          <a:ea typeface="Cambria Math" panose="02040503050406030204" pitchFamily="18" charset="0"/>
                        </a:rPr>
                        <m:t>≤</m:t>
                      </m:r>
                      <m:r>
                        <a:rPr lang="en-BE" sz="2001" i="1">
                          <a:latin typeface="Cambria Math" panose="02040503050406030204" pitchFamily="18" charset="0"/>
                          <a:ea typeface="Cambria Math" panose="02040503050406030204" pitchFamily="18" charset="0"/>
                        </a:rPr>
                        <m:t>𝐶</m:t>
                      </m:r>
                    </m:oMath>
                  </m:oMathPara>
                </a14:m>
                <a:endParaRPr lang="en-BE" sz="2001">
                  <a:latin typeface="Arial" panose="020B0604020202020204" pitchFamily="34" charset="0"/>
                  <a:cs typeface="Arial" panose="020B0604020202020204" pitchFamily="34" charset="0"/>
                </a:endParaRPr>
              </a:p>
            </p:txBody>
          </p:sp>
        </mc:Choice>
        <mc:Fallback xmlns="">
          <p:sp>
            <p:nvSpPr>
              <p:cNvPr id="4" name="ZoneTexte 3">
                <a:extLst>
                  <a:ext uri="{FF2B5EF4-FFF2-40B4-BE49-F238E27FC236}">
                    <a16:creationId xmlns:a16="http://schemas.microsoft.com/office/drawing/2014/main" id="{E832643C-6F57-5521-79BE-878450C40B50}"/>
                  </a:ext>
                </a:extLst>
              </p:cNvPr>
              <p:cNvSpPr txBox="1">
                <a:spLocks noRot="1" noChangeAspect="1" noMove="1" noResize="1" noEditPoints="1" noAdjustHandles="1" noChangeArrowheads="1" noChangeShapeType="1" noTextEdit="1"/>
              </p:cNvSpPr>
              <p:nvPr/>
            </p:nvSpPr>
            <p:spPr>
              <a:xfrm>
                <a:off x="2411182" y="1912863"/>
                <a:ext cx="5871036" cy="4572928"/>
              </a:xfrm>
              <a:prstGeom prst="rect">
                <a:avLst/>
              </a:prstGeom>
              <a:blipFill>
                <a:blip r:embed="rId2"/>
                <a:stretch>
                  <a:fillRect l="-1765"/>
                </a:stretch>
              </a:blipFill>
              <a:ln w="12700" cap="flat">
                <a:noFill/>
                <a:miter lim="400000"/>
              </a:ln>
              <a:effectLst/>
            </p:spPr>
            <p:txBody>
              <a:bodyPr/>
              <a:lstStyle/>
              <a:p>
                <a:r>
                  <a:rPr lang="en-US">
                    <a:noFill/>
                  </a:rPr>
                  <a:t> </a:t>
                </a:r>
              </a:p>
            </p:txBody>
          </p:sp>
        </mc:Fallback>
      </mc:AlternateContent>
      <p:sp>
        <p:nvSpPr>
          <p:cNvPr id="6" name="ZoneTexte 5">
            <a:extLst>
              <a:ext uri="{FF2B5EF4-FFF2-40B4-BE49-F238E27FC236}">
                <a16:creationId xmlns:a16="http://schemas.microsoft.com/office/drawing/2014/main" id="{1C46FD6D-A075-0122-445C-8857F3FE609B}"/>
              </a:ext>
            </a:extLst>
          </p:cNvPr>
          <p:cNvSpPr txBox="1"/>
          <p:nvPr/>
        </p:nvSpPr>
        <p:spPr>
          <a:xfrm>
            <a:off x="590530" y="350622"/>
            <a:ext cx="9334632" cy="461719"/>
          </a:xfrm>
          <a:prstGeom prst="rect">
            <a:avLst/>
          </a:prstGeom>
          <a:noFill/>
        </p:spPr>
        <p:txBody>
          <a:bodyPr wrap="square">
            <a:spAutoFit/>
          </a:bodyPr>
          <a:lstStyle/>
          <a:p>
            <a:r>
              <a:rPr lang="en-US" sz="2400" b="1" u="sng">
                <a:latin typeface="Arial" panose="020B0604020202020204" pitchFamily="34" charset="0"/>
                <a:cs typeface="Arial" panose="020B0604020202020204" pitchFamily="34" charset="0"/>
              </a:rPr>
              <a:t>Solution:</a:t>
            </a:r>
            <a:endParaRPr lang="fr-BE" sz="2400" b="1" u="sng">
              <a:latin typeface="Arial" panose="020B0604020202020204" pitchFamily="34" charset="0"/>
              <a:cs typeface="Arial" panose="020B0604020202020204" pitchFamily="34" charset="0"/>
            </a:endParaRPr>
          </a:p>
        </p:txBody>
      </p:sp>
      <p:sp>
        <p:nvSpPr>
          <p:cNvPr id="5" name="Espace réservé du numéro de diapositive 1">
            <a:extLst>
              <a:ext uri="{FF2B5EF4-FFF2-40B4-BE49-F238E27FC236}">
                <a16:creationId xmlns:a16="http://schemas.microsoft.com/office/drawing/2014/main" id="{4E8CA150-3744-5F1D-04CC-94039692D337}"/>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187</a:t>
            </a:fld>
            <a:endParaRPr lang="en-GB"/>
          </a:p>
        </p:txBody>
      </p:sp>
    </p:spTree>
    <p:extLst>
      <p:ext uri="{BB962C8B-B14F-4D97-AF65-F5344CB8AC3E}">
        <p14:creationId xmlns:p14="http://schemas.microsoft.com/office/powerpoint/2010/main" val="416199022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oogle Shape;82;p17">
            <a:extLst>
              <a:ext uri="{FF2B5EF4-FFF2-40B4-BE49-F238E27FC236}">
                <a16:creationId xmlns:a16="http://schemas.microsoft.com/office/drawing/2014/main" id="{655E9B3A-1B41-BF9F-6302-592ACEBD015C}"/>
              </a:ext>
            </a:extLst>
          </p:cNvPr>
          <p:cNvGraphicFramePr/>
          <p:nvPr/>
        </p:nvGraphicFramePr>
        <p:xfrm>
          <a:off x="5257846" y="1033866"/>
          <a:ext cx="4548888" cy="6424405"/>
        </p:xfrm>
        <a:graphic>
          <a:graphicData uri="http://schemas.openxmlformats.org/drawingml/2006/table">
            <a:tbl>
              <a:tblPr firstRow="1" bandRow="1">
                <a:noFill/>
              </a:tblPr>
              <a:tblGrid>
                <a:gridCol w="690659">
                  <a:extLst>
                    <a:ext uri="{9D8B030D-6E8A-4147-A177-3AD203B41FA5}">
                      <a16:colId xmlns:a16="http://schemas.microsoft.com/office/drawing/2014/main" val="20000"/>
                    </a:ext>
                  </a:extLst>
                </a:gridCol>
                <a:gridCol w="681483">
                  <a:extLst>
                    <a:ext uri="{9D8B030D-6E8A-4147-A177-3AD203B41FA5}">
                      <a16:colId xmlns:a16="http://schemas.microsoft.com/office/drawing/2014/main" val="3372929697"/>
                    </a:ext>
                  </a:extLst>
                </a:gridCol>
                <a:gridCol w="752403">
                  <a:extLst>
                    <a:ext uri="{9D8B030D-6E8A-4147-A177-3AD203B41FA5}">
                      <a16:colId xmlns:a16="http://schemas.microsoft.com/office/drawing/2014/main" val="20001"/>
                    </a:ext>
                  </a:extLst>
                </a:gridCol>
                <a:gridCol w="1179842">
                  <a:extLst>
                    <a:ext uri="{9D8B030D-6E8A-4147-A177-3AD203B41FA5}">
                      <a16:colId xmlns:a16="http://schemas.microsoft.com/office/drawing/2014/main" val="20002"/>
                    </a:ext>
                  </a:extLst>
                </a:gridCol>
                <a:gridCol w="1244501">
                  <a:extLst>
                    <a:ext uri="{9D8B030D-6E8A-4147-A177-3AD203B41FA5}">
                      <a16:colId xmlns:a16="http://schemas.microsoft.com/office/drawing/2014/main" val="20003"/>
                    </a:ext>
                  </a:extLst>
                </a:gridCol>
              </a:tblGrid>
              <a:tr h="702199">
                <a:tc>
                  <a:txBody>
                    <a:bodyPr/>
                    <a:lstStyle/>
                    <a:p>
                      <a:pPr marL="0" lvl="0" indent="0" algn="ctr" rtl="0">
                        <a:spcBef>
                          <a:spcPts val="0"/>
                        </a:spcBef>
                        <a:spcAft>
                          <a:spcPts val="0"/>
                        </a:spcAft>
                        <a:buNone/>
                      </a:pPr>
                      <a:r>
                        <a:rPr lang="fr-BE" sz="1600" b="1" spc="0">
                          <a:solidFill>
                            <a:schemeClr val="tx1"/>
                          </a:solidFill>
                          <a:latin typeface="Arial" panose="020B0604020202020204" pitchFamily="34" charset="0"/>
                          <a:cs typeface="Arial" panose="020B0604020202020204" pitchFamily="34" charset="0"/>
                        </a:rPr>
                        <a:t>ID</a:t>
                      </a:r>
                      <a:endParaRPr sz="1600" b="1"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lnSpc>
                          <a:spcPct val="100000"/>
                        </a:lnSpc>
                        <a:spcBef>
                          <a:spcPts val="310"/>
                        </a:spcBef>
                      </a:pPr>
                      <a:r>
                        <a:rPr sz="1600" b="1" spc="0">
                          <a:solidFill>
                            <a:schemeClr val="tx1"/>
                          </a:solidFill>
                          <a:latin typeface="Arial" panose="020B0604020202020204" pitchFamily="34" charset="0"/>
                          <a:cs typeface="Arial" panose="020B0604020202020204" pitchFamily="34" charset="0"/>
                        </a:rPr>
                        <a:t>Side</a:t>
                      </a:r>
                      <a:endParaRPr sz="1600" spc="0">
                        <a:solidFill>
                          <a:schemeClr val="tx1"/>
                        </a:solidFill>
                        <a:latin typeface="Arial" panose="020B0604020202020204" pitchFamily="34" charset="0"/>
                        <a:cs typeface="Arial" panose="020B0604020202020204" pitchFamily="34" charset="0"/>
                      </a:endParaRPr>
                    </a:p>
                  </a:txBody>
                  <a:tcPr marL="0" marR="0" marT="396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lnSpc>
                          <a:spcPct val="100000"/>
                        </a:lnSpc>
                        <a:spcBef>
                          <a:spcPts val="310"/>
                        </a:spcBef>
                      </a:pPr>
                      <a:r>
                        <a:rPr lang="fr-BE" sz="1600" b="1" spc="0">
                          <a:solidFill>
                            <a:schemeClr val="tx1"/>
                          </a:solidFill>
                          <a:latin typeface="Arial" panose="020B0604020202020204" pitchFamily="34" charset="0"/>
                          <a:cs typeface="Arial" panose="020B0604020202020204" pitchFamily="34" charset="0"/>
                        </a:rPr>
                        <a:t>Node</a:t>
                      </a:r>
                      <a:endParaRPr sz="1600" b="1" spc="0">
                        <a:solidFill>
                          <a:schemeClr val="tx1"/>
                        </a:solidFill>
                        <a:latin typeface="Arial" panose="020B0604020202020204" pitchFamily="34" charset="0"/>
                        <a:cs typeface="Arial" panose="020B0604020202020204" pitchFamily="34" charset="0"/>
                      </a:endParaRPr>
                    </a:p>
                  </a:txBody>
                  <a:tcPr marL="0" marR="0" marT="396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marL="0" lvl="0" indent="0" algn="ctr" rtl="0">
                        <a:spcBef>
                          <a:spcPts val="0"/>
                        </a:spcBef>
                        <a:spcAft>
                          <a:spcPts val="0"/>
                        </a:spcAft>
                        <a:buNone/>
                      </a:pPr>
                      <a:r>
                        <a:rPr lang="fr-BE" sz="1600" b="1" spc="0">
                          <a:solidFill>
                            <a:schemeClr val="tx1"/>
                          </a:solidFill>
                          <a:latin typeface="Arial" panose="020B0604020202020204" pitchFamily="34" charset="0"/>
                          <a:cs typeface="Arial" panose="020B0604020202020204" pitchFamily="34" charset="0"/>
                        </a:rPr>
                        <a:t>Quantity</a:t>
                      </a:r>
                    </a:p>
                    <a:p>
                      <a:pPr marL="0" lvl="0" indent="0" algn="ctr" rtl="0">
                        <a:spcBef>
                          <a:spcPts val="0"/>
                        </a:spcBef>
                        <a:spcAft>
                          <a:spcPts val="0"/>
                        </a:spcAft>
                        <a:buNone/>
                      </a:pPr>
                      <a:r>
                        <a:rPr lang="fr-BE" sz="1600" b="1" spc="0">
                          <a:solidFill>
                            <a:schemeClr val="tx1"/>
                          </a:solidFill>
                          <a:latin typeface="Arial" panose="020B0604020202020204" pitchFamily="34" charset="0"/>
                          <a:cs typeface="Arial" panose="020B0604020202020204" pitchFamily="34" charset="0"/>
                        </a:rPr>
                        <a:t>(MWh)</a:t>
                      </a: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lnSpc>
                          <a:spcPct val="100000"/>
                        </a:lnSpc>
                        <a:spcBef>
                          <a:spcPts val="310"/>
                        </a:spcBef>
                      </a:pPr>
                      <a:r>
                        <a:rPr lang="fr-BE" sz="1600" b="1" spc="0">
                          <a:solidFill>
                            <a:schemeClr val="tx1"/>
                          </a:solidFill>
                          <a:latin typeface="Arial" panose="020B0604020202020204" pitchFamily="34" charset="0"/>
                          <a:cs typeface="Arial" panose="020B0604020202020204" pitchFamily="34" charset="0"/>
                        </a:rPr>
                        <a:t>Price</a:t>
                      </a:r>
                    </a:p>
                    <a:p>
                      <a:pPr algn="ctr">
                        <a:lnSpc>
                          <a:spcPct val="100000"/>
                        </a:lnSpc>
                        <a:spcBef>
                          <a:spcPts val="310"/>
                        </a:spcBef>
                      </a:pPr>
                      <a:r>
                        <a:rPr lang="fr-BE" sz="1600" b="1" spc="0">
                          <a:solidFill>
                            <a:schemeClr val="tx1"/>
                          </a:solidFill>
                          <a:latin typeface="Arial" panose="020B0604020202020204" pitchFamily="34" charset="0"/>
                          <a:cs typeface="Arial" panose="020B0604020202020204" pitchFamily="34" charset="0"/>
                        </a:rPr>
                        <a:t>(€/MWh)</a:t>
                      </a:r>
                      <a:endParaRPr sz="1600" spc="0">
                        <a:solidFill>
                          <a:schemeClr val="tx1"/>
                        </a:solidFill>
                        <a:latin typeface="Arial" panose="020B0604020202020204" pitchFamily="34" charset="0"/>
                        <a:cs typeface="Arial" panose="020B0604020202020204" pitchFamily="34" charset="0"/>
                      </a:endParaRPr>
                    </a:p>
                  </a:txBody>
                  <a:tcPr marL="0" marR="0" marT="3962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0000"/>
                  </a:ext>
                </a:extLst>
              </a:tr>
              <a:tr h="408729">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G1</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spc="0" noProof="0">
                          <a:solidFill>
                            <a:schemeClr val="tx1"/>
                          </a:solidFill>
                          <a:latin typeface="Arial" panose="020B0604020202020204" pitchFamily="34" charset="0"/>
                          <a:cs typeface="Arial" panose="020B0604020202020204" pitchFamily="34" charset="0"/>
                        </a:rPr>
                        <a:t>Sell</a:t>
                      </a: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1</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600" spc="0">
                          <a:solidFill>
                            <a:schemeClr val="tx1"/>
                          </a:solidFill>
                          <a:latin typeface="Arial" panose="020B0604020202020204" pitchFamily="34" charset="0"/>
                          <a:cs typeface="Arial" panose="020B0604020202020204" pitchFamily="34" charset="0"/>
                        </a:rPr>
                        <a:t>50</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15"/>
                        </a:spcBef>
                      </a:pPr>
                      <a:r>
                        <a:rPr lang="fr-BE" sz="1600" spc="0">
                          <a:solidFill>
                            <a:schemeClr val="tx1"/>
                          </a:solidFill>
                          <a:latin typeface="Arial" panose="020B0604020202020204" pitchFamily="34" charset="0"/>
                          <a:cs typeface="Arial" panose="020B0604020202020204" pitchFamily="34" charset="0"/>
                        </a:rPr>
                        <a:t>20</a:t>
                      </a:r>
                      <a:endParaRPr sz="1600" spc="0">
                        <a:solidFill>
                          <a:schemeClr val="tx1"/>
                        </a:solidFill>
                        <a:latin typeface="Arial" panose="020B0604020202020204" pitchFamily="34" charset="0"/>
                        <a:cs typeface="Arial" panose="020B0604020202020204" pitchFamily="34" charset="0"/>
                      </a:endParaRPr>
                    </a:p>
                  </a:txBody>
                  <a:tcPr marL="0" marR="0" marT="40266"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8729">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G2</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15"/>
                        </a:spcBef>
                      </a:pPr>
                      <a:r>
                        <a:rPr sz="1600" spc="0">
                          <a:solidFill>
                            <a:schemeClr val="tx1"/>
                          </a:solidFill>
                          <a:latin typeface="Arial" panose="020B0604020202020204" pitchFamily="34" charset="0"/>
                          <a:cs typeface="Arial" panose="020B0604020202020204" pitchFamily="34" charset="0"/>
                        </a:rPr>
                        <a:t>Sell</a:t>
                      </a:r>
                    </a:p>
                  </a:txBody>
                  <a:tcPr marL="0" marR="0" marT="40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1</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600" spc="0">
                          <a:solidFill>
                            <a:schemeClr val="tx1"/>
                          </a:solidFill>
                          <a:latin typeface="Arial" panose="020B0604020202020204" pitchFamily="34" charset="0"/>
                          <a:cs typeface="Arial" panose="020B0604020202020204" pitchFamily="34" charset="0"/>
                        </a:rPr>
                        <a:t>100</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05"/>
                        </a:spcBef>
                      </a:pPr>
                      <a:r>
                        <a:rPr lang="fr-BE" sz="1600" spc="0">
                          <a:solidFill>
                            <a:schemeClr val="tx1"/>
                          </a:solidFill>
                          <a:latin typeface="Arial" panose="020B0604020202020204" pitchFamily="34" charset="0"/>
                          <a:cs typeface="Arial" panose="020B0604020202020204" pitchFamily="34" charset="0"/>
                        </a:rPr>
                        <a:t>10</a:t>
                      </a:r>
                      <a:endParaRPr sz="1600" spc="0">
                        <a:solidFill>
                          <a:schemeClr val="tx1"/>
                        </a:solidFill>
                        <a:latin typeface="Arial" panose="020B0604020202020204" pitchFamily="34" charset="0"/>
                        <a:cs typeface="Arial" panose="020B0604020202020204" pitchFamily="34" charset="0"/>
                      </a:endParaRPr>
                    </a:p>
                  </a:txBody>
                  <a:tcPr marL="0" marR="0" marT="3898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08729">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G3</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05"/>
                        </a:spcBef>
                      </a:pPr>
                      <a:r>
                        <a:rPr sz="1600" spc="0">
                          <a:solidFill>
                            <a:schemeClr val="tx1"/>
                          </a:solidFill>
                          <a:latin typeface="Arial" panose="020B0604020202020204" pitchFamily="34" charset="0"/>
                          <a:cs typeface="Arial" panose="020B0604020202020204" pitchFamily="34" charset="0"/>
                        </a:rPr>
                        <a:t>Sell</a:t>
                      </a:r>
                    </a:p>
                  </a:txBody>
                  <a:tcPr marL="0" marR="0" marT="38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1</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600" spc="0">
                          <a:solidFill>
                            <a:schemeClr val="tx1"/>
                          </a:solidFill>
                          <a:latin typeface="Arial" panose="020B0604020202020204" pitchFamily="34" charset="0"/>
                          <a:cs typeface="Arial" panose="020B0604020202020204" pitchFamily="34" charset="0"/>
                        </a:rPr>
                        <a:t>20</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95"/>
                        </a:spcBef>
                      </a:pPr>
                      <a:r>
                        <a:rPr lang="fr-BE" sz="1600" spc="0">
                          <a:solidFill>
                            <a:schemeClr val="tx1"/>
                          </a:solidFill>
                          <a:latin typeface="Arial" panose="020B0604020202020204" pitchFamily="34" charset="0"/>
                          <a:cs typeface="Arial" panose="020B0604020202020204" pitchFamily="34" charset="0"/>
                        </a:rPr>
                        <a:t>30</a:t>
                      </a:r>
                      <a:endParaRPr sz="1600" spc="0">
                        <a:solidFill>
                          <a:schemeClr val="tx1"/>
                        </a:solidFill>
                        <a:latin typeface="Arial" panose="020B0604020202020204" pitchFamily="34" charset="0"/>
                        <a:cs typeface="Arial" panose="020B0604020202020204" pitchFamily="34" charset="0"/>
                      </a:endParaRPr>
                    </a:p>
                  </a:txBody>
                  <a:tcPr marL="0" marR="0" marT="37709"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08729">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G4</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95"/>
                        </a:spcBef>
                      </a:pPr>
                      <a:r>
                        <a:rPr sz="1600" spc="0">
                          <a:solidFill>
                            <a:schemeClr val="tx1"/>
                          </a:solidFill>
                          <a:latin typeface="Arial" panose="020B0604020202020204" pitchFamily="34" charset="0"/>
                          <a:cs typeface="Arial" panose="020B0604020202020204" pitchFamily="34" charset="0"/>
                        </a:rPr>
                        <a:t>Sell</a:t>
                      </a: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1</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600" spc="0">
                          <a:solidFill>
                            <a:schemeClr val="tx1"/>
                          </a:solidFill>
                          <a:latin typeface="Arial" panose="020B0604020202020204" pitchFamily="34" charset="0"/>
                          <a:cs typeface="Arial" panose="020B0604020202020204" pitchFamily="34" charset="0"/>
                        </a:rPr>
                        <a:t>200</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10"/>
                        </a:spcBef>
                      </a:pPr>
                      <a:r>
                        <a:rPr sz="1600" spc="0">
                          <a:solidFill>
                            <a:schemeClr val="tx1"/>
                          </a:solidFill>
                          <a:latin typeface="Arial" panose="020B0604020202020204" pitchFamily="34" charset="0"/>
                          <a:cs typeface="Arial" panose="020B0604020202020204" pitchFamily="34" charset="0"/>
                        </a:rPr>
                        <a:t>5</a:t>
                      </a:r>
                    </a:p>
                  </a:txBody>
                  <a:tcPr marL="0" marR="0" marT="3962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08729">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G5</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10"/>
                        </a:spcBef>
                      </a:pPr>
                      <a:r>
                        <a:rPr sz="1600" spc="0">
                          <a:solidFill>
                            <a:schemeClr val="tx1"/>
                          </a:solidFill>
                          <a:latin typeface="Arial" panose="020B0604020202020204" pitchFamily="34" charset="0"/>
                          <a:cs typeface="Arial" panose="020B0604020202020204" pitchFamily="34" charset="0"/>
                        </a:rPr>
                        <a:t>Sell</a:t>
                      </a:r>
                    </a:p>
                  </a:txBody>
                  <a:tcPr marL="0" marR="0" marT="396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1</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600" spc="0">
                          <a:solidFill>
                            <a:schemeClr val="tx1"/>
                          </a:solidFill>
                          <a:latin typeface="Arial" panose="020B0604020202020204" pitchFamily="34" charset="0"/>
                          <a:cs typeface="Arial" panose="020B0604020202020204" pitchFamily="34" charset="0"/>
                        </a:rPr>
                        <a:t>10</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00"/>
                        </a:spcBef>
                      </a:pPr>
                      <a:r>
                        <a:rPr lang="fr-BE" sz="1600" spc="0">
                          <a:solidFill>
                            <a:schemeClr val="tx1"/>
                          </a:solidFill>
                          <a:latin typeface="Arial" panose="020B0604020202020204" pitchFamily="34" charset="0"/>
                          <a:cs typeface="Arial" panose="020B0604020202020204" pitchFamily="34" charset="0"/>
                        </a:rPr>
                        <a:t>0</a:t>
                      </a:r>
                      <a:endParaRPr sz="1600" spc="0">
                        <a:solidFill>
                          <a:schemeClr val="tx1"/>
                        </a:solidFill>
                        <a:latin typeface="Arial" panose="020B0604020202020204" pitchFamily="34" charset="0"/>
                        <a:cs typeface="Arial" panose="020B0604020202020204" pitchFamily="34" charset="0"/>
                      </a:endParaRPr>
                    </a:p>
                  </a:txBody>
                  <a:tcPr marL="0" marR="0" marT="38348"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08729">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G6</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00"/>
                        </a:spcBef>
                      </a:pPr>
                      <a:r>
                        <a:rPr lang="fr-BE" sz="1600" spc="0">
                          <a:solidFill>
                            <a:schemeClr val="tx1"/>
                          </a:solidFill>
                          <a:latin typeface="Arial" panose="020B0604020202020204" pitchFamily="34" charset="0"/>
                          <a:cs typeface="Arial" panose="020B0604020202020204" pitchFamily="34" charset="0"/>
                        </a:rPr>
                        <a:t>Sell</a:t>
                      </a:r>
                    </a:p>
                  </a:txBody>
                  <a:tcPr marL="0" marR="0" marT="38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2</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100</a:t>
                      </a:r>
                      <a:endParaRPr lang="en-US" sz="1600" spc="0" noProof="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30</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08729">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G7</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10"/>
                        </a:spcBef>
                      </a:pPr>
                      <a:r>
                        <a:rPr sz="1600" spc="0">
                          <a:solidFill>
                            <a:schemeClr val="tx1"/>
                          </a:solidFill>
                          <a:latin typeface="Arial" panose="020B0604020202020204" pitchFamily="34" charset="0"/>
                          <a:cs typeface="Arial" panose="020B0604020202020204" pitchFamily="34" charset="0"/>
                        </a:rPr>
                        <a:t>Sell</a:t>
                      </a:r>
                    </a:p>
                  </a:txBody>
                  <a:tcPr marL="0" marR="0" marT="396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2</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50</a:t>
                      </a:r>
                      <a:endParaRPr lang="en-US" sz="1600" spc="0" noProof="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10</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08729">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G8</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00"/>
                        </a:spcBef>
                      </a:pPr>
                      <a:r>
                        <a:rPr lang="fr-BE" sz="1600" spc="0">
                          <a:solidFill>
                            <a:schemeClr val="tx1"/>
                          </a:solidFill>
                          <a:latin typeface="Arial" panose="020B0604020202020204" pitchFamily="34" charset="0"/>
                          <a:cs typeface="Arial" panose="020B0604020202020204" pitchFamily="34" charset="0"/>
                        </a:rPr>
                        <a:t>Sell</a:t>
                      </a:r>
                    </a:p>
                  </a:txBody>
                  <a:tcPr marL="0" marR="0" marT="38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2</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100</a:t>
                      </a:r>
                      <a:endParaRPr lang="en-US" sz="1600" spc="0" noProof="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5</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408729">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C1</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spc="0" noProof="0">
                          <a:solidFill>
                            <a:schemeClr val="tx1"/>
                          </a:solidFill>
                          <a:latin typeface="Arial" panose="020B0604020202020204" pitchFamily="34" charset="0"/>
                          <a:cs typeface="Arial" panose="020B0604020202020204" pitchFamily="34" charset="0"/>
                        </a:rPr>
                        <a:t>Buy</a:t>
                      </a: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1</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600" spc="0">
                          <a:solidFill>
                            <a:schemeClr val="tx1"/>
                          </a:solidFill>
                          <a:latin typeface="Arial" panose="020B0604020202020204" pitchFamily="34" charset="0"/>
                          <a:cs typeface="Arial" panose="020B0604020202020204" pitchFamily="34" charset="0"/>
                        </a:rPr>
                        <a:t>50</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600" spc="0">
                          <a:solidFill>
                            <a:schemeClr val="tx1"/>
                          </a:solidFill>
                          <a:latin typeface="Arial" panose="020B0604020202020204" pitchFamily="34" charset="0"/>
                          <a:cs typeface="Arial" panose="020B0604020202020204" pitchFamily="34" charset="0"/>
                        </a:rPr>
                        <a:t>1</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408729">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C2</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00"/>
                        </a:spcBef>
                      </a:pPr>
                      <a:r>
                        <a:rPr sz="1600" spc="0">
                          <a:solidFill>
                            <a:schemeClr val="tx1"/>
                          </a:solidFill>
                          <a:latin typeface="Arial" panose="020B0604020202020204" pitchFamily="34" charset="0"/>
                          <a:cs typeface="Arial" panose="020B0604020202020204" pitchFamily="34" charset="0"/>
                        </a:rPr>
                        <a:t>Buy</a:t>
                      </a:r>
                    </a:p>
                  </a:txBody>
                  <a:tcPr marL="0" marR="0" marT="383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1</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600" spc="0">
                          <a:solidFill>
                            <a:schemeClr val="tx1"/>
                          </a:solidFill>
                          <a:latin typeface="Arial" panose="020B0604020202020204" pitchFamily="34" charset="0"/>
                          <a:cs typeface="Arial" panose="020B0604020202020204" pitchFamily="34" charset="0"/>
                        </a:rPr>
                        <a:t>100</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600" spc="0">
                          <a:solidFill>
                            <a:schemeClr val="tx1"/>
                          </a:solidFill>
                          <a:latin typeface="Arial" panose="020B0604020202020204" pitchFamily="34" charset="0"/>
                          <a:cs typeface="Arial" panose="020B0604020202020204" pitchFamily="34" charset="0"/>
                        </a:rPr>
                        <a:t>15</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408729">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C3</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15"/>
                        </a:spcBef>
                      </a:pPr>
                      <a:r>
                        <a:rPr sz="1600" spc="0">
                          <a:solidFill>
                            <a:schemeClr val="tx1"/>
                          </a:solidFill>
                          <a:latin typeface="Arial" panose="020B0604020202020204" pitchFamily="34" charset="0"/>
                          <a:cs typeface="Arial" panose="020B0604020202020204" pitchFamily="34" charset="0"/>
                        </a:rPr>
                        <a:t>Buy</a:t>
                      </a:r>
                    </a:p>
                  </a:txBody>
                  <a:tcPr marL="0" marR="0" marT="40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1</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600" spc="0">
                          <a:solidFill>
                            <a:schemeClr val="tx1"/>
                          </a:solidFill>
                          <a:latin typeface="Arial" panose="020B0604020202020204" pitchFamily="34" charset="0"/>
                          <a:cs typeface="Arial" panose="020B0604020202020204" pitchFamily="34" charset="0"/>
                        </a:rPr>
                        <a:t>200</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600" spc="0">
                          <a:solidFill>
                            <a:schemeClr val="tx1"/>
                          </a:solidFill>
                          <a:latin typeface="Arial" panose="020B0604020202020204" pitchFamily="34" charset="0"/>
                          <a:cs typeface="Arial" panose="020B0604020202020204" pitchFamily="34" charset="0"/>
                        </a:rPr>
                        <a:t>20</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408729">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C4</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05"/>
                        </a:spcBef>
                      </a:pPr>
                      <a:r>
                        <a:rPr sz="1600" spc="0">
                          <a:solidFill>
                            <a:schemeClr val="tx1"/>
                          </a:solidFill>
                          <a:latin typeface="Arial" panose="020B0604020202020204" pitchFamily="34" charset="0"/>
                          <a:cs typeface="Arial" panose="020B0604020202020204" pitchFamily="34" charset="0"/>
                        </a:rPr>
                        <a:t>Buy</a:t>
                      </a:r>
                    </a:p>
                  </a:txBody>
                  <a:tcPr marL="0" marR="0" marT="389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1</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600" spc="0">
                          <a:solidFill>
                            <a:schemeClr val="tx1"/>
                          </a:solidFill>
                          <a:latin typeface="Arial" panose="020B0604020202020204" pitchFamily="34" charset="0"/>
                          <a:cs typeface="Arial" panose="020B0604020202020204" pitchFamily="34" charset="0"/>
                        </a:rPr>
                        <a:t>50</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 sz="1600" spc="0">
                          <a:solidFill>
                            <a:schemeClr val="tx1"/>
                          </a:solidFill>
                          <a:latin typeface="Arial" panose="020B0604020202020204" pitchFamily="34" charset="0"/>
                          <a:cs typeface="Arial" panose="020B0604020202020204" pitchFamily="34" charset="0"/>
                        </a:rPr>
                        <a:t>30</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408729">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C5</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95"/>
                        </a:spcBef>
                      </a:pPr>
                      <a:r>
                        <a:rPr sz="1600" spc="0">
                          <a:solidFill>
                            <a:schemeClr val="tx1"/>
                          </a:solidFill>
                          <a:latin typeface="Arial" panose="020B0604020202020204" pitchFamily="34" charset="0"/>
                          <a:cs typeface="Arial" panose="020B0604020202020204" pitchFamily="34" charset="0"/>
                        </a:rPr>
                        <a:t>Buy</a:t>
                      </a:r>
                    </a:p>
                  </a:txBody>
                  <a:tcPr marL="0" marR="0" marT="377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2</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100</a:t>
                      </a:r>
                      <a:endParaRPr lang="en-US" sz="1600" spc="0" noProof="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5</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408729">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C6</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Buy</a:t>
                      </a: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2</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120</a:t>
                      </a:r>
                      <a:endParaRPr lang="en-US" sz="1600" spc="0" noProof="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fr-BE" sz="1600" spc="0">
                          <a:solidFill>
                            <a:schemeClr val="tx1"/>
                          </a:solidFill>
                          <a:latin typeface="Arial" panose="020B0604020202020204" pitchFamily="34" charset="0"/>
                          <a:cs typeface="Arial" panose="020B0604020202020204" pitchFamily="34" charset="0"/>
                        </a:rPr>
                        <a:t>20</a:t>
                      </a:r>
                      <a:endParaRPr sz="1600" spc="0">
                        <a:solidFill>
                          <a:schemeClr val="tx1"/>
                        </a:solidFill>
                        <a:latin typeface="Arial" panose="020B0604020202020204" pitchFamily="34" charset="0"/>
                        <a:cs typeface="Arial" panose="020B0604020202020204" pitchFamily="34" charset="0"/>
                      </a:endParaRPr>
                    </a:p>
                  </a:txBody>
                  <a:tcPr marL="66640" marR="66640" marT="66640" marB="6664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
        <p:nvSpPr>
          <p:cNvPr id="11" name="ZoneTexte 10">
            <a:extLst>
              <a:ext uri="{FF2B5EF4-FFF2-40B4-BE49-F238E27FC236}">
                <a16:creationId xmlns:a16="http://schemas.microsoft.com/office/drawing/2014/main" id="{FA9F55DE-B947-6422-6D3E-A7F2EF92903D}"/>
              </a:ext>
            </a:extLst>
          </p:cNvPr>
          <p:cNvSpPr txBox="1"/>
          <p:nvPr/>
        </p:nvSpPr>
        <p:spPr>
          <a:xfrm>
            <a:off x="590531" y="2780033"/>
            <a:ext cx="4281637" cy="2863454"/>
          </a:xfrm>
          <a:prstGeom prst="rect">
            <a:avLst/>
          </a:prstGeom>
          <a:noFill/>
        </p:spPr>
        <p:txBody>
          <a:bodyPr wrap="square">
            <a:spAutoFit/>
          </a:bodyPr>
          <a:lstStyle/>
          <a:p>
            <a:pPr algn="just"/>
            <a:r>
              <a:rPr lang="en-US" sz="2001" b="1">
                <a:latin typeface="Arial" panose="020B0604020202020204" pitchFamily="34" charset="0"/>
                <a:cs typeface="Arial" panose="020B0604020202020204" pitchFamily="34" charset="0"/>
              </a:rPr>
              <a:t>1. </a:t>
            </a:r>
            <a:r>
              <a:rPr lang="en-US" sz="2001">
                <a:latin typeface="Arial" panose="020B0604020202020204" pitchFamily="34" charset="0"/>
                <a:cs typeface="Arial" panose="020B0604020202020204" pitchFamily="34" charset="0"/>
              </a:rPr>
              <a:t>Build the merit orders for both nodes, first assuming they are not interconnected.</a:t>
            </a: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2. </a:t>
            </a:r>
            <a:r>
              <a:rPr lang="en-US" sz="2001">
                <a:latin typeface="Arial" panose="020B0604020202020204" pitchFamily="34" charset="0"/>
                <a:cs typeface="Arial" panose="020B0604020202020204" pitchFamily="34" charset="0"/>
              </a:rPr>
              <a:t>Now, assuming a transfer of 10 MWh from node 1 to node 2 is possible, is it profitable to trade between the two nodes based on their independent merit orders?</a:t>
            </a:r>
          </a:p>
        </p:txBody>
      </p:sp>
      <p:sp>
        <p:nvSpPr>
          <p:cNvPr id="13" name="ZoneTexte 12">
            <a:extLst>
              <a:ext uri="{FF2B5EF4-FFF2-40B4-BE49-F238E27FC236}">
                <a16:creationId xmlns:a16="http://schemas.microsoft.com/office/drawing/2014/main" id="{C73C2EB8-37B7-D281-E2D6-E607D993D048}"/>
              </a:ext>
            </a:extLst>
          </p:cNvPr>
          <p:cNvSpPr txBox="1"/>
          <p:nvPr/>
        </p:nvSpPr>
        <p:spPr>
          <a:xfrm>
            <a:off x="590530" y="350622"/>
            <a:ext cx="2133543" cy="461719"/>
          </a:xfrm>
          <a:prstGeom prst="rect">
            <a:avLst/>
          </a:prstGeom>
          <a:noFill/>
        </p:spPr>
        <p:txBody>
          <a:bodyPr wrap="square">
            <a:spAutoFit/>
          </a:bodyPr>
          <a:lstStyle/>
          <a:p>
            <a:r>
              <a:rPr lang="en-US" sz="2400" b="1" u="sng">
                <a:latin typeface="Arial" panose="020B0604020202020204" pitchFamily="34" charset="0"/>
                <a:cs typeface="Arial" panose="020B0604020202020204" pitchFamily="34" charset="0"/>
              </a:rPr>
              <a:t>Exercise 2:</a:t>
            </a:r>
            <a:endParaRPr lang="fr-BE" sz="2400" b="1" u="sng">
              <a:latin typeface="Arial" panose="020B0604020202020204" pitchFamily="34" charset="0"/>
              <a:cs typeface="Arial" panose="020B0604020202020204" pitchFamily="34" charset="0"/>
            </a:endParaRPr>
          </a:p>
        </p:txBody>
      </p:sp>
      <p:sp>
        <p:nvSpPr>
          <p:cNvPr id="4" name="Espace réservé du numéro de diapositive 1">
            <a:extLst>
              <a:ext uri="{FF2B5EF4-FFF2-40B4-BE49-F238E27FC236}">
                <a16:creationId xmlns:a16="http://schemas.microsoft.com/office/drawing/2014/main" id="{EBE5B740-263B-1EE0-D9D8-DDD37FCC440A}"/>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188</a:t>
            </a:fld>
            <a:endParaRPr lang="en-GB"/>
          </a:p>
        </p:txBody>
      </p:sp>
    </p:spTree>
    <p:extLst>
      <p:ext uri="{BB962C8B-B14F-4D97-AF65-F5344CB8AC3E}">
        <p14:creationId xmlns:p14="http://schemas.microsoft.com/office/powerpoint/2010/main" val="278895830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A8A1068-FAD5-FF17-6DF8-8CA75B7E1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188" y="1457324"/>
            <a:ext cx="4923333" cy="3286324"/>
          </a:xfrm>
          <a:prstGeom prst="rect">
            <a:avLst/>
          </a:prstGeom>
        </p:spPr>
      </p:pic>
      <p:pic>
        <p:nvPicPr>
          <p:cNvPr id="9" name="Image 8">
            <a:extLst>
              <a:ext uri="{FF2B5EF4-FFF2-40B4-BE49-F238E27FC236}">
                <a16:creationId xmlns:a16="http://schemas.microsoft.com/office/drawing/2014/main" id="{565EF702-F800-9DD0-57EA-292F2A452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6700" y="1457323"/>
            <a:ext cx="4923333" cy="3286324"/>
          </a:xfrm>
          <a:prstGeom prst="rect">
            <a:avLst/>
          </a:prstGeom>
        </p:spPr>
      </p:pic>
      <p:sp>
        <p:nvSpPr>
          <p:cNvPr id="7" name="ZoneTexte 6">
            <a:extLst>
              <a:ext uri="{FF2B5EF4-FFF2-40B4-BE49-F238E27FC236}">
                <a16:creationId xmlns:a16="http://schemas.microsoft.com/office/drawing/2014/main" id="{6B1497C0-5646-2D05-28E4-7E59B203DDE1}"/>
              </a:ext>
            </a:extLst>
          </p:cNvPr>
          <p:cNvSpPr txBox="1"/>
          <p:nvPr/>
        </p:nvSpPr>
        <p:spPr>
          <a:xfrm>
            <a:off x="590530" y="350622"/>
            <a:ext cx="1708073" cy="461719"/>
          </a:xfrm>
          <a:prstGeom prst="rect">
            <a:avLst/>
          </a:prstGeom>
          <a:noFill/>
        </p:spPr>
        <p:txBody>
          <a:bodyPr wrap="square">
            <a:spAutoFit/>
          </a:bodyPr>
          <a:lstStyle/>
          <a:p>
            <a:r>
              <a:rPr lang="en-US" sz="2400" b="1" u="sng">
                <a:latin typeface="Arial" panose="020B0604020202020204" pitchFamily="34" charset="0"/>
                <a:cs typeface="Arial" panose="020B0604020202020204" pitchFamily="34" charset="0"/>
              </a:rPr>
              <a:t>Solution:</a:t>
            </a:r>
            <a:endParaRPr lang="fr-BE" sz="2400" b="1" u="sng">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75288108-AE02-E378-CD6F-209710CDFECB}"/>
              </a:ext>
            </a:extLst>
          </p:cNvPr>
          <p:cNvSpPr txBox="1"/>
          <p:nvPr/>
        </p:nvSpPr>
        <p:spPr>
          <a:xfrm>
            <a:off x="594977" y="1099603"/>
            <a:ext cx="2452646" cy="400268"/>
          </a:xfrm>
          <a:prstGeom prst="rect">
            <a:avLst/>
          </a:prstGeom>
          <a:noFill/>
        </p:spPr>
        <p:txBody>
          <a:bodyPr wrap="square" rtlCol="0">
            <a:spAutoFit/>
          </a:bodyPr>
          <a:lstStyle/>
          <a:p>
            <a:r>
              <a:rPr lang="en-GB" sz="2001" b="1">
                <a:latin typeface="Arial" panose="020B0604020202020204" pitchFamily="34" charset="0"/>
                <a:cs typeface="Arial" panose="020B0604020202020204" pitchFamily="34" charset="0"/>
              </a:rPr>
              <a:t>Part 1:</a:t>
            </a:r>
          </a:p>
        </p:txBody>
      </p:sp>
      <p:sp>
        <p:nvSpPr>
          <p:cNvPr id="2" name="ZoneTexte 1">
            <a:extLst>
              <a:ext uri="{FF2B5EF4-FFF2-40B4-BE49-F238E27FC236}">
                <a16:creationId xmlns:a16="http://schemas.microsoft.com/office/drawing/2014/main" id="{ADD009ED-C18E-21DB-A8C8-7389EDFAD9E1}"/>
              </a:ext>
            </a:extLst>
          </p:cNvPr>
          <p:cNvSpPr txBox="1"/>
          <p:nvPr/>
        </p:nvSpPr>
        <p:spPr>
          <a:xfrm>
            <a:off x="590530" y="5022767"/>
            <a:ext cx="7924018" cy="400268"/>
          </a:xfrm>
          <a:prstGeom prst="rect">
            <a:avLst/>
          </a:prstGeom>
          <a:noFill/>
        </p:spPr>
        <p:txBody>
          <a:bodyPr wrap="none" rtlCol="0">
            <a:spAutoFit/>
          </a:bodyPr>
          <a:lstStyle/>
          <a:p>
            <a:r>
              <a:rPr lang="fr-BE" sz="2001">
                <a:latin typeface="Arial" panose="020B0604020202020204" pitchFamily="34" charset="0"/>
                <a:cs typeface="Arial" panose="020B0604020202020204" pitchFamily="34" charset="0"/>
              </a:rPr>
              <a:t>Want to draw the graph by yourself? Check </a:t>
            </a:r>
            <a:r>
              <a:rPr lang="fr-BE" sz="2001">
                <a:latin typeface="Arial" panose="020B0604020202020204" pitchFamily="34" charset="0"/>
                <a:cs typeface="Arial" panose="020B0604020202020204" pitchFamily="34" charset="0"/>
                <a:hlinkClick r:id="rId4"/>
              </a:rPr>
              <a:t>that link</a:t>
            </a:r>
            <a:r>
              <a:rPr lang="fr-BE" sz="2001">
                <a:latin typeface="Arial" panose="020B0604020202020204" pitchFamily="34" charset="0"/>
                <a:cs typeface="Arial" panose="020B0604020202020204" pitchFamily="34" charset="0"/>
              </a:rPr>
              <a:t> (Google Colab).</a:t>
            </a:r>
          </a:p>
        </p:txBody>
      </p:sp>
      <p:pic>
        <p:nvPicPr>
          <p:cNvPr id="5" name="Image 4">
            <a:extLst>
              <a:ext uri="{FF2B5EF4-FFF2-40B4-BE49-F238E27FC236}">
                <a16:creationId xmlns:a16="http://schemas.microsoft.com/office/drawing/2014/main" id="{8658D8AB-72FB-CF16-EC8C-0FC5EAE9AE79}"/>
              </a:ext>
            </a:extLst>
          </p:cNvPr>
          <p:cNvPicPr>
            <a:picLocks noChangeAspect="1"/>
          </p:cNvPicPr>
          <p:nvPr/>
        </p:nvPicPr>
        <p:blipFill>
          <a:blip r:embed="rId5"/>
          <a:stretch>
            <a:fillRect/>
          </a:stretch>
        </p:blipFill>
        <p:spPr>
          <a:xfrm>
            <a:off x="4338466" y="5636078"/>
            <a:ext cx="2016468" cy="2016468"/>
          </a:xfrm>
          <a:prstGeom prst="rect">
            <a:avLst/>
          </a:prstGeom>
        </p:spPr>
      </p:pic>
      <p:sp>
        <p:nvSpPr>
          <p:cNvPr id="10" name="Espace réservé du numéro de diapositive 1">
            <a:extLst>
              <a:ext uri="{FF2B5EF4-FFF2-40B4-BE49-F238E27FC236}">
                <a16:creationId xmlns:a16="http://schemas.microsoft.com/office/drawing/2014/main" id="{F3CF94BE-9626-2233-4A08-B46EBD6A63E4}"/>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189</a:t>
            </a:fld>
            <a:endParaRPr lang="en-GB"/>
          </a:p>
        </p:txBody>
      </p:sp>
    </p:spTree>
    <p:extLst>
      <p:ext uri="{BB962C8B-B14F-4D97-AF65-F5344CB8AC3E}">
        <p14:creationId xmlns:p14="http://schemas.microsoft.com/office/powerpoint/2010/main" val="353242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7651BD02-4A22-C13B-B084-0A416A9E754A}"/>
              </a:ext>
            </a:extLst>
          </p:cNvPr>
          <p:cNvPicPr>
            <a:picLocks noChangeAspect="1"/>
          </p:cNvPicPr>
          <p:nvPr/>
        </p:nvPicPr>
        <p:blipFill>
          <a:blip r:embed="rId3"/>
          <a:srcRect l="17811" t="18588" r="13871"/>
          <a:stretch/>
        </p:blipFill>
        <p:spPr>
          <a:xfrm>
            <a:off x="5828605" y="2425557"/>
            <a:ext cx="3985440" cy="2871459"/>
          </a:xfrm>
          <a:prstGeom prst="rect">
            <a:avLst/>
          </a:prstGeom>
        </p:spPr>
      </p:pic>
      <p:sp>
        <p:nvSpPr>
          <p:cNvPr id="2" name="ZoneTexte 1">
            <a:extLst>
              <a:ext uri="{FF2B5EF4-FFF2-40B4-BE49-F238E27FC236}">
                <a16:creationId xmlns:a16="http://schemas.microsoft.com/office/drawing/2014/main" id="{92222179-4F0E-79AD-AC40-B017B057454D}"/>
              </a:ext>
            </a:extLst>
          </p:cNvPr>
          <p:cNvSpPr txBox="1"/>
          <p:nvPr/>
        </p:nvSpPr>
        <p:spPr>
          <a:xfrm>
            <a:off x="589585" y="349892"/>
            <a:ext cx="9421673" cy="461665"/>
          </a:xfrm>
          <a:prstGeom prst="rect">
            <a:avLst/>
          </a:prstGeom>
          <a:noFill/>
        </p:spPr>
        <p:txBody>
          <a:bodyPr wrap="square" lIns="91440" tIns="45720" rIns="91440" bIns="45720" anchor="t">
            <a:spAutoFit/>
          </a:bodyPr>
          <a:lstStyle/>
          <a:p>
            <a:r>
              <a:rPr lang="en-GB" sz="2400" b="1" noProof="0">
                <a:latin typeface="Arial"/>
                <a:cs typeface="Arial"/>
              </a:rPr>
              <a:t>Fourth challenge: ‘death spiral’ of utilities</a:t>
            </a:r>
            <a:endParaRPr lang="en-GB" sz="2400" b="1" noProof="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682F6283-1A33-71E9-DFAB-CEB6DB6B7AE5}"/>
              </a:ext>
            </a:extLst>
          </p:cNvPr>
          <p:cNvSpPr txBox="1"/>
          <p:nvPr/>
        </p:nvSpPr>
        <p:spPr>
          <a:xfrm>
            <a:off x="5638731" y="5472185"/>
            <a:ext cx="4365188" cy="738664"/>
          </a:xfrm>
          <a:prstGeom prst="rect">
            <a:avLst/>
          </a:prstGeom>
          <a:noFill/>
        </p:spPr>
        <p:txBody>
          <a:bodyPr wrap="square">
            <a:spAutoFit/>
          </a:bodyPr>
          <a:lstStyle/>
          <a:p>
            <a:pPr algn="ctr"/>
            <a:r>
              <a:rPr lang="en-GB" sz="1400" b="0" i="1" noProof="0">
                <a:solidFill>
                  <a:srgbClr val="1F1F1F"/>
                </a:solidFill>
                <a:effectLst/>
                <a:latin typeface="Arial" panose="020B0604020202020204" pitchFamily="34" charset="0"/>
                <a:cs typeface="Arial" panose="020B0604020202020204" pitchFamily="34" charset="0"/>
              </a:rPr>
              <a:t>Multi-agent interaction model with the feedback loop created by the deployment of residential PV panels  and by the DSO's remuneration mechanism.</a:t>
            </a:r>
            <a:r>
              <a:rPr lang="en-GB" sz="1400" b="1" i="1" baseline="30000" noProof="0">
                <a:solidFill>
                  <a:srgbClr val="1F1F1F"/>
                </a:solidFill>
                <a:effectLst/>
                <a:latin typeface="Arial" panose="020B0604020202020204" pitchFamily="34" charset="0"/>
                <a:cs typeface="Arial" panose="020B0604020202020204" pitchFamily="34" charset="0"/>
              </a:rPr>
              <a:t>1</a:t>
            </a:r>
            <a:endParaRPr lang="en-GB" sz="1400" b="1" i="1" baseline="30000" noProof="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80A1A85E-71E4-6284-BC9C-4946A959DC30}"/>
              </a:ext>
            </a:extLst>
          </p:cNvPr>
          <p:cNvSpPr txBox="1"/>
          <p:nvPr/>
        </p:nvSpPr>
        <p:spPr>
          <a:xfrm>
            <a:off x="589585" y="1475544"/>
            <a:ext cx="4510805" cy="5478423"/>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utility grid death spiral refers to a vicious cycle where more consumers adopt distributed energy resources (such as rooftop solar panels), leading to a decline in utility revenues.</a:t>
            </a:r>
          </a:p>
          <a:p>
            <a:pPr algn="just"/>
            <a:endParaRPr lang="en-GB" sz="15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As more people generate their own electricity, utilities raise prices to cover the fixed costs of maintaining the grid, which in turn causes even more consumers to leave the grid or reduce their reliance on it.</a:t>
            </a:r>
          </a:p>
          <a:p>
            <a:pPr algn="just"/>
            <a:endParaRPr lang="en-GB" sz="15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In Wallonia, a region of Belgium, the introduction of the </a:t>
            </a:r>
            <a:r>
              <a:rPr lang="en-GB" sz="2000" b="1" noProof="0">
                <a:latin typeface="Arial" panose="020B0604020202020204" pitchFamily="34" charset="0"/>
                <a:cs typeface="Arial" panose="020B0604020202020204" pitchFamily="34" charset="0"/>
              </a:rPr>
              <a:t>prosumer tariff </a:t>
            </a:r>
            <a:r>
              <a:rPr lang="en-GB" sz="2000" noProof="0">
                <a:latin typeface="Arial" panose="020B0604020202020204" pitchFamily="34" charset="0"/>
                <a:cs typeface="Arial" panose="020B0604020202020204" pitchFamily="34" charset="0"/>
              </a:rPr>
              <a:t>is linked to this concern, as well as the need to fairly distribute grid maintenance costs.</a:t>
            </a:r>
          </a:p>
        </p:txBody>
      </p:sp>
      <p:sp>
        <p:nvSpPr>
          <p:cNvPr id="9" name="Rectangle 8">
            <a:extLst>
              <a:ext uri="{FF2B5EF4-FFF2-40B4-BE49-F238E27FC236}">
                <a16:creationId xmlns:a16="http://schemas.microsoft.com/office/drawing/2014/main" id="{4101213E-5074-0D3D-7353-D695C1E962A2}"/>
              </a:ext>
            </a:extLst>
          </p:cNvPr>
          <p:cNvSpPr/>
          <p:nvPr/>
        </p:nvSpPr>
        <p:spPr>
          <a:xfrm>
            <a:off x="5638731" y="2233624"/>
            <a:ext cx="4365187" cy="316442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2" name="ZoneTexte 11">
            <a:extLst>
              <a:ext uri="{FF2B5EF4-FFF2-40B4-BE49-F238E27FC236}">
                <a16:creationId xmlns:a16="http://schemas.microsoft.com/office/drawing/2014/main" id="{9BAB54A3-7F9D-462B-DF56-CED2E42D5CF7}"/>
              </a:ext>
            </a:extLst>
          </p:cNvPr>
          <p:cNvSpPr txBox="1"/>
          <p:nvPr/>
        </p:nvSpPr>
        <p:spPr>
          <a:xfrm>
            <a:off x="197249" y="7588963"/>
            <a:ext cx="5348176" cy="261610"/>
          </a:xfrm>
          <a:prstGeom prst="rect">
            <a:avLst/>
          </a:prstGeom>
          <a:noFill/>
        </p:spPr>
        <p:txBody>
          <a:bodyPr wrap="square">
            <a:spAutoFit/>
          </a:bodyPr>
          <a:lstStyle/>
          <a:p>
            <a:r>
              <a:rPr lang="en-GB" sz="1100" b="1" baseline="30000" noProof="0">
                <a:latin typeface="Arial" panose="020B0604020202020204" pitchFamily="34" charset="0"/>
                <a:cs typeface="Arial" panose="020B0604020202020204" pitchFamily="34" charset="0"/>
              </a:rPr>
              <a:t>1</a:t>
            </a:r>
            <a:r>
              <a:rPr lang="en-GB" sz="1100" noProof="0">
                <a:latin typeface="Arial" panose="020B0604020202020204" pitchFamily="34" charset="0"/>
                <a:cs typeface="Arial" panose="020B0604020202020204" pitchFamily="34" charset="0"/>
              </a:rPr>
              <a:t>https://doi.org/10.1016/j.enpol.2020.112065</a:t>
            </a:r>
          </a:p>
        </p:txBody>
      </p:sp>
      <p:sp>
        <p:nvSpPr>
          <p:cNvPr id="5" name="Espace réservé du numéro de diapositive 4">
            <a:extLst>
              <a:ext uri="{FF2B5EF4-FFF2-40B4-BE49-F238E27FC236}">
                <a16:creationId xmlns:a16="http://schemas.microsoft.com/office/drawing/2014/main" id="{41C4C140-96AE-53EB-E507-D8057215A3F5}"/>
              </a:ext>
            </a:extLst>
          </p:cNvPr>
          <p:cNvSpPr>
            <a:spLocks noGrp="1"/>
          </p:cNvSpPr>
          <p:nvPr>
            <p:ph type="sldNum" sz="quarter" idx="12"/>
          </p:nvPr>
        </p:nvSpPr>
        <p:spPr/>
        <p:txBody>
          <a:bodyPr/>
          <a:lstStyle/>
          <a:p>
            <a:fld id="{C7CC0789-4E3B-4896-AB79-9C52DA5A6F9C}" type="slidenum">
              <a:rPr lang="en-GB" smtClean="0"/>
              <a:t>19</a:t>
            </a:fld>
            <a:endParaRPr lang="en-GB"/>
          </a:p>
        </p:txBody>
      </p:sp>
    </p:spTree>
    <p:extLst>
      <p:ext uri="{BB962C8B-B14F-4D97-AF65-F5344CB8AC3E}">
        <p14:creationId xmlns:p14="http://schemas.microsoft.com/office/powerpoint/2010/main" val="382524616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2CBD267D-9DB7-542B-F2B5-09CB614CFA82}"/>
              </a:ext>
            </a:extLst>
          </p:cNvPr>
          <p:cNvGrpSpPr/>
          <p:nvPr/>
        </p:nvGrpSpPr>
        <p:grpSpPr>
          <a:xfrm>
            <a:off x="892256" y="3398874"/>
            <a:ext cx="8908888" cy="3192983"/>
            <a:chOff x="1691933" y="2923779"/>
            <a:chExt cx="5760134" cy="1983721"/>
          </a:xfrm>
        </p:grpSpPr>
        <p:pic>
          <p:nvPicPr>
            <p:cNvPr id="6" name="Image 5">
              <a:extLst>
                <a:ext uri="{FF2B5EF4-FFF2-40B4-BE49-F238E27FC236}">
                  <a16:creationId xmlns:a16="http://schemas.microsoft.com/office/drawing/2014/main" id="{4B11CA5B-9663-49A7-22B4-7840AAD1E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1163" y="2940231"/>
              <a:ext cx="2950904" cy="1967269"/>
            </a:xfrm>
            <a:prstGeom prst="rect">
              <a:avLst/>
            </a:prstGeom>
          </p:spPr>
        </p:pic>
        <p:pic>
          <p:nvPicPr>
            <p:cNvPr id="8" name="Image 7">
              <a:extLst>
                <a:ext uri="{FF2B5EF4-FFF2-40B4-BE49-F238E27FC236}">
                  <a16:creationId xmlns:a16="http://schemas.microsoft.com/office/drawing/2014/main" id="{48B448B0-68E7-95D1-7A30-CFC59BFB0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933" y="2923779"/>
              <a:ext cx="2975581" cy="1983721"/>
            </a:xfrm>
            <a:prstGeom prst="rect">
              <a:avLst/>
            </a:prstGeom>
          </p:spPr>
        </p:pic>
        <p:sp>
          <p:nvSpPr>
            <p:cNvPr id="9" name="Ellipse 8">
              <a:extLst>
                <a:ext uri="{FF2B5EF4-FFF2-40B4-BE49-F238E27FC236}">
                  <a16:creationId xmlns:a16="http://schemas.microsoft.com/office/drawing/2014/main" id="{9309BF17-BC2A-D15A-2E5B-3822159D9CAD}"/>
                </a:ext>
              </a:extLst>
            </p:cNvPr>
            <p:cNvSpPr/>
            <p:nvPr/>
          </p:nvSpPr>
          <p:spPr>
            <a:xfrm>
              <a:off x="6209573" y="4045437"/>
              <a:ext cx="335599" cy="1882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7"/>
            </a:p>
          </p:txBody>
        </p:sp>
        <p:sp>
          <p:nvSpPr>
            <p:cNvPr id="10" name="Ellipse 9">
              <a:extLst>
                <a:ext uri="{FF2B5EF4-FFF2-40B4-BE49-F238E27FC236}">
                  <a16:creationId xmlns:a16="http://schemas.microsoft.com/office/drawing/2014/main" id="{0A197C7D-1743-2D3A-B364-1B537D416665}"/>
                </a:ext>
              </a:extLst>
            </p:cNvPr>
            <p:cNvSpPr/>
            <p:nvPr/>
          </p:nvSpPr>
          <p:spPr>
            <a:xfrm>
              <a:off x="3725489" y="3846366"/>
              <a:ext cx="140470" cy="1261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7"/>
            </a:p>
          </p:txBody>
        </p:sp>
        <p:cxnSp>
          <p:nvCxnSpPr>
            <p:cNvPr id="11" name="Connecteur droit avec flèche 10">
              <a:extLst>
                <a:ext uri="{FF2B5EF4-FFF2-40B4-BE49-F238E27FC236}">
                  <a16:creationId xmlns:a16="http://schemas.microsoft.com/office/drawing/2014/main" id="{8AA49B0A-B54B-F173-E853-8EF41DA24E87}"/>
                </a:ext>
              </a:extLst>
            </p:cNvPr>
            <p:cNvCxnSpPr>
              <a:cxnSpLocks/>
              <a:stCxn id="9" idx="1"/>
              <a:endCxn id="10" idx="6"/>
            </p:cNvCxnSpPr>
            <p:nvPr/>
          </p:nvCxnSpPr>
          <p:spPr>
            <a:xfrm flipH="1" flipV="1">
              <a:off x="3865959" y="3909458"/>
              <a:ext cx="2392762" cy="16354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 name="ZoneTexte 6">
            <a:extLst>
              <a:ext uri="{FF2B5EF4-FFF2-40B4-BE49-F238E27FC236}">
                <a16:creationId xmlns:a16="http://schemas.microsoft.com/office/drawing/2014/main" id="{AC600BEF-1E13-422F-827D-02EB28B16CB4}"/>
              </a:ext>
            </a:extLst>
          </p:cNvPr>
          <p:cNvSpPr txBox="1"/>
          <p:nvPr/>
        </p:nvSpPr>
        <p:spPr>
          <a:xfrm>
            <a:off x="594977" y="1184701"/>
            <a:ext cx="2452646" cy="400268"/>
          </a:xfrm>
          <a:prstGeom prst="rect">
            <a:avLst/>
          </a:prstGeom>
          <a:noFill/>
        </p:spPr>
        <p:txBody>
          <a:bodyPr wrap="square" rtlCol="0">
            <a:spAutoFit/>
          </a:bodyPr>
          <a:lstStyle/>
          <a:p>
            <a:r>
              <a:rPr lang="en-GB" sz="2001" b="1">
                <a:latin typeface="Arial" panose="020B0604020202020204" pitchFamily="34" charset="0"/>
                <a:cs typeface="Arial" panose="020B0604020202020204" pitchFamily="34" charset="0"/>
              </a:rPr>
              <a:t>Part 2:</a:t>
            </a:r>
          </a:p>
        </p:txBody>
      </p:sp>
      <p:sp>
        <p:nvSpPr>
          <p:cNvPr id="16" name="ZoneTexte 15">
            <a:extLst>
              <a:ext uri="{FF2B5EF4-FFF2-40B4-BE49-F238E27FC236}">
                <a16:creationId xmlns:a16="http://schemas.microsoft.com/office/drawing/2014/main" id="{A7BDAA53-2121-4E50-39AD-35EB066D7404}"/>
              </a:ext>
            </a:extLst>
          </p:cNvPr>
          <p:cNvSpPr txBox="1"/>
          <p:nvPr/>
        </p:nvSpPr>
        <p:spPr>
          <a:xfrm>
            <a:off x="594977" y="1862415"/>
            <a:ext cx="9481168" cy="1323962"/>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30 MWh available at the second node are less expensive than the clearing price at the first node. Therefore, it will be profitable to transfer an additional 10 MWh from node two to node one. In this example, the equilibrium prices remain unchanged, but the merit order at node one shifts by 10 MWh.</a:t>
            </a:r>
            <a:endParaRPr lang="en-GB" sz="2001">
              <a:latin typeface="Arial" panose="020B0604020202020204" pitchFamily="34" charset="0"/>
              <a:cs typeface="Arial" panose="020B0604020202020204" pitchFamily="34" charset="0"/>
            </a:endParaRPr>
          </a:p>
        </p:txBody>
      </p:sp>
      <p:sp>
        <p:nvSpPr>
          <p:cNvPr id="4" name="Espace réservé du numéro de diapositive 1">
            <a:extLst>
              <a:ext uri="{FF2B5EF4-FFF2-40B4-BE49-F238E27FC236}">
                <a16:creationId xmlns:a16="http://schemas.microsoft.com/office/drawing/2014/main" id="{76412435-2E24-F302-B550-3FC222581147}"/>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190</a:t>
            </a:fld>
            <a:endParaRPr lang="en-GB"/>
          </a:p>
        </p:txBody>
      </p:sp>
    </p:spTree>
    <p:extLst>
      <p:ext uri="{BB962C8B-B14F-4D97-AF65-F5344CB8AC3E}">
        <p14:creationId xmlns:p14="http://schemas.microsoft.com/office/powerpoint/2010/main" val="66884347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3095F-798E-7A08-7ABE-11557D0D21DB}"/>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644EA0A5-78DF-CAF5-4516-4556D7EF554E}"/>
              </a:ext>
            </a:extLst>
          </p:cNvPr>
          <p:cNvSpPr txBox="1"/>
          <p:nvPr/>
        </p:nvSpPr>
        <p:spPr>
          <a:xfrm>
            <a:off x="594976" y="1184701"/>
            <a:ext cx="7360484" cy="400268"/>
          </a:xfrm>
          <a:prstGeom prst="rect">
            <a:avLst/>
          </a:prstGeom>
          <a:noFill/>
        </p:spPr>
        <p:txBody>
          <a:bodyPr wrap="square" rtlCol="0">
            <a:spAutoFit/>
          </a:bodyPr>
          <a:lstStyle/>
          <a:p>
            <a:r>
              <a:rPr lang="en-GB" sz="2001" b="1">
                <a:latin typeface="Arial" panose="020B0604020202020204" pitchFamily="34" charset="0"/>
                <a:cs typeface="Arial" panose="020B0604020202020204" pitchFamily="34" charset="0"/>
              </a:rPr>
              <a:t>Part 2: alternative approach</a:t>
            </a:r>
          </a:p>
        </p:txBody>
      </p:sp>
      <p:sp>
        <p:nvSpPr>
          <p:cNvPr id="16" name="ZoneTexte 15">
            <a:extLst>
              <a:ext uri="{FF2B5EF4-FFF2-40B4-BE49-F238E27FC236}">
                <a16:creationId xmlns:a16="http://schemas.microsoft.com/office/drawing/2014/main" id="{EB3A7D65-7763-331B-7D05-3CCF259A6CB6}"/>
              </a:ext>
            </a:extLst>
          </p:cNvPr>
          <p:cNvSpPr txBox="1"/>
          <p:nvPr/>
        </p:nvSpPr>
        <p:spPr>
          <a:xfrm>
            <a:off x="594977" y="1894326"/>
            <a:ext cx="9481168" cy="1939759"/>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Let us write down the optimization problem.</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To do so, we will not use the “compact form” as described in the previous lesson,</a:t>
            </a:r>
            <a:r>
              <a:rPr lang="en-GB" sz="2001">
                <a:latin typeface="Arial" panose="020B0604020202020204" pitchFamily="34" charset="0"/>
                <a:cs typeface="Arial" panose="020B0604020202020204" pitchFamily="34" charset="0"/>
              </a:rPr>
              <a:t> but we will directly write down the equations using the GBOML language.</a:t>
            </a:r>
          </a:p>
          <a:p>
            <a:pPr algn="just"/>
            <a:endParaRPr lang="en-GB"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Let us explore </a:t>
            </a:r>
            <a:r>
              <a:rPr lang="en-US" sz="2001">
                <a:latin typeface="Arial" panose="020B0604020202020204" pitchFamily="34" charset="0"/>
                <a:cs typeface="Arial" panose="020B0604020202020204" pitchFamily="34" charset="0"/>
                <a:hlinkClick r:id="rId2"/>
              </a:rPr>
              <a:t>the code </a:t>
            </a:r>
            <a:r>
              <a:rPr lang="en-US" sz="2001">
                <a:latin typeface="Arial" panose="020B0604020202020204" pitchFamily="34" charset="0"/>
                <a:cs typeface="Arial" panose="020B0604020202020204" pitchFamily="34" charset="0"/>
              </a:rPr>
              <a:t>together.</a:t>
            </a:r>
            <a:endParaRPr lang="en-GB" sz="2001">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D608AF17-0DB9-2D9E-62C4-8786C78A49BB}"/>
              </a:ext>
            </a:extLst>
          </p:cNvPr>
          <p:cNvPicPr>
            <a:picLocks noChangeAspect="1"/>
          </p:cNvPicPr>
          <p:nvPr/>
        </p:nvPicPr>
        <p:blipFill>
          <a:blip r:embed="rId3"/>
          <a:stretch>
            <a:fillRect/>
          </a:stretch>
        </p:blipFill>
        <p:spPr>
          <a:xfrm>
            <a:off x="4121117" y="4563171"/>
            <a:ext cx="2451167" cy="2451167"/>
          </a:xfrm>
          <a:prstGeom prst="rect">
            <a:avLst/>
          </a:prstGeom>
        </p:spPr>
      </p:pic>
      <p:sp>
        <p:nvSpPr>
          <p:cNvPr id="5" name="Espace réservé du numéro de diapositive 1">
            <a:extLst>
              <a:ext uri="{FF2B5EF4-FFF2-40B4-BE49-F238E27FC236}">
                <a16:creationId xmlns:a16="http://schemas.microsoft.com/office/drawing/2014/main" id="{D504FA7A-A301-7852-A9EF-D9103278BC14}"/>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191</a:t>
            </a:fld>
            <a:endParaRPr lang="en-GB"/>
          </a:p>
        </p:txBody>
      </p:sp>
    </p:spTree>
    <p:extLst>
      <p:ext uri="{BB962C8B-B14F-4D97-AF65-F5344CB8AC3E}">
        <p14:creationId xmlns:p14="http://schemas.microsoft.com/office/powerpoint/2010/main" val="1202330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89BD4FF-56BA-C308-ADFA-48AC5F8AC1B4}"/>
              </a:ext>
            </a:extLst>
          </p:cNvPr>
          <p:cNvSpPr txBox="1"/>
          <p:nvPr/>
        </p:nvSpPr>
        <p:spPr>
          <a:xfrm>
            <a:off x="590530" y="350622"/>
            <a:ext cx="8802793"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Settlement of the clearing price</a:t>
            </a:r>
            <a:endParaRPr lang="fr-BE" sz="2400" b="1">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43044491-5571-4AA0-B51C-15157F09D52C}"/>
              </a:ext>
            </a:extLst>
          </p:cNvPr>
          <p:cNvSpPr txBox="1"/>
          <p:nvPr/>
        </p:nvSpPr>
        <p:spPr>
          <a:xfrm>
            <a:off x="590531" y="1200866"/>
            <a:ext cx="9485614" cy="6250334"/>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merit price at which electricity is bought and sold at a specific node in the network is the </a:t>
            </a:r>
            <a:r>
              <a:rPr lang="en-US" sz="2001" b="1">
                <a:latin typeface="Arial" panose="020B0604020202020204" pitchFamily="34" charset="0"/>
                <a:cs typeface="Arial" panose="020B0604020202020204" pitchFamily="34" charset="0"/>
              </a:rPr>
              <a:t>nodal price</a:t>
            </a:r>
            <a:r>
              <a:rPr lang="en-US" sz="2001">
                <a:latin typeface="Arial" panose="020B0604020202020204" pitchFamily="34" charset="0"/>
                <a:cs typeface="Arial" panose="020B0604020202020204" pitchFamily="34" charset="0"/>
              </a:rPr>
              <a:t>. When transmission lines are congested, they cannot carry all the electricity that producers want to send to the market. This limitation means that </a:t>
            </a:r>
            <a:r>
              <a:rPr lang="en-US" sz="2001" b="1">
                <a:latin typeface="Arial" panose="020B0604020202020204" pitchFamily="34" charset="0"/>
                <a:cs typeface="Arial" panose="020B0604020202020204" pitchFamily="34" charset="0"/>
              </a:rPr>
              <a:t>some nodes may experience different prices due to their capacity to receive electricity</a:t>
            </a:r>
            <a:r>
              <a:rPr lang="en-US" sz="2001">
                <a:latin typeface="Arial" panose="020B0604020202020204" pitchFamily="34" charset="0"/>
                <a:cs typeface="Arial" panose="020B0604020202020204" pitchFamily="34" charset="0"/>
              </a:rPr>
              <a:t>.</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Europe, the market is divided into bidding zones that aggregate multiple nodes. Each zone has a uniform </a:t>
            </a:r>
            <a:r>
              <a:rPr lang="en-US" sz="2001" b="1">
                <a:latin typeface="Arial" panose="020B0604020202020204" pitchFamily="34" charset="0"/>
                <a:cs typeface="Arial" panose="020B0604020202020204" pitchFamily="34" charset="0"/>
              </a:rPr>
              <a:t>zonal price</a:t>
            </a:r>
            <a:r>
              <a:rPr lang="en-US" sz="2001">
                <a:latin typeface="Arial" panose="020B0604020202020204" pitchFamily="34" charset="0"/>
                <a:cs typeface="Arial" panose="020B0604020202020204" pitchFamily="34" charset="0"/>
              </a:rPr>
              <a:t>, meaning that all nodes within that zone share the same price for electricity transactions. </a:t>
            </a:r>
            <a:r>
              <a:rPr lang="en-US" sz="2001">
                <a:latin typeface="Arial" panose="020B0604020202020204" pitchFamily="34" charset="0"/>
                <a:ea typeface="+mj-lt"/>
                <a:cs typeface="Arial" panose="020B0604020202020204" pitchFamily="34" charset="0"/>
              </a:rPr>
              <a:t>Each participant pays or is paid at its zonal price.</a:t>
            </a:r>
          </a:p>
          <a:p>
            <a:pPr algn="just"/>
            <a:endParaRPr lang="en-US" sz="2001">
              <a:latin typeface="Arial" panose="020B0604020202020204" pitchFamily="34" charset="0"/>
              <a:ea typeface="+mj-lt"/>
              <a:cs typeface="Arial" panose="020B0604020202020204" pitchFamily="34" charset="0"/>
            </a:endParaRPr>
          </a:p>
          <a:p>
            <a:pPr algn="just"/>
            <a:r>
              <a:rPr lang="en-US" sz="2001">
                <a:latin typeface="Arial" panose="020B0604020202020204" pitchFamily="34" charset="0"/>
                <a:cs typeface="Arial" panose="020B0604020202020204" pitchFamily="34" charset="0"/>
              </a:rPr>
              <a:t>Since the zonal price does not reflect all individual nodal prices</a:t>
            </a:r>
            <a:r>
              <a:rPr lang="en-US" sz="2001">
                <a:latin typeface="Arial" panose="020B0604020202020204" pitchFamily="34" charset="0"/>
                <a:ea typeface="+mj-lt"/>
                <a:cs typeface="Arial" panose="020B0604020202020204" pitchFamily="34" charset="0"/>
              </a:rPr>
              <a:t>, it might miss some local congestion issues. For example, if one node in a zone is congested while another is not, both nodes will still have the same zonal price. </a:t>
            </a:r>
            <a:r>
              <a:rPr lang="en-US" sz="2001">
                <a:latin typeface="Arial" panose="020B0604020202020204" pitchFamily="34" charset="0"/>
                <a:cs typeface="Arial" panose="020B0604020202020204" pitchFamily="34" charset="0"/>
              </a:rPr>
              <a:t>Consequently, </a:t>
            </a:r>
            <a:r>
              <a:rPr lang="en-US" sz="2001" b="1">
                <a:latin typeface="Arial" panose="020B0604020202020204" pitchFamily="34" charset="0"/>
                <a:cs typeface="Arial" panose="020B0604020202020204" pitchFamily="34" charset="0"/>
              </a:rPr>
              <a:t>the zonal price fails to accurately represent the true supply and demand conditions at each node</a:t>
            </a:r>
            <a:r>
              <a:rPr lang="en-US" sz="2001">
                <a:latin typeface="Arial" panose="020B0604020202020204" pitchFamily="34" charset="0"/>
                <a:cs typeface="Arial" panose="020B0604020202020204" pitchFamily="34" charset="0"/>
              </a:rPr>
              <a:t>.</a:t>
            </a:r>
          </a:p>
          <a:p>
            <a:pPr algn="just"/>
            <a:endParaRPr lang="en-US" sz="2001" b="1">
              <a:latin typeface="Arial" panose="020B0604020202020204" pitchFamily="34" charset="0"/>
              <a:ea typeface="+mj-lt"/>
              <a:cs typeface="Arial" panose="020B0604020202020204" pitchFamily="34" charset="0"/>
            </a:endParaRPr>
          </a:p>
          <a:p>
            <a:pPr algn="just">
              <a:defRPr sz="1900"/>
            </a:pPr>
            <a:r>
              <a:rPr lang="en-US" sz="2001">
                <a:latin typeface="Arial" panose="020B0604020202020204" pitchFamily="34" charset="0"/>
                <a:cs typeface="Arial" panose="020B0604020202020204" pitchFamily="34" charset="0"/>
              </a:rPr>
              <a:t>This situation may result in a </a:t>
            </a:r>
            <a:r>
              <a:rPr lang="en-US" sz="2001" b="1">
                <a:latin typeface="Arial" panose="020B0604020202020204" pitchFamily="34" charset="0"/>
                <a:cs typeface="Arial" panose="020B0604020202020204" pitchFamily="34" charset="0"/>
              </a:rPr>
              <a:t>congestion surplus</a:t>
            </a:r>
            <a:r>
              <a:rPr lang="en-US" sz="2001">
                <a:latin typeface="Arial" panose="020B0604020202020204" pitchFamily="34" charset="0"/>
                <a:cs typeface="Arial" panose="020B0604020202020204" pitchFamily="34" charset="0"/>
              </a:rPr>
              <a:t>, which is the difference between the payments made by the loads and the revenues received by the producer.</a:t>
            </a:r>
            <a:endParaRPr lang="en-US" sz="2001">
              <a:latin typeface="Arial" panose="020B0604020202020204" pitchFamily="34" charset="0"/>
              <a:ea typeface="+mj-lt"/>
              <a:cs typeface="Arial" panose="020B0604020202020204" pitchFamily="34" charset="0"/>
            </a:endParaRPr>
          </a:p>
        </p:txBody>
      </p:sp>
      <p:sp>
        <p:nvSpPr>
          <p:cNvPr id="4" name="Espace réservé du numéro de diapositive 1">
            <a:extLst>
              <a:ext uri="{FF2B5EF4-FFF2-40B4-BE49-F238E27FC236}">
                <a16:creationId xmlns:a16="http://schemas.microsoft.com/office/drawing/2014/main" id="{E60C2700-FDCD-6939-8BB4-874C05D4B459}"/>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192</a:t>
            </a:fld>
            <a:endParaRPr lang="en-GB"/>
          </a:p>
        </p:txBody>
      </p:sp>
    </p:spTree>
    <p:extLst>
      <p:ext uri="{BB962C8B-B14F-4D97-AF65-F5344CB8AC3E}">
        <p14:creationId xmlns:p14="http://schemas.microsoft.com/office/powerpoint/2010/main" val="407340488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A46241FF-6323-A4C8-D130-D3330199C8D7}"/>
              </a:ext>
            </a:extLst>
          </p:cNvPr>
          <p:cNvSpPr txBox="1"/>
          <p:nvPr/>
        </p:nvSpPr>
        <p:spPr>
          <a:xfrm>
            <a:off x="2545122" y="6870841"/>
            <a:ext cx="5603153" cy="307899"/>
          </a:xfrm>
          <a:prstGeom prst="rect">
            <a:avLst/>
          </a:prstGeom>
          <a:noFill/>
        </p:spPr>
        <p:txBody>
          <a:bodyPr wrap="square">
            <a:spAutoFit/>
          </a:bodyPr>
          <a:lstStyle/>
          <a:p>
            <a:pPr algn="ctr"/>
            <a:r>
              <a:rPr lang="fr-BE" sz="1401" i="1">
                <a:latin typeface="Arial" panose="020B0604020202020204" pitchFamily="34" charset="0"/>
                <a:cs typeface="Arial" panose="020B0604020202020204" pitchFamily="34" charset="0"/>
              </a:rPr>
              <a:t>Bidding zone configuration from ENTSO-E technical report 2021.</a:t>
            </a:r>
            <a:r>
              <a:rPr lang="fr-BE" sz="1401" b="1" baseline="30000">
                <a:latin typeface="Arial" panose="020B0604020202020204" pitchFamily="34" charset="0"/>
                <a:cs typeface="Arial" panose="020B0604020202020204" pitchFamily="34" charset="0"/>
              </a:rPr>
              <a:t>1</a:t>
            </a:r>
            <a:endParaRPr lang="en-GB" sz="1401" b="1" baseline="30000">
              <a:latin typeface="Arial" panose="020B0604020202020204" pitchFamily="34" charset="0"/>
              <a:cs typeface="Arial" panose="020B0604020202020204" pitchFamily="34" charset="0"/>
            </a:endParaRPr>
          </a:p>
        </p:txBody>
      </p:sp>
      <p:grpSp>
        <p:nvGrpSpPr>
          <p:cNvPr id="11" name="Groupe 10">
            <a:extLst>
              <a:ext uri="{FF2B5EF4-FFF2-40B4-BE49-F238E27FC236}">
                <a16:creationId xmlns:a16="http://schemas.microsoft.com/office/drawing/2014/main" id="{795D7788-5644-1DD7-D5A8-56D4DD5F2549}"/>
              </a:ext>
            </a:extLst>
          </p:cNvPr>
          <p:cNvGrpSpPr/>
          <p:nvPr/>
        </p:nvGrpSpPr>
        <p:grpSpPr>
          <a:xfrm>
            <a:off x="2857381" y="1143453"/>
            <a:ext cx="4978639" cy="5663568"/>
            <a:chOff x="2776684" y="1216756"/>
            <a:chExt cx="5133682" cy="5839941"/>
          </a:xfrm>
        </p:grpSpPr>
        <p:pic>
          <p:nvPicPr>
            <p:cNvPr id="5" name="Image 4">
              <a:extLst>
                <a:ext uri="{FF2B5EF4-FFF2-40B4-BE49-F238E27FC236}">
                  <a16:creationId xmlns:a16="http://schemas.microsoft.com/office/drawing/2014/main" id="{F03E2A4E-1AE8-662C-769B-6A002BA8DFEA}"/>
                </a:ext>
              </a:extLst>
            </p:cNvPr>
            <p:cNvPicPr>
              <a:picLocks noChangeAspect="1"/>
            </p:cNvPicPr>
            <p:nvPr/>
          </p:nvPicPr>
          <p:blipFill>
            <a:blip r:embed="rId2"/>
            <a:srcRect t="4009"/>
            <a:stretch/>
          </p:blipFill>
          <p:spPr>
            <a:xfrm>
              <a:off x="2776684" y="1216756"/>
              <a:ext cx="5133682" cy="5839940"/>
            </a:xfrm>
            <a:prstGeom prst="rect">
              <a:avLst/>
            </a:prstGeom>
          </p:spPr>
        </p:pic>
        <p:sp>
          <p:nvSpPr>
            <p:cNvPr id="10" name="Rectangle 9">
              <a:extLst>
                <a:ext uri="{FF2B5EF4-FFF2-40B4-BE49-F238E27FC236}">
                  <a16:creationId xmlns:a16="http://schemas.microsoft.com/office/drawing/2014/main" id="{081A68E5-9938-B6EB-9340-18DB302EE654}"/>
                </a:ext>
              </a:extLst>
            </p:cNvPr>
            <p:cNvSpPr/>
            <p:nvPr/>
          </p:nvSpPr>
          <p:spPr>
            <a:xfrm>
              <a:off x="2776684" y="1216756"/>
              <a:ext cx="5133682" cy="583994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12" name="ZoneTexte 11">
            <a:extLst>
              <a:ext uri="{FF2B5EF4-FFF2-40B4-BE49-F238E27FC236}">
                <a16:creationId xmlns:a16="http://schemas.microsoft.com/office/drawing/2014/main" id="{9167C374-305A-3E4D-77AC-D150AFB79380}"/>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Bidding zones in Europe</a:t>
            </a:r>
            <a:endParaRPr lang="fr-BE" sz="2400" b="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400AE95A-5B23-2954-148D-446C5C9E6EDD}"/>
              </a:ext>
            </a:extLst>
          </p:cNvPr>
          <p:cNvSpPr txBox="1"/>
          <p:nvPr/>
        </p:nvSpPr>
        <p:spPr>
          <a:xfrm>
            <a:off x="161146" y="7489470"/>
            <a:ext cx="9805814" cy="431057"/>
          </a:xfrm>
          <a:prstGeom prst="rect">
            <a:avLst/>
          </a:prstGeom>
          <a:noFill/>
        </p:spPr>
        <p:txBody>
          <a:bodyPr wrap="square">
            <a:spAutoFit/>
          </a:bodyPr>
          <a:lstStyle/>
          <a:p>
            <a:r>
              <a:rPr lang="fr-BE" sz="1100" b="1" baseline="30000">
                <a:latin typeface="Arial" panose="020B0604020202020204" pitchFamily="34" charset="0"/>
                <a:cs typeface="Arial" panose="020B0604020202020204" pitchFamily="34" charset="0"/>
              </a:rPr>
              <a:t>1 </a:t>
            </a:r>
            <a:r>
              <a:rPr lang="en-GB" sz="1100">
                <a:latin typeface="Arial" panose="020B0604020202020204" pitchFamily="34" charset="0"/>
                <a:cs typeface="Arial" panose="020B0604020202020204" pitchFamily="34" charset="0"/>
              </a:rPr>
              <a:t>https://eepublicdownloads.azureedge.net/clean-documents/mc-documents/211209_ENTSO-E%20Bidding%20Zone%20Configuration%20Technical%20Report%202021.pdf</a:t>
            </a:r>
          </a:p>
        </p:txBody>
      </p:sp>
      <p:sp>
        <p:nvSpPr>
          <p:cNvPr id="3" name="Espace réservé du numéro de diapositive 1">
            <a:extLst>
              <a:ext uri="{FF2B5EF4-FFF2-40B4-BE49-F238E27FC236}">
                <a16:creationId xmlns:a16="http://schemas.microsoft.com/office/drawing/2014/main" id="{B8F11986-F536-32C5-BFC0-98132E935CFE}"/>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193</a:t>
            </a:fld>
            <a:endParaRPr lang="en-GB"/>
          </a:p>
        </p:txBody>
      </p:sp>
    </p:spTree>
    <p:extLst>
      <p:ext uri="{BB962C8B-B14F-4D97-AF65-F5344CB8AC3E}">
        <p14:creationId xmlns:p14="http://schemas.microsoft.com/office/powerpoint/2010/main" val="336499935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FAB9A-84DF-F060-7853-9AAE28879760}"/>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35B7EF18-10BF-53B9-E487-21BAC8B20DC7}"/>
              </a:ext>
            </a:extLst>
          </p:cNvPr>
          <p:cNvSpPr txBox="1"/>
          <p:nvPr/>
        </p:nvSpPr>
        <p:spPr>
          <a:xfrm>
            <a:off x="590531" y="1618857"/>
            <a:ext cx="9485614" cy="47264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455" tIns="53455" rIns="53455" bIns="53455" numCol="1" spcCol="38100" rtlCol="0" fromWordArt="0" anchor="t" anchorCtr="0" forceAA="0" compatLnSpc="1">
            <a:prstTxWarp prst="textNoShape">
              <a:avLst/>
            </a:prstTxWarp>
            <a:spAutoFit/>
          </a:bodyPr>
          <a:lstStyle/>
          <a:p>
            <a:pPr algn="just" hangingPunct="0">
              <a:buClrTx/>
            </a:pPr>
            <a:endParaRPr lang="fr-BE" sz="2001">
              <a:latin typeface="Arial" panose="020B0604020202020204" pitchFamily="34" charset="0"/>
              <a:ea typeface="+mj-ea"/>
              <a:cs typeface="Arial" panose="020B0604020202020204" pitchFamily="34" charset="0"/>
            </a:endParaRPr>
          </a:p>
          <a:p>
            <a:pPr marL="343037" indent="-343037" algn="just" hangingPunct="0">
              <a:buFontTx/>
              <a:buChar char="-"/>
            </a:pPr>
            <a:r>
              <a:rPr lang="en-US" sz="2001">
                <a:latin typeface="Arial" panose="020B0604020202020204" pitchFamily="34" charset="0"/>
                <a:cs typeface="Arial" panose="020B0604020202020204" pitchFamily="34" charset="0"/>
              </a:rPr>
              <a:t>Extending the market clearing process to include block orders is not straightforward</a:t>
            </a:r>
            <a:r>
              <a:rPr lang="fr-BE" sz="2001">
                <a:latin typeface="Arial" panose="020B0604020202020204" pitchFamily="34" charset="0"/>
                <a:ea typeface="+mj-ea"/>
                <a:cs typeface="Arial" panose="020B0604020202020204" pitchFamily="34" charset="0"/>
              </a:rPr>
              <a:t>. Some orders may also be partially cleared (prices may even depend on quantities);</a:t>
            </a:r>
          </a:p>
          <a:p>
            <a:pPr marL="343037" indent="-343037" algn="just" hangingPunct="0">
              <a:buFontTx/>
              <a:buChar char="-"/>
            </a:pPr>
            <a:r>
              <a:rPr lang="fr-BE" sz="2001">
                <a:latin typeface="Arial" panose="020B0604020202020204" pitchFamily="34" charset="0"/>
                <a:ea typeface="+mj-ea"/>
                <a:cs typeface="Arial" panose="020B0604020202020204" pitchFamily="34" charset="0"/>
              </a:rPr>
              <a:t>The social welfare must take into accound potential costs associated with transmission contraints;</a:t>
            </a:r>
          </a:p>
          <a:p>
            <a:pPr marL="343037" indent="-343037" algn="just" hangingPunct="0">
              <a:buFontTx/>
              <a:buChar char="-"/>
            </a:pPr>
            <a:r>
              <a:rPr lang="fr-BE" sz="2001">
                <a:latin typeface="Arial" panose="020B0604020202020204" pitchFamily="34" charset="0"/>
                <a:ea typeface="+mj-ea"/>
                <a:cs typeface="Arial" panose="020B0604020202020204" pitchFamily="34" charset="0"/>
              </a:rPr>
              <a:t>In practice, the social welfare objective is not linear, but quadratic;</a:t>
            </a:r>
          </a:p>
          <a:p>
            <a:pPr marL="343037" indent="-343037" algn="just" hangingPunct="0">
              <a:buFontTx/>
              <a:buChar char="-"/>
            </a:pPr>
            <a:r>
              <a:rPr lang="fr-BE" sz="2001">
                <a:latin typeface="Arial" panose="020B0604020202020204" pitchFamily="34" charset="0"/>
                <a:ea typeface="+mj-ea"/>
                <a:cs typeface="Arial" panose="020B0604020202020204" pitchFamily="34" charset="0"/>
              </a:rPr>
              <a:t>There are also integer decision variables;</a:t>
            </a:r>
          </a:p>
          <a:p>
            <a:pPr marL="343037" indent="-343037" algn="just" hangingPunct="0">
              <a:buFontTx/>
              <a:buChar char="-"/>
            </a:pPr>
            <a:r>
              <a:rPr lang="fr-BE" sz="2001">
                <a:latin typeface="Arial" panose="020B0604020202020204" pitchFamily="34" charset="0"/>
                <a:ea typeface="+mj-ea"/>
                <a:cs typeface="Arial" panose="020B0604020202020204" pitchFamily="34" charset="0"/>
              </a:rPr>
              <a:t>There are some operational constraints, in particular ramping constraints, so </a:t>
            </a:r>
            <a:r>
              <a:rPr lang="en-US" sz="2001">
                <a:latin typeface="Arial" panose="020B0604020202020204" pitchFamily="34" charset="0"/>
                <a:ea typeface="+mj-ea"/>
                <a:cs typeface="Arial" panose="020B0604020202020204" pitchFamily="34" charset="0"/>
              </a:rPr>
              <a:t>a</a:t>
            </a:r>
            <a:r>
              <a:rPr lang="en-US" sz="2001">
                <a:latin typeface="Arial" panose="020B0604020202020204" pitchFamily="34" charset="0"/>
                <a:cs typeface="Arial" panose="020B0604020202020204" pitchFamily="34" charset="0"/>
              </a:rPr>
              <a:t>ll 24-hourly products must be considered together;</a:t>
            </a:r>
          </a:p>
          <a:p>
            <a:pPr marL="343037" indent="-343037" algn="just" hangingPunct="0">
              <a:buFontTx/>
              <a:buChar char="-"/>
            </a:pPr>
            <a:r>
              <a:rPr lang="en-US" sz="2001">
                <a:latin typeface="Arial" panose="020B0604020202020204" pitchFamily="34" charset="0"/>
                <a:cs typeface="Arial" panose="020B0604020202020204" pitchFamily="34" charset="0"/>
              </a:rPr>
              <a:t>…</a:t>
            </a:r>
            <a:endParaRPr lang="fr-BE" sz="2001">
              <a:latin typeface="Arial" panose="020B0604020202020204" pitchFamily="34" charset="0"/>
              <a:ea typeface="+mj-ea"/>
              <a:cs typeface="Arial" panose="020B0604020202020204" pitchFamily="34" charset="0"/>
            </a:endParaRPr>
          </a:p>
          <a:p>
            <a:pPr marL="343037" indent="-343037" algn="just" hangingPunct="0">
              <a:buFontTx/>
              <a:buChar char="-"/>
            </a:pPr>
            <a:endParaRPr lang="fr-BE" sz="2001">
              <a:latin typeface="Arial" panose="020B0604020202020204" pitchFamily="34" charset="0"/>
              <a:ea typeface="+mj-ea"/>
              <a:cs typeface="Arial" panose="020B0604020202020204" pitchFamily="34" charset="0"/>
            </a:endParaRPr>
          </a:p>
          <a:p>
            <a:pPr algn="just" hangingPunct="0">
              <a:buClrTx/>
            </a:pPr>
            <a:r>
              <a:rPr lang="fr-BE" sz="2001">
                <a:latin typeface="Arial" panose="020B0604020202020204" pitchFamily="34" charset="0"/>
                <a:ea typeface="+mj-ea"/>
                <a:cs typeface="Arial" panose="020B0604020202020204" pitchFamily="34" charset="0"/>
              </a:rPr>
              <a:t>The EUPHEMIA solution to perform Market Coupling approximates the overal problem with a Mixed Integer Quadratic Program (MIQP). The output solution needs to be checked afterwards for its compliance with the original problem.</a:t>
            </a:r>
            <a:endParaRPr lang="en-BE" sz="2001">
              <a:latin typeface="Arial" panose="020B0604020202020204" pitchFamily="34" charset="0"/>
              <a:ea typeface="+mj-ea"/>
              <a:cs typeface="Arial" panose="020B0604020202020204" pitchFamily="34" charset="0"/>
            </a:endParaRPr>
          </a:p>
        </p:txBody>
      </p:sp>
      <p:sp>
        <p:nvSpPr>
          <p:cNvPr id="6" name="ZoneTexte 5">
            <a:extLst>
              <a:ext uri="{FF2B5EF4-FFF2-40B4-BE49-F238E27FC236}">
                <a16:creationId xmlns:a16="http://schemas.microsoft.com/office/drawing/2014/main" id="{99AC05E3-F977-F28D-82A9-A41DF8970EA5}"/>
              </a:ext>
            </a:extLst>
          </p:cNvPr>
          <p:cNvSpPr txBox="1"/>
          <p:nvPr/>
        </p:nvSpPr>
        <p:spPr>
          <a:xfrm>
            <a:off x="590530" y="350622"/>
            <a:ext cx="8078987" cy="461719"/>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In reality, things are even more complex</a:t>
            </a:r>
            <a:endParaRPr lang="fr-BE" sz="2400" b="1">
              <a:latin typeface="Arial" panose="020B0604020202020204" pitchFamily="34" charset="0"/>
              <a:cs typeface="Arial" panose="020B0604020202020204" pitchFamily="34" charset="0"/>
            </a:endParaRPr>
          </a:p>
        </p:txBody>
      </p:sp>
      <p:sp>
        <p:nvSpPr>
          <p:cNvPr id="5" name="Espace réservé du numéro de diapositive 1">
            <a:extLst>
              <a:ext uri="{FF2B5EF4-FFF2-40B4-BE49-F238E27FC236}">
                <a16:creationId xmlns:a16="http://schemas.microsoft.com/office/drawing/2014/main" id="{C127F123-975E-3DAC-EAC4-14E08D229736}"/>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194</a:t>
            </a:fld>
            <a:endParaRPr lang="en-GB"/>
          </a:p>
        </p:txBody>
      </p:sp>
    </p:spTree>
    <p:extLst>
      <p:ext uri="{BB962C8B-B14F-4D97-AF65-F5344CB8AC3E}">
        <p14:creationId xmlns:p14="http://schemas.microsoft.com/office/powerpoint/2010/main" val="195129263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19705-40A7-1434-302F-9F7100308A43}"/>
            </a:ext>
          </a:extLst>
        </p:cNvPr>
        <p:cNvGrpSpPr/>
        <p:nvPr/>
      </p:nvGrpSpPr>
      <p:grpSpPr>
        <a:xfrm>
          <a:off x="0" y="0"/>
          <a:ext cx="0" cy="0"/>
          <a:chOff x="0" y="0"/>
          <a:chExt cx="0" cy="0"/>
        </a:xfrm>
      </p:grpSpPr>
      <p:sp>
        <p:nvSpPr>
          <p:cNvPr id="4" name="object 3">
            <a:extLst>
              <a:ext uri="{FF2B5EF4-FFF2-40B4-BE49-F238E27FC236}">
                <a16:creationId xmlns:a16="http://schemas.microsoft.com/office/drawing/2014/main" id="{0320028B-DB02-E0F7-307A-4D62E3AF7795}"/>
              </a:ext>
            </a:extLst>
          </p:cNvPr>
          <p:cNvSpPr txBox="1"/>
          <p:nvPr/>
        </p:nvSpPr>
        <p:spPr>
          <a:xfrm>
            <a:off x="1423181" y="2756396"/>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fr-BE" sz="2000" u="sng">
                <a:latin typeface="Arial"/>
                <a:cs typeface="Arial"/>
              </a:rPr>
              <a:t>Lecturer</a:t>
            </a:r>
            <a:r>
              <a:rPr lang="fr-BE" sz="2000">
                <a:latin typeface="Arial"/>
                <a:cs typeface="Arial"/>
              </a:rPr>
              <a:t>: </a:t>
            </a:r>
            <a:r>
              <a:rPr sz="2000">
                <a:latin typeface="Arial"/>
                <a:cs typeface="Arial"/>
              </a:rPr>
              <a:t>Damien Ernst – University of</a:t>
            </a:r>
            <a:r>
              <a:rPr lang="fr-FR" sz="2000">
                <a:latin typeface="Arial"/>
                <a:cs typeface="Arial"/>
              </a:rPr>
              <a:t> Liège (</a:t>
            </a:r>
            <a:r>
              <a:rPr lang="fr-BE" sz="2000" i="1">
                <a:latin typeface="Arial"/>
                <a:cs typeface="Arial"/>
              </a:rPr>
              <a:t>dernst@uliege.be</a:t>
            </a:r>
            <a:r>
              <a:rPr lang="fr-BE" sz="2000">
                <a:latin typeface="Arial"/>
                <a:cs typeface="Arial"/>
              </a:rPr>
              <a:t>)</a:t>
            </a:r>
            <a:endParaRPr sz="2000">
              <a:latin typeface="Arial"/>
              <a:cs typeface="Arial"/>
            </a:endParaRPr>
          </a:p>
        </p:txBody>
      </p:sp>
      <p:sp>
        <p:nvSpPr>
          <p:cNvPr id="5" name="TextBox 5">
            <a:extLst>
              <a:ext uri="{FF2B5EF4-FFF2-40B4-BE49-F238E27FC236}">
                <a16:creationId xmlns:a16="http://schemas.microsoft.com/office/drawing/2014/main" id="{60A86765-C703-22ED-B89C-C064C5CD0EE9}"/>
              </a:ext>
            </a:extLst>
          </p:cNvPr>
          <p:cNvSpPr txBox="1"/>
          <p:nvPr/>
        </p:nvSpPr>
        <p:spPr>
          <a:xfrm>
            <a:off x="1785059" y="953781"/>
            <a:ext cx="7123285" cy="1323176"/>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4000" cap="all">
                <a:latin typeface="Arial" panose="020B0604020202020204" pitchFamily="34" charset="0"/>
                <a:cs typeface="Arial" panose="020B0604020202020204" pitchFamily="34" charset="0"/>
              </a:rPr>
              <a:t>ELEC0018-1</a:t>
            </a:r>
          </a:p>
          <a:p>
            <a:pPr algn="ctr"/>
            <a:r>
              <a:rPr lang="fr-BE" sz="4000">
                <a:solidFill>
                  <a:srgbClr val="333333"/>
                </a:solidFill>
                <a:latin typeface="Arial" panose="020B0604020202020204" pitchFamily="34" charset="0"/>
                <a:cs typeface="Arial" panose="020B0604020202020204" pitchFamily="34" charset="0"/>
              </a:rPr>
              <a:t>Energy market and regulation</a:t>
            </a:r>
          </a:p>
        </p:txBody>
      </p:sp>
      <p:sp>
        <p:nvSpPr>
          <p:cNvPr id="6" name="TextBox 5">
            <a:extLst>
              <a:ext uri="{FF2B5EF4-FFF2-40B4-BE49-F238E27FC236}">
                <a16:creationId xmlns:a16="http://schemas.microsoft.com/office/drawing/2014/main" id="{912ADCF5-8A44-F9A5-78AF-1F0C5BFEFBBD}"/>
              </a:ext>
            </a:extLst>
          </p:cNvPr>
          <p:cNvSpPr txBox="1"/>
          <p:nvPr/>
        </p:nvSpPr>
        <p:spPr>
          <a:xfrm>
            <a:off x="1557810" y="3739432"/>
            <a:ext cx="7577780" cy="977577"/>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2951" b="1">
                <a:solidFill>
                  <a:srgbClr val="333333"/>
                </a:solidFill>
                <a:latin typeface="Arial"/>
                <a:cs typeface="Arial"/>
              </a:rPr>
              <a:t>C</a:t>
            </a:r>
            <a:r>
              <a:rPr lang="fr-BE" sz="2801" b="1">
                <a:solidFill>
                  <a:srgbClr val="333333"/>
                </a:solidFill>
                <a:latin typeface="Arial"/>
                <a:cs typeface="Arial"/>
              </a:rPr>
              <a:t>hapter 08 – </a:t>
            </a:r>
            <a:r>
              <a:rPr lang="en-US" sz="2801" b="1">
                <a:latin typeface="Arial"/>
                <a:cs typeface="Arial"/>
              </a:rPr>
              <a:t>Balancing and securing             the electricity power system</a:t>
            </a:r>
            <a:endParaRPr lang="fr-BE" sz="2801" b="1">
              <a:latin typeface="Arial"/>
              <a:cs typeface="Arial"/>
            </a:endParaRPr>
          </a:p>
        </p:txBody>
      </p:sp>
      <p:sp>
        <p:nvSpPr>
          <p:cNvPr id="7" name="Rectangle 6">
            <a:extLst>
              <a:ext uri="{FF2B5EF4-FFF2-40B4-BE49-F238E27FC236}">
                <a16:creationId xmlns:a16="http://schemas.microsoft.com/office/drawing/2014/main" id="{6A3699C6-4B4D-98C5-EEBB-FCE856D40D46}"/>
              </a:ext>
            </a:extLst>
          </p:cNvPr>
          <p:cNvSpPr/>
          <p:nvPr/>
        </p:nvSpPr>
        <p:spPr>
          <a:xfrm>
            <a:off x="1423181" y="664241"/>
            <a:ext cx="7847041" cy="190225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8" name="Rectangle 7">
            <a:extLst>
              <a:ext uri="{FF2B5EF4-FFF2-40B4-BE49-F238E27FC236}">
                <a16:creationId xmlns:a16="http://schemas.microsoft.com/office/drawing/2014/main" id="{F616333D-9DBC-5642-58C2-0257BF963441}"/>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388271800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879B6D93-ACEC-083E-A504-71E2D1C1AAA2}"/>
              </a:ext>
            </a:extLst>
          </p:cNvPr>
          <p:cNvGrpSpPr/>
          <p:nvPr/>
        </p:nvGrpSpPr>
        <p:grpSpPr>
          <a:xfrm>
            <a:off x="766540" y="2438411"/>
            <a:ext cx="9160321" cy="3745553"/>
            <a:chOff x="768350" y="2416175"/>
            <a:chExt cx="9156700" cy="3744073"/>
          </a:xfrm>
        </p:grpSpPr>
        <p:pic>
          <p:nvPicPr>
            <p:cNvPr id="4" name="Image 3">
              <a:extLst>
                <a:ext uri="{FF2B5EF4-FFF2-40B4-BE49-F238E27FC236}">
                  <a16:creationId xmlns:a16="http://schemas.microsoft.com/office/drawing/2014/main" id="{8399AF5E-18CA-2B3A-828F-7148C1BA38C9}"/>
                </a:ext>
              </a:extLst>
            </p:cNvPr>
            <p:cNvPicPr>
              <a:picLocks noChangeAspect="1"/>
            </p:cNvPicPr>
            <p:nvPr/>
          </p:nvPicPr>
          <p:blipFill>
            <a:blip r:embed="rId3"/>
            <a:stretch>
              <a:fillRect/>
            </a:stretch>
          </p:blipFill>
          <p:spPr>
            <a:xfrm>
              <a:off x="768350" y="2416175"/>
              <a:ext cx="9156700" cy="3744073"/>
            </a:xfrm>
            <a:prstGeom prst="rect">
              <a:avLst/>
            </a:prstGeom>
          </p:spPr>
        </p:pic>
        <p:sp>
          <p:nvSpPr>
            <p:cNvPr id="5" name="Rectangle 4">
              <a:extLst>
                <a:ext uri="{FF2B5EF4-FFF2-40B4-BE49-F238E27FC236}">
                  <a16:creationId xmlns:a16="http://schemas.microsoft.com/office/drawing/2014/main" id="{905945F7-358B-1466-2FD1-28CFDD9A39FE}"/>
                </a:ext>
              </a:extLst>
            </p:cNvPr>
            <p:cNvSpPr/>
            <p:nvPr/>
          </p:nvSpPr>
          <p:spPr>
            <a:xfrm>
              <a:off x="1203468" y="2684206"/>
              <a:ext cx="117987" cy="1946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801"/>
            </a:p>
          </p:txBody>
        </p:sp>
        <p:sp>
          <p:nvSpPr>
            <p:cNvPr id="6" name="ZoneTexte 5">
              <a:extLst>
                <a:ext uri="{FF2B5EF4-FFF2-40B4-BE49-F238E27FC236}">
                  <a16:creationId xmlns:a16="http://schemas.microsoft.com/office/drawing/2014/main" id="{CE3A0ECD-967E-C685-6D79-F3C65B9776E4}"/>
                </a:ext>
              </a:extLst>
            </p:cNvPr>
            <p:cNvSpPr txBox="1"/>
            <p:nvPr/>
          </p:nvSpPr>
          <p:spPr>
            <a:xfrm>
              <a:off x="1150373" y="2631543"/>
              <a:ext cx="224175" cy="292388"/>
            </a:xfrm>
            <a:prstGeom prst="rect">
              <a:avLst/>
            </a:prstGeom>
            <a:noFill/>
          </p:spPr>
          <p:txBody>
            <a:bodyPr wrap="square" rtlCol="0">
              <a:spAutoFit/>
            </a:bodyPr>
            <a:lstStyle/>
            <a:p>
              <a:r>
                <a:rPr lang="fr-BE" sz="1301"/>
                <a:t>x</a:t>
              </a:r>
            </a:p>
          </p:txBody>
        </p:sp>
      </p:grpSp>
      <p:sp>
        <p:nvSpPr>
          <p:cNvPr id="10" name="ZoneTexte 9">
            <a:extLst>
              <a:ext uri="{FF2B5EF4-FFF2-40B4-BE49-F238E27FC236}">
                <a16:creationId xmlns:a16="http://schemas.microsoft.com/office/drawing/2014/main" id="{F28B4C65-4316-626D-5161-2F44F06DCFE2}"/>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Overview of electricity markets – Reminder</a:t>
            </a:r>
            <a:endParaRPr lang="fr-BE" sz="2401" b="1">
              <a:latin typeface="Arial" panose="020B0604020202020204" pitchFamily="34" charset="0"/>
              <a:cs typeface="Arial" panose="020B0604020202020204" pitchFamily="34" charset="0"/>
            </a:endParaRPr>
          </a:p>
        </p:txBody>
      </p:sp>
      <p:sp>
        <p:nvSpPr>
          <p:cNvPr id="8" name="Espace réservé du numéro de diapositive 1">
            <a:extLst>
              <a:ext uri="{FF2B5EF4-FFF2-40B4-BE49-F238E27FC236}">
                <a16:creationId xmlns:a16="http://schemas.microsoft.com/office/drawing/2014/main" id="{06BEAA18-20E9-95AF-3932-F049E29C5642}"/>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196</a:t>
            </a:fld>
            <a:endParaRPr lang="en-GB"/>
          </a:p>
        </p:txBody>
      </p:sp>
    </p:spTree>
    <p:extLst>
      <p:ext uri="{BB962C8B-B14F-4D97-AF65-F5344CB8AC3E}">
        <p14:creationId xmlns:p14="http://schemas.microsoft.com/office/powerpoint/2010/main" val="261593485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A599D41-9F93-B1A8-F674-16D9CEB6B870}"/>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From transactions to potential imbalances</a:t>
            </a:r>
            <a:endParaRPr lang="fr-BE" sz="2401" b="1">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DFFC4A02-CCD3-9C3B-0390-095E20D7E033}"/>
              </a:ext>
            </a:extLst>
          </p:cNvPr>
          <p:cNvSpPr txBox="1"/>
          <p:nvPr/>
        </p:nvSpPr>
        <p:spPr>
          <a:xfrm>
            <a:off x="590881" y="2203054"/>
            <a:ext cx="9487150" cy="409509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Forward/futures, day-ahead, and intraday markets are </a:t>
            </a:r>
            <a:r>
              <a:rPr lang="en-US" sz="2001" b="1">
                <a:latin typeface="Arial" panose="020B0604020202020204" pitchFamily="34" charset="0"/>
                <a:cs typeface="Arial" panose="020B0604020202020204" pitchFamily="34" charset="0"/>
              </a:rPr>
              <a:t>financial markets</a:t>
            </a:r>
            <a:r>
              <a:rPr lang="en-US" sz="2001">
                <a:latin typeface="Arial" panose="020B0604020202020204" pitchFamily="34" charset="0"/>
                <a:cs typeface="Arial" panose="020B0604020202020204" pitchFamily="34" charset="0"/>
              </a:rPr>
              <a:t>:</a:t>
            </a:r>
          </a:p>
          <a:p>
            <a:pPr algn="just"/>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These are only transactions; </a:t>
            </a:r>
            <a:r>
              <a:rPr lang="en-US" sz="2001" b="1">
                <a:latin typeface="Arial" panose="020B0604020202020204" pitchFamily="34" charset="0"/>
                <a:cs typeface="Arial" panose="020B0604020202020204" pitchFamily="34" charset="0"/>
              </a:rPr>
              <a:t>no one is ‘forced’</a:t>
            </a:r>
            <a:r>
              <a:rPr lang="en-US" sz="2001">
                <a:latin typeface="Arial" panose="020B0604020202020204" pitchFamily="34" charset="0"/>
                <a:cs typeface="Arial" panose="020B0604020202020204" pitchFamily="34" charset="0"/>
              </a:rPr>
              <a:t> to generate or consume;</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After market clearing, which determines the prices and volumes for each market time unit, </a:t>
            </a:r>
            <a:r>
              <a:rPr lang="en-US" sz="2001" b="1">
                <a:latin typeface="Arial" panose="020B0604020202020204" pitchFamily="34" charset="0"/>
                <a:cs typeface="Arial" panose="020B0604020202020204" pitchFamily="34" charset="0"/>
              </a:rPr>
              <a:t>market participants are informed of the outcomes</a:t>
            </a:r>
            <a:r>
              <a:rPr lang="en-US"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In the European setup, participants then proceed with </a:t>
            </a:r>
            <a:r>
              <a:rPr lang="en-US" sz="2001" b="1">
                <a:latin typeface="Arial" panose="020B0604020202020204" pitchFamily="34" charset="0"/>
                <a:cs typeface="Arial" panose="020B0604020202020204" pitchFamily="34" charset="0"/>
              </a:rPr>
              <a:t>self-dispatch, </a:t>
            </a:r>
            <a:r>
              <a:rPr lang="en-US" sz="2001">
                <a:latin typeface="Arial" panose="020B0604020202020204" pitchFamily="34" charset="0"/>
                <a:cs typeface="Arial" panose="020B0604020202020204" pitchFamily="34" charset="0"/>
              </a:rPr>
              <a:t>meaning they decide independently how to generate or consume electricity based on the agreed-upon volumes and prices.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However, </a:t>
            </a:r>
            <a:r>
              <a:rPr lang="en-US" sz="2001" b="1">
                <a:latin typeface="Arial" panose="020B0604020202020204" pitchFamily="34" charset="0"/>
                <a:cs typeface="Arial" panose="020B0604020202020204" pitchFamily="34" charset="0"/>
              </a:rPr>
              <a:t>imbalances can still occur </a:t>
            </a:r>
            <a:r>
              <a:rPr lang="en-US" sz="2001">
                <a:latin typeface="Arial" panose="020B0604020202020204" pitchFamily="34" charset="0"/>
                <a:cs typeface="Arial" panose="020B0604020202020204" pitchFamily="34" charset="0"/>
              </a:rPr>
              <a:t>when the amount a party has contracted to buy or sell differs from what it actually needs or can produce.</a:t>
            </a:r>
          </a:p>
        </p:txBody>
      </p:sp>
      <p:sp>
        <p:nvSpPr>
          <p:cNvPr id="4" name="Espace réservé du numéro de diapositive 1">
            <a:extLst>
              <a:ext uri="{FF2B5EF4-FFF2-40B4-BE49-F238E27FC236}">
                <a16:creationId xmlns:a16="http://schemas.microsoft.com/office/drawing/2014/main" id="{6C34A8F9-3FE0-99D9-293C-7D20C18179CE}"/>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197</a:t>
            </a:fld>
            <a:endParaRPr lang="en-GB"/>
          </a:p>
        </p:txBody>
      </p:sp>
    </p:spTree>
    <p:extLst>
      <p:ext uri="{BB962C8B-B14F-4D97-AF65-F5344CB8AC3E}">
        <p14:creationId xmlns:p14="http://schemas.microsoft.com/office/powerpoint/2010/main" val="196881033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091D65E-7D08-F9B6-500E-AAF410D3AAB8}"/>
              </a:ext>
            </a:extLst>
          </p:cNvPr>
          <p:cNvSpPr txBox="1"/>
          <p:nvPr/>
        </p:nvSpPr>
        <p:spPr>
          <a:xfrm>
            <a:off x="590881" y="1124722"/>
            <a:ext cx="9485264" cy="4556894"/>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To ensure that the power system operates smoothly, </a:t>
            </a:r>
            <a:r>
              <a:rPr lang="en-US" sz="2001" b="1">
                <a:latin typeface="Arial" panose="020B0604020202020204" pitchFamily="34" charset="0"/>
                <a:cs typeface="Arial" panose="020B0604020202020204" pitchFamily="34" charset="0"/>
              </a:rPr>
              <a:t>managed markets </a:t>
            </a:r>
            <a:r>
              <a:rPr lang="en-US" sz="2001">
                <a:latin typeface="Arial" panose="020B0604020202020204" pitchFamily="34" charset="0"/>
                <a:cs typeface="Arial" panose="020B0604020202020204" pitchFamily="34" charset="0"/>
              </a:rPr>
              <a:t>play a crucial role in balancing supply and demand. </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They refer to </a:t>
            </a:r>
            <a:r>
              <a:rPr lang="en-US" sz="2001" b="1">
                <a:latin typeface="Arial" panose="020B0604020202020204" pitchFamily="34" charset="0"/>
                <a:cs typeface="Arial" panose="020B0604020202020204" pitchFamily="34" charset="0"/>
              </a:rPr>
              <a:t>any controlled or regulated market</a:t>
            </a:r>
            <a:r>
              <a:rPr lang="en-US" sz="2001">
                <a:latin typeface="Arial" panose="020B0604020202020204" pitchFamily="34" charset="0"/>
                <a:cs typeface="Arial" panose="020B0604020202020204" pitchFamily="34" charset="0"/>
              </a:rPr>
              <a:t> mechanism, typically under the oversight of the Independent System Operator (ISO), that ensures the </a:t>
            </a:r>
            <a:r>
              <a:rPr lang="en-US" sz="2001" b="1">
                <a:latin typeface="Arial" panose="020B0604020202020204" pitchFamily="34" charset="0"/>
                <a:cs typeface="Arial" panose="020B0604020202020204" pitchFamily="34" charset="0"/>
              </a:rPr>
              <a:t>safe, secure, and efficient operation of the power system</a:t>
            </a:r>
            <a:r>
              <a:rPr lang="en-US" sz="2001">
                <a:latin typeface="Arial" panose="020B0604020202020204" pitchFamily="34" charset="0"/>
                <a:cs typeface="Arial" panose="020B0604020202020204" pitchFamily="34" charset="0"/>
              </a:rPr>
              <a:t>.</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a:t>
            </a:r>
            <a:r>
              <a:rPr lang="fr-BE" sz="2001">
                <a:latin typeface="Arial" panose="020B0604020202020204" pitchFamily="34" charset="0"/>
                <a:cs typeface="Arial" panose="020B0604020202020204" pitchFamily="34" charset="0"/>
              </a:rPr>
              <a:t>managed market framework </a:t>
            </a:r>
            <a:r>
              <a:rPr lang="en-US" sz="2001" b="1">
                <a:latin typeface="Arial" panose="020B0604020202020204" pitchFamily="34" charset="0"/>
                <a:cs typeface="Arial" panose="020B0604020202020204" pitchFamily="34" charset="0"/>
              </a:rPr>
              <a:t>takes priority over the open energy market</a:t>
            </a:r>
            <a:r>
              <a:rPr lang="en-US" sz="2001">
                <a:latin typeface="Arial" panose="020B0604020202020204" pitchFamily="34" charset="0"/>
                <a:cs typeface="Arial" panose="020B0604020202020204" pitchFamily="34" charset="0"/>
              </a:rPr>
              <a:t>.</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Beyond real-time balancing, there are additional considerations to ensure that electricity demand is always met. These include:</a:t>
            </a:r>
          </a:p>
          <a:p>
            <a:pPr algn="just"/>
            <a:endParaRPr lang="en-US" sz="1000">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I.     managing network security problems</a:t>
            </a:r>
            <a:r>
              <a:rPr lang="en-US" sz="2001">
                <a:latin typeface="Arial" panose="020B0604020202020204" pitchFamily="34" charset="0"/>
                <a:cs typeface="Arial" panose="020B0604020202020204" pitchFamily="34" charset="0"/>
              </a:rPr>
              <a:t>,</a:t>
            </a:r>
          </a:p>
          <a:p>
            <a:pPr marL="457383" indent="-457383" algn="just">
              <a:buAutoNum type="arabicParenR"/>
            </a:pPr>
            <a:endParaRPr lang="en-US" sz="1000" b="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II.    ensuring the availability of ancillary services</a:t>
            </a:r>
            <a:r>
              <a:rPr lang="en-US" sz="2001">
                <a:latin typeface="Arial" panose="020B0604020202020204" pitchFamily="34" charset="0"/>
                <a:cs typeface="Arial" panose="020B0604020202020204" pitchFamily="34" charset="0"/>
              </a:rPr>
              <a:t>,</a:t>
            </a:r>
          </a:p>
          <a:p>
            <a:pPr marL="457383" indent="-457383" algn="just">
              <a:buAutoNum type="arabicParenR"/>
            </a:pPr>
            <a:endParaRPr lang="en-US" sz="1000" b="1">
              <a:latin typeface="Arial" panose="020B0604020202020204" pitchFamily="34" charset="0"/>
              <a:cs typeface="Arial" panose="020B0604020202020204" pitchFamily="34" charset="0"/>
            </a:endParaRPr>
          </a:p>
          <a:p>
            <a:pPr algn="just"/>
            <a:r>
              <a:rPr lang="fr-BE" sz="2001" b="1">
                <a:latin typeface="Arial" panose="020B0604020202020204" pitchFamily="34" charset="0"/>
                <a:cs typeface="Arial" panose="020B0604020202020204" pitchFamily="34" charset="0"/>
              </a:rPr>
              <a:t>III.   maintaining</a:t>
            </a:r>
            <a:r>
              <a:rPr lang="en-US" sz="2001" b="1">
                <a:latin typeface="Arial" panose="020B0604020202020204" pitchFamily="34" charset="0"/>
                <a:cs typeface="Arial" panose="020B0604020202020204" pitchFamily="34" charset="0"/>
              </a:rPr>
              <a:t> future system security</a:t>
            </a:r>
            <a:r>
              <a:rPr lang="en-US" sz="2001">
                <a:latin typeface="Arial" panose="020B0604020202020204" pitchFamily="34" charset="0"/>
                <a:cs typeface="Arial" panose="020B0604020202020204" pitchFamily="34" charset="0"/>
              </a:rPr>
              <a:t>.</a:t>
            </a:r>
          </a:p>
        </p:txBody>
      </p:sp>
      <p:sp>
        <p:nvSpPr>
          <p:cNvPr id="9" name="ZoneTexte 8">
            <a:extLst>
              <a:ext uri="{FF2B5EF4-FFF2-40B4-BE49-F238E27FC236}">
                <a16:creationId xmlns:a16="http://schemas.microsoft.com/office/drawing/2014/main" id="{840D5BD5-FB8B-8AAB-200A-95C7D32A23BB}"/>
              </a:ext>
            </a:extLst>
          </p:cNvPr>
          <p:cNvSpPr txBox="1"/>
          <p:nvPr/>
        </p:nvSpPr>
        <p:spPr>
          <a:xfrm>
            <a:off x="590881" y="350031"/>
            <a:ext cx="9695931"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Balancing and securing the power system</a:t>
            </a:r>
            <a:endParaRPr lang="fr-BE" sz="2401" b="1">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EC056722-0C7A-880C-55DC-284BD4D2D2B1}"/>
              </a:ext>
            </a:extLst>
          </p:cNvPr>
          <p:cNvSpPr txBox="1"/>
          <p:nvPr/>
        </p:nvSpPr>
        <p:spPr>
          <a:xfrm>
            <a:off x="2661025" y="6373114"/>
            <a:ext cx="5344973" cy="708166"/>
          </a:xfrm>
          <a:prstGeom prst="rect">
            <a:avLst/>
          </a:prstGeom>
          <a:noFill/>
        </p:spPr>
        <p:txBody>
          <a:bodyPr wrap="square">
            <a:spAutoFit/>
          </a:bodyPr>
          <a:lstStyle/>
          <a:p>
            <a:pPr algn="ctr"/>
            <a:r>
              <a:rPr lang="en-US" sz="2001">
                <a:latin typeface="Arial" panose="020B0604020202020204" pitchFamily="34" charset="0"/>
                <a:cs typeface="Arial" panose="020B0604020202020204" pitchFamily="34" charset="0"/>
              </a:rPr>
              <a:t>We will examine each of these three aspects in detail in their respective parts.</a:t>
            </a:r>
          </a:p>
        </p:txBody>
      </p:sp>
      <p:sp>
        <p:nvSpPr>
          <p:cNvPr id="13" name="Rectangle 12">
            <a:extLst>
              <a:ext uri="{FF2B5EF4-FFF2-40B4-BE49-F238E27FC236}">
                <a16:creationId xmlns:a16="http://schemas.microsoft.com/office/drawing/2014/main" id="{622FE09E-A3A7-B0F5-1A2B-57F913FB9A9E}"/>
              </a:ext>
            </a:extLst>
          </p:cNvPr>
          <p:cNvSpPr/>
          <p:nvPr/>
        </p:nvSpPr>
        <p:spPr>
          <a:xfrm>
            <a:off x="1904736" y="6035808"/>
            <a:ext cx="7068219" cy="138277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2" name="Espace réservé du numéro de diapositive 1">
            <a:extLst>
              <a:ext uri="{FF2B5EF4-FFF2-40B4-BE49-F238E27FC236}">
                <a16:creationId xmlns:a16="http://schemas.microsoft.com/office/drawing/2014/main" id="{B3058DD3-B263-E89C-4F88-68F257B7CEC3}"/>
              </a:ext>
            </a:extLst>
          </p:cNvPr>
          <p:cNvSpPr>
            <a:spLocks noGrp="1"/>
          </p:cNvSpPr>
          <p:nvPr>
            <p:ph type="sldNum" sz="quarter" idx="12"/>
          </p:nvPr>
        </p:nvSpPr>
        <p:spPr/>
        <p:txBody>
          <a:bodyPr/>
          <a:lstStyle/>
          <a:p>
            <a:fld id="{C7CC0789-4E3B-4896-AB79-9C52DA5A6F9C}" type="slidenum">
              <a:rPr lang="en-GB" smtClean="0"/>
              <a:t>198</a:t>
            </a:fld>
            <a:endParaRPr lang="en-GB"/>
          </a:p>
        </p:txBody>
      </p:sp>
    </p:spTree>
    <p:extLst>
      <p:ext uri="{BB962C8B-B14F-4D97-AF65-F5344CB8AC3E}">
        <p14:creationId xmlns:p14="http://schemas.microsoft.com/office/powerpoint/2010/main" val="61220973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4DA30296-9600-0C98-AC52-2AF4883D3299}"/>
              </a:ext>
            </a:extLst>
          </p:cNvPr>
          <p:cNvSpPr txBox="1"/>
          <p:nvPr/>
        </p:nvSpPr>
        <p:spPr>
          <a:xfrm>
            <a:off x="1785058" y="3200445"/>
            <a:ext cx="7123285" cy="1631861"/>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US" sz="4002">
                <a:latin typeface="Arial" panose="020B0604020202020204" pitchFamily="34" charset="0"/>
                <a:cs typeface="Arial" panose="020B0604020202020204" pitchFamily="34" charset="0"/>
              </a:rPr>
              <a:t>Part I:</a:t>
            </a:r>
          </a:p>
          <a:p>
            <a:pPr algn="ctr"/>
            <a:endParaRPr lang="en-US" sz="2001">
              <a:latin typeface="Arial" panose="020B0604020202020204" pitchFamily="34" charset="0"/>
              <a:cs typeface="Arial" panose="020B0604020202020204" pitchFamily="34" charset="0"/>
            </a:endParaRPr>
          </a:p>
          <a:p>
            <a:pPr algn="ctr"/>
            <a:r>
              <a:rPr lang="en-US" sz="4002">
                <a:latin typeface="Arial" panose="020B0604020202020204" pitchFamily="34" charset="0"/>
                <a:cs typeface="Arial" panose="020B0604020202020204" pitchFamily="34" charset="0"/>
              </a:rPr>
              <a:t>Network security problems</a:t>
            </a:r>
            <a:endParaRPr lang="fr-BE" sz="4000">
              <a:solidFill>
                <a:srgbClr val="333333"/>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69BE3E10-F928-F5D1-76FE-A02B91AB2026}"/>
              </a:ext>
            </a:extLst>
          </p:cNvPr>
          <p:cNvSpPr/>
          <p:nvPr/>
        </p:nvSpPr>
        <p:spPr>
          <a:xfrm>
            <a:off x="1423178" y="2892943"/>
            <a:ext cx="7847041" cy="224686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8" name="Rectangle 7">
            <a:extLst>
              <a:ext uri="{FF2B5EF4-FFF2-40B4-BE49-F238E27FC236}">
                <a16:creationId xmlns:a16="http://schemas.microsoft.com/office/drawing/2014/main" id="{33C0D8D0-FAB1-9E0E-1C74-24AA8614E388}"/>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61026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A7A514EE-2D91-038B-7DFB-D1F8B308358D}"/>
              </a:ext>
            </a:extLst>
          </p:cNvPr>
          <p:cNvSpPr txBox="1"/>
          <p:nvPr/>
        </p:nvSpPr>
        <p:spPr>
          <a:xfrm>
            <a:off x="1422400" y="2756144"/>
            <a:ext cx="7848600" cy="344646"/>
          </a:xfrm>
          <a:prstGeom prst="rect">
            <a:avLst/>
          </a:prstGeom>
        </p:spPr>
        <p:txBody>
          <a:bodyPr vert="horz" wrap="square" lIns="0" tIns="11430" rIns="0" bIns="0" rtlCol="0">
            <a:spAutoFit/>
          </a:bodyPr>
          <a:lstStyle/>
          <a:p>
            <a:pPr marL="742950" marR="5080" indent="-730885" algn="ctr">
              <a:lnSpc>
                <a:spcPct val="119200"/>
              </a:lnSpc>
              <a:spcBef>
                <a:spcPts val="90"/>
              </a:spcBef>
              <a:tabLst>
                <a:tab pos="1699260" algn="l"/>
              </a:tabLst>
            </a:pPr>
            <a:r>
              <a:rPr lang="en-GB" sz="2000" u="sng" noProof="0">
                <a:latin typeface="Arial"/>
                <a:cs typeface="Arial"/>
              </a:rPr>
              <a:t>Lecturer</a:t>
            </a:r>
            <a:r>
              <a:rPr lang="en-GB" sz="2000" noProof="0">
                <a:latin typeface="Arial"/>
                <a:cs typeface="Arial"/>
              </a:rPr>
              <a:t>: Damien Ernst – University of Liège (</a:t>
            </a:r>
            <a:r>
              <a:rPr lang="en-GB" sz="2000" i="1" noProof="0">
                <a:latin typeface="Arial"/>
                <a:cs typeface="Arial"/>
              </a:rPr>
              <a:t>dernst@uliege.be</a:t>
            </a:r>
            <a:r>
              <a:rPr lang="en-GB" sz="2000" noProof="0">
                <a:latin typeface="Arial"/>
                <a:cs typeface="Arial"/>
              </a:rPr>
              <a:t>)</a:t>
            </a:r>
          </a:p>
        </p:txBody>
      </p:sp>
      <p:sp>
        <p:nvSpPr>
          <p:cNvPr id="3" name="TextBox 5">
            <a:extLst>
              <a:ext uri="{FF2B5EF4-FFF2-40B4-BE49-F238E27FC236}">
                <a16:creationId xmlns:a16="http://schemas.microsoft.com/office/drawing/2014/main" id="{2C688035-1467-F4CC-57CB-4BAA7DCC08B3}"/>
              </a:ext>
            </a:extLst>
          </p:cNvPr>
          <p:cNvSpPr txBox="1"/>
          <p:nvPr/>
        </p:nvSpPr>
        <p:spPr>
          <a:xfrm>
            <a:off x="1784350" y="953171"/>
            <a:ext cx="7124700" cy="1323439"/>
          </a:xfrm>
          <a:prstGeom prst="rect">
            <a:avLst/>
          </a:prstGeom>
          <a:noFill/>
        </p:spPr>
        <p:txBody>
          <a:bodyPr wrap="square">
            <a:spAutoFit/>
          </a:bodyPr>
          <a:lstStyle/>
          <a:p>
            <a:pPr algn="ctr"/>
            <a:r>
              <a:rPr lang="en-GB" sz="4000" i="0" cap="all" noProof="0">
                <a:effectLst/>
                <a:latin typeface="Arial" panose="020B0604020202020204" pitchFamily="34" charset="0"/>
                <a:cs typeface="Arial" panose="020B0604020202020204" pitchFamily="34" charset="0"/>
              </a:rPr>
              <a:t>ELEC0018-1</a:t>
            </a:r>
          </a:p>
          <a:p>
            <a:pPr algn="ctr"/>
            <a:r>
              <a:rPr lang="en-GB" sz="4000" noProof="0">
                <a:solidFill>
                  <a:srgbClr val="333333"/>
                </a:solidFill>
                <a:effectLst/>
                <a:latin typeface="Arial" panose="020B0604020202020204" pitchFamily="34" charset="0"/>
                <a:cs typeface="Arial" panose="020B0604020202020204" pitchFamily="34" charset="0"/>
              </a:rPr>
              <a:t>Energy market and regulation</a:t>
            </a:r>
          </a:p>
        </p:txBody>
      </p:sp>
      <p:sp>
        <p:nvSpPr>
          <p:cNvPr id="4" name="TextBox 5">
            <a:extLst>
              <a:ext uri="{FF2B5EF4-FFF2-40B4-BE49-F238E27FC236}">
                <a16:creationId xmlns:a16="http://schemas.microsoft.com/office/drawing/2014/main" id="{49A7BBB7-F097-76E8-4399-35227A92B317}"/>
              </a:ext>
            </a:extLst>
          </p:cNvPr>
          <p:cNvSpPr txBox="1"/>
          <p:nvPr/>
        </p:nvSpPr>
        <p:spPr>
          <a:xfrm>
            <a:off x="1311939" y="3739376"/>
            <a:ext cx="8069521" cy="553998"/>
          </a:xfrm>
          <a:prstGeom prst="rect">
            <a:avLst/>
          </a:prstGeom>
          <a:noFill/>
        </p:spPr>
        <p:txBody>
          <a:bodyPr wrap="square">
            <a:spAutoFit/>
          </a:bodyPr>
          <a:lstStyle/>
          <a:p>
            <a:pPr lvl="1" algn="ctr"/>
            <a:r>
              <a:rPr lang="en-GB" sz="3000" b="1" noProof="0">
                <a:solidFill>
                  <a:srgbClr val="333333"/>
                </a:solidFill>
                <a:effectLst/>
                <a:latin typeface="Arial" panose="020B0604020202020204" pitchFamily="34" charset="0"/>
                <a:cs typeface="Arial" panose="020B0604020202020204" pitchFamily="34" charset="0"/>
              </a:rPr>
              <a:t>Chapter 00 – Organisation of the course</a:t>
            </a:r>
          </a:p>
        </p:txBody>
      </p:sp>
      <p:sp>
        <p:nvSpPr>
          <p:cNvPr id="8" name="Rectangle 7">
            <a:extLst>
              <a:ext uri="{FF2B5EF4-FFF2-40B4-BE49-F238E27FC236}">
                <a16:creationId xmlns:a16="http://schemas.microsoft.com/office/drawing/2014/main" id="{E851CF32-1BB8-C010-F61B-BCB67E2E179C}"/>
              </a:ext>
            </a:extLst>
          </p:cNvPr>
          <p:cNvSpPr/>
          <p:nvPr/>
        </p:nvSpPr>
        <p:spPr>
          <a:xfrm>
            <a:off x="1422400" y="663575"/>
            <a:ext cx="7848600" cy="190263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Rectangle 8">
            <a:extLst>
              <a:ext uri="{FF2B5EF4-FFF2-40B4-BE49-F238E27FC236}">
                <a16:creationId xmlns:a16="http://schemas.microsoft.com/office/drawing/2014/main" id="{A055AF78-B3D0-DFD6-FF31-1DAB70097A25}"/>
              </a:ext>
            </a:extLst>
          </p:cNvPr>
          <p:cNvSpPr/>
          <p:nvPr/>
        </p:nvSpPr>
        <p:spPr>
          <a:xfrm>
            <a:off x="127000" y="131359"/>
            <a:ext cx="10439400" cy="777003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B6CAD96-7BE1-6322-0312-D98EA52F3BF9}"/>
              </a:ext>
            </a:extLst>
          </p:cNvPr>
          <p:cNvSpPr txBox="1"/>
          <p:nvPr/>
        </p:nvSpPr>
        <p:spPr>
          <a:xfrm>
            <a:off x="589585" y="349892"/>
            <a:ext cx="9383755"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sz="2400" b="1">
                <a:latin typeface="Arial" panose="020B0604020202020204" pitchFamily="34" charset="0"/>
              </a:rPr>
              <a:t>Reason 3: </a:t>
            </a:r>
            <a:r>
              <a:rPr kumimoji="0" lang="en-GB" sz="2400" b="1" i="0" u="none" strike="noStrike" cap="none" normalizeH="0" baseline="0" noProof="0">
                <a:ln>
                  <a:noFill/>
                </a:ln>
                <a:solidFill>
                  <a:schemeClr val="tx1"/>
                </a:solidFill>
                <a:effectLst/>
                <a:latin typeface="Arial" panose="020B0604020202020204" pitchFamily="34" charset="0"/>
              </a:rPr>
              <a:t>From passive </a:t>
            </a:r>
            <a:r>
              <a:rPr lang="en-GB" sz="2400" b="1" noProof="0">
                <a:latin typeface="Arial" panose="020B0604020202020204" pitchFamily="34" charset="0"/>
              </a:rPr>
              <a:t>c</a:t>
            </a:r>
            <a:r>
              <a:rPr kumimoji="0" lang="en-GB" sz="2400" b="1" i="0" u="none" strike="noStrike" cap="none" normalizeH="0" baseline="0" noProof="0">
                <a:ln>
                  <a:noFill/>
                </a:ln>
                <a:solidFill>
                  <a:schemeClr val="tx1"/>
                </a:solidFill>
                <a:effectLst/>
                <a:latin typeface="Arial" panose="020B0604020202020204" pitchFamily="34" charset="0"/>
              </a:rPr>
              <a:t>onsumer to active </a:t>
            </a:r>
            <a:r>
              <a:rPr lang="en-GB" sz="2400" b="1" noProof="0">
                <a:latin typeface="Arial" panose="020B0604020202020204" pitchFamily="34" charset="0"/>
              </a:rPr>
              <a:t>p</a:t>
            </a:r>
            <a:r>
              <a:rPr kumimoji="0" lang="en-GB" sz="2400" b="1" i="0" u="none" strike="noStrike" cap="none" normalizeH="0" baseline="0" noProof="0">
                <a:ln>
                  <a:noFill/>
                </a:ln>
                <a:solidFill>
                  <a:schemeClr val="tx1"/>
                </a:solidFill>
                <a:effectLst/>
                <a:latin typeface="Arial" panose="020B0604020202020204" pitchFamily="34" charset="0"/>
              </a:rPr>
              <a:t>articipant</a:t>
            </a:r>
          </a:p>
        </p:txBody>
      </p:sp>
      <p:grpSp>
        <p:nvGrpSpPr>
          <p:cNvPr id="8" name="Groupe 7">
            <a:extLst>
              <a:ext uri="{FF2B5EF4-FFF2-40B4-BE49-F238E27FC236}">
                <a16:creationId xmlns:a16="http://schemas.microsoft.com/office/drawing/2014/main" id="{6602DE68-3C54-CE5F-AB8B-28A2497D3AF6}"/>
              </a:ext>
            </a:extLst>
          </p:cNvPr>
          <p:cNvGrpSpPr/>
          <p:nvPr/>
        </p:nvGrpSpPr>
        <p:grpSpPr>
          <a:xfrm>
            <a:off x="1563026" y="2071104"/>
            <a:ext cx="7474790" cy="5375643"/>
            <a:chOff x="1538125" y="916008"/>
            <a:chExt cx="7523983" cy="5411020"/>
          </a:xfrm>
        </p:grpSpPr>
        <p:sp>
          <p:nvSpPr>
            <p:cNvPr id="9" name="object 3">
              <a:extLst>
                <a:ext uri="{FF2B5EF4-FFF2-40B4-BE49-F238E27FC236}">
                  <a16:creationId xmlns:a16="http://schemas.microsoft.com/office/drawing/2014/main" id="{BE776BD7-0ABB-4A4E-BEFD-9448CD30BCB0}"/>
                </a:ext>
              </a:extLst>
            </p:cNvPr>
            <p:cNvSpPr txBox="1"/>
            <p:nvPr/>
          </p:nvSpPr>
          <p:spPr>
            <a:xfrm>
              <a:off x="1900440" y="5903346"/>
              <a:ext cx="6799960" cy="423682"/>
            </a:xfrm>
            <a:prstGeom prst="rect">
              <a:avLst/>
            </a:prstGeom>
          </p:spPr>
          <p:txBody>
            <a:bodyPr vert="horz" wrap="square" lIns="0" tIns="49011" rIns="0" bIns="0" rtlCol="0">
              <a:spAutoFit/>
            </a:bodyPr>
            <a:lstStyle/>
            <a:p>
              <a:pPr marL="10582" marR="4456" algn="ctr">
                <a:lnSpc>
                  <a:spcPct val="89800"/>
                </a:lnSpc>
                <a:spcBef>
                  <a:spcPts val="386"/>
                </a:spcBef>
              </a:pPr>
              <a:r>
                <a:rPr lang="en-GB" sz="1400" i="1" spc="-18" noProof="0">
                  <a:latin typeface="Arial" panose="020B0604020202020204" pitchFamily="34" charset="0"/>
                  <a:cs typeface="Arial" panose="020B0604020202020204" pitchFamily="34" charset="0"/>
                </a:rPr>
                <a:t>Data </a:t>
              </a:r>
              <a:r>
                <a:rPr lang="en-GB" sz="1400" i="1" spc="-22" noProof="0">
                  <a:latin typeface="Arial" panose="020B0604020202020204" pitchFamily="34" charset="0"/>
                  <a:cs typeface="Arial" panose="020B0604020202020204" pitchFamily="34" charset="0"/>
                </a:rPr>
                <a:t>for</a:t>
              </a:r>
              <a:r>
                <a:rPr lang="en-GB" sz="1400" i="1" spc="-18" noProof="0">
                  <a:latin typeface="Arial" panose="020B0604020202020204" pitchFamily="34" charset="0"/>
                  <a:cs typeface="Arial" panose="020B0604020202020204" pitchFamily="34" charset="0"/>
                </a:rPr>
                <a:t> May </a:t>
              </a:r>
              <a:r>
                <a:rPr lang="en-GB" sz="1400" i="1" noProof="0">
                  <a:latin typeface="Arial" panose="020B0604020202020204" pitchFamily="34" charset="0"/>
                  <a:cs typeface="Arial" panose="020B0604020202020204" pitchFamily="34" charset="0"/>
                </a:rPr>
                <a:t>2023 </a:t>
              </a:r>
              <a:r>
                <a:rPr lang="en-GB" sz="1400" i="1" spc="-544" noProof="0">
                  <a:latin typeface="Arial" panose="020B0604020202020204" pitchFamily="34" charset="0"/>
                  <a:cs typeface="Arial" panose="020B0604020202020204" pitchFamily="34" charset="0"/>
                </a:rPr>
                <a:t> </a:t>
              </a:r>
              <a:r>
                <a:rPr lang="en-GB" sz="1400" i="1" spc="-22" noProof="0">
                  <a:latin typeface="Arial" panose="020B0604020202020204" pitchFamily="34" charset="0"/>
                  <a:cs typeface="Arial" panose="020B0604020202020204" pitchFamily="34" charset="0"/>
                </a:rPr>
                <a:t>for</a:t>
              </a:r>
              <a:r>
                <a:rPr lang="en-GB" sz="1400" i="1" spc="-9" noProof="0">
                  <a:latin typeface="Arial" panose="020B0604020202020204" pitchFamily="34" charset="0"/>
                  <a:cs typeface="Arial" panose="020B0604020202020204" pitchFamily="34" charset="0"/>
                </a:rPr>
                <a:t> </a:t>
              </a:r>
              <a:r>
                <a:rPr lang="en-GB" sz="1400" i="1" noProof="0">
                  <a:latin typeface="Arial" panose="020B0604020202020204" pitchFamily="34" charset="0"/>
                  <a:cs typeface="Arial" panose="020B0604020202020204" pitchFamily="34" charset="0"/>
                </a:rPr>
                <a:t>a</a:t>
              </a:r>
              <a:r>
                <a:rPr lang="en-GB" sz="1400" i="1" spc="-9" noProof="0">
                  <a:latin typeface="Arial" panose="020B0604020202020204" pitchFamily="34" charset="0"/>
                  <a:cs typeface="Arial" panose="020B0604020202020204" pitchFamily="34" charset="0"/>
                </a:rPr>
                <a:t> residential </a:t>
              </a:r>
              <a:r>
                <a:rPr lang="en-GB" sz="1400" i="1" spc="-13" noProof="0">
                  <a:latin typeface="Arial" panose="020B0604020202020204" pitchFamily="34" charset="0"/>
                  <a:cs typeface="Arial" panose="020B0604020202020204" pitchFamily="34" charset="0"/>
                </a:rPr>
                <a:t>customer located </a:t>
              </a:r>
              <a:r>
                <a:rPr lang="en-GB" sz="1400" i="1" spc="-4" noProof="0">
                  <a:latin typeface="Arial" panose="020B0604020202020204" pitchFamily="34" charset="0"/>
                  <a:cs typeface="Arial" panose="020B0604020202020204" pitchFamily="34" charset="0"/>
                </a:rPr>
                <a:t>in the </a:t>
              </a:r>
              <a:r>
                <a:rPr lang="en-GB" sz="1400" i="1" spc="-18" noProof="0">
                  <a:latin typeface="Arial" panose="020B0604020202020204" pitchFamily="34" charset="0"/>
                  <a:cs typeface="Arial" panose="020B0604020202020204" pitchFamily="34" charset="0"/>
                </a:rPr>
                <a:t>Walloon </a:t>
              </a:r>
              <a:r>
                <a:rPr lang="en-GB" sz="1400" i="1" spc="-9" noProof="0">
                  <a:latin typeface="Arial" panose="020B0604020202020204" pitchFamily="34" charset="0"/>
                  <a:cs typeface="Arial" panose="020B0604020202020204" pitchFamily="34" charset="0"/>
                </a:rPr>
                <a:t>Region, </a:t>
              </a:r>
              <a:r>
                <a:rPr lang="en-GB" sz="1400" i="1" spc="-4" noProof="0">
                  <a:latin typeface="Arial" panose="020B0604020202020204" pitchFamily="34" charset="0"/>
                  <a:cs typeface="Arial" panose="020B0604020202020204" pitchFamily="34" charset="0"/>
                </a:rPr>
                <a:t>Belgium,                   and </a:t>
              </a:r>
              <a:r>
                <a:rPr lang="en-GB" sz="1400" i="1" spc="-9" noProof="0">
                  <a:latin typeface="Arial" panose="020B0604020202020204" pitchFamily="34" charset="0"/>
                  <a:cs typeface="Arial" panose="020B0604020202020204" pitchFamily="34" charset="0"/>
                </a:rPr>
                <a:t>connected </a:t>
              </a:r>
              <a:r>
                <a:rPr lang="en-GB" sz="1400" i="1" spc="-13" noProof="0">
                  <a:latin typeface="Arial" panose="020B0604020202020204" pitchFamily="34" charset="0"/>
                  <a:cs typeface="Arial" panose="020B0604020202020204" pitchFamily="34" charset="0"/>
                </a:rPr>
                <a:t>to </a:t>
              </a:r>
              <a:r>
                <a:rPr lang="en-GB" sz="1400" i="1" noProof="0">
                  <a:latin typeface="Arial" panose="020B0604020202020204" pitchFamily="34" charset="0"/>
                  <a:cs typeface="Arial" panose="020B0604020202020204" pitchFamily="34" charset="0"/>
                </a:rPr>
                <a:t>the</a:t>
              </a:r>
              <a:r>
                <a:rPr lang="en-GB" sz="1400" i="1" spc="-31" noProof="0">
                  <a:latin typeface="Arial" panose="020B0604020202020204" pitchFamily="34" charset="0"/>
                  <a:cs typeface="Arial" panose="020B0604020202020204" pitchFamily="34" charset="0"/>
                </a:rPr>
                <a:t> </a:t>
              </a:r>
              <a:r>
                <a:rPr lang="en-GB" sz="1400" i="1" spc="-18" noProof="0">
                  <a:latin typeface="Arial" panose="020B0604020202020204" pitchFamily="34" charset="0"/>
                  <a:cs typeface="Arial" panose="020B0604020202020204" pitchFamily="34" charset="0"/>
                </a:rPr>
                <a:t>RESA</a:t>
              </a:r>
              <a:r>
                <a:rPr lang="en-GB" sz="1400" i="1" spc="-22" noProof="0">
                  <a:latin typeface="Arial" panose="020B0604020202020204" pitchFamily="34" charset="0"/>
                  <a:cs typeface="Arial" panose="020B0604020202020204" pitchFamily="34" charset="0"/>
                </a:rPr>
                <a:t> </a:t>
              </a:r>
              <a:r>
                <a:rPr lang="en-GB" sz="1400" i="1" spc="-9" noProof="0">
                  <a:latin typeface="Arial" panose="020B0604020202020204" pitchFamily="34" charset="0"/>
                  <a:cs typeface="Arial" panose="020B0604020202020204" pitchFamily="34" charset="0"/>
                </a:rPr>
                <a:t>network.</a:t>
              </a:r>
              <a:endParaRPr lang="en-GB" sz="1400" i="1" noProof="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942194E5-2DD1-9FFC-E175-1720C2C99FC2}"/>
                </a:ext>
              </a:extLst>
            </p:cNvPr>
            <p:cNvGrpSpPr/>
            <p:nvPr/>
          </p:nvGrpSpPr>
          <p:grpSpPr>
            <a:xfrm>
              <a:off x="1765061" y="1104025"/>
              <a:ext cx="7163278" cy="4553395"/>
              <a:chOff x="3021555" y="101981"/>
              <a:chExt cx="6740491" cy="4284648"/>
            </a:xfrm>
          </p:grpSpPr>
          <p:pic>
            <p:nvPicPr>
              <p:cNvPr id="12" name="object 4">
                <a:extLst>
                  <a:ext uri="{FF2B5EF4-FFF2-40B4-BE49-F238E27FC236}">
                    <a16:creationId xmlns:a16="http://schemas.microsoft.com/office/drawing/2014/main" id="{587267F9-F8E8-5A40-C862-2680A1494373}"/>
                  </a:ext>
                </a:extLst>
              </p:cNvPr>
              <p:cNvPicPr/>
              <p:nvPr/>
            </p:nvPicPr>
            <p:blipFill rotWithShape="1">
              <a:blip r:embed="rId2" cstate="print"/>
              <a:srcRect b="68140"/>
              <a:stretch/>
            </p:blipFill>
            <p:spPr>
              <a:xfrm>
                <a:off x="3021555" y="101981"/>
                <a:ext cx="6740491" cy="1481013"/>
              </a:xfrm>
              <a:prstGeom prst="rect">
                <a:avLst/>
              </a:prstGeom>
            </p:spPr>
          </p:pic>
          <p:pic>
            <p:nvPicPr>
              <p:cNvPr id="13" name="object 4">
                <a:extLst>
                  <a:ext uri="{FF2B5EF4-FFF2-40B4-BE49-F238E27FC236}">
                    <a16:creationId xmlns:a16="http://schemas.microsoft.com/office/drawing/2014/main" id="{80F26BF5-B6CA-5324-C1FE-B385C43036CF}"/>
                  </a:ext>
                </a:extLst>
              </p:cNvPr>
              <p:cNvPicPr/>
              <p:nvPr/>
            </p:nvPicPr>
            <p:blipFill rotWithShape="1">
              <a:blip r:embed="rId2" cstate="print"/>
              <a:srcRect t="34189" b="5952"/>
              <a:stretch/>
            </p:blipFill>
            <p:spPr>
              <a:xfrm>
                <a:off x="3021555" y="1604100"/>
                <a:ext cx="6740491" cy="2782529"/>
              </a:xfrm>
              <a:prstGeom prst="rect">
                <a:avLst/>
              </a:prstGeom>
            </p:spPr>
          </p:pic>
        </p:grpSp>
        <p:sp>
          <p:nvSpPr>
            <p:cNvPr id="11" name="Rectangle 10">
              <a:extLst>
                <a:ext uri="{FF2B5EF4-FFF2-40B4-BE49-F238E27FC236}">
                  <a16:creationId xmlns:a16="http://schemas.microsoft.com/office/drawing/2014/main" id="{AD862C73-6AEC-3AB0-CF1A-8550F2A2452C}"/>
                </a:ext>
              </a:extLst>
            </p:cNvPr>
            <p:cNvSpPr/>
            <p:nvPr/>
          </p:nvSpPr>
          <p:spPr>
            <a:xfrm>
              <a:off x="1538125" y="916008"/>
              <a:ext cx="7523983" cy="492312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4" name="ZoneTexte 3">
            <a:extLst>
              <a:ext uri="{FF2B5EF4-FFF2-40B4-BE49-F238E27FC236}">
                <a16:creationId xmlns:a16="http://schemas.microsoft.com/office/drawing/2014/main" id="{FD8C27ED-B9DF-6CEF-2778-DA2E12E7EC7A}"/>
              </a:ext>
            </a:extLst>
          </p:cNvPr>
          <p:cNvSpPr txBox="1"/>
          <p:nvPr/>
        </p:nvSpPr>
        <p:spPr>
          <a:xfrm>
            <a:off x="589585" y="1064237"/>
            <a:ext cx="9481515" cy="707886"/>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To enable a small consumer to actively participate in electricity markets, the first step is transitioning away from fixed electricity pricing.</a:t>
            </a:r>
            <a:endParaRPr lang="en-GB" sz="2000">
              <a:latin typeface="Arial" panose="020B0604020202020204" pitchFamily="34" charset="0"/>
              <a:cs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4F31805E-AD1F-6B45-6502-EC180567698C}"/>
              </a:ext>
            </a:extLst>
          </p:cNvPr>
          <p:cNvSpPr>
            <a:spLocks noGrp="1"/>
          </p:cNvSpPr>
          <p:nvPr>
            <p:ph type="sldNum" sz="quarter" idx="12"/>
          </p:nvPr>
        </p:nvSpPr>
        <p:spPr/>
        <p:txBody>
          <a:bodyPr/>
          <a:lstStyle/>
          <a:p>
            <a:fld id="{C7CC0789-4E3B-4896-AB79-9C52DA5A6F9C}" type="slidenum">
              <a:rPr lang="en-GB" smtClean="0"/>
              <a:t>20</a:t>
            </a:fld>
            <a:endParaRPr lang="en-GB"/>
          </a:p>
        </p:txBody>
      </p:sp>
    </p:spTree>
    <p:extLst>
      <p:ext uri="{BB962C8B-B14F-4D97-AF65-F5344CB8AC3E}">
        <p14:creationId xmlns:p14="http://schemas.microsoft.com/office/powerpoint/2010/main" val="176284905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468821C-9668-A393-C00C-61A5112CCCD7}"/>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What kind of security problems are we speaking of?</a:t>
            </a:r>
            <a:endParaRPr lang="fr-BE" sz="2401" b="1">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E46E1F90-A702-37F0-52B7-758FD8166988}"/>
              </a:ext>
            </a:extLst>
          </p:cNvPr>
          <p:cNvSpPr txBox="1"/>
          <p:nvPr/>
        </p:nvSpPr>
        <p:spPr>
          <a:xfrm>
            <a:off x="590881" y="1521267"/>
            <a:ext cx="9485264" cy="5634619"/>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Needs are classified according to </a:t>
            </a:r>
            <a:r>
              <a:rPr lang="en-US" sz="2001" b="1">
                <a:latin typeface="Arial" panose="020B0604020202020204" pitchFamily="34" charset="0"/>
                <a:cs typeface="Arial" panose="020B0604020202020204" pitchFamily="34" charset="0"/>
              </a:rPr>
              <a:t>three different issues</a:t>
            </a:r>
            <a:r>
              <a:rPr lang="en-US" sz="2001">
                <a:latin typeface="Arial" panose="020B0604020202020204" pitchFamily="34" charset="0"/>
                <a:cs typeface="Arial" panose="020B0604020202020204" pitchFamily="34" charset="0"/>
              </a:rPr>
              <a:t>:</a:t>
            </a:r>
          </a:p>
          <a:p>
            <a:pPr algn="just">
              <a:buFont typeface="Arial" panose="020B0604020202020204" pitchFamily="34" charset="0"/>
              <a:buChar char="•"/>
            </a:pPr>
            <a:endParaRPr lang="en-US" sz="2001" b="1">
              <a:latin typeface="Arial" panose="020B0604020202020204" pitchFamily="34" charset="0"/>
              <a:cs typeface="Arial" panose="020B0604020202020204" pitchFamily="34" charset="0"/>
            </a:endParaRPr>
          </a:p>
          <a:p>
            <a:pPr marL="457383" indent="-457383" algn="just">
              <a:buFont typeface="+mj-lt"/>
              <a:buAutoNum type="arabicParenR"/>
            </a:pPr>
            <a:r>
              <a:rPr lang="en-US" sz="2001" b="1">
                <a:latin typeface="Arial" panose="020B0604020202020204" pitchFamily="34" charset="0"/>
                <a:cs typeface="Arial" panose="020B0604020202020204" pitchFamily="34" charset="0"/>
              </a:rPr>
              <a:t>Balancing issues</a:t>
            </a:r>
            <a:r>
              <a:rPr lang="en-US" sz="2001">
                <a:latin typeface="Arial" panose="020B0604020202020204" pitchFamily="34" charset="0"/>
                <a:cs typeface="Arial" panose="020B0604020202020204" pitchFamily="34" charset="0"/>
              </a:rPr>
              <a:t>: This category includes the challenges associated with maintaining a balance in the electrical grid, such as the real-time adjustments needed to ensure that the supply of electricity matches the demand, preventing frequency deviations.</a:t>
            </a:r>
          </a:p>
          <a:p>
            <a:pPr marL="457383" indent="-457383" algn="just">
              <a:buFont typeface="+mj-lt"/>
              <a:buAutoNum type="arabicParenR"/>
            </a:pPr>
            <a:endParaRPr lang="en-US" sz="2001" b="1">
              <a:latin typeface="Arial" panose="020B0604020202020204" pitchFamily="34" charset="0"/>
              <a:cs typeface="Arial" panose="020B0604020202020204" pitchFamily="34" charset="0"/>
            </a:endParaRPr>
          </a:p>
          <a:p>
            <a:pPr marL="457383" indent="-457383" algn="just">
              <a:buFont typeface="+mj-lt"/>
              <a:buAutoNum type="arabicParenR"/>
            </a:pPr>
            <a:r>
              <a:rPr lang="en-US" sz="2001" b="1">
                <a:latin typeface="Arial" panose="020B0604020202020204" pitchFamily="34" charset="0"/>
                <a:cs typeface="Arial" panose="020B0604020202020204" pitchFamily="34" charset="0"/>
              </a:rPr>
              <a:t>Network issues</a:t>
            </a:r>
            <a:r>
              <a:rPr lang="en-US" sz="2001">
                <a:latin typeface="Arial" panose="020B0604020202020204" pitchFamily="34" charset="0"/>
                <a:cs typeface="Arial" panose="020B0604020202020204" pitchFamily="34" charset="0"/>
              </a:rPr>
              <a:t>: This refers to challenges related to the physical infrastructure of the electrical grid, such as the transmission and distribution network. This involves issues related to network capacity and voltage control.</a:t>
            </a:r>
          </a:p>
          <a:p>
            <a:pPr marL="457383" indent="-457383" algn="just">
              <a:buFont typeface="+mj-lt"/>
              <a:buAutoNum type="arabicParenR"/>
            </a:pPr>
            <a:endParaRPr lang="en-US" sz="2001" b="1">
              <a:latin typeface="Arial" panose="020B0604020202020204" pitchFamily="34" charset="0"/>
              <a:cs typeface="Arial" panose="020B0604020202020204" pitchFamily="34" charset="0"/>
            </a:endParaRPr>
          </a:p>
          <a:p>
            <a:pPr marL="457383" indent="-457383" algn="just">
              <a:buFont typeface="+mj-lt"/>
              <a:buAutoNum type="arabicParenR"/>
            </a:pPr>
            <a:r>
              <a:rPr lang="en-US" sz="2001" b="1">
                <a:latin typeface="Arial" panose="020B0604020202020204" pitchFamily="34" charset="0"/>
                <a:cs typeface="Arial" panose="020B0604020202020204" pitchFamily="34" charset="0"/>
              </a:rPr>
              <a:t>System restoration</a:t>
            </a:r>
            <a:r>
              <a:rPr lang="en-US" sz="2001">
                <a:latin typeface="Arial" panose="020B0604020202020204" pitchFamily="34" charset="0"/>
                <a:cs typeface="Arial" panose="020B0604020202020204" pitchFamily="34" charset="0"/>
              </a:rPr>
              <a:t>: This involves the procedures and actions taken to restore the electrical grid to normal operation after a significant disruption, such as a blackout or a natural disaster. This includes bringing substations, power lines, and generation sources back online in a coordinated manner.</a:t>
            </a:r>
          </a:p>
          <a:p>
            <a:pPr algn="just"/>
            <a:endParaRPr lang="en-US" sz="2001">
              <a:latin typeface="Arial" panose="020B0604020202020204" pitchFamily="34" charset="0"/>
              <a:cs typeface="Arial" panose="020B0604020202020204" pitchFamily="34" charset="0"/>
            </a:endParaRPr>
          </a:p>
          <a:p>
            <a:pPr algn="just"/>
            <a:r>
              <a:rPr lang="en-US" sz="2001" u="sng">
                <a:latin typeface="Arial" panose="020B0604020202020204" pitchFamily="34" charset="0"/>
                <a:cs typeface="Arial" panose="020B0604020202020204" pitchFamily="34" charset="0"/>
              </a:rPr>
              <a:t>Note:</a:t>
            </a:r>
            <a:r>
              <a:rPr lang="en-US" sz="2001">
                <a:latin typeface="Arial" panose="020B0604020202020204" pitchFamily="34" charset="0"/>
                <a:cs typeface="Arial" panose="020B0604020202020204" pitchFamily="34" charset="0"/>
              </a:rPr>
              <a:t> This classification is not perfect, as there are interactions, for example, between balancing and network issues.</a:t>
            </a:r>
          </a:p>
        </p:txBody>
      </p:sp>
      <p:sp>
        <p:nvSpPr>
          <p:cNvPr id="4" name="Espace réservé du numéro de diapositive 1">
            <a:extLst>
              <a:ext uri="{FF2B5EF4-FFF2-40B4-BE49-F238E27FC236}">
                <a16:creationId xmlns:a16="http://schemas.microsoft.com/office/drawing/2014/main" id="{F0F63F82-3A0B-90E0-40C2-D4D52884FEEF}"/>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200</a:t>
            </a:fld>
            <a:endParaRPr lang="en-GB"/>
          </a:p>
        </p:txBody>
      </p:sp>
    </p:spTree>
    <p:extLst>
      <p:ext uri="{BB962C8B-B14F-4D97-AF65-F5344CB8AC3E}">
        <p14:creationId xmlns:p14="http://schemas.microsoft.com/office/powerpoint/2010/main" val="263369681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C16F595D-1D60-7995-EDC7-FD131ACCE8D6}"/>
              </a:ext>
            </a:extLst>
          </p:cNvPr>
          <p:cNvSpPr txBox="1"/>
          <p:nvPr/>
        </p:nvSpPr>
        <p:spPr>
          <a:xfrm>
            <a:off x="590880" y="1418718"/>
            <a:ext cx="9425398" cy="4064257"/>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Ancillary services are support services that help maintain the reliability and stability of the power system. </a:t>
            </a:r>
            <a:r>
              <a:rPr lang="en-US" sz="2001" b="1">
                <a:latin typeface="Arial" panose="020B0604020202020204" pitchFamily="34" charset="0"/>
                <a:cs typeface="Arial" panose="020B0604020202020204" pitchFamily="34" charset="0"/>
              </a:rPr>
              <a:t>These services can include frequency control, voltage control and system restart</a:t>
            </a:r>
            <a:r>
              <a:rPr lang="en-US" sz="2001">
                <a:latin typeface="Arial" panose="020B0604020202020204" pitchFamily="34" charset="0"/>
                <a:cs typeface="Arial" panose="020B0604020202020204" pitchFamily="34" charset="0"/>
              </a:rPr>
              <a:t>;</a:t>
            </a:r>
            <a:r>
              <a:rPr lang="en-US" sz="2001" b="1">
                <a:latin typeface="Arial" panose="020B0604020202020204" pitchFamily="34" charset="0"/>
                <a:cs typeface="Arial" panose="020B0604020202020204" pitchFamily="34" charset="0"/>
              </a:rPr>
              <a:t> </a:t>
            </a:r>
            <a:r>
              <a:rPr lang="en-US" sz="2001">
                <a:latin typeface="Arial" panose="020B0604020202020204" pitchFamily="34" charset="0"/>
                <a:cs typeface="Arial" panose="020B0604020202020204" pitchFamily="34" charset="0"/>
              </a:rPr>
              <a:t>they are essential for addressing each of these issues.</a:t>
            </a: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They are typically provided by both producers</a:t>
            </a:r>
            <a:r>
              <a:rPr lang="en-US" sz="2001">
                <a:latin typeface="Arial" panose="020B0604020202020204" pitchFamily="34" charset="0"/>
                <a:cs typeface="Arial" panose="020B0604020202020204" pitchFamily="34" charset="0"/>
              </a:rPr>
              <a:t> (such as power plants and other sources of electricity) </a:t>
            </a:r>
            <a:r>
              <a:rPr lang="en-US" sz="2001" b="1">
                <a:latin typeface="Arial" panose="020B0604020202020204" pitchFamily="34" charset="0"/>
                <a:cs typeface="Arial" panose="020B0604020202020204" pitchFamily="34" charset="0"/>
              </a:rPr>
              <a:t>and loads </a:t>
            </a:r>
            <a:r>
              <a:rPr lang="en-US" sz="2001">
                <a:latin typeface="Arial" panose="020B0604020202020204" pitchFamily="34" charset="0"/>
                <a:cs typeface="Arial" panose="020B0604020202020204" pitchFamily="34" charset="0"/>
              </a:rPr>
              <a:t>(consumers). For example, in the context of frequency control:</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Producers can offer services such as reserve capacity or regulation by adjusting their output as needed.</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Certain loads may have demand response capabilities, allowing them to reduce their consumption during peak periods.</a:t>
            </a:r>
          </a:p>
        </p:txBody>
      </p:sp>
      <p:sp>
        <p:nvSpPr>
          <p:cNvPr id="10" name="ZoneTexte 9">
            <a:extLst>
              <a:ext uri="{FF2B5EF4-FFF2-40B4-BE49-F238E27FC236}">
                <a16:creationId xmlns:a16="http://schemas.microsoft.com/office/drawing/2014/main" id="{EC00291C-8EBB-23C3-2557-4496E439BC06}"/>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Addressing these issues with ancillary services</a:t>
            </a:r>
            <a:endParaRPr lang="fr-BE" sz="2401" b="1">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B44CC200-ECBA-3B68-B0E4-2F26DAA29009}"/>
              </a:ext>
            </a:extLst>
          </p:cNvPr>
          <p:cNvSpPr txBox="1"/>
          <p:nvPr/>
        </p:nvSpPr>
        <p:spPr>
          <a:xfrm>
            <a:off x="1847206" y="6246826"/>
            <a:ext cx="6998989" cy="708166"/>
          </a:xfrm>
          <a:prstGeom prst="rect">
            <a:avLst/>
          </a:prstGeom>
          <a:noFill/>
        </p:spPr>
        <p:txBody>
          <a:bodyPr wrap="square">
            <a:spAutoFit/>
          </a:bodyPr>
          <a:lstStyle/>
          <a:p>
            <a:pPr algn="ctr"/>
            <a:r>
              <a:rPr lang="en-US" sz="2001">
                <a:latin typeface="Arial" panose="020B0604020202020204" pitchFamily="34" charset="0"/>
                <a:cs typeface="Arial" panose="020B0604020202020204" pitchFamily="34" charset="0"/>
              </a:rPr>
              <a:t>We will examine the three types of issues one by one, looking at how they manifest and how to address them.</a:t>
            </a:r>
          </a:p>
        </p:txBody>
      </p:sp>
      <p:sp>
        <p:nvSpPr>
          <p:cNvPr id="17" name="Rectangle 16">
            <a:extLst>
              <a:ext uri="{FF2B5EF4-FFF2-40B4-BE49-F238E27FC236}">
                <a16:creationId xmlns:a16="http://schemas.microsoft.com/office/drawing/2014/main" id="{547F7B99-E036-BE81-62A5-D66076AA5635}"/>
              </a:ext>
            </a:extLst>
          </p:cNvPr>
          <p:cNvSpPr/>
          <p:nvPr/>
        </p:nvSpPr>
        <p:spPr>
          <a:xfrm>
            <a:off x="1365541" y="5909519"/>
            <a:ext cx="7962319" cy="138277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3" name="Espace réservé du numéro de diapositive 1">
            <a:extLst>
              <a:ext uri="{FF2B5EF4-FFF2-40B4-BE49-F238E27FC236}">
                <a16:creationId xmlns:a16="http://schemas.microsoft.com/office/drawing/2014/main" id="{C70102BD-6769-EADE-30C7-12579C3DEB30}"/>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201</a:t>
            </a:fld>
            <a:endParaRPr lang="en-GB"/>
          </a:p>
        </p:txBody>
      </p:sp>
    </p:spTree>
    <p:extLst>
      <p:ext uri="{BB962C8B-B14F-4D97-AF65-F5344CB8AC3E}">
        <p14:creationId xmlns:p14="http://schemas.microsoft.com/office/powerpoint/2010/main" val="423030608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7477C32E-D729-BD2D-01FF-8914422ECC87}"/>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1) Balancing issues – </a:t>
            </a:r>
            <a:r>
              <a:rPr lang="fr-BE" sz="2401" b="1">
                <a:latin typeface="Arial" panose="020B0604020202020204" pitchFamily="34" charset="0"/>
                <a:cs typeface="Arial" panose="020B0604020202020204" pitchFamily="34" charset="0"/>
              </a:rPr>
              <a:t>Understanding frequency stability</a:t>
            </a:r>
          </a:p>
        </p:txBody>
      </p:sp>
      <p:sp>
        <p:nvSpPr>
          <p:cNvPr id="8" name="ZoneTexte 7">
            <a:extLst>
              <a:ext uri="{FF2B5EF4-FFF2-40B4-BE49-F238E27FC236}">
                <a16:creationId xmlns:a16="http://schemas.microsoft.com/office/drawing/2014/main" id="{411EF478-8F1D-19F1-F7F0-6DC75D2F0567}"/>
              </a:ext>
            </a:extLst>
          </p:cNvPr>
          <p:cNvSpPr txBox="1"/>
          <p:nvPr/>
        </p:nvSpPr>
        <p:spPr>
          <a:xfrm>
            <a:off x="586227" y="1008037"/>
            <a:ext cx="9489918" cy="5126506"/>
          </a:xfrm>
          <a:prstGeom prst="rect">
            <a:avLst/>
          </a:prstGeom>
          <a:noFill/>
        </p:spPr>
        <p:txBody>
          <a:bodyPr wrap="square">
            <a:spAutoFit/>
          </a:bodyPr>
          <a:lstStyle/>
          <a:p>
            <a:pPr algn="just"/>
            <a:r>
              <a:rPr lang="en-US" sz="2001" u="sng">
                <a:latin typeface="Arial" panose="020B0604020202020204" pitchFamily="34" charset="0"/>
                <a:cs typeface="Arial" panose="020B0604020202020204" pitchFamily="34" charset="0"/>
              </a:rPr>
              <a:t>Assumption:</a:t>
            </a:r>
          </a:p>
          <a:p>
            <a:pPr algn="just"/>
            <a:endParaRPr lang="en-US" sz="700" u="sng">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All loads and generators are connected to the same bus bar.</a:t>
            </a:r>
          </a:p>
          <a:p>
            <a:pPr algn="just"/>
            <a:endParaRPr lang="en-US"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If there is </a:t>
            </a:r>
            <a:r>
              <a:rPr lang="en-US" sz="2001" b="1">
                <a:latin typeface="Arial" panose="020B0604020202020204" pitchFamily="34" charset="0"/>
                <a:cs typeface="Arial" panose="020B0604020202020204" pitchFamily="34" charset="0"/>
              </a:rPr>
              <a:t>too much generation</a:t>
            </a:r>
            <a:r>
              <a:rPr lang="en-US" sz="2001">
                <a:latin typeface="Arial" panose="020B0604020202020204" pitchFamily="34" charset="0"/>
                <a:cs typeface="Arial" panose="020B0604020202020204" pitchFamily="34" charset="0"/>
              </a:rPr>
              <a:t>, excess energy is stored by the generators in the form of kinetic energy, which leads to an </a:t>
            </a:r>
            <a:r>
              <a:rPr lang="en-US" sz="2001" b="1">
                <a:latin typeface="Arial" panose="020B0604020202020204" pitchFamily="34" charset="0"/>
                <a:cs typeface="Arial" panose="020B0604020202020204" pitchFamily="34" charset="0"/>
              </a:rPr>
              <a:t>increase in frequency</a:t>
            </a:r>
            <a:r>
              <a:rPr lang="en-US"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US"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If there is </a:t>
            </a:r>
            <a:r>
              <a:rPr lang="en-US" sz="2001" b="1">
                <a:latin typeface="Arial" panose="020B0604020202020204" pitchFamily="34" charset="0"/>
                <a:cs typeface="Arial" panose="020B0604020202020204" pitchFamily="34" charset="0"/>
              </a:rPr>
              <a:t>too little generation</a:t>
            </a:r>
            <a:r>
              <a:rPr lang="en-US" sz="2001">
                <a:latin typeface="Arial" panose="020B0604020202020204" pitchFamily="34" charset="0"/>
                <a:cs typeface="Arial" panose="020B0604020202020204" pitchFamily="34" charset="0"/>
              </a:rPr>
              <a:t>, generators release kinetic energy, resulting in a </a:t>
            </a:r>
            <a:r>
              <a:rPr lang="en-US" sz="2001" b="1">
                <a:latin typeface="Arial" panose="020B0604020202020204" pitchFamily="34" charset="0"/>
                <a:cs typeface="Arial" panose="020B0604020202020204" pitchFamily="34" charset="0"/>
              </a:rPr>
              <a:t>decrease in frequency</a:t>
            </a:r>
            <a:r>
              <a:rPr lang="en-US" sz="2001">
                <a:latin typeface="Arial" panose="020B0604020202020204" pitchFamily="34" charset="0"/>
                <a:cs typeface="Arial" panose="020B0604020202020204" pitchFamily="34" charset="0"/>
              </a:rPr>
              <a:t>.</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Systems with low inertia are more vulnerable to large frequency deviations because they lack the rotational momentum to stabilize frequency changes. </a:t>
            </a:r>
            <a:r>
              <a:rPr lang="en-US" sz="2001" b="1">
                <a:latin typeface="Arial" panose="020B0604020202020204" pitchFamily="34" charset="0"/>
                <a:cs typeface="Arial" panose="020B0604020202020204" pitchFamily="34" charset="0"/>
              </a:rPr>
              <a:t>Large frequency deviations can activate the overspeed or underspeed protection systems of generators</a:t>
            </a:r>
            <a:r>
              <a:rPr lang="en-US" sz="2001">
                <a:latin typeface="Arial" panose="020B0604020202020204" pitchFamily="34" charset="0"/>
                <a:cs typeface="Arial" panose="020B0604020202020204" pitchFamily="34" charset="0"/>
              </a:rPr>
              <a:t>. This can further destabilize the system by causing </a:t>
            </a:r>
            <a:r>
              <a:rPr lang="en-US" sz="2001" b="1">
                <a:latin typeface="Arial" panose="020B0604020202020204" pitchFamily="34" charset="0"/>
                <a:cs typeface="Arial" panose="020B0604020202020204" pitchFamily="34" charset="0"/>
              </a:rPr>
              <a:t>shutdowns</a:t>
            </a:r>
            <a:r>
              <a:rPr lang="en-US" sz="2001">
                <a:latin typeface="Arial" panose="020B0604020202020204" pitchFamily="34" charset="0"/>
                <a:cs typeface="Arial" panose="020B0604020202020204" pitchFamily="34" charset="0"/>
              </a:rPr>
              <a:t> or reduced generation capacity, leading to a </a:t>
            </a:r>
            <a:r>
              <a:rPr lang="en-US" sz="2001" b="1">
                <a:latin typeface="Arial" panose="020B0604020202020204" pitchFamily="34" charset="0"/>
                <a:cs typeface="Arial" panose="020B0604020202020204" pitchFamily="34" charset="0"/>
              </a:rPr>
              <a:t>chain reaction</a:t>
            </a:r>
            <a:r>
              <a:rPr lang="en-US" sz="2001">
                <a:latin typeface="Arial" panose="020B0604020202020204" pitchFamily="34" charset="0"/>
                <a:cs typeface="Arial" panose="020B0604020202020204" pitchFamily="34" charset="0"/>
              </a:rPr>
              <a:t> of instability that can result in a </a:t>
            </a:r>
            <a:r>
              <a:rPr lang="en-US" sz="2001" b="1">
                <a:latin typeface="Arial" panose="020B0604020202020204" pitchFamily="34" charset="0"/>
                <a:cs typeface="Arial" panose="020B0604020202020204" pitchFamily="34" charset="0"/>
              </a:rPr>
              <a:t>system collapse</a:t>
            </a:r>
            <a:r>
              <a:rPr lang="en-US" sz="2001">
                <a:latin typeface="Arial" panose="020B0604020202020204" pitchFamily="34" charset="0"/>
                <a:cs typeface="Arial" panose="020B0604020202020204" pitchFamily="34" charset="0"/>
              </a:rPr>
              <a:t>.</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chain reaction occurs when imbalances in generation and demand trigger successive negative effects on the stability of the system.</a:t>
            </a:r>
          </a:p>
        </p:txBody>
      </p:sp>
      <p:sp>
        <p:nvSpPr>
          <p:cNvPr id="3" name="ZoneTexte 2">
            <a:extLst>
              <a:ext uri="{FF2B5EF4-FFF2-40B4-BE49-F238E27FC236}">
                <a16:creationId xmlns:a16="http://schemas.microsoft.com/office/drawing/2014/main" id="{AC8672F9-D8BD-C893-D1B8-C57ABA75C3BD}"/>
              </a:ext>
            </a:extLst>
          </p:cNvPr>
          <p:cNvSpPr txBox="1"/>
          <p:nvPr/>
        </p:nvSpPr>
        <p:spPr>
          <a:xfrm>
            <a:off x="1226285" y="6514460"/>
            <a:ext cx="8240831" cy="708166"/>
          </a:xfrm>
          <a:prstGeom prst="rect">
            <a:avLst/>
          </a:prstGeom>
          <a:noFill/>
        </p:spPr>
        <p:txBody>
          <a:bodyPr wrap="square">
            <a:spAutoFit/>
          </a:bodyPr>
          <a:lstStyle/>
          <a:p>
            <a:pPr algn="ctr"/>
            <a:r>
              <a:rPr lang="en-US" sz="2001">
                <a:latin typeface="Arial" panose="020B0604020202020204" pitchFamily="34" charset="0"/>
                <a:cs typeface="Arial" panose="020B0604020202020204" pitchFamily="34" charset="0"/>
              </a:rPr>
              <a:t>The general philosophy for handling balancing issues is to </a:t>
            </a:r>
            <a:r>
              <a:rPr lang="en-US" sz="2001" b="1">
                <a:latin typeface="Arial" panose="020B0604020202020204" pitchFamily="34" charset="0"/>
                <a:cs typeface="Arial" panose="020B0604020202020204" pitchFamily="34" charset="0"/>
              </a:rPr>
              <a:t>always try to keep the frequency as close as possible to its nominal value</a:t>
            </a:r>
            <a:r>
              <a:rPr lang="en-US" sz="2001">
                <a:latin typeface="Arial" panose="020B0604020202020204" pitchFamily="34" charset="0"/>
                <a:cs typeface="Arial" panose="020B0604020202020204" pitchFamily="34" charset="0"/>
              </a:rPr>
              <a:t>.</a:t>
            </a:r>
          </a:p>
        </p:txBody>
      </p:sp>
      <p:sp>
        <p:nvSpPr>
          <p:cNvPr id="4" name="Rectangle 3">
            <a:extLst>
              <a:ext uri="{FF2B5EF4-FFF2-40B4-BE49-F238E27FC236}">
                <a16:creationId xmlns:a16="http://schemas.microsoft.com/office/drawing/2014/main" id="{FC4D52BA-4628-2218-107D-534123272C1E}"/>
              </a:ext>
            </a:extLst>
          </p:cNvPr>
          <p:cNvSpPr/>
          <p:nvPr/>
        </p:nvSpPr>
        <p:spPr>
          <a:xfrm>
            <a:off x="953796" y="6262928"/>
            <a:ext cx="8785809" cy="12112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5" name="Espace réservé du numéro de diapositive 1">
            <a:extLst>
              <a:ext uri="{FF2B5EF4-FFF2-40B4-BE49-F238E27FC236}">
                <a16:creationId xmlns:a16="http://schemas.microsoft.com/office/drawing/2014/main" id="{303C4DFA-F881-D16A-BD5B-46EA16ADC83C}"/>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202</a:t>
            </a:fld>
            <a:endParaRPr lang="en-GB"/>
          </a:p>
        </p:txBody>
      </p:sp>
    </p:spTree>
    <p:extLst>
      <p:ext uri="{BB962C8B-B14F-4D97-AF65-F5344CB8AC3E}">
        <p14:creationId xmlns:p14="http://schemas.microsoft.com/office/powerpoint/2010/main" val="4914841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8310DA1-1FA5-57D1-833B-861A5585122F}"/>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1) Balancing issues – An example of imbalances (1/6)</a:t>
            </a:r>
            <a:endParaRPr lang="fr-BE" sz="2401" b="1">
              <a:latin typeface="Arial" panose="020B0604020202020204" pitchFamily="34" charset="0"/>
              <a:cs typeface="Arial" panose="020B0604020202020204" pitchFamily="34" charset="0"/>
            </a:endParaRPr>
          </a:p>
        </p:txBody>
      </p:sp>
      <p:pic>
        <p:nvPicPr>
          <p:cNvPr id="7" name="Image 6">
            <a:extLst>
              <a:ext uri="{FF2B5EF4-FFF2-40B4-BE49-F238E27FC236}">
                <a16:creationId xmlns:a16="http://schemas.microsoft.com/office/drawing/2014/main" id="{9F65E57F-A551-55BE-B31C-830D6FD4D09C}"/>
              </a:ext>
            </a:extLst>
          </p:cNvPr>
          <p:cNvPicPr>
            <a:picLocks noChangeAspect="1"/>
          </p:cNvPicPr>
          <p:nvPr/>
        </p:nvPicPr>
        <p:blipFill>
          <a:blip r:embed="rId2"/>
          <a:stretch>
            <a:fillRect/>
          </a:stretch>
        </p:blipFill>
        <p:spPr>
          <a:xfrm>
            <a:off x="1469370" y="1883028"/>
            <a:ext cx="7754661" cy="4509543"/>
          </a:xfrm>
          <a:prstGeom prst="rect">
            <a:avLst/>
          </a:prstGeom>
        </p:spPr>
      </p:pic>
      <p:sp>
        <p:nvSpPr>
          <p:cNvPr id="11" name="ZoneTexte 10">
            <a:extLst>
              <a:ext uri="{FF2B5EF4-FFF2-40B4-BE49-F238E27FC236}">
                <a16:creationId xmlns:a16="http://schemas.microsoft.com/office/drawing/2014/main" id="{13264496-0305-5E6F-2164-5A6F8EAF905A}"/>
              </a:ext>
            </a:extLst>
          </p:cNvPr>
          <p:cNvSpPr txBox="1"/>
          <p:nvPr/>
        </p:nvSpPr>
        <p:spPr>
          <a:xfrm>
            <a:off x="2675057" y="6657491"/>
            <a:ext cx="5343284" cy="369478"/>
          </a:xfrm>
          <a:prstGeom prst="rect">
            <a:avLst/>
          </a:prstGeom>
          <a:noFill/>
        </p:spPr>
        <p:txBody>
          <a:bodyPr wrap="square">
            <a:spAutoFit/>
          </a:bodyPr>
          <a:lstStyle/>
          <a:p>
            <a:pPr algn="ctr"/>
            <a:r>
              <a:rPr lang="en-GB" sz="1401" i="1">
                <a:latin typeface="Arial" panose="020B0604020202020204" pitchFamily="34" charset="0"/>
                <a:cs typeface="Arial" panose="020B0604020202020204" pitchFamily="34" charset="0"/>
              </a:rPr>
              <a:t>Load over 5 periods.</a:t>
            </a:r>
            <a:r>
              <a:rPr lang="en-GB" sz="1801">
                <a:solidFill>
                  <a:srgbClr val="000000"/>
                </a:solidFill>
                <a:latin typeface="Calibri" panose="020F0502020204030204" pitchFamily="34" charset="0"/>
              </a:rPr>
              <a:t>​</a:t>
            </a:r>
            <a:endParaRPr lang="en-GB" sz="1801"/>
          </a:p>
        </p:txBody>
      </p:sp>
      <p:sp>
        <p:nvSpPr>
          <p:cNvPr id="12" name="Rectangle 11">
            <a:extLst>
              <a:ext uri="{FF2B5EF4-FFF2-40B4-BE49-F238E27FC236}">
                <a16:creationId xmlns:a16="http://schemas.microsoft.com/office/drawing/2014/main" id="{1D7F0214-1988-AC55-C335-3C7ACA41113B}"/>
              </a:ext>
            </a:extLst>
          </p:cNvPr>
          <p:cNvSpPr/>
          <p:nvPr/>
        </p:nvSpPr>
        <p:spPr>
          <a:xfrm>
            <a:off x="981572" y="1597131"/>
            <a:ext cx="8730256" cy="500225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3" name="Espace réservé du numéro de diapositive 1">
            <a:extLst>
              <a:ext uri="{FF2B5EF4-FFF2-40B4-BE49-F238E27FC236}">
                <a16:creationId xmlns:a16="http://schemas.microsoft.com/office/drawing/2014/main" id="{E899986F-5020-BE47-6633-C2660DEBEE73}"/>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203</a:t>
            </a:fld>
            <a:endParaRPr lang="en-GB"/>
          </a:p>
        </p:txBody>
      </p:sp>
    </p:spTree>
    <p:extLst>
      <p:ext uri="{BB962C8B-B14F-4D97-AF65-F5344CB8AC3E}">
        <p14:creationId xmlns:p14="http://schemas.microsoft.com/office/powerpoint/2010/main" val="200992665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11F1307-733F-1D2A-3634-6FB988C800D8}"/>
              </a:ext>
            </a:extLst>
          </p:cNvPr>
          <p:cNvPicPr>
            <a:picLocks noChangeAspect="1"/>
          </p:cNvPicPr>
          <p:nvPr/>
        </p:nvPicPr>
        <p:blipFill>
          <a:blip r:embed="rId2"/>
          <a:stretch>
            <a:fillRect/>
          </a:stretch>
        </p:blipFill>
        <p:spPr>
          <a:xfrm>
            <a:off x="1430830" y="1861810"/>
            <a:ext cx="7810216" cy="4552283"/>
          </a:xfrm>
          <a:prstGeom prst="rect">
            <a:avLst/>
          </a:prstGeom>
        </p:spPr>
      </p:pic>
      <p:sp>
        <p:nvSpPr>
          <p:cNvPr id="7" name="ZoneTexte 6">
            <a:extLst>
              <a:ext uri="{FF2B5EF4-FFF2-40B4-BE49-F238E27FC236}">
                <a16:creationId xmlns:a16="http://schemas.microsoft.com/office/drawing/2014/main" id="{331D86D3-51D6-7E94-0B50-196E02E1352B}"/>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1) Balancing issues – An example of imbalances (2/6)</a:t>
            </a:r>
            <a:endParaRPr lang="fr-BE" sz="2401" b="1">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874F4187-D10F-B233-8665-BB146A76E954}"/>
              </a:ext>
            </a:extLst>
          </p:cNvPr>
          <p:cNvSpPr/>
          <p:nvPr/>
        </p:nvSpPr>
        <p:spPr>
          <a:xfrm>
            <a:off x="981572" y="1597131"/>
            <a:ext cx="8730256" cy="500225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9" name="ZoneTexte 8">
            <a:extLst>
              <a:ext uri="{FF2B5EF4-FFF2-40B4-BE49-F238E27FC236}">
                <a16:creationId xmlns:a16="http://schemas.microsoft.com/office/drawing/2014/main" id="{ED1C8ACE-49CC-361E-B24F-BC281C68CE08}"/>
              </a:ext>
            </a:extLst>
          </p:cNvPr>
          <p:cNvSpPr txBox="1"/>
          <p:nvPr/>
        </p:nvSpPr>
        <p:spPr>
          <a:xfrm>
            <a:off x="2675057" y="6657491"/>
            <a:ext cx="5343284" cy="369478"/>
          </a:xfrm>
          <a:prstGeom prst="rect">
            <a:avLst/>
          </a:prstGeom>
          <a:noFill/>
        </p:spPr>
        <p:txBody>
          <a:bodyPr wrap="square">
            <a:spAutoFit/>
          </a:bodyPr>
          <a:lstStyle/>
          <a:p>
            <a:pPr algn="ctr"/>
            <a:r>
              <a:rPr lang="en-GB" sz="1401" i="1">
                <a:latin typeface="Arial" panose="020B0604020202020204" pitchFamily="34" charset="0"/>
                <a:cs typeface="Arial" panose="020B0604020202020204" pitchFamily="34" charset="0"/>
              </a:rPr>
              <a:t>Energy traded based on forecast.</a:t>
            </a:r>
            <a:r>
              <a:rPr lang="en-GB" sz="1801">
                <a:solidFill>
                  <a:srgbClr val="000000"/>
                </a:solidFill>
                <a:latin typeface="Calibri" panose="020F0502020204030204" pitchFamily="34" charset="0"/>
              </a:rPr>
              <a:t>​</a:t>
            </a:r>
            <a:endParaRPr lang="en-GB" sz="1801"/>
          </a:p>
        </p:txBody>
      </p:sp>
      <p:sp>
        <p:nvSpPr>
          <p:cNvPr id="3" name="Espace réservé du numéro de diapositive 1">
            <a:extLst>
              <a:ext uri="{FF2B5EF4-FFF2-40B4-BE49-F238E27FC236}">
                <a16:creationId xmlns:a16="http://schemas.microsoft.com/office/drawing/2014/main" id="{9206FA11-0FE5-8B06-6DE0-8423C45B1F89}"/>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204</a:t>
            </a:fld>
            <a:endParaRPr lang="en-GB"/>
          </a:p>
        </p:txBody>
      </p:sp>
    </p:spTree>
    <p:extLst>
      <p:ext uri="{BB962C8B-B14F-4D97-AF65-F5344CB8AC3E}">
        <p14:creationId xmlns:p14="http://schemas.microsoft.com/office/powerpoint/2010/main" val="94641350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90387C1-8527-3A6D-B85E-6BAFDA4AFB19}"/>
              </a:ext>
            </a:extLst>
          </p:cNvPr>
          <p:cNvPicPr>
            <a:picLocks noChangeAspect="1"/>
          </p:cNvPicPr>
          <p:nvPr/>
        </p:nvPicPr>
        <p:blipFill>
          <a:blip r:embed="rId2"/>
          <a:stretch>
            <a:fillRect/>
          </a:stretch>
        </p:blipFill>
        <p:spPr>
          <a:xfrm>
            <a:off x="1451168" y="1869034"/>
            <a:ext cx="7877162" cy="4555821"/>
          </a:xfrm>
          <a:prstGeom prst="rect">
            <a:avLst/>
          </a:prstGeom>
        </p:spPr>
      </p:pic>
      <p:sp>
        <p:nvSpPr>
          <p:cNvPr id="5" name="ZoneTexte 4">
            <a:extLst>
              <a:ext uri="{FF2B5EF4-FFF2-40B4-BE49-F238E27FC236}">
                <a16:creationId xmlns:a16="http://schemas.microsoft.com/office/drawing/2014/main" id="{329D4596-5FCD-DC5B-9207-490A95394E6D}"/>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1) Balancing issues – An example of imbalances (3/6)</a:t>
            </a:r>
            <a:endParaRPr lang="fr-BE" sz="2401" b="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CFB21788-73E4-922E-4A57-6619A66E9207}"/>
              </a:ext>
            </a:extLst>
          </p:cNvPr>
          <p:cNvSpPr txBox="1"/>
          <p:nvPr/>
        </p:nvSpPr>
        <p:spPr>
          <a:xfrm>
            <a:off x="2675057" y="6657491"/>
            <a:ext cx="5343284" cy="369478"/>
          </a:xfrm>
          <a:prstGeom prst="rect">
            <a:avLst/>
          </a:prstGeom>
          <a:noFill/>
        </p:spPr>
        <p:txBody>
          <a:bodyPr wrap="square">
            <a:spAutoFit/>
          </a:bodyPr>
          <a:lstStyle/>
          <a:p>
            <a:pPr algn="ctr"/>
            <a:r>
              <a:rPr lang="en-GB" sz="1401" i="1">
                <a:latin typeface="Arial" panose="020B0604020202020204" pitchFamily="34" charset="0"/>
                <a:cs typeface="Arial" panose="020B0604020202020204" pitchFamily="34" charset="0"/>
              </a:rPr>
              <a:t>Energy produced versus energy traded.</a:t>
            </a:r>
            <a:r>
              <a:rPr lang="en-GB" sz="1801">
                <a:solidFill>
                  <a:srgbClr val="000000"/>
                </a:solidFill>
                <a:latin typeface="Calibri" panose="020F0502020204030204" pitchFamily="34" charset="0"/>
              </a:rPr>
              <a:t>​</a:t>
            </a:r>
            <a:endParaRPr lang="en-GB" sz="1801"/>
          </a:p>
        </p:txBody>
      </p:sp>
      <p:sp>
        <p:nvSpPr>
          <p:cNvPr id="7" name="Rectangle 6">
            <a:extLst>
              <a:ext uri="{FF2B5EF4-FFF2-40B4-BE49-F238E27FC236}">
                <a16:creationId xmlns:a16="http://schemas.microsoft.com/office/drawing/2014/main" id="{51B0AAE3-26FB-D670-36C9-85938E72DA88}"/>
              </a:ext>
            </a:extLst>
          </p:cNvPr>
          <p:cNvSpPr/>
          <p:nvPr/>
        </p:nvSpPr>
        <p:spPr>
          <a:xfrm>
            <a:off x="981572" y="1597131"/>
            <a:ext cx="8730256" cy="500225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3" name="Espace réservé du numéro de diapositive 1">
            <a:extLst>
              <a:ext uri="{FF2B5EF4-FFF2-40B4-BE49-F238E27FC236}">
                <a16:creationId xmlns:a16="http://schemas.microsoft.com/office/drawing/2014/main" id="{42DB0103-2698-27B4-39B9-F98CAFF9CE91}"/>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205</a:t>
            </a:fld>
            <a:endParaRPr lang="en-GB"/>
          </a:p>
        </p:txBody>
      </p:sp>
    </p:spTree>
    <p:extLst>
      <p:ext uri="{BB962C8B-B14F-4D97-AF65-F5344CB8AC3E}">
        <p14:creationId xmlns:p14="http://schemas.microsoft.com/office/powerpoint/2010/main" val="290335413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4053529-258D-1C9F-D454-438CCAC038C2}"/>
              </a:ext>
            </a:extLst>
          </p:cNvPr>
          <p:cNvPicPr>
            <a:picLocks noChangeAspect="1"/>
          </p:cNvPicPr>
          <p:nvPr/>
        </p:nvPicPr>
        <p:blipFill>
          <a:blip r:embed="rId2"/>
          <a:stretch>
            <a:fillRect/>
          </a:stretch>
        </p:blipFill>
        <p:spPr>
          <a:xfrm>
            <a:off x="1239477" y="1892852"/>
            <a:ext cx="8020734" cy="4526853"/>
          </a:xfrm>
          <a:prstGeom prst="rect">
            <a:avLst/>
          </a:prstGeom>
        </p:spPr>
      </p:pic>
      <p:sp>
        <p:nvSpPr>
          <p:cNvPr id="6" name="ZoneTexte 5">
            <a:extLst>
              <a:ext uri="{FF2B5EF4-FFF2-40B4-BE49-F238E27FC236}">
                <a16:creationId xmlns:a16="http://schemas.microsoft.com/office/drawing/2014/main" id="{24DF50BC-C624-39DA-000C-2BC26FB58979}"/>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1) Balancing issues – An example of imbalances (4/6)</a:t>
            </a:r>
            <a:endParaRPr lang="fr-BE" sz="2401" b="1">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833AF8C-9519-3555-B5EC-3E93E39F9C75}"/>
              </a:ext>
            </a:extLst>
          </p:cNvPr>
          <p:cNvSpPr/>
          <p:nvPr/>
        </p:nvSpPr>
        <p:spPr>
          <a:xfrm>
            <a:off x="981572" y="1597131"/>
            <a:ext cx="8730256" cy="500225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8" name="ZoneTexte 7">
            <a:extLst>
              <a:ext uri="{FF2B5EF4-FFF2-40B4-BE49-F238E27FC236}">
                <a16:creationId xmlns:a16="http://schemas.microsoft.com/office/drawing/2014/main" id="{C6161CC7-69B9-3871-CABA-EF7919895BAE}"/>
              </a:ext>
            </a:extLst>
          </p:cNvPr>
          <p:cNvSpPr txBox="1"/>
          <p:nvPr/>
        </p:nvSpPr>
        <p:spPr>
          <a:xfrm>
            <a:off x="2675057" y="6657491"/>
            <a:ext cx="5343284" cy="369478"/>
          </a:xfrm>
          <a:prstGeom prst="rect">
            <a:avLst/>
          </a:prstGeom>
          <a:noFill/>
        </p:spPr>
        <p:txBody>
          <a:bodyPr wrap="square">
            <a:spAutoFit/>
          </a:bodyPr>
          <a:lstStyle/>
          <a:p>
            <a:pPr algn="ctr"/>
            <a:r>
              <a:rPr lang="en-GB" sz="1401" i="1">
                <a:latin typeface="Arial" panose="020B0604020202020204" pitchFamily="34" charset="0"/>
                <a:cs typeface="Arial" panose="020B0604020202020204" pitchFamily="34" charset="0"/>
              </a:rPr>
              <a:t>Imbalances.</a:t>
            </a:r>
            <a:r>
              <a:rPr lang="en-GB" sz="1801">
                <a:solidFill>
                  <a:srgbClr val="000000"/>
                </a:solidFill>
                <a:latin typeface="Calibri" panose="020F0502020204030204" pitchFamily="34" charset="0"/>
              </a:rPr>
              <a:t>​</a:t>
            </a:r>
            <a:endParaRPr lang="en-GB" sz="1801"/>
          </a:p>
        </p:txBody>
      </p:sp>
      <p:sp>
        <p:nvSpPr>
          <p:cNvPr id="3" name="Espace réservé du numéro de diapositive 1">
            <a:extLst>
              <a:ext uri="{FF2B5EF4-FFF2-40B4-BE49-F238E27FC236}">
                <a16:creationId xmlns:a16="http://schemas.microsoft.com/office/drawing/2014/main" id="{A74571F6-2DFD-8977-D836-D33BE544B22C}"/>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206</a:t>
            </a:fld>
            <a:endParaRPr lang="en-GB"/>
          </a:p>
        </p:txBody>
      </p:sp>
    </p:spTree>
    <p:extLst>
      <p:ext uri="{BB962C8B-B14F-4D97-AF65-F5344CB8AC3E}">
        <p14:creationId xmlns:p14="http://schemas.microsoft.com/office/powerpoint/2010/main" val="91912568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496B1D8-F7A4-8CFC-5A69-57C19A06482F}"/>
              </a:ext>
            </a:extLst>
          </p:cNvPr>
          <p:cNvPicPr>
            <a:picLocks noChangeAspect="1"/>
          </p:cNvPicPr>
          <p:nvPr/>
        </p:nvPicPr>
        <p:blipFill>
          <a:blip r:embed="rId2"/>
          <a:stretch>
            <a:fillRect/>
          </a:stretch>
        </p:blipFill>
        <p:spPr>
          <a:xfrm>
            <a:off x="1277077" y="1843638"/>
            <a:ext cx="8010099" cy="4647836"/>
          </a:xfrm>
          <a:prstGeom prst="rect">
            <a:avLst/>
          </a:prstGeom>
        </p:spPr>
      </p:pic>
      <p:sp>
        <p:nvSpPr>
          <p:cNvPr id="6" name="ZoneTexte 5">
            <a:extLst>
              <a:ext uri="{FF2B5EF4-FFF2-40B4-BE49-F238E27FC236}">
                <a16:creationId xmlns:a16="http://schemas.microsoft.com/office/drawing/2014/main" id="{61F2A02D-E1B4-7DEA-001C-B465EAA2B023}"/>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1) Balancing issues – An example of imbalances (5/6)</a:t>
            </a:r>
            <a:endParaRPr lang="fr-BE" sz="2401" b="1">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6A148A-7559-C054-E34F-7E97394A9CD5}"/>
              </a:ext>
            </a:extLst>
          </p:cNvPr>
          <p:cNvSpPr/>
          <p:nvPr/>
        </p:nvSpPr>
        <p:spPr>
          <a:xfrm>
            <a:off x="981572" y="1597131"/>
            <a:ext cx="8730256" cy="500225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8" name="ZoneTexte 7">
            <a:extLst>
              <a:ext uri="{FF2B5EF4-FFF2-40B4-BE49-F238E27FC236}">
                <a16:creationId xmlns:a16="http://schemas.microsoft.com/office/drawing/2014/main" id="{38019233-BBA7-B0CA-EB43-9C072B9601B3}"/>
              </a:ext>
            </a:extLst>
          </p:cNvPr>
          <p:cNvSpPr txBox="1"/>
          <p:nvPr/>
        </p:nvSpPr>
        <p:spPr>
          <a:xfrm>
            <a:off x="2675057" y="6657491"/>
            <a:ext cx="5343284" cy="369478"/>
          </a:xfrm>
          <a:prstGeom prst="rect">
            <a:avLst/>
          </a:prstGeom>
          <a:noFill/>
        </p:spPr>
        <p:txBody>
          <a:bodyPr wrap="square">
            <a:spAutoFit/>
          </a:bodyPr>
          <a:lstStyle/>
          <a:p>
            <a:pPr algn="ctr"/>
            <a:r>
              <a:rPr lang="en-GB" sz="1401" i="1">
                <a:latin typeface="Arial" panose="020B0604020202020204" pitchFamily="34" charset="0"/>
                <a:cs typeface="Arial" panose="020B0604020202020204" pitchFamily="34" charset="0"/>
              </a:rPr>
              <a:t>Components of the imbalances.</a:t>
            </a:r>
            <a:r>
              <a:rPr lang="en-GB" sz="1801">
                <a:solidFill>
                  <a:srgbClr val="000000"/>
                </a:solidFill>
                <a:latin typeface="Calibri" panose="020F0502020204030204" pitchFamily="34" charset="0"/>
              </a:rPr>
              <a:t>​</a:t>
            </a:r>
            <a:endParaRPr lang="en-GB" sz="1801"/>
          </a:p>
        </p:txBody>
      </p:sp>
      <p:sp>
        <p:nvSpPr>
          <p:cNvPr id="3" name="Espace réservé du numéro de diapositive 1">
            <a:extLst>
              <a:ext uri="{FF2B5EF4-FFF2-40B4-BE49-F238E27FC236}">
                <a16:creationId xmlns:a16="http://schemas.microsoft.com/office/drawing/2014/main" id="{7FF0B2A1-FEA1-49D6-599C-B47FCFE1D0DF}"/>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207</a:t>
            </a:fld>
            <a:endParaRPr lang="en-GB"/>
          </a:p>
        </p:txBody>
      </p:sp>
    </p:spTree>
    <p:extLst>
      <p:ext uri="{BB962C8B-B14F-4D97-AF65-F5344CB8AC3E}">
        <p14:creationId xmlns:p14="http://schemas.microsoft.com/office/powerpoint/2010/main" val="103959969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6">
            <a:extLst>
              <a:ext uri="{FF2B5EF4-FFF2-40B4-BE49-F238E27FC236}">
                <a16:creationId xmlns:a16="http://schemas.microsoft.com/office/drawing/2014/main" id="{7583E68F-C3B9-9CA5-B5CF-CB0474028C98}"/>
              </a:ext>
            </a:extLst>
          </p:cNvPr>
          <p:cNvPicPr>
            <a:picLocks noChangeAspect="1"/>
          </p:cNvPicPr>
          <p:nvPr/>
        </p:nvPicPr>
        <p:blipFill>
          <a:blip r:embed="rId3"/>
          <a:srcRect b="4167"/>
          <a:stretch/>
        </p:blipFill>
        <p:spPr>
          <a:xfrm>
            <a:off x="822198" y="4478329"/>
            <a:ext cx="4229135" cy="2655872"/>
          </a:xfrm>
          <a:prstGeom prst="rect">
            <a:avLst/>
          </a:prstGeom>
        </p:spPr>
      </p:pic>
      <p:pic>
        <p:nvPicPr>
          <p:cNvPr id="7" name="Image 7">
            <a:extLst>
              <a:ext uri="{FF2B5EF4-FFF2-40B4-BE49-F238E27FC236}">
                <a16:creationId xmlns:a16="http://schemas.microsoft.com/office/drawing/2014/main" id="{2E875DF4-0B68-CA38-8722-F528C7EF5087}"/>
              </a:ext>
            </a:extLst>
          </p:cNvPr>
          <p:cNvPicPr>
            <a:picLocks noChangeAspect="1"/>
          </p:cNvPicPr>
          <p:nvPr/>
        </p:nvPicPr>
        <p:blipFill>
          <a:blip r:embed="rId4"/>
          <a:srcRect t="-1" b="4614"/>
          <a:stretch/>
        </p:blipFill>
        <p:spPr>
          <a:xfrm>
            <a:off x="5642068" y="4497019"/>
            <a:ext cx="4229135" cy="2621289"/>
          </a:xfrm>
          <a:prstGeom prst="rect">
            <a:avLst/>
          </a:prstGeom>
        </p:spPr>
      </p:pic>
      <p:sp>
        <p:nvSpPr>
          <p:cNvPr id="5" name="ZoneTexte 4">
            <a:extLst>
              <a:ext uri="{FF2B5EF4-FFF2-40B4-BE49-F238E27FC236}">
                <a16:creationId xmlns:a16="http://schemas.microsoft.com/office/drawing/2014/main" id="{A6E93F9D-25F9-44B8-1FD5-15570E6B6C99}"/>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1) Balancing issues – An example of imbalances (6/6)</a:t>
            </a:r>
            <a:endParaRPr lang="fr-BE" sz="2401" b="1">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2ECADF7B-1BC5-3F17-80F1-48E706589E05}"/>
              </a:ext>
            </a:extLst>
          </p:cNvPr>
          <p:cNvSpPr txBox="1"/>
          <p:nvPr/>
        </p:nvSpPr>
        <p:spPr>
          <a:xfrm>
            <a:off x="939982" y="7298178"/>
            <a:ext cx="3993564" cy="307899"/>
          </a:xfrm>
          <a:prstGeom prst="rect">
            <a:avLst/>
          </a:prstGeom>
          <a:noFill/>
        </p:spPr>
        <p:txBody>
          <a:bodyPr wrap="square">
            <a:spAutoFit/>
          </a:bodyPr>
          <a:lstStyle/>
          <a:p>
            <a:pPr algn="ctr"/>
            <a:r>
              <a:rPr lang="en-GB" sz="1401" i="1">
                <a:latin typeface="Arial" panose="020B0604020202020204" pitchFamily="34" charset="0"/>
                <a:ea typeface="+mj-lt"/>
                <a:cs typeface="Arial" panose="020B0604020202020204" pitchFamily="34" charset="0"/>
              </a:rPr>
              <a:t>Load and generation fluctuations.</a:t>
            </a:r>
            <a:endParaRPr lang="en-GB" sz="1401" i="1">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18D9F8F2-BA06-6F35-36E6-64A789A925BC}"/>
              </a:ext>
            </a:extLst>
          </p:cNvPr>
          <p:cNvSpPr/>
          <p:nvPr/>
        </p:nvSpPr>
        <p:spPr>
          <a:xfrm>
            <a:off x="667792" y="4356842"/>
            <a:ext cx="4537949" cy="2859587"/>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4BF943DD-E9F0-C834-46D3-3ECB2D403215}"/>
              </a:ext>
            </a:extLst>
          </p:cNvPr>
          <p:cNvSpPr/>
          <p:nvPr/>
        </p:nvSpPr>
        <p:spPr>
          <a:xfrm>
            <a:off x="5487662" y="4356842"/>
            <a:ext cx="4537949" cy="2859587"/>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2" name="ZoneTexte 11">
            <a:extLst>
              <a:ext uri="{FF2B5EF4-FFF2-40B4-BE49-F238E27FC236}">
                <a16:creationId xmlns:a16="http://schemas.microsoft.com/office/drawing/2014/main" id="{9D526D67-AF0D-974D-92D7-543B16CB4664}"/>
              </a:ext>
            </a:extLst>
          </p:cNvPr>
          <p:cNvSpPr txBox="1"/>
          <p:nvPr/>
        </p:nvSpPr>
        <p:spPr>
          <a:xfrm>
            <a:off x="6377120" y="7292564"/>
            <a:ext cx="2759029" cy="319124"/>
          </a:xfrm>
          <a:prstGeom prst="rect">
            <a:avLst/>
          </a:prstGeom>
          <a:noFill/>
        </p:spPr>
        <p:txBody>
          <a:bodyPr wrap="square">
            <a:spAutoFit/>
          </a:bodyPr>
          <a:lstStyle/>
          <a:p>
            <a:pPr algn="ctr">
              <a:lnSpc>
                <a:spcPct val="114999"/>
              </a:lnSpc>
              <a:defRPr sz="1900"/>
            </a:pPr>
            <a:r>
              <a:rPr lang="en-GB" sz="1401" i="1">
                <a:latin typeface="Arial" panose="020B0604020202020204" pitchFamily="34" charset="0"/>
                <a:ea typeface="+mj-lt"/>
                <a:cs typeface="Arial" panose="020B0604020202020204" pitchFamily="34" charset="0"/>
              </a:rPr>
              <a:t>Resulting imbalances.</a:t>
            </a:r>
            <a:endParaRPr lang="fr-FR" sz="1200" i="1">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31FDAB0C-6416-8F71-56C7-A7E7AB0EED00}"/>
              </a:ext>
            </a:extLst>
          </p:cNvPr>
          <p:cNvSpPr txBox="1"/>
          <p:nvPr/>
        </p:nvSpPr>
        <p:spPr>
          <a:xfrm>
            <a:off x="588792" y="1070277"/>
            <a:ext cx="10018876" cy="3017403"/>
          </a:xfrm>
          <a:prstGeom prst="rect">
            <a:avLst/>
          </a:prstGeom>
          <a:noFill/>
        </p:spPr>
        <p:txBody>
          <a:bodyPr wrap="square">
            <a:spAutoFit/>
          </a:bodyPr>
          <a:lstStyle/>
          <a:p>
            <a:r>
              <a:rPr lang="en-US" sz="2001" b="1">
                <a:latin typeface="Arial" panose="020B0604020202020204" pitchFamily="34" charset="0"/>
                <a:cs typeface="Arial" panose="020B0604020202020204" pitchFamily="34" charset="0"/>
              </a:rPr>
              <a:t>Differences between load and energy traded:</a:t>
            </a:r>
          </a:p>
          <a:p>
            <a:endParaRPr lang="en-US" sz="500">
              <a:latin typeface="Arial" panose="020B0604020202020204" pitchFamily="34" charset="0"/>
              <a:cs typeface="Arial" panose="020B0604020202020204" pitchFamily="34" charset="0"/>
            </a:endParaRPr>
          </a:p>
          <a:p>
            <a:pPr marL="343037" indent="-343037">
              <a:buFont typeface="Arial" panose="020B0604020202020204" pitchFamily="34" charset="0"/>
              <a:buChar char="•"/>
            </a:pPr>
            <a:r>
              <a:rPr lang="en-US" sz="2001">
                <a:latin typeface="Arial" panose="020B0604020202020204" pitchFamily="34" charset="0"/>
                <a:cs typeface="Arial" panose="020B0604020202020204" pitchFamily="34" charset="0"/>
              </a:rPr>
              <a:t>Trades do not account for rapid load fluctuations;</a:t>
            </a:r>
          </a:p>
          <a:p>
            <a:pPr marL="343037" indent="-343037">
              <a:buFont typeface="Arial" panose="020B0604020202020204" pitchFamily="34" charset="0"/>
              <a:buChar char="•"/>
            </a:pPr>
            <a:r>
              <a:rPr lang="en-US" sz="2001">
                <a:latin typeface="Arial" panose="020B0604020202020204" pitchFamily="34" charset="0"/>
                <a:cs typeface="Arial" panose="020B0604020202020204" pitchFamily="34" charset="0"/>
              </a:rPr>
              <a:t>The market assumes load is constant throughout the trading period;</a:t>
            </a:r>
          </a:p>
          <a:p>
            <a:pPr marL="343037" indent="-343037">
              <a:buFont typeface="Arial" panose="020B0604020202020204" pitchFamily="34" charset="0"/>
              <a:buChar char="•"/>
            </a:pPr>
            <a:r>
              <a:rPr lang="en-US" sz="2001">
                <a:latin typeface="Arial" panose="020B0604020202020204" pitchFamily="34" charset="0"/>
                <a:cs typeface="Arial" panose="020B0604020202020204" pitchFamily="34" charset="0"/>
              </a:rPr>
              <a:t>Forecasting errors lead to discrepancies.</a:t>
            </a:r>
          </a:p>
          <a:p>
            <a:pPr marL="343037" indent="-343037">
              <a:buFont typeface="Arial" panose="020B0604020202020204" pitchFamily="34" charset="0"/>
              <a:buChar char="•"/>
            </a:pPr>
            <a:endParaRPr lang="en-US" sz="2001">
              <a:latin typeface="Arial" panose="020B0604020202020204" pitchFamily="34" charset="0"/>
              <a:cs typeface="Arial" panose="020B0604020202020204" pitchFamily="34" charset="0"/>
            </a:endParaRPr>
          </a:p>
          <a:p>
            <a:r>
              <a:rPr lang="en-US" sz="2001" b="1">
                <a:latin typeface="Arial" panose="020B0604020202020204" pitchFamily="34" charset="0"/>
                <a:cs typeface="Arial" panose="020B0604020202020204" pitchFamily="34" charset="0"/>
              </a:rPr>
              <a:t>Differences between the energy traded and the energy produced:</a:t>
            </a:r>
          </a:p>
          <a:p>
            <a:endParaRPr lang="en-US" sz="500" b="1">
              <a:latin typeface="Arial" panose="020B0604020202020204" pitchFamily="34" charset="0"/>
              <a:cs typeface="Arial" panose="020B0604020202020204" pitchFamily="34" charset="0"/>
            </a:endParaRPr>
          </a:p>
          <a:p>
            <a:pPr marL="343037" indent="-343037">
              <a:buFont typeface="Arial" panose="020B0604020202020204" pitchFamily="34" charset="0"/>
              <a:buChar char="•"/>
            </a:pPr>
            <a:r>
              <a:rPr lang="en-US" sz="2001">
                <a:latin typeface="Arial" panose="020B0604020202020204" pitchFamily="34" charset="0"/>
                <a:cs typeface="Arial" panose="020B0604020202020204" pitchFamily="34" charset="0"/>
              </a:rPr>
              <a:t>Minor control errors can occur;</a:t>
            </a:r>
          </a:p>
          <a:p>
            <a:pPr marL="343037" indent="-343037">
              <a:buFont typeface="Arial" panose="020B0604020202020204" pitchFamily="34" charset="0"/>
              <a:buChar char="•"/>
            </a:pPr>
            <a:r>
              <a:rPr lang="en-US" sz="2001">
                <a:latin typeface="Arial" panose="020B0604020202020204" pitchFamily="34" charset="0"/>
                <a:cs typeface="Arial" panose="020B0604020202020204" pitchFamily="34" charset="0"/>
              </a:rPr>
              <a:t>Finite ramp rates at the start and end of trading periods cause imbalances;</a:t>
            </a:r>
          </a:p>
          <a:p>
            <a:pPr marL="343037" indent="-343037">
              <a:buFont typeface="Arial" panose="020B0604020202020204" pitchFamily="34" charset="0"/>
              <a:buChar char="•"/>
            </a:pPr>
            <a:r>
              <a:rPr lang="en-US" sz="2001">
                <a:latin typeface="Arial" panose="020B0604020202020204" pitchFamily="34" charset="0"/>
                <a:cs typeface="Arial" panose="020B0604020202020204" pitchFamily="34" charset="0"/>
              </a:rPr>
              <a:t>Unit outages create significant imbalances.</a:t>
            </a:r>
          </a:p>
        </p:txBody>
      </p:sp>
      <p:sp>
        <p:nvSpPr>
          <p:cNvPr id="3" name="Espace réservé du numéro de diapositive 1">
            <a:extLst>
              <a:ext uri="{FF2B5EF4-FFF2-40B4-BE49-F238E27FC236}">
                <a16:creationId xmlns:a16="http://schemas.microsoft.com/office/drawing/2014/main" id="{02783DBB-4045-7486-4EBB-CF0EB75E43A0}"/>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208</a:t>
            </a:fld>
            <a:endParaRPr lang="en-GB"/>
          </a:p>
        </p:txBody>
      </p:sp>
    </p:spTree>
    <p:extLst>
      <p:ext uri="{BB962C8B-B14F-4D97-AF65-F5344CB8AC3E}">
        <p14:creationId xmlns:p14="http://schemas.microsoft.com/office/powerpoint/2010/main" val="354980759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E97EA2D0-E5D6-FB60-9F6E-A79A569DB705}"/>
              </a:ext>
            </a:extLst>
          </p:cNvPr>
          <p:cNvSpPr txBox="1"/>
          <p:nvPr/>
        </p:nvSpPr>
        <p:spPr>
          <a:xfrm>
            <a:off x="590881" y="2195688"/>
            <a:ext cx="9485264" cy="4095047"/>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Imbalances between load and generation have </a:t>
            </a:r>
            <a:r>
              <a:rPr lang="en-US" sz="2001" b="1">
                <a:latin typeface="Arial" panose="020B0604020202020204" pitchFamily="34" charset="0"/>
                <a:cs typeface="Arial" panose="020B0604020202020204" pitchFamily="34" charset="0"/>
              </a:rPr>
              <a:t>three different components </a:t>
            </a:r>
            <a:r>
              <a:rPr lang="en-US" sz="2001">
                <a:latin typeface="Arial" panose="020B0604020202020204" pitchFamily="34" charset="0"/>
                <a:cs typeface="Arial" panose="020B0604020202020204" pitchFamily="34" charset="0"/>
              </a:rPr>
              <a:t>with distinct time signatures:</a:t>
            </a:r>
          </a:p>
          <a:p>
            <a:pPr algn="just"/>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Rapid random fluctuations</a:t>
            </a:r>
            <a:r>
              <a:rPr lang="en-US" sz="2001">
                <a:latin typeface="Arial" panose="020B0604020202020204" pitchFamily="34" charset="0"/>
                <a:cs typeface="Arial" panose="020B0604020202020204" pitchFamily="34" charset="0"/>
              </a:rPr>
              <a:t>: Sudden and unpredictable changes in load or generation that occur on a short timescale, making them hard to predict (e.g., the start or stop of equipment).</a:t>
            </a:r>
          </a:p>
          <a:p>
            <a:pPr marL="343037" indent="-343037" algn="just">
              <a:buFont typeface="Arial" panose="020B0604020202020204" pitchFamily="34" charset="0"/>
              <a:buChar char="•"/>
            </a:pPr>
            <a:endParaRPr lang="en-US"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Slower cyclical fluctuations</a:t>
            </a:r>
            <a:r>
              <a:rPr lang="en-US" sz="2001">
                <a:latin typeface="Arial" panose="020B0604020202020204" pitchFamily="34" charset="0"/>
                <a:cs typeface="Arial" panose="020B0604020202020204" pitchFamily="34" charset="0"/>
              </a:rPr>
              <a:t>: More predictable changes that occur over a longer period, such as daily or seasonal variations in consumption (e.g., higher demand in the evening or during winter).</a:t>
            </a:r>
          </a:p>
          <a:p>
            <a:pPr marL="343037" indent="-343037" algn="just">
              <a:buFont typeface="Arial" panose="020B0604020202020204" pitchFamily="34" charset="0"/>
              <a:buChar char="•"/>
            </a:pPr>
            <a:endParaRPr lang="en-US"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Occasional large deficits</a:t>
            </a:r>
            <a:r>
              <a:rPr lang="en-US" sz="2001">
                <a:latin typeface="Arial" panose="020B0604020202020204" pitchFamily="34" charset="0"/>
                <a:cs typeface="Arial" panose="020B0604020202020204" pitchFamily="34" charset="0"/>
              </a:rPr>
              <a:t>: Rare but significant imbalances that can result from the failure of large power plants.</a:t>
            </a:r>
          </a:p>
        </p:txBody>
      </p:sp>
      <p:sp>
        <p:nvSpPr>
          <p:cNvPr id="2" name="ZoneTexte 1">
            <a:extLst>
              <a:ext uri="{FF2B5EF4-FFF2-40B4-BE49-F238E27FC236}">
                <a16:creationId xmlns:a16="http://schemas.microsoft.com/office/drawing/2014/main" id="{1089B7AC-B84F-EBDB-48DD-B0C42264E7EE}"/>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1) Balancing issues – </a:t>
            </a:r>
            <a:r>
              <a:rPr lang="fr-BE" sz="2401" b="1">
                <a:latin typeface="Arial" panose="020B0604020202020204" pitchFamily="34" charset="0"/>
                <a:cs typeface="Arial" panose="020B0604020202020204" pitchFamily="34" charset="0"/>
              </a:rPr>
              <a:t>Types of imbalances</a:t>
            </a:r>
          </a:p>
        </p:txBody>
      </p:sp>
      <p:sp>
        <p:nvSpPr>
          <p:cNvPr id="4" name="Espace réservé du numéro de diapositive 1">
            <a:extLst>
              <a:ext uri="{FF2B5EF4-FFF2-40B4-BE49-F238E27FC236}">
                <a16:creationId xmlns:a16="http://schemas.microsoft.com/office/drawing/2014/main" id="{611DF943-028C-F38A-5C02-E6B5CBBF78ED}"/>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209</a:t>
            </a:fld>
            <a:endParaRPr lang="en-GB"/>
          </a:p>
        </p:txBody>
      </p:sp>
    </p:spTree>
    <p:extLst>
      <p:ext uri="{BB962C8B-B14F-4D97-AF65-F5344CB8AC3E}">
        <p14:creationId xmlns:p14="http://schemas.microsoft.com/office/powerpoint/2010/main" val="522065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222;p36">
            <a:extLst>
              <a:ext uri="{FF2B5EF4-FFF2-40B4-BE49-F238E27FC236}">
                <a16:creationId xmlns:a16="http://schemas.microsoft.com/office/drawing/2014/main" id="{80113E0E-C7E1-EBAA-E667-D38208CB1B02}"/>
              </a:ext>
            </a:extLst>
          </p:cNvPr>
          <p:cNvPicPr preferRelativeResize="0"/>
          <p:nvPr/>
        </p:nvPicPr>
        <p:blipFill>
          <a:blip r:embed="rId2">
            <a:alphaModFix/>
          </a:blip>
          <a:stretch>
            <a:fillRect/>
          </a:stretch>
        </p:blipFill>
        <p:spPr>
          <a:xfrm>
            <a:off x="6112248" y="3536169"/>
            <a:ext cx="3244403" cy="2732539"/>
          </a:xfrm>
          <a:prstGeom prst="rect">
            <a:avLst/>
          </a:prstGeom>
          <a:noFill/>
          <a:ln>
            <a:noFill/>
          </a:ln>
        </p:spPr>
      </p:pic>
      <p:sp>
        <p:nvSpPr>
          <p:cNvPr id="4" name="ZoneTexte 3">
            <a:extLst>
              <a:ext uri="{FF2B5EF4-FFF2-40B4-BE49-F238E27FC236}">
                <a16:creationId xmlns:a16="http://schemas.microsoft.com/office/drawing/2014/main" id="{489214A2-86AF-964A-9129-3B69AF2CC9EA}"/>
              </a:ext>
            </a:extLst>
          </p:cNvPr>
          <p:cNvSpPr txBox="1"/>
          <p:nvPr/>
        </p:nvSpPr>
        <p:spPr>
          <a:xfrm>
            <a:off x="416348" y="264036"/>
            <a:ext cx="9860701"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There are few opportunities to reduce your electricity bill</a:t>
            </a:r>
          </a:p>
        </p:txBody>
      </p:sp>
      <p:sp>
        <p:nvSpPr>
          <p:cNvPr id="10" name="Rectangle 9">
            <a:extLst>
              <a:ext uri="{FF2B5EF4-FFF2-40B4-BE49-F238E27FC236}">
                <a16:creationId xmlns:a16="http://schemas.microsoft.com/office/drawing/2014/main" id="{29DB7AC5-8F1F-94D6-4FC8-8899BE5920DE}"/>
              </a:ext>
            </a:extLst>
          </p:cNvPr>
          <p:cNvSpPr/>
          <p:nvPr/>
        </p:nvSpPr>
        <p:spPr>
          <a:xfrm>
            <a:off x="5869177" y="3242923"/>
            <a:ext cx="3912783" cy="321103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2" name="Google Shape;213;p35">
            <a:extLst>
              <a:ext uri="{FF2B5EF4-FFF2-40B4-BE49-F238E27FC236}">
                <a16:creationId xmlns:a16="http://schemas.microsoft.com/office/drawing/2014/main" id="{684492A8-E94F-C5F2-F892-912D1170F5BA}"/>
              </a:ext>
            </a:extLst>
          </p:cNvPr>
          <p:cNvPicPr preferRelativeResize="0"/>
          <p:nvPr/>
        </p:nvPicPr>
        <p:blipFill>
          <a:blip r:embed="rId3"/>
          <a:srcRect t="8660"/>
          <a:stretch/>
        </p:blipFill>
        <p:spPr>
          <a:xfrm>
            <a:off x="1069874" y="3431366"/>
            <a:ext cx="4155455" cy="2837342"/>
          </a:xfrm>
          <a:prstGeom prst="rect">
            <a:avLst/>
          </a:prstGeom>
          <a:noFill/>
        </p:spPr>
      </p:pic>
      <p:sp>
        <p:nvSpPr>
          <p:cNvPr id="3" name="Google Shape;214;p35">
            <a:extLst>
              <a:ext uri="{FF2B5EF4-FFF2-40B4-BE49-F238E27FC236}">
                <a16:creationId xmlns:a16="http://schemas.microsoft.com/office/drawing/2014/main" id="{552E6FC3-A619-7EB3-4892-91E61CB338A0}"/>
              </a:ext>
            </a:extLst>
          </p:cNvPr>
          <p:cNvSpPr txBox="1">
            <a:spLocks/>
          </p:cNvSpPr>
          <p:nvPr/>
        </p:nvSpPr>
        <p:spPr>
          <a:xfrm>
            <a:off x="118634" y="7455329"/>
            <a:ext cx="5482066" cy="260281"/>
          </a:xfrm>
          <a:prstGeom prst="rect">
            <a:avLst/>
          </a:prstGeom>
        </p:spPr>
        <p:txBody>
          <a:bodyPr spcFirstLastPara="1" vert="horz" wrap="square" lIns="106916" tIns="53444" rIns="106916" bIns="53444" rtlCol="0" anchor="t" anchorCtr="0">
            <a:spAutoFit/>
          </a:bodyPr>
          <a:lstStyle>
            <a:lvl1pPr marL="457200" lvl="0" indent="-342900" algn="l" defTabSz="914400" rtl="0" eaLnBrk="1" latinLnBrk="0" hangingPunct="1">
              <a:lnSpc>
                <a:spcPct val="90000"/>
              </a:lnSpc>
              <a:spcBef>
                <a:spcPts val="0"/>
              </a:spcBef>
              <a:spcAft>
                <a:spcPts val="0"/>
              </a:spcAft>
              <a:buClr>
                <a:srgbClr val="434343"/>
              </a:buClr>
              <a:buSzPts val="1800"/>
              <a:buFont typeface="Tahoma"/>
              <a:buChar char="●"/>
              <a:defRPr sz="2800" kern="1200">
                <a:solidFill>
                  <a:srgbClr val="434343"/>
                </a:solidFill>
                <a:latin typeface="Tahoma"/>
                <a:ea typeface="Tahoma"/>
                <a:cs typeface="Tahoma"/>
                <a:sym typeface="Tahoma"/>
              </a:defRPr>
            </a:lvl1pPr>
            <a:lvl2pPr marL="914400" lvl="1" indent="-317500" algn="l" defTabSz="914400" rtl="0" eaLnBrk="1" latinLnBrk="0" hangingPunct="1">
              <a:lnSpc>
                <a:spcPct val="90000"/>
              </a:lnSpc>
              <a:spcBef>
                <a:spcPts val="0"/>
              </a:spcBef>
              <a:spcAft>
                <a:spcPts val="0"/>
              </a:spcAft>
              <a:buClr>
                <a:srgbClr val="434343"/>
              </a:buClr>
              <a:buSzPts val="1400"/>
              <a:buFont typeface="Tahoma"/>
              <a:buChar char="○"/>
              <a:defRPr sz="2400" kern="1200">
                <a:solidFill>
                  <a:srgbClr val="434343"/>
                </a:solidFill>
                <a:latin typeface="Tahoma"/>
                <a:ea typeface="Tahoma"/>
                <a:cs typeface="Tahoma"/>
                <a:sym typeface="Tahoma"/>
              </a:defRPr>
            </a:lvl2pPr>
            <a:lvl3pPr marL="1371600" lvl="2" indent="-317500" algn="l" defTabSz="914400" rtl="0" eaLnBrk="1" latinLnBrk="0" hangingPunct="1">
              <a:lnSpc>
                <a:spcPct val="90000"/>
              </a:lnSpc>
              <a:spcBef>
                <a:spcPts val="0"/>
              </a:spcBef>
              <a:spcAft>
                <a:spcPts val="0"/>
              </a:spcAft>
              <a:buClr>
                <a:srgbClr val="434343"/>
              </a:buClr>
              <a:buSzPts val="1400"/>
              <a:buFont typeface="Tahoma"/>
              <a:buChar char="■"/>
              <a:defRPr sz="2000" kern="1200">
                <a:solidFill>
                  <a:srgbClr val="434343"/>
                </a:solidFill>
                <a:latin typeface="Tahoma"/>
                <a:ea typeface="Tahoma"/>
                <a:cs typeface="Tahoma"/>
                <a:sym typeface="Tahoma"/>
              </a:defRPr>
            </a:lvl3pPr>
            <a:lvl4pPr marL="1828800" lvl="3"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4pPr>
            <a:lvl5pPr marL="2286000" lvl="4"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5pPr>
            <a:lvl6pPr marL="2743200" lvl="5"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6pPr>
            <a:lvl7pPr marL="3200400" lvl="6"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7pPr>
            <a:lvl8pPr marL="3657600" lvl="7"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8pPr>
            <a:lvl9pPr marL="4114800" lvl="8"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9pPr>
          </a:lstStyle>
          <a:p>
            <a:pPr marL="0" indent="0">
              <a:buNone/>
            </a:pPr>
            <a:r>
              <a:rPr lang="en-GB" sz="1100" b="1" baseline="30000" noProof="0">
                <a:solidFill>
                  <a:schemeClr val="tx1"/>
                </a:solidFill>
                <a:latin typeface="Arial" panose="020B0604020202020204" pitchFamily="34" charset="0"/>
                <a:cs typeface="Arial" panose="020B0604020202020204" pitchFamily="34" charset="0"/>
              </a:rPr>
              <a:t>1</a:t>
            </a:r>
            <a:r>
              <a:rPr lang="en-GB" sz="1100" noProof="0">
                <a:solidFill>
                  <a:schemeClr val="tx1"/>
                </a:solidFill>
                <a:latin typeface="Arial" panose="020B0604020202020204" pitchFamily="34" charset="0"/>
                <a:cs typeface="Arial" panose="020B0604020202020204" pitchFamily="34" charset="0"/>
              </a:rPr>
              <a:t>https://economie.fgov.be/fr/publications/energy-key-data-fevrier-2022 </a:t>
            </a:r>
          </a:p>
        </p:txBody>
      </p:sp>
      <p:sp>
        <p:nvSpPr>
          <p:cNvPr id="14" name="Google Shape;223;p36">
            <a:extLst>
              <a:ext uri="{FF2B5EF4-FFF2-40B4-BE49-F238E27FC236}">
                <a16:creationId xmlns:a16="http://schemas.microsoft.com/office/drawing/2014/main" id="{121CB36F-216E-603D-ED17-A0DCDCBCA793}"/>
              </a:ext>
            </a:extLst>
          </p:cNvPr>
          <p:cNvSpPr txBox="1">
            <a:spLocks/>
          </p:cNvSpPr>
          <p:nvPr/>
        </p:nvSpPr>
        <p:spPr>
          <a:xfrm>
            <a:off x="118633" y="7677075"/>
            <a:ext cx="7059407" cy="260281"/>
          </a:xfrm>
          <a:prstGeom prst="rect">
            <a:avLst/>
          </a:prstGeom>
        </p:spPr>
        <p:txBody>
          <a:bodyPr spcFirstLastPara="1" vert="horz" wrap="square" lIns="106916" tIns="53444" rIns="106916" bIns="53444" rtlCol="0" anchor="t" anchorCtr="0">
            <a:spAutoFit/>
          </a:bodyPr>
          <a:lstStyle>
            <a:lvl1pPr marL="457200" lvl="0" indent="-342900" algn="l" defTabSz="914400" rtl="0" eaLnBrk="1" latinLnBrk="0" hangingPunct="1">
              <a:lnSpc>
                <a:spcPct val="90000"/>
              </a:lnSpc>
              <a:spcBef>
                <a:spcPts val="0"/>
              </a:spcBef>
              <a:spcAft>
                <a:spcPts val="0"/>
              </a:spcAft>
              <a:buClr>
                <a:srgbClr val="434343"/>
              </a:buClr>
              <a:buSzPts val="1800"/>
              <a:buFont typeface="Tahoma"/>
              <a:buChar char="●"/>
              <a:defRPr sz="2800" kern="1200">
                <a:solidFill>
                  <a:srgbClr val="434343"/>
                </a:solidFill>
                <a:latin typeface="Tahoma"/>
                <a:ea typeface="Tahoma"/>
                <a:cs typeface="Tahoma"/>
                <a:sym typeface="Tahoma"/>
              </a:defRPr>
            </a:lvl1pPr>
            <a:lvl2pPr marL="914400" lvl="1" indent="-317500" algn="l" defTabSz="914400" rtl="0" eaLnBrk="1" latinLnBrk="0" hangingPunct="1">
              <a:lnSpc>
                <a:spcPct val="90000"/>
              </a:lnSpc>
              <a:spcBef>
                <a:spcPts val="0"/>
              </a:spcBef>
              <a:spcAft>
                <a:spcPts val="0"/>
              </a:spcAft>
              <a:buClr>
                <a:srgbClr val="434343"/>
              </a:buClr>
              <a:buSzPts val="1400"/>
              <a:buFont typeface="Tahoma"/>
              <a:buChar char="○"/>
              <a:defRPr sz="2400" kern="1200">
                <a:solidFill>
                  <a:srgbClr val="434343"/>
                </a:solidFill>
                <a:latin typeface="Tahoma"/>
                <a:ea typeface="Tahoma"/>
                <a:cs typeface="Tahoma"/>
                <a:sym typeface="Tahoma"/>
              </a:defRPr>
            </a:lvl2pPr>
            <a:lvl3pPr marL="1371600" lvl="2" indent="-317500" algn="l" defTabSz="914400" rtl="0" eaLnBrk="1" latinLnBrk="0" hangingPunct="1">
              <a:lnSpc>
                <a:spcPct val="90000"/>
              </a:lnSpc>
              <a:spcBef>
                <a:spcPts val="0"/>
              </a:spcBef>
              <a:spcAft>
                <a:spcPts val="0"/>
              </a:spcAft>
              <a:buClr>
                <a:srgbClr val="434343"/>
              </a:buClr>
              <a:buSzPts val="1400"/>
              <a:buFont typeface="Tahoma"/>
              <a:buChar char="■"/>
              <a:defRPr sz="2000" kern="1200">
                <a:solidFill>
                  <a:srgbClr val="434343"/>
                </a:solidFill>
                <a:latin typeface="Tahoma"/>
                <a:ea typeface="Tahoma"/>
                <a:cs typeface="Tahoma"/>
                <a:sym typeface="Tahoma"/>
              </a:defRPr>
            </a:lvl3pPr>
            <a:lvl4pPr marL="1828800" lvl="3"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4pPr>
            <a:lvl5pPr marL="2286000" lvl="4"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5pPr>
            <a:lvl6pPr marL="2743200" lvl="5"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6pPr>
            <a:lvl7pPr marL="3200400" lvl="6"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7pPr>
            <a:lvl8pPr marL="3657600" lvl="7"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8pPr>
            <a:lvl9pPr marL="4114800" lvl="8"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9pPr>
          </a:lstStyle>
          <a:p>
            <a:pPr marL="0" indent="0">
              <a:buNone/>
            </a:pPr>
            <a:r>
              <a:rPr lang="en-GB" sz="1100" b="1" baseline="30000" noProof="0">
                <a:solidFill>
                  <a:schemeClr val="tx1"/>
                </a:solidFill>
                <a:latin typeface="Arial" panose="020B0604020202020204" pitchFamily="34" charset="0"/>
                <a:cs typeface="Arial" panose="020B0604020202020204" pitchFamily="34" charset="0"/>
              </a:rPr>
              <a:t>2</a:t>
            </a:r>
            <a:r>
              <a:rPr lang="en-GB" sz="1100" noProof="0">
                <a:solidFill>
                  <a:schemeClr val="tx1"/>
                </a:solidFill>
                <a:latin typeface="Arial" panose="020B0604020202020204" pitchFamily="34" charset="0"/>
                <a:ea typeface="Arial"/>
                <a:cs typeface="Arial" panose="020B0604020202020204" pitchFamily="34" charset="0"/>
                <a:sym typeface="Arial"/>
              </a:rPr>
              <a:t>https://www.creg.be/fr/consommateurs/prix-et-tarifs/comment-est-compose-le-prix-de-lenergie</a:t>
            </a:r>
            <a:endParaRPr lang="en-GB" sz="1100" noProof="0">
              <a:solidFill>
                <a:schemeClr val="tx1"/>
              </a:solidFill>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59A9186B-D489-F12D-C7D3-785EFE61C23B}"/>
              </a:ext>
            </a:extLst>
          </p:cNvPr>
          <p:cNvSpPr txBox="1"/>
          <p:nvPr/>
        </p:nvSpPr>
        <p:spPr>
          <a:xfrm>
            <a:off x="416348" y="1013741"/>
            <a:ext cx="9654752" cy="1862048"/>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In 2023, the average residential electricity price in Belgium was approximately €0.382/kWh. The average energy consumption per household ranged from 2.5 to 5 MWh per year, resulting in an annual electricity cost of roughly €950 to €1,910.</a:t>
            </a:r>
          </a:p>
          <a:p>
            <a:pPr algn="just"/>
            <a:endParaRPr lang="en-GB" sz="15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In this case, it is important to note that less than 50% of this price is attributed to the energy itself, and only this portion is influenced by electricity market fluctuations.</a:t>
            </a:r>
          </a:p>
        </p:txBody>
      </p:sp>
      <p:sp>
        <p:nvSpPr>
          <p:cNvPr id="11" name="Rectangle 10">
            <a:extLst>
              <a:ext uri="{FF2B5EF4-FFF2-40B4-BE49-F238E27FC236}">
                <a16:creationId xmlns:a16="http://schemas.microsoft.com/office/drawing/2014/main" id="{32E7BF36-3B12-BF4A-5A76-6A516962F533}"/>
              </a:ext>
            </a:extLst>
          </p:cNvPr>
          <p:cNvSpPr/>
          <p:nvPr/>
        </p:nvSpPr>
        <p:spPr>
          <a:xfrm>
            <a:off x="900819" y="3242924"/>
            <a:ext cx="4562842" cy="321103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ZoneTexte 12">
            <a:extLst>
              <a:ext uri="{FF2B5EF4-FFF2-40B4-BE49-F238E27FC236}">
                <a16:creationId xmlns:a16="http://schemas.microsoft.com/office/drawing/2014/main" id="{DD5F3B3D-34A8-CB73-FE30-93EF81F96D05}"/>
              </a:ext>
            </a:extLst>
          </p:cNvPr>
          <p:cNvSpPr txBox="1"/>
          <p:nvPr/>
        </p:nvSpPr>
        <p:spPr>
          <a:xfrm>
            <a:off x="900819" y="6524790"/>
            <a:ext cx="4562842" cy="523220"/>
          </a:xfrm>
          <a:prstGeom prst="rect">
            <a:avLst/>
          </a:prstGeom>
          <a:noFill/>
        </p:spPr>
        <p:txBody>
          <a:bodyPr wrap="square">
            <a:spAutoFit/>
          </a:bodyPr>
          <a:lstStyle/>
          <a:p>
            <a:pPr algn="ctr"/>
            <a:r>
              <a:rPr lang="en-GB" sz="1400" i="1" noProof="0">
                <a:latin typeface="Arial" panose="020B0604020202020204" pitchFamily="34" charset="0"/>
                <a:cs typeface="Arial" panose="020B0604020202020204" pitchFamily="34" charset="0"/>
              </a:rPr>
              <a:t>Electricity market in 2020: Evolution in eurocents/kWh for consumption band DC (2,500–5,000 kWh/year).</a:t>
            </a:r>
            <a:r>
              <a:rPr lang="en-GB" sz="1400" b="1" baseline="30000" noProof="0">
                <a:latin typeface="Arial" panose="020B0604020202020204" pitchFamily="34" charset="0"/>
                <a:cs typeface="Arial" panose="020B0604020202020204" pitchFamily="34" charset="0"/>
              </a:rPr>
              <a:t>1</a:t>
            </a:r>
          </a:p>
        </p:txBody>
      </p:sp>
      <p:sp>
        <p:nvSpPr>
          <p:cNvPr id="16" name="ZoneTexte 15">
            <a:extLst>
              <a:ext uri="{FF2B5EF4-FFF2-40B4-BE49-F238E27FC236}">
                <a16:creationId xmlns:a16="http://schemas.microsoft.com/office/drawing/2014/main" id="{8487B0B2-491D-9A52-3977-6B875B8A5952}"/>
              </a:ext>
            </a:extLst>
          </p:cNvPr>
          <p:cNvSpPr txBox="1"/>
          <p:nvPr/>
        </p:nvSpPr>
        <p:spPr>
          <a:xfrm>
            <a:off x="5869177" y="6527617"/>
            <a:ext cx="3912783" cy="523220"/>
          </a:xfrm>
          <a:prstGeom prst="rect">
            <a:avLst/>
          </a:prstGeom>
          <a:noFill/>
        </p:spPr>
        <p:txBody>
          <a:bodyPr wrap="square">
            <a:spAutoFit/>
          </a:bodyPr>
          <a:lstStyle/>
          <a:p>
            <a:pPr algn="ctr"/>
            <a:r>
              <a:rPr lang="en-GB" sz="1400" i="1" noProof="0">
                <a:latin typeface="Arial" panose="020B0604020202020204" pitchFamily="34" charset="0"/>
                <a:cs typeface="Arial" panose="020B0604020202020204" pitchFamily="34" charset="0"/>
              </a:rPr>
              <a:t>Breakdown of electricity prices in Wallonia, Belgium, October 2021.</a:t>
            </a:r>
            <a:r>
              <a:rPr lang="en-GB" sz="1400" b="1" baseline="30000" noProof="0">
                <a:latin typeface="Arial" panose="020B0604020202020204" pitchFamily="34" charset="0"/>
                <a:cs typeface="Arial" panose="020B0604020202020204" pitchFamily="34" charset="0"/>
              </a:rPr>
              <a:t>2</a:t>
            </a:r>
          </a:p>
        </p:txBody>
      </p:sp>
      <p:sp>
        <p:nvSpPr>
          <p:cNvPr id="7" name="Espace réservé du numéro de diapositive 6">
            <a:extLst>
              <a:ext uri="{FF2B5EF4-FFF2-40B4-BE49-F238E27FC236}">
                <a16:creationId xmlns:a16="http://schemas.microsoft.com/office/drawing/2014/main" id="{CE46750B-263F-2F6B-C50E-563CDB1E7C8D}"/>
              </a:ext>
            </a:extLst>
          </p:cNvPr>
          <p:cNvSpPr>
            <a:spLocks noGrp="1"/>
          </p:cNvSpPr>
          <p:nvPr>
            <p:ph type="sldNum" sz="quarter" idx="12"/>
          </p:nvPr>
        </p:nvSpPr>
        <p:spPr/>
        <p:txBody>
          <a:bodyPr/>
          <a:lstStyle/>
          <a:p>
            <a:fld id="{C7CC0789-4E3B-4896-AB79-9C52DA5A6F9C}" type="slidenum">
              <a:rPr lang="en-GB" smtClean="0"/>
              <a:t>21</a:t>
            </a:fld>
            <a:endParaRPr lang="en-GB"/>
          </a:p>
        </p:txBody>
      </p:sp>
    </p:spTree>
    <p:extLst>
      <p:ext uri="{BB962C8B-B14F-4D97-AF65-F5344CB8AC3E}">
        <p14:creationId xmlns:p14="http://schemas.microsoft.com/office/powerpoint/2010/main" val="288181180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C874E74-6287-07DE-53E5-17F90C2E496C}"/>
              </a:ext>
            </a:extLst>
          </p:cNvPr>
          <p:cNvSpPr txBox="1"/>
          <p:nvPr/>
        </p:nvSpPr>
        <p:spPr>
          <a:xfrm>
            <a:off x="590881" y="1722732"/>
            <a:ext cx="9485264" cy="5018742"/>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ISO can treat the previous components separately and tailor the different ancillary services needed to cope with each specific component of the total imbalance.</a:t>
            </a:r>
          </a:p>
          <a:p>
            <a:pPr algn="just"/>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Regulation service</a:t>
            </a:r>
            <a:r>
              <a:rPr lang="en-US" sz="2001">
                <a:latin typeface="Arial" panose="020B0604020202020204" pitchFamily="34" charset="0"/>
                <a:cs typeface="Arial" panose="020B0604020202020204" pitchFamily="34" charset="0"/>
              </a:rPr>
              <a:t>: It is designed to handle rapid fluctuations in load and small unintended changes in generation. It helps the system frequency remain closer to its nominal value and is provided by units that can rapidly increase or decrease their output.</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Load-following service</a:t>
            </a:r>
            <a:r>
              <a:rPr lang="en-US" sz="2001">
                <a:latin typeface="Arial" panose="020B0604020202020204" pitchFamily="34" charset="0"/>
                <a:cs typeface="Arial" panose="020B0604020202020204" pitchFamily="34" charset="0"/>
              </a:rPr>
              <a:t>: It addresses slower fluctuations, particularly those that are predictable but not considered by the market, such as intra-period changes.</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Reserve services</a:t>
            </a:r>
            <a:r>
              <a:rPr lang="en-US" sz="2001">
                <a:latin typeface="Arial" panose="020B0604020202020204" pitchFamily="34" charset="0"/>
                <a:cs typeface="Arial" panose="020B0604020202020204" pitchFamily="34" charset="0"/>
              </a:rPr>
              <a:t>: They are designed to help with large and unpredictable power deficits. However, obtaining reserve services is a preventive security action, ensuring that reserve capacity is available to take proactive measures.</a:t>
            </a:r>
          </a:p>
        </p:txBody>
      </p:sp>
      <p:sp>
        <p:nvSpPr>
          <p:cNvPr id="2" name="ZoneTexte 1">
            <a:extLst>
              <a:ext uri="{FF2B5EF4-FFF2-40B4-BE49-F238E27FC236}">
                <a16:creationId xmlns:a16="http://schemas.microsoft.com/office/drawing/2014/main" id="{A3E9DBAC-5239-9672-8E52-AD978BE9B0C5}"/>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1) Balancing issues – </a:t>
            </a:r>
            <a:r>
              <a:rPr lang="fr-BE" sz="2401" b="1">
                <a:latin typeface="Arial" panose="020B0604020202020204" pitchFamily="34" charset="0"/>
                <a:cs typeface="Arial" panose="020B0604020202020204" pitchFamily="34" charset="0"/>
              </a:rPr>
              <a:t>Tailored ancillary services</a:t>
            </a:r>
          </a:p>
        </p:txBody>
      </p:sp>
      <p:sp>
        <p:nvSpPr>
          <p:cNvPr id="4" name="Espace réservé du numéro de diapositive 1">
            <a:extLst>
              <a:ext uri="{FF2B5EF4-FFF2-40B4-BE49-F238E27FC236}">
                <a16:creationId xmlns:a16="http://schemas.microsoft.com/office/drawing/2014/main" id="{6EB91CBE-8E3E-18E7-CB39-17DB4741CFD1}"/>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210</a:t>
            </a:fld>
            <a:endParaRPr lang="en-GB"/>
          </a:p>
        </p:txBody>
      </p:sp>
    </p:spTree>
    <p:extLst>
      <p:ext uri="{BB962C8B-B14F-4D97-AF65-F5344CB8AC3E}">
        <p14:creationId xmlns:p14="http://schemas.microsoft.com/office/powerpoint/2010/main" val="377322192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A81ECFC2-9374-50C7-E509-7EFCEB1D3BC2}"/>
              </a:ext>
            </a:extLst>
          </p:cNvPr>
          <p:cNvSpPr txBox="1"/>
          <p:nvPr/>
        </p:nvSpPr>
        <p:spPr>
          <a:xfrm>
            <a:off x="590881" y="4396484"/>
            <a:ext cx="9425398" cy="3325301"/>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 1,220 MW generation loss occurs in Great Britain, which has a total installed capacity of 65 GW;</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Sequence of events:</a:t>
            </a:r>
            <a:endParaRPr lang="en-US" sz="1000">
              <a:latin typeface="Arial" panose="020B0604020202020204" pitchFamily="34" charset="0"/>
              <a:cs typeface="Arial" panose="020B0604020202020204" pitchFamily="34" charset="0"/>
            </a:endParaRPr>
          </a:p>
          <a:p>
            <a:pPr marL="457383" indent="-457383" algn="just">
              <a:buAutoNum type="arabicParenR"/>
            </a:pPr>
            <a:r>
              <a:rPr lang="en-US" sz="2001">
                <a:latin typeface="Arial" panose="020B0604020202020204" pitchFamily="34" charset="0"/>
                <a:cs typeface="Arial" panose="020B0604020202020204" pitchFamily="34" charset="0"/>
              </a:rPr>
              <a:t>The </a:t>
            </a:r>
            <a:r>
              <a:rPr lang="en-US" sz="2001" b="1">
                <a:latin typeface="Arial" panose="020B0604020202020204" pitchFamily="34" charset="0"/>
                <a:cs typeface="Arial" panose="020B0604020202020204" pitchFamily="34" charset="0"/>
              </a:rPr>
              <a:t>primary response</a:t>
            </a:r>
            <a:r>
              <a:rPr lang="en-US" sz="2001">
                <a:latin typeface="Arial" panose="020B0604020202020204" pitchFamily="34" charset="0"/>
                <a:cs typeface="Arial" panose="020B0604020202020204" pitchFamily="34" charset="0"/>
              </a:rPr>
              <a:t>, fully activated within 10 seconds and sustained for an additional 20 seconds, successfully stops the frequency drop;</a:t>
            </a:r>
          </a:p>
          <a:p>
            <a:pPr marL="457383" indent="-457383" algn="just">
              <a:buAutoNum type="arabicParenR"/>
            </a:pPr>
            <a:r>
              <a:rPr lang="en-US" sz="2001">
                <a:latin typeface="Arial" panose="020B0604020202020204" pitchFamily="34" charset="0"/>
                <a:cs typeface="Arial" panose="020B0604020202020204" pitchFamily="34" charset="0"/>
              </a:rPr>
              <a:t>Following this, the </a:t>
            </a:r>
            <a:r>
              <a:rPr lang="en-US" sz="2001" b="1">
                <a:latin typeface="Arial" panose="020B0604020202020204" pitchFamily="34" charset="0"/>
                <a:cs typeface="Arial" panose="020B0604020202020204" pitchFamily="34" charset="0"/>
              </a:rPr>
              <a:t>secondary response </a:t>
            </a:r>
            <a:r>
              <a:rPr lang="en-US" sz="2001">
                <a:latin typeface="Arial" panose="020B0604020202020204" pitchFamily="34" charset="0"/>
                <a:cs typeface="Arial" panose="020B0604020202020204" pitchFamily="34" charset="0"/>
              </a:rPr>
              <a:t>kicks in, becoming fully available 30 seconds after the incident and lasting for another 30 minutes to bring the system closer to its nominal frequency;</a:t>
            </a:r>
          </a:p>
          <a:p>
            <a:pPr marL="457383" indent="-457383" algn="just">
              <a:buAutoNum type="arabicParenR"/>
            </a:pPr>
            <a:r>
              <a:rPr lang="en-US" sz="2001">
                <a:latin typeface="Arial" panose="020B0604020202020204" pitchFamily="34" charset="0"/>
                <a:cs typeface="Arial" panose="020B0604020202020204" pitchFamily="34" charset="0"/>
              </a:rPr>
              <a:t>Finally, </a:t>
            </a:r>
            <a:r>
              <a:rPr lang="en-US" sz="2001" b="1">
                <a:latin typeface="Arial" panose="020B0604020202020204" pitchFamily="34" charset="0"/>
                <a:cs typeface="Arial" panose="020B0604020202020204" pitchFamily="34" charset="0"/>
              </a:rPr>
              <a:t>gas turbines </a:t>
            </a:r>
            <a:r>
              <a:rPr lang="en-US" sz="2001">
                <a:latin typeface="Arial" panose="020B0604020202020204" pitchFamily="34" charset="0"/>
                <a:cs typeface="Arial" panose="020B0604020202020204" pitchFamily="34" charset="0"/>
              </a:rPr>
              <a:t>come online, producing the last increase in frequency to stabilize the system.</a:t>
            </a:r>
          </a:p>
        </p:txBody>
      </p:sp>
      <p:grpSp>
        <p:nvGrpSpPr>
          <p:cNvPr id="13" name="Groupe 12">
            <a:extLst>
              <a:ext uri="{FF2B5EF4-FFF2-40B4-BE49-F238E27FC236}">
                <a16:creationId xmlns:a16="http://schemas.microsoft.com/office/drawing/2014/main" id="{06EE7198-71C1-F843-CBD3-024E0BECD194}"/>
              </a:ext>
            </a:extLst>
          </p:cNvPr>
          <p:cNvGrpSpPr/>
          <p:nvPr/>
        </p:nvGrpSpPr>
        <p:grpSpPr>
          <a:xfrm>
            <a:off x="2480229" y="1148771"/>
            <a:ext cx="5732943" cy="2992928"/>
            <a:chOff x="2307929" y="1000740"/>
            <a:chExt cx="6071191" cy="3169513"/>
          </a:xfrm>
        </p:grpSpPr>
        <p:pic>
          <p:nvPicPr>
            <p:cNvPr id="5" name="Image 6">
              <a:extLst>
                <a:ext uri="{FF2B5EF4-FFF2-40B4-BE49-F238E27FC236}">
                  <a16:creationId xmlns:a16="http://schemas.microsoft.com/office/drawing/2014/main" id="{12D030FB-7932-4ED0-B931-ADF8EFBDE40D}"/>
                </a:ext>
              </a:extLst>
            </p:cNvPr>
            <p:cNvPicPr>
              <a:picLocks noChangeAspect="1"/>
            </p:cNvPicPr>
            <p:nvPr/>
          </p:nvPicPr>
          <p:blipFill>
            <a:blip r:embed="rId2"/>
            <a:srcRect b="5427"/>
            <a:stretch/>
          </p:blipFill>
          <p:spPr>
            <a:xfrm>
              <a:off x="2632671" y="1161295"/>
              <a:ext cx="5336642" cy="2915611"/>
            </a:xfrm>
            <a:prstGeom prst="rect">
              <a:avLst/>
            </a:prstGeom>
          </p:spPr>
        </p:pic>
        <p:sp>
          <p:nvSpPr>
            <p:cNvPr id="12" name="Rectangle 11">
              <a:extLst>
                <a:ext uri="{FF2B5EF4-FFF2-40B4-BE49-F238E27FC236}">
                  <a16:creationId xmlns:a16="http://schemas.microsoft.com/office/drawing/2014/main" id="{00BA2C81-9429-E1DC-4120-90CA65CCD2D2}"/>
                </a:ext>
              </a:extLst>
            </p:cNvPr>
            <p:cNvSpPr/>
            <p:nvPr/>
          </p:nvSpPr>
          <p:spPr>
            <a:xfrm>
              <a:off x="2307929" y="1000740"/>
              <a:ext cx="6071191" cy="316951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2" name="ZoneTexte 1">
            <a:extLst>
              <a:ext uri="{FF2B5EF4-FFF2-40B4-BE49-F238E27FC236}">
                <a16:creationId xmlns:a16="http://schemas.microsoft.com/office/drawing/2014/main" id="{F5B931A8-7AA8-8646-DEA0-3869360FC798}"/>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1) Balancing issues – An example of </a:t>
            </a:r>
            <a:r>
              <a:rPr lang="fr-BE" sz="2401" b="1">
                <a:latin typeface="Arial" panose="020B0604020202020204" pitchFamily="34" charset="0"/>
                <a:cs typeface="Arial" panose="020B0604020202020204" pitchFamily="34" charset="0"/>
              </a:rPr>
              <a:t>response sequence</a:t>
            </a:r>
          </a:p>
        </p:txBody>
      </p:sp>
      <p:sp>
        <p:nvSpPr>
          <p:cNvPr id="4" name="Espace réservé du numéro de diapositive 1">
            <a:extLst>
              <a:ext uri="{FF2B5EF4-FFF2-40B4-BE49-F238E27FC236}">
                <a16:creationId xmlns:a16="http://schemas.microsoft.com/office/drawing/2014/main" id="{BD7F6162-42BC-99E1-5259-CC10546F1107}"/>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211</a:t>
            </a:fld>
            <a:endParaRPr lang="en-GB"/>
          </a:p>
        </p:txBody>
      </p:sp>
    </p:spTree>
    <p:extLst>
      <p:ext uri="{BB962C8B-B14F-4D97-AF65-F5344CB8AC3E}">
        <p14:creationId xmlns:p14="http://schemas.microsoft.com/office/powerpoint/2010/main" val="422769735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AE44DA8D-25CF-5683-20E2-820DDB5C0311}"/>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2) Network issues – </a:t>
            </a:r>
            <a:r>
              <a:rPr lang="fr-BE" sz="2401" b="1">
                <a:latin typeface="Arial" panose="020B0604020202020204" pitchFamily="34" charset="0"/>
                <a:cs typeface="Arial" panose="020B0604020202020204" pitchFamily="34" charset="0"/>
              </a:rPr>
              <a:t>Avoiding system destabilization</a:t>
            </a:r>
          </a:p>
        </p:txBody>
      </p:sp>
      <p:sp>
        <p:nvSpPr>
          <p:cNvPr id="10" name="ZoneTexte 9">
            <a:extLst>
              <a:ext uri="{FF2B5EF4-FFF2-40B4-BE49-F238E27FC236}">
                <a16:creationId xmlns:a16="http://schemas.microsoft.com/office/drawing/2014/main" id="{4EEFB95C-5EF0-A3A8-1650-5B504BC4043C}"/>
              </a:ext>
            </a:extLst>
          </p:cNvPr>
          <p:cNvSpPr txBox="1"/>
          <p:nvPr/>
        </p:nvSpPr>
        <p:spPr>
          <a:xfrm>
            <a:off x="590879" y="1528933"/>
            <a:ext cx="9485265" cy="548047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As load and generation vary, the flows through the network and the voltages at different points fluctuate. The operator is responsible for maintaining a safe balance by adjusting the flows and keeping the system stable.</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Every component of the power system (such as transformers, cables, and generators) has a maximum capacity it can handle safely. To prevent damage or failure, the ISO must </a:t>
            </a:r>
            <a:r>
              <a:rPr lang="en-US" sz="2001" b="1">
                <a:latin typeface="Arial" panose="020B0604020202020204" pitchFamily="34" charset="0"/>
                <a:cs typeface="Arial" panose="020B0604020202020204" pitchFamily="34" charset="0"/>
              </a:rPr>
              <a:t>ensure that none of the equipment is overloaded</a:t>
            </a:r>
            <a:r>
              <a:rPr lang="en-US" sz="2001">
                <a:latin typeface="Arial" panose="020B0604020202020204" pitchFamily="34" charset="0"/>
                <a:cs typeface="Arial" panose="020B0604020202020204" pitchFamily="34" charset="0"/>
              </a:rPr>
              <a:t>. </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An </a:t>
            </a:r>
            <a:r>
              <a:rPr lang="en-US" sz="2001" b="1">
                <a:latin typeface="Arial" panose="020B0604020202020204" pitchFamily="34" charset="0"/>
                <a:cs typeface="Arial" panose="020B0604020202020204" pitchFamily="34" charset="0"/>
              </a:rPr>
              <a:t>N-1 contingency analysis </a:t>
            </a:r>
            <a:r>
              <a:rPr lang="en-US" sz="2001">
                <a:latin typeface="Arial" panose="020B0604020202020204" pitchFamily="34" charset="0"/>
                <a:cs typeface="Arial" panose="020B0604020202020204" pitchFamily="34" charset="0"/>
              </a:rPr>
              <a:t>must also be carried out to ensure that the system remains stable even if one key component fails.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Destabilization can take various forms, such as:</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cascading failures</a:t>
            </a:r>
            <a:r>
              <a:rPr lang="en-US" sz="2001">
                <a:latin typeface="Arial" panose="020B0604020202020204" pitchFamily="34" charset="0"/>
                <a:cs typeface="Arial" panose="020B0604020202020204" pitchFamily="34" charset="0"/>
              </a:rPr>
              <a:t>, where one failure triggers others like a domino effect;</a:t>
            </a: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voltage collapse</a:t>
            </a:r>
            <a:r>
              <a:rPr lang="en-US" sz="2001">
                <a:latin typeface="Arial" panose="020B0604020202020204" pitchFamily="34" charset="0"/>
                <a:cs typeface="Arial" panose="020B0604020202020204" pitchFamily="34" charset="0"/>
              </a:rPr>
              <a:t>, where node voltages drop significantly, potentially leading to a blackout;</a:t>
            </a: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loss of synchronism</a:t>
            </a:r>
            <a:r>
              <a:rPr lang="en-US" sz="2001">
                <a:latin typeface="Arial" panose="020B0604020202020204" pitchFamily="34" charset="0"/>
                <a:cs typeface="Arial" panose="020B0604020202020204" pitchFamily="34" charset="0"/>
              </a:rPr>
              <a:t>, resulting in discrepancies in voltage, phase, current, or frequency;</a:t>
            </a: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large undamped oscillations </a:t>
            </a:r>
            <a:r>
              <a:rPr lang="en-US" sz="2001">
                <a:latin typeface="Arial" panose="020B0604020202020204" pitchFamily="34" charset="0"/>
                <a:cs typeface="Arial" panose="020B0604020202020204" pitchFamily="34" charset="0"/>
              </a:rPr>
              <a:t>that may trigger protection relays.</a:t>
            </a:r>
          </a:p>
        </p:txBody>
      </p:sp>
      <p:sp>
        <p:nvSpPr>
          <p:cNvPr id="3" name="Espace réservé du numéro de diapositive 1">
            <a:extLst>
              <a:ext uri="{FF2B5EF4-FFF2-40B4-BE49-F238E27FC236}">
                <a16:creationId xmlns:a16="http://schemas.microsoft.com/office/drawing/2014/main" id="{9E0D0152-E5C2-9529-4124-2847E8EF817B}"/>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212</a:t>
            </a:fld>
            <a:endParaRPr lang="en-GB"/>
          </a:p>
        </p:txBody>
      </p:sp>
    </p:spTree>
    <p:extLst>
      <p:ext uri="{BB962C8B-B14F-4D97-AF65-F5344CB8AC3E}">
        <p14:creationId xmlns:p14="http://schemas.microsoft.com/office/powerpoint/2010/main" val="375060535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C1FA629B-7238-CFF5-59EB-E0FDFB55E9BB}"/>
              </a:ext>
            </a:extLst>
          </p:cNvPr>
          <p:cNvSpPr txBox="1"/>
          <p:nvPr/>
        </p:nvSpPr>
        <p:spPr>
          <a:xfrm>
            <a:off x="590881" y="350031"/>
            <a:ext cx="9695931"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2) Network issues</a:t>
            </a:r>
            <a:r>
              <a:rPr lang="fr-BE" sz="2401" b="1">
                <a:latin typeface="Arial" panose="020B0604020202020204" pitchFamily="34" charset="0"/>
                <a:cs typeface="Arial" panose="020B0604020202020204" pitchFamily="34" charset="0"/>
              </a:rPr>
              <a:t> – </a:t>
            </a:r>
            <a:r>
              <a:rPr lang="en-US" sz="2401" b="1">
                <a:latin typeface="Arial" panose="020B0604020202020204" pitchFamily="34" charset="0"/>
                <a:cs typeface="Arial" panose="020B0604020202020204" pitchFamily="34" charset="0"/>
              </a:rPr>
              <a:t>N-1 security criterion</a:t>
            </a:r>
          </a:p>
        </p:txBody>
      </p:sp>
      <p:sp>
        <p:nvSpPr>
          <p:cNvPr id="12" name="ZoneTexte 11">
            <a:extLst>
              <a:ext uri="{FF2B5EF4-FFF2-40B4-BE49-F238E27FC236}">
                <a16:creationId xmlns:a16="http://schemas.microsoft.com/office/drawing/2014/main" id="{7A8C15BD-0516-73BF-D9CB-92E0016BBA0D}"/>
              </a:ext>
            </a:extLst>
          </p:cNvPr>
          <p:cNvSpPr txBox="1"/>
          <p:nvPr/>
        </p:nvSpPr>
        <p:spPr>
          <a:xfrm>
            <a:off x="589363" y="4740011"/>
            <a:ext cx="9486780" cy="2247657"/>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However, </a:t>
            </a:r>
            <a:r>
              <a:rPr lang="en-US" sz="2001" b="1">
                <a:latin typeface="Arial" panose="020B0604020202020204" pitchFamily="34" charset="0"/>
                <a:cs typeface="Arial" panose="020B0604020202020204" pitchFamily="34" charset="0"/>
              </a:rPr>
              <a:t>the maximum load that can be handled securely is not 200 MW, but 100 MW! </a:t>
            </a:r>
            <a:r>
              <a:rPr lang="en-US" sz="2001">
                <a:latin typeface="Arial" panose="020B0604020202020204" pitchFamily="34" charset="0"/>
                <a:cs typeface="Arial" panose="020B0604020202020204" pitchFamily="34" charset="0"/>
              </a:rPr>
              <a:t>This is because the operational limit is determined by the N-1 security criterion, which requires that the system must remain stable even if one generator fails.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Therefore, </a:t>
            </a:r>
            <a:r>
              <a:rPr lang="en-US" sz="2001" b="1">
                <a:latin typeface="Arial" panose="020B0604020202020204" pitchFamily="34" charset="0"/>
                <a:cs typeface="Arial" panose="020B0604020202020204" pitchFamily="34" charset="0"/>
              </a:rPr>
              <a:t>the maximum secure load of the system is the minimum load that can be supported under these conditions</a:t>
            </a:r>
            <a:r>
              <a:rPr lang="en-US" sz="2001">
                <a:latin typeface="Arial" panose="020B0604020202020204" pitchFamily="34" charset="0"/>
                <a:cs typeface="Arial" panose="020B0604020202020204" pitchFamily="34" charset="0"/>
              </a:rPr>
              <a:t>.</a:t>
            </a:r>
            <a:endParaRPr lang="en-GB" sz="2001">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A5A132C0-C745-3FE2-081B-447F25D7563B}"/>
              </a:ext>
            </a:extLst>
          </p:cNvPr>
          <p:cNvSpPr txBox="1"/>
          <p:nvPr/>
        </p:nvSpPr>
        <p:spPr>
          <a:xfrm>
            <a:off x="589363" y="1573110"/>
            <a:ext cx="9486780" cy="708166"/>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 system has two generators, A and B, each with a capacity of 100 MW, connected to a load.</a:t>
            </a:r>
            <a:endParaRPr lang="en-US" sz="1801">
              <a:latin typeface="Arial" panose="020B0604020202020204" pitchFamily="34" charset="0"/>
              <a:cs typeface="Arial" panose="020B0604020202020204" pitchFamily="34" charset="0"/>
            </a:endParaRPr>
          </a:p>
        </p:txBody>
      </p:sp>
      <p:grpSp>
        <p:nvGrpSpPr>
          <p:cNvPr id="16" name="Groupe 15">
            <a:extLst>
              <a:ext uri="{FF2B5EF4-FFF2-40B4-BE49-F238E27FC236}">
                <a16:creationId xmlns:a16="http://schemas.microsoft.com/office/drawing/2014/main" id="{6758C917-9423-2232-EA31-9C9F92A6F09B}"/>
              </a:ext>
            </a:extLst>
          </p:cNvPr>
          <p:cNvGrpSpPr/>
          <p:nvPr/>
        </p:nvGrpSpPr>
        <p:grpSpPr>
          <a:xfrm>
            <a:off x="3302582" y="2580696"/>
            <a:ext cx="4088236" cy="1728238"/>
            <a:chOff x="3019237" y="2591135"/>
            <a:chExt cx="4648575" cy="1965113"/>
          </a:xfrm>
        </p:grpSpPr>
        <p:pic>
          <p:nvPicPr>
            <p:cNvPr id="4" name="Image 4">
              <a:extLst>
                <a:ext uri="{FF2B5EF4-FFF2-40B4-BE49-F238E27FC236}">
                  <a16:creationId xmlns:a16="http://schemas.microsoft.com/office/drawing/2014/main" id="{D00A1E87-37BB-18CD-264E-3A54029F8393}"/>
                </a:ext>
              </a:extLst>
            </p:cNvPr>
            <p:cNvPicPr>
              <a:picLocks noChangeAspect="1"/>
            </p:cNvPicPr>
            <p:nvPr/>
          </p:nvPicPr>
          <p:blipFill>
            <a:blip r:embed="rId3"/>
            <a:stretch>
              <a:fillRect/>
            </a:stretch>
          </p:blipFill>
          <p:spPr>
            <a:xfrm>
              <a:off x="3688878" y="2935669"/>
              <a:ext cx="3385370" cy="1381781"/>
            </a:xfrm>
            <a:prstGeom prst="rect">
              <a:avLst/>
            </a:prstGeom>
          </p:spPr>
        </p:pic>
        <p:sp>
          <p:nvSpPr>
            <p:cNvPr id="15" name="Rectangle 14">
              <a:extLst>
                <a:ext uri="{FF2B5EF4-FFF2-40B4-BE49-F238E27FC236}">
                  <a16:creationId xmlns:a16="http://schemas.microsoft.com/office/drawing/2014/main" id="{50158120-F7DC-9A7D-4790-5285EAD7F6C0}"/>
                </a:ext>
              </a:extLst>
            </p:cNvPr>
            <p:cNvSpPr/>
            <p:nvPr/>
          </p:nvSpPr>
          <p:spPr>
            <a:xfrm>
              <a:off x="3019237" y="2591135"/>
              <a:ext cx="4648575" cy="196511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3" name="Espace réservé du numéro de diapositive 1">
            <a:extLst>
              <a:ext uri="{FF2B5EF4-FFF2-40B4-BE49-F238E27FC236}">
                <a16:creationId xmlns:a16="http://schemas.microsoft.com/office/drawing/2014/main" id="{A18D4931-2834-5562-4DF0-1CB5AF8FB054}"/>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213</a:t>
            </a:fld>
            <a:endParaRPr lang="en-GB"/>
          </a:p>
        </p:txBody>
      </p:sp>
    </p:spTree>
    <p:extLst>
      <p:ext uri="{BB962C8B-B14F-4D97-AF65-F5344CB8AC3E}">
        <p14:creationId xmlns:p14="http://schemas.microsoft.com/office/powerpoint/2010/main" val="67233027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682A52B-109B-0FCA-C03A-4B067CB3010D}"/>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2) Network issues</a:t>
            </a:r>
            <a:r>
              <a:rPr lang="fr-BE" sz="2401" b="1">
                <a:latin typeface="Arial" panose="020B0604020202020204" pitchFamily="34" charset="0"/>
                <a:cs typeface="Arial" panose="020B0604020202020204" pitchFamily="34" charset="0"/>
              </a:rPr>
              <a:t> – </a:t>
            </a:r>
            <a:r>
              <a:rPr lang="en-US" sz="2401" b="1">
                <a:latin typeface="Arial" panose="020B0604020202020204" pitchFamily="34" charset="0"/>
                <a:cs typeface="Arial" panose="020B0604020202020204" pitchFamily="34" charset="0"/>
              </a:rPr>
              <a:t>The operating cost of reliability</a:t>
            </a:r>
          </a:p>
        </p:txBody>
      </p:sp>
      <p:sp>
        <p:nvSpPr>
          <p:cNvPr id="19" name="ZoneTexte 18">
            <a:extLst>
              <a:ext uri="{FF2B5EF4-FFF2-40B4-BE49-F238E27FC236}">
                <a16:creationId xmlns:a16="http://schemas.microsoft.com/office/drawing/2014/main" id="{04504D74-16EE-F703-D950-5787B317E881}"/>
              </a:ext>
            </a:extLst>
          </p:cNvPr>
          <p:cNvSpPr txBox="1"/>
          <p:nvPr/>
        </p:nvSpPr>
        <p:spPr>
          <a:xfrm>
            <a:off x="590881" y="1147876"/>
            <a:ext cx="9485264" cy="2786479"/>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Electricity buyers and sellers need a reliable power network. Reliability has a value: improving reliability should be measured in terms of reduction in the expected cost of outages, which is not trivial.</a:t>
            </a:r>
          </a:p>
          <a:p>
            <a:pPr algn="just"/>
            <a:endParaRPr lang="en-US" sz="1000">
              <a:latin typeface="Arial" panose="020B0604020202020204" pitchFamily="34" charset="0"/>
              <a:cs typeface="Arial" panose="020B0604020202020204" pitchFamily="34" charset="0"/>
            </a:endParaRPr>
          </a:p>
          <a:p>
            <a:pPr algn="just"/>
            <a:r>
              <a:rPr lang="en-US" sz="2001" u="sng">
                <a:latin typeface="Arial" panose="020B0604020202020204" pitchFamily="34" charset="0"/>
                <a:cs typeface="Arial" panose="020B0604020202020204" pitchFamily="34" charset="0"/>
              </a:rPr>
              <a:t>Alternative</a:t>
            </a:r>
            <a:r>
              <a:rPr lang="en-US" sz="2001">
                <a:latin typeface="Arial" panose="020B0604020202020204" pitchFamily="34" charset="0"/>
                <a:cs typeface="Arial" panose="020B0604020202020204" pitchFamily="34" charset="0"/>
              </a:rPr>
              <a:t>:</a:t>
            </a:r>
          </a:p>
          <a:p>
            <a:pPr algn="just"/>
            <a:endParaRPr lang="en-US" sz="500">
              <a:latin typeface="Arial" panose="020B0604020202020204" pitchFamily="34" charset="0"/>
              <a:cs typeface="Arial" panose="020B0604020202020204" pitchFamily="34" charset="0"/>
            </a:endParaRPr>
          </a:p>
          <a:p>
            <a:pPr algn="just"/>
            <a:r>
              <a:rPr lang="en-US" sz="2001">
                <a:solidFill>
                  <a:srgbClr val="000000"/>
                </a:solidFill>
                <a:latin typeface="Arial" panose="020B0604020202020204" pitchFamily="34" charset="0"/>
                <a:cs typeface="Arial" panose="020B0604020202020204" pitchFamily="34" charset="0"/>
              </a:rPr>
              <a:t>For estimating the cost of an outage, one can rely on the estimation of a quantity </a:t>
            </a:r>
            <a:r>
              <a:rPr lang="en-US" sz="2001">
                <a:latin typeface="Arial" panose="020B0604020202020204" pitchFamily="34" charset="0"/>
                <a:cs typeface="Arial" panose="020B0604020202020204" pitchFamily="34" charset="0"/>
              </a:rPr>
              <a:t>called the </a:t>
            </a:r>
            <a:r>
              <a:rPr lang="en-US" sz="2001" b="1">
                <a:latin typeface="Arial" panose="020B0604020202020204" pitchFamily="34" charset="0"/>
                <a:cs typeface="Arial" panose="020B0604020202020204" pitchFamily="34" charset="0"/>
              </a:rPr>
              <a:t>Value of Lost Load (VoLL)</a:t>
            </a:r>
            <a:r>
              <a:rPr lang="en-US" sz="2001">
                <a:latin typeface="Arial" panose="020B0604020202020204" pitchFamily="34" charset="0"/>
                <a:cs typeface="Arial" panose="020B0604020202020204" pitchFamily="34" charset="0"/>
              </a:rPr>
              <a:t> which is defined as the amount of money that an average customer would be willing to pay for not being deprived of a MWh of electrical energy without sufficient advance notice.</a:t>
            </a:r>
          </a:p>
        </p:txBody>
      </p:sp>
      <p:graphicFrame>
        <p:nvGraphicFramePr>
          <p:cNvPr id="2" name="Tableau 1">
            <a:extLst>
              <a:ext uri="{FF2B5EF4-FFF2-40B4-BE49-F238E27FC236}">
                <a16:creationId xmlns:a16="http://schemas.microsoft.com/office/drawing/2014/main" id="{1E3EA80E-3D64-51ED-BF99-21EEB40B083C}"/>
              </a:ext>
            </a:extLst>
          </p:cNvPr>
          <p:cNvGraphicFramePr>
            <a:graphicFrameLocks noGrp="1"/>
          </p:cNvGraphicFramePr>
          <p:nvPr/>
        </p:nvGraphicFramePr>
        <p:xfrm>
          <a:off x="2344500" y="4231912"/>
          <a:ext cx="6004402" cy="3153016"/>
        </p:xfrm>
        <a:graphic>
          <a:graphicData uri="http://schemas.openxmlformats.org/drawingml/2006/table">
            <a:tbl>
              <a:tblPr firstRow="1" bandRow="1">
                <a:tableStyleId>{5C22544A-7EE6-4342-B048-85BDC9FD1C3A}</a:tableStyleId>
              </a:tblPr>
              <a:tblGrid>
                <a:gridCol w="3002201">
                  <a:extLst>
                    <a:ext uri="{9D8B030D-6E8A-4147-A177-3AD203B41FA5}">
                      <a16:colId xmlns:a16="http://schemas.microsoft.com/office/drawing/2014/main" val="4076347396"/>
                    </a:ext>
                  </a:extLst>
                </a:gridCol>
                <a:gridCol w="3002201">
                  <a:extLst>
                    <a:ext uri="{9D8B030D-6E8A-4147-A177-3AD203B41FA5}">
                      <a16:colId xmlns:a16="http://schemas.microsoft.com/office/drawing/2014/main" val="2870315925"/>
                    </a:ext>
                  </a:extLst>
                </a:gridCol>
              </a:tblGrid>
              <a:tr h="394127">
                <a:tc>
                  <a:txBody>
                    <a:bodyPr/>
                    <a:lstStyle/>
                    <a:p>
                      <a:pPr algn="ctr"/>
                      <a:r>
                        <a:rPr lang="fr-BE" sz="1800">
                          <a:solidFill>
                            <a:schemeClr val="tx1"/>
                          </a:solidFill>
                          <a:latin typeface="Arial" panose="020B0604020202020204" pitchFamily="34" charset="0"/>
                          <a:cs typeface="Arial" panose="020B0604020202020204" pitchFamily="34" charset="0"/>
                        </a:rPr>
                        <a:t>Country / Region</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fr-BE" sz="1800">
                          <a:solidFill>
                            <a:schemeClr val="tx1"/>
                          </a:solidFill>
                          <a:latin typeface="Arial" panose="020B0604020202020204" pitchFamily="34" charset="0"/>
                          <a:cs typeface="Arial" panose="020B0604020202020204" pitchFamily="34" charset="0"/>
                        </a:rPr>
                        <a:t>VoLL ($/MWh)</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465768118"/>
                  </a:ext>
                </a:extLst>
              </a:tr>
              <a:tr h="394127">
                <a:tc>
                  <a:txBody>
                    <a:bodyPr/>
                    <a:lstStyle/>
                    <a:p>
                      <a:pPr algn="ctr"/>
                      <a:r>
                        <a:rPr lang="fr-BE" sz="1600">
                          <a:latin typeface="Arial" panose="020B0604020202020204" pitchFamily="34" charset="0"/>
                          <a:cs typeface="Arial" panose="020B0604020202020204" pitchFamily="34" charset="0"/>
                        </a:rPr>
                        <a:t>UK</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BE" sz="1600">
                          <a:latin typeface="Arial" panose="020B0604020202020204" pitchFamily="34" charset="0"/>
                          <a:cs typeface="Arial" panose="020B0604020202020204" pitchFamily="34" charset="0"/>
                        </a:rPr>
                        <a:t>22,000</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4408154"/>
                  </a:ext>
                </a:extLst>
              </a:tr>
              <a:tr h="394127">
                <a:tc>
                  <a:txBody>
                    <a:bodyPr/>
                    <a:lstStyle/>
                    <a:p>
                      <a:pPr algn="ctr"/>
                      <a:r>
                        <a:rPr lang="fr-BE" sz="1600">
                          <a:latin typeface="Arial" panose="020B0604020202020204" pitchFamily="34" charset="0"/>
                          <a:cs typeface="Arial" panose="020B0604020202020204" pitchFamily="34" charset="0"/>
                        </a:rPr>
                        <a:t>EU</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BE" sz="1600">
                          <a:latin typeface="Arial" panose="020B0604020202020204" pitchFamily="34" charset="0"/>
                          <a:cs typeface="Arial" panose="020B0604020202020204" pitchFamily="34" charset="0"/>
                        </a:rPr>
                        <a:t>12,290 – 29,050</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4759077"/>
                  </a:ext>
                </a:extLst>
              </a:tr>
              <a:tr h="394127">
                <a:tc>
                  <a:txBody>
                    <a:bodyPr/>
                    <a:lstStyle/>
                    <a:p>
                      <a:pPr algn="ctr"/>
                      <a:r>
                        <a:rPr lang="fr-BE" sz="1600">
                          <a:latin typeface="Arial" panose="020B0604020202020204" pitchFamily="34" charset="0"/>
                          <a:cs typeface="Arial" panose="020B0604020202020204" pitchFamily="34" charset="0"/>
                        </a:rPr>
                        <a:t>US</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BE" sz="1600">
                          <a:latin typeface="Arial" panose="020B0604020202020204" pitchFamily="34" charset="0"/>
                          <a:cs typeface="Arial" panose="020B0604020202020204" pitchFamily="34" charset="0"/>
                        </a:rPr>
                        <a:t>7,500</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0834971"/>
                  </a:ext>
                </a:extLst>
              </a:tr>
              <a:tr h="394127">
                <a:tc>
                  <a:txBody>
                    <a:bodyPr/>
                    <a:lstStyle/>
                    <a:p>
                      <a:pPr algn="ctr"/>
                      <a:r>
                        <a:rPr lang="fr-BE" sz="1600">
                          <a:latin typeface="Arial" panose="020B0604020202020204" pitchFamily="34" charset="0"/>
                          <a:cs typeface="Arial" panose="020B0604020202020204" pitchFamily="34" charset="0"/>
                        </a:rPr>
                        <a:t>New Zealand</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BE" sz="1600">
                          <a:latin typeface="Arial" panose="020B0604020202020204" pitchFamily="34" charset="0"/>
                          <a:cs typeface="Arial" panose="020B0604020202020204" pitchFamily="34" charset="0"/>
                        </a:rPr>
                        <a:t>41,269</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4017202"/>
                  </a:ext>
                </a:extLst>
              </a:tr>
              <a:tr h="394127">
                <a:tc>
                  <a:txBody>
                    <a:bodyPr/>
                    <a:lstStyle/>
                    <a:p>
                      <a:pPr algn="ctr"/>
                      <a:r>
                        <a:rPr lang="fr-BE" sz="1600">
                          <a:latin typeface="Arial" panose="020B0604020202020204" pitchFamily="34" charset="0"/>
                          <a:cs typeface="Arial" panose="020B0604020202020204" pitchFamily="34" charset="0"/>
                        </a:rPr>
                        <a:t>Australia</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BE" sz="1600">
                          <a:latin typeface="Arial" panose="020B0604020202020204" pitchFamily="34" charset="0"/>
                          <a:cs typeface="Arial" panose="020B0604020202020204" pitchFamily="34" charset="0"/>
                        </a:rPr>
                        <a:t>45,708</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9186946"/>
                  </a:ext>
                </a:extLst>
              </a:tr>
              <a:tr h="394127">
                <a:tc>
                  <a:txBody>
                    <a:bodyPr/>
                    <a:lstStyle/>
                    <a:p>
                      <a:pPr algn="ctr"/>
                      <a:r>
                        <a:rPr lang="fr-BE" sz="1600">
                          <a:latin typeface="Arial" panose="020B0604020202020204" pitchFamily="34" charset="0"/>
                          <a:cs typeface="Arial" panose="020B0604020202020204" pitchFamily="34" charset="0"/>
                        </a:rPr>
                        <a:t>Ireland</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BE" sz="1600">
                          <a:latin typeface="Arial" panose="020B0604020202020204" pitchFamily="34" charset="0"/>
                          <a:cs typeface="Arial" panose="020B0604020202020204" pitchFamily="34" charset="0"/>
                        </a:rPr>
                        <a:t>9,538</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07599493"/>
                  </a:ext>
                </a:extLst>
              </a:tr>
              <a:tr h="394127">
                <a:tc>
                  <a:txBody>
                    <a:bodyPr/>
                    <a:lstStyle/>
                    <a:p>
                      <a:pPr algn="ctr"/>
                      <a:r>
                        <a:rPr lang="fr-BE" sz="1600">
                          <a:latin typeface="Arial" panose="020B0604020202020204" pitchFamily="34" charset="0"/>
                          <a:cs typeface="Arial" panose="020B0604020202020204" pitchFamily="34" charset="0"/>
                        </a:rPr>
                        <a:t>Northeast USA</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fr-BE" sz="1600">
                          <a:latin typeface="Arial" panose="020B0604020202020204" pitchFamily="34" charset="0"/>
                          <a:cs typeface="Arial" panose="020B0604020202020204" pitchFamily="34" charset="0"/>
                        </a:rPr>
                        <a:t>9,283 – 13,925</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4390750"/>
                  </a:ext>
                </a:extLst>
              </a:tr>
            </a:tbl>
          </a:graphicData>
        </a:graphic>
      </p:graphicFrame>
      <p:sp>
        <p:nvSpPr>
          <p:cNvPr id="5" name="ZoneTexte 4">
            <a:extLst>
              <a:ext uri="{FF2B5EF4-FFF2-40B4-BE49-F238E27FC236}">
                <a16:creationId xmlns:a16="http://schemas.microsoft.com/office/drawing/2014/main" id="{F9BF1EC7-447A-AAA8-68FF-5FA771DCCCE4}"/>
              </a:ext>
            </a:extLst>
          </p:cNvPr>
          <p:cNvSpPr txBox="1"/>
          <p:nvPr/>
        </p:nvSpPr>
        <p:spPr>
          <a:xfrm>
            <a:off x="85240" y="7638577"/>
            <a:ext cx="9425398" cy="277109"/>
          </a:xfrm>
          <a:prstGeom prst="rect">
            <a:avLst/>
          </a:prstGeom>
          <a:noFill/>
        </p:spPr>
        <p:txBody>
          <a:bodyPr wrap="square" rtlCol="0">
            <a:spAutoFit/>
          </a:bodyPr>
          <a:lstStyle/>
          <a:p>
            <a:r>
              <a:rPr lang="fr-BE" sz="1200" i="1" u="sng">
                <a:latin typeface="Arial" panose="020B0604020202020204" pitchFamily="34" charset="0"/>
                <a:cs typeface="Arial" panose="020B0604020202020204" pitchFamily="34" charset="0"/>
              </a:rPr>
              <a:t>Sources:</a:t>
            </a:r>
            <a:r>
              <a:rPr lang="fr-BE" sz="1200" i="1">
                <a:latin typeface="Arial" panose="020B0604020202020204" pitchFamily="34" charset="0"/>
                <a:cs typeface="Arial" panose="020B0604020202020204" pitchFamily="34" charset="0"/>
              </a:rPr>
              <a:t> Fundamentals of Power System Economics – D.K. &amp; G.S., London Economics &amp; Brattle Group.</a:t>
            </a:r>
          </a:p>
        </p:txBody>
      </p:sp>
      <p:sp>
        <p:nvSpPr>
          <p:cNvPr id="6" name="Espace réservé du numéro de diapositive 1">
            <a:extLst>
              <a:ext uri="{FF2B5EF4-FFF2-40B4-BE49-F238E27FC236}">
                <a16:creationId xmlns:a16="http://schemas.microsoft.com/office/drawing/2014/main" id="{2756239F-2999-B193-3450-D85D47EE08C4}"/>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214</a:t>
            </a:fld>
            <a:endParaRPr lang="en-GB"/>
          </a:p>
        </p:txBody>
      </p:sp>
    </p:spTree>
    <p:extLst>
      <p:ext uri="{BB962C8B-B14F-4D97-AF65-F5344CB8AC3E}">
        <p14:creationId xmlns:p14="http://schemas.microsoft.com/office/powerpoint/2010/main" val="236042442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C41DF-2535-E8AD-C2D2-DDDA669821AE}"/>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71C15324-62BC-E625-A8B6-BD8927D7FFFB}"/>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2) Network issues</a:t>
            </a:r>
            <a:r>
              <a:rPr lang="fr-BE" sz="2401" b="1">
                <a:latin typeface="Arial" panose="020B0604020202020204" pitchFamily="34" charset="0"/>
                <a:cs typeface="Arial" panose="020B0604020202020204" pitchFamily="34" charset="0"/>
              </a:rPr>
              <a:t> – </a:t>
            </a:r>
            <a:r>
              <a:rPr lang="en-US" sz="2401" b="1">
                <a:latin typeface="Arial" panose="020B0604020202020204" pitchFamily="34" charset="0"/>
                <a:cs typeface="Arial" panose="020B0604020202020204" pitchFamily="34" charset="0"/>
              </a:rPr>
              <a:t>Actions for reliability </a:t>
            </a:r>
          </a:p>
        </p:txBody>
      </p:sp>
      <p:sp>
        <p:nvSpPr>
          <p:cNvPr id="6" name="ZoneTexte 5">
            <a:extLst>
              <a:ext uri="{FF2B5EF4-FFF2-40B4-BE49-F238E27FC236}">
                <a16:creationId xmlns:a16="http://schemas.microsoft.com/office/drawing/2014/main" id="{16A05C16-CDB1-5A03-8F97-8FE895D4BF09}"/>
              </a:ext>
            </a:extLst>
          </p:cNvPr>
          <p:cNvSpPr txBox="1"/>
          <p:nvPr/>
        </p:nvSpPr>
        <p:spPr>
          <a:xfrm>
            <a:off x="590880" y="1992381"/>
            <a:ext cx="9485264" cy="471090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However, reliability also has a cost. The operating cost of reliability emanate from two types of activities that the system operator engages in:</a:t>
            </a:r>
          </a:p>
          <a:p>
            <a:pPr algn="just"/>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Preventive measures</a:t>
            </a:r>
            <a:r>
              <a:rPr lang="en-US" sz="2001">
                <a:latin typeface="Arial" panose="020B0604020202020204" pitchFamily="34" charset="0"/>
                <a:cs typeface="Arial" panose="020B0604020202020204" pitchFamily="34" charset="0"/>
              </a:rPr>
              <a:t>: Designed to put the system in a state where the occurrence of a credible disturbance does not cause instability.</a:t>
            </a:r>
          </a:p>
          <a:p>
            <a:pPr marL="343037" indent="-343037" algn="just">
              <a:buFont typeface="Arial" panose="020B0604020202020204" pitchFamily="34" charset="0"/>
              <a:buChar char="•"/>
            </a:pPr>
            <a:endParaRPr lang="en-US"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Corrective measures</a:t>
            </a:r>
            <a:r>
              <a:rPr lang="en-US" sz="2001">
                <a:latin typeface="Arial" panose="020B0604020202020204" pitchFamily="34" charset="0"/>
                <a:cs typeface="Arial" panose="020B0604020202020204" pitchFamily="34" charset="0"/>
              </a:rPr>
              <a:t>: Taken after a disturbance to "save" the system from further instability.</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the previous illustration of two generators, each with a capacity of 100 MW, connected to a load, both preventive and corrective actions are employed.</a:t>
            </a:r>
          </a:p>
          <a:p>
            <a:pPr algn="just"/>
            <a:r>
              <a:rPr lang="en-US" sz="2001">
                <a:latin typeface="Arial" panose="020B0604020202020204" pitchFamily="34" charset="0"/>
                <a:cs typeface="Arial" panose="020B0604020202020204" pitchFamily="34" charset="0"/>
              </a:rPr>
              <a:t> </a:t>
            </a:r>
          </a:p>
          <a:p>
            <a:pPr algn="just"/>
            <a:r>
              <a:rPr lang="en-US" sz="2001">
                <a:latin typeface="Arial" panose="020B0604020202020204" pitchFamily="34" charset="0"/>
                <a:cs typeface="Arial" panose="020B0604020202020204" pitchFamily="34" charset="0"/>
              </a:rPr>
              <a:t>Preventively, the maximum load that can be served is limited. However, in the event of a generator outage, corrective adjustments may be made to the generating power of the remaining generator.</a:t>
            </a:r>
          </a:p>
        </p:txBody>
      </p:sp>
      <p:sp>
        <p:nvSpPr>
          <p:cNvPr id="4" name="Espace réservé du numéro de diapositive 1">
            <a:extLst>
              <a:ext uri="{FF2B5EF4-FFF2-40B4-BE49-F238E27FC236}">
                <a16:creationId xmlns:a16="http://schemas.microsoft.com/office/drawing/2014/main" id="{D894CC3B-FCB2-FFCD-779F-9A65F602B547}"/>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215</a:t>
            </a:fld>
            <a:endParaRPr lang="en-GB"/>
          </a:p>
        </p:txBody>
      </p:sp>
    </p:spTree>
    <p:extLst>
      <p:ext uri="{BB962C8B-B14F-4D97-AF65-F5344CB8AC3E}">
        <p14:creationId xmlns:p14="http://schemas.microsoft.com/office/powerpoint/2010/main" val="322985480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E1B6690-B3C1-A0A7-D434-B0ACF93117CF}"/>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2) Network issues</a:t>
            </a:r>
            <a:r>
              <a:rPr lang="fr-BE" sz="2401" b="1">
                <a:latin typeface="Arial" panose="020B0604020202020204" pitchFamily="34" charset="0"/>
                <a:cs typeface="Arial" panose="020B0604020202020204" pitchFamily="34" charset="0"/>
              </a:rPr>
              <a:t> –</a:t>
            </a:r>
            <a:r>
              <a:rPr lang="en-US" sz="2401" b="1">
                <a:latin typeface="Arial" panose="020B0604020202020204" pitchFamily="34" charset="0"/>
                <a:cs typeface="Arial" panose="020B0604020202020204" pitchFamily="34" charset="0"/>
              </a:rPr>
              <a:t> Preventive actions</a:t>
            </a:r>
          </a:p>
        </p:txBody>
      </p:sp>
      <p:sp>
        <p:nvSpPr>
          <p:cNvPr id="12" name="ZoneTexte 11">
            <a:extLst>
              <a:ext uri="{FF2B5EF4-FFF2-40B4-BE49-F238E27FC236}">
                <a16:creationId xmlns:a16="http://schemas.microsoft.com/office/drawing/2014/main" id="{BA802569-6C57-1F9F-02F1-DE5A5104086D}"/>
              </a:ext>
            </a:extLst>
          </p:cNvPr>
          <p:cNvSpPr txBox="1"/>
          <p:nvPr/>
        </p:nvSpPr>
        <p:spPr>
          <a:xfrm>
            <a:off x="590881" y="1241871"/>
            <a:ext cx="9485264" cy="6096386"/>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When the state of the system indicates that a credible contingency could trigger instability, operators must take preventive actions.</a:t>
            </a:r>
          </a:p>
          <a:p>
            <a:pPr algn="just"/>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Low or negligible cost preventive actions include:</a:t>
            </a:r>
          </a:p>
          <a:p>
            <a:pPr marL="343037" indent="-343037" algn="just">
              <a:buFont typeface="Arial" panose="020B0604020202020204" pitchFamily="34" charset="0"/>
              <a:buChar char="•"/>
            </a:pPr>
            <a:endParaRPr lang="en-US" sz="1000" b="1">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Transformers have multiple taps that allow to change voltage levels;</a:t>
            </a:r>
          </a:p>
          <a:p>
            <a:pPr marL="800420" lvl="1"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Changing the configuration of the network, including opening or closing specific transmission lines, transformers, or other components;</a:t>
            </a:r>
          </a:p>
          <a:p>
            <a:pPr marL="800420" lvl="1"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Generators can have their voltage set points adjusted;</a:t>
            </a:r>
          </a:p>
          <a:p>
            <a:pPr marL="800420" lvl="1"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Phase-shifting transformers allow control over power flow by adjusting the phase angle of voltage.</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High-cost preventive actions arise as system loading increases.</a:t>
            </a:r>
          </a:p>
          <a:p>
            <a:pPr marL="343037" indent="-343037" algn="just">
              <a:buFont typeface="Arial" panose="020B0604020202020204" pitchFamily="34" charset="0"/>
              <a:buChar char="•"/>
            </a:pPr>
            <a:endParaRPr lang="en-US"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At a certain point, security can only be ensured by imposing limitations on generation patterns, which come with significant costs.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Extensive computations are required to select the most effective actions, especially when complex instability phenomena are considered.</a:t>
            </a:r>
          </a:p>
        </p:txBody>
      </p:sp>
      <p:sp>
        <p:nvSpPr>
          <p:cNvPr id="3" name="Rectangle 2">
            <a:extLst>
              <a:ext uri="{FF2B5EF4-FFF2-40B4-BE49-F238E27FC236}">
                <a16:creationId xmlns:a16="http://schemas.microsoft.com/office/drawing/2014/main" id="{581FD6A1-F8CF-E2F4-49BC-113BC494B77E}"/>
              </a:ext>
            </a:extLst>
          </p:cNvPr>
          <p:cNvSpPr/>
          <p:nvPr/>
        </p:nvSpPr>
        <p:spPr>
          <a:xfrm>
            <a:off x="617256" y="5765126"/>
            <a:ext cx="234008" cy="2233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4" name="Espace réservé du numéro de diapositive 1">
            <a:extLst>
              <a:ext uri="{FF2B5EF4-FFF2-40B4-BE49-F238E27FC236}">
                <a16:creationId xmlns:a16="http://schemas.microsoft.com/office/drawing/2014/main" id="{EFB790A7-47DB-259C-2927-9AD73F188F38}"/>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216</a:t>
            </a:fld>
            <a:endParaRPr lang="en-GB"/>
          </a:p>
        </p:txBody>
      </p:sp>
    </p:spTree>
    <p:extLst>
      <p:ext uri="{BB962C8B-B14F-4D97-AF65-F5344CB8AC3E}">
        <p14:creationId xmlns:p14="http://schemas.microsoft.com/office/powerpoint/2010/main" val="361775294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4079C59-82FF-F21A-B653-688772603C46}"/>
              </a:ext>
            </a:extLst>
          </p:cNvPr>
          <p:cNvSpPr txBox="1"/>
          <p:nvPr/>
        </p:nvSpPr>
        <p:spPr>
          <a:xfrm>
            <a:off x="590881" y="350031"/>
            <a:ext cx="9770389"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2) Network issues</a:t>
            </a:r>
            <a:r>
              <a:rPr lang="fr-BE" sz="2401" b="1">
                <a:latin typeface="Arial" panose="020B0604020202020204" pitchFamily="34" charset="0"/>
                <a:cs typeface="Arial" panose="020B0604020202020204" pitchFamily="34" charset="0"/>
              </a:rPr>
              <a:t> – </a:t>
            </a:r>
            <a:r>
              <a:rPr lang="en-US" sz="2401" b="1">
                <a:latin typeface="Arial" panose="020B0604020202020204" pitchFamily="34" charset="0"/>
                <a:cs typeface="Arial" panose="020B0604020202020204" pitchFamily="34" charset="0"/>
              </a:rPr>
              <a:t>Reactive power support services</a:t>
            </a:r>
          </a:p>
        </p:txBody>
      </p:sp>
      <p:sp>
        <p:nvSpPr>
          <p:cNvPr id="10" name="ZoneTexte 9">
            <a:extLst>
              <a:ext uri="{FF2B5EF4-FFF2-40B4-BE49-F238E27FC236}">
                <a16:creationId xmlns:a16="http://schemas.microsoft.com/office/drawing/2014/main" id="{0EF47511-2C07-8853-25A4-D4FEE3D89406}"/>
              </a:ext>
            </a:extLst>
          </p:cNvPr>
          <p:cNvSpPr txBox="1"/>
          <p:nvPr/>
        </p:nvSpPr>
        <p:spPr>
          <a:xfrm>
            <a:off x="590880" y="2428571"/>
            <a:ext cx="9485264" cy="3479286"/>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In a power system, managing voltage levels is crucial for ensuring the reliable operation of the grid. Several reactive resources and voltage control devices (such as capacitors, reactors, and tap-changing transformers) can be controlled directly by the ISO to help maintain voltage stability. </a:t>
            </a:r>
            <a:r>
              <a:rPr lang="en-US" sz="2001" b="1">
                <a:latin typeface="Arial" panose="020B0604020202020204" pitchFamily="34" charset="0"/>
                <a:cs typeface="Arial" panose="020B0604020202020204" pitchFamily="34" charset="0"/>
              </a:rPr>
              <a:t>Generating units provide reactive power support which is the most effective means of controlling voltage</a:t>
            </a:r>
            <a:r>
              <a:rPr lang="en-US" sz="2001">
                <a:latin typeface="Arial" panose="020B0604020202020204" pitchFamily="34" charset="0"/>
                <a:cs typeface="Arial" panose="020B0604020202020204" pitchFamily="34" charset="0"/>
              </a:rPr>
              <a:t>.</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Therefore, a voltage control service needs to be defined to specify the conditions under which the system operator can utilize the reactive power resources provided by generating companies. Defining the conditions can be challenging; it requires </a:t>
            </a:r>
            <a:r>
              <a:rPr lang="en-US" sz="2001" b="1">
                <a:latin typeface="Arial" panose="020B0604020202020204" pitchFamily="34" charset="0"/>
                <a:cs typeface="Arial" panose="020B0604020202020204" pitchFamily="34" charset="0"/>
              </a:rPr>
              <a:t>consideration of both normal grid operation and unexpected events</a:t>
            </a:r>
            <a:r>
              <a:rPr lang="en-US" sz="2001">
                <a:latin typeface="Arial" panose="020B0604020202020204" pitchFamily="34" charset="0"/>
                <a:cs typeface="Arial" panose="020B0604020202020204" pitchFamily="34" charset="0"/>
              </a:rPr>
              <a:t>, such as equipment failures or outages.</a:t>
            </a:r>
          </a:p>
        </p:txBody>
      </p:sp>
      <p:sp>
        <p:nvSpPr>
          <p:cNvPr id="4" name="Espace réservé du numéro de diapositive 1">
            <a:extLst>
              <a:ext uri="{FF2B5EF4-FFF2-40B4-BE49-F238E27FC236}">
                <a16:creationId xmlns:a16="http://schemas.microsoft.com/office/drawing/2014/main" id="{58845020-253A-E7D3-733A-ED77B4C47663}"/>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217</a:t>
            </a:fld>
            <a:endParaRPr lang="en-GB"/>
          </a:p>
        </p:txBody>
      </p:sp>
    </p:spTree>
    <p:extLst>
      <p:ext uri="{BB962C8B-B14F-4D97-AF65-F5344CB8AC3E}">
        <p14:creationId xmlns:p14="http://schemas.microsoft.com/office/powerpoint/2010/main" val="15680090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7FAA043-1547-B391-08F9-DFB709B6F528}"/>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2) Network issues</a:t>
            </a:r>
            <a:r>
              <a:rPr lang="fr-BE" sz="2401" b="1">
                <a:latin typeface="Arial" panose="020B0604020202020204" pitchFamily="34" charset="0"/>
                <a:cs typeface="Arial" panose="020B0604020202020204" pitchFamily="34" charset="0"/>
              </a:rPr>
              <a:t> –</a:t>
            </a:r>
            <a:r>
              <a:rPr lang="en-US" sz="2401" b="1">
                <a:latin typeface="Arial" panose="020B0604020202020204" pitchFamily="34" charset="0"/>
                <a:cs typeface="Arial" panose="020B0604020202020204" pitchFamily="34" charset="0"/>
              </a:rPr>
              <a:t> Services from producers</a:t>
            </a:r>
          </a:p>
        </p:txBody>
      </p:sp>
      <p:sp>
        <p:nvSpPr>
          <p:cNvPr id="10" name="ZoneTexte 9">
            <a:extLst>
              <a:ext uri="{FF2B5EF4-FFF2-40B4-BE49-F238E27FC236}">
                <a16:creationId xmlns:a16="http://schemas.microsoft.com/office/drawing/2014/main" id="{2CD8843A-5FC3-7D70-9D78-D1ECACA73E31}"/>
              </a:ext>
            </a:extLst>
          </p:cNvPr>
          <p:cNvSpPr txBox="1"/>
          <p:nvPr/>
        </p:nvSpPr>
        <p:spPr>
          <a:xfrm>
            <a:off x="590879" y="2456008"/>
            <a:ext cx="9485265" cy="3479250"/>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System operators may also need to obtain additional network services from producers, such as:</a:t>
            </a:r>
          </a:p>
          <a:p>
            <a:pPr algn="just"/>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Inter-trip schemes</a:t>
            </a:r>
            <a:r>
              <a:rPr lang="en-US" sz="2001">
                <a:latin typeface="Arial" panose="020B0604020202020204" pitchFamily="34" charset="0"/>
                <a:cs typeface="Arial" panose="020B0604020202020204" pitchFamily="34" charset="0"/>
              </a:rPr>
              <a:t>: These automatically disconnect some generation and/or load in the event of a fault to maintain system stability. These schemes have no effect on the current state of the power system, but in the event of a fault, the automatically disconnect some generation and/or lad to maintain stability.</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Power system stabilizers</a:t>
            </a:r>
            <a:r>
              <a:rPr lang="en-US" sz="2001">
                <a:latin typeface="Arial" panose="020B0604020202020204" pitchFamily="34" charset="0"/>
                <a:cs typeface="Arial" panose="020B0604020202020204" pitchFamily="34" charset="0"/>
              </a:rPr>
              <a:t>: These devices adjust the output of generators to dampen oscillations that may develop in the network. They can also increase the amount of power that can be transmitted through a line.</a:t>
            </a:r>
          </a:p>
        </p:txBody>
      </p:sp>
      <p:sp>
        <p:nvSpPr>
          <p:cNvPr id="4" name="Espace réservé du numéro de diapositive 1">
            <a:extLst>
              <a:ext uri="{FF2B5EF4-FFF2-40B4-BE49-F238E27FC236}">
                <a16:creationId xmlns:a16="http://schemas.microsoft.com/office/drawing/2014/main" id="{100FF31C-5C19-76B1-088E-D2AD9D05F45A}"/>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218</a:t>
            </a:fld>
            <a:endParaRPr lang="en-GB"/>
          </a:p>
        </p:txBody>
      </p:sp>
    </p:spTree>
    <p:extLst>
      <p:ext uri="{BB962C8B-B14F-4D97-AF65-F5344CB8AC3E}">
        <p14:creationId xmlns:p14="http://schemas.microsoft.com/office/powerpoint/2010/main" val="79658375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ABCF0DF-01F9-CF64-09CF-5B18ECD27FD9}"/>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3) System restoration</a:t>
            </a:r>
          </a:p>
        </p:txBody>
      </p:sp>
      <p:sp>
        <p:nvSpPr>
          <p:cNvPr id="10" name="ZoneTexte 9">
            <a:extLst>
              <a:ext uri="{FF2B5EF4-FFF2-40B4-BE49-F238E27FC236}">
                <a16:creationId xmlns:a16="http://schemas.microsoft.com/office/drawing/2014/main" id="{B8C49A90-D7B3-348F-0443-7DA7E1482D0E}"/>
              </a:ext>
            </a:extLst>
          </p:cNvPr>
          <p:cNvSpPr txBox="1"/>
          <p:nvPr/>
        </p:nvSpPr>
        <p:spPr>
          <a:xfrm>
            <a:off x="590881" y="2555947"/>
            <a:ext cx="9485264" cy="3171381"/>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Disturbances may spiral out of control, leading to a complete collapse of the power system. The system operator is responsible for restoring the system as quickly as possible. However, </a:t>
            </a:r>
            <a:r>
              <a:rPr lang="en-US" sz="2001" b="1">
                <a:latin typeface="Arial" panose="020B0604020202020204" pitchFamily="34" charset="0"/>
                <a:cs typeface="Arial" panose="020B0604020202020204" pitchFamily="34" charset="0"/>
              </a:rPr>
              <a:t>restarting large thermal plants requires a significant amount of power, which may not be available if the entire system has collapsed</a:t>
            </a:r>
            <a:r>
              <a:rPr lang="en-US" sz="2001">
                <a:latin typeface="Arial" panose="020B0604020202020204" pitchFamily="34" charset="0"/>
                <a:cs typeface="Arial" panose="020B0604020202020204" pitchFamily="34" charset="0"/>
              </a:rPr>
              <a:t>.</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Some generators, such as hydro plants and diesel generators, can restart autonomously. The system operator must ensure that sufficient restoration resources are available. This ancillary service is commonly referred to as </a:t>
            </a:r>
            <a:r>
              <a:rPr lang="en-US" sz="2001" b="1">
                <a:latin typeface="Arial" panose="020B0604020202020204" pitchFamily="34" charset="0"/>
                <a:cs typeface="Arial" panose="020B0604020202020204" pitchFamily="34" charset="0"/>
              </a:rPr>
              <a:t>black-start capability</a:t>
            </a:r>
            <a:r>
              <a:rPr lang="en-US" sz="2001">
                <a:latin typeface="Arial" panose="020B0604020202020204" pitchFamily="34" charset="0"/>
                <a:cs typeface="Arial" panose="020B0604020202020204" pitchFamily="34" charset="0"/>
              </a:rPr>
              <a:t>.</a:t>
            </a:r>
          </a:p>
        </p:txBody>
      </p:sp>
      <p:sp>
        <p:nvSpPr>
          <p:cNvPr id="4" name="Espace réservé du numéro de diapositive 1">
            <a:extLst>
              <a:ext uri="{FF2B5EF4-FFF2-40B4-BE49-F238E27FC236}">
                <a16:creationId xmlns:a16="http://schemas.microsoft.com/office/drawing/2014/main" id="{8D5791B4-F9D8-2C81-EB34-C750F9292B27}"/>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219</a:t>
            </a:fld>
            <a:endParaRPr lang="en-GB"/>
          </a:p>
        </p:txBody>
      </p:sp>
    </p:spTree>
    <p:extLst>
      <p:ext uri="{BB962C8B-B14F-4D97-AF65-F5344CB8AC3E}">
        <p14:creationId xmlns:p14="http://schemas.microsoft.com/office/powerpoint/2010/main" val="1752079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89214A2-86AF-964A-9129-3B69AF2CC9EA}"/>
              </a:ext>
            </a:extLst>
          </p:cNvPr>
          <p:cNvSpPr txBox="1"/>
          <p:nvPr/>
        </p:nvSpPr>
        <p:spPr>
          <a:xfrm>
            <a:off x="605540" y="359940"/>
            <a:ext cx="9788922" cy="830997"/>
          </a:xfrm>
          <a:prstGeom prst="rect">
            <a:avLst/>
          </a:prstGeom>
          <a:noFill/>
        </p:spPr>
        <p:txBody>
          <a:bodyPr wrap="square">
            <a:spAutoFit/>
          </a:bodyPr>
          <a:lstStyle/>
          <a:p>
            <a:r>
              <a:rPr lang="en-GB" sz="2400" b="1" noProof="0">
                <a:latin typeface="Arial" panose="020B0604020202020204" pitchFamily="34" charset="0"/>
              </a:rPr>
              <a:t>N</a:t>
            </a:r>
            <a:r>
              <a:rPr kumimoji="0" lang="en-GB" sz="2400" b="1" i="0" u="none" strike="noStrike" cap="none" normalizeH="0" baseline="0" noProof="0">
                <a:ln>
                  <a:noFill/>
                </a:ln>
                <a:solidFill>
                  <a:schemeClr val="tx1"/>
                </a:solidFill>
                <a:effectLst/>
                <a:latin typeface="Arial" panose="020B0604020202020204" pitchFamily="34" charset="0"/>
              </a:rPr>
              <a:t>ow, there are contracts where the price paid for energy varies every 15 minutes (contracts indexed to the day-ahead price)</a:t>
            </a:r>
            <a:endParaRPr lang="en-GB" sz="2400" b="1" noProof="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29DB7AC5-8F1F-94D6-4FC8-8899BE5920DE}"/>
              </a:ext>
            </a:extLst>
          </p:cNvPr>
          <p:cNvSpPr/>
          <p:nvPr/>
        </p:nvSpPr>
        <p:spPr>
          <a:xfrm>
            <a:off x="762539" y="2297034"/>
            <a:ext cx="9168322" cy="40176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Google Shape;231;p37">
            <a:extLst>
              <a:ext uri="{FF2B5EF4-FFF2-40B4-BE49-F238E27FC236}">
                <a16:creationId xmlns:a16="http://schemas.microsoft.com/office/drawing/2014/main" id="{6B878AB6-20E9-A9C2-141C-4C773F6985C7}"/>
              </a:ext>
            </a:extLst>
          </p:cNvPr>
          <p:cNvSpPr txBox="1">
            <a:spLocks/>
          </p:cNvSpPr>
          <p:nvPr/>
        </p:nvSpPr>
        <p:spPr>
          <a:xfrm>
            <a:off x="173324" y="7628254"/>
            <a:ext cx="3717890" cy="260281"/>
          </a:xfrm>
          <a:prstGeom prst="rect">
            <a:avLst/>
          </a:prstGeom>
        </p:spPr>
        <p:txBody>
          <a:bodyPr spcFirstLastPara="1" vert="horz" wrap="square" lIns="106916" tIns="53444" rIns="106916" bIns="53444" rtlCol="0" anchor="t" anchorCtr="0">
            <a:spAutoFit/>
          </a:bodyPr>
          <a:lstStyle>
            <a:lvl1pPr marL="457200" lvl="0" indent="-342900" algn="l" defTabSz="914400" rtl="0" eaLnBrk="1" latinLnBrk="0" hangingPunct="1">
              <a:lnSpc>
                <a:spcPct val="90000"/>
              </a:lnSpc>
              <a:spcBef>
                <a:spcPts val="0"/>
              </a:spcBef>
              <a:spcAft>
                <a:spcPts val="0"/>
              </a:spcAft>
              <a:buClr>
                <a:srgbClr val="434343"/>
              </a:buClr>
              <a:buSzPts val="1800"/>
              <a:buFont typeface="Tahoma"/>
              <a:buChar char="●"/>
              <a:defRPr sz="2800" kern="1200">
                <a:solidFill>
                  <a:srgbClr val="434343"/>
                </a:solidFill>
                <a:latin typeface="Tahoma"/>
                <a:ea typeface="Tahoma"/>
                <a:cs typeface="Tahoma"/>
                <a:sym typeface="Tahoma"/>
              </a:defRPr>
            </a:lvl1pPr>
            <a:lvl2pPr marL="914400" lvl="1" indent="-317500" algn="l" defTabSz="914400" rtl="0" eaLnBrk="1" latinLnBrk="0" hangingPunct="1">
              <a:lnSpc>
                <a:spcPct val="90000"/>
              </a:lnSpc>
              <a:spcBef>
                <a:spcPts val="0"/>
              </a:spcBef>
              <a:spcAft>
                <a:spcPts val="0"/>
              </a:spcAft>
              <a:buClr>
                <a:srgbClr val="434343"/>
              </a:buClr>
              <a:buSzPts val="1400"/>
              <a:buFont typeface="Tahoma"/>
              <a:buChar char="○"/>
              <a:defRPr sz="2400" kern="1200">
                <a:solidFill>
                  <a:srgbClr val="434343"/>
                </a:solidFill>
                <a:latin typeface="Tahoma"/>
                <a:ea typeface="Tahoma"/>
                <a:cs typeface="Tahoma"/>
                <a:sym typeface="Tahoma"/>
              </a:defRPr>
            </a:lvl2pPr>
            <a:lvl3pPr marL="1371600" lvl="2" indent="-317500" algn="l" defTabSz="914400" rtl="0" eaLnBrk="1" latinLnBrk="0" hangingPunct="1">
              <a:lnSpc>
                <a:spcPct val="90000"/>
              </a:lnSpc>
              <a:spcBef>
                <a:spcPts val="0"/>
              </a:spcBef>
              <a:spcAft>
                <a:spcPts val="0"/>
              </a:spcAft>
              <a:buClr>
                <a:srgbClr val="434343"/>
              </a:buClr>
              <a:buSzPts val="1400"/>
              <a:buFont typeface="Tahoma"/>
              <a:buChar char="■"/>
              <a:defRPr sz="2000" kern="1200">
                <a:solidFill>
                  <a:srgbClr val="434343"/>
                </a:solidFill>
                <a:latin typeface="Tahoma"/>
                <a:ea typeface="Tahoma"/>
                <a:cs typeface="Tahoma"/>
                <a:sym typeface="Tahoma"/>
              </a:defRPr>
            </a:lvl3pPr>
            <a:lvl4pPr marL="1828800" lvl="3"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4pPr>
            <a:lvl5pPr marL="2286000" lvl="4"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5pPr>
            <a:lvl6pPr marL="2743200" lvl="5"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6pPr>
            <a:lvl7pPr marL="3200400" lvl="6"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7pPr>
            <a:lvl8pPr marL="3657600" lvl="7"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8pPr>
            <a:lvl9pPr marL="4114800" lvl="8" indent="-317500" algn="l" defTabSz="914400" rtl="0" eaLnBrk="1" latinLnBrk="0" hangingPunct="1">
              <a:lnSpc>
                <a:spcPct val="90000"/>
              </a:lnSpc>
              <a:spcBef>
                <a:spcPts val="0"/>
              </a:spcBef>
              <a:spcAft>
                <a:spcPts val="0"/>
              </a:spcAft>
              <a:buClr>
                <a:srgbClr val="434343"/>
              </a:buClr>
              <a:buSzPts val="1400"/>
              <a:buFont typeface="Tahoma"/>
              <a:buChar char="■"/>
              <a:defRPr sz="1800" kern="1200">
                <a:solidFill>
                  <a:srgbClr val="434343"/>
                </a:solidFill>
                <a:latin typeface="Tahoma"/>
                <a:ea typeface="Tahoma"/>
                <a:cs typeface="Tahoma"/>
                <a:sym typeface="Tahoma"/>
              </a:defRPr>
            </a:lvl9pPr>
          </a:lstStyle>
          <a:p>
            <a:pPr marL="0" indent="0">
              <a:buNone/>
            </a:pPr>
            <a:r>
              <a:rPr kumimoji="0" lang="en-GB" sz="1100" b="1" strike="noStrike" cap="none" normalizeH="0" baseline="30000" noProof="0">
                <a:ln>
                  <a:noFill/>
                </a:ln>
                <a:solidFill>
                  <a:schemeClr val="tx1"/>
                </a:solidFill>
                <a:effectLst/>
                <a:latin typeface="Arial" panose="020B0604020202020204" pitchFamily="34" charset="0"/>
                <a:cs typeface="Arial" panose="020B0604020202020204" pitchFamily="34" charset="0"/>
              </a:rPr>
              <a:t>1</a:t>
            </a:r>
            <a:r>
              <a:rPr lang="en-GB" sz="1100" noProof="0">
                <a:solidFill>
                  <a:schemeClr val="tx1"/>
                </a:solidFill>
                <a:latin typeface="Arial" panose="020B0604020202020204" pitchFamily="34" charset="0"/>
                <a:cs typeface="Arial" panose="020B0604020202020204" pitchFamily="34" charset="0"/>
              </a:rPr>
              <a:t>https://www.epexspot.com/en/market-data</a:t>
            </a:r>
          </a:p>
        </p:txBody>
      </p:sp>
      <p:sp>
        <p:nvSpPr>
          <p:cNvPr id="5" name="Rectangle 2">
            <a:extLst>
              <a:ext uri="{FF2B5EF4-FFF2-40B4-BE49-F238E27FC236}">
                <a16:creationId xmlns:a16="http://schemas.microsoft.com/office/drawing/2014/main" id="{D16FD2E6-D354-B64E-B335-63ACFAAB19E8}"/>
              </a:ext>
            </a:extLst>
          </p:cNvPr>
          <p:cNvSpPr>
            <a:spLocks noChangeArrowheads="1"/>
          </p:cNvSpPr>
          <p:nvPr/>
        </p:nvSpPr>
        <p:spPr bwMode="auto">
          <a:xfrm>
            <a:off x="2438692" y="6404837"/>
            <a:ext cx="58160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1" u="none" strike="noStrike" cap="none" normalizeH="0" baseline="0" noProof="0">
                <a:ln>
                  <a:noFill/>
                </a:ln>
                <a:solidFill>
                  <a:schemeClr val="tx1"/>
                </a:solidFill>
                <a:effectLst/>
                <a:latin typeface="Arial" panose="020B0604020202020204" pitchFamily="34" charset="0"/>
              </a:rPr>
              <a:t>EPEX Spot day-ahead auction </a:t>
            </a:r>
            <a:r>
              <a:rPr lang="en-GB" sz="1400" i="1" noProof="0">
                <a:latin typeface="Arial" panose="020B0604020202020204" pitchFamily="34" charset="0"/>
              </a:rPr>
              <a:t>s</a:t>
            </a:r>
            <a:r>
              <a:rPr kumimoji="0" lang="en-GB" sz="1400" b="0" i="1" u="none" strike="noStrike" cap="none" normalizeH="0" baseline="0" noProof="0">
                <a:ln>
                  <a:noFill/>
                </a:ln>
                <a:solidFill>
                  <a:schemeClr val="tx1"/>
                </a:solidFill>
                <a:effectLst/>
                <a:latin typeface="Arial" panose="020B0604020202020204" pitchFamily="34" charset="0"/>
              </a:rPr>
              <a:t>tatus in Belgium on October 09, 2025.</a:t>
            </a:r>
            <a:r>
              <a:rPr kumimoji="0" lang="en-GB" sz="1400" b="1" i="1" u="none" strike="noStrike" cap="none" normalizeH="0" baseline="30000" noProof="0">
                <a:ln>
                  <a:noFill/>
                </a:ln>
                <a:solidFill>
                  <a:schemeClr val="tx1"/>
                </a:solidFill>
                <a:effectLst/>
                <a:latin typeface="Arial" panose="020B0604020202020204" pitchFamily="34" charset="0"/>
              </a:rPr>
              <a:t>1</a:t>
            </a:r>
          </a:p>
        </p:txBody>
      </p:sp>
      <p:pic>
        <p:nvPicPr>
          <p:cNvPr id="7" name="Image 6">
            <a:extLst>
              <a:ext uri="{FF2B5EF4-FFF2-40B4-BE49-F238E27FC236}">
                <a16:creationId xmlns:a16="http://schemas.microsoft.com/office/drawing/2014/main" id="{09F72458-A59E-E975-482B-DB7DE6EE25AD}"/>
              </a:ext>
            </a:extLst>
          </p:cNvPr>
          <p:cNvPicPr>
            <a:picLocks noChangeAspect="1"/>
          </p:cNvPicPr>
          <p:nvPr/>
        </p:nvPicPr>
        <p:blipFill>
          <a:blip r:embed="rId2"/>
          <a:stretch>
            <a:fillRect/>
          </a:stretch>
        </p:blipFill>
        <p:spPr>
          <a:xfrm>
            <a:off x="1329338" y="2504623"/>
            <a:ext cx="8034724" cy="3602454"/>
          </a:xfrm>
          <a:prstGeom prst="rect">
            <a:avLst/>
          </a:prstGeom>
        </p:spPr>
      </p:pic>
      <p:sp>
        <p:nvSpPr>
          <p:cNvPr id="3" name="Espace réservé du numéro de diapositive 2">
            <a:extLst>
              <a:ext uri="{FF2B5EF4-FFF2-40B4-BE49-F238E27FC236}">
                <a16:creationId xmlns:a16="http://schemas.microsoft.com/office/drawing/2014/main" id="{5B8A0ED7-3636-B6EB-7C1C-D991A6B86F77}"/>
              </a:ext>
            </a:extLst>
          </p:cNvPr>
          <p:cNvSpPr>
            <a:spLocks noGrp="1"/>
          </p:cNvSpPr>
          <p:nvPr>
            <p:ph type="sldNum" sz="quarter" idx="12"/>
          </p:nvPr>
        </p:nvSpPr>
        <p:spPr/>
        <p:txBody>
          <a:bodyPr/>
          <a:lstStyle/>
          <a:p>
            <a:fld id="{C7CC0789-4E3B-4896-AB79-9C52DA5A6F9C}" type="slidenum">
              <a:rPr lang="en-GB" smtClean="0"/>
              <a:t>22</a:t>
            </a:fld>
            <a:endParaRPr lang="en-GB"/>
          </a:p>
        </p:txBody>
      </p:sp>
    </p:spTree>
    <p:extLst>
      <p:ext uri="{BB962C8B-B14F-4D97-AF65-F5344CB8AC3E}">
        <p14:creationId xmlns:p14="http://schemas.microsoft.com/office/powerpoint/2010/main" val="88464556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4DA30296-9600-0C98-AC52-2AF4883D3299}"/>
              </a:ext>
            </a:extLst>
          </p:cNvPr>
          <p:cNvSpPr txBox="1"/>
          <p:nvPr/>
        </p:nvSpPr>
        <p:spPr>
          <a:xfrm>
            <a:off x="1785058" y="3200445"/>
            <a:ext cx="7123285" cy="1631861"/>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US" sz="4002">
                <a:latin typeface="Arial" panose="020B0604020202020204" pitchFamily="34" charset="0"/>
                <a:cs typeface="Arial" panose="020B0604020202020204" pitchFamily="34" charset="0"/>
              </a:rPr>
              <a:t>Part II:</a:t>
            </a:r>
          </a:p>
          <a:p>
            <a:pPr algn="ctr"/>
            <a:endParaRPr lang="en-US" sz="2001">
              <a:latin typeface="Arial" panose="020B0604020202020204" pitchFamily="34" charset="0"/>
              <a:cs typeface="Arial" panose="020B0604020202020204" pitchFamily="34" charset="0"/>
            </a:endParaRPr>
          </a:p>
          <a:p>
            <a:pPr algn="ctr"/>
            <a:r>
              <a:rPr lang="en-US" sz="4002">
                <a:latin typeface="Arial" panose="020B0604020202020204" pitchFamily="34" charset="0"/>
                <a:cs typeface="Arial" panose="020B0604020202020204" pitchFamily="34" charset="0"/>
              </a:rPr>
              <a:t>Ancillary services</a:t>
            </a:r>
            <a:endParaRPr lang="fr-BE" sz="4000">
              <a:solidFill>
                <a:srgbClr val="333333"/>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69BE3E10-F928-F5D1-76FE-A02B91AB2026}"/>
              </a:ext>
            </a:extLst>
          </p:cNvPr>
          <p:cNvSpPr/>
          <p:nvPr/>
        </p:nvSpPr>
        <p:spPr>
          <a:xfrm>
            <a:off x="1423178" y="2892943"/>
            <a:ext cx="7847041" cy="224686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8" name="Rectangle 7">
            <a:extLst>
              <a:ext uri="{FF2B5EF4-FFF2-40B4-BE49-F238E27FC236}">
                <a16:creationId xmlns:a16="http://schemas.microsoft.com/office/drawing/2014/main" id="{33C0D8D0-FAB1-9E0E-1C74-24AA8614E388}"/>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337160530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384FE88-0B91-DE57-7123-1D6F3A4E7549}"/>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Overview of ancillary services</a:t>
            </a:r>
          </a:p>
        </p:txBody>
      </p:sp>
      <p:sp>
        <p:nvSpPr>
          <p:cNvPr id="10" name="ZoneTexte 9">
            <a:extLst>
              <a:ext uri="{FF2B5EF4-FFF2-40B4-BE49-F238E27FC236}">
                <a16:creationId xmlns:a16="http://schemas.microsoft.com/office/drawing/2014/main" id="{CB879580-8076-22A9-BBBF-926838DC9994}"/>
              </a:ext>
            </a:extLst>
          </p:cNvPr>
          <p:cNvSpPr txBox="1"/>
          <p:nvPr/>
        </p:nvSpPr>
        <p:spPr>
          <a:xfrm>
            <a:off x="590881" y="1159345"/>
            <a:ext cx="9485264" cy="6712182"/>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Power system operators require various resources to maintain the security and reliability of the electrical grid, and some of these resources must be obtained from other industry participants in the form of ancillary services.</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These include:</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Black start capability</a:t>
            </a:r>
            <a:r>
              <a:rPr lang="en-US" sz="2001">
                <a:latin typeface="Arial" panose="020B0604020202020204" pitchFamily="34" charset="0"/>
                <a:cs typeface="Arial" panose="020B0604020202020204" pitchFamily="34" charset="0"/>
              </a:rPr>
              <a:t>: The ability to restart a grid following a complete blackout, ensuring that it can be brought back online in a controlled and systematic manner.</a:t>
            </a:r>
          </a:p>
          <a:p>
            <a:pPr marL="343037" indent="-343037" algn="just">
              <a:buFont typeface="Arial" panose="020B0604020202020204" pitchFamily="34" charset="0"/>
              <a:buChar char="•"/>
            </a:pPr>
            <a:endParaRPr lang="en-US"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Frequency response</a:t>
            </a:r>
            <a:r>
              <a:rPr lang="en-US" sz="2001">
                <a:latin typeface="Arial" panose="020B0604020202020204" pitchFamily="34" charset="0"/>
                <a:cs typeface="Arial" panose="020B0604020202020204" pitchFamily="34" charset="0"/>
              </a:rPr>
              <a:t>: Designed to maintain system frequency within a very narrow and stable range, these services involve automatic and very fast responses to changes in power supply and demand. Frequency response helps prevent frequency deviations that could lead to instability.</a:t>
            </a:r>
          </a:p>
          <a:p>
            <a:pPr marL="343037" indent="-343037" algn="just">
              <a:buFont typeface="Arial" panose="020B0604020202020204" pitchFamily="34" charset="0"/>
              <a:buChar char="•"/>
            </a:pPr>
            <a:endParaRPr lang="en-US"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Fast reserve</a:t>
            </a:r>
            <a:r>
              <a:rPr lang="en-US" sz="2001">
                <a:latin typeface="Arial" panose="020B0604020202020204" pitchFamily="34" charset="0"/>
                <a:cs typeface="Arial" panose="020B0604020202020204" pitchFamily="34" charset="0"/>
              </a:rPr>
              <a:t>: Provides additional energy or capacity on short notice when needed. These resources can be rapidly deployed to address unexpected imbalances between power supply and demand.</a:t>
            </a:r>
          </a:p>
          <a:p>
            <a:pPr marL="343037" indent="-343037" algn="just">
              <a:buFont typeface="Arial" panose="020B0604020202020204" pitchFamily="34" charset="0"/>
              <a:buChar char="•"/>
            </a:pPr>
            <a:endParaRPr lang="en-US"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Reactive power support</a:t>
            </a:r>
            <a:r>
              <a:rPr lang="en-US" sz="2001">
                <a:latin typeface="Arial" panose="020B0604020202020204" pitchFamily="34" charset="0"/>
                <a:cs typeface="Arial" panose="020B0604020202020204" pitchFamily="34" charset="0"/>
              </a:rPr>
              <a:t>: Another critical ancillary service to control voltage levels. Devices such as capacitors, reactors, and generators can provide reactive power as needed.</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285864" indent="-285864" algn="just">
              <a:buFont typeface="Arial" panose="020B0604020202020204" pitchFamily="34" charset="0"/>
              <a:buChar char="•"/>
            </a:pPr>
            <a:r>
              <a:rPr lang="en-US" sz="2001">
                <a:latin typeface="Arial" panose="020B0604020202020204" pitchFamily="34" charset="0"/>
                <a:cs typeface="Arial" panose="020B0604020202020204" pitchFamily="34" charset="0"/>
              </a:rPr>
              <a:t>etc.</a:t>
            </a:r>
          </a:p>
        </p:txBody>
      </p:sp>
      <p:sp>
        <p:nvSpPr>
          <p:cNvPr id="4" name="Espace réservé du numéro de diapositive 1">
            <a:extLst>
              <a:ext uri="{FF2B5EF4-FFF2-40B4-BE49-F238E27FC236}">
                <a16:creationId xmlns:a16="http://schemas.microsoft.com/office/drawing/2014/main" id="{7DDFD73F-EE15-A419-CF76-6F01E10D3436}"/>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221</a:t>
            </a:fld>
            <a:endParaRPr lang="en-GB"/>
          </a:p>
        </p:txBody>
      </p:sp>
    </p:spTree>
    <p:extLst>
      <p:ext uri="{BB962C8B-B14F-4D97-AF65-F5344CB8AC3E}">
        <p14:creationId xmlns:p14="http://schemas.microsoft.com/office/powerpoint/2010/main" val="100645363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E9A128C-0D36-0031-10A7-D29A0DDD8D5C}"/>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Ancillary services classification</a:t>
            </a:r>
          </a:p>
        </p:txBody>
      </p:sp>
      <p:sp>
        <p:nvSpPr>
          <p:cNvPr id="15" name="ZoneTexte 14">
            <a:extLst>
              <a:ext uri="{FF2B5EF4-FFF2-40B4-BE49-F238E27FC236}">
                <a16:creationId xmlns:a16="http://schemas.microsoft.com/office/drawing/2014/main" id="{895672C4-8B51-4092-2A65-59DBEDFA4A76}"/>
              </a:ext>
            </a:extLst>
          </p:cNvPr>
          <p:cNvSpPr txBox="1"/>
          <p:nvPr/>
        </p:nvSpPr>
        <p:spPr>
          <a:xfrm>
            <a:off x="590881" y="6358665"/>
            <a:ext cx="9485264" cy="708166"/>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We will focus more on frequency control, as it is the key mechanism that maintains the balance of the system.</a:t>
            </a:r>
          </a:p>
        </p:txBody>
      </p:sp>
      <p:grpSp>
        <p:nvGrpSpPr>
          <p:cNvPr id="45" name="Groupe 44">
            <a:extLst>
              <a:ext uri="{FF2B5EF4-FFF2-40B4-BE49-F238E27FC236}">
                <a16:creationId xmlns:a16="http://schemas.microsoft.com/office/drawing/2014/main" id="{7950796B-BEBE-381D-B0C4-2ADDA1501778}"/>
              </a:ext>
            </a:extLst>
          </p:cNvPr>
          <p:cNvGrpSpPr/>
          <p:nvPr/>
        </p:nvGrpSpPr>
        <p:grpSpPr>
          <a:xfrm>
            <a:off x="1004687" y="1635981"/>
            <a:ext cx="8684026" cy="4113632"/>
            <a:chOff x="957680" y="1489929"/>
            <a:chExt cx="8680594" cy="4112006"/>
          </a:xfrm>
        </p:grpSpPr>
        <p:sp>
          <p:nvSpPr>
            <p:cNvPr id="3" name="Rectangle 2">
              <a:extLst>
                <a:ext uri="{FF2B5EF4-FFF2-40B4-BE49-F238E27FC236}">
                  <a16:creationId xmlns:a16="http://schemas.microsoft.com/office/drawing/2014/main" id="{E4BF0E89-1147-B044-5823-3642357464D0}"/>
                </a:ext>
              </a:extLst>
            </p:cNvPr>
            <p:cNvSpPr/>
            <p:nvPr/>
          </p:nvSpPr>
          <p:spPr>
            <a:xfrm>
              <a:off x="1048776" y="1489929"/>
              <a:ext cx="8589498" cy="620110"/>
            </a:xfrm>
            <a:prstGeom prst="rect">
              <a:avLst/>
            </a:prstGeom>
            <a:solidFill>
              <a:srgbClr val="CCD9E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1" b="1">
                  <a:solidFill>
                    <a:schemeClr val="tx1"/>
                  </a:solidFill>
                  <a:latin typeface="Arial" panose="020B0604020202020204" pitchFamily="34" charset="0"/>
                  <a:cs typeface="Arial" panose="020B0604020202020204" pitchFamily="34" charset="0"/>
                </a:rPr>
                <a:t>Ancillary services classification related to system operation</a:t>
              </a:r>
            </a:p>
          </p:txBody>
        </p:sp>
        <p:sp>
          <p:nvSpPr>
            <p:cNvPr id="8" name="Rectangle 7">
              <a:extLst>
                <a:ext uri="{FF2B5EF4-FFF2-40B4-BE49-F238E27FC236}">
                  <a16:creationId xmlns:a16="http://schemas.microsoft.com/office/drawing/2014/main" id="{044592B9-B4DE-E371-0D76-C02FC977C1D0}"/>
                </a:ext>
              </a:extLst>
            </p:cNvPr>
            <p:cNvSpPr/>
            <p:nvPr/>
          </p:nvSpPr>
          <p:spPr>
            <a:xfrm>
              <a:off x="1048775" y="2695275"/>
              <a:ext cx="2577293" cy="62011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1" b="1">
                  <a:solidFill>
                    <a:schemeClr val="tx1"/>
                  </a:solidFill>
                  <a:latin typeface="Arial" panose="020B0604020202020204" pitchFamily="34" charset="0"/>
                  <a:cs typeface="Arial" panose="020B0604020202020204" pitchFamily="34" charset="0"/>
                </a:rPr>
                <a:t>Frequency control</a:t>
              </a:r>
            </a:p>
          </p:txBody>
        </p:sp>
        <p:sp>
          <p:nvSpPr>
            <p:cNvPr id="9" name="Rectangle 8">
              <a:extLst>
                <a:ext uri="{FF2B5EF4-FFF2-40B4-BE49-F238E27FC236}">
                  <a16:creationId xmlns:a16="http://schemas.microsoft.com/office/drawing/2014/main" id="{22EC6F84-AE0A-88C9-0E0A-B46FA62C3393}"/>
                </a:ext>
              </a:extLst>
            </p:cNvPr>
            <p:cNvSpPr/>
            <p:nvPr/>
          </p:nvSpPr>
          <p:spPr>
            <a:xfrm>
              <a:off x="4054878" y="2695275"/>
              <a:ext cx="2577293" cy="62011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1" b="1">
                  <a:solidFill>
                    <a:schemeClr val="tx1"/>
                  </a:solidFill>
                  <a:latin typeface="Arial" panose="020B0604020202020204" pitchFamily="34" charset="0"/>
                  <a:cs typeface="Arial" panose="020B0604020202020204" pitchFamily="34" charset="0"/>
                </a:rPr>
                <a:t>Voltage control</a:t>
              </a:r>
            </a:p>
          </p:txBody>
        </p:sp>
        <p:sp>
          <p:nvSpPr>
            <p:cNvPr id="10" name="Rectangle 9">
              <a:extLst>
                <a:ext uri="{FF2B5EF4-FFF2-40B4-BE49-F238E27FC236}">
                  <a16:creationId xmlns:a16="http://schemas.microsoft.com/office/drawing/2014/main" id="{0868A9E6-2389-4493-929B-5E2AABE9F04C}"/>
                </a:ext>
              </a:extLst>
            </p:cNvPr>
            <p:cNvSpPr/>
            <p:nvPr/>
          </p:nvSpPr>
          <p:spPr>
            <a:xfrm>
              <a:off x="7060981" y="2695275"/>
              <a:ext cx="2577293" cy="62011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1" b="1">
                  <a:solidFill>
                    <a:schemeClr val="tx1"/>
                  </a:solidFill>
                  <a:latin typeface="Arial" panose="020B0604020202020204" pitchFamily="34" charset="0"/>
                  <a:cs typeface="Arial" panose="020B0604020202020204" pitchFamily="34" charset="0"/>
                </a:rPr>
                <a:t>System restart</a:t>
              </a:r>
            </a:p>
          </p:txBody>
        </p:sp>
        <p:sp>
          <p:nvSpPr>
            <p:cNvPr id="11" name="Rectangle 10">
              <a:extLst>
                <a:ext uri="{FF2B5EF4-FFF2-40B4-BE49-F238E27FC236}">
                  <a16:creationId xmlns:a16="http://schemas.microsoft.com/office/drawing/2014/main" id="{7BEA918B-71C5-9091-734E-7E10003769C6}"/>
                </a:ext>
              </a:extLst>
            </p:cNvPr>
            <p:cNvSpPr/>
            <p:nvPr/>
          </p:nvSpPr>
          <p:spPr>
            <a:xfrm>
              <a:off x="957680" y="3520712"/>
              <a:ext cx="2948668" cy="20812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864" indent="-285864">
                <a:buFont typeface="Arial" panose="020B0604020202020204" pitchFamily="34" charset="0"/>
                <a:buChar char="•"/>
              </a:pPr>
              <a:r>
                <a:rPr lang="fr-BE" sz="1601">
                  <a:solidFill>
                    <a:schemeClr val="tx1"/>
                  </a:solidFill>
                  <a:latin typeface="Arial" panose="020B0604020202020204" pitchFamily="34" charset="0"/>
                  <a:cs typeface="Arial" panose="020B0604020202020204" pitchFamily="34" charset="0"/>
                </a:rPr>
                <a:t>Automatic Generation Control (AGC)</a:t>
              </a:r>
              <a:r>
                <a:rPr lang="en-GB" sz="1601">
                  <a:solidFill>
                    <a:schemeClr val="tx1"/>
                  </a:solidFill>
                  <a:latin typeface="Arial" panose="020B0604020202020204" pitchFamily="34" charset="0"/>
                  <a:cs typeface="Arial" panose="020B0604020202020204" pitchFamily="34" charset="0"/>
                </a:rPr>
                <a:t>;</a:t>
              </a:r>
            </a:p>
            <a:p>
              <a:pPr marL="285864" indent="-285864">
                <a:buFont typeface="Arial" panose="020B0604020202020204" pitchFamily="34" charset="0"/>
                <a:buChar char="•"/>
              </a:pPr>
              <a:r>
                <a:rPr lang="en-GB" sz="1601">
                  <a:solidFill>
                    <a:schemeClr val="tx1"/>
                  </a:solidFill>
                  <a:latin typeface="Arial" panose="020B0604020202020204" pitchFamily="34" charset="0"/>
                  <a:cs typeface="Arial" panose="020B0604020202020204" pitchFamily="34" charset="0"/>
                </a:rPr>
                <a:t>Primary regulation;</a:t>
              </a:r>
            </a:p>
            <a:p>
              <a:pPr marL="285864" indent="-285864">
                <a:buFont typeface="Arial" panose="020B0604020202020204" pitchFamily="34" charset="0"/>
                <a:buChar char="•"/>
              </a:pPr>
              <a:r>
                <a:rPr lang="en-GB" sz="1601">
                  <a:solidFill>
                    <a:schemeClr val="tx1"/>
                  </a:solidFill>
                  <a:latin typeface="Arial" panose="020B0604020202020204" pitchFamily="34" charset="0"/>
                  <a:cs typeface="Arial" panose="020B0604020202020204" pitchFamily="34" charset="0"/>
                </a:rPr>
                <a:t>Secondary regulation;</a:t>
              </a:r>
            </a:p>
            <a:p>
              <a:pPr marL="285864" indent="-285864">
                <a:buFont typeface="Arial" panose="020B0604020202020204" pitchFamily="34" charset="0"/>
                <a:buChar char="•"/>
              </a:pPr>
              <a:r>
                <a:rPr lang="en-GB" sz="1601">
                  <a:solidFill>
                    <a:schemeClr val="tx1"/>
                  </a:solidFill>
                  <a:latin typeface="Arial" panose="020B0604020202020204" pitchFamily="34" charset="0"/>
                  <a:cs typeface="Arial" panose="020B0604020202020204" pitchFamily="34" charset="0"/>
                </a:rPr>
                <a:t>High frequency response;</a:t>
              </a:r>
            </a:p>
            <a:p>
              <a:pPr marL="285864" indent="-285864">
                <a:buFont typeface="Arial" panose="020B0604020202020204" pitchFamily="34" charset="0"/>
                <a:buChar char="•"/>
              </a:pPr>
              <a:r>
                <a:rPr lang="en-GB" sz="1601">
                  <a:solidFill>
                    <a:schemeClr val="tx1"/>
                  </a:solidFill>
                  <a:latin typeface="Arial" panose="020B0604020202020204" pitchFamily="34" charset="0"/>
                  <a:cs typeface="Arial" panose="020B0604020202020204" pitchFamily="34" charset="0"/>
                </a:rPr>
                <a:t>Spinning reserve;</a:t>
              </a:r>
            </a:p>
            <a:p>
              <a:pPr marL="285864" indent="-285864">
                <a:buFont typeface="Arial" panose="020B0604020202020204" pitchFamily="34" charset="0"/>
                <a:buChar char="•"/>
              </a:pPr>
              <a:r>
                <a:rPr lang="en-GB" sz="1601">
                  <a:solidFill>
                    <a:schemeClr val="tx1"/>
                  </a:solidFill>
                  <a:latin typeface="Arial" panose="020B0604020202020204" pitchFamily="34" charset="0"/>
                  <a:cs typeface="Arial" panose="020B0604020202020204" pitchFamily="34" charset="0"/>
                </a:rPr>
                <a:t>Non-spinning reserve;</a:t>
              </a:r>
            </a:p>
            <a:p>
              <a:pPr marL="285864" indent="-285864">
                <a:buFont typeface="Arial" panose="020B0604020202020204" pitchFamily="34" charset="0"/>
                <a:buChar char="•"/>
              </a:pPr>
              <a:r>
                <a:rPr lang="en-GB" sz="1601">
                  <a:solidFill>
                    <a:schemeClr val="tx1"/>
                  </a:solidFill>
                  <a:latin typeface="Arial" panose="020B0604020202020204" pitchFamily="34" charset="0"/>
                  <a:cs typeface="Arial" panose="020B0604020202020204" pitchFamily="34" charset="0"/>
                </a:rPr>
                <a:t>Emergency control actions.</a:t>
              </a:r>
            </a:p>
            <a:p>
              <a:pPr marL="285864" indent="-285864" algn="ctr">
                <a:buFont typeface="Arial" panose="020B0604020202020204" pitchFamily="34" charset="0"/>
                <a:buChar char="•"/>
              </a:pPr>
              <a:endParaRPr lang="en-GB" sz="1801" b="1">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2071E7E4-2364-E6EA-AB06-5FA78E9A9ABC}"/>
                </a:ext>
              </a:extLst>
            </p:cNvPr>
            <p:cNvSpPr/>
            <p:nvPr/>
          </p:nvSpPr>
          <p:spPr>
            <a:xfrm>
              <a:off x="3981308" y="3510279"/>
              <a:ext cx="2948668" cy="9669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864" indent="-285864">
                <a:buFont typeface="Arial" panose="020B0604020202020204" pitchFamily="34" charset="0"/>
                <a:buChar char="•"/>
              </a:pPr>
              <a:r>
                <a:rPr lang="en-GB" sz="1601">
                  <a:solidFill>
                    <a:schemeClr val="tx1"/>
                  </a:solidFill>
                  <a:latin typeface="Arial" panose="020B0604020202020204" pitchFamily="34" charset="0"/>
                  <a:cs typeface="Arial" panose="020B0604020202020204" pitchFamily="34" charset="0"/>
                </a:rPr>
                <a:t>Primary control;</a:t>
              </a:r>
            </a:p>
            <a:p>
              <a:pPr marL="285864" indent="-285864">
                <a:buFont typeface="Arial" panose="020B0604020202020204" pitchFamily="34" charset="0"/>
                <a:buChar char="•"/>
              </a:pPr>
              <a:r>
                <a:rPr lang="en-GB" sz="1601">
                  <a:solidFill>
                    <a:schemeClr val="tx1"/>
                  </a:solidFill>
                  <a:latin typeface="Arial" panose="020B0604020202020204" pitchFamily="34" charset="0"/>
                  <a:cs typeface="Arial" panose="020B0604020202020204" pitchFamily="34" charset="0"/>
                </a:rPr>
                <a:t>Secondary control;</a:t>
              </a:r>
            </a:p>
            <a:p>
              <a:pPr marL="285864" indent="-285864">
                <a:buFont typeface="Arial" panose="020B0604020202020204" pitchFamily="34" charset="0"/>
                <a:buChar char="•"/>
              </a:pPr>
              <a:r>
                <a:rPr lang="en-GB" sz="1601">
                  <a:solidFill>
                    <a:schemeClr val="tx1"/>
                  </a:solidFill>
                  <a:latin typeface="Arial" panose="020B0604020202020204" pitchFamily="34" charset="0"/>
                  <a:cs typeface="Arial" panose="020B0604020202020204" pitchFamily="34" charset="0"/>
                </a:rPr>
                <a:t>Tertiary control.</a:t>
              </a:r>
            </a:p>
            <a:p>
              <a:pPr marL="285864" indent="-285864" algn="ctr">
                <a:buFont typeface="Arial" panose="020B0604020202020204" pitchFamily="34" charset="0"/>
                <a:buChar char="•"/>
              </a:pPr>
              <a:endParaRPr lang="en-GB" sz="1801" b="1">
                <a:solidFill>
                  <a:schemeClr val="tx1"/>
                </a:solidFill>
                <a:latin typeface="Arial" panose="020B0604020202020204" pitchFamily="34" charset="0"/>
                <a:cs typeface="Arial" panose="020B0604020202020204" pitchFamily="34" charset="0"/>
              </a:endParaRPr>
            </a:p>
          </p:txBody>
        </p:sp>
        <p:cxnSp>
          <p:nvCxnSpPr>
            <p:cNvPr id="33" name="Connecteur droit avec flèche 32">
              <a:extLst>
                <a:ext uri="{FF2B5EF4-FFF2-40B4-BE49-F238E27FC236}">
                  <a16:creationId xmlns:a16="http://schemas.microsoft.com/office/drawing/2014/main" id="{8890B6CB-EFA5-39C1-02D1-E983351BAC6B}"/>
                </a:ext>
              </a:extLst>
            </p:cNvPr>
            <p:cNvCxnSpPr>
              <a:cxnSpLocks/>
              <a:endCxn id="8" idx="0"/>
            </p:cNvCxnSpPr>
            <p:nvPr/>
          </p:nvCxnSpPr>
          <p:spPr>
            <a:xfrm>
              <a:off x="2337421" y="2110039"/>
              <a:ext cx="1" cy="58523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8" name="Connecteur droit avec flèche 37">
              <a:extLst>
                <a:ext uri="{FF2B5EF4-FFF2-40B4-BE49-F238E27FC236}">
                  <a16:creationId xmlns:a16="http://schemas.microsoft.com/office/drawing/2014/main" id="{C1F001A8-57F2-F7B1-0730-B93F652A52BB}"/>
                </a:ext>
              </a:extLst>
            </p:cNvPr>
            <p:cNvCxnSpPr>
              <a:cxnSpLocks/>
              <a:stCxn id="3" idx="2"/>
              <a:endCxn id="9" idx="0"/>
            </p:cNvCxnSpPr>
            <p:nvPr/>
          </p:nvCxnSpPr>
          <p:spPr>
            <a:xfrm>
              <a:off x="5343525" y="2110039"/>
              <a:ext cx="0" cy="58523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Connecteur droit avec flèche 40">
              <a:extLst>
                <a:ext uri="{FF2B5EF4-FFF2-40B4-BE49-F238E27FC236}">
                  <a16:creationId xmlns:a16="http://schemas.microsoft.com/office/drawing/2014/main" id="{481EF507-6B54-9403-5F92-3BEC4F762BD7}"/>
                </a:ext>
              </a:extLst>
            </p:cNvPr>
            <p:cNvCxnSpPr>
              <a:cxnSpLocks/>
              <a:endCxn id="10" idx="0"/>
            </p:cNvCxnSpPr>
            <p:nvPr/>
          </p:nvCxnSpPr>
          <p:spPr>
            <a:xfrm>
              <a:off x="8349628" y="2110039"/>
              <a:ext cx="0" cy="58523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5" name="Espace réservé du numéro de diapositive 1">
            <a:extLst>
              <a:ext uri="{FF2B5EF4-FFF2-40B4-BE49-F238E27FC236}">
                <a16:creationId xmlns:a16="http://schemas.microsoft.com/office/drawing/2014/main" id="{7261C76C-2989-E638-8DA7-83F3348C039D}"/>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222</a:t>
            </a:fld>
            <a:endParaRPr lang="en-GB"/>
          </a:p>
        </p:txBody>
      </p:sp>
    </p:spTree>
    <p:extLst>
      <p:ext uri="{BB962C8B-B14F-4D97-AF65-F5344CB8AC3E}">
        <p14:creationId xmlns:p14="http://schemas.microsoft.com/office/powerpoint/2010/main" val="155175926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A272E1-87C9-5893-23D8-6966093E3A3E}"/>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Types of reserves used in power grid frequency control</a:t>
            </a:r>
          </a:p>
        </p:txBody>
      </p:sp>
      <p:sp>
        <p:nvSpPr>
          <p:cNvPr id="8" name="ZoneTexte 7">
            <a:extLst>
              <a:ext uri="{FF2B5EF4-FFF2-40B4-BE49-F238E27FC236}">
                <a16:creationId xmlns:a16="http://schemas.microsoft.com/office/drawing/2014/main" id="{BB15CE51-BF60-5D30-5F31-85A8E33DB267}"/>
              </a:ext>
            </a:extLst>
          </p:cNvPr>
          <p:cNvSpPr txBox="1"/>
          <p:nvPr/>
        </p:nvSpPr>
        <p:spPr>
          <a:xfrm>
            <a:off x="590881" y="1377126"/>
            <a:ext cx="9485264" cy="5788487"/>
          </a:xfrm>
          <a:prstGeom prst="rect">
            <a:avLst/>
          </a:prstGeom>
          <a:noFill/>
        </p:spPr>
        <p:txBody>
          <a:bodyPr wrap="square">
            <a:spAutoFit/>
          </a:bodyPr>
          <a:lstStyle/>
          <a:p>
            <a:pPr algn="just"/>
            <a:r>
              <a:rPr lang="en-GB" sz="2001" b="1">
                <a:latin typeface="Arial" panose="020B0604020202020204" pitchFamily="34" charset="0"/>
                <a:cs typeface="Arial" panose="020B0604020202020204" pitchFamily="34" charset="0"/>
              </a:rPr>
              <a:t>Primary:</a:t>
            </a:r>
          </a:p>
          <a:p>
            <a:pPr algn="just"/>
            <a:endParaRPr lang="en-GB"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Generators are equipped with automatic voltage control systems that continuously adjust their output to maintain the grid frequency around the nominal frequency (</a:t>
            </a:r>
            <a:r>
              <a:rPr lang="en-US" sz="2001" b="1">
                <a:latin typeface="Arial" panose="020B0604020202020204" pitchFamily="34" charset="0"/>
                <a:cs typeface="Arial" panose="020B0604020202020204" pitchFamily="34" charset="0"/>
              </a:rPr>
              <a:t>e.g., 50 Hz in Europe</a:t>
            </a:r>
            <a:r>
              <a:rPr lang="en-US" sz="2001">
                <a:latin typeface="Arial" panose="020B0604020202020204" pitchFamily="34" charset="0"/>
                <a:cs typeface="Arial" panose="020B0604020202020204" pitchFamily="34" charset="0"/>
              </a:rPr>
              <a:t>). This control mechanism helps prevent frequency deviations at the source and ensures that the generator's output remains within an acceptable range.</a:t>
            </a:r>
          </a:p>
          <a:p>
            <a:pPr algn="just"/>
            <a:endParaRPr lang="en-GB" sz="2001">
              <a:latin typeface="Arial" panose="020B0604020202020204" pitchFamily="34" charset="0"/>
              <a:cs typeface="Arial" panose="020B0604020202020204" pitchFamily="34" charset="0"/>
            </a:endParaRPr>
          </a:p>
          <a:p>
            <a:pPr algn="just"/>
            <a:r>
              <a:rPr lang="en-GB" sz="2001" b="1">
                <a:latin typeface="Arial" panose="020B0604020202020204" pitchFamily="34" charset="0"/>
                <a:cs typeface="Arial" panose="020B0604020202020204" pitchFamily="34" charset="0"/>
              </a:rPr>
              <a:t>Secondary:</a:t>
            </a:r>
          </a:p>
          <a:p>
            <a:pPr algn="just"/>
            <a:endParaRPr lang="en-GB"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level of control coordinates the settings and operation of various devices and equipment to provide automatic and rapid responses to frequency deviations. It plays a key role in restoring the frequency of the grid to its nominal value after significant disturbances.</a:t>
            </a:r>
          </a:p>
          <a:p>
            <a:pPr algn="just"/>
            <a:endParaRPr lang="en-GB" sz="2001">
              <a:latin typeface="Arial" panose="020B0604020202020204" pitchFamily="34" charset="0"/>
              <a:cs typeface="Arial" panose="020B0604020202020204" pitchFamily="34" charset="0"/>
            </a:endParaRPr>
          </a:p>
          <a:p>
            <a:pPr algn="just"/>
            <a:r>
              <a:rPr lang="en-GB" sz="2001" b="1">
                <a:latin typeface="Arial" panose="020B0604020202020204" pitchFamily="34" charset="0"/>
                <a:cs typeface="Arial" panose="020B0604020202020204" pitchFamily="34" charset="0"/>
              </a:rPr>
              <a:t>Tertiary:</a:t>
            </a:r>
          </a:p>
          <a:p>
            <a:pPr algn="just"/>
            <a:endParaRPr lang="en-GB"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Tertiary control strategies are typically used in situations where automatic reserves are insufficient to stabilize the grid frequency. They may involve additional resources that can be brought online under the control of grid operators.</a:t>
            </a:r>
            <a:endParaRPr lang="en-GB" sz="2001">
              <a:latin typeface="Arial" panose="020B0604020202020204" pitchFamily="34" charset="0"/>
              <a:cs typeface="Arial" panose="020B0604020202020204" pitchFamily="34" charset="0"/>
            </a:endParaRPr>
          </a:p>
        </p:txBody>
      </p:sp>
      <p:sp>
        <p:nvSpPr>
          <p:cNvPr id="4" name="Espace réservé du numéro de diapositive 1">
            <a:extLst>
              <a:ext uri="{FF2B5EF4-FFF2-40B4-BE49-F238E27FC236}">
                <a16:creationId xmlns:a16="http://schemas.microsoft.com/office/drawing/2014/main" id="{C00DD16C-A0EF-29B1-7583-554B5D6F8B4B}"/>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223</a:t>
            </a:fld>
            <a:endParaRPr lang="en-GB"/>
          </a:p>
        </p:txBody>
      </p:sp>
    </p:spTree>
    <p:extLst>
      <p:ext uri="{BB962C8B-B14F-4D97-AF65-F5344CB8AC3E}">
        <p14:creationId xmlns:p14="http://schemas.microsoft.com/office/powerpoint/2010/main" val="98888899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269;p119">
            <a:extLst>
              <a:ext uri="{FF2B5EF4-FFF2-40B4-BE49-F238E27FC236}">
                <a16:creationId xmlns:a16="http://schemas.microsoft.com/office/drawing/2014/main" id="{DC06EE2D-9D31-5F30-5BC3-3B0E4DC3E542}"/>
              </a:ext>
            </a:extLst>
          </p:cNvPr>
          <p:cNvSpPr/>
          <p:nvPr/>
        </p:nvSpPr>
        <p:spPr>
          <a:xfrm>
            <a:off x="2373015" y="1679079"/>
            <a:ext cx="3536329" cy="1395417"/>
          </a:xfrm>
          <a:prstGeom prst="roundRect">
            <a:avLst>
              <a:gd name="adj" fmla="val 16667"/>
            </a:avLst>
          </a:prstGeom>
          <a:solidFill>
            <a:schemeClr val="accent2">
              <a:lumMod val="20000"/>
              <a:lumOff val="80000"/>
            </a:schemeClr>
          </a:solidFill>
          <a:ln w="28575">
            <a:solidFill>
              <a:schemeClr val="tx1"/>
            </a:solidFill>
          </a:ln>
        </p:spPr>
        <p:txBody>
          <a:bodyPr spcFirstLastPara="1" wrap="square" lIns="106895" tIns="106895" rIns="106895" bIns="106895" anchor="ctr" anchorCtr="0">
            <a:noAutofit/>
          </a:bodyPr>
          <a:lstStyle/>
          <a:p>
            <a:pPr algn="ctr"/>
            <a:r>
              <a:rPr lang="en-US" sz="1801">
                <a:latin typeface="Arial" panose="020B0604020202020204" pitchFamily="34" charset="0"/>
                <a:cs typeface="Arial" panose="020B0604020202020204" pitchFamily="34" charset="0"/>
              </a:rPr>
              <a:t>Primary reserve (R1)</a:t>
            </a:r>
          </a:p>
          <a:p>
            <a:pPr algn="ctr"/>
            <a:endParaRPr lang="en-US" sz="1000">
              <a:latin typeface="Arial" panose="020B0604020202020204" pitchFamily="34" charset="0"/>
              <a:cs typeface="Arial" panose="020B0604020202020204" pitchFamily="34" charset="0"/>
            </a:endParaRPr>
          </a:p>
          <a:p>
            <a:pPr algn="ctr"/>
            <a:r>
              <a:rPr lang="en-US" sz="1801" b="1">
                <a:latin typeface="Arial" panose="020B0604020202020204" pitchFamily="34" charset="0"/>
                <a:cs typeface="Arial" panose="020B0604020202020204" pitchFamily="34" charset="0"/>
              </a:rPr>
              <a:t>Frequency Containment Reserve (FCR)</a:t>
            </a:r>
          </a:p>
        </p:txBody>
      </p:sp>
      <p:sp>
        <p:nvSpPr>
          <p:cNvPr id="14" name="Google Shape;1270;p119">
            <a:extLst>
              <a:ext uri="{FF2B5EF4-FFF2-40B4-BE49-F238E27FC236}">
                <a16:creationId xmlns:a16="http://schemas.microsoft.com/office/drawing/2014/main" id="{E411A83D-1592-087A-7316-FE36CEE20953}"/>
              </a:ext>
            </a:extLst>
          </p:cNvPr>
          <p:cNvSpPr/>
          <p:nvPr/>
        </p:nvSpPr>
        <p:spPr>
          <a:xfrm>
            <a:off x="2332553" y="3524700"/>
            <a:ext cx="3576791" cy="1395416"/>
          </a:xfrm>
          <a:prstGeom prst="roundRect">
            <a:avLst>
              <a:gd name="adj" fmla="val 16667"/>
            </a:avLst>
          </a:prstGeom>
          <a:solidFill>
            <a:schemeClr val="accent2">
              <a:lumMod val="20000"/>
              <a:lumOff val="80000"/>
            </a:schemeClr>
          </a:solidFill>
          <a:ln w="28575">
            <a:solidFill>
              <a:schemeClr val="tx1"/>
            </a:solidFill>
          </a:ln>
        </p:spPr>
        <p:txBody>
          <a:bodyPr spcFirstLastPara="1" wrap="square" lIns="106895" tIns="106895" rIns="106895" bIns="106895" anchor="ctr" anchorCtr="0">
            <a:noAutofit/>
          </a:bodyPr>
          <a:lstStyle/>
          <a:p>
            <a:pPr algn="ctr"/>
            <a:r>
              <a:rPr lang="en-BE" sz="1801">
                <a:latin typeface="Arial" panose="020B0604020202020204" pitchFamily="34" charset="0"/>
                <a:cs typeface="Arial" panose="020B0604020202020204" pitchFamily="34" charset="0"/>
              </a:rPr>
              <a:t>Secondary Reserve</a:t>
            </a:r>
            <a:r>
              <a:rPr lang="fr-BE" sz="1801">
                <a:latin typeface="Arial" panose="020B0604020202020204" pitchFamily="34" charset="0"/>
                <a:cs typeface="Arial" panose="020B0604020202020204" pitchFamily="34" charset="0"/>
              </a:rPr>
              <a:t> (R2)</a:t>
            </a:r>
          </a:p>
          <a:p>
            <a:pPr algn="ctr"/>
            <a:endParaRPr lang="fr-BE" sz="1000">
              <a:latin typeface="Arial" panose="020B0604020202020204" pitchFamily="34" charset="0"/>
              <a:cs typeface="Arial" panose="020B0604020202020204" pitchFamily="34" charset="0"/>
            </a:endParaRPr>
          </a:p>
          <a:p>
            <a:pPr algn="ctr"/>
            <a:r>
              <a:rPr lang="en-BE" sz="1801" b="1">
                <a:latin typeface="Arial" panose="020B0604020202020204" pitchFamily="34" charset="0"/>
                <a:cs typeface="Arial" panose="020B0604020202020204" pitchFamily="34" charset="0"/>
              </a:rPr>
              <a:t>Automatic Frequency Restoration Process (aFRR)</a:t>
            </a:r>
            <a:endParaRPr lang="fr-FR" sz="1801" b="1">
              <a:latin typeface="Arial" panose="020B0604020202020204" pitchFamily="34" charset="0"/>
              <a:cs typeface="Arial" panose="020B0604020202020204" pitchFamily="34" charset="0"/>
            </a:endParaRPr>
          </a:p>
        </p:txBody>
      </p:sp>
      <p:sp>
        <p:nvSpPr>
          <p:cNvPr id="16" name="Google Shape;1271;p119">
            <a:extLst>
              <a:ext uri="{FF2B5EF4-FFF2-40B4-BE49-F238E27FC236}">
                <a16:creationId xmlns:a16="http://schemas.microsoft.com/office/drawing/2014/main" id="{C87F06A6-43B1-CE29-5285-BA150BFCA9C7}"/>
              </a:ext>
            </a:extLst>
          </p:cNvPr>
          <p:cNvSpPr/>
          <p:nvPr/>
        </p:nvSpPr>
        <p:spPr>
          <a:xfrm>
            <a:off x="2332561" y="5682527"/>
            <a:ext cx="3576784" cy="1395416"/>
          </a:xfrm>
          <a:prstGeom prst="roundRect">
            <a:avLst>
              <a:gd name="adj" fmla="val 16667"/>
            </a:avLst>
          </a:prstGeom>
          <a:solidFill>
            <a:schemeClr val="accent2">
              <a:lumMod val="20000"/>
              <a:lumOff val="80000"/>
            </a:schemeClr>
          </a:solidFill>
          <a:ln w="28575">
            <a:solidFill>
              <a:schemeClr val="tx1"/>
            </a:solidFill>
          </a:ln>
        </p:spPr>
        <p:txBody>
          <a:bodyPr spcFirstLastPara="1" wrap="square" lIns="106895" tIns="106895" rIns="106895" bIns="106895" anchor="ctr" anchorCtr="0">
            <a:noAutofit/>
          </a:bodyPr>
          <a:lstStyle/>
          <a:p>
            <a:pPr algn="ctr"/>
            <a:r>
              <a:rPr lang="en-BE" sz="1801">
                <a:latin typeface="Arial" panose="020B0604020202020204" pitchFamily="34" charset="0"/>
                <a:cs typeface="Arial" panose="020B0604020202020204" pitchFamily="34" charset="0"/>
              </a:rPr>
              <a:t>Tertiary Reserve</a:t>
            </a:r>
            <a:r>
              <a:rPr lang="fr-BE" sz="1801">
                <a:latin typeface="Arial" panose="020B0604020202020204" pitchFamily="34" charset="0"/>
                <a:cs typeface="Arial" panose="020B0604020202020204" pitchFamily="34" charset="0"/>
              </a:rPr>
              <a:t> (R3)</a:t>
            </a:r>
          </a:p>
          <a:p>
            <a:pPr algn="ctr"/>
            <a:endParaRPr lang="fr-BE" sz="1000">
              <a:latin typeface="Arial" panose="020B0604020202020204" pitchFamily="34" charset="0"/>
              <a:cs typeface="Arial" panose="020B0604020202020204" pitchFamily="34" charset="0"/>
            </a:endParaRPr>
          </a:p>
          <a:p>
            <a:pPr algn="ctr"/>
            <a:r>
              <a:rPr lang="en-BE" sz="1801" b="1">
                <a:latin typeface="Arial" panose="020B0604020202020204" pitchFamily="34" charset="0"/>
                <a:cs typeface="Arial" panose="020B0604020202020204" pitchFamily="34" charset="0"/>
              </a:rPr>
              <a:t>Frequency restoration via manual activation (mFRR)</a:t>
            </a:r>
            <a:endParaRPr lang="fr-FR" sz="1801" b="1">
              <a:latin typeface="Arial" panose="020B0604020202020204" pitchFamily="34" charset="0"/>
              <a:cs typeface="Arial" panose="020B0604020202020204" pitchFamily="34" charset="0"/>
            </a:endParaRPr>
          </a:p>
        </p:txBody>
      </p:sp>
      <p:sp>
        <p:nvSpPr>
          <p:cNvPr id="20" name="Google Shape;1273;p119">
            <a:extLst>
              <a:ext uri="{FF2B5EF4-FFF2-40B4-BE49-F238E27FC236}">
                <a16:creationId xmlns:a16="http://schemas.microsoft.com/office/drawing/2014/main" id="{612BEEAD-9369-E51A-2640-79FBD96B002B}"/>
              </a:ext>
            </a:extLst>
          </p:cNvPr>
          <p:cNvSpPr/>
          <p:nvPr/>
        </p:nvSpPr>
        <p:spPr>
          <a:xfrm>
            <a:off x="6987394" y="3795646"/>
            <a:ext cx="2115256" cy="853101"/>
          </a:xfrm>
          <a:prstGeom prst="roundRect">
            <a:avLst>
              <a:gd name="adj" fmla="val 16667"/>
            </a:avLst>
          </a:prstGeom>
          <a:solidFill>
            <a:schemeClr val="tx2">
              <a:lumMod val="10000"/>
              <a:lumOff val="90000"/>
            </a:schemeClr>
          </a:solidFill>
          <a:ln w="28575">
            <a:solidFill>
              <a:schemeClr val="tx1"/>
            </a:solidFill>
          </a:ln>
        </p:spPr>
        <p:txBody>
          <a:bodyPr spcFirstLastPara="1" wrap="square" lIns="106895" tIns="106895" rIns="106895" bIns="106895" anchor="ctr" anchorCtr="0">
            <a:noAutofit/>
          </a:bodyPr>
          <a:lstStyle/>
          <a:p>
            <a:pPr algn="ctr"/>
            <a:r>
              <a:rPr lang="en-BE" sz="1801">
                <a:latin typeface="Arial" panose="020B0604020202020204" pitchFamily="34" charset="0"/>
                <a:cs typeface="Arial" panose="020B0604020202020204" pitchFamily="34" charset="0"/>
              </a:rPr>
              <a:t>Spinning</a:t>
            </a:r>
            <a:endParaRPr lang="fr-BE" sz="1801">
              <a:latin typeface="Arial" panose="020B0604020202020204" pitchFamily="34" charset="0"/>
              <a:cs typeface="Arial" panose="020B0604020202020204" pitchFamily="34" charset="0"/>
            </a:endParaRPr>
          </a:p>
          <a:p>
            <a:pPr algn="ctr"/>
            <a:r>
              <a:rPr lang="en-BE" sz="1801">
                <a:latin typeface="Arial" panose="020B0604020202020204" pitchFamily="34" charset="0"/>
                <a:cs typeface="Arial" panose="020B0604020202020204" pitchFamily="34" charset="0"/>
              </a:rPr>
              <a:t>Reserve</a:t>
            </a:r>
            <a:endParaRPr sz="1801">
              <a:latin typeface="Arial" panose="020B0604020202020204" pitchFamily="34" charset="0"/>
              <a:cs typeface="Arial" panose="020B0604020202020204" pitchFamily="34" charset="0"/>
            </a:endParaRPr>
          </a:p>
        </p:txBody>
      </p:sp>
      <p:sp>
        <p:nvSpPr>
          <p:cNvPr id="24" name="Google Shape;1275;p119">
            <a:extLst>
              <a:ext uri="{FF2B5EF4-FFF2-40B4-BE49-F238E27FC236}">
                <a16:creationId xmlns:a16="http://schemas.microsoft.com/office/drawing/2014/main" id="{39E16336-0FBD-2007-53FA-94F521D3F056}"/>
              </a:ext>
            </a:extLst>
          </p:cNvPr>
          <p:cNvSpPr/>
          <p:nvPr/>
        </p:nvSpPr>
        <p:spPr>
          <a:xfrm>
            <a:off x="6987393" y="6582472"/>
            <a:ext cx="2115257" cy="853101"/>
          </a:xfrm>
          <a:prstGeom prst="roundRect">
            <a:avLst>
              <a:gd name="adj" fmla="val 16667"/>
            </a:avLst>
          </a:prstGeom>
          <a:solidFill>
            <a:schemeClr val="tx2">
              <a:lumMod val="10000"/>
              <a:lumOff val="90000"/>
            </a:schemeClr>
          </a:solidFill>
          <a:ln w="28575">
            <a:solidFill>
              <a:schemeClr val="tx1"/>
            </a:solidFill>
          </a:ln>
        </p:spPr>
        <p:txBody>
          <a:bodyPr spcFirstLastPara="1" wrap="square" lIns="106895" tIns="106895" rIns="106895" bIns="106895" anchor="ctr" anchorCtr="0">
            <a:noAutofit/>
          </a:bodyPr>
          <a:lstStyle/>
          <a:p>
            <a:pPr algn="ctr"/>
            <a:r>
              <a:rPr lang="en-BE" sz="1801">
                <a:latin typeface="Arial" panose="020B0604020202020204" pitchFamily="34" charset="0"/>
                <a:cs typeface="Arial" panose="020B0604020202020204" pitchFamily="34" charset="0"/>
              </a:rPr>
              <a:t>Replacement Reserve</a:t>
            </a:r>
            <a:endParaRPr sz="1801">
              <a:latin typeface="Arial" panose="020B0604020202020204" pitchFamily="34" charset="0"/>
              <a:cs typeface="Arial" panose="020B0604020202020204" pitchFamily="34" charset="0"/>
            </a:endParaRPr>
          </a:p>
        </p:txBody>
      </p:sp>
      <p:sp>
        <p:nvSpPr>
          <p:cNvPr id="26" name="Google Shape;1276;p119">
            <a:extLst>
              <a:ext uri="{FF2B5EF4-FFF2-40B4-BE49-F238E27FC236}">
                <a16:creationId xmlns:a16="http://schemas.microsoft.com/office/drawing/2014/main" id="{B88B8D0E-3646-3283-D283-DE00CC9873B7}"/>
              </a:ext>
            </a:extLst>
          </p:cNvPr>
          <p:cNvSpPr txBox="1"/>
          <p:nvPr/>
        </p:nvSpPr>
        <p:spPr>
          <a:xfrm>
            <a:off x="7115321" y="996563"/>
            <a:ext cx="1859398" cy="426880"/>
          </a:xfrm>
          <a:prstGeom prst="rect">
            <a:avLst/>
          </a:prstGeom>
          <a:noFill/>
          <a:ln>
            <a:noFill/>
          </a:ln>
        </p:spPr>
        <p:txBody>
          <a:bodyPr spcFirstLastPara="1" wrap="square" lIns="106895" tIns="106895" rIns="106895" bIns="106895" anchor="t" anchorCtr="0">
            <a:noAutofit/>
          </a:bodyPr>
          <a:lstStyle/>
          <a:p>
            <a:pPr algn="ctr"/>
            <a:r>
              <a:rPr lang="fr-BE" sz="2001" b="1">
                <a:latin typeface="Arial" panose="020B0604020202020204" pitchFamily="34" charset="0"/>
                <a:ea typeface="Calibri"/>
                <a:cs typeface="Arial" panose="020B0604020202020204" pitchFamily="34" charset="0"/>
                <a:sym typeface="Calibri"/>
              </a:rPr>
              <a:t>Equivalents in </a:t>
            </a:r>
            <a:r>
              <a:rPr lang="en-BE" sz="2001" b="1">
                <a:latin typeface="Arial" panose="020B0604020202020204" pitchFamily="34" charset="0"/>
                <a:ea typeface="Calibri"/>
                <a:cs typeface="Arial" panose="020B0604020202020204" pitchFamily="34" charset="0"/>
                <a:sym typeface="Calibri"/>
              </a:rPr>
              <a:t>USA</a:t>
            </a:r>
            <a:r>
              <a:rPr lang="fr-BE" sz="2001" b="1">
                <a:latin typeface="Arial" panose="020B0604020202020204" pitchFamily="34" charset="0"/>
                <a:ea typeface="Calibri"/>
                <a:cs typeface="Arial" panose="020B0604020202020204" pitchFamily="34" charset="0"/>
                <a:sym typeface="Calibri"/>
              </a:rPr>
              <a:t>:</a:t>
            </a:r>
            <a:endParaRPr sz="2001" b="1">
              <a:latin typeface="Arial" panose="020B0604020202020204" pitchFamily="34" charset="0"/>
              <a:ea typeface="Calibri"/>
              <a:cs typeface="Arial" panose="020B0604020202020204" pitchFamily="34" charset="0"/>
              <a:sym typeface="Calibri"/>
            </a:endParaRPr>
          </a:p>
        </p:txBody>
      </p:sp>
      <p:sp>
        <p:nvSpPr>
          <p:cNvPr id="28" name="Google Shape;1277;p119">
            <a:extLst>
              <a:ext uri="{FF2B5EF4-FFF2-40B4-BE49-F238E27FC236}">
                <a16:creationId xmlns:a16="http://schemas.microsoft.com/office/drawing/2014/main" id="{B8B38EDA-EDBF-9E23-B51C-B533E0759A72}"/>
              </a:ext>
            </a:extLst>
          </p:cNvPr>
          <p:cNvSpPr txBox="1"/>
          <p:nvPr/>
        </p:nvSpPr>
        <p:spPr>
          <a:xfrm>
            <a:off x="3214118" y="996563"/>
            <a:ext cx="1859398" cy="426880"/>
          </a:xfrm>
          <a:prstGeom prst="rect">
            <a:avLst/>
          </a:prstGeom>
          <a:noFill/>
          <a:ln>
            <a:noFill/>
          </a:ln>
        </p:spPr>
        <p:txBody>
          <a:bodyPr spcFirstLastPara="1" wrap="square" lIns="106895" tIns="106895" rIns="106895" bIns="106895" anchor="t" anchorCtr="0">
            <a:noAutofit/>
          </a:bodyPr>
          <a:lstStyle/>
          <a:p>
            <a:pPr algn="ctr"/>
            <a:r>
              <a:rPr lang="en-BE" sz="2001" b="1">
                <a:latin typeface="Arial" panose="020B0604020202020204" pitchFamily="34" charset="0"/>
                <a:ea typeface="Calibri"/>
                <a:cs typeface="Arial" panose="020B0604020202020204" pitchFamily="34" charset="0"/>
                <a:sym typeface="Calibri"/>
              </a:rPr>
              <a:t>Europe</a:t>
            </a:r>
            <a:r>
              <a:rPr lang="fr-BE" sz="2001" b="1">
                <a:latin typeface="Arial" panose="020B0604020202020204" pitchFamily="34" charset="0"/>
                <a:ea typeface="Calibri"/>
                <a:cs typeface="Arial" panose="020B0604020202020204" pitchFamily="34" charset="0"/>
                <a:sym typeface="Calibri"/>
              </a:rPr>
              <a:t>:</a:t>
            </a:r>
            <a:endParaRPr sz="2001" b="1">
              <a:latin typeface="Arial" panose="020B0604020202020204" pitchFamily="34" charset="0"/>
              <a:ea typeface="Calibri"/>
              <a:cs typeface="Arial" panose="020B0604020202020204" pitchFamily="34" charset="0"/>
              <a:sym typeface="Calibri"/>
            </a:endParaRPr>
          </a:p>
        </p:txBody>
      </p:sp>
      <p:cxnSp>
        <p:nvCxnSpPr>
          <p:cNvPr id="39" name="Google Shape;1282;p119">
            <a:extLst>
              <a:ext uri="{FF2B5EF4-FFF2-40B4-BE49-F238E27FC236}">
                <a16:creationId xmlns:a16="http://schemas.microsoft.com/office/drawing/2014/main" id="{9E594062-4332-82A3-3F99-CDB4676C0B98}"/>
              </a:ext>
            </a:extLst>
          </p:cNvPr>
          <p:cNvCxnSpPr>
            <a:cxnSpLocks/>
          </p:cNvCxnSpPr>
          <p:nvPr/>
        </p:nvCxnSpPr>
        <p:spPr>
          <a:xfrm flipH="1" flipV="1">
            <a:off x="6072792" y="6499542"/>
            <a:ext cx="750162" cy="371188"/>
          </a:xfrm>
          <a:prstGeom prst="straightConnector1">
            <a:avLst/>
          </a:prstGeom>
          <a:noFill/>
          <a:ln w="19050" cap="flat" cmpd="sng">
            <a:solidFill>
              <a:srgbClr val="000000"/>
            </a:solidFill>
            <a:prstDash val="solid"/>
            <a:round/>
            <a:headEnd type="none" w="med" len="med"/>
            <a:tailEnd type="none" w="med" len="med"/>
          </a:ln>
        </p:spPr>
      </p:cxnSp>
      <p:sp>
        <p:nvSpPr>
          <p:cNvPr id="53" name="Google Shape;1289;p119">
            <a:extLst>
              <a:ext uri="{FF2B5EF4-FFF2-40B4-BE49-F238E27FC236}">
                <a16:creationId xmlns:a16="http://schemas.microsoft.com/office/drawing/2014/main" id="{F30AB578-035A-A5A2-6040-E1EDC8FB0509}"/>
              </a:ext>
            </a:extLst>
          </p:cNvPr>
          <p:cNvSpPr txBox="1"/>
          <p:nvPr/>
        </p:nvSpPr>
        <p:spPr>
          <a:xfrm>
            <a:off x="872488" y="1536487"/>
            <a:ext cx="920053" cy="448626"/>
          </a:xfrm>
          <a:prstGeom prst="rect">
            <a:avLst/>
          </a:prstGeom>
          <a:noFill/>
          <a:ln>
            <a:noFill/>
          </a:ln>
        </p:spPr>
        <p:txBody>
          <a:bodyPr spcFirstLastPara="1" wrap="square" lIns="106895" tIns="106895" rIns="106895" bIns="106895" anchor="t" anchorCtr="0">
            <a:noAutofit/>
          </a:bodyPr>
          <a:lstStyle/>
          <a:p>
            <a:pPr algn="ctr"/>
            <a:r>
              <a:rPr lang="en-BE" sz="2001" b="1">
                <a:latin typeface="Arial" panose="020B0604020202020204" pitchFamily="34" charset="0"/>
                <a:ea typeface="Calibri"/>
                <a:cs typeface="Arial" panose="020B0604020202020204" pitchFamily="34" charset="0"/>
                <a:sym typeface="Calibri"/>
              </a:rPr>
              <a:t>Fast</a:t>
            </a:r>
            <a:endParaRPr sz="2001" b="1">
              <a:latin typeface="Arial" panose="020B0604020202020204" pitchFamily="34" charset="0"/>
              <a:ea typeface="Calibri"/>
              <a:cs typeface="Arial" panose="020B0604020202020204" pitchFamily="34" charset="0"/>
              <a:sym typeface="Calibri"/>
            </a:endParaRPr>
          </a:p>
        </p:txBody>
      </p:sp>
      <p:sp>
        <p:nvSpPr>
          <p:cNvPr id="55" name="Google Shape;1290;p119">
            <a:extLst>
              <a:ext uri="{FF2B5EF4-FFF2-40B4-BE49-F238E27FC236}">
                <a16:creationId xmlns:a16="http://schemas.microsoft.com/office/drawing/2014/main" id="{DC33FA9C-1D1D-15A3-48E1-D47533571B66}"/>
              </a:ext>
            </a:extLst>
          </p:cNvPr>
          <p:cNvSpPr txBox="1"/>
          <p:nvPr/>
        </p:nvSpPr>
        <p:spPr>
          <a:xfrm>
            <a:off x="872487" y="6988542"/>
            <a:ext cx="920053" cy="448626"/>
          </a:xfrm>
          <a:prstGeom prst="rect">
            <a:avLst/>
          </a:prstGeom>
          <a:noFill/>
          <a:ln>
            <a:noFill/>
          </a:ln>
        </p:spPr>
        <p:txBody>
          <a:bodyPr spcFirstLastPara="1" wrap="square" lIns="106895" tIns="106895" rIns="106895" bIns="106895" anchor="t" anchorCtr="0">
            <a:noAutofit/>
          </a:bodyPr>
          <a:lstStyle/>
          <a:p>
            <a:pPr algn="ctr"/>
            <a:r>
              <a:rPr lang="en-BE" sz="2001" b="1">
                <a:latin typeface="Arial" panose="020B0604020202020204" pitchFamily="34" charset="0"/>
                <a:ea typeface="Calibri"/>
                <a:cs typeface="Arial" panose="020B0604020202020204" pitchFamily="34" charset="0"/>
                <a:sym typeface="Calibri"/>
              </a:rPr>
              <a:t>Slow</a:t>
            </a:r>
            <a:endParaRPr sz="2001" b="1">
              <a:latin typeface="Arial" panose="020B0604020202020204" pitchFamily="34" charset="0"/>
              <a:ea typeface="Calibri"/>
              <a:cs typeface="Arial" panose="020B0604020202020204" pitchFamily="34" charset="0"/>
              <a:sym typeface="Calibri"/>
            </a:endParaRPr>
          </a:p>
        </p:txBody>
      </p:sp>
      <p:sp>
        <p:nvSpPr>
          <p:cNvPr id="124" name="Flèche : bas 123">
            <a:extLst>
              <a:ext uri="{FF2B5EF4-FFF2-40B4-BE49-F238E27FC236}">
                <a16:creationId xmlns:a16="http://schemas.microsoft.com/office/drawing/2014/main" id="{C7A85447-5B23-2105-5378-670D884DA878}"/>
              </a:ext>
            </a:extLst>
          </p:cNvPr>
          <p:cNvSpPr/>
          <p:nvPr/>
        </p:nvSpPr>
        <p:spPr>
          <a:xfrm>
            <a:off x="1232547" y="2172559"/>
            <a:ext cx="197830" cy="4723713"/>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128" name="ZoneTexte 127">
            <a:extLst>
              <a:ext uri="{FF2B5EF4-FFF2-40B4-BE49-F238E27FC236}">
                <a16:creationId xmlns:a16="http://schemas.microsoft.com/office/drawing/2014/main" id="{2038389D-DECD-0235-0D05-AD689834AA06}"/>
              </a:ext>
            </a:extLst>
          </p:cNvPr>
          <p:cNvSpPr txBox="1"/>
          <p:nvPr/>
        </p:nvSpPr>
        <p:spPr>
          <a:xfrm>
            <a:off x="590881" y="350031"/>
            <a:ext cx="9929940"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Naming conventions </a:t>
            </a:r>
            <a:r>
              <a:rPr lang="en-US" sz="2401" b="1">
                <a:latin typeface="Arial" panose="020B0604020202020204" pitchFamily="34" charset="0"/>
                <a:cs typeface="Arial" panose="020B0604020202020204" pitchFamily="34" charset="0"/>
              </a:rPr>
              <a:t>in power grid frequency control</a:t>
            </a:r>
            <a:endParaRPr lang="en-GB" sz="2401" b="1">
              <a:latin typeface="Arial" panose="020B0604020202020204" pitchFamily="34" charset="0"/>
              <a:cs typeface="Arial" panose="020B0604020202020204" pitchFamily="34" charset="0"/>
            </a:endParaRPr>
          </a:p>
        </p:txBody>
      </p:sp>
      <p:cxnSp>
        <p:nvCxnSpPr>
          <p:cNvPr id="35" name="Google Shape;1280;p119">
            <a:extLst>
              <a:ext uri="{FF2B5EF4-FFF2-40B4-BE49-F238E27FC236}">
                <a16:creationId xmlns:a16="http://schemas.microsoft.com/office/drawing/2014/main" id="{D2BCF4A6-DBDB-0894-5834-52D7633E7C22}"/>
              </a:ext>
            </a:extLst>
          </p:cNvPr>
          <p:cNvCxnSpPr>
            <a:cxnSpLocks/>
          </p:cNvCxnSpPr>
          <p:nvPr/>
        </p:nvCxnSpPr>
        <p:spPr>
          <a:xfrm>
            <a:off x="6072792" y="4222197"/>
            <a:ext cx="750162" cy="0"/>
          </a:xfrm>
          <a:prstGeom prst="straightConnector1">
            <a:avLst/>
          </a:prstGeom>
          <a:noFill/>
          <a:ln w="19050" cap="flat" cmpd="sng">
            <a:solidFill>
              <a:srgbClr val="000000"/>
            </a:solidFill>
            <a:prstDash val="solid"/>
            <a:round/>
            <a:headEnd type="none" w="med" len="med"/>
            <a:tailEnd type="none" w="med" len="med"/>
          </a:ln>
        </p:spPr>
      </p:cxnSp>
      <p:cxnSp>
        <p:nvCxnSpPr>
          <p:cNvPr id="37" name="Google Shape;1281;p119">
            <a:extLst>
              <a:ext uri="{FF2B5EF4-FFF2-40B4-BE49-F238E27FC236}">
                <a16:creationId xmlns:a16="http://schemas.microsoft.com/office/drawing/2014/main" id="{1ABE6E94-66DF-7A0C-D667-EB69B343EDAE}"/>
              </a:ext>
            </a:extLst>
          </p:cNvPr>
          <p:cNvCxnSpPr>
            <a:cxnSpLocks/>
          </p:cNvCxnSpPr>
          <p:nvPr/>
        </p:nvCxnSpPr>
        <p:spPr>
          <a:xfrm flipV="1">
            <a:off x="6072792" y="5865909"/>
            <a:ext cx="750162" cy="355677"/>
          </a:xfrm>
          <a:prstGeom prst="straightConnector1">
            <a:avLst/>
          </a:prstGeom>
          <a:noFill/>
          <a:ln w="19050" cap="flat" cmpd="sng">
            <a:solidFill>
              <a:srgbClr val="000000"/>
            </a:solidFill>
            <a:prstDash val="solid"/>
            <a:round/>
            <a:headEnd type="none" w="med" len="med"/>
            <a:tailEnd type="none" w="med" len="med"/>
          </a:ln>
        </p:spPr>
      </p:cxnSp>
      <p:sp>
        <p:nvSpPr>
          <p:cNvPr id="18" name="Google Shape;1272;p119">
            <a:extLst>
              <a:ext uri="{FF2B5EF4-FFF2-40B4-BE49-F238E27FC236}">
                <a16:creationId xmlns:a16="http://schemas.microsoft.com/office/drawing/2014/main" id="{01A0B394-A601-A933-92A8-95200314EE2B}"/>
              </a:ext>
            </a:extLst>
          </p:cNvPr>
          <p:cNvSpPr/>
          <p:nvPr/>
        </p:nvSpPr>
        <p:spPr>
          <a:xfrm>
            <a:off x="6987392" y="1944639"/>
            <a:ext cx="2115256" cy="853101"/>
          </a:xfrm>
          <a:prstGeom prst="roundRect">
            <a:avLst>
              <a:gd name="adj" fmla="val 16667"/>
            </a:avLst>
          </a:prstGeom>
          <a:solidFill>
            <a:schemeClr val="tx2">
              <a:lumMod val="10000"/>
              <a:lumOff val="90000"/>
            </a:schemeClr>
          </a:solidFill>
          <a:ln w="28575">
            <a:solidFill>
              <a:schemeClr val="tx1"/>
            </a:solidFill>
          </a:ln>
        </p:spPr>
        <p:txBody>
          <a:bodyPr spcFirstLastPara="1" wrap="square" lIns="106895" tIns="106895" rIns="106895" bIns="106895" anchor="ctr" anchorCtr="0">
            <a:noAutofit/>
          </a:bodyPr>
          <a:lstStyle/>
          <a:p>
            <a:pPr algn="ctr"/>
            <a:r>
              <a:rPr lang="en-BE" sz="1801">
                <a:latin typeface="Arial" panose="020B0604020202020204" pitchFamily="34" charset="0"/>
                <a:cs typeface="Arial" panose="020B0604020202020204" pitchFamily="34" charset="0"/>
              </a:rPr>
              <a:t>Regulation</a:t>
            </a:r>
            <a:endParaRPr sz="1801">
              <a:latin typeface="Arial" panose="020B0604020202020204" pitchFamily="34" charset="0"/>
              <a:cs typeface="Arial" panose="020B0604020202020204" pitchFamily="34" charset="0"/>
            </a:endParaRPr>
          </a:p>
        </p:txBody>
      </p:sp>
      <p:sp>
        <p:nvSpPr>
          <p:cNvPr id="22" name="Google Shape;1274;p119">
            <a:extLst>
              <a:ext uri="{FF2B5EF4-FFF2-40B4-BE49-F238E27FC236}">
                <a16:creationId xmlns:a16="http://schemas.microsoft.com/office/drawing/2014/main" id="{3924C1AD-D861-42FF-29A1-337A86B38D47}"/>
              </a:ext>
            </a:extLst>
          </p:cNvPr>
          <p:cNvSpPr/>
          <p:nvPr/>
        </p:nvSpPr>
        <p:spPr>
          <a:xfrm>
            <a:off x="6987394" y="5333188"/>
            <a:ext cx="2115256" cy="853101"/>
          </a:xfrm>
          <a:prstGeom prst="roundRect">
            <a:avLst>
              <a:gd name="adj" fmla="val 16667"/>
            </a:avLst>
          </a:prstGeom>
          <a:solidFill>
            <a:schemeClr val="tx2">
              <a:lumMod val="10000"/>
              <a:lumOff val="90000"/>
            </a:schemeClr>
          </a:solidFill>
          <a:ln w="28575">
            <a:solidFill>
              <a:schemeClr val="tx1"/>
            </a:solidFill>
          </a:ln>
        </p:spPr>
        <p:txBody>
          <a:bodyPr spcFirstLastPara="1" wrap="square" lIns="106895" tIns="106895" rIns="106895" bIns="106895" anchor="ctr" anchorCtr="0">
            <a:noAutofit/>
          </a:bodyPr>
          <a:lstStyle/>
          <a:p>
            <a:pPr algn="ctr"/>
            <a:r>
              <a:rPr lang="en-BE" sz="1801">
                <a:latin typeface="Arial" panose="020B0604020202020204" pitchFamily="34" charset="0"/>
                <a:cs typeface="Arial" panose="020B0604020202020204" pitchFamily="34" charset="0"/>
              </a:rPr>
              <a:t>Non-</a:t>
            </a:r>
            <a:r>
              <a:rPr lang="fr-BE" sz="1801">
                <a:latin typeface="Arial" panose="020B0604020202020204" pitchFamily="34" charset="0"/>
                <a:cs typeface="Arial" panose="020B0604020202020204" pitchFamily="34" charset="0"/>
              </a:rPr>
              <a:t>s</a:t>
            </a:r>
            <a:r>
              <a:rPr lang="en-BE" sz="1801">
                <a:latin typeface="Arial" panose="020B0604020202020204" pitchFamily="34" charset="0"/>
                <a:cs typeface="Arial" panose="020B0604020202020204" pitchFamily="34" charset="0"/>
              </a:rPr>
              <a:t>pinning Reserve</a:t>
            </a:r>
            <a:endParaRPr sz="1801">
              <a:latin typeface="Arial" panose="020B0604020202020204" pitchFamily="34" charset="0"/>
              <a:cs typeface="Arial" panose="020B0604020202020204" pitchFamily="34" charset="0"/>
            </a:endParaRPr>
          </a:p>
        </p:txBody>
      </p:sp>
      <p:cxnSp>
        <p:nvCxnSpPr>
          <p:cNvPr id="10" name="Google Shape;1280;p119">
            <a:extLst>
              <a:ext uri="{FF2B5EF4-FFF2-40B4-BE49-F238E27FC236}">
                <a16:creationId xmlns:a16="http://schemas.microsoft.com/office/drawing/2014/main" id="{6BD3AAEC-4CD0-5B55-7943-527B3084DE5D}"/>
              </a:ext>
            </a:extLst>
          </p:cNvPr>
          <p:cNvCxnSpPr>
            <a:cxnSpLocks/>
          </p:cNvCxnSpPr>
          <p:nvPr/>
        </p:nvCxnSpPr>
        <p:spPr>
          <a:xfrm>
            <a:off x="6072792" y="2373617"/>
            <a:ext cx="750162" cy="0"/>
          </a:xfrm>
          <a:prstGeom prst="straightConnector1">
            <a:avLst/>
          </a:prstGeom>
          <a:noFill/>
          <a:ln w="19050" cap="flat" cmpd="sng">
            <a:solidFill>
              <a:srgbClr val="000000"/>
            </a:solidFill>
            <a:prstDash val="solid"/>
            <a:round/>
            <a:headEnd type="none" w="med" len="med"/>
            <a:tailEnd type="none" w="med" len="med"/>
          </a:ln>
        </p:spPr>
      </p:cxnSp>
      <p:sp>
        <p:nvSpPr>
          <p:cNvPr id="3" name="Espace réservé du numéro de diapositive 1">
            <a:extLst>
              <a:ext uri="{FF2B5EF4-FFF2-40B4-BE49-F238E27FC236}">
                <a16:creationId xmlns:a16="http://schemas.microsoft.com/office/drawing/2014/main" id="{1B4F901E-4F80-1D2A-E20E-F1F2415BAA1B}"/>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224</a:t>
            </a:fld>
            <a:endParaRPr lang="en-GB"/>
          </a:p>
        </p:txBody>
      </p:sp>
    </p:spTree>
    <p:extLst>
      <p:ext uri="{BB962C8B-B14F-4D97-AF65-F5344CB8AC3E}">
        <p14:creationId xmlns:p14="http://schemas.microsoft.com/office/powerpoint/2010/main" val="121050255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8F29245-807F-EFF8-A51B-6189ECE40329}"/>
              </a:ext>
            </a:extLst>
          </p:cNvPr>
          <p:cNvSpPr txBox="1"/>
          <p:nvPr/>
        </p:nvSpPr>
        <p:spPr>
          <a:xfrm>
            <a:off x="590880" y="350031"/>
            <a:ext cx="8380628" cy="461848"/>
          </a:xfrm>
          <a:prstGeom prst="rect">
            <a:avLst/>
          </a:prstGeom>
          <a:noFill/>
        </p:spPr>
        <p:txBody>
          <a:bodyPr wrap="square">
            <a:spAutoFit/>
          </a:bodyPr>
          <a:lstStyle/>
          <a:p>
            <a:r>
              <a:rPr lang="fr-BE" sz="2401" b="1">
                <a:latin typeface="Arial" panose="020B0604020202020204" pitchFamily="34" charset="0"/>
                <a:cs typeface="Arial" panose="020B0604020202020204" pitchFamily="34" charset="0"/>
              </a:rPr>
              <a:t>Activation timeline of frequency control reserves</a:t>
            </a:r>
            <a:endParaRPr lang="en-GB" sz="2401" b="1">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E9B96CE2-1BCA-AEC7-8D55-8E8743BB31D6}"/>
              </a:ext>
            </a:extLst>
          </p:cNvPr>
          <p:cNvSpPr txBox="1"/>
          <p:nvPr/>
        </p:nvSpPr>
        <p:spPr>
          <a:xfrm>
            <a:off x="590881" y="4213283"/>
            <a:ext cx="9485264" cy="3325301"/>
          </a:xfrm>
          <a:prstGeom prst="rect">
            <a:avLst/>
          </a:prstGeom>
          <a:noFill/>
        </p:spPr>
        <p:txBody>
          <a:bodyPr wrap="square">
            <a:spAutoFit/>
          </a:bodyPr>
          <a:lstStyle/>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FCR: stabilizing the frequency. </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Automatically fully available within 10 seconds and sustainable for an additional 20 seconds.</a:t>
            </a:r>
          </a:p>
          <a:p>
            <a:pPr algn="just"/>
            <a:endParaRPr lang="en-GB" sz="15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aFRR: return the power grid to its target frequency.</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Automatically fully available within 30 seconds of an incident and sustainable for an additional 30 minutes.</a:t>
            </a:r>
          </a:p>
          <a:p>
            <a:pPr algn="just"/>
            <a:endParaRPr lang="en-GB" sz="15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mFRR: providing backup for the secondary reserve.</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Manually activated.</a:t>
            </a:r>
          </a:p>
        </p:txBody>
      </p:sp>
      <p:pic>
        <p:nvPicPr>
          <p:cNvPr id="11" name="Google Shape;1306;p121">
            <a:extLst>
              <a:ext uri="{FF2B5EF4-FFF2-40B4-BE49-F238E27FC236}">
                <a16:creationId xmlns:a16="http://schemas.microsoft.com/office/drawing/2014/main" id="{D423ECDD-80A9-93E5-D92C-2465F447FEAC}"/>
              </a:ext>
            </a:extLst>
          </p:cNvPr>
          <p:cNvPicPr preferRelativeResize="0"/>
          <p:nvPr/>
        </p:nvPicPr>
        <p:blipFill rotWithShape="1">
          <a:blip r:embed="rId2">
            <a:alphaModFix/>
          </a:blip>
          <a:srcRect/>
          <a:stretch/>
        </p:blipFill>
        <p:spPr>
          <a:xfrm>
            <a:off x="2437698" y="1451193"/>
            <a:ext cx="5791627" cy="2239686"/>
          </a:xfrm>
          <a:prstGeom prst="rect">
            <a:avLst/>
          </a:prstGeom>
          <a:noFill/>
          <a:ln>
            <a:noFill/>
          </a:ln>
        </p:spPr>
      </p:pic>
      <p:sp>
        <p:nvSpPr>
          <p:cNvPr id="12" name="Rectangle 11">
            <a:extLst>
              <a:ext uri="{FF2B5EF4-FFF2-40B4-BE49-F238E27FC236}">
                <a16:creationId xmlns:a16="http://schemas.microsoft.com/office/drawing/2014/main" id="{0EF22427-2964-F862-D487-2CAE216E4111}"/>
              </a:ext>
            </a:extLst>
          </p:cNvPr>
          <p:cNvSpPr/>
          <p:nvPr/>
        </p:nvSpPr>
        <p:spPr>
          <a:xfrm>
            <a:off x="1721892" y="1268017"/>
            <a:ext cx="7249616" cy="255688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2" name="Rectangle 1">
            <a:extLst>
              <a:ext uri="{FF2B5EF4-FFF2-40B4-BE49-F238E27FC236}">
                <a16:creationId xmlns:a16="http://schemas.microsoft.com/office/drawing/2014/main" id="{62B65BE1-19F1-11DD-F878-8963D56D4784}"/>
              </a:ext>
            </a:extLst>
          </p:cNvPr>
          <p:cNvSpPr/>
          <p:nvPr/>
        </p:nvSpPr>
        <p:spPr>
          <a:xfrm>
            <a:off x="617256" y="4690806"/>
            <a:ext cx="234008" cy="2233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3" name="Rectangle 2">
            <a:extLst>
              <a:ext uri="{FF2B5EF4-FFF2-40B4-BE49-F238E27FC236}">
                <a16:creationId xmlns:a16="http://schemas.microsoft.com/office/drawing/2014/main" id="{6673C63A-DEAB-1CD4-6E35-F548E7643AF4}"/>
              </a:ext>
            </a:extLst>
          </p:cNvPr>
          <p:cNvSpPr/>
          <p:nvPr/>
        </p:nvSpPr>
        <p:spPr>
          <a:xfrm>
            <a:off x="590880" y="5875932"/>
            <a:ext cx="234008" cy="2233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5" name="Rectangle 4">
            <a:extLst>
              <a:ext uri="{FF2B5EF4-FFF2-40B4-BE49-F238E27FC236}">
                <a16:creationId xmlns:a16="http://schemas.microsoft.com/office/drawing/2014/main" id="{1B75E645-4FB2-F4D2-ECAB-FB9730E692D0}"/>
              </a:ext>
            </a:extLst>
          </p:cNvPr>
          <p:cNvSpPr/>
          <p:nvPr/>
        </p:nvSpPr>
        <p:spPr>
          <a:xfrm>
            <a:off x="584607" y="7045890"/>
            <a:ext cx="234008" cy="2233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7" name="Espace réservé du numéro de diapositive 1">
            <a:extLst>
              <a:ext uri="{FF2B5EF4-FFF2-40B4-BE49-F238E27FC236}">
                <a16:creationId xmlns:a16="http://schemas.microsoft.com/office/drawing/2014/main" id="{5C1FC2E4-59F0-5431-8E6D-B8D98D326E25}"/>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225</a:t>
            </a:fld>
            <a:endParaRPr lang="en-GB"/>
          </a:p>
        </p:txBody>
      </p:sp>
    </p:spTree>
    <p:extLst>
      <p:ext uri="{BB962C8B-B14F-4D97-AF65-F5344CB8AC3E}">
        <p14:creationId xmlns:p14="http://schemas.microsoft.com/office/powerpoint/2010/main" val="373961949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066CBE7-8371-9E02-60DD-87866E14DBCB}"/>
              </a:ext>
            </a:extLst>
          </p:cNvPr>
          <p:cNvSpPr txBox="1"/>
          <p:nvPr/>
        </p:nvSpPr>
        <p:spPr>
          <a:xfrm>
            <a:off x="590881" y="350031"/>
            <a:ext cx="9929940" cy="461848"/>
          </a:xfrm>
          <a:prstGeom prst="rect">
            <a:avLst/>
          </a:prstGeom>
          <a:noFill/>
        </p:spPr>
        <p:txBody>
          <a:bodyPr wrap="square">
            <a:spAutoFit/>
          </a:bodyPr>
          <a:lstStyle/>
          <a:p>
            <a:r>
              <a:rPr lang="fr-BE" sz="2401" b="1">
                <a:latin typeface="Arial" panose="020B0604020202020204" pitchFamily="34" charset="0"/>
                <a:cs typeface="Arial" panose="020B0604020202020204" pitchFamily="34" charset="0"/>
              </a:rPr>
              <a:t>Obtaining ancillary services (1/2) </a:t>
            </a:r>
            <a:endParaRPr lang="en-GB" sz="2401" b="1">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C0099845-9BF8-4CA7-93DE-9665CABCFB69}"/>
              </a:ext>
            </a:extLst>
          </p:cNvPr>
          <p:cNvSpPr txBox="1"/>
          <p:nvPr/>
        </p:nvSpPr>
        <p:spPr>
          <a:xfrm>
            <a:off x="590881" y="1554667"/>
            <a:ext cx="9485264" cy="5419010"/>
          </a:xfrm>
          <a:prstGeom prst="rect">
            <a:avLst/>
          </a:prstGeom>
          <a:noFill/>
        </p:spPr>
        <p:txBody>
          <a:bodyPr wrap="square">
            <a:spAutoFit/>
          </a:bodyPr>
          <a:lstStyle/>
          <a:p>
            <a:pPr algn="just">
              <a:lnSpc>
                <a:spcPct val="114999"/>
              </a:lnSpc>
              <a:defRPr sz="1900"/>
            </a:pPr>
            <a:r>
              <a:rPr lang="fr-BE" sz="2001">
                <a:latin typeface="Arial" panose="020B0604020202020204" pitchFamily="34" charset="0"/>
                <a:ea typeface="+mj-lt"/>
                <a:cs typeface="Arial" panose="020B0604020202020204" pitchFamily="34" charset="0"/>
              </a:rPr>
              <a:t>L</a:t>
            </a:r>
            <a:r>
              <a:rPr lang="en-BE" sz="2001">
                <a:latin typeface="Arial" panose="020B0604020202020204" pitchFamily="34" charset="0"/>
                <a:ea typeface="+mj-lt"/>
                <a:cs typeface="Arial" panose="020B0604020202020204" pitchFamily="34" charset="0"/>
              </a:rPr>
              <a:t>et us</a:t>
            </a:r>
            <a:r>
              <a:rPr lang="en-GB" sz="2001">
                <a:latin typeface="Arial" panose="020B0604020202020204" pitchFamily="34" charset="0"/>
                <a:ea typeface="+mj-lt"/>
                <a:cs typeface="Arial" panose="020B0604020202020204" pitchFamily="34" charset="0"/>
              </a:rPr>
              <a:t> examine two mechanisms for obtaining ancillary services</a:t>
            </a:r>
          </a:p>
          <a:p>
            <a:pPr algn="just">
              <a:lnSpc>
                <a:spcPct val="114999"/>
              </a:lnSpc>
              <a:defRPr sz="1900"/>
            </a:pPr>
            <a:endParaRPr lang="en-GB" sz="2001">
              <a:latin typeface="Arial" panose="020B0604020202020204" pitchFamily="34" charset="0"/>
              <a:ea typeface="+mj-lt"/>
              <a:cs typeface="Arial" panose="020B0604020202020204" pitchFamily="34" charset="0"/>
            </a:endParaRPr>
          </a:p>
          <a:p>
            <a:pPr algn="just"/>
            <a:r>
              <a:rPr lang="en-US" sz="2001" b="1">
                <a:latin typeface="Arial" panose="020B0604020202020204" pitchFamily="34" charset="0"/>
                <a:cs typeface="Arial" panose="020B0604020202020204" pitchFamily="34" charset="0"/>
              </a:rPr>
              <a:t>1)  Compulsory provision of ancillary services:</a:t>
            </a:r>
          </a:p>
          <a:p>
            <a:pPr algn="just"/>
            <a:endParaRPr lang="en-US" sz="2001" b="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this approach, the regulator or system operator mandates some participants, such as producers or grid operators, to provide specific ancillary services as a condition of participating in the power market. These requirements are typically outlined in regulations, contracts, or service agreements.</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method is often suitable for critical services necessary for grid stability and reliability, particularly those with strong public interest. </a:t>
            </a:r>
            <a:r>
              <a:rPr lang="en-US" sz="2001" b="1">
                <a:latin typeface="Arial" panose="020B0604020202020204" pitchFamily="34" charset="0"/>
                <a:cs typeface="Arial" panose="020B0604020202020204" pitchFamily="34" charset="0"/>
              </a:rPr>
              <a:t>Services like black start capability, frequency response, and fast reserve typically fall under compulsory provision</a:t>
            </a:r>
            <a:r>
              <a:rPr lang="en-US" sz="2001">
                <a:latin typeface="Arial" panose="020B0604020202020204" pitchFamily="34" charset="0"/>
                <a:cs typeface="Arial" panose="020B0604020202020204" pitchFamily="34" charset="0"/>
              </a:rPr>
              <a:t>.</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compulsory provision ensures that </a:t>
            </a:r>
            <a:r>
              <a:rPr lang="en-US" sz="2001" b="1">
                <a:latin typeface="Arial" panose="020B0604020202020204" pitchFamily="34" charset="0"/>
                <a:cs typeface="Arial" panose="020B0604020202020204" pitchFamily="34" charset="0"/>
              </a:rPr>
              <a:t>essential services are always available, even in the absence of market incentives</a:t>
            </a:r>
            <a:r>
              <a:rPr lang="en-US" sz="2001">
                <a:latin typeface="Arial" panose="020B0604020202020204" pitchFamily="34" charset="0"/>
                <a:cs typeface="Arial" panose="020B0604020202020204" pitchFamily="34" charset="0"/>
              </a:rPr>
              <a:t>. This approach helps avoid situations where a lack of these services could compromise the security of the power system.</a:t>
            </a:r>
          </a:p>
        </p:txBody>
      </p:sp>
      <p:sp>
        <p:nvSpPr>
          <p:cNvPr id="4" name="Espace réservé du numéro de diapositive 1">
            <a:extLst>
              <a:ext uri="{FF2B5EF4-FFF2-40B4-BE49-F238E27FC236}">
                <a16:creationId xmlns:a16="http://schemas.microsoft.com/office/drawing/2014/main" id="{1698D4E8-8C72-35A4-C4A4-8169F3297218}"/>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226</a:t>
            </a:fld>
            <a:endParaRPr lang="en-GB"/>
          </a:p>
        </p:txBody>
      </p:sp>
    </p:spTree>
    <p:extLst>
      <p:ext uri="{BB962C8B-B14F-4D97-AF65-F5344CB8AC3E}">
        <p14:creationId xmlns:p14="http://schemas.microsoft.com/office/powerpoint/2010/main" val="76728954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6E56FB0-C81D-E4E2-C7D2-27E70DF27E01}"/>
              </a:ext>
            </a:extLst>
          </p:cNvPr>
          <p:cNvSpPr txBox="1"/>
          <p:nvPr/>
        </p:nvSpPr>
        <p:spPr>
          <a:xfrm>
            <a:off x="590878" y="1229231"/>
            <a:ext cx="9485266" cy="4710843"/>
          </a:xfrm>
          <a:prstGeom prst="rect">
            <a:avLst/>
          </a:prstGeom>
          <a:noFill/>
        </p:spPr>
        <p:txBody>
          <a:bodyPr wrap="square">
            <a:spAutoFit/>
          </a:bodyPr>
          <a:lstStyle/>
          <a:p>
            <a:pPr algn="just"/>
            <a:r>
              <a:rPr lang="en-US" sz="2001" b="1">
                <a:latin typeface="Arial" panose="020B0604020202020204" pitchFamily="34" charset="0"/>
                <a:cs typeface="Arial" panose="020B0604020202020204" pitchFamily="34" charset="0"/>
              </a:rPr>
              <a:t>2)  Market-based mechanism for ancillary services:</a:t>
            </a:r>
          </a:p>
          <a:p>
            <a:pPr algn="just"/>
            <a:endParaRPr lang="en-US" sz="2001" b="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Ancillary services are procured through competitive markets where market participants, including generators and demand response providers, offer their services in response to market signals such as prices or requests for proposals. These markets are designed to promote efficient resource allocation and price discovery.</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Market-based mechanisms are well-suited for services that can be provided by various sources and are not immediately critical to grid stability. </a:t>
            </a:r>
            <a:r>
              <a:rPr lang="en-US" sz="2001" b="1">
                <a:latin typeface="Arial" panose="020B0604020202020204" pitchFamily="34" charset="0"/>
                <a:cs typeface="Arial" panose="020B0604020202020204" pitchFamily="34" charset="0"/>
              </a:rPr>
              <a:t>Examples include regulation services, load-following, and some reserve services.</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approach</a:t>
            </a:r>
            <a:r>
              <a:rPr lang="en-US" sz="2001" b="1">
                <a:latin typeface="Arial" panose="020B0604020202020204" pitchFamily="34" charset="0"/>
                <a:cs typeface="Arial" panose="020B0604020202020204" pitchFamily="34" charset="0"/>
              </a:rPr>
              <a:t> </a:t>
            </a:r>
            <a:r>
              <a:rPr lang="en-US" sz="2001">
                <a:latin typeface="Arial" panose="020B0604020202020204" pitchFamily="34" charset="0"/>
                <a:cs typeface="Arial" panose="020B0604020202020204" pitchFamily="34" charset="0"/>
              </a:rPr>
              <a:t>encourages competition, innovation, and cost-effectiveness in delivering ancillary services. They </a:t>
            </a:r>
            <a:r>
              <a:rPr lang="en-US" sz="2001" b="1">
                <a:latin typeface="Arial" panose="020B0604020202020204" pitchFamily="34" charset="0"/>
                <a:cs typeface="Arial" panose="020B0604020202020204" pitchFamily="34" charset="0"/>
              </a:rPr>
              <a:t>allow participants to respond flexibly to changing grid conditions and price signals, potentially resulting in more efficient service delivery</a:t>
            </a:r>
            <a:r>
              <a:rPr lang="en-US" sz="2001">
                <a:latin typeface="Arial" panose="020B0604020202020204" pitchFamily="34" charset="0"/>
                <a:cs typeface="Arial" panose="020B0604020202020204" pitchFamily="34" charset="0"/>
              </a:rPr>
              <a:t>.</a:t>
            </a:r>
          </a:p>
        </p:txBody>
      </p:sp>
      <p:sp>
        <p:nvSpPr>
          <p:cNvPr id="8" name="ZoneTexte 7">
            <a:extLst>
              <a:ext uri="{FF2B5EF4-FFF2-40B4-BE49-F238E27FC236}">
                <a16:creationId xmlns:a16="http://schemas.microsoft.com/office/drawing/2014/main" id="{48F356A2-84D1-4D88-499F-B12A2AEF46A1}"/>
              </a:ext>
            </a:extLst>
          </p:cNvPr>
          <p:cNvSpPr txBox="1"/>
          <p:nvPr/>
        </p:nvSpPr>
        <p:spPr>
          <a:xfrm>
            <a:off x="590881" y="350031"/>
            <a:ext cx="9929940" cy="461848"/>
          </a:xfrm>
          <a:prstGeom prst="rect">
            <a:avLst/>
          </a:prstGeom>
          <a:noFill/>
        </p:spPr>
        <p:txBody>
          <a:bodyPr wrap="square">
            <a:spAutoFit/>
          </a:bodyPr>
          <a:lstStyle/>
          <a:p>
            <a:r>
              <a:rPr lang="fr-BE" sz="2401" b="1">
                <a:latin typeface="Arial" panose="020B0604020202020204" pitchFamily="34" charset="0"/>
                <a:cs typeface="Arial" panose="020B0604020202020204" pitchFamily="34" charset="0"/>
              </a:rPr>
              <a:t>Obtaining ancillary services (2/2) </a:t>
            </a:r>
            <a:endParaRPr lang="en-GB" sz="2401" b="1">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8927534F-0EDC-D950-450E-7A6CBC59D552}"/>
              </a:ext>
            </a:extLst>
          </p:cNvPr>
          <p:cNvSpPr txBox="1"/>
          <p:nvPr/>
        </p:nvSpPr>
        <p:spPr>
          <a:xfrm>
            <a:off x="590878" y="6049623"/>
            <a:ext cx="9485264" cy="101606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choice between compulsory provision and market-based mechanisms is influenced by the type of ancillary service, the nature of the power system, and historical circumstances.</a:t>
            </a:r>
            <a:endParaRPr lang="en-GB" sz="2001">
              <a:latin typeface="Arial" panose="020B0604020202020204" pitchFamily="34" charset="0"/>
              <a:cs typeface="Arial" panose="020B0604020202020204" pitchFamily="34" charset="0"/>
            </a:endParaRPr>
          </a:p>
        </p:txBody>
      </p:sp>
      <p:sp>
        <p:nvSpPr>
          <p:cNvPr id="3" name="Espace réservé du numéro de diapositive 1">
            <a:extLst>
              <a:ext uri="{FF2B5EF4-FFF2-40B4-BE49-F238E27FC236}">
                <a16:creationId xmlns:a16="http://schemas.microsoft.com/office/drawing/2014/main" id="{A4BA3F6E-578C-5F05-8825-13F3257D0DD0}"/>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227</a:t>
            </a:fld>
            <a:endParaRPr lang="en-GB"/>
          </a:p>
        </p:txBody>
      </p:sp>
    </p:spTree>
    <p:extLst>
      <p:ext uri="{BB962C8B-B14F-4D97-AF65-F5344CB8AC3E}">
        <p14:creationId xmlns:p14="http://schemas.microsoft.com/office/powerpoint/2010/main" val="206176992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4">
            <a:extLst>
              <a:ext uri="{FF2B5EF4-FFF2-40B4-BE49-F238E27FC236}">
                <a16:creationId xmlns:a16="http://schemas.microsoft.com/office/drawing/2014/main" id="{94017D4B-026A-F88B-116F-6375BA004DB1}"/>
              </a:ext>
            </a:extLst>
          </p:cNvPr>
          <p:cNvPicPr>
            <a:picLocks noChangeAspect="1"/>
          </p:cNvPicPr>
          <p:nvPr/>
        </p:nvPicPr>
        <p:blipFill>
          <a:blip r:embed="rId3"/>
          <a:stretch>
            <a:fillRect/>
          </a:stretch>
        </p:blipFill>
        <p:spPr>
          <a:xfrm>
            <a:off x="6417146" y="4062452"/>
            <a:ext cx="2906521" cy="3092140"/>
          </a:xfrm>
          <a:prstGeom prst="rect">
            <a:avLst/>
          </a:prstGeom>
        </p:spPr>
      </p:pic>
      <p:sp>
        <p:nvSpPr>
          <p:cNvPr id="7" name="ZoneTexte 6">
            <a:extLst>
              <a:ext uri="{FF2B5EF4-FFF2-40B4-BE49-F238E27FC236}">
                <a16:creationId xmlns:a16="http://schemas.microsoft.com/office/drawing/2014/main" id="{5DB26A22-BCDB-D060-8DF5-ED754BE58DC3}"/>
              </a:ext>
            </a:extLst>
          </p:cNvPr>
          <p:cNvSpPr txBox="1"/>
          <p:nvPr/>
        </p:nvSpPr>
        <p:spPr>
          <a:xfrm>
            <a:off x="590881" y="350031"/>
            <a:ext cx="9929940"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Compulsory provision of ancillary services</a:t>
            </a:r>
          </a:p>
        </p:txBody>
      </p:sp>
      <p:sp>
        <p:nvSpPr>
          <p:cNvPr id="13" name="ZoneTexte 12">
            <a:extLst>
              <a:ext uri="{FF2B5EF4-FFF2-40B4-BE49-F238E27FC236}">
                <a16:creationId xmlns:a16="http://schemas.microsoft.com/office/drawing/2014/main" id="{CCA0950F-740E-A11B-4967-ECB4B8E45DA4}"/>
              </a:ext>
            </a:extLst>
          </p:cNvPr>
          <p:cNvSpPr txBox="1"/>
          <p:nvPr/>
        </p:nvSpPr>
        <p:spPr>
          <a:xfrm>
            <a:off x="590880" y="1152608"/>
            <a:ext cx="9485264" cy="2401606"/>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As a condition for connection, a category of industry participants can be required to provide a specific type of ancillary service.</a:t>
            </a:r>
          </a:p>
          <a:p>
            <a:pPr algn="just"/>
            <a:endParaRPr lang="en-GB" sz="1000">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For example, generating units may be required to be equipped with a 4% droop coefficient (</a:t>
            </a:r>
            <a:r>
              <a:rPr lang="en-GB" sz="2001" i="1">
                <a:latin typeface="Arial" panose="020B0604020202020204" pitchFamily="34" charset="0"/>
                <a:cs typeface="Arial" panose="020B0604020202020204" pitchFamily="34" charset="0"/>
              </a:rPr>
              <a:t>σ</a:t>
            </a:r>
            <a:r>
              <a:rPr lang="en-GB" sz="2001">
                <a:latin typeface="Arial" panose="020B0604020202020204" pitchFamily="34" charset="0"/>
                <a:cs typeface="Arial" panose="020B0604020202020204" pitchFamily="34" charset="0"/>
              </a:rPr>
              <a:t>) to ensure that all units contribute equally to frequency regulation. </a:t>
            </a:r>
            <a:r>
              <a:rPr lang="en-GB" sz="2001" b="1">
                <a:latin typeface="Arial" panose="020B0604020202020204" pitchFamily="34" charset="0"/>
                <a:cs typeface="Arial" panose="020B0604020202020204" pitchFamily="34" charset="0"/>
              </a:rPr>
              <a:t>The droop coefficient defines the relationship between a generator's output and the grid frequency</a:t>
            </a:r>
            <a:r>
              <a:rPr lang="en-GB" sz="2001">
                <a:latin typeface="Arial" panose="020B0604020202020204" pitchFamily="34" charset="0"/>
                <a:cs typeface="Arial" panose="020B0604020202020204" pitchFamily="34" charset="0"/>
              </a:rPr>
              <a:t>. A 4% droop coefficient means that the generator will adjust its output by 4% for every 1 Hz change in grid frequency.</a:t>
            </a:r>
          </a:p>
        </p:txBody>
      </p:sp>
      <p:sp>
        <p:nvSpPr>
          <p:cNvPr id="16" name="ZoneTexte 15">
            <a:extLst>
              <a:ext uri="{FF2B5EF4-FFF2-40B4-BE49-F238E27FC236}">
                <a16:creationId xmlns:a16="http://schemas.microsoft.com/office/drawing/2014/main" id="{BE1D1465-E95A-EC45-4A1B-7D2FBAEE510D}"/>
              </a:ext>
            </a:extLst>
          </p:cNvPr>
          <p:cNvSpPr txBox="1"/>
          <p:nvPr/>
        </p:nvSpPr>
        <p:spPr>
          <a:xfrm>
            <a:off x="590878" y="3683512"/>
            <a:ext cx="4723689" cy="3787149"/>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Generating units may also be required to operate with a power factor ranging from 0.85 leading to 0.9 lagging and be equipped with voltage regulators. </a:t>
            </a:r>
            <a:r>
              <a:rPr lang="en-GB" sz="2001" b="1">
                <a:latin typeface="Arial" panose="020B0604020202020204" pitchFamily="34" charset="0"/>
                <a:cs typeface="Arial" panose="020B0604020202020204" pitchFamily="34" charset="0"/>
              </a:rPr>
              <a:t>The power factor measures the ratio of active power to apparent power in an alternating current circuit</a:t>
            </a:r>
            <a:r>
              <a:rPr lang="en-GB" sz="2001">
                <a:latin typeface="Arial" panose="020B0604020202020204" pitchFamily="34" charset="0"/>
                <a:cs typeface="Arial" panose="020B0604020202020204" pitchFamily="34" charset="0"/>
              </a:rPr>
              <a:t>. A power factor range of 0.85 leading to 0.9 lagging indicates that the generators must provide a mix of reactive power (leading or lagging) to help control and stabilize voltage levels. </a:t>
            </a:r>
          </a:p>
        </p:txBody>
      </p:sp>
      <p:sp>
        <p:nvSpPr>
          <p:cNvPr id="17" name="Rectangle 16">
            <a:extLst>
              <a:ext uri="{FF2B5EF4-FFF2-40B4-BE49-F238E27FC236}">
                <a16:creationId xmlns:a16="http://schemas.microsoft.com/office/drawing/2014/main" id="{4F77FBCD-A022-70F9-867A-FDD32FC55696}"/>
              </a:ext>
            </a:extLst>
          </p:cNvPr>
          <p:cNvSpPr/>
          <p:nvPr/>
        </p:nvSpPr>
        <p:spPr>
          <a:xfrm>
            <a:off x="5922019" y="3850516"/>
            <a:ext cx="3896777" cy="354204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4" name="Espace réservé du numéro de diapositive 1">
            <a:extLst>
              <a:ext uri="{FF2B5EF4-FFF2-40B4-BE49-F238E27FC236}">
                <a16:creationId xmlns:a16="http://schemas.microsoft.com/office/drawing/2014/main" id="{D3CF52AA-3193-0E68-2721-55A98A46672E}"/>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228</a:t>
            </a:fld>
            <a:endParaRPr lang="en-GB"/>
          </a:p>
        </p:txBody>
      </p:sp>
    </p:spTree>
    <p:extLst>
      <p:ext uri="{BB962C8B-B14F-4D97-AF65-F5344CB8AC3E}">
        <p14:creationId xmlns:p14="http://schemas.microsoft.com/office/powerpoint/2010/main" val="324535739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DB07C84-37D4-D01A-8DD3-AF28B19DAC3A}"/>
              </a:ext>
            </a:extLst>
          </p:cNvPr>
          <p:cNvSpPr txBox="1"/>
          <p:nvPr/>
        </p:nvSpPr>
        <p:spPr>
          <a:xfrm>
            <a:off x="590881" y="350031"/>
            <a:ext cx="992994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The disadvantages of compulsory provision</a:t>
            </a:r>
            <a:endParaRPr lang="en-GB" sz="2401" b="1">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91F3C0DD-5A98-8728-4676-F4C2CB1E7E69}"/>
              </a:ext>
            </a:extLst>
          </p:cNvPr>
          <p:cNvSpPr txBox="1"/>
          <p:nvPr/>
        </p:nvSpPr>
        <p:spPr>
          <a:xfrm>
            <a:off x="590881" y="1809666"/>
            <a:ext cx="9485264" cy="5018742"/>
          </a:xfrm>
          <a:prstGeom prst="rect">
            <a:avLst/>
          </a:prstGeom>
          <a:noFill/>
        </p:spPr>
        <p:txBody>
          <a:bodyPr wrap="square">
            <a:spAutoFit/>
          </a:bodyPr>
          <a:lstStyle/>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Unnecessary investments</a:t>
            </a:r>
            <a:r>
              <a:rPr lang="en-US" sz="2001">
                <a:latin typeface="Arial" panose="020B0604020202020204" pitchFamily="34" charset="0"/>
                <a:cs typeface="Arial" panose="020B0604020202020204" pitchFamily="34" charset="0"/>
              </a:rPr>
              <a:t>: Not all generating units need to participate in frequency control, and not all units require power system stabilizers.</a:t>
            </a:r>
          </a:p>
          <a:p>
            <a:pPr marL="343037" indent="-343037" algn="just">
              <a:buFont typeface="Arial" panose="020B0604020202020204" pitchFamily="34" charset="0"/>
              <a:buChar char="•"/>
            </a:pPr>
            <a:endParaRPr lang="en-US"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Limited room for innovation</a:t>
            </a:r>
            <a:r>
              <a:rPr lang="en-US" sz="2001">
                <a:latin typeface="Arial" panose="020B0604020202020204" pitchFamily="34" charset="0"/>
                <a:cs typeface="Arial" panose="020B0604020202020204" pitchFamily="34" charset="0"/>
              </a:rPr>
              <a:t>: This approach does not allow for technological advancements or commercial innovation.</a:t>
            </a:r>
          </a:p>
          <a:p>
            <a:pPr marL="343037" indent="-343037" algn="just">
              <a:buFont typeface="Arial" panose="020B0604020202020204" pitchFamily="34" charset="0"/>
              <a:buChar char="•"/>
            </a:pPr>
            <a:endParaRPr lang="en-US"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Unpopularity</a:t>
            </a:r>
            <a:r>
              <a:rPr lang="en-US" sz="2001">
                <a:latin typeface="Arial" panose="020B0604020202020204" pitchFamily="34" charset="0"/>
                <a:cs typeface="Arial" panose="020B0604020202020204" pitchFamily="34" charset="0"/>
              </a:rPr>
              <a:t>: Providers may feel compelled to supply services for which they are not compensated (e.g., producing reactive reserves increases losses and limits the maximum amount of active power that can be produced).</a:t>
            </a:r>
          </a:p>
          <a:p>
            <a:pPr marL="343037" indent="-343037" algn="just">
              <a:buFont typeface="Arial" panose="020B0604020202020204" pitchFamily="34" charset="0"/>
              <a:buChar char="•"/>
            </a:pPr>
            <a:endParaRPr lang="en-US"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Inability to provide services</a:t>
            </a:r>
            <a:r>
              <a:rPr lang="en-US" sz="2001">
                <a:latin typeface="Arial" panose="020B0604020202020204" pitchFamily="34" charset="0"/>
                <a:cs typeface="Arial" panose="020B0604020202020204" pitchFamily="34" charset="0"/>
              </a:rPr>
              <a:t>: Some participants may be unable to provide required services (e.g., nuclear units cannot rapidly adjust their power output). Therefore, compulsion may not be suitable for certain services.</a:t>
            </a:r>
          </a:p>
          <a:p>
            <a:pPr marL="343037" indent="-343037" algn="just">
              <a:buFont typeface="Arial" panose="020B0604020202020204" pitchFamily="34" charset="0"/>
              <a:buChar char="•"/>
            </a:pPr>
            <a:endParaRPr lang="en-US"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Inefficient resource use</a:t>
            </a:r>
            <a:r>
              <a:rPr lang="en-US" sz="2001">
                <a:latin typeface="Arial" panose="020B0604020202020204" pitchFamily="34" charset="0"/>
                <a:cs typeface="Arial" panose="020B0604020202020204" pitchFamily="34" charset="0"/>
              </a:rPr>
              <a:t>: Efficient units should not be forced to operate at partial load to provide reserves.</a:t>
            </a:r>
          </a:p>
        </p:txBody>
      </p:sp>
      <p:sp>
        <p:nvSpPr>
          <p:cNvPr id="4" name="Espace réservé du numéro de diapositive 1">
            <a:extLst>
              <a:ext uri="{FF2B5EF4-FFF2-40B4-BE49-F238E27FC236}">
                <a16:creationId xmlns:a16="http://schemas.microsoft.com/office/drawing/2014/main" id="{5D01AF10-5A5F-6DEC-2F0D-81A1A63F67F8}"/>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229</a:t>
            </a:fld>
            <a:endParaRPr lang="en-GB"/>
          </a:p>
        </p:txBody>
      </p:sp>
    </p:spTree>
    <p:extLst>
      <p:ext uri="{BB962C8B-B14F-4D97-AF65-F5344CB8AC3E}">
        <p14:creationId xmlns:p14="http://schemas.microsoft.com/office/powerpoint/2010/main" val="2761269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89214A2-86AF-964A-9129-3B69AF2CC9EA}"/>
              </a:ext>
            </a:extLst>
          </p:cNvPr>
          <p:cNvSpPr txBox="1"/>
          <p:nvPr/>
        </p:nvSpPr>
        <p:spPr>
          <a:xfrm>
            <a:off x="594591" y="28980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And you can start benefiting of short supply chains for energy</a:t>
            </a:r>
          </a:p>
        </p:txBody>
      </p:sp>
      <p:sp>
        <p:nvSpPr>
          <p:cNvPr id="9" name="ZoneTexte 8">
            <a:extLst>
              <a:ext uri="{FF2B5EF4-FFF2-40B4-BE49-F238E27FC236}">
                <a16:creationId xmlns:a16="http://schemas.microsoft.com/office/drawing/2014/main" id="{D5B0F427-2469-A022-A1C4-677E226628BA}"/>
              </a:ext>
            </a:extLst>
          </p:cNvPr>
          <p:cNvSpPr txBox="1"/>
          <p:nvPr/>
        </p:nvSpPr>
        <p:spPr>
          <a:xfrm>
            <a:off x="592086" y="2108893"/>
            <a:ext cx="9476509" cy="4708981"/>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Consumers are increasingly concerned about the origin of the electricity they consume, seeking </a:t>
            </a:r>
            <a:r>
              <a:rPr lang="en-GB" sz="2000" b="1" noProof="0">
                <a:latin typeface="Arial" panose="020B0604020202020204" pitchFamily="34" charset="0"/>
                <a:cs typeface="Arial" panose="020B0604020202020204" pitchFamily="34" charset="0"/>
              </a:rPr>
              <a:t>transparency</a:t>
            </a:r>
            <a:r>
              <a:rPr lang="en-GB" sz="2000" noProof="0">
                <a:latin typeface="Arial" panose="020B0604020202020204" pitchFamily="34" charset="0"/>
                <a:cs typeface="Arial" panose="020B0604020202020204" pitchFamily="34" charset="0"/>
              </a:rPr>
              <a:t> regarding its sources and environmental impact.</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Additionally, the electricity sector is influenced by the ‘</a:t>
            </a:r>
            <a:r>
              <a:rPr lang="en-GB" sz="2000" b="1" noProof="0">
                <a:latin typeface="Arial" panose="020B0604020202020204" pitchFamily="34" charset="0"/>
                <a:cs typeface="Arial" panose="020B0604020202020204" pitchFamily="34" charset="0"/>
              </a:rPr>
              <a:t>short supply chain</a:t>
            </a:r>
            <a:r>
              <a:rPr lang="en-GB" sz="2000" noProof="0">
                <a:latin typeface="Arial" panose="020B0604020202020204" pitchFamily="34" charset="0"/>
                <a:cs typeface="Arial" panose="020B0604020202020204" pitchFamily="34" charset="0"/>
              </a:rPr>
              <a:t>’ trend, where consumers prefer locally produced electricity from renewable sources. More than just a trend, this short supply chain approach offers several benefits:</a:t>
            </a:r>
          </a:p>
          <a:p>
            <a:pPr algn="just"/>
            <a:endParaRPr lang="en-GB" sz="5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err="1">
                <a:latin typeface="Arial" panose="020B0604020202020204" pitchFamily="34" charset="0"/>
                <a:cs typeface="Arial" panose="020B0604020202020204" pitchFamily="34" charset="0"/>
              </a:rPr>
              <a:t>i</a:t>
            </a:r>
            <a:r>
              <a:rPr lang="en-US" sz="2000" noProof="0">
                <a:latin typeface="Arial" panose="020B0604020202020204" pitchFamily="34" charset="0"/>
                <a:cs typeface="Arial" panose="020B0604020202020204" pitchFamily="34" charset="0"/>
              </a:rPr>
              <a:t>t may reduce transmission and distribution losses in some cases</a:t>
            </a:r>
            <a:r>
              <a:rPr lang="en-GB" sz="2000" noProof="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endParaRPr lang="en-GB" sz="5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err="1">
                <a:latin typeface="Arial" panose="020B0604020202020204" pitchFamily="34" charset="0"/>
                <a:cs typeface="Arial" panose="020B0604020202020204" pitchFamily="34" charset="0"/>
              </a:rPr>
              <a:t>i</a:t>
            </a:r>
            <a:r>
              <a:rPr lang="en-GB" sz="2000" noProof="0">
                <a:latin typeface="Arial" panose="020B0604020202020204" pitchFamily="34" charset="0"/>
                <a:cs typeface="Arial" panose="020B0604020202020204" pitchFamily="34" charset="0"/>
              </a:rPr>
              <a:t>t prevents local overvoltage,</a:t>
            </a:r>
          </a:p>
          <a:p>
            <a:pPr marL="342900" indent="-342900" algn="just">
              <a:buFont typeface="Arial" panose="020B0604020202020204" pitchFamily="34" charset="0"/>
              <a:buChar char="•"/>
            </a:pPr>
            <a:endParaRPr lang="en-GB" sz="5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err="1">
                <a:latin typeface="Arial" panose="020B0604020202020204" pitchFamily="34" charset="0"/>
                <a:cs typeface="Arial" panose="020B0604020202020204" pitchFamily="34" charset="0"/>
              </a:rPr>
              <a:t>i</a:t>
            </a:r>
            <a:r>
              <a:rPr lang="en-GB" sz="2000" noProof="0">
                <a:latin typeface="Arial" panose="020B0604020202020204" pitchFamily="34" charset="0"/>
                <a:cs typeface="Arial" panose="020B0604020202020204" pitchFamily="34" charset="0"/>
              </a:rPr>
              <a:t>t enhances supply security,</a:t>
            </a:r>
          </a:p>
          <a:p>
            <a:pPr marL="342900" indent="-342900" algn="just">
              <a:buFont typeface="Arial" panose="020B0604020202020204" pitchFamily="34" charset="0"/>
              <a:buChar char="•"/>
            </a:pPr>
            <a:endParaRPr lang="en-GB" sz="5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err="1">
                <a:latin typeface="Arial" panose="020B0604020202020204" pitchFamily="34" charset="0"/>
                <a:cs typeface="Arial" panose="020B0604020202020204" pitchFamily="34" charset="0"/>
              </a:rPr>
              <a:t>i</a:t>
            </a:r>
            <a:r>
              <a:rPr lang="en-GB" sz="2000" noProof="0">
                <a:latin typeface="Arial" panose="020B0604020202020204" pitchFamily="34" charset="0"/>
                <a:cs typeface="Arial" panose="020B0604020202020204" pitchFamily="34" charset="0"/>
              </a:rPr>
              <a:t>t supports the local economy.</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This has led to the development of </a:t>
            </a:r>
            <a:r>
              <a:rPr lang="en-GB" sz="2000" b="1" noProof="0">
                <a:latin typeface="Arial" panose="020B0604020202020204" pitchFamily="34" charset="0"/>
                <a:cs typeface="Arial" panose="020B0604020202020204" pitchFamily="34" charset="0"/>
              </a:rPr>
              <a:t>energy communities</a:t>
            </a:r>
            <a:r>
              <a:rPr lang="en-GB" sz="2000" b="1">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and specific types of Power Purchase Agreements (PPA).</a:t>
            </a:r>
          </a:p>
          <a:p>
            <a:pPr algn="just"/>
            <a:endParaRPr lang="en-GB" sz="2000" noProof="0">
              <a:latin typeface="Arial" panose="020B0604020202020204" pitchFamily="34" charset="0"/>
              <a:cs typeface="Arial" panose="020B0604020202020204" pitchFamily="34" charset="0"/>
            </a:endParaRPr>
          </a:p>
        </p:txBody>
      </p:sp>
      <p:sp>
        <p:nvSpPr>
          <p:cNvPr id="3" name="Espace réservé du numéro de diapositive 2">
            <a:extLst>
              <a:ext uri="{FF2B5EF4-FFF2-40B4-BE49-F238E27FC236}">
                <a16:creationId xmlns:a16="http://schemas.microsoft.com/office/drawing/2014/main" id="{7C06940B-BDA1-3754-CCAC-62D29AC4E1BC}"/>
              </a:ext>
            </a:extLst>
          </p:cNvPr>
          <p:cNvSpPr>
            <a:spLocks noGrp="1"/>
          </p:cNvSpPr>
          <p:nvPr>
            <p:ph type="sldNum" sz="quarter" idx="12"/>
          </p:nvPr>
        </p:nvSpPr>
        <p:spPr/>
        <p:txBody>
          <a:bodyPr/>
          <a:lstStyle/>
          <a:p>
            <a:fld id="{C7CC0789-4E3B-4896-AB79-9C52DA5A6F9C}" type="slidenum">
              <a:rPr lang="en-GB" smtClean="0"/>
              <a:t>23</a:t>
            </a:fld>
            <a:endParaRPr lang="en-GB"/>
          </a:p>
        </p:txBody>
      </p:sp>
    </p:spTree>
    <p:extLst>
      <p:ext uri="{BB962C8B-B14F-4D97-AF65-F5344CB8AC3E}">
        <p14:creationId xmlns:p14="http://schemas.microsoft.com/office/powerpoint/2010/main" val="419551045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C553054-7CAB-7174-5ADC-FFA26E20D160}"/>
              </a:ext>
            </a:extLst>
          </p:cNvPr>
          <p:cNvSpPr txBox="1"/>
          <p:nvPr/>
        </p:nvSpPr>
        <p:spPr>
          <a:xfrm>
            <a:off x="590881" y="350031"/>
            <a:ext cx="992994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Market-based mechanism for ancillary services</a:t>
            </a:r>
            <a:endParaRPr lang="en-GB" sz="2401"/>
          </a:p>
        </p:txBody>
      </p:sp>
      <p:sp>
        <p:nvSpPr>
          <p:cNvPr id="10" name="ZoneTexte 9">
            <a:extLst>
              <a:ext uri="{FF2B5EF4-FFF2-40B4-BE49-F238E27FC236}">
                <a16:creationId xmlns:a16="http://schemas.microsoft.com/office/drawing/2014/main" id="{EF197A09-E3AF-357B-7C5C-0B0FCE43DDAF}"/>
              </a:ext>
            </a:extLst>
          </p:cNvPr>
          <p:cNvSpPr txBox="1"/>
          <p:nvPr/>
        </p:nvSpPr>
        <p:spPr>
          <a:xfrm>
            <a:off x="595893" y="1168424"/>
            <a:ext cx="9480251" cy="6250334"/>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Instead of making the provision compulsory, the ISO can organize markets where it will buy ancillary services from other market participants.</a:t>
            </a:r>
          </a:p>
          <a:p>
            <a:pPr algn="just"/>
            <a:endParaRPr lang="en-GB" sz="1000">
              <a:latin typeface="Arial" panose="020B0604020202020204" pitchFamily="34" charset="0"/>
              <a:cs typeface="Arial" panose="020B0604020202020204" pitchFamily="34" charset="0"/>
            </a:endParaRPr>
          </a:p>
          <a:p>
            <a:pPr algn="just"/>
            <a:r>
              <a:rPr lang="en-GB" sz="2001" b="1">
                <a:latin typeface="Arial" panose="020B0604020202020204" pitchFamily="34" charset="0"/>
                <a:cs typeface="Arial" panose="020B0604020202020204" pitchFamily="34" charset="0"/>
              </a:rPr>
              <a:t>Long-term contracts </a:t>
            </a:r>
            <a:r>
              <a:rPr lang="en-GB" sz="2001">
                <a:latin typeface="Arial" panose="020B0604020202020204" pitchFamily="34" charset="0"/>
                <a:cs typeface="Arial" panose="020B0604020202020204" pitchFamily="34" charset="0"/>
              </a:rPr>
              <a:t>are preferred for services in which the amount needed does not change (or changes very little) over time, such as </a:t>
            </a:r>
            <a:r>
              <a:rPr lang="en-GB" sz="2001" b="1">
                <a:latin typeface="Arial" panose="020B0604020202020204" pitchFamily="34" charset="0"/>
                <a:cs typeface="Arial" panose="020B0604020202020204" pitchFamily="34" charset="0"/>
              </a:rPr>
              <a:t>black-start capability, inter-trip schemes, power-system stabilizers, and frequency regulation</a:t>
            </a:r>
            <a:r>
              <a:rPr lang="en-GB" sz="2001">
                <a:latin typeface="Arial" panose="020B0604020202020204" pitchFamily="34" charset="0"/>
                <a:cs typeface="Arial" panose="020B0604020202020204" pitchFamily="34" charset="0"/>
              </a:rPr>
              <a:t>.</a:t>
            </a:r>
          </a:p>
          <a:p>
            <a:pPr algn="just"/>
            <a:endParaRPr lang="en-GB" sz="1000">
              <a:latin typeface="Arial" panose="020B0604020202020204" pitchFamily="34" charset="0"/>
              <a:cs typeface="Arial" panose="020B0604020202020204" pitchFamily="34" charset="0"/>
            </a:endParaRPr>
          </a:p>
          <a:p>
            <a:pPr algn="just"/>
            <a:r>
              <a:rPr lang="en-GB" sz="2001" b="1">
                <a:latin typeface="Arial" panose="020B0604020202020204" pitchFamily="34" charset="0"/>
                <a:cs typeface="Arial" panose="020B0604020202020204" pitchFamily="34" charset="0"/>
              </a:rPr>
              <a:t>Spot markets </a:t>
            </a:r>
            <a:r>
              <a:rPr lang="en-GB" sz="2001">
                <a:latin typeface="Arial" panose="020B0604020202020204" pitchFamily="34" charset="0"/>
                <a:cs typeface="Arial" panose="020B0604020202020204" pitchFamily="34" charset="0"/>
              </a:rPr>
              <a:t>are</a:t>
            </a:r>
            <a:r>
              <a:rPr lang="en-GB" sz="2001" b="1">
                <a:latin typeface="Arial" panose="020B0604020202020204" pitchFamily="34" charset="0"/>
                <a:cs typeface="Arial" panose="020B0604020202020204" pitchFamily="34" charset="0"/>
              </a:rPr>
              <a:t> </a:t>
            </a:r>
            <a:r>
              <a:rPr lang="en-GB" sz="2001">
                <a:latin typeface="Arial" panose="020B0604020202020204" pitchFamily="34" charset="0"/>
                <a:cs typeface="Arial" panose="020B0604020202020204" pitchFamily="34" charset="0"/>
              </a:rPr>
              <a:t>needed for services where the needs vary substantially over the course of the day and offers change due to interactions with the energy market. The last part of the necessary reserve is often provided through short-term market mechanisms.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In Europe, these markets are structured around two types of actors:</a:t>
            </a:r>
          </a:p>
          <a:p>
            <a:pPr algn="just"/>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Balance Responsible Parties (BRPs)</a:t>
            </a:r>
            <a:r>
              <a:rPr lang="en-GB" sz="2001">
                <a:latin typeface="Arial" panose="020B0604020202020204" pitchFamily="34" charset="0"/>
                <a:cs typeface="Arial" panose="020B0604020202020204" pitchFamily="34" charset="0"/>
              </a:rPr>
              <a:t>:</a:t>
            </a:r>
            <a:r>
              <a:rPr lang="en-GB" sz="2001" b="1">
                <a:latin typeface="Arial" panose="020B0604020202020204" pitchFamily="34" charset="0"/>
                <a:cs typeface="Arial" panose="020B0604020202020204" pitchFamily="34" charset="0"/>
              </a:rPr>
              <a:t> </a:t>
            </a:r>
            <a:r>
              <a:rPr lang="en-US" sz="2001">
                <a:latin typeface="Arial" panose="020B0604020202020204" pitchFamily="34" charset="0"/>
                <a:cs typeface="Arial" panose="020B0604020202020204" pitchFamily="34" charset="0"/>
              </a:rPr>
              <a:t>These are market participants responsible for ensuring that their own energy consumption and/or production matches their contracted positions. BRPs may be producers, suppliers, large consumers, or traders.</a:t>
            </a:r>
          </a:p>
          <a:p>
            <a:pPr marL="343037" indent="-343037" algn="just">
              <a:buFont typeface="Arial" panose="020B0604020202020204" pitchFamily="34" charset="0"/>
              <a:buChar char="•"/>
            </a:pPr>
            <a:endParaRPr lang="en-GB"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Balance System Providers (BSPs)</a:t>
            </a:r>
            <a:r>
              <a:rPr lang="en-GB" sz="2001">
                <a:latin typeface="Arial" panose="020B0604020202020204" pitchFamily="34" charset="0"/>
                <a:cs typeface="Arial" panose="020B0604020202020204" pitchFamily="34" charset="0"/>
              </a:rPr>
              <a:t>: They </a:t>
            </a:r>
            <a:r>
              <a:rPr lang="en-US" sz="2001">
                <a:latin typeface="Arial" panose="020B0604020202020204" pitchFamily="34" charset="0"/>
                <a:cs typeface="Arial" panose="020B0604020202020204" pitchFamily="34" charset="0"/>
              </a:rPr>
              <a:t>provide balancing services to the grid operator. They may include producers, demand response providers, or other entities capable of supplying ancillary services to maintain grid balance.</a:t>
            </a:r>
            <a:endParaRPr lang="en-GB" sz="2001" b="1">
              <a:latin typeface="Arial" panose="020B0604020202020204" pitchFamily="34" charset="0"/>
              <a:cs typeface="Arial" panose="020B0604020202020204" pitchFamily="34" charset="0"/>
            </a:endParaRPr>
          </a:p>
        </p:txBody>
      </p:sp>
      <p:sp>
        <p:nvSpPr>
          <p:cNvPr id="3" name="Espace réservé du numéro de diapositive 1">
            <a:extLst>
              <a:ext uri="{FF2B5EF4-FFF2-40B4-BE49-F238E27FC236}">
                <a16:creationId xmlns:a16="http://schemas.microsoft.com/office/drawing/2014/main" id="{DBDAE3B7-9FB8-C294-A527-DA58663E6141}"/>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230</a:t>
            </a:fld>
            <a:endParaRPr lang="en-GB"/>
          </a:p>
        </p:txBody>
      </p:sp>
    </p:spTree>
    <p:extLst>
      <p:ext uri="{BB962C8B-B14F-4D97-AF65-F5344CB8AC3E}">
        <p14:creationId xmlns:p14="http://schemas.microsoft.com/office/powerpoint/2010/main" val="394108318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83;p112">
            <a:extLst>
              <a:ext uri="{FF2B5EF4-FFF2-40B4-BE49-F238E27FC236}">
                <a16:creationId xmlns:a16="http://schemas.microsoft.com/office/drawing/2014/main" id="{FA116732-57C0-5811-71E3-6A6EC69B147B}"/>
              </a:ext>
            </a:extLst>
          </p:cNvPr>
          <p:cNvSpPr txBox="1"/>
          <p:nvPr/>
        </p:nvSpPr>
        <p:spPr>
          <a:xfrm>
            <a:off x="109290" y="7631271"/>
            <a:ext cx="5453217" cy="202659"/>
          </a:xfrm>
          <a:prstGeom prst="rect">
            <a:avLst/>
          </a:prstGeom>
          <a:noFill/>
          <a:ln>
            <a:noFill/>
          </a:ln>
        </p:spPr>
        <p:txBody>
          <a:bodyPr spcFirstLastPara="1" wrap="square" lIns="106895" tIns="106895" rIns="106895" bIns="106895" anchor="t" anchorCtr="0">
            <a:noAutofit/>
          </a:bodyPr>
          <a:lstStyle/>
          <a:p>
            <a:pPr>
              <a:lnSpc>
                <a:spcPct val="80000"/>
              </a:lnSpc>
              <a:buClr>
                <a:schemeClr val="dk1"/>
              </a:buClr>
              <a:buSzPts val="1100"/>
            </a:pPr>
            <a:r>
              <a:rPr lang="en-BE" sz="1200" i="1" u="sng">
                <a:latin typeface="Arial" panose="020B0604020202020204" pitchFamily="34" charset="0"/>
                <a:ea typeface="Calibri"/>
                <a:cs typeface="Arial" panose="020B0604020202020204" pitchFamily="34" charset="0"/>
                <a:sym typeface="Calibri"/>
              </a:rPr>
              <a:t>Source</a:t>
            </a:r>
            <a:r>
              <a:rPr lang="en-BE" sz="1200" i="1">
                <a:latin typeface="Arial" panose="020B0604020202020204" pitchFamily="34" charset="0"/>
                <a:ea typeface="Calibri"/>
                <a:cs typeface="Arial" panose="020B0604020202020204" pitchFamily="34" charset="0"/>
                <a:sym typeface="Calibri"/>
              </a:rPr>
              <a:t>: </a:t>
            </a:r>
            <a:r>
              <a:rPr lang="en-BE" sz="1200" i="1" u="sng">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https://www.elia.be/en/electricity-market-and-system/role-of-brp</a:t>
            </a:r>
            <a:endParaRPr sz="1200" i="1">
              <a:latin typeface="Arial" panose="020B0604020202020204" pitchFamily="34" charset="0"/>
              <a:ea typeface="Calibri"/>
              <a:cs typeface="Arial" panose="020B0604020202020204" pitchFamily="34" charset="0"/>
              <a:sym typeface="Calibri"/>
            </a:endParaRPr>
          </a:p>
        </p:txBody>
      </p:sp>
      <p:sp>
        <p:nvSpPr>
          <p:cNvPr id="2" name="ZoneTexte 1">
            <a:extLst>
              <a:ext uri="{FF2B5EF4-FFF2-40B4-BE49-F238E27FC236}">
                <a16:creationId xmlns:a16="http://schemas.microsoft.com/office/drawing/2014/main" id="{7239BC92-35FB-206B-9FE1-18889A0C044D}"/>
              </a:ext>
            </a:extLst>
          </p:cNvPr>
          <p:cNvSpPr txBox="1"/>
          <p:nvPr/>
        </p:nvSpPr>
        <p:spPr>
          <a:xfrm>
            <a:off x="590881" y="350031"/>
            <a:ext cx="992994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The Balance Responsible Party (BRP)</a:t>
            </a:r>
            <a:endParaRPr lang="en-GB" sz="2401"/>
          </a:p>
        </p:txBody>
      </p:sp>
      <p:sp>
        <p:nvSpPr>
          <p:cNvPr id="7" name="ZoneTexte 6">
            <a:extLst>
              <a:ext uri="{FF2B5EF4-FFF2-40B4-BE49-F238E27FC236}">
                <a16:creationId xmlns:a16="http://schemas.microsoft.com/office/drawing/2014/main" id="{31669F90-297F-2844-FC24-69F0A4661611}"/>
              </a:ext>
            </a:extLst>
          </p:cNvPr>
          <p:cNvSpPr txBox="1"/>
          <p:nvPr/>
        </p:nvSpPr>
        <p:spPr>
          <a:xfrm>
            <a:off x="590881" y="2582538"/>
            <a:ext cx="9603902" cy="409509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 BRP is a market participant, or its designated representative, responsible for managing its imbalances. BRPs are required to take all reasonable measures to maintain balance. This may involve adjusting generation, trading in the electricity market, or implementing demand response measures to align supply and demand. </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Each BRP is responsible for a portfolio of </a:t>
            </a:r>
            <a:r>
              <a:rPr lang="en-US" sz="2001" b="1">
                <a:latin typeface="Arial" panose="020B0604020202020204" pitchFamily="34" charset="0"/>
                <a:cs typeface="Arial" panose="020B0604020202020204" pitchFamily="34" charset="0"/>
              </a:rPr>
              <a:t>access points </a:t>
            </a:r>
            <a:r>
              <a:rPr lang="en-US" sz="2001">
                <a:latin typeface="Arial" panose="020B0604020202020204" pitchFamily="34" charset="0"/>
                <a:cs typeface="Arial" panose="020B0604020202020204" pitchFamily="34" charset="0"/>
              </a:rPr>
              <a:t>and must take all necessary actions to maintain balance between injections, offtakes, and commercial power trades within their portfolio.</a:t>
            </a:r>
          </a:p>
          <a:p>
            <a:endParaRPr lang="en-US" sz="2001">
              <a:latin typeface="Arial" panose="020B0604020202020204" pitchFamily="34" charset="0"/>
              <a:cs typeface="Arial" panose="020B0604020202020204" pitchFamily="34" charset="0"/>
            </a:endParaRPr>
          </a:p>
          <a:p>
            <a:r>
              <a:rPr lang="en-US" sz="2001">
                <a:latin typeface="Arial" panose="020B0604020202020204" pitchFamily="34" charset="0"/>
                <a:ea typeface="+mj-lt"/>
                <a:cs typeface="Arial" panose="020B0604020202020204" pitchFamily="34" charset="0"/>
              </a:rPr>
              <a:t>A list of Belgian BRPs is available at</a:t>
            </a:r>
          </a:p>
          <a:p>
            <a:r>
              <a:rPr lang="en-US" sz="2001">
                <a:latin typeface="Arial" panose="020B0604020202020204" pitchFamily="34" charset="0"/>
                <a:ea typeface="+mj-lt"/>
                <a:cs typeface="Arial" panose="020B0604020202020204" pitchFamily="34" charset="0"/>
                <a:hlinkClick r:id="rId4"/>
              </a:rPr>
              <a:t>https://opendata.elia.be/explore/dataset/ods196/information/</a:t>
            </a:r>
            <a:endParaRPr lang="en-US" sz="2001">
              <a:latin typeface="Arial" panose="020B0604020202020204" pitchFamily="34" charset="0"/>
              <a:ea typeface="+mj-lt"/>
              <a:cs typeface="Arial" panose="020B0604020202020204" pitchFamily="34" charset="0"/>
            </a:endParaRPr>
          </a:p>
          <a:p>
            <a:endParaRPr lang="en-US" sz="2001">
              <a:latin typeface="Arial" panose="020B0604020202020204" pitchFamily="34" charset="0"/>
              <a:ea typeface="+mj-lt"/>
              <a:cs typeface="Arial" panose="020B0604020202020204" pitchFamily="34" charset="0"/>
            </a:endParaRPr>
          </a:p>
          <a:p>
            <a:r>
              <a:rPr lang="en-US" sz="2001">
                <a:latin typeface="Arial" panose="020B0604020202020204" pitchFamily="34" charset="0"/>
                <a:ea typeface="+mj-lt"/>
                <a:cs typeface="Arial" panose="020B0604020202020204" pitchFamily="34" charset="0"/>
              </a:rPr>
              <a:t> </a:t>
            </a:r>
            <a:endParaRPr lang="en-US" sz="2001" u="sng">
              <a:solidFill>
                <a:schemeClr val="hlink"/>
              </a:solidFill>
              <a:latin typeface="Arial" panose="020B0604020202020204" pitchFamily="34" charset="0"/>
              <a:ea typeface="+mj-lt"/>
              <a:cs typeface="Arial" panose="020B0604020202020204" pitchFamily="34" charset="0"/>
            </a:endParaRPr>
          </a:p>
        </p:txBody>
      </p:sp>
      <p:sp>
        <p:nvSpPr>
          <p:cNvPr id="4" name="Espace réservé du numéro de diapositive 1">
            <a:extLst>
              <a:ext uri="{FF2B5EF4-FFF2-40B4-BE49-F238E27FC236}">
                <a16:creationId xmlns:a16="http://schemas.microsoft.com/office/drawing/2014/main" id="{65DA1913-9BFC-44B3-F1D8-57E954372C3F}"/>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231</a:t>
            </a:fld>
            <a:endParaRPr lang="en-GB"/>
          </a:p>
        </p:txBody>
      </p:sp>
    </p:spTree>
    <p:extLst>
      <p:ext uri="{BB962C8B-B14F-4D97-AF65-F5344CB8AC3E}">
        <p14:creationId xmlns:p14="http://schemas.microsoft.com/office/powerpoint/2010/main" val="5761341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8C12E47-FB4B-63B6-0F94-E3835DB709C0}"/>
              </a:ext>
            </a:extLst>
          </p:cNvPr>
          <p:cNvSpPr txBox="1"/>
          <p:nvPr/>
        </p:nvSpPr>
        <p:spPr>
          <a:xfrm>
            <a:off x="590881" y="350031"/>
            <a:ext cx="992994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Day balance schedule by BRPs in Belgium</a:t>
            </a:r>
            <a:endParaRPr lang="en-GB" sz="2401"/>
          </a:p>
        </p:txBody>
      </p:sp>
      <p:sp>
        <p:nvSpPr>
          <p:cNvPr id="8" name="ZoneTexte 7">
            <a:extLst>
              <a:ext uri="{FF2B5EF4-FFF2-40B4-BE49-F238E27FC236}">
                <a16:creationId xmlns:a16="http://schemas.microsoft.com/office/drawing/2014/main" id="{21643B4A-C32F-F939-7529-20782569121F}"/>
              </a:ext>
            </a:extLst>
          </p:cNvPr>
          <p:cNvSpPr txBox="1"/>
          <p:nvPr/>
        </p:nvSpPr>
        <p:spPr>
          <a:xfrm>
            <a:off x="590880" y="2200677"/>
            <a:ext cx="9485264" cy="409509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day before the operating period, BRPs must submit a </a:t>
            </a:r>
            <a:r>
              <a:rPr lang="en-US" sz="2001" b="1">
                <a:latin typeface="Arial" panose="020B0604020202020204" pitchFamily="34" charset="0"/>
                <a:cs typeface="Arial" panose="020B0604020202020204" pitchFamily="34" charset="0"/>
              </a:rPr>
              <a:t>daily balance schedule </a:t>
            </a:r>
            <a:r>
              <a:rPr lang="en-US" sz="2001">
                <a:latin typeface="Arial" panose="020B0604020202020204" pitchFamily="34" charset="0"/>
                <a:cs typeface="Arial" panose="020B0604020202020204" pitchFamily="34" charset="0"/>
              </a:rPr>
              <a:t>to Elia for their portfolio. This schedule includes:</a:t>
            </a:r>
          </a:p>
          <a:p>
            <a:pPr algn="just"/>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The expected injections (electricity generation) and offtakes (electricity consumption) at each access point.</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Commercial power trades, such as purchases and sales, with other BRPs or those related to cross-border transactions (imports and exports). These transactions can be day-ahead or intraday, depending on market conditions.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Belgium, the daily balance schedule must be balanced on a </a:t>
            </a:r>
            <a:r>
              <a:rPr lang="en-US" sz="2001" b="1">
                <a:latin typeface="Arial" panose="020B0604020202020204" pitchFamily="34" charset="0"/>
                <a:cs typeface="Arial" panose="020B0604020202020204" pitchFamily="34" charset="0"/>
              </a:rPr>
              <a:t>quarter-hourly basis</a:t>
            </a:r>
            <a:r>
              <a:rPr lang="en-US" sz="2001">
                <a:latin typeface="Arial" panose="020B0604020202020204" pitchFamily="34" charset="0"/>
                <a:cs typeface="Arial" panose="020B0604020202020204" pitchFamily="34" charset="0"/>
              </a:rPr>
              <a:t>, meaning the sum of injections and purchases must equal the sum of offtakes and sales for every 15-minute interval.</a:t>
            </a:r>
          </a:p>
        </p:txBody>
      </p:sp>
      <p:sp>
        <p:nvSpPr>
          <p:cNvPr id="5" name="Espace réservé du numéro de diapositive 1">
            <a:extLst>
              <a:ext uri="{FF2B5EF4-FFF2-40B4-BE49-F238E27FC236}">
                <a16:creationId xmlns:a16="http://schemas.microsoft.com/office/drawing/2014/main" id="{23D5138A-C796-6417-9DE5-940CC02D93C1}"/>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232</a:t>
            </a:fld>
            <a:endParaRPr lang="en-GB"/>
          </a:p>
        </p:txBody>
      </p:sp>
    </p:spTree>
    <p:extLst>
      <p:ext uri="{BB962C8B-B14F-4D97-AF65-F5344CB8AC3E}">
        <p14:creationId xmlns:p14="http://schemas.microsoft.com/office/powerpoint/2010/main" val="10737023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1F005118-AAFD-BA91-EED1-E72B1E80F6A1}"/>
              </a:ext>
            </a:extLst>
          </p:cNvPr>
          <p:cNvSpPr txBox="1"/>
          <p:nvPr/>
        </p:nvSpPr>
        <p:spPr>
          <a:xfrm>
            <a:off x="590881" y="350031"/>
            <a:ext cx="992994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Imbalance tariffs by BRPs in Belgium</a:t>
            </a:r>
            <a:endParaRPr lang="en-GB" sz="2401"/>
          </a:p>
        </p:txBody>
      </p:sp>
      <p:sp>
        <p:nvSpPr>
          <p:cNvPr id="8" name="ZoneTexte 7">
            <a:extLst>
              <a:ext uri="{FF2B5EF4-FFF2-40B4-BE49-F238E27FC236}">
                <a16:creationId xmlns:a16="http://schemas.microsoft.com/office/drawing/2014/main" id="{575B30B0-899D-2A2A-51F4-D8391742B9CA}"/>
              </a:ext>
            </a:extLst>
          </p:cNvPr>
          <p:cNvSpPr txBox="1"/>
          <p:nvPr/>
        </p:nvSpPr>
        <p:spPr>
          <a:xfrm>
            <a:off x="590881" y="2535585"/>
            <a:ext cx="9485264" cy="3479286"/>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Elia uses ex-post measurement data from the access points and the commercial trade schedules to </a:t>
            </a:r>
            <a:r>
              <a:rPr lang="en-US" sz="2001" b="1">
                <a:latin typeface="Arial" panose="020B0604020202020204" pitchFamily="34" charset="0"/>
                <a:cs typeface="Arial" panose="020B0604020202020204" pitchFamily="34" charset="0"/>
              </a:rPr>
              <a:t>verify whether a BRP has maintained balance</a:t>
            </a:r>
            <a:r>
              <a:rPr lang="en-US" sz="2001">
                <a:latin typeface="Arial" panose="020B0604020202020204" pitchFamily="34" charset="0"/>
                <a:cs typeface="Arial" panose="020B0604020202020204" pitchFamily="34" charset="0"/>
              </a:rPr>
              <a:t>.</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If a BRP incurs an imbalance on a quarter-hourly basis, they are subject to </a:t>
            </a:r>
            <a:r>
              <a:rPr lang="en-US" sz="2001" b="1">
                <a:latin typeface="Arial" panose="020B0604020202020204" pitchFamily="34" charset="0"/>
                <a:cs typeface="Arial" panose="020B0604020202020204" pitchFamily="34" charset="0"/>
              </a:rPr>
              <a:t>imbalance tariffs </a:t>
            </a:r>
            <a:r>
              <a:rPr lang="en-US" sz="2001">
                <a:latin typeface="Arial" panose="020B0604020202020204" pitchFamily="34" charset="0"/>
                <a:cs typeface="Arial" panose="020B0604020202020204" pitchFamily="34" charset="0"/>
              </a:rPr>
              <a:t>which</a:t>
            </a:r>
            <a:r>
              <a:rPr lang="en-US" sz="2001" b="1">
                <a:latin typeface="Arial" panose="020B0604020202020204" pitchFamily="34" charset="0"/>
                <a:cs typeface="Arial" panose="020B0604020202020204" pitchFamily="34" charset="0"/>
              </a:rPr>
              <a:t> </a:t>
            </a:r>
            <a:r>
              <a:rPr lang="en-US" sz="2001">
                <a:latin typeface="Arial" panose="020B0604020202020204" pitchFamily="34" charset="0"/>
                <a:cs typeface="Arial" panose="020B0604020202020204" pitchFamily="34" charset="0"/>
              </a:rPr>
              <a:t>are financial penalties. The imbalance tariffs </a:t>
            </a:r>
            <a:r>
              <a:rPr lang="en-US" sz="2001" b="1">
                <a:latin typeface="Arial" panose="020B0604020202020204" pitchFamily="34" charset="0"/>
                <a:cs typeface="Arial" panose="020B0604020202020204" pitchFamily="34" charset="0"/>
              </a:rPr>
              <a:t>incentivize the BRP to keep their portfolio balanced </a:t>
            </a:r>
            <a:r>
              <a:rPr lang="en-US" sz="2001">
                <a:latin typeface="Arial" panose="020B0604020202020204" pitchFamily="34" charset="0"/>
                <a:cs typeface="Arial" panose="020B0604020202020204" pitchFamily="34" charset="0"/>
              </a:rPr>
              <a:t>or, under certain conditions, to assist Elia in maintaining grid security and reliability.</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To correct the imbalances created by BRPs, the ISO organizes balancing markets. These markets offer flexibility in the form of ancillary services provided by </a:t>
            </a:r>
            <a:r>
              <a:rPr lang="en-US" sz="2001" b="1">
                <a:latin typeface="Arial" panose="020B0604020202020204" pitchFamily="34" charset="0"/>
                <a:cs typeface="Arial" panose="020B0604020202020204" pitchFamily="34" charset="0"/>
              </a:rPr>
              <a:t>Balance Service Providers (BSPs)</a:t>
            </a:r>
            <a:r>
              <a:rPr lang="en-US" sz="2001">
                <a:latin typeface="Arial" panose="020B0604020202020204" pitchFamily="34" charset="0"/>
                <a:cs typeface="Arial" panose="020B0604020202020204" pitchFamily="34" charset="0"/>
              </a:rPr>
              <a:t>.</a:t>
            </a:r>
          </a:p>
        </p:txBody>
      </p:sp>
      <p:sp>
        <p:nvSpPr>
          <p:cNvPr id="3" name="Espace réservé du numéro de diapositive 1">
            <a:extLst>
              <a:ext uri="{FF2B5EF4-FFF2-40B4-BE49-F238E27FC236}">
                <a16:creationId xmlns:a16="http://schemas.microsoft.com/office/drawing/2014/main" id="{5AEB50D5-7BCD-7ADB-EFB2-4C4440D0E026}"/>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233</a:t>
            </a:fld>
            <a:endParaRPr lang="en-GB"/>
          </a:p>
        </p:txBody>
      </p:sp>
    </p:spTree>
    <p:extLst>
      <p:ext uri="{BB962C8B-B14F-4D97-AF65-F5344CB8AC3E}">
        <p14:creationId xmlns:p14="http://schemas.microsoft.com/office/powerpoint/2010/main" val="297664629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497DC898-8B19-2A8B-06DD-B64998087A47}"/>
              </a:ext>
            </a:extLst>
          </p:cNvPr>
          <p:cNvSpPr txBox="1"/>
          <p:nvPr/>
        </p:nvSpPr>
        <p:spPr>
          <a:xfrm>
            <a:off x="590879" y="2223601"/>
            <a:ext cx="9485265" cy="4095047"/>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Historically, generating units provided all ancillary services. In a competitive environment, the demand side should also be able to offer these services.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principle, all balancing issues could be addressed by the demand side. Additionally, the demand side could help tackle other instability issues, such as voltage instability, loss of synchronism, and damping of oscillations.</a:t>
            </a: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Demand response programs enable consumers to reduce or shift their electricity consumption during peak periods, </a:t>
            </a:r>
            <a:r>
              <a:rPr lang="en-US" sz="2001">
                <a:latin typeface="Arial" panose="020B0604020202020204" pitchFamily="34" charset="0"/>
                <a:cs typeface="Arial" panose="020B0604020202020204" pitchFamily="34" charset="0"/>
              </a:rPr>
              <a:t>which can help alleviate supply-demand imbalances and manage frequency fluctuations.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presents huge opportunities for new businesses, but things may quickly evolve (e.g., cheap batteries appearing on the market).</a:t>
            </a:r>
            <a:endParaRPr lang="en-US" sz="2001" b="1">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315DB783-5897-E6C4-EB7E-4D9343A7696A}"/>
              </a:ext>
            </a:extLst>
          </p:cNvPr>
          <p:cNvSpPr txBox="1"/>
          <p:nvPr/>
        </p:nvSpPr>
        <p:spPr>
          <a:xfrm>
            <a:off x="590881" y="350031"/>
            <a:ext cx="992994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Note about demand-side provision of ancillary services</a:t>
            </a:r>
            <a:endParaRPr lang="en-GB" sz="2401"/>
          </a:p>
        </p:txBody>
      </p:sp>
      <p:sp>
        <p:nvSpPr>
          <p:cNvPr id="4" name="Espace réservé du numéro de diapositive 1">
            <a:extLst>
              <a:ext uri="{FF2B5EF4-FFF2-40B4-BE49-F238E27FC236}">
                <a16:creationId xmlns:a16="http://schemas.microsoft.com/office/drawing/2014/main" id="{F6C5FA87-D545-338C-F888-18C18828A692}"/>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234</a:t>
            </a:fld>
            <a:endParaRPr lang="en-GB"/>
          </a:p>
        </p:txBody>
      </p:sp>
    </p:spTree>
    <p:extLst>
      <p:ext uri="{BB962C8B-B14F-4D97-AF65-F5344CB8AC3E}">
        <p14:creationId xmlns:p14="http://schemas.microsoft.com/office/powerpoint/2010/main" val="137449861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6DAABB5-DA3B-6CB2-7A0A-2C5143D0BB38}"/>
              </a:ext>
            </a:extLst>
          </p:cNvPr>
          <p:cNvSpPr txBox="1"/>
          <p:nvPr/>
        </p:nvSpPr>
        <p:spPr>
          <a:xfrm>
            <a:off x="590881" y="350031"/>
            <a:ext cx="992994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Buying ancillary services</a:t>
            </a:r>
            <a:endParaRPr lang="en-GB" sz="2401"/>
          </a:p>
        </p:txBody>
      </p:sp>
      <p:sp>
        <p:nvSpPr>
          <p:cNvPr id="13" name="ZoneTexte 12">
            <a:extLst>
              <a:ext uri="{FF2B5EF4-FFF2-40B4-BE49-F238E27FC236}">
                <a16:creationId xmlns:a16="http://schemas.microsoft.com/office/drawing/2014/main" id="{224C57DD-BE22-0053-232F-3605F485D7A2}"/>
              </a:ext>
            </a:extLst>
          </p:cNvPr>
          <p:cNvSpPr txBox="1"/>
          <p:nvPr/>
        </p:nvSpPr>
        <p:spPr>
          <a:xfrm>
            <a:off x="590879" y="2285644"/>
            <a:ext cx="9485265" cy="409509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ISO is responsible for purchasing ancillary services on behalf of the users of the system through a market mechanism. He pays the providers of these services and recovers costs from the users. It is essential for the ISO to buy the </a:t>
            </a:r>
            <a:r>
              <a:rPr lang="en-US" sz="2001" b="1">
                <a:latin typeface="Arial" panose="020B0604020202020204" pitchFamily="34" charset="0"/>
                <a:cs typeface="Arial" panose="020B0604020202020204" pitchFamily="34" charset="0"/>
              </a:rPr>
              <a:t>optimal amount </a:t>
            </a:r>
            <a:r>
              <a:rPr lang="en-US" sz="2001">
                <a:latin typeface="Arial" panose="020B0604020202020204" pitchFamily="34" charset="0"/>
                <a:cs typeface="Arial" panose="020B0604020202020204" pitchFamily="34" charset="0"/>
              </a:rPr>
              <a:t>of services and pay the appropriate price for them.</a:t>
            </a:r>
          </a:p>
          <a:p>
            <a:pPr algn="just"/>
            <a:endParaRPr lang="en-US"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Depending on the type of reserve, the ISO may pay for </a:t>
            </a:r>
            <a:r>
              <a:rPr lang="en-GB" sz="2001" b="1">
                <a:latin typeface="Arial" panose="020B0604020202020204" pitchFamily="34" charset="0"/>
                <a:cs typeface="Arial" panose="020B0604020202020204" pitchFamily="34" charset="0"/>
              </a:rPr>
              <a:t>capacity and/or energy</a:t>
            </a:r>
            <a:r>
              <a:rPr lang="en-GB" sz="2001">
                <a:latin typeface="Arial" panose="020B0604020202020204" pitchFamily="34" charset="0"/>
                <a:cs typeface="Arial" panose="020B0604020202020204" pitchFamily="34" charset="0"/>
              </a:rPr>
              <a:t>. For example, primary reserves are considered “energy-neutral services”, meaning that the BSPs are only compensated for the capacity they provide.</a:t>
            </a:r>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Fair cost allocation is essential in this context. Users need to pay a </a:t>
            </a:r>
            <a:r>
              <a:rPr lang="en-US" sz="2001" b="1">
                <a:latin typeface="Arial" panose="020B0604020202020204" pitchFamily="34" charset="0"/>
                <a:cs typeface="Arial" panose="020B0604020202020204" pitchFamily="34" charset="0"/>
              </a:rPr>
              <a:t>fair share of the costs associated with procuring ancillary services</a:t>
            </a:r>
            <a:r>
              <a:rPr lang="en-US" sz="2001">
                <a:latin typeface="Arial" panose="020B0604020202020204" pitchFamily="34" charset="0"/>
                <a:cs typeface="Arial" panose="020B0604020202020204" pitchFamily="34" charset="0"/>
              </a:rPr>
              <a:t>. The allocation methods aim to distribute these costs equitably among the various users based on their usage and the benefits they receive from reliable grid operations.</a:t>
            </a:r>
          </a:p>
        </p:txBody>
      </p:sp>
      <p:sp>
        <p:nvSpPr>
          <p:cNvPr id="4" name="Espace réservé du numéro de diapositive 1">
            <a:extLst>
              <a:ext uri="{FF2B5EF4-FFF2-40B4-BE49-F238E27FC236}">
                <a16:creationId xmlns:a16="http://schemas.microsoft.com/office/drawing/2014/main" id="{B6287320-B435-2749-54D3-1A126392DD13}"/>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235</a:t>
            </a:fld>
            <a:endParaRPr lang="en-GB"/>
          </a:p>
        </p:txBody>
      </p:sp>
    </p:spTree>
    <p:extLst>
      <p:ext uri="{BB962C8B-B14F-4D97-AF65-F5344CB8AC3E}">
        <p14:creationId xmlns:p14="http://schemas.microsoft.com/office/powerpoint/2010/main" val="408200539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453A17F-1E0A-3879-A5C9-F04FF2855DBD}"/>
              </a:ext>
            </a:extLst>
          </p:cNvPr>
          <p:cNvSpPr txBox="1"/>
          <p:nvPr/>
        </p:nvSpPr>
        <p:spPr>
          <a:xfrm>
            <a:off x="590881" y="2395740"/>
            <a:ext cx="9485263" cy="3787149"/>
          </a:xfrm>
          <a:prstGeom prst="rect">
            <a:avLst/>
          </a:prstGeom>
          <a:noFill/>
        </p:spPr>
        <p:txBody>
          <a:bodyPr wrap="square">
            <a:spAutoFit/>
          </a:bodyPr>
          <a:lstStyle/>
          <a:p>
            <a:pPr algn="just"/>
            <a:r>
              <a:rPr lang="en-US" sz="2001" b="1">
                <a:latin typeface="Arial" panose="020B0604020202020204" pitchFamily="34" charset="0"/>
                <a:cs typeface="Arial" panose="020B0604020202020204" pitchFamily="34" charset="0"/>
              </a:rPr>
              <a:t>Marginal cost of security:</a:t>
            </a:r>
            <a:r>
              <a:rPr lang="en-US" sz="2001">
                <a:latin typeface="Arial" panose="020B0604020202020204" pitchFamily="34" charset="0"/>
                <a:cs typeface="Arial" panose="020B0604020202020204" pitchFamily="34" charset="0"/>
              </a:rPr>
              <a:t> This refers to the cost associated with increasing the reliability and stability of the electricity system. It can be defined using probabilistic models that estimate the amount of load that cannot be served during one year for a given level of security.</a:t>
            </a: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Marginal value of security:</a:t>
            </a:r>
            <a:r>
              <a:rPr lang="en-US" sz="2001">
                <a:latin typeface="Arial" panose="020B0604020202020204" pitchFamily="34" charset="0"/>
                <a:cs typeface="Arial" panose="020B0604020202020204" pitchFamily="34" charset="0"/>
              </a:rPr>
              <a:t> This represents the additional value that increased security provides to customers, which can be more challenging to compute.</a:t>
            </a: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Cost/benefit analysis:</a:t>
            </a:r>
            <a:r>
              <a:rPr lang="en-US" sz="2001">
                <a:latin typeface="Arial" panose="020B0604020202020204" pitchFamily="34" charset="0"/>
                <a:cs typeface="Arial" panose="020B0604020202020204" pitchFamily="34" charset="0"/>
              </a:rPr>
              <a:t> This is used to determine the point at which the level of needs for ancillary services is economically optimized. It identifies the point where the marginal cost of providing additional security equals the marginal value of that security.</a:t>
            </a:r>
          </a:p>
        </p:txBody>
      </p:sp>
      <p:sp>
        <p:nvSpPr>
          <p:cNvPr id="7" name="ZoneTexte 6">
            <a:extLst>
              <a:ext uri="{FF2B5EF4-FFF2-40B4-BE49-F238E27FC236}">
                <a16:creationId xmlns:a16="http://schemas.microsoft.com/office/drawing/2014/main" id="{24F0261B-587A-A093-C0AA-720109132944}"/>
              </a:ext>
            </a:extLst>
          </p:cNvPr>
          <p:cNvSpPr txBox="1"/>
          <p:nvPr/>
        </p:nvSpPr>
        <p:spPr>
          <a:xfrm>
            <a:off x="590881" y="350031"/>
            <a:ext cx="992994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Quantifying the needs of ancillary services</a:t>
            </a:r>
            <a:endParaRPr lang="en-GB" sz="2401"/>
          </a:p>
        </p:txBody>
      </p:sp>
      <p:sp>
        <p:nvSpPr>
          <p:cNvPr id="4" name="Espace réservé du numéro de diapositive 1">
            <a:extLst>
              <a:ext uri="{FF2B5EF4-FFF2-40B4-BE49-F238E27FC236}">
                <a16:creationId xmlns:a16="http://schemas.microsoft.com/office/drawing/2014/main" id="{D3477A24-C883-4697-DE41-E7F7FE209A5C}"/>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236</a:t>
            </a:fld>
            <a:endParaRPr lang="en-GB"/>
          </a:p>
        </p:txBody>
      </p:sp>
    </p:spTree>
    <p:extLst>
      <p:ext uri="{BB962C8B-B14F-4D97-AF65-F5344CB8AC3E}">
        <p14:creationId xmlns:p14="http://schemas.microsoft.com/office/powerpoint/2010/main" val="185884729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6BE71B3B-438D-A334-191B-5ABA480B9143}"/>
              </a:ext>
            </a:extLst>
          </p:cNvPr>
          <p:cNvSpPr txBox="1"/>
          <p:nvPr/>
        </p:nvSpPr>
        <p:spPr>
          <a:xfrm>
            <a:off x="590881" y="350031"/>
            <a:ext cx="992994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Allocating the cost of ancillary services</a:t>
            </a:r>
            <a:endParaRPr lang="en-GB" sz="2401" b="1">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72C51538-5C74-47D7-F843-79ADB36830EB}"/>
              </a:ext>
            </a:extLst>
          </p:cNvPr>
          <p:cNvSpPr txBox="1"/>
          <p:nvPr/>
        </p:nvSpPr>
        <p:spPr>
          <a:xfrm>
            <a:off x="575971" y="2291346"/>
            <a:ext cx="9485264" cy="409509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Not all consumers value system security equally. For example, the cost of service interruption is greater for a semiconductor factory than for a residential customer. Therefore, customers should be able to pay for a desirable level of reliability. However, selling customized reliability is often too difficult to achieve in practice.</a:t>
            </a: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The requirement for load-following and regulation services depends on the type of customers</a:t>
            </a:r>
            <a:r>
              <a:rPr lang="en-US" sz="2001">
                <a:latin typeface="Arial" panose="020B0604020202020204" pitchFamily="34" charset="0"/>
                <a:cs typeface="Arial" panose="020B0604020202020204" pitchFamily="34" charset="0"/>
              </a:rPr>
              <a:t>. Typically, industrial customers need more regulation, so costs should be allocated according to the type of load to avoid creating a situation where a cluster of customers subsidizes others.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practice, since all users receive the same level of security, the cost of ancillary services is shared among all users based on some measure of their use of the system, typically the energy consumed or produced.</a:t>
            </a:r>
          </a:p>
        </p:txBody>
      </p:sp>
      <p:sp>
        <p:nvSpPr>
          <p:cNvPr id="4" name="Espace réservé du numéro de diapositive 1">
            <a:extLst>
              <a:ext uri="{FF2B5EF4-FFF2-40B4-BE49-F238E27FC236}">
                <a16:creationId xmlns:a16="http://schemas.microsoft.com/office/drawing/2014/main" id="{36D8F004-80E4-81FE-DA0F-58B0F285CA96}"/>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237</a:t>
            </a:fld>
            <a:endParaRPr lang="en-GB"/>
          </a:p>
        </p:txBody>
      </p:sp>
    </p:spTree>
    <p:extLst>
      <p:ext uri="{BB962C8B-B14F-4D97-AF65-F5344CB8AC3E}">
        <p14:creationId xmlns:p14="http://schemas.microsoft.com/office/powerpoint/2010/main" val="134842146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4DA30296-9600-0C98-AC52-2AF4883D3299}"/>
              </a:ext>
            </a:extLst>
          </p:cNvPr>
          <p:cNvSpPr txBox="1"/>
          <p:nvPr/>
        </p:nvSpPr>
        <p:spPr>
          <a:xfrm>
            <a:off x="1785058" y="3200445"/>
            <a:ext cx="7123285" cy="1631861"/>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US" sz="4002">
                <a:latin typeface="Arial" panose="020B0604020202020204" pitchFamily="34" charset="0"/>
                <a:cs typeface="Arial" panose="020B0604020202020204" pitchFamily="34" charset="0"/>
              </a:rPr>
              <a:t>Part III:</a:t>
            </a:r>
          </a:p>
          <a:p>
            <a:pPr algn="ctr"/>
            <a:endParaRPr lang="en-US" sz="2001">
              <a:latin typeface="Arial" panose="020B0604020202020204" pitchFamily="34" charset="0"/>
              <a:cs typeface="Arial" panose="020B0604020202020204" pitchFamily="34" charset="0"/>
            </a:endParaRPr>
          </a:p>
          <a:p>
            <a:pPr algn="ctr"/>
            <a:r>
              <a:rPr lang="en-US" sz="4002">
                <a:latin typeface="Arial" panose="020B0604020202020204" pitchFamily="34" charset="0"/>
                <a:cs typeface="Arial" panose="020B0604020202020204" pitchFamily="34" charset="0"/>
              </a:rPr>
              <a:t>Future system security</a:t>
            </a:r>
            <a:endParaRPr lang="fr-BE" sz="4000">
              <a:solidFill>
                <a:srgbClr val="333333"/>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69BE3E10-F928-F5D1-76FE-A02B91AB2026}"/>
              </a:ext>
            </a:extLst>
          </p:cNvPr>
          <p:cNvSpPr/>
          <p:nvPr/>
        </p:nvSpPr>
        <p:spPr>
          <a:xfrm>
            <a:off x="1423178" y="2892943"/>
            <a:ext cx="7847041" cy="224686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8" name="Rectangle 7">
            <a:extLst>
              <a:ext uri="{FF2B5EF4-FFF2-40B4-BE49-F238E27FC236}">
                <a16:creationId xmlns:a16="http://schemas.microsoft.com/office/drawing/2014/main" id="{33C0D8D0-FAB1-9E0E-1C74-24AA8614E388}"/>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375449992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47024E3-5550-DD64-11A1-95E0CF9536DC}"/>
              </a:ext>
            </a:extLst>
          </p:cNvPr>
          <p:cNvSpPr txBox="1"/>
          <p:nvPr/>
        </p:nvSpPr>
        <p:spPr>
          <a:xfrm>
            <a:off x="590881" y="350031"/>
            <a:ext cx="992994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Preparing for the future</a:t>
            </a:r>
            <a:endParaRPr lang="en-GB" sz="2401" b="1">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5C21A6CD-6761-873F-E673-E9E9F72CFFA7}"/>
              </a:ext>
            </a:extLst>
          </p:cNvPr>
          <p:cNvSpPr txBox="1"/>
          <p:nvPr/>
        </p:nvSpPr>
        <p:spPr>
          <a:xfrm>
            <a:off x="590881" y="2428589"/>
            <a:ext cx="9485264" cy="3479250"/>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Ancillary services are useful for ensuring the security of the system in the short to mid-term. However, </a:t>
            </a:r>
            <a:r>
              <a:rPr lang="en-GB" sz="2001" b="1">
                <a:latin typeface="Arial" panose="020B0604020202020204" pitchFamily="34" charset="0"/>
                <a:cs typeface="Arial" panose="020B0604020202020204" pitchFamily="34" charset="0"/>
              </a:rPr>
              <a:t>they</a:t>
            </a:r>
            <a:r>
              <a:rPr lang="en-GB" sz="2001">
                <a:latin typeface="Arial" panose="020B0604020202020204" pitchFamily="34" charset="0"/>
                <a:cs typeface="Arial" panose="020B0604020202020204" pitchFamily="34" charset="0"/>
              </a:rPr>
              <a:t> </a:t>
            </a:r>
            <a:r>
              <a:rPr lang="en-GB" sz="2001" b="1">
                <a:latin typeface="Arial" panose="020B0604020202020204" pitchFamily="34" charset="0"/>
                <a:cs typeface="Arial" panose="020B0604020202020204" pitchFamily="34" charset="0"/>
              </a:rPr>
              <a:t>do not guarantee that sufficient capacity will be available in the future</a:t>
            </a:r>
            <a:r>
              <a:rPr lang="en-GB" sz="2001">
                <a:latin typeface="Arial" panose="020B0604020202020204" pitchFamily="34" charset="0"/>
                <a:cs typeface="Arial" panose="020B0604020202020204" pitchFamily="34" charset="0"/>
              </a:rPr>
              <a:t>. </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This requires the right investments in the following areas:</a:t>
            </a:r>
          </a:p>
          <a:p>
            <a:pPr algn="just"/>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Transportation;</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Generation;</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Storage (if applicable);</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Demand-side management (to alleviate investments in the other categories).</a:t>
            </a:r>
          </a:p>
        </p:txBody>
      </p:sp>
      <p:sp>
        <p:nvSpPr>
          <p:cNvPr id="5" name="Espace réservé du numéro de diapositive 1">
            <a:extLst>
              <a:ext uri="{FF2B5EF4-FFF2-40B4-BE49-F238E27FC236}">
                <a16:creationId xmlns:a16="http://schemas.microsoft.com/office/drawing/2014/main" id="{3DBA9C94-BF06-EB69-EBDC-09A0ED64CB8A}"/>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239</a:t>
            </a:fld>
            <a:endParaRPr lang="en-GB"/>
          </a:p>
        </p:txBody>
      </p:sp>
    </p:spTree>
    <p:extLst>
      <p:ext uri="{BB962C8B-B14F-4D97-AF65-F5344CB8AC3E}">
        <p14:creationId xmlns:p14="http://schemas.microsoft.com/office/powerpoint/2010/main" val="383333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89214A2-86AF-964A-9129-3B69AF2CC9EA}"/>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Your time to work!</a:t>
            </a:r>
          </a:p>
        </p:txBody>
      </p:sp>
      <p:sp>
        <p:nvSpPr>
          <p:cNvPr id="7" name="ZoneTexte 6">
            <a:extLst>
              <a:ext uri="{FF2B5EF4-FFF2-40B4-BE49-F238E27FC236}">
                <a16:creationId xmlns:a16="http://schemas.microsoft.com/office/drawing/2014/main" id="{28A9959F-D9C3-99D2-6EB0-C5D8B10B854C}"/>
              </a:ext>
            </a:extLst>
          </p:cNvPr>
          <p:cNvSpPr txBox="1"/>
          <p:nvPr/>
        </p:nvSpPr>
        <p:spPr>
          <a:xfrm>
            <a:off x="585608" y="1461559"/>
            <a:ext cx="8651630" cy="5509200"/>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Try to answer the following question:</a:t>
            </a:r>
          </a:p>
          <a:p>
            <a:pPr algn="just"/>
            <a:endParaRPr lang="en-GB" sz="2000" noProof="0">
              <a:latin typeface="Arial" panose="020B0604020202020204" pitchFamily="34" charset="0"/>
              <a:cs typeface="Arial" panose="020B0604020202020204" pitchFamily="34" charset="0"/>
            </a:endParaRPr>
          </a:p>
          <a:p>
            <a:pPr algn="just"/>
            <a:endParaRPr lang="en-GB" sz="2000" noProof="0">
              <a:latin typeface="Arial" panose="020B0604020202020204" pitchFamily="34" charset="0"/>
              <a:cs typeface="Arial" panose="020B0604020202020204" pitchFamily="34" charset="0"/>
            </a:endParaRPr>
          </a:p>
          <a:p>
            <a:pPr algn="just"/>
            <a:endParaRPr lang="en-GB" sz="2800" noProof="0">
              <a:latin typeface="Arial" panose="020B0604020202020204" pitchFamily="34" charset="0"/>
              <a:cs typeface="Arial" panose="020B0604020202020204" pitchFamily="34" charset="0"/>
            </a:endParaRPr>
          </a:p>
          <a:p>
            <a:pPr algn="just"/>
            <a:endParaRPr lang="en-GB" sz="2800" noProof="0">
              <a:latin typeface="Arial" panose="020B0604020202020204" pitchFamily="34" charset="0"/>
              <a:cs typeface="Arial" panose="020B0604020202020204" pitchFamily="34" charset="0"/>
            </a:endParaRPr>
          </a:p>
          <a:p>
            <a:pPr algn="just"/>
            <a:endParaRPr lang="en-GB" sz="2800" noProof="0">
              <a:latin typeface="Arial" panose="020B0604020202020204" pitchFamily="34" charset="0"/>
              <a:cs typeface="Arial" panose="020B0604020202020204" pitchFamily="34" charset="0"/>
            </a:endParaRPr>
          </a:p>
          <a:p>
            <a:pPr algn="just"/>
            <a:endParaRPr lang="en-GB" sz="28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You have 30 minutes to answer this question.</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Find at least 3 sources: news articles, videos, scientific articles, </a:t>
            </a:r>
            <a:r>
              <a:rPr lang="en-GB" sz="2000">
                <a:latin typeface="Arial" panose="020B0604020202020204" pitchFamily="34" charset="0"/>
                <a:cs typeface="Arial" panose="020B0604020202020204" pitchFamily="34" charset="0"/>
              </a:rPr>
              <a:t>etc.</a:t>
            </a:r>
            <a:endParaRPr lang="en-GB" sz="2000" noProof="0">
              <a:latin typeface="Arial" panose="020B0604020202020204" pitchFamily="34" charset="0"/>
              <a:cs typeface="Arial" panose="020B0604020202020204" pitchFamily="34" charset="0"/>
            </a:endParaRPr>
          </a:p>
          <a:p>
            <a:pPr algn="just"/>
            <a:endParaRPr lang="en-GB" sz="2000" noProof="0">
              <a:latin typeface="Arial" panose="020B0604020202020204" pitchFamily="34" charset="0"/>
              <a:cs typeface="Arial" panose="020B0604020202020204" pitchFamily="34" charset="0"/>
            </a:endParaRPr>
          </a:p>
          <a:p>
            <a:pPr marL="514350" indent="-514350" algn="just">
              <a:buFont typeface="+mj-lt"/>
              <a:buAutoNum type="romanLcPeriod"/>
            </a:pPr>
            <a:r>
              <a:rPr lang="en-GB" sz="2000" noProof="0">
                <a:latin typeface="Arial" panose="020B0604020202020204" pitchFamily="34" charset="0"/>
                <a:cs typeface="Arial" panose="020B0604020202020204" pitchFamily="34" charset="0"/>
              </a:rPr>
              <a:t>Identify which reasons are highlighted in those articles</a:t>
            </a:r>
          </a:p>
          <a:p>
            <a:pPr marL="514350" indent="-514350" algn="just">
              <a:buFont typeface="+mj-lt"/>
              <a:buAutoNum type="romanLcPeriod"/>
            </a:pPr>
            <a:r>
              <a:rPr lang="en-GB" sz="2000" noProof="0">
                <a:latin typeface="Arial" panose="020B0604020202020204" pitchFamily="34" charset="0"/>
                <a:cs typeface="Arial" panose="020B0604020202020204" pitchFamily="34" charset="0"/>
              </a:rPr>
              <a:t>Identify the main actors of the electricity sector</a:t>
            </a:r>
          </a:p>
          <a:p>
            <a:pPr marL="514350" indent="-514350" algn="just">
              <a:buFont typeface="+mj-lt"/>
              <a:buAutoNum type="romanLcPeriod"/>
            </a:pPr>
            <a:r>
              <a:rPr lang="en-GB" sz="2000" noProof="0">
                <a:latin typeface="Arial" panose="020B0604020202020204" pitchFamily="34" charset="0"/>
                <a:cs typeface="Arial" panose="020B0604020202020204" pitchFamily="34" charset="0"/>
              </a:rPr>
              <a:t>Note all the terms that you do not understand</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After 30 minutes, we will put our findings in common.</a:t>
            </a:r>
          </a:p>
        </p:txBody>
      </p:sp>
      <p:sp>
        <p:nvSpPr>
          <p:cNvPr id="8" name="Rectangle 7">
            <a:extLst>
              <a:ext uri="{FF2B5EF4-FFF2-40B4-BE49-F238E27FC236}">
                <a16:creationId xmlns:a16="http://schemas.microsoft.com/office/drawing/2014/main" id="{1EE945F1-5013-8CF2-6214-578A703EEE6C}"/>
              </a:ext>
            </a:extLst>
          </p:cNvPr>
          <p:cNvSpPr/>
          <p:nvPr/>
        </p:nvSpPr>
        <p:spPr>
          <a:xfrm>
            <a:off x="1123216" y="2353837"/>
            <a:ext cx="8446967" cy="11955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noProof="0">
                <a:solidFill>
                  <a:schemeClr val="tx1"/>
                </a:solidFill>
                <a:latin typeface="Arial" panose="020B0604020202020204" pitchFamily="34" charset="0"/>
                <a:cs typeface="Arial" panose="020B0604020202020204" pitchFamily="34" charset="0"/>
              </a:rPr>
              <a:t>Why</a:t>
            </a:r>
            <a:r>
              <a:rPr lang="en-GB" sz="2000" b="1" noProof="0">
                <a:latin typeface="Arial" panose="020B0604020202020204" pitchFamily="34" charset="0"/>
                <a:cs typeface="Arial" panose="020B0604020202020204" pitchFamily="34" charset="0"/>
              </a:rPr>
              <a:t> </a:t>
            </a:r>
            <a:r>
              <a:rPr lang="en-GB" sz="2000" b="1" noProof="0">
                <a:solidFill>
                  <a:schemeClr val="tx1"/>
                </a:solidFill>
                <a:latin typeface="Arial" panose="020B0604020202020204" pitchFamily="34" charset="0"/>
                <a:cs typeface="Arial" panose="020B0604020202020204" pitchFamily="34" charset="0"/>
              </a:rPr>
              <a:t>has the electricity bill of consumers risen</a:t>
            </a:r>
          </a:p>
          <a:p>
            <a:pPr algn="ctr"/>
            <a:r>
              <a:rPr lang="en-GB" sz="2000" b="1" noProof="0">
                <a:solidFill>
                  <a:schemeClr val="tx1"/>
                </a:solidFill>
                <a:latin typeface="Arial" panose="020B0604020202020204" pitchFamily="34" charset="0"/>
                <a:cs typeface="Arial" panose="020B0604020202020204" pitchFamily="34" charset="0"/>
              </a:rPr>
              <a:t>so dramatically since 2021? </a:t>
            </a:r>
          </a:p>
        </p:txBody>
      </p:sp>
      <p:sp>
        <p:nvSpPr>
          <p:cNvPr id="3" name="Espace réservé du numéro de diapositive 2">
            <a:extLst>
              <a:ext uri="{FF2B5EF4-FFF2-40B4-BE49-F238E27FC236}">
                <a16:creationId xmlns:a16="http://schemas.microsoft.com/office/drawing/2014/main" id="{51BE44E2-4F90-E144-D653-D6C307647C46}"/>
              </a:ext>
            </a:extLst>
          </p:cNvPr>
          <p:cNvSpPr>
            <a:spLocks noGrp="1"/>
          </p:cNvSpPr>
          <p:nvPr>
            <p:ph type="sldNum" sz="quarter" idx="12"/>
          </p:nvPr>
        </p:nvSpPr>
        <p:spPr/>
        <p:txBody>
          <a:bodyPr/>
          <a:lstStyle/>
          <a:p>
            <a:fld id="{C7CC0789-4E3B-4896-AB79-9C52DA5A6F9C}" type="slidenum">
              <a:rPr lang="en-GB" smtClean="0"/>
              <a:t>24</a:t>
            </a:fld>
            <a:endParaRPr lang="en-GB"/>
          </a:p>
        </p:txBody>
      </p:sp>
    </p:spTree>
    <p:extLst>
      <p:ext uri="{BB962C8B-B14F-4D97-AF65-F5344CB8AC3E}">
        <p14:creationId xmlns:p14="http://schemas.microsoft.com/office/powerpoint/2010/main" val="419865428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06C2AC1-EACE-94DA-03B7-260EAEC63EB2}"/>
              </a:ext>
            </a:extLst>
          </p:cNvPr>
          <p:cNvSpPr txBox="1"/>
          <p:nvPr/>
        </p:nvSpPr>
        <p:spPr>
          <a:xfrm>
            <a:off x="590881" y="350031"/>
            <a:ext cx="992994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Investments in the network</a:t>
            </a:r>
            <a:endParaRPr lang="en-GB" sz="2401" b="1">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CBDBB2DE-2EFA-F45F-7CF0-5671E5CB1B6C}"/>
              </a:ext>
            </a:extLst>
          </p:cNvPr>
          <p:cNvSpPr txBox="1"/>
          <p:nvPr/>
        </p:nvSpPr>
        <p:spPr>
          <a:xfrm>
            <a:off x="590880" y="1370290"/>
            <a:ext cx="9435894" cy="2401606"/>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As explained in previous lessons, investments in the network are financed through </a:t>
            </a:r>
            <a:r>
              <a:rPr lang="en-US" sz="2001" b="1">
                <a:latin typeface="Arial" panose="020B0604020202020204" pitchFamily="34" charset="0"/>
                <a:cs typeface="Arial" panose="020B0604020202020204" pitchFamily="34" charset="0"/>
              </a:rPr>
              <a:t>taxes</a:t>
            </a:r>
            <a:r>
              <a:rPr lang="en-US" sz="2001">
                <a:latin typeface="Arial" panose="020B0604020202020204" pitchFamily="34" charset="0"/>
                <a:cs typeface="Arial" panose="020B0604020202020204" pitchFamily="34" charset="0"/>
              </a:rPr>
              <a:t> and/or </a:t>
            </a:r>
            <a:r>
              <a:rPr lang="en-US" sz="2001" b="1">
                <a:latin typeface="Arial" panose="020B0604020202020204" pitchFamily="34" charset="0"/>
                <a:cs typeface="Arial" panose="020B0604020202020204" pitchFamily="34" charset="0"/>
              </a:rPr>
              <a:t>congestion surplus</a:t>
            </a:r>
            <a:r>
              <a:rPr lang="en-US" sz="2001">
                <a:latin typeface="Arial" panose="020B0604020202020204" pitchFamily="34" charset="0"/>
                <a:cs typeface="Arial" panose="020B0604020202020204" pitchFamily="34" charset="0"/>
              </a:rPr>
              <a:t> (which are extra revenues generated by Transmission System Operators (TSOs) when there is congestion on electricity transmission lines between two different zones or markets that have distinct electricity prices).</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Investment decisions are made by regional monopolies or governmental agencies (which can sometimes be the same entity).</a:t>
            </a:r>
          </a:p>
        </p:txBody>
      </p:sp>
      <p:pic>
        <p:nvPicPr>
          <p:cNvPr id="5" name="Image 4">
            <a:extLst>
              <a:ext uri="{FF2B5EF4-FFF2-40B4-BE49-F238E27FC236}">
                <a16:creationId xmlns:a16="http://schemas.microsoft.com/office/drawing/2014/main" id="{1138E007-1A2A-C339-13F1-80AA4CDC4376}"/>
              </a:ext>
            </a:extLst>
          </p:cNvPr>
          <p:cNvPicPr>
            <a:picLocks noChangeAspect="1"/>
          </p:cNvPicPr>
          <p:nvPr/>
        </p:nvPicPr>
        <p:blipFill>
          <a:blip r:embed="rId2"/>
          <a:stretch>
            <a:fillRect/>
          </a:stretch>
        </p:blipFill>
        <p:spPr>
          <a:xfrm>
            <a:off x="5788795" y="4146063"/>
            <a:ext cx="3747069" cy="2942358"/>
          </a:xfrm>
          <a:prstGeom prst="rect">
            <a:avLst/>
          </a:prstGeom>
        </p:spPr>
      </p:pic>
      <p:sp>
        <p:nvSpPr>
          <p:cNvPr id="6" name="ZoneTexte 5">
            <a:extLst>
              <a:ext uri="{FF2B5EF4-FFF2-40B4-BE49-F238E27FC236}">
                <a16:creationId xmlns:a16="http://schemas.microsoft.com/office/drawing/2014/main" id="{5746434D-26A7-1A7A-19D1-844A891855CC}"/>
              </a:ext>
            </a:extLst>
          </p:cNvPr>
          <p:cNvSpPr txBox="1"/>
          <p:nvPr/>
        </p:nvSpPr>
        <p:spPr>
          <a:xfrm>
            <a:off x="590880" y="4199249"/>
            <a:ext cx="4377550" cy="3325301"/>
          </a:xfrm>
          <a:prstGeom prst="rect">
            <a:avLst/>
          </a:prstGeom>
          <a:noFill/>
        </p:spPr>
        <p:txBody>
          <a:bodyPr wrap="square" rtlCol="0">
            <a:spAutoFit/>
          </a:bodyPr>
          <a:lstStyle/>
          <a:p>
            <a:pPr algn="just"/>
            <a:r>
              <a:rPr lang="en-US" sz="2001">
                <a:latin typeface="Arial" panose="020B0604020202020204" pitchFamily="34" charset="0"/>
                <a:cs typeface="Arial" panose="020B0604020202020204" pitchFamily="34" charset="0"/>
              </a:rPr>
              <a:t>In Europe, decisions regarding transmission investments are made at the European level through a cost-benefit analysis outlined in the Ten-Year Network Development Plans (TYNDP) compiled by ENTSO-E. </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See the latest report here:</a:t>
            </a:r>
          </a:p>
          <a:p>
            <a:r>
              <a:rPr lang="en-US" sz="2001">
                <a:latin typeface="Arial" panose="020B0604020202020204" pitchFamily="34" charset="0"/>
                <a:cs typeface="Arial" panose="020B0604020202020204" pitchFamily="34" charset="0"/>
                <a:hlinkClick r:id="rId3"/>
              </a:rPr>
              <a:t>https://tyndp.entsoe.eu/</a:t>
            </a:r>
            <a:endParaRPr lang="en-US" sz="2001">
              <a:latin typeface="Arial" panose="020B0604020202020204" pitchFamily="34" charset="0"/>
              <a:cs typeface="Arial" panose="020B0604020202020204" pitchFamily="34" charset="0"/>
            </a:endParaRPr>
          </a:p>
          <a:p>
            <a:endParaRPr lang="en-US" sz="2001">
              <a:latin typeface="Arial" panose="020B0604020202020204" pitchFamily="34" charset="0"/>
              <a:cs typeface="Arial" panose="020B0604020202020204" pitchFamily="34" charset="0"/>
            </a:endParaRPr>
          </a:p>
          <a:p>
            <a:endParaRPr lang="fr-BE" sz="2001">
              <a:latin typeface="Arial" panose="020B0604020202020204" pitchFamily="34" charset="0"/>
              <a:cs typeface="Arial" panose="020B0604020202020204" pitchFamily="34" charset="0"/>
            </a:endParaRPr>
          </a:p>
        </p:txBody>
      </p:sp>
      <p:sp>
        <p:nvSpPr>
          <p:cNvPr id="7" name="Espace réservé du numéro de diapositive 1">
            <a:extLst>
              <a:ext uri="{FF2B5EF4-FFF2-40B4-BE49-F238E27FC236}">
                <a16:creationId xmlns:a16="http://schemas.microsoft.com/office/drawing/2014/main" id="{3EF20352-BF74-1B4C-541E-1A0C329FE2B7}"/>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240</a:t>
            </a:fld>
            <a:endParaRPr lang="en-GB"/>
          </a:p>
        </p:txBody>
      </p:sp>
    </p:spTree>
    <p:extLst>
      <p:ext uri="{BB962C8B-B14F-4D97-AF65-F5344CB8AC3E}">
        <p14:creationId xmlns:p14="http://schemas.microsoft.com/office/powerpoint/2010/main" val="101353497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75AD42A8-BE9B-D766-02C1-D7CDCBD611FC}"/>
              </a:ext>
            </a:extLst>
          </p:cNvPr>
          <p:cNvSpPr txBox="1"/>
          <p:nvPr/>
        </p:nvSpPr>
        <p:spPr>
          <a:xfrm>
            <a:off x="590880" y="1934272"/>
            <a:ext cx="9485264" cy="4864665"/>
          </a:xfrm>
          <a:prstGeom prst="rect">
            <a:avLst/>
          </a:prstGeom>
          <a:noFill/>
        </p:spPr>
        <p:txBody>
          <a:bodyPr wrap="square">
            <a:spAutoFit/>
          </a:bodyPr>
          <a:lstStyle/>
          <a:p>
            <a:pPr algn="just"/>
            <a:r>
              <a:rPr lang="en-US" sz="2001" b="1">
                <a:latin typeface="Arial" panose="020B0604020202020204" pitchFamily="34" charset="0"/>
                <a:cs typeface="Arial" panose="020B0604020202020204" pitchFamily="34" charset="0"/>
              </a:rPr>
              <a:t>Energy markets should be designed to ensure that sufficient investments are made in capacity to cover future demand</a:t>
            </a:r>
            <a:r>
              <a:rPr lang="en-US" sz="2001">
                <a:latin typeface="Arial" panose="020B0604020202020204" pitchFamily="34" charset="0"/>
                <a:cs typeface="Arial" panose="020B0604020202020204" pitchFamily="34" charset="0"/>
              </a:rPr>
              <a:t>. Additionally, these investments often need to align with the current political agenda. For example:</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Willingness for energy independence in Europe in the 1970s led to significant nuclear investments.</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The current energy transition is driving major investments in new renewable sources.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There are </a:t>
            </a:r>
            <a:r>
              <a:rPr lang="en-US" sz="2001" b="1">
                <a:latin typeface="Arial" panose="020B0604020202020204" pitchFamily="34" charset="0"/>
                <a:cs typeface="Arial" panose="020B0604020202020204" pitchFamily="34" charset="0"/>
              </a:rPr>
              <a:t>diverging objectives between what the market wants </a:t>
            </a:r>
            <a:r>
              <a:rPr lang="en-US" sz="2001">
                <a:latin typeface="Arial" panose="020B0604020202020204" pitchFamily="34" charset="0"/>
                <a:cs typeface="Arial" panose="020B0604020202020204" pitchFamily="34" charset="0"/>
              </a:rPr>
              <a:t>(efficiency, competition, and cost-effectiveness) </a:t>
            </a:r>
            <a:r>
              <a:rPr lang="en-US" sz="2001" b="1">
                <a:latin typeface="Arial" panose="020B0604020202020204" pitchFamily="34" charset="0"/>
                <a:cs typeface="Arial" panose="020B0604020202020204" pitchFamily="34" charset="0"/>
              </a:rPr>
              <a:t>and what politics desires </a:t>
            </a:r>
            <a:r>
              <a:rPr lang="en-US" sz="2001">
                <a:latin typeface="Arial" panose="020B0604020202020204" pitchFamily="34" charset="0"/>
                <a:cs typeface="Arial" panose="020B0604020202020204" pitchFamily="34" charset="0"/>
              </a:rPr>
              <a:t>(environmental sustainability, energy security, and social equity).</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These two objectives may not always align, creating a need for regulation. Yet, regulation might interfere with the proper functioning of the market and require complementary mechanisms.</a:t>
            </a:r>
          </a:p>
        </p:txBody>
      </p:sp>
      <p:sp>
        <p:nvSpPr>
          <p:cNvPr id="7" name="ZoneTexte 6">
            <a:extLst>
              <a:ext uri="{FF2B5EF4-FFF2-40B4-BE49-F238E27FC236}">
                <a16:creationId xmlns:a16="http://schemas.microsoft.com/office/drawing/2014/main" id="{E832B86C-1DAA-51A3-E485-9E2F2D34F4F0}"/>
              </a:ext>
            </a:extLst>
          </p:cNvPr>
          <p:cNvSpPr txBox="1"/>
          <p:nvPr/>
        </p:nvSpPr>
        <p:spPr>
          <a:xfrm>
            <a:off x="590881" y="350031"/>
            <a:ext cx="992994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Investments in electricity generation</a:t>
            </a:r>
            <a:endParaRPr lang="en-GB" sz="2401" b="1">
              <a:latin typeface="Arial" panose="020B0604020202020204" pitchFamily="34" charset="0"/>
              <a:cs typeface="Arial" panose="020B0604020202020204" pitchFamily="34" charset="0"/>
            </a:endParaRPr>
          </a:p>
        </p:txBody>
      </p:sp>
      <p:sp>
        <p:nvSpPr>
          <p:cNvPr id="4" name="Espace réservé du numéro de diapositive 1">
            <a:extLst>
              <a:ext uri="{FF2B5EF4-FFF2-40B4-BE49-F238E27FC236}">
                <a16:creationId xmlns:a16="http://schemas.microsoft.com/office/drawing/2014/main" id="{B6A20060-BF7D-7ACB-F965-466F2E2C21A8}"/>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241</a:t>
            </a:fld>
            <a:endParaRPr lang="en-GB"/>
          </a:p>
        </p:txBody>
      </p:sp>
    </p:spTree>
    <p:extLst>
      <p:ext uri="{BB962C8B-B14F-4D97-AF65-F5344CB8AC3E}">
        <p14:creationId xmlns:p14="http://schemas.microsoft.com/office/powerpoint/2010/main" val="367329867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A977196-5F72-CC39-8372-069433BE8728}"/>
              </a:ext>
            </a:extLst>
          </p:cNvPr>
          <p:cNvSpPr txBox="1"/>
          <p:nvPr/>
        </p:nvSpPr>
        <p:spPr>
          <a:xfrm>
            <a:off x="590879" y="2459358"/>
            <a:ext cx="9485265" cy="3787191"/>
          </a:xfrm>
          <a:prstGeom prst="rect">
            <a:avLst/>
          </a:prstGeom>
          <a:noFill/>
        </p:spPr>
        <p:txBody>
          <a:bodyPr wrap="square">
            <a:spAutoFit/>
          </a:bodyPr>
          <a:lstStyle/>
          <a:p>
            <a:pPr algn="just"/>
            <a:endParaRPr lang="en-US" sz="2001">
              <a:latin typeface="Arial" panose="020B0604020202020204" pitchFamily="34" charset="0"/>
              <a:cs typeface="Arial" panose="020B0604020202020204" pitchFamily="34" charset="0"/>
            </a:endParaRPr>
          </a:p>
          <a:p>
            <a:pPr marL="457383" indent="-457383" algn="just">
              <a:buAutoNum type="arabicParenR"/>
            </a:pPr>
            <a:r>
              <a:rPr lang="en-US" sz="2001" b="1">
                <a:latin typeface="Arial" panose="020B0604020202020204" pitchFamily="34" charset="0"/>
                <a:cs typeface="Arial" panose="020B0604020202020204" pitchFamily="34" charset="0"/>
              </a:rPr>
              <a:t>Price caps:</a:t>
            </a:r>
            <a:r>
              <a:rPr lang="en-US" sz="2001">
                <a:latin typeface="Arial" panose="020B0604020202020204" pitchFamily="34" charset="0"/>
                <a:cs typeface="Arial" panose="020B0604020202020204" pitchFamily="34" charset="0"/>
              </a:rPr>
              <a:t> Maximum price that can be charged for electricity. While they protect consumers from price spikes, they can deter investment in new generation capacity, particularly during periods of high demand.</a:t>
            </a:r>
          </a:p>
          <a:p>
            <a:pPr marL="457383" indent="-457383" algn="just">
              <a:buAutoNum type="arabicParenR"/>
            </a:pPr>
            <a:endParaRPr lang="en-US" sz="2001" b="1">
              <a:latin typeface="Arial" panose="020B0604020202020204" pitchFamily="34" charset="0"/>
              <a:cs typeface="Arial" panose="020B0604020202020204" pitchFamily="34" charset="0"/>
            </a:endParaRPr>
          </a:p>
          <a:p>
            <a:pPr marL="457383" indent="-457383" algn="just">
              <a:buAutoNum type="arabicParenR"/>
            </a:pPr>
            <a:r>
              <a:rPr lang="en-US" sz="2001" b="1">
                <a:latin typeface="Arial" panose="020B0604020202020204" pitchFamily="34" charset="0"/>
                <a:cs typeface="Arial" panose="020B0604020202020204" pitchFamily="34" charset="0"/>
              </a:rPr>
              <a:t>Renewable sources support:</a:t>
            </a:r>
            <a:r>
              <a:rPr lang="en-US" sz="2001">
                <a:latin typeface="Arial" panose="020B0604020202020204" pitchFamily="34" charset="0"/>
                <a:cs typeface="Arial" panose="020B0604020202020204" pitchFamily="34" charset="0"/>
              </a:rPr>
              <a:t> Policies and incentives to support renewable energy development can influence investment decisions. These may include feed-in tariffs, tax credits, and renewable portfolio standards.</a:t>
            </a:r>
          </a:p>
          <a:p>
            <a:pPr marL="457383" indent="-457383" algn="just">
              <a:buAutoNum type="arabicParenR"/>
            </a:pPr>
            <a:endParaRPr lang="en-US" sz="2001" b="1">
              <a:latin typeface="Arial" panose="020B0604020202020204" pitchFamily="34" charset="0"/>
              <a:cs typeface="Arial" panose="020B0604020202020204" pitchFamily="34" charset="0"/>
            </a:endParaRPr>
          </a:p>
          <a:p>
            <a:pPr marL="457383" indent="-457383" algn="just">
              <a:buAutoNum type="arabicParenR"/>
            </a:pPr>
            <a:r>
              <a:rPr lang="en-US" sz="2001" b="1">
                <a:latin typeface="Arial" panose="020B0604020202020204" pitchFamily="34" charset="0"/>
                <a:cs typeface="Arial" panose="020B0604020202020204" pitchFamily="34" charset="0"/>
              </a:rPr>
              <a:t>Capacity Mechanisms (CMs):</a:t>
            </a:r>
            <a:r>
              <a:rPr lang="en-US" sz="2001">
                <a:latin typeface="Arial" panose="020B0604020202020204" pitchFamily="34" charset="0"/>
                <a:cs typeface="Arial" panose="020B0604020202020204" pitchFamily="34" charset="0"/>
              </a:rPr>
              <a:t> Payments to producers to ensure they maintain and invest in capacity. CM design can be complex and may require careful balancing with market dynamics.</a:t>
            </a:r>
          </a:p>
        </p:txBody>
      </p:sp>
      <p:sp>
        <p:nvSpPr>
          <p:cNvPr id="6" name="ZoneTexte 5">
            <a:extLst>
              <a:ext uri="{FF2B5EF4-FFF2-40B4-BE49-F238E27FC236}">
                <a16:creationId xmlns:a16="http://schemas.microsoft.com/office/drawing/2014/main" id="{36D6A42F-95B7-6C5A-B41B-1819EECAAE6A}"/>
              </a:ext>
            </a:extLst>
          </p:cNvPr>
          <p:cNvSpPr txBox="1"/>
          <p:nvPr/>
        </p:nvSpPr>
        <p:spPr>
          <a:xfrm>
            <a:off x="590881" y="350031"/>
            <a:ext cx="9485264" cy="831326"/>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Three regulation mechanisms that affect investment and network security</a:t>
            </a:r>
            <a:endParaRPr lang="en-GB" sz="2401" b="1">
              <a:latin typeface="Arial" panose="020B0604020202020204" pitchFamily="34" charset="0"/>
              <a:cs typeface="Arial" panose="020B0604020202020204" pitchFamily="34" charset="0"/>
            </a:endParaRPr>
          </a:p>
        </p:txBody>
      </p:sp>
      <p:sp>
        <p:nvSpPr>
          <p:cNvPr id="3" name="Espace réservé du numéro de diapositive 1">
            <a:extLst>
              <a:ext uri="{FF2B5EF4-FFF2-40B4-BE49-F238E27FC236}">
                <a16:creationId xmlns:a16="http://schemas.microsoft.com/office/drawing/2014/main" id="{C0C4D9DB-9047-74BA-27EE-871154AB6C16}"/>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242</a:t>
            </a:fld>
            <a:endParaRPr lang="en-GB"/>
          </a:p>
        </p:txBody>
      </p:sp>
    </p:spTree>
    <p:extLst>
      <p:ext uri="{BB962C8B-B14F-4D97-AF65-F5344CB8AC3E}">
        <p14:creationId xmlns:p14="http://schemas.microsoft.com/office/powerpoint/2010/main" val="340756733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AAB6356-73F8-A693-7CE3-48DB25BE1E05}"/>
              </a:ext>
            </a:extLst>
          </p:cNvPr>
          <p:cNvSpPr txBox="1"/>
          <p:nvPr/>
        </p:nvSpPr>
        <p:spPr>
          <a:xfrm>
            <a:off x="590881" y="350031"/>
            <a:ext cx="9929940" cy="461848"/>
          </a:xfrm>
          <a:prstGeom prst="rect">
            <a:avLst/>
          </a:prstGeom>
          <a:noFill/>
        </p:spPr>
        <p:txBody>
          <a:bodyPr wrap="square">
            <a:spAutoFit/>
          </a:bodyPr>
          <a:lstStyle/>
          <a:p>
            <a:r>
              <a:rPr lang="en-US" sz="2401" b="1">
                <a:solidFill>
                  <a:srgbClr val="000000"/>
                </a:solidFill>
                <a:latin typeface="Arial" panose="020B0604020202020204" pitchFamily="34" charset="0"/>
                <a:cs typeface="Arial" panose="020B0604020202020204" pitchFamily="34" charset="0"/>
              </a:rPr>
              <a:t>1) Price caps – The missing money problem (1/2)</a:t>
            </a:r>
            <a:endParaRPr lang="en-GB" sz="2401" b="1">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41FA2651-DA23-3B21-E142-A9181670B2CB}"/>
              </a:ext>
            </a:extLst>
          </p:cNvPr>
          <p:cNvSpPr txBox="1"/>
          <p:nvPr/>
        </p:nvSpPr>
        <p:spPr>
          <a:xfrm>
            <a:off x="590881" y="1683738"/>
            <a:ext cx="9485264" cy="5341137"/>
          </a:xfrm>
          <a:prstGeom prst="rect">
            <a:avLst/>
          </a:prstGeom>
          <a:noFill/>
        </p:spPr>
        <p:txBody>
          <a:bodyPr wrap="square">
            <a:spAutoFit/>
          </a:bodyPr>
          <a:lstStyle/>
          <a:p>
            <a:pPr algn="just">
              <a:lnSpc>
                <a:spcPct val="114999"/>
              </a:lnSpc>
              <a:defRPr sz="1900"/>
            </a:pPr>
            <a:r>
              <a:rPr lang="en-US" sz="2001">
                <a:latin typeface="Arial" panose="020B0604020202020204" pitchFamily="34" charset="0"/>
                <a:ea typeface="+mj-lt"/>
                <a:cs typeface="Arial" panose="020B0604020202020204" pitchFamily="34" charset="0"/>
              </a:rPr>
              <a:t>Assuming there is enough capacity to meet demand even at peak times, the clearing market price rises to reflect the marginal cost of the most expensive unit dispatched. When the margin between available capacity and peak demand tightens, electricity prices rise to the point of reflecting a </a:t>
            </a:r>
            <a:r>
              <a:rPr lang="en-US" sz="2001" b="1">
                <a:latin typeface="Arial" panose="020B0604020202020204" pitchFamily="34" charset="0"/>
                <a:ea typeface="+mj-lt"/>
                <a:cs typeface="Arial" panose="020B0604020202020204" pitchFamily="34" charset="0"/>
              </a:rPr>
              <a:t>scarcity premium</a:t>
            </a:r>
            <a:r>
              <a:rPr lang="en-US" sz="2001">
                <a:latin typeface="Arial" panose="020B0604020202020204" pitchFamily="34" charset="0"/>
                <a:ea typeface="+mj-lt"/>
                <a:cs typeface="Arial" panose="020B0604020202020204" pitchFamily="34" charset="0"/>
              </a:rPr>
              <a:t>. </a:t>
            </a:r>
          </a:p>
          <a:p>
            <a:pPr algn="just">
              <a:lnSpc>
                <a:spcPct val="114999"/>
              </a:lnSpc>
              <a:defRPr sz="1900"/>
            </a:pPr>
            <a:endParaRPr lang="en-US" sz="2001">
              <a:latin typeface="Arial" panose="020B0604020202020204" pitchFamily="34" charset="0"/>
              <a:ea typeface="+mj-lt"/>
              <a:cs typeface="Arial" panose="020B0604020202020204" pitchFamily="34" charset="0"/>
            </a:endParaRPr>
          </a:p>
          <a:p>
            <a:pPr algn="just">
              <a:lnSpc>
                <a:spcPct val="114999"/>
              </a:lnSpc>
              <a:defRPr sz="1900"/>
            </a:pPr>
            <a:r>
              <a:rPr lang="en-US" sz="2001">
                <a:latin typeface="Arial" panose="020B0604020202020204" pitchFamily="34" charset="0"/>
                <a:ea typeface="+mj-lt"/>
                <a:cs typeface="Arial" panose="020B0604020202020204" pitchFamily="34" charset="0"/>
              </a:rPr>
              <a:t>For socio-political and technical reasons, prices may be capped. In this case, supply will meet demand, but </a:t>
            </a:r>
            <a:r>
              <a:rPr lang="en-US" sz="2001" b="1">
                <a:latin typeface="Arial" panose="020B0604020202020204" pitchFamily="34" charset="0"/>
                <a:ea typeface="+mj-lt"/>
                <a:cs typeface="Arial" panose="020B0604020202020204" pitchFamily="34" charset="0"/>
              </a:rPr>
              <a:t>the capped price might allow to cover the fixed costs of the “marginaly producing power plant”</a:t>
            </a:r>
            <a:r>
              <a:rPr lang="en-US" sz="2001">
                <a:latin typeface="Arial" panose="020B0604020202020204" pitchFamily="34" charset="0"/>
                <a:ea typeface="+mj-lt"/>
                <a:cs typeface="Arial" panose="020B0604020202020204" pitchFamily="34" charset="0"/>
              </a:rPr>
              <a:t>, which in turn may deprive the market of the necessary investment in new or replacement capacity.</a:t>
            </a:r>
          </a:p>
          <a:p>
            <a:pPr algn="just">
              <a:lnSpc>
                <a:spcPct val="114999"/>
              </a:lnSpc>
              <a:defRPr sz="1900"/>
            </a:pPr>
            <a:endParaRPr lang="en-US" sz="2001">
              <a:latin typeface="Arial" panose="020B0604020202020204" pitchFamily="34" charset="0"/>
              <a:ea typeface="+mj-lt"/>
              <a:cs typeface="Arial" panose="020B0604020202020204" pitchFamily="34" charset="0"/>
            </a:endParaRPr>
          </a:p>
          <a:p>
            <a:pPr algn="just">
              <a:lnSpc>
                <a:spcPct val="114999"/>
              </a:lnSpc>
              <a:defRPr sz="1900"/>
            </a:pPr>
            <a:r>
              <a:rPr lang="en-US" sz="2001">
                <a:latin typeface="Arial" panose="020B0604020202020204" pitchFamily="34" charset="0"/>
                <a:cs typeface="Arial" panose="020B0604020202020204" pitchFamily="34" charset="0"/>
              </a:rPr>
              <a:t>In consequence, the energy-only market may not provide a price signal which would guarantee an adequate level of generation in the middle / long term.</a:t>
            </a:r>
          </a:p>
          <a:p>
            <a:pPr algn="just">
              <a:lnSpc>
                <a:spcPct val="114999"/>
              </a:lnSpc>
              <a:defRPr sz="1900"/>
            </a:pPr>
            <a:endParaRPr lang="en-US" sz="2001">
              <a:latin typeface="Arial" panose="020B0604020202020204" pitchFamily="34" charset="0"/>
              <a:cs typeface="Arial" panose="020B0604020202020204" pitchFamily="34" charset="0"/>
            </a:endParaRPr>
          </a:p>
          <a:p>
            <a:pPr algn="just">
              <a:lnSpc>
                <a:spcPct val="114999"/>
              </a:lnSpc>
              <a:defRPr sz="1900"/>
            </a:pPr>
            <a:r>
              <a:rPr lang="en-US" sz="2001">
                <a:latin typeface="Arial" panose="020B0604020202020204" pitchFamily="34" charset="0"/>
                <a:cs typeface="Arial" panose="020B0604020202020204" pitchFamily="34" charset="0"/>
              </a:rPr>
              <a:t>This is the</a:t>
            </a:r>
            <a:r>
              <a:rPr lang="en-US" sz="2001" b="1">
                <a:latin typeface="Arial" panose="020B0604020202020204" pitchFamily="34" charset="0"/>
                <a:cs typeface="Arial" panose="020B0604020202020204" pitchFamily="34" charset="0"/>
              </a:rPr>
              <a:t> ‘missing money’</a:t>
            </a:r>
            <a:r>
              <a:rPr lang="en-US" sz="2001">
                <a:latin typeface="Arial" panose="020B0604020202020204" pitchFamily="34" charset="0"/>
                <a:cs typeface="Arial" panose="020B0604020202020204" pitchFamily="34" charset="0"/>
              </a:rPr>
              <a:t> problem.</a:t>
            </a:r>
          </a:p>
          <a:p>
            <a:pPr algn="just">
              <a:lnSpc>
                <a:spcPct val="114999"/>
              </a:lnSpc>
              <a:defRPr sz="1900"/>
            </a:pPr>
            <a:endParaRPr lang="en-US" sz="1801">
              <a:latin typeface="Arial" panose="020B0604020202020204" pitchFamily="34" charset="0"/>
              <a:ea typeface="+mj-lt"/>
              <a:cs typeface="Arial" panose="020B0604020202020204" pitchFamily="34" charset="0"/>
            </a:endParaRPr>
          </a:p>
        </p:txBody>
      </p:sp>
      <p:sp>
        <p:nvSpPr>
          <p:cNvPr id="3" name="Espace réservé du numéro de diapositive 1">
            <a:extLst>
              <a:ext uri="{FF2B5EF4-FFF2-40B4-BE49-F238E27FC236}">
                <a16:creationId xmlns:a16="http://schemas.microsoft.com/office/drawing/2014/main" id="{5D20E9D3-16C4-83D5-F98B-771B1B546090}"/>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243</a:t>
            </a:fld>
            <a:endParaRPr lang="en-GB"/>
          </a:p>
        </p:txBody>
      </p:sp>
    </p:spTree>
    <p:extLst>
      <p:ext uri="{BB962C8B-B14F-4D97-AF65-F5344CB8AC3E}">
        <p14:creationId xmlns:p14="http://schemas.microsoft.com/office/powerpoint/2010/main" val="237847717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1B45F9F-094A-FDFB-0638-3E55ED6A2291}"/>
              </a:ext>
            </a:extLst>
          </p:cNvPr>
          <p:cNvSpPr txBox="1"/>
          <p:nvPr/>
        </p:nvSpPr>
        <p:spPr>
          <a:xfrm>
            <a:off x="590881" y="350031"/>
            <a:ext cx="9929940" cy="461848"/>
          </a:xfrm>
          <a:prstGeom prst="rect">
            <a:avLst/>
          </a:prstGeom>
          <a:noFill/>
        </p:spPr>
        <p:txBody>
          <a:bodyPr wrap="square">
            <a:spAutoFit/>
          </a:bodyPr>
          <a:lstStyle/>
          <a:p>
            <a:r>
              <a:rPr lang="en-US" sz="2401" b="1">
                <a:solidFill>
                  <a:srgbClr val="000000"/>
                </a:solidFill>
                <a:latin typeface="Arial" panose="020B0604020202020204" pitchFamily="34" charset="0"/>
                <a:cs typeface="Arial" panose="020B0604020202020204" pitchFamily="34" charset="0"/>
              </a:rPr>
              <a:t>1) Price caps – The missing money problem (2/2)</a:t>
            </a:r>
            <a:endParaRPr lang="en-GB" sz="2401" b="1">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3C5E0ED3-D302-9AF0-7DA4-C831F1BB3C7D}"/>
              </a:ext>
            </a:extLst>
          </p:cNvPr>
          <p:cNvSpPr txBox="1"/>
          <p:nvPr/>
        </p:nvSpPr>
        <p:spPr>
          <a:xfrm>
            <a:off x="590879" y="1056171"/>
            <a:ext cx="9485265" cy="2401606"/>
          </a:xfrm>
          <a:prstGeom prst="rect">
            <a:avLst/>
          </a:prstGeom>
          <a:noFill/>
        </p:spPr>
        <p:txBody>
          <a:bodyPr wrap="square" rtlCol="0">
            <a:spAutoFit/>
          </a:bodyPr>
          <a:lstStyle/>
          <a:p>
            <a:pPr algn="just"/>
            <a:r>
              <a:rPr lang="en-GB" sz="2001">
                <a:latin typeface="Arial" panose="020B0604020202020204" pitchFamily="34" charset="0"/>
                <a:cs typeface="Arial" panose="020B0604020202020204" pitchFamily="34" charset="0"/>
              </a:rPr>
              <a:t>The ‘missing money’ refers to the portion of the costs associated with generation capacity that is not covered by the revenues earned in the market.</a:t>
            </a:r>
          </a:p>
          <a:p>
            <a:pPr algn="just"/>
            <a:r>
              <a:rPr lang="en-GB" sz="2001">
                <a:latin typeface="Arial" panose="020B0604020202020204" pitchFamily="34" charset="0"/>
                <a:cs typeface="Arial" panose="020B0604020202020204" pitchFamily="34" charset="0"/>
              </a:rPr>
              <a:t>As a result, many capacity holders lack a positive business case to </a:t>
            </a:r>
            <a:r>
              <a:rPr lang="en-GB" sz="2001" b="1">
                <a:latin typeface="Arial" panose="020B0604020202020204" pitchFamily="34" charset="0"/>
                <a:cs typeface="Arial" panose="020B0604020202020204" pitchFamily="34" charset="0"/>
              </a:rPr>
              <a:t>enable current and new capacities to be available on the market</a:t>
            </a:r>
            <a:r>
              <a:rPr lang="en-GB" sz="2001">
                <a:latin typeface="Arial" panose="020B0604020202020204" pitchFamily="34" charset="0"/>
                <a:cs typeface="Arial" panose="020B0604020202020204" pitchFamily="34" charset="0"/>
              </a:rPr>
              <a:t>.</a:t>
            </a:r>
          </a:p>
          <a:p>
            <a:pPr algn="just"/>
            <a:endParaRPr lang="en-GB" sz="1000">
              <a:latin typeface="Arial" panose="020B0604020202020204" pitchFamily="34" charset="0"/>
              <a:cs typeface="Arial" panose="020B0604020202020204" pitchFamily="34" charset="0"/>
            </a:endParaRPr>
          </a:p>
          <a:p>
            <a:pPr algn="just"/>
            <a:r>
              <a:rPr lang="en-GB" sz="2001" b="1">
                <a:latin typeface="Arial" panose="020B0604020202020204" pitchFamily="34" charset="0"/>
                <a:cs typeface="Arial" panose="020B0604020202020204" pitchFamily="34" charset="0"/>
              </a:rPr>
              <a:t>Capacity Mechanisms (CMs) </a:t>
            </a:r>
            <a:r>
              <a:rPr lang="en-GB" sz="2001">
                <a:latin typeface="Arial" panose="020B0604020202020204" pitchFamily="34" charset="0"/>
                <a:cs typeface="Arial" panose="020B0604020202020204" pitchFamily="34" charset="0"/>
              </a:rPr>
              <a:t>provide additional remuneration to compensate for the missing money to market participants for them to remain in the market and stabilize the system.</a:t>
            </a:r>
          </a:p>
        </p:txBody>
      </p:sp>
      <p:pic>
        <p:nvPicPr>
          <p:cNvPr id="10" name="Image 9">
            <a:extLst>
              <a:ext uri="{FF2B5EF4-FFF2-40B4-BE49-F238E27FC236}">
                <a16:creationId xmlns:a16="http://schemas.microsoft.com/office/drawing/2014/main" id="{44C1105C-5826-879B-A08A-D94504D9D7A3}"/>
              </a:ext>
            </a:extLst>
          </p:cNvPr>
          <p:cNvPicPr>
            <a:picLocks noChangeAspect="1"/>
          </p:cNvPicPr>
          <p:nvPr/>
        </p:nvPicPr>
        <p:blipFill>
          <a:blip r:embed="rId2"/>
          <a:srcRect l="61325" b="16960"/>
          <a:stretch/>
        </p:blipFill>
        <p:spPr>
          <a:xfrm>
            <a:off x="5538043" y="3488706"/>
            <a:ext cx="4211654" cy="3133569"/>
          </a:xfrm>
          <a:prstGeom prst="rect">
            <a:avLst/>
          </a:prstGeom>
        </p:spPr>
      </p:pic>
      <p:pic>
        <p:nvPicPr>
          <p:cNvPr id="15" name="Image 14">
            <a:extLst>
              <a:ext uri="{FF2B5EF4-FFF2-40B4-BE49-F238E27FC236}">
                <a16:creationId xmlns:a16="http://schemas.microsoft.com/office/drawing/2014/main" id="{B5E1BC89-2311-F13D-A3F9-D2B204DA4CC7}"/>
              </a:ext>
            </a:extLst>
          </p:cNvPr>
          <p:cNvPicPr>
            <a:picLocks noChangeAspect="1"/>
          </p:cNvPicPr>
          <p:nvPr/>
        </p:nvPicPr>
        <p:blipFill>
          <a:blip r:embed="rId3"/>
          <a:srcRect l="8250" r="11945"/>
          <a:stretch/>
        </p:blipFill>
        <p:spPr>
          <a:xfrm>
            <a:off x="967713" y="3488707"/>
            <a:ext cx="4378988" cy="4071786"/>
          </a:xfrm>
          <a:prstGeom prst="rect">
            <a:avLst/>
          </a:prstGeom>
        </p:spPr>
      </p:pic>
      <p:sp>
        <p:nvSpPr>
          <p:cNvPr id="17" name="ZoneTexte 16">
            <a:extLst>
              <a:ext uri="{FF2B5EF4-FFF2-40B4-BE49-F238E27FC236}">
                <a16:creationId xmlns:a16="http://schemas.microsoft.com/office/drawing/2014/main" id="{D5889FB8-0016-3D47-EDF4-0CECC020C542}"/>
              </a:ext>
            </a:extLst>
          </p:cNvPr>
          <p:cNvSpPr txBox="1"/>
          <p:nvPr/>
        </p:nvSpPr>
        <p:spPr>
          <a:xfrm>
            <a:off x="180976" y="7608411"/>
            <a:ext cx="5345637" cy="261610"/>
          </a:xfrm>
          <a:prstGeom prst="rect">
            <a:avLst/>
          </a:prstGeom>
          <a:noFill/>
        </p:spPr>
        <p:txBody>
          <a:bodyPr wrap="square">
            <a:spAutoFit/>
          </a:bodyPr>
          <a:lstStyle/>
          <a:p>
            <a:r>
              <a:rPr lang="fr-BE" sz="1100" i="1">
                <a:latin typeface="Arial" panose="020B0604020202020204" pitchFamily="34" charset="0"/>
                <a:cs typeface="Arial" panose="020B0604020202020204" pitchFamily="34" charset="0"/>
              </a:rPr>
              <a:t>CRM General Info Session 2024 – Elia.</a:t>
            </a:r>
            <a:endParaRPr lang="en-GB" sz="1100" i="1">
              <a:latin typeface="Arial" panose="020B0604020202020204" pitchFamily="34" charset="0"/>
              <a:cs typeface="Arial" panose="020B0604020202020204" pitchFamily="34" charset="0"/>
            </a:endParaRPr>
          </a:p>
        </p:txBody>
      </p:sp>
      <p:sp>
        <p:nvSpPr>
          <p:cNvPr id="3" name="Espace réservé du numéro de diapositive 1">
            <a:extLst>
              <a:ext uri="{FF2B5EF4-FFF2-40B4-BE49-F238E27FC236}">
                <a16:creationId xmlns:a16="http://schemas.microsoft.com/office/drawing/2014/main" id="{4FEE4BF9-C2E2-7EA9-8B85-B8F64AB80CA1}"/>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244</a:t>
            </a:fld>
            <a:endParaRPr lang="en-GB"/>
          </a:p>
        </p:txBody>
      </p:sp>
    </p:spTree>
    <p:extLst>
      <p:ext uri="{BB962C8B-B14F-4D97-AF65-F5344CB8AC3E}">
        <p14:creationId xmlns:p14="http://schemas.microsoft.com/office/powerpoint/2010/main" val="357451271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5">
            <a:extLst>
              <a:ext uri="{FF2B5EF4-FFF2-40B4-BE49-F238E27FC236}">
                <a16:creationId xmlns:a16="http://schemas.microsoft.com/office/drawing/2014/main" id="{D6B78520-9CB9-1F3D-0CD2-04903413430B}"/>
              </a:ext>
            </a:extLst>
          </p:cNvPr>
          <p:cNvPicPr>
            <a:picLocks noChangeAspect="1"/>
          </p:cNvPicPr>
          <p:nvPr/>
        </p:nvPicPr>
        <p:blipFill>
          <a:blip r:embed="rId3"/>
          <a:stretch>
            <a:fillRect/>
          </a:stretch>
        </p:blipFill>
        <p:spPr>
          <a:xfrm>
            <a:off x="2215552" y="2984670"/>
            <a:ext cx="6262297" cy="4429595"/>
          </a:xfrm>
          <a:prstGeom prst="rect">
            <a:avLst/>
          </a:prstGeom>
        </p:spPr>
      </p:pic>
      <p:sp>
        <p:nvSpPr>
          <p:cNvPr id="2" name="ZoneTexte 1">
            <a:extLst>
              <a:ext uri="{FF2B5EF4-FFF2-40B4-BE49-F238E27FC236}">
                <a16:creationId xmlns:a16="http://schemas.microsoft.com/office/drawing/2014/main" id="{375343D6-EB54-9ACA-395B-A04B9209DF50}"/>
              </a:ext>
            </a:extLst>
          </p:cNvPr>
          <p:cNvSpPr txBox="1"/>
          <p:nvPr/>
        </p:nvSpPr>
        <p:spPr>
          <a:xfrm>
            <a:off x="590881" y="350031"/>
            <a:ext cx="9929940" cy="461848"/>
          </a:xfrm>
          <a:prstGeom prst="rect">
            <a:avLst/>
          </a:prstGeom>
          <a:noFill/>
        </p:spPr>
        <p:txBody>
          <a:bodyPr wrap="square">
            <a:spAutoFit/>
          </a:bodyPr>
          <a:lstStyle/>
          <a:p>
            <a:r>
              <a:rPr lang="en-US" sz="2401" b="1">
                <a:solidFill>
                  <a:srgbClr val="000000"/>
                </a:solidFill>
                <a:latin typeface="Arial" panose="020B0604020202020204" pitchFamily="34" charset="0"/>
                <a:cs typeface="Arial" panose="020B0604020202020204" pitchFamily="34" charset="0"/>
              </a:rPr>
              <a:t>1) Price caps – Beware of their deadweight loss</a:t>
            </a:r>
            <a:endParaRPr lang="en-GB" sz="2401" b="1">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08B58998-48B5-F787-6B62-2DA7C12292CE}"/>
              </a:ext>
            </a:extLst>
          </p:cNvPr>
          <p:cNvSpPr txBox="1"/>
          <p:nvPr/>
        </p:nvSpPr>
        <p:spPr>
          <a:xfrm>
            <a:off x="590880" y="1242525"/>
            <a:ext cx="9485264" cy="1477912"/>
          </a:xfrm>
          <a:prstGeom prst="rect">
            <a:avLst/>
          </a:prstGeom>
          <a:noFill/>
        </p:spPr>
        <p:txBody>
          <a:bodyPr wrap="square" rtlCol="0">
            <a:spAutoFit/>
          </a:bodyPr>
          <a:lstStyle/>
          <a:p>
            <a:pPr algn="just"/>
            <a:r>
              <a:rPr lang="en-US" sz="2001">
                <a:latin typeface="Arial" panose="020B0604020202020204" pitchFamily="34" charset="0"/>
                <a:cs typeface="Arial" panose="020B0604020202020204" pitchFamily="34" charset="0"/>
              </a:rPr>
              <a:t>In addition, enforcing a maximum price or price cap results in a </a:t>
            </a:r>
            <a:r>
              <a:rPr lang="en-US" sz="2001" b="1" i="1">
                <a:latin typeface="Arial" panose="020B0604020202020204" pitchFamily="34" charset="0"/>
                <a:cs typeface="Arial" panose="020B0604020202020204" pitchFamily="34" charset="0"/>
              </a:rPr>
              <a:t>deadweight loss</a:t>
            </a:r>
            <a:r>
              <a:rPr lang="en-US" sz="2001">
                <a:latin typeface="Arial" panose="020B0604020202020204" pitchFamily="34" charset="0"/>
                <a:cs typeface="Arial" panose="020B0604020202020204" pitchFamily="34" charset="0"/>
              </a:rPr>
              <a:t>, meaning a reduction in social welfare. </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this case, social welfare decreases from ABCDEF to ABCD when a price cap is set at 𝜋</a:t>
            </a:r>
            <a:r>
              <a:rPr lang="en-US" sz="2001" baseline="-25000">
                <a:latin typeface="Arial" panose="020B0604020202020204" pitchFamily="34" charset="0"/>
                <a:cs typeface="Arial" panose="020B0604020202020204" pitchFamily="34" charset="0"/>
              </a:rPr>
              <a:t>2</a:t>
            </a:r>
            <a:r>
              <a:rPr lang="en-US" sz="2001">
                <a:latin typeface="Arial" panose="020B0604020202020204" pitchFamily="34" charset="0"/>
                <a:cs typeface="Arial" panose="020B0604020202020204" pitchFamily="34" charset="0"/>
              </a:rPr>
              <a:t>. </a:t>
            </a:r>
          </a:p>
        </p:txBody>
      </p:sp>
      <p:sp>
        <p:nvSpPr>
          <p:cNvPr id="7" name="Espace réservé du numéro de diapositive 1">
            <a:extLst>
              <a:ext uri="{FF2B5EF4-FFF2-40B4-BE49-F238E27FC236}">
                <a16:creationId xmlns:a16="http://schemas.microsoft.com/office/drawing/2014/main" id="{894DA6E7-7B5F-3038-CB39-15763B2A868A}"/>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245</a:t>
            </a:fld>
            <a:endParaRPr lang="en-GB"/>
          </a:p>
        </p:txBody>
      </p:sp>
    </p:spTree>
    <p:extLst>
      <p:ext uri="{BB962C8B-B14F-4D97-AF65-F5344CB8AC3E}">
        <p14:creationId xmlns:p14="http://schemas.microsoft.com/office/powerpoint/2010/main" val="1779439416"/>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AFAE0-D5FB-7E14-C556-52EA47C7CDFB}"/>
            </a:ext>
          </a:extLst>
        </p:cNvPr>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09CD0CC1-8407-C213-66DB-C35A412A8632}"/>
              </a:ext>
            </a:extLst>
          </p:cNvPr>
          <p:cNvGraphicFramePr>
            <a:graphicFrameLocks noGrp="1"/>
          </p:cNvGraphicFramePr>
          <p:nvPr/>
        </p:nvGraphicFramePr>
        <p:xfrm>
          <a:off x="682480" y="1322578"/>
          <a:ext cx="9328441" cy="5948558"/>
        </p:xfrm>
        <a:graphic>
          <a:graphicData uri="http://schemas.openxmlformats.org/drawingml/2006/table">
            <a:tbl>
              <a:tblPr firstRow="1" bandRow="1">
                <a:tableStyleId>{5C22544A-7EE6-4342-B048-85BDC9FD1C3A}</a:tableStyleId>
              </a:tblPr>
              <a:tblGrid>
                <a:gridCol w="4399324">
                  <a:extLst>
                    <a:ext uri="{9D8B030D-6E8A-4147-A177-3AD203B41FA5}">
                      <a16:colId xmlns:a16="http://schemas.microsoft.com/office/drawing/2014/main" val="4242012374"/>
                    </a:ext>
                  </a:extLst>
                </a:gridCol>
                <a:gridCol w="4929117">
                  <a:extLst>
                    <a:ext uri="{9D8B030D-6E8A-4147-A177-3AD203B41FA5}">
                      <a16:colId xmlns:a16="http://schemas.microsoft.com/office/drawing/2014/main" val="382279478"/>
                    </a:ext>
                  </a:extLst>
                </a:gridCol>
              </a:tblGrid>
              <a:tr h="486816">
                <a:tc>
                  <a:txBody>
                    <a:bodyPr/>
                    <a:lstStyle/>
                    <a:p>
                      <a:pPr algn="ctr"/>
                      <a:r>
                        <a:rPr lang="fr-BE" sz="1800">
                          <a:solidFill>
                            <a:schemeClr val="tx1"/>
                          </a:solidFill>
                          <a:latin typeface="Arial" panose="020B0604020202020204" pitchFamily="34" charset="0"/>
                          <a:cs typeface="Arial" panose="020B0604020202020204" pitchFamily="34" charset="0"/>
                        </a:rPr>
                        <a:t>Support scheme</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fr-BE" sz="1800">
                          <a:solidFill>
                            <a:schemeClr val="tx1"/>
                          </a:solidFill>
                          <a:latin typeface="Arial" panose="020B0604020202020204" pitchFamily="34" charset="0"/>
                          <a:cs typeface="Arial" panose="020B0604020202020204" pitchFamily="34" charset="0"/>
                        </a:rPr>
                        <a:t>Description</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102304298"/>
                  </a:ext>
                </a:extLst>
              </a:tr>
              <a:tr h="819031">
                <a:tc>
                  <a:txBody>
                    <a:bodyPr/>
                    <a:lstStyle/>
                    <a:p>
                      <a:pPr algn="l"/>
                      <a:r>
                        <a:rPr lang="fr-BE" sz="1800">
                          <a:latin typeface="Arial" panose="020B0604020202020204" pitchFamily="34" charset="0"/>
                          <a:cs typeface="Arial" panose="020B0604020202020204" pitchFamily="34" charset="0"/>
                        </a:rPr>
                        <a:t>Feed-In Tariffs (FIT)</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latin typeface="Arial" panose="020B0604020202020204" pitchFamily="34" charset="0"/>
                          <a:cs typeface="Arial" panose="020B0604020202020204" pitchFamily="34" charset="0"/>
                        </a:rPr>
                        <a:t>Fixed payment per MWh for renewable electricity over a long-term contract</a:t>
                      </a:r>
                      <a:endParaRPr lang="fr-BE" sz="1800">
                        <a:latin typeface="Arial" panose="020B0604020202020204" pitchFamily="34" charset="0"/>
                        <a:cs typeface="Arial" panose="020B0604020202020204" pitchFamily="34" charset="0"/>
                      </a:endParaRP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6379250"/>
                  </a:ext>
                </a:extLst>
              </a:tr>
              <a:tr h="542475">
                <a:tc>
                  <a:txBody>
                    <a:bodyPr/>
                    <a:lstStyle/>
                    <a:p>
                      <a:pPr algn="l"/>
                      <a:r>
                        <a:rPr lang="fr-BE" sz="1800">
                          <a:latin typeface="Arial" panose="020B0604020202020204" pitchFamily="34" charset="0"/>
                          <a:cs typeface="Arial" panose="020B0604020202020204" pitchFamily="34" charset="0"/>
                        </a:rPr>
                        <a:t>Feed-In Premium (FIP)</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latin typeface="Arial" panose="020B0604020202020204" pitchFamily="34" charset="0"/>
                          <a:cs typeface="Arial" panose="020B0604020202020204" pitchFamily="34" charset="0"/>
                        </a:rPr>
                        <a:t>Premium payment added to the market price</a:t>
                      </a:r>
                      <a:r>
                        <a:rPr lang="fr-BE" sz="1800">
                          <a:latin typeface="Arial" panose="020B0604020202020204" pitchFamily="34" charset="0"/>
                          <a:cs typeface="Arial" panose="020B0604020202020204" pitchFamily="34" charset="0"/>
                        </a:rPr>
                        <a:t> </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7187701"/>
                  </a:ext>
                </a:extLst>
              </a:tr>
              <a:tr h="819031">
                <a:tc>
                  <a:txBody>
                    <a:bodyPr/>
                    <a:lstStyle/>
                    <a:p>
                      <a:pPr algn="l"/>
                      <a:r>
                        <a:rPr lang="fr-FR" sz="1800">
                          <a:latin typeface="Arial" panose="020B0604020202020204" pitchFamily="34" charset="0"/>
                          <a:cs typeface="Arial" panose="020B0604020202020204" pitchFamily="34" charset="0"/>
                        </a:rPr>
                        <a:t>Renewable Portfolio Standards (RPS) / Quotas</a:t>
                      </a:r>
                      <a:endParaRPr lang="fr-BE" sz="1800">
                        <a:latin typeface="Arial" panose="020B0604020202020204" pitchFamily="34" charset="0"/>
                        <a:cs typeface="Arial" panose="020B0604020202020204" pitchFamily="34" charset="0"/>
                      </a:endParaRP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latin typeface="Arial" panose="020B0604020202020204" pitchFamily="34" charset="0"/>
                          <a:cs typeface="Arial" panose="020B0604020202020204" pitchFamily="34" charset="0"/>
                        </a:rPr>
                        <a:t>Obligation for utilities to source a percentage  of their electricity from renewables</a:t>
                      </a:r>
                      <a:endParaRPr lang="fr-BE" sz="1800">
                        <a:latin typeface="Arial" panose="020B0604020202020204" pitchFamily="34" charset="0"/>
                        <a:cs typeface="Arial" panose="020B0604020202020204" pitchFamily="34" charset="0"/>
                      </a:endParaRP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705584"/>
                  </a:ext>
                </a:extLst>
              </a:tr>
              <a:tr h="829667">
                <a:tc>
                  <a:txBody>
                    <a:bodyPr/>
                    <a:lstStyle/>
                    <a:p>
                      <a:pPr algn="l"/>
                      <a:r>
                        <a:rPr lang="fr-BE" sz="1800">
                          <a:latin typeface="Arial" panose="020B0604020202020204" pitchFamily="34" charset="0"/>
                          <a:cs typeface="Arial" panose="020B0604020202020204" pitchFamily="34" charset="0"/>
                        </a:rPr>
                        <a:t>Contract for Difference (CfD)</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latin typeface="Arial" panose="020B0604020202020204" pitchFamily="34" charset="0"/>
                          <a:cs typeface="Arial" panose="020B0604020202020204" pitchFamily="34" charset="0"/>
                        </a:rPr>
                        <a:t>Two-way contract ensuring stable prices</a:t>
                      </a:r>
                    </a:p>
                    <a:p>
                      <a:pPr algn="ctr"/>
                      <a:r>
                        <a:rPr lang="en-US" sz="1800">
                          <a:latin typeface="Arial"/>
                          <a:cs typeface="Arial"/>
                        </a:rPr>
                        <a:t>for renewable electricity (strike price)</a:t>
                      </a:r>
                      <a:endParaRPr lang="fr-BE" sz="1800">
                        <a:latin typeface="Arial" panose="020B0604020202020204" pitchFamily="34" charset="0"/>
                        <a:cs typeface="Arial" panose="020B0604020202020204" pitchFamily="34" charset="0"/>
                      </a:endParaRP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553560"/>
                  </a:ext>
                </a:extLst>
              </a:tr>
              <a:tr h="808395">
                <a:tc>
                  <a:txBody>
                    <a:bodyPr/>
                    <a:lstStyle/>
                    <a:p>
                      <a:pPr algn="l"/>
                      <a:r>
                        <a:rPr lang="fr-BE" sz="1800">
                          <a:latin typeface="Arial" panose="020B0604020202020204" pitchFamily="34" charset="0"/>
                          <a:cs typeface="Arial" panose="020B0604020202020204" pitchFamily="34" charset="0"/>
                        </a:rPr>
                        <a:t>Green Certificates / Renewable Energy Certificates (RECs)</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latin typeface="Arial" panose="020B0604020202020204" pitchFamily="34" charset="0"/>
                          <a:cs typeface="Arial" panose="020B0604020202020204" pitchFamily="34" charset="0"/>
                        </a:rPr>
                        <a:t>Tradable certificates representing</a:t>
                      </a:r>
                    </a:p>
                    <a:p>
                      <a:pPr algn="ctr"/>
                      <a:r>
                        <a:rPr lang="en-US" sz="1800">
                          <a:latin typeface="Arial" panose="020B0604020202020204" pitchFamily="34" charset="0"/>
                          <a:cs typeface="Arial" panose="020B0604020202020204" pitchFamily="34" charset="0"/>
                        </a:rPr>
                        <a:t>1 MWh of renewable energy</a:t>
                      </a:r>
                      <a:endParaRPr lang="fr-BE" sz="1800">
                        <a:latin typeface="Arial" panose="020B0604020202020204" pitchFamily="34" charset="0"/>
                        <a:cs typeface="Arial" panose="020B0604020202020204" pitchFamily="34" charset="0"/>
                      </a:endParaRP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92909644"/>
                  </a:ext>
                </a:extLst>
              </a:tr>
              <a:tr h="819031">
                <a:tc>
                  <a:txBody>
                    <a:bodyPr/>
                    <a:lstStyle/>
                    <a:p>
                      <a:pPr algn="l"/>
                      <a:r>
                        <a:rPr lang="fr-BE" sz="1800">
                          <a:latin typeface="Arial" panose="020B0604020202020204" pitchFamily="34" charset="0"/>
                          <a:cs typeface="Arial" panose="020B0604020202020204" pitchFamily="34" charset="0"/>
                        </a:rPr>
                        <a:t>Auction Systems (Competitive Tenders)</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latin typeface="Arial" panose="020B0604020202020204" pitchFamily="34" charset="0"/>
                          <a:cs typeface="Arial" panose="020B0604020202020204" pitchFamily="34" charset="0"/>
                        </a:rPr>
                        <a:t>Governments or regulators solicit bids</a:t>
                      </a:r>
                    </a:p>
                    <a:p>
                      <a:pPr algn="ctr"/>
                      <a:r>
                        <a:rPr lang="en-US" sz="1800">
                          <a:latin typeface="Arial" panose="020B0604020202020204" pitchFamily="34" charset="0"/>
                          <a:cs typeface="Arial" panose="020B0604020202020204" pitchFamily="34" charset="0"/>
                        </a:rPr>
                        <a:t>from developers</a:t>
                      </a:r>
                      <a:endParaRPr lang="fr-BE" sz="1800">
                        <a:latin typeface="Arial" panose="020B0604020202020204" pitchFamily="34" charset="0"/>
                        <a:cs typeface="Arial" panose="020B0604020202020204" pitchFamily="34" charset="0"/>
                      </a:endParaRP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4112040"/>
                  </a:ext>
                </a:extLst>
              </a:tr>
              <a:tr h="824112">
                <a:tc>
                  <a:txBody>
                    <a:bodyPr/>
                    <a:lstStyle/>
                    <a:p>
                      <a:pPr algn="l"/>
                      <a:r>
                        <a:rPr lang="fr-BE" sz="1800">
                          <a:latin typeface="Arial" panose="020B0604020202020204" pitchFamily="34" charset="0"/>
                          <a:cs typeface="Arial" panose="020B0604020202020204" pitchFamily="34" charset="0"/>
                        </a:rPr>
                        <a:t>Tax Incentives and Grants</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800">
                          <a:latin typeface="Arial" panose="020B0604020202020204" pitchFamily="34" charset="0"/>
                          <a:cs typeface="Arial" panose="020B0604020202020204" pitchFamily="34" charset="0"/>
                        </a:rPr>
                        <a:t>Direct tax credits or subsidies for</a:t>
                      </a:r>
                    </a:p>
                    <a:p>
                      <a:pPr algn="ctr"/>
                      <a:r>
                        <a:rPr lang="en-US" sz="1800">
                          <a:latin typeface="Arial" panose="020B0604020202020204" pitchFamily="34" charset="0"/>
                          <a:cs typeface="Arial" panose="020B0604020202020204" pitchFamily="34" charset="0"/>
                        </a:rPr>
                        <a:t>renewable energy investments</a:t>
                      </a:r>
                      <a:endParaRPr lang="fr-BE" sz="1800">
                        <a:latin typeface="Arial" panose="020B0604020202020204" pitchFamily="34" charset="0"/>
                        <a:cs typeface="Arial" panose="020B0604020202020204" pitchFamily="34" charset="0"/>
                      </a:endParaRP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3256184"/>
                  </a:ext>
                </a:extLst>
              </a:tr>
            </a:tbl>
          </a:graphicData>
        </a:graphic>
      </p:graphicFrame>
      <p:sp>
        <p:nvSpPr>
          <p:cNvPr id="3" name="ZoneTexte 2">
            <a:extLst>
              <a:ext uri="{FF2B5EF4-FFF2-40B4-BE49-F238E27FC236}">
                <a16:creationId xmlns:a16="http://schemas.microsoft.com/office/drawing/2014/main" id="{6CD68F28-7610-3A55-79B7-250D1BF97460}"/>
              </a:ext>
            </a:extLst>
          </p:cNvPr>
          <p:cNvSpPr txBox="1"/>
          <p:nvPr/>
        </p:nvSpPr>
        <p:spPr>
          <a:xfrm>
            <a:off x="590881" y="350031"/>
            <a:ext cx="992994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2) Renewable sources support – Types of contract (1/2)</a:t>
            </a:r>
            <a:endParaRPr lang="en-GB" sz="2401" b="1">
              <a:latin typeface="Arial" panose="020B0604020202020204" pitchFamily="34" charset="0"/>
              <a:cs typeface="Arial" panose="020B0604020202020204" pitchFamily="34" charset="0"/>
            </a:endParaRPr>
          </a:p>
        </p:txBody>
      </p:sp>
      <p:sp>
        <p:nvSpPr>
          <p:cNvPr id="6" name="Espace réservé du numéro de diapositive 1">
            <a:extLst>
              <a:ext uri="{FF2B5EF4-FFF2-40B4-BE49-F238E27FC236}">
                <a16:creationId xmlns:a16="http://schemas.microsoft.com/office/drawing/2014/main" id="{B354B4E3-42A9-332F-C144-4B9E02E3F714}"/>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246</a:t>
            </a:fld>
            <a:endParaRPr lang="en-GB"/>
          </a:p>
        </p:txBody>
      </p:sp>
    </p:spTree>
    <p:extLst>
      <p:ext uri="{BB962C8B-B14F-4D97-AF65-F5344CB8AC3E}">
        <p14:creationId xmlns:p14="http://schemas.microsoft.com/office/powerpoint/2010/main" val="295420115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8">
            <a:extLst>
              <a:ext uri="{FF2B5EF4-FFF2-40B4-BE49-F238E27FC236}">
                <a16:creationId xmlns:a16="http://schemas.microsoft.com/office/drawing/2014/main" id="{4698F7A0-BBCE-8987-B620-3DBD9950854E}"/>
              </a:ext>
            </a:extLst>
          </p:cNvPr>
          <p:cNvPicPr>
            <a:picLocks noChangeAspect="1"/>
          </p:cNvPicPr>
          <p:nvPr/>
        </p:nvPicPr>
        <p:blipFill>
          <a:blip r:embed="rId2"/>
          <a:srcRect l="33118" t="21999" r="32353" b="42731"/>
          <a:stretch/>
        </p:blipFill>
        <p:spPr>
          <a:xfrm>
            <a:off x="5242753" y="3008962"/>
            <a:ext cx="3692020" cy="2155631"/>
          </a:xfrm>
          <a:prstGeom prst="rect">
            <a:avLst/>
          </a:prstGeom>
        </p:spPr>
      </p:pic>
      <p:sp>
        <p:nvSpPr>
          <p:cNvPr id="6" name="ZoneTexte 5">
            <a:extLst>
              <a:ext uri="{FF2B5EF4-FFF2-40B4-BE49-F238E27FC236}">
                <a16:creationId xmlns:a16="http://schemas.microsoft.com/office/drawing/2014/main" id="{ADDD5E8B-2B27-E9C9-4D77-F55D2141BD68}"/>
              </a:ext>
            </a:extLst>
          </p:cNvPr>
          <p:cNvSpPr txBox="1"/>
          <p:nvPr/>
        </p:nvSpPr>
        <p:spPr>
          <a:xfrm>
            <a:off x="590881" y="350031"/>
            <a:ext cx="992994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2) Renewable sources support – Types of contract (2/2)</a:t>
            </a:r>
            <a:endParaRPr lang="en-GB" sz="2401" b="1">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06834438-14B7-1919-9210-A19357578DAC}"/>
              </a:ext>
            </a:extLst>
          </p:cNvPr>
          <p:cNvSpPr txBox="1"/>
          <p:nvPr/>
        </p:nvSpPr>
        <p:spPr>
          <a:xfrm>
            <a:off x="1441586" y="1985376"/>
            <a:ext cx="3595471" cy="369478"/>
          </a:xfrm>
          <a:prstGeom prst="rect">
            <a:avLst/>
          </a:prstGeom>
          <a:noFill/>
        </p:spPr>
        <p:txBody>
          <a:bodyPr wrap="square" rtlCol="0">
            <a:spAutoFit/>
          </a:bodyPr>
          <a:lstStyle/>
          <a:p>
            <a:pPr algn="ctr"/>
            <a:r>
              <a:rPr lang="en-GB" sz="1801" b="1">
                <a:latin typeface="Arial" panose="020B0604020202020204" pitchFamily="34" charset="0"/>
                <a:cs typeface="Arial" panose="020B0604020202020204" pitchFamily="34" charset="0"/>
              </a:rPr>
              <a:t>‘Traditional’ Feed-In Tariff (FIT):</a:t>
            </a:r>
          </a:p>
        </p:txBody>
      </p:sp>
      <p:sp>
        <p:nvSpPr>
          <p:cNvPr id="3" name="ZoneTexte 2">
            <a:extLst>
              <a:ext uri="{FF2B5EF4-FFF2-40B4-BE49-F238E27FC236}">
                <a16:creationId xmlns:a16="http://schemas.microsoft.com/office/drawing/2014/main" id="{03C5C102-B519-A6DB-F455-0CCE21A755FA}"/>
              </a:ext>
            </a:extLst>
          </p:cNvPr>
          <p:cNvSpPr txBox="1"/>
          <p:nvPr/>
        </p:nvSpPr>
        <p:spPr>
          <a:xfrm>
            <a:off x="1380054" y="3732853"/>
            <a:ext cx="3692021" cy="646587"/>
          </a:xfrm>
          <a:prstGeom prst="rect">
            <a:avLst/>
          </a:prstGeom>
          <a:noFill/>
        </p:spPr>
        <p:txBody>
          <a:bodyPr wrap="square" rtlCol="0">
            <a:spAutoFit/>
          </a:bodyPr>
          <a:lstStyle/>
          <a:p>
            <a:pPr algn="ctr"/>
            <a:r>
              <a:rPr lang="en-GB" sz="1801" b="1">
                <a:latin typeface="Arial" panose="020B0604020202020204" pitchFamily="34" charset="0"/>
                <a:cs typeface="Arial" panose="020B0604020202020204" pitchFamily="34" charset="0"/>
              </a:rPr>
              <a:t>‘Modern’ FIT</a:t>
            </a:r>
          </a:p>
          <a:p>
            <a:pPr algn="ctr"/>
            <a:r>
              <a:rPr lang="en-GB" sz="1801" b="1">
                <a:latin typeface="Arial" panose="020B0604020202020204" pitchFamily="34" charset="0"/>
                <a:cs typeface="Arial" panose="020B0604020202020204" pitchFamily="34" charset="0"/>
              </a:rPr>
              <a:t>Contract for Difference (CfD):</a:t>
            </a:r>
          </a:p>
        </p:txBody>
      </p:sp>
      <p:sp>
        <p:nvSpPr>
          <p:cNvPr id="5" name="ZoneTexte 4">
            <a:extLst>
              <a:ext uri="{FF2B5EF4-FFF2-40B4-BE49-F238E27FC236}">
                <a16:creationId xmlns:a16="http://schemas.microsoft.com/office/drawing/2014/main" id="{995536C5-9414-8ED5-5BE0-549D6144FED9}"/>
              </a:ext>
            </a:extLst>
          </p:cNvPr>
          <p:cNvSpPr txBox="1"/>
          <p:nvPr/>
        </p:nvSpPr>
        <p:spPr>
          <a:xfrm>
            <a:off x="1645290" y="5840504"/>
            <a:ext cx="3161549" cy="369478"/>
          </a:xfrm>
          <a:prstGeom prst="rect">
            <a:avLst/>
          </a:prstGeom>
          <a:noFill/>
        </p:spPr>
        <p:txBody>
          <a:bodyPr wrap="square" rtlCol="0">
            <a:spAutoFit/>
          </a:bodyPr>
          <a:lstStyle/>
          <a:p>
            <a:pPr algn="ctr"/>
            <a:r>
              <a:rPr lang="en-GB" sz="1801" b="1">
                <a:latin typeface="Arial" panose="020B0604020202020204" pitchFamily="34" charset="0"/>
                <a:cs typeface="Arial" panose="020B0604020202020204" pitchFamily="34" charset="0"/>
              </a:rPr>
              <a:t>Feed-In Premium (FIP):</a:t>
            </a:r>
          </a:p>
        </p:txBody>
      </p:sp>
      <p:sp>
        <p:nvSpPr>
          <p:cNvPr id="7" name="ZoneTexte 6">
            <a:extLst>
              <a:ext uri="{FF2B5EF4-FFF2-40B4-BE49-F238E27FC236}">
                <a16:creationId xmlns:a16="http://schemas.microsoft.com/office/drawing/2014/main" id="{9261D594-800A-A30C-1EA3-0C47A8A983AD}"/>
              </a:ext>
            </a:extLst>
          </p:cNvPr>
          <p:cNvSpPr txBox="1"/>
          <p:nvPr/>
        </p:nvSpPr>
        <p:spPr>
          <a:xfrm>
            <a:off x="3016915" y="7185638"/>
            <a:ext cx="4659567" cy="307899"/>
          </a:xfrm>
          <a:prstGeom prst="rect">
            <a:avLst/>
          </a:prstGeom>
          <a:noFill/>
        </p:spPr>
        <p:txBody>
          <a:bodyPr wrap="square" rtlCol="0">
            <a:spAutoFit/>
          </a:bodyPr>
          <a:lstStyle/>
          <a:p>
            <a:pPr algn="ctr"/>
            <a:r>
              <a:rPr lang="en-GB" sz="1401" i="1">
                <a:latin typeface="Arial" panose="020B0604020202020204" pitchFamily="34" charset="0"/>
                <a:cs typeface="Arial" panose="020B0604020202020204" pitchFamily="34" charset="0"/>
              </a:rPr>
              <a:t>Example of some price-based contracts.</a:t>
            </a:r>
          </a:p>
        </p:txBody>
      </p:sp>
      <p:pic>
        <p:nvPicPr>
          <p:cNvPr id="9" name="Image 8">
            <a:extLst>
              <a:ext uri="{FF2B5EF4-FFF2-40B4-BE49-F238E27FC236}">
                <a16:creationId xmlns:a16="http://schemas.microsoft.com/office/drawing/2014/main" id="{26D6FB7F-4B28-054B-2B71-09432770F0BE}"/>
              </a:ext>
            </a:extLst>
          </p:cNvPr>
          <p:cNvPicPr>
            <a:picLocks noChangeAspect="1"/>
          </p:cNvPicPr>
          <p:nvPr/>
        </p:nvPicPr>
        <p:blipFill>
          <a:blip r:embed="rId2"/>
          <a:srcRect t="21999" r="65471" b="42731"/>
          <a:stretch/>
        </p:blipFill>
        <p:spPr>
          <a:xfrm>
            <a:off x="5400665" y="1207721"/>
            <a:ext cx="3296651" cy="1924790"/>
          </a:xfrm>
          <a:prstGeom prst="rect">
            <a:avLst/>
          </a:prstGeom>
        </p:spPr>
      </p:pic>
      <p:pic>
        <p:nvPicPr>
          <p:cNvPr id="10" name="Image 8">
            <a:extLst>
              <a:ext uri="{FF2B5EF4-FFF2-40B4-BE49-F238E27FC236}">
                <a16:creationId xmlns:a16="http://schemas.microsoft.com/office/drawing/2014/main" id="{0049EC37-EA43-12AE-170D-08A66C87809B}"/>
              </a:ext>
            </a:extLst>
          </p:cNvPr>
          <p:cNvPicPr>
            <a:picLocks noChangeAspect="1"/>
          </p:cNvPicPr>
          <p:nvPr/>
        </p:nvPicPr>
        <p:blipFill>
          <a:blip r:embed="rId2"/>
          <a:srcRect l="67136" t="21999" b="42731"/>
          <a:stretch/>
        </p:blipFill>
        <p:spPr>
          <a:xfrm>
            <a:off x="5278723" y="4934302"/>
            <a:ext cx="3642793" cy="2234624"/>
          </a:xfrm>
          <a:prstGeom prst="rect">
            <a:avLst/>
          </a:prstGeom>
        </p:spPr>
      </p:pic>
      <p:sp>
        <p:nvSpPr>
          <p:cNvPr id="11" name="Rectangle 10">
            <a:extLst>
              <a:ext uri="{FF2B5EF4-FFF2-40B4-BE49-F238E27FC236}">
                <a16:creationId xmlns:a16="http://schemas.microsoft.com/office/drawing/2014/main" id="{FF466DAA-6038-60F7-9C03-173B9B018CEC}"/>
              </a:ext>
            </a:extLst>
          </p:cNvPr>
          <p:cNvSpPr/>
          <p:nvPr/>
        </p:nvSpPr>
        <p:spPr>
          <a:xfrm>
            <a:off x="1088625" y="1207720"/>
            <a:ext cx="8516151" cy="589491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3" name="Espace réservé du numéro de diapositive 1">
            <a:extLst>
              <a:ext uri="{FF2B5EF4-FFF2-40B4-BE49-F238E27FC236}">
                <a16:creationId xmlns:a16="http://schemas.microsoft.com/office/drawing/2014/main" id="{83240815-ADA3-65EC-65DF-3EE61B63F801}"/>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247</a:t>
            </a:fld>
            <a:endParaRPr lang="en-GB"/>
          </a:p>
        </p:txBody>
      </p:sp>
    </p:spTree>
    <p:extLst>
      <p:ext uri="{BB962C8B-B14F-4D97-AF65-F5344CB8AC3E}">
        <p14:creationId xmlns:p14="http://schemas.microsoft.com/office/powerpoint/2010/main" val="236259245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C807B57-5EB9-42FA-ADE1-ECFA2BEA657C}"/>
              </a:ext>
            </a:extLst>
          </p:cNvPr>
          <p:cNvSpPr txBox="1"/>
          <p:nvPr/>
        </p:nvSpPr>
        <p:spPr>
          <a:xfrm>
            <a:off x="590881" y="2190913"/>
            <a:ext cx="9485264" cy="4095047"/>
          </a:xfrm>
          <a:prstGeom prst="rect">
            <a:avLst/>
          </a:prstGeom>
          <a:noFill/>
        </p:spPr>
        <p:txBody>
          <a:bodyPr wrap="square" lIns="91476" tIns="45738" rIns="91476" bIns="45738" rtlCol="0" anchor="t">
            <a:spAutoFit/>
          </a:bodyPr>
          <a:lstStyle/>
          <a:p>
            <a:pPr algn="just"/>
            <a:r>
              <a:rPr lang="en-US" sz="2001">
                <a:latin typeface="Arial"/>
                <a:cs typeface="Arial"/>
              </a:rPr>
              <a:t>One of the most notable impacts of renewable energy on market prices is the </a:t>
            </a:r>
            <a:r>
              <a:rPr lang="en-US" sz="2001" b="1">
                <a:latin typeface="Arial"/>
                <a:cs typeface="Arial"/>
              </a:rPr>
              <a:t>price suppression effect</a:t>
            </a:r>
            <a:r>
              <a:rPr lang="en-US" sz="2001">
                <a:latin typeface="Arial"/>
                <a:cs typeface="Arial"/>
              </a:rPr>
              <a:t>. In electricity markets, generation resources are dispatched based on their marginal cost, known as the merit order. As more wind energy enters the market, it lowers the overall clearing price in the day-ahead market because higher-cost resources are displaced.</a:t>
            </a:r>
          </a:p>
          <a:p>
            <a:pPr algn="just"/>
            <a:endParaRPr lang="en-US" sz="2001">
              <a:latin typeface="Arial" panose="020B0604020202020204" pitchFamily="34" charset="0"/>
              <a:cs typeface="Arial" panose="020B0604020202020204" pitchFamily="34" charset="0"/>
            </a:endParaRPr>
          </a:p>
          <a:p>
            <a:pPr algn="just"/>
            <a:r>
              <a:rPr lang="en-US" sz="2001">
                <a:latin typeface="Arial"/>
                <a:cs typeface="Arial"/>
              </a:rPr>
              <a:t>This effect is more pronounced when wind output is high, and it can lead to very low or even negative prices during periods of high wind generation combined with low demand.</a:t>
            </a:r>
          </a:p>
          <a:p>
            <a:pPr algn="just"/>
            <a:endParaRPr lang="en-US" sz="2001">
              <a:latin typeface="Arial" panose="020B0604020202020204" pitchFamily="34" charset="0"/>
              <a:cs typeface="Arial" panose="020B0604020202020204" pitchFamily="34" charset="0"/>
            </a:endParaRPr>
          </a:p>
          <a:p>
            <a:pPr algn="just"/>
            <a:r>
              <a:rPr lang="en-US" sz="2001">
                <a:latin typeface="Arial"/>
                <a:cs typeface="Arial"/>
              </a:rPr>
              <a:t>Negative prices are highly accentuated by support mechanisms (FiT, FiP, CfD, etc) since those mechanisms provide to the renewable energy sources the same financial stream of revenues provided that they are dispachted.</a:t>
            </a:r>
          </a:p>
        </p:txBody>
      </p:sp>
      <p:sp>
        <p:nvSpPr>
          <p:cNvPr id="2" name="ZoneTexte 1">
            <a:extLst>
              <a:ext uri="{FF2B5EF4-FFF2-40B4-BE49-F238E27FC236}">
                <a16:creationId xmlns:a16="http://schemas.microsoft.com/office/drawing/2014/main" id="{A3CF4B63-2743-1E87-2338-04ECE26078AD}"/>
              </a:ext>
            </a:extLst>
          </p:cNvPr>
          <p:cNvSpPr txBox="1"/>
          <p:nvPr/>
        </p:nvSpPr>
        <p:spPr>
          <a:xfrm>
            <a:off x="590881" y="350031"/>
            <a:ext cx="9929940" cy="461848"/>
          </a:xfrm>
          <a:prstGeom prst="rect">
            <a:avLst/>
          </a:prstGeom>
          <a:noFill/>
        </p:spPr>
        <p:txBody>
          <a:bodyPr wrap="square" lIns="91476" tIns="45738" rIns="91476" bIns="45738" anchor="t">
            <a:spAutoFit/>
          </a:bodyPr>
          <a:lstStyle/>
          <a:p>
            <a:r>
              <a:rPr lang="en-US" sz="2401" b="1">
                <a:latin typeface="Arial"/>
                <a:cs typeface="Arial"/>
              </a:rPr>
              <a:t>2) Renewable sources support – impacts from supports</a:t>
            </a:r>
          </a:p>
        </p:txBody>
      </p:sp>
      <p:sp>
        <p:nvSpPr>
          <p:cNvPr id="5" name="Espace réservé du numéro de diapositive 1">
            <a:extLst>
              <a:ext uri="{FF2B5EF4-FFF2-40B4-BE49-F238E27FC236}">
                <a16:creationId xmlns:a16="http://schemas.microsoft.com/office/drawing/2014/main" id="{031C59DD-846D-4CF9-60E9-3040F166D6D9}"/>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248</a:t>
            </a:fld>
            <a:endParaRPr lang="en-GB"/>
          </a:p>
        </p:txBody>
      </p:sp>
    </p:spTree>
    <p:extLst>
      <p:ext uri="{BB962C8B-B14F-4D97-AF65-F5344CB8AC3E}">
        <p14:creationId xmlns:p14="http://schemas.microsoft.com/office/powerpoint/2010/main" val="226361974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1218354-A53C-5F76-4372-66C744C39341}"/>
              </a:ext>
            </a:extLst>
          </p:cNvPr>
          <p:cNvSpPr txBox="1"/>
          <p:nvPr/>
        </p:nvSpPr>
        <p:spPr>
          <a:xfrm>
            <a:off x="590881" y="350031"/>
            <a:ext cx="9485264" cy="831326"/>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2) Renewable sources support – What about negative bid and how to deal with it?</a:t>
            </a:r>
            <a:endParaRPr lang="en-GB" sz="2401" b="1">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51AB3469-CB82-7B49-4833-2C42216D727F}"/>
              </a:ext>
            </a:extLst>
          </p:cNvPr>
          <p:cNvSpPr txBox="1"/>
          <p:nvPr/>
        </p:nvSpPr>
        <p:spPr>
          <a:xfrm>
            <a:off x="590880" y="2000908"/>
            <a:ext cx="9485264" cy="5018682"/>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In some cases, electricity prices can drop into negative territory due to an oversupply, where generators are willing to pay to avoid shutting down their operations. Under a </a:t>
            </a:r>
            <a:r>
              <a:rPr lang="en-US" sz="2001" b="1">
                <a:latin typeface="Arial" panose="020B0604020202020204" pitchFamily="34" charset="0"/>
                <a:cs typeface="Arial" panose="020B0604020202020204" pitchFamily="34" charset="0"/>
              </a:rPr>
              <a:t>FIP system</a:t>
            </a:r>
            <a:r>
              <a:rPr lang="en-US" sz="2001">
                <a:latin typeface="Arial" panose="020B0604020202020204" pitchFamily="34" charset="0"/>
                <a:cs typeface="Arial" panose="020B0604020202020204" pitchFamily="34" charset="0"/>
              </a:rPr>
              <a:t>, wind parks can still make a profit even with negative prices.</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For example, if a wind park receives a premium of €10/MWh and the market price falls to -€9.9/MWh, the producer still earns the €10/MWh premium, resulting in a net price of €0.1/MWh (10 - 9.9). Therefore, the wind park doesn’t lose money and may still bid in negative territory to ensure they are dispatched.</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To address negative prices, one option is to </a:t>
            </a:r>
            <a:r>
              <a:rPr lang="en-US" sz="2001" b="1">
                <a:latin typeface="Arial" panose="020B0604020202020204" pitchFamily="34" charset="0"/>
                <a:cs typeface="Arial" panose="020B0604020202020204" pitchFamily="34" charset="0"/>
              </a:rPr>
              <a:t>stipulate that if clearing prices go negative, market participants lose their support</a:t>
            </a:r>
            <a:r>
              <a:rPr lang="en-US" sz="2001">
                <a:latin typeface="Arial" panose="020B0604020202020204" pitchFamily="34" charset="0"/>
                <a:cs typeface="Arial" panose="020B0604020202020204" pitchFamily="34" charset="0"/>
              </a:rPr>
              <a:t> (whether under CfD or FIP). In this case, the optimal strategy would be to bid at €0/MWh.</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impact depends on the number of renewable producers: (i) If there are only a few, prices may remain stable; (ii) If there are many, clearing prices will decrease as the number of renewable producers grows, but they will not turn negative.</a:t>
            </a:r>
          </a:p>
        </p:txBody>
      </p:sp>
      <p:sp>
        <p:nvSpPr>
          <p:cNvPr id="5" name="Espace réservé du numéro de diapositive 1">
            <a:extLst>
              <a:ext uri="{FF2B5EF4-FFF2-40B4-BE49-F238E27FC236}">
                <a16:creationId xmlns:a16="http://schemas.microsoft.com/office/drawing/2014/main" id="{66B38F4D-1757-3341-989D-448127637EE5}"/>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249</a:t>
            </a:fld>
            <a:endParaRPr lang="en-GB"/>
          </a:p>
        </p:txBody>
      </p:sp>
    </p:spTree>
    <p:extLst>
      <p:ext uri="{BB962C8B-B14F-4D97-AF65-F5344CB8AC3E}">
        <p14:creationId xmlns:p14="http://schemas.microsoft.com/office/powerpoint/2010/main" val="1043055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21812-9A81-0089-D4AD-117E5811FA4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50C894E-3081-EF77-378E-198EA4407D55}"/>
              </a:ext>
            </a:extLst>
          </p:cNvPr>
          <p:cNvSpPr/>
          <p:nvPr/>
        </p:nvSpPr>
        <p:spPr>
          <a:xfrm>
            <a:off x="127000" y="131359"/>
            <a:ext cx="10439400" cy="777003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nvGrpSpPr>
          <p:cNvPr id="6" name="Groupe 5">
            <a:extLst>
              <a:ext uri="{FF2B5EF4-FFF2-40B4-BE49-F238E27FC236}">
                <a16:creationId xmlns:a16="http://schemas.microsoft.com/office/drawing/2014/main" id="{FC6BE405-E3E7-AB4E-B565-28F1A663A3C1}"/>
              </a:ext>
            </a:extLst>
          </p:cNvPr>
          <p:cNvGrpSpPr/>
          <p:nvPr/>
        </p:nvGrpSpPr>
        <p:grpSpPr>
          <a:xfrm>
            <a:off x="982964" y="3027647"/>
            <a:ext cx="8727472" cy="1977456"/>
            <a:chOff x="982963" y="3323158"/>
            <a:chExt cx="8727472" cy="1977456"/>
          </a:xfrm>
        </p:grpSpPr>
        <p:sp>
          <p:nvSpPr>
            <p:cNvPr id="7" name="ZoneTexte 6">
              <a:extLst>
                <a:ext uri="{FF2B5EF4-FFF2-40B4-BE49-F238E27FC236}">
                  <a16:creationId xmlns:a16="http://schemas.microsoft.com/office/drawing/2014/main" id="{44B516BD-1100-28C6-0048-3FC6D44A5B7C}"/>
                </a:ext>
              </a:extLst>
            </p:cNvPr>
            <p:cNvSpPr txBox="1"/>
            <p:nvPr/>
          </p:nvSpPr>
          <p:spPr>
            <a:xfrm>
              <a:off x="1411306" y="3927165"/>
              <a:ext cx="7870785" cy="769441"/>
            </a:xfrm>
            <a:prstGeom prst="rect">
              <a:avLst/>
            </a:prstGeom>
            <a:noFill/>
          </p:spPr>
          <p:txBody>
            <a:bodyPr wrap="square">
              <a:spAutoFit/>
            </a:bodyPr>
            <a:lstStyle/>
            <a:p>
              <a:pPr algn="ctr"/>
              <a:r>
                <a:rPr lang="en-GB" sz="4400" noProof="0">
                  <a:latin typeface="Arial" panose="020B0604020202020204" pitchFamily="34" charset="0"/>
                  <a:cs typeface="Arial" panose="020B0604020202020204" pitchFamily="34" charset="0"/>
                </a:rPr>
                <a:t>Why study gas markets?</a:t>
              </a:r>
              <a:endParaRPr lang="en-GB" sz="4000" noProof="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C52E60D-EF3F-CDF7-812B-5AEC3DBAB927}"/>
                </a:ext>
              </a:extLst>
            </p:cNvPr>
            <p:cNvSpPr/>
            <p:nvPr/>
          </p:nvSpPr>
          <p:spPr>
            <a:xfrm>
              <a:off x="982963" y="3323158"/>
              <a:ext cx="8727472" cy="197745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Tree>
    <p:extLst>
      <p:ext uri="{BB962C8B-B14F-4D97-AF65-F5344CB8AC3E}">
        <p14:creationId xmlns:p14="http://schemas.microsoft.com/office/powerpoint/2010/main" val="269847007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4B71BC86-543F-3F89-E29F-0E5CE2B5CAF2}"/>
              </a:ext>
            </a:extLst>
          </p:cNvPr>
          <p:cNvSpPr txBox="1"/>
          <p:nvPr/>
        </p:nvSpPr>
        <p:spPr>
          <a:xfrm>
            <a:off x="587401" y="2867504"/>
            <a:ext cx="9485264" cy="2863476"/>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Current market mechanisms that remunerate electricity may not provide sufficient support for investments in </a:t>
            </a:r>
            <a:r>
              <a:rPr lang="en-US" sz="2001" b="1">
                <a:latin typeface="Arial" panose="020B0604020202020204" pitchFamily="34" charset="0"/>
                <a:cs typeface="Arial" panose="020B0604020202020204" pitchFamily="34" charset="0"/>
              </a:rPr>
              <a:t>controllable generation units, such as CCGTs, </a:t>
            </a:r>
            <a:r>
              <a:rPr lang="en-US" sz="2001">
                <a:latin typeface="Arial" panose="020B0604020202020204" pitchFamily="34" charset="0"/>
                <a:cs typeface="Arial" panose="020B0604020202020204" pitchFamily="34" charset="0"/>
              </a:rPr>
              <a:t>if energy prices do not remain high enough for a sufficient period.</a:t>
            </a: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Capacity Mechanisms (CMs) that make separate capacity revenues available to generators and/or demand response would be needed to ensure generation adequacy</a:t>
            </a:r>
            <a:r>
              <a:rPr lang="en-US" sz="2001">
                <a:latin typeface="Arial" panose="020B0604020202020204" pitchFamily="34" charset="0"/>
                <a:cs typeface="Arial" panose="020B0604020202020204" pitchFamily="34" charset="0"/>
              </a:rPr>
              <a:t>. Several Member States have already opted for the introduction of one or more capacity mechanisms to address perceived residual market failures.</a:t>
            </a:r>
          </a:p>
        </p:txBody>
      </p:sp>
      <p:sp>
        <p:nvSpPr>
          <p:cNvPr id="9" name="ZoneTexte 8">
            <a:extLst>
              <a:ext uri="{FF2B5EF4-FFF2-40B4-BE49-F238E27FC236}">
                <a16:creationId xmlns:a16="http://schemas.microsoft.com/office/drawing/2014/main" id="{3871ED00-AF5A-38E8-8798-DFDE9F590ED9}"/>
              </a:ext>
            </a:extLst>
          </p:cNvPr>
          <p:cNvSpPr txBox="1"/>
          <p:nvPr/>
        </p:nvSpPr>
        <p:spPr>
          <a:xfrm>
            <a:off x="590881" y="350031"/>
            <a:ext cx="9929940" cy="461848"/>
          </a:xfrm>
          <a:prstGeom prst="rect">
            <a:avLst/>
          </a:prstGeom>
          <a:noFill/>
        </p:spPr>
        <p:txBody>
          <a:bodyPr wrap="square">
            <a:spAutoFit/>
          </a:bodyPr>
          <a:lstStyle/>
          <a:p>
            <a:r>
              <a:rPr lang="en-GB" sz="2401" b="1">
                <a:solidFill>
                  <a:srgbClr val="000000"/>
                </a:solidFill>
                <a:latin typeface="Arial" panose="020B0604020202020204" pitchFamily="34" charset="0"/>
                <a:cs typeface="Arial" panose="020B0604020202020204" pitchFamily="34" charset="0"/>
              </a:rPr>
              <a:t>3) Capacity Mechanisms (CMs) – Presentation  </a:t>
            </a:r>
            <a:endParaRPr lang="en-GB" sz="2401" b="1">
              <a:solidFill>
                <a:prstClr val="black"/>
              </a:solidFill>
              <a:latin typeface="Arial" panose="020B0604020202020204" pitchFamily="34" charset="0"/>
              <a:cs typeface="Arial" panose="020B0604020202020204" pitchFamily="34" charset="0"/>
            </a:endParaRPr>
          </a:p>
        </p:txBody>
      </p:sp>
      <p:sp>
        <p:nvSpPr>
          <p:cNvPr id="3" name="Espace réservé du numéro de diapositive 1">
            <a:extLst>
              <a:ext uri="{FF2B5EF4-FFF2-40B4-BE49-F238E27FC236}">
                <a16:creationId xmlns:a16="http://schemas.microsoft.com/office/drawing/2014/main" id="{7A3FAC78-79FD-821B-E68E-8E3BB24F77C8}"/>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250</a:t>
            </a:fld>
            <a:endParaRPr lang="en-GB"/>
          </a:p>
        </p:txBody>
      </p:sp>
    </p:spTree>
    <p:extLst>
      <p:ext uri="{BB962C8B-B14F-4D97-AF65-F5344CB8AC3E}">
        <p14:creationId xmlns:p14="http://schemas.microsoft.com/office/powerpoint/2010/main" val="270418183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10348A7-A7A0-D24D-85F8-0E6BD06A76AA}"/>
              </a:ext>
            </a:extLst>
          </p:cNvPr>
          <p:cNvSpPr txBox="1"/>
          <p:nvPr/>
        </p:nvSpPr>
        <p:spPr>
          <a:xfrm>
            <a:off x="590881" y="350031"/>
            <a:ext cx="9929940" cy="461848"/>
          </a:xfrm>
          <a:prstGeom prst="rect">
            <a:avLst/>
          </a:prstGeom>
          <a:noFill/>
        </p:spPr>
        <p:txBody>
          <a:bodyPr wrap="square">
            <a:spAutoFit/>
          </a:bodyPr>
          <a:lstStyle/>
          <a:p>
            <a:r>
              <a:rPr lang="en-GB" sz="2401" b="1">
                <a:solidFill>
                  <a:srgbClr val="000000"/>
                </a:solidFill>
                <a:latin typeface="Arial" panose="020B0604020202020204" pitchFamily="34" charset="0"/>
                <a:cs typeface="Arial" panose="020B0604020202020204" pitchFamily="34" charset="0"/>
              </a:rPr>
              <a:t>3) Capacity Mechanisms (CMs) in Europe </a:t>
            </a:r>
            <a:endParaRPr lang="en-GB" sz="2401" b="1">
              <a:solidFill>
                <a:prstClr val="black"/>
              </a:solidFill>
              <a:latin typeface="Arial" panose="020B0604020202020204" pitchFamily="34" charset="0"/>
              <a:cs typeface="Arial" panose="020B0604020202020204" pitchFamily="34" charset="0"/>
            </a:endParaRPr>
          </a:p>
        </p:txBody>
      </p:sp>
      <p:grpSp>
        <p:nvGrpSpPr>
          <p:cNvPr id="8" name="Groupe 7">
            <a:extLst>
              <a:ext uri="{FF2B5EF4-FFF2-40B4-BE49-F238E27FC236}">
                <a16:creationId xmlns:a16="http://schemas.microsoft.com/office/drawing/2014/main" id="{E17D757B-28F5-EAF3-5C1A-D3A6A80F630D}"/>
              </a:ext>
            </a:extLst>
          </p:cNvPr>
          <p:cNvGrpSpPr/>
          <p:nvPr/>
        </p:nvGrpSpPr>
        <p:grpSpPr>
          <a:xfrm>
            <a:off x="521521" y="977356"/>
            <a:ext cx="9650358" cy="6606686"/>
            <a:chOff x="824633" y="1125789"/>
            <a:chExt cx="9037781" cy="6210924"/>
          </a:xfrm>
        </p:grpSpPr>
        <p:pic>
          <p:nvPicPr>
            <p:cNvPr id="5" name="Image 4">
              <a:extLst>
                <a:ext uri="{FF2B5EF4-FFF2-40B4-BE49-F238E27FC236}">
                  <a16:creationId xmlns:a16="http://schemas.microsoft.com/office/drawing/2014/main" id="{964F0350-7589-4156-6609-C236DD992B34}"/>
                </a:ext>
              </a:extLst>
            </p:cNvPr>
            <p:cNvPicPr>
              <a:picLocks noChangeAspect="1"/>
            </p:cNvPicPr>
            <p:nvPr/>
          </p:nvPicPr>
          <p:blipFill>
            <a:blip r:embed="rId2"/>
            <a:srcRect l="906" r="2722"/>
            <a:stretch/>
          </p:blipFill>
          <p:spPr>
            <a:xfrm>
              <a:off x="948238" y="1125790"/>
              <a:ext cx="8812085" cy="6064079"/>
            </a:xfrm>
            <a:prstGeom prst="rect">
              <a:avLst/>
            </a:prstGeom>
          </p:spPr>
        </p:pic>
        <p:sp>
          <p:nvSpPr>
            <p:cNvPr id="7" name="Rectangle 6">
              <a:extLst>
                <a:ext uri="{FF2B5EF4-FFF2-40B4-BE49-F238E27FC236}">
                  <a16:creationId xmlns:a16="http://schemas.microsoft.com/office/drawing/2014/main" id="{90DE7AFA-4CFD-20F5-9AED-21FBCB8C0E0B}"/>
                </a:ext>
              </a:extLst>
            </p:cNvPr>
            <p:cNvSpPr/>
            <p:nvPr/>
          </p:nvSpPr>
          <p:spPr>
            <a:xfrm>
              <a:off x="824633" y="1125789"/>
              <a:ext cx="9037781" cy="621092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9" name="ZoneTexte 8">
            <a:extLst>
              <a:ext uri="{FF2B5EF4-FFF2-40B4-BE49-F238E27FC236}">
                <a16:creationId xmlns:a16="http://schemas.microsoft.com/office/drawing/2014/main" id="{60785B9B-4D59-AABD-D779-CB139BC46D9C}"/>
              </a:ext>
            </a:extLst>
          </p:cNvPr>
          <p:cNvSpPr txBox="1"/>
          <p:nvPr/>
        </p:nvSpPr>
        <p:spPr>
          <a:xfrm>
            <a:off x="3288868" y="7584043"/>
            <a:ext cx="4136790" cy="307899"/>
          </a:xfrm>
          <a:prstGeom prst="rect">
            <a:avLst/>
          </a:prstGeom>
          <a:noFill/>
        </p:spPr>
        <p:txBody>
          <a:bodyPr wrap="square" rtlCol="0">
            <a:spAutoFit/>
          </a:bodyPr>
          <a:lstStyle/>
          <a:p>
            <a:pPr algn="ctr"/>
            <a:r>
              <a:rPr lang="en-GB" sz="1401" i="1">
                <a:latin typeface="Arial" panose="020B0604020202020204" pitchFamily="34" charset="0"/>
                <a:cs typeface="Arial" panose="020B0604020202020204" pitchFamily="34" charset="0"/>
              </a:rPr>
              <a:t>CMs in Europe in 2017.</a:t>
            </a:r>
          </a:p>
        </p:txBody>
      </p:sp>
    </p:spTree>
    <p:extLst>
      <p:ext uri="{BB962C8B-B14F-4D97-AF65-F5344CB8AC3E}">
        <p14:creationId xmlns:p14="http://schemas.microsoft.com/office/powerpoint/2010/main" val="12292337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8A14039-D893-5018-1D01-913ACC322A4D}"/>
              </a:ext>
            </a:extLst>
          </p:cNvPr>
          <p:cNvSpPr txBox="1"/>
          <p:nvPr/>
        </p:nvSpPr>
        <p:spPr>
          <a:xfrm>
            <a:off x="590881" y="350031"/>
            <a:ext cx="9773892" cy="461848"/>
          </a:xfrm>
          <a:prstGeom prst="rect">
            <a:avLst/>
          </a:prstGeom>
          <a:noFill/>
        </p:spPr>
        <p:txBody>
          <a:bodyPr wrap="square">
            <a:spAutoFit/>
          </a:bodyPr>
          <a:lstStyle/>
          <a:p>
            <a:r>
              <a:rPr lang="en-GB" sz="2401" b="1">
                <a:solidFill>
                  <a:srgbClr val="000000"/>
                </a:solidFill>
                <a:latin typeface="Arial" panose="020B0604020202020204" pitchFamily="34" charset="0"/>
                <a:cs typeface="Arial" panose="020B0604020202020204" pitchFamily="34" charset="0"/>
              </a:rPr>
              <a:t>3) Capacity Mechanisms (CMs) – The ‘EU taxonomy’ (1/3)</a:t>
            </a:r>
            <a:endParaRPr lang="en-GB" sz="2401" b="1">
              <a:solidFill>
                <a:prstClr val="black"/>
              </a:solidFill>
              <a:latin typeface="Arial" panose="020B0604020202020204" pitchFamily="34" charset="0"/>
              <a:cs typeface="Arial" panose="020B0604020202020204" pitchFamily="34" charset="0"/>
            </a:endParaRPr>
          </a:p>
        </p:txBody>
      </p:sp>
      <p:sp>
        <p:nvSpPr>
          <p:cNvPr id="10" name="Rectangle : coins arrondis 9">
            <a:extLst>
              <a:ext uri="{FF2B5EF4-FFF2-40B4-BE49-F238E27FC236}">
                <a16:creationId xmlns:a16="http://schemas.microsoft.com/office/drawing/2014/main" id="{754B7C51-C2A7-D00F-C425-EA0C6CD187AC}"/>
              </a:ext>
            </a:extLst>
          </p:cNvPr>
          <p:cNvSpPr/>
          <p:nvPr/>
        </p:nvSpPr>
        <p:spPr>
          <a:xfrm>
            <a:off x="1660308" y="1717701"/>
            <a:ext cx="2453713" cy="871715"/>
          </a:xfrm>
          <a:prstGeom prst="roundRect">
            <a:avLst>
              <a:gd name="adj" fmla="val 22840"/>
            </a:avLst>
          </a:prstGeom>
          <a:solidFill>
            <a:srgbClr val="CCD9E3"/>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1" b="1">
                <a:solidFill>
                  <a:schemeClr val="tx1"/>
                </a:solidFill>
                <a:latin typeface="Arial" panose="020B0604020202020204" pitchFamily="34" charset="0"/>
                <a:cs typeface="Arial" panose="020B0604020202020204" pitchFamily="34" charset="0"/>
              </a:rPr>
              <a:t>Targeted mechanisms</a:t>
            </a:r>
          </a:p>
        </p:txBody>
      </p:sp>
      <p:sp>
        <p:nvSpPr>
          <p:cNvPr id="11" name="Rectangle : coins arrondis 10">
            <a:extLst>
              <a:ext uri="{FF2B5EF4-FFF2-40B4-BE49-F238E27FC236}">
                <a16:creationId xmlns:a16="http://schemas.microsoft.com/office/drawing/2014/main" id="{6F6534CF-7845-DA3B-252F-D0CF142D15F9}"/>
              </a:ext>
            </a:extLst>
          </p:cNvPr>
          <p:cNvSpPr/>
          <p:nvPr/>
        </p:nvSpPr>
        <p:spPr>
          <a:xfrm>
            <a:off x="6498496" y="1717701"/>
            <a:ext cx="2453713" cy="871715"/>
          </a:xfrm>
          <a:prstGeom prst="roundRect">
            <a:avLst>
              <a:gd name="adj" fmla="val 22840"/>
            </a:avLst>
          </a:prstGeom>
          <a:solidFill>
            <a:srgbClr val="CCD9E3"/>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1" b="1">
                <a:solidFill>
                  <a:schemeClr val="tx1"/>
                </a:solidFill>
                <a:latin typeface="Arial" panose="020B0604020202020204" pitchFamily="34" charset="0"/>
                <a:cs typeface="Arial" panose="020B0604020202020204" pitchFamily="34" charset="0"/>
              </a:rPr>
              <a:t>Market-wide mechanisms</a:t>
            </a:r>
          </a:p>
        </p:txBody>
      </p:sp>
      <p:sp>
        <p:nvSpPr>
          <p:cNvPr id="12" name="Rectangle : coins arrondis 11">
            <a:extLst>
              <a:ext uri="{FF2B5EF4-FFF2-40B4-BE49-F238E27FC236}">
                <a16:creationId xmlns:a16="http://schemas.microsoft.com/office/drawing/2014/main" id="{2FE8EC3C-C6E2-D65A-22C6-2CE3A339A89C}"/>
              </a:ext>
            </a:extLst>
          </p:cNvPr>
          <p:cNvSpPr/>
          <p:nvPr/>
        </p:nvSpPr>
        <p:spPr>
          <a:xfrm>
            <a:off x="615384" y="3812647"/>
            <a:ext cx="1870775" cy="616138"/>
          </a:xfrm>
          <a:prstGeom prst="roundRect">
            <a:avLst>
              <a:gd name="adj" fmla="val 22840"/>
            </a:avLst>
          </a:prstGeom>
          <a:solidFill>
            <a:schemeClr val="tx2">
              <a:lumMod val="10000"/>
              <a:lumOff val="9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1" b="1">
                <a:solidFill>
                  <a:schemeClr val="tx1"/>
                </a:solidFill>
                <a:latin typeface="Arial" panose="020B0604020202020204" pitchFamily="34" charset="0"/>
                <a:cs typeface="Arial" panose="020B0604020202020204" pitchFamily="34" charset="0"/>
              </a:rPr>
              <a:t>Volume-based</a:t>
            </a:r>
          </a:p>
        </p:txBody>
      </p:sp>
      <p:sp>
        <p:nvSpPr>
          <p:cNvPr id="13" name="Rectangle : coins arrondis 12">
            <a:extLst>
              <a:ext uri="{FF2B5EF4-FFF2-40B4-BE49-F238E27FC236}">
                <a16:creationId xmlns:a16="http://schemas.microsoft.com/office/drawing/2014/main" id="{FB8689A2-D9B6-12C9-D6CE-B1AAA1D21DB7}"/>
              </a:ext>
            </a:extLst>
          </p:cNvPr>
          <p:cNvSpPr/>
          <p:nvPr/>
        </p:nvSpPr>
        <p:spPr>
          <a:xfrm>
            <a:off x="3181877" y="3811560"/>
            <a:ext cx="1870775" cy="616138"/>
          </a:xfrm>
          <a:prstGeom prst="roundRect">
            <a:avLst>
              <a:gd name="adj" fmla="val 22840"/>
            </a:avLst>
          </a:prstGeom>
          <a:solidFill>
            <a:schemeClr val="accent2">
              <a:lumMod val="20000"/>
              <a:lumOff val="8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1" b="1">
                <a:solidFill>
                  <a:schemeClr val="tx1"/>
                </a:solidFill>
                <a:latin typeface="Arial" panose="020B0604020202020204" pitchFamily="34" charset="0"/>
                <a:cs typeface="Arial" panose="020B0604020202020204" pitchFamily="34" charset="0"/>
              </a:rPr>
              <a:t>Price-based</a:t>
            </a:r>
          </a:p>
        </p:txBody>
      </p:sp>
      <p:sp>
        <p:nvSpPr>
          <p:cNvPr id="14" name="Rectangle : coins arrondis 13">
            <a:extLst>
              <a:ext uri="{FF2B5EF4-FFF2-40B4-BE49-F238E27FC236}">
                <a16:creationId xmlns:a16="http://schemas.microsoft.com/office/drawing/2014/main" id="{C2775D57-34AB-F2FD-1450-11FA71F6A0F1}"/>
              </a:ext>
            </a:extLst>
          </p:cNvPr>
          <p:cNvSpPr/>
          <p:nvPr/>
        </p:nvSpPr>
        <p:spPr>
          <a:xfrm>
            <a:off x="5543887" y="3811663"/>
            <a:ext cx="1870775" cy="616138"/>
          </a:xfrm>
          <a:prstGeom prst="roundRect">
            <a:avLst>
              <a:gd name="adj" fmla="val 22840"/>
            </a:avLst>
          </a:prstGeom>
          <a:solidFill>
            <a:schemeClr val="tx2">
              <a:lumMod val="10000"/>
              <a:lumOff val="9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1" b="1">
                <a:solidFill>
                  <a:schemeClr val="tx1"/>
                </a:solidFill>
                <a:latin typeface="Arial" panose="020B0604020202020204" pitchFamily="34" charset="0"/>
                <a:cs typeface="Arial" panose="020B0604020202020204" pitchFamily="34" charset="0"/>
              </a:rPr>
              <a:t>Volume-based</a:t>
            </a:r>
          </a:p>
        </p:txBody>
      </p:sp>
      <p:sp>
        <p:nvSpPr>
          <p:cNvPr id="15" name="Rectangle : coins arrondis 14">
            <a:extLst>
              <a:ext uri="{FF2B5EF4-FFF2-40B4-BE49-F238E27FC236}">
                <a16:creationId xmlns:a16="http://schemas.microsoft.com/office/drawing/2014/main" id="{5B40A6C2-DB34-19D0-B8AE-76EEEF7C2A9F}"/>
              </a:ext>
            </a:extLst>
          </p:cNvPr>
          <p:cNvSpPr/>
          <p:nvPr/>
        </p:nvSpPr>
        <p:spPr>
          <a:xfrm>
            <a:off x="8110380" y="3811560"/>
            <a:ext cx="1870775" cy="616138"/>
          </a:xfrm>
          <a:prstGeom prst="roundRect">
            <a:avLst>
              <a:gd name="adj" fmla="val 22840"/>
            </a:avLst>
          </a:prstGeom>
          <a:solidFill>
            <a:schemeClr val="accent2">
              <a:lumMod val="20000"/>
              <a:lumOff val="8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1" b="1">
                <a:solidFill>
                  <a:schemeClr val="tx1"/>
                </a:solidFill>
                <a:latin typeface="Arial" panose="020B0604020202020204" pitchFamily="34" charset="0"/>
                <a:cs typeface="Arial" panose="020B0604020202020204" pitchFamily="34" charset="0"/>
              </a:rPr>
              <a:t>Price-based</a:t>
            </a:r>
          </a:p>
        </p:txBody>
      </p:sp>
      <p:cxnSp>
        <p:nvCxnSpPr>
          <p:cNvPr id="17" name="Connecteur droit 16">
            <a:extLst>
              <a:ext uri="{FF2B5EF4-FFF2-40B4-BE49-F238E27FC236}">
                <a16:creationId xmlns:a16="http://schemas.microsoft.com/office/drawing/2014/main" id="{1E4BCC90-EC70-DD6D-BB72-402F8270733D}"/>
              </a:ext>
            </a:extLst>
          </p:cNvPr>
          <p:cNvCxnSpPr>
            <a:stCxn id="10" idx="2"/>
            <a:endCxn id="12" idx="0"/>
          </p:cNvCxnSpPr>
          <p:nvPr/>
        </p:nvCxnSpPr>
        <p:spPr>
          <a:xfrm flipH="1">
            <a:off x="1550772" y="2589416"/>
            <a:ext cx="1336393" cy="1223231"/>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Connecteur droit 17">
            <a:extLst>
              <a:ext uri="{FF2B5EF4-FFF2-40B4-BE49-F238E27FC236}">
                <a16:creationId xmlns:a16="http://schemas.microsoft.com/office/drawing/2014/main" id="{A6690D8E-0F19-983C-C8DA-7E5E9EEBA3AB}"/>
              </a:ext>
            </a:extLst>
          </p:cNvPr>
          <p:cNvCxnSpPr>
            <a:cxnSpLocks/>
            <a:stCxn id="10" idx="2"/>
            <a:endCxn id="13" idx="0"/>
          </p:cNvCxnSpPr>
          <p:nvPr/>
        </p:nvCxnSpPr>
        <p:spPr>
          <a:xfrm>
            <a:off x="2887165" y="2589417"/>
            <a:ext cx="1230099" cy="122214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Connecteur droit 20">
            <a:extLst>
              <a:ext uri="{FF2B5EF4-FFF2-40B4-BE49-F238E27FC236}">
                <a16:creationId xmlns:a16="http://schemas.microsoft.com/office/drawing/2014/main" id="{14757925-6097-293D-B1FD-2F50972681FF}"/>
              </a:ext>
            </a:extLst>
          </p:cNvPr>
          <p:cNvCxnSpPr>
            <a:cxnSpLocks/>
            <a:stCxn id="11" idx="2"/>
            <a:endCxn id="15" idx="0"/>
          </p:cNvCxnSpPr>
          <p:nvPr/>
        </p:nvCxnSpPr>
        <p:spPr>
          <a:xfrm>
            <a:off x="7725353" y="2589417"/>
            <a:ext cx="1320415" cy="122214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Connecteur droit 23">
            <a:extLst>
              <a:ext uri="{FF2B5EF4-FFF2-40B4-BE49-F238E27FC236}">
                <a16:creationId xmlns:a16="http://schemas.microsoft.com/office/drawing/2014/main" id="{93CD02EC-AEE7-ED60-1A25-D074AC290C44}"/>
              </a:ext>
            </a:extLst>
          </p:cNvPr>
          <p:cNvCxnSpPr>
            <a:cxnSpLocks/>
            <a:stCxn id="11" idx="2"/>
            <a:endCxn id="14" idx="0"/>
          </p:cNvCxnSpPr>
          <p:nvPr/>
        </p:nvCxnSpPr>
        <p:spPr>
          <a:xfrm flipH="1">
            <a:off x="6479275" y="2589416"/>
            <a:ext cx="1246078" cy="1222247"/>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40" name="Rectangle : coins arrondis 39">
            <a:extLst>
              <a:ext uri="{FF2B5EF4-FFF2-40B4-BE49-F238E27FC236}">
                <a16:creationId xmlns:a16="http://schemas.microsoft.com/office/drawing/2014/main" id="{7A4C8FED-00B2-5130-EDB1-510190413984}"/>
              </a:ext>
            </a:extLst>
          </p:cNvPr>
          <p:cNvSpPr/>
          <p:nvPr/>
        </p:nvSpPr>
        <p:spPr>
          <a:xfrm>
            <a:off x="615384" y="5315616"/>
            <a:ext cx="1316006" cy="871878"/>
          </a:xfrm>
          <a:prstGeom prst="roundRect">
            <a:avLst>
              <a:gd name="adj" fmla="val 16668"/>
            </a:avLst>
          </a:prstGeom>
          <a:solidFill>
            <a:schemeClr val="tx2">
              <a:lumMod val="10000"/>
              <a:lumOff val="9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1">
                <a:solidFill>
                  <a:schemeClr val="tx1"/>
                </a:solidFill>
                <a:latin typeface="Arial" panose="020B0604020202020204" pitchFamily="34" charset="0"/>
                <a:cs typeface="Arial" panose="020B0604020202020204" pitchFamily="34" charset="0"/>
              </a:rPr>
              <a:t>Tenders</a:t>
            </a:r>
          </a:p>
          <a:p>
            <a:pPr algn="ctr"/>
            <a:r>
              <a:rPr lang="en-GB" sz="1401">
                <a:solidFill>
                  <a:schemeClr val="tx1"/>
                </a:solidFill>
                <a:latin typeface="Arial" panose="020B0604020202020204" pitchFamily="34" charset="0"/>
                <a:cs typeface="Arial" panose="020B0604020202020204" pitchFamily="34" charset="0"/>
              </a:rPr>
              <a:t>for new capacity</a:t>
            </a:r>
          </a:p>
        </p:txBody>
      </p:sp>
      <p:sp>
        <p:nvSpPr>
          <p:cNvPr id="41" name="Rectangle : coins arrondis 40">
            <a:extLst>
              <a:ext uri="{FF2B5EF4-FFF2-40B4-BE49-F238E27FC236}">
                <a16:creationId xmlns:a16="http://schemas.microsoft.com/office/drawing/2014/main" id="{7CE4502C-46A7-474F-76FB-CDD0BD1FEA18}"/>
              </a:ext>
            </a:extLst>
          </p:cNvPr>
          <p:cNvSpPr/>
          <p:nvPr/>
        </p:nvSpPr>
        <p:spPr>
          <a:xfrm>
            <a:off x="2176014" y="5315615"/>
            <a:ext cx="1316007" cy="616138"/>
          </a:xfrm>
          <a:prstGeom prst="roundRect">
            <a:avLst>
              <a:gd name="adj" fmla="val 17600"/>
            </a:avLst>
          </a:prstGeom>
          <a:solidFill>
            <a:schemeClr val="tx2">
              <a:lumMod val="10000"/>
              <a:lumOff val="9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1">
                <a:solidFill>
                  <a:schemeClr val="tx1"/>
                </a:solidFill>
                <a:latin typeface="Arial" panose="020B0604020202020204" pitchFamily="34" charset="0"/>
                <a:cs typeface="Arial" panose="020B0604020202020204" pitchFamily="34" charset="0"/>
              </a:rPr>
              <a:t>Strategic</a:t>
            </a:r>
          </a:p>
          <a:p>
            <a:pPr algn="ctr"/>
            <a:r>
              <a:rPr lang="en-GB" sz="1401">
                <a:solidFill>
                  <a:schemeClr val="tx1"/>
                </a:solidFill>
                <a:latin typeface="Arial" panose="020B0604020202020204" pitchFamily="34" charset="0"/>
                <a:cs typeface="Arial" panose="020B0604020202020204" pitchFamily="34" charset="0"/>
              </a:rPr>
              <a:t>reserve</a:t>
            </a:r>
          </a:p>
        </p:txBody>
      </p:sp>
      <p:sp>
        <p:nvSpPr>
          <p:cNvPr id="42" name="Rectangle : coins arrondis 41">
            <a:extLst>
              <a:ext uri="{FF2B5EF4-FFF2-40B4-BE49-F238E27FC236}">
                <a16:creationId xmlns:a16="http://schemas.microsoft.com/office/drawing/2014/main" id="{C20D14F6-BEDF-8711-FCAC-3B2B717F4321}"/>
              </a:ext>
            </a:extLst>
          </p:cNvPr>
          <p:cNvSpPr/>
          <p:nvPr/>
        </p:nvSpPr>
        <p:spPr>
          <a:xfrm>
            <a:off x="3736646" y="5315616"/>
            <a:ext cx="1316006" cy="948130"/>
          </a:xfrm>
          <a:prstGeom prst="roundRect">
            <a:avLst>
              <a:gd name="adj" fmla="val 12624"/>
            </a:avLst>
          </a:prstGeom>
          <a:solidFill>
            <a:schemeClr val="accent2">
              <a:lumMod val="20000"/>
              <a:lumOff val="8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1">
                <a:solidFill>
                  <a:schemeClr val="tx1"/>
                </a:solidFill>
                <a:latin typeface="Arial" panose="020B0604020202020204" pitchFamily="34" charset="0"/>
                <a:cs typeface="Arial" panose="020B0604020202020204" pitchFamily="34" charset="0"/>
              </a:rPr>
              <a:t>Targeted</a:t>
            </a:r>
          </a:p>
          <a:p>
            <a:pPr algn="ctr"/>
            <a:r>
              <a:rPr lang="en-GB" sz="1401">
                <a:solidFill>
                  <a:schemeClr val="tx1"/>
                </a:solidFill>
                <a:latin typeface="Arial" panose="020B0604020202020204" pitchFamily="34" charset="0"/>
                <a:cs typeface="Arial" panose="020B0604020202020204" pitchFamily="34" charset="0"/>
              </a:rPr>
              <a:t>capacity payment</a:t>
            </a:r>
          </a:p>
        </p:txBody>
      </p:sp>
      <p:sp>
        <p:nvSpPr>
          <p:cNvPr id="43" name="Rectangle : coins arrondis 42">
            <a:extLst>
              <a:ext uri="{FF2B5EF4-FFF2-40B4-BE49-F238E27FC236}">
                <a16:creationId xmlns:a16="http://schemas.microsoft.com/office/drawing/2014/main" id="{D9B4EC96-798A-8165-9339-2DC3C286440E}"/>
              </a:ext>
            </a:extLst>
          </p:cNvPr>
          <p:cNvSpPr/>
          <p:nvPr/>
        </p:nvSpPr>
        <p:spPr>
          <a:xfrm>
            <a:off x="5541682" y="5315615"/>
            <a:ext cx="1316006" cy="616138"/>
          </a:xfrm>
          <a:prstGeom prst="roundRect">
            <a:avLst>
              <a:gd name="adj" fmla="val 15853"/>
            </a:avLst>
          </a:prstGeom>
          <a:solidFill>
            <a:schemeClr val="tx2">
              <a:lumMod val="10000"/>
              <a:lumOff val="9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1">
                <a:solidFill>
                  <a:schemeClr val="tx1"/>
                </a:solidFill>
                <a:latin typeface="Arial" panose="020B0604020202020204" pitchFamily="34" charset="0"/>
                <a:cs typeface="Arial" panose="020B0604020202020204" pitchFamily="34" charset="0"/>
              </a:rPr>
              <a:t>Central</a:t>
            </a:r>
          </a:p>
          <a:p>
            <a:pPr algn="ctr"/>
            <a:r>
              <a:rPr lang="en-GB" sz="1401">
                <a:solidFill>
                  <a:schemeClr val="tx1"/>
                </a:solidFill>
                <a:latin typeface="Arial" panose="020B0604020202020204" pitchFamily="34" charset="0"/>
                <a:cs typeface="Arial" panose="020B0604020202020204" pitchFamily="34" charset="0"/>
              </a:rPr>
              <a:t>buyer</a:t>
            </a:r>
          </a:p>
        </p:txBody>
      </p:sp>
      <p:sp>
        <p:nvSpPr>
          <p:cNvPr id="44" name="Rectangle : coins arrondis 43">
            <a:extLst>
              <a:ext uri="{FF2B5EF4-FFF2-40B4-BE49-F238E27FC236}">
                <a16:creationId xmlns:a16="http://schemas.microsoft.com/office/drawing/2014/main" id="{11A38545-5805-E16A-DBB4-57F269734B18}"/>
              </a:ext>
            </a:extLst>
          </p:cNvPr>
          <p:cNvSpPr/>
          <p:nvPr/>
        </p:nvSpPr>
        <p:spPr>
          <a:xfrm>
            <a:off x="7102313" y="5315615"/>
            <a:ext cx="1316007" cy="616138"/>
          </a:xfrm>
          <a:prstGeom prst="roundRect">
            <a:avLst>
              <a:gd name="adj" fmla="val 15853"/>
            </a:avLst>
          </a:prstGeom>
          <a:solidFill>
            <a:schemeClr val="tx2">
              <a:lumMod val="10000"/>
              <a:lumOff val="9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1">
                <a:solidFill>
                  <a:schemeClr val="tx1"/>
                </a:solidFill>
                <a:latin typeface="Arial" panose="020B0604020202020204" pitchFamily="34" charset="0"/>
                <a:cs typeface="Arial" panose="020B0604020202020204" pitchFamily="34" charset="0"/>
              </a:rPr>
              <a:t>De-central</a:t>
            </a:r>
          </a:p>
          <a:p>
            <a:pPr algn="ctr"/>
            <a:r>
              <a:rPr lang="en-GB" sz="1401">
                <a:solidFill>
                  <a:schemeClr val="tx1"/>
                </a:solidFill>
                <a:latin typeface="Arial" panose="020B0604020202020204" pitchFamily="34" charset="0"/>
                <a:cs typeface="Arial" panose="020B0604020202020204" pitchFamily="34" charset="0"/>
              </a:rPr>
              <a:t>obligation</a:t>
            </a:r>
          </a:p>
        </p:txBody>
      </p:sp>
      <p:sp>
        <p:nvSpPr>
          <p:cNvPr id="45" name="Rectangle : coins arrondis 44">
            <a:extLst>
              <a:ext uri="{FF2B5EF4-FFF2-40B4-BE49-F238E27FC236}">
                <a16:creationId xmlns:a16="http://schemas.microsoft.com/office/drawing/2014/main" id="{0D642B59-DB26-7F8F-1B81-D7305E53C690}"/>
              </a:ext>
            </a:extLst>
          </p:cNvPr>
          <p:cNvSpPr/>
          <p:nvPr/>
        </p:nvSpPr>
        <p:spPr>
          <a:xfrm>
            <a:off x="8662945" y="5315616"/>
            <a:ext cx="1316006" cy="948130"/>
          </a:xfrm>
          <a:prstGeom prst="roundRect">
            <a:avLst>
              <a:gd name="adj" fmla="val 12624"/>
            </a:avLst>
          </a:prstGeom>
          <a:solidFill>
            <a:schemeClr val="accent2">
              <a:lumMod val="20000"/>
              <a:lumOff val="8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1">
                <a:solidFill>
                  <a:schemeClr val="tx1"/>
                </a:solidFill>
                <a:latin typeface="Arial" panose="020B0604020202020204" pitchFamily="34" charset="0"/>
                <a:cs typeface="Arial" panose="020B0604020202020204" pitchFamily="34" charset="0"/>
              </a:rPr>
              <a:t>Market-wide</a:t>
            </a:r>
          </a:p>
          <a:p>
            <a:pPr algn="ctr"/>
            <a:r>
              <a:rPr lang="en-GB" sz="1401">
                <a:solidFill>
                  <a:schemeClr val="tx1"/>
                </a:solidFill>
                <a:latin typeface="Arial" panose="020B0604020202020204" pitchFamily="34" charset="0"/>
                <a:cs typeface="Arial" panose="020B0604020202020204" pitchFamily="34" charset="0"/>
              </a:rPr>
              <a:t>capacity payment</a:t>
            </a:r>
          </a:p>
        </p:txBody>
      </p:sp>
      <p:cxnSp>
        <p:nvCxnSpPr>
          <p:cNvPr id="56" name="Connecteur droit 55">
            <a:extLst>
              <a:ext uri="{FF2B5EF4-FFF2-40B4-BE49-F238E27FC236}">
                <a16:creationId xmlns:a16="http://schemas.microsoft.com/office/drawing/2014/main" id="{A355D82E-D9B6-F57F-0C45-52497C144E40}"/>
              </a:ext>
            </a:extLst>
          </p:cNvPr>
          <p:cNvCxnSpPr>
            <a:cxnSpLocks/>
            <a:stCxn id="12" idx="2"/>
            <a:endCxn id="40" idx="0"/>
          </p:cNvCxnSpPr>
          <p:nvPr/>
        </p:nvCxnSpPr>
        <p:spPr>
          <a:xfrm flipH="1">
            <a:off x="1273387" y="4428785"/>
            <a:ext cx="277385" cy="88683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Connecteur droit 58">
            <a:extLst>
              <a:ext uri="{FF2B5EF4-FFF2-40B4-BE49-F238E27FC236}">
                <a16:creationId xmlns:a16="http://schemas.microsoft.com/office/drawing/2014/main" id="{9636DD76-0690-C9C5-DCFD-BDB52135BCF9}"/>
              </a:ext>
            </a:extLst>
          </p:cNvPr>
          <p:cNvCxnSpPr>
            <a:cxnSpLocks/>
            <a:stCxn id="12" idx="2"/>
            <a:endCxn id="41" idx="0"/>
          </p:cNvCxnSpPr>
          <p:nvPr/>
        </p:nvCxnSpPr>
        <p:spPr>
          <a:xfrm>
            <a:off x="1550772" y="4428785"/>
            <a:ext cx="1283246" cy="88683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Connecteur droit 61">
            <a:extLst>
              <a:ext uri="{FF2B5EF4-FFF2-40B4-BE49-F238E27FC236}">
                <a16:creationId xmlns:a16="http://schemas.microsoft.com/office/drawing/2014/main" id="{206BF57E-164F-F66B-A8BF-ECB7596C4A2F}"/>
              </a:ext>
            </a:extLst>
          </p:cNvPr>
          <p:cNvCxnSpPr>
            <a:cxnSpLocks/>
            <a:stCxn id="13" idx="2"/>
            <a:endCxn id="42" idx="0"/>
          </p:cNvCxnSpPr>
          <p:nvPr/>
        </p:nvCxnSpPr>
        <p:spPr>
          <a:xfrm>
            <a:off x="4117264" y="4427698"/>
            <a:ext cx="277385" cy="88791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Connecteur droit 64">
            <a:extLst>
              <a:ext uri="{FF2B5EF4-FFF2-40B4-BE49-F238E27FC236}">
                <a16:creationId xmlns:a16="http://schemas.microsoft.com/office/drawing/2014/main" id="{B8A663F8-7CDA-7173-963A-71B9DEDBA33E}"/>
              </a:ext>
            </a:extLst>
          </p:cNvPr>
          <p:cNvCxnSpPr>
            <a:cxnSpLocks/>
            <a:stCxn id="14" idx="2"/>
            <a:endCxn id="43" idx="0"/>
          </p:cNvCxnSpPr>
          <p:nvPr/>
        </p:nvCxnSpPr>
        <p:spPr>
          <a:xfrm flipH="1">
            <a:off x="6199685" y="4427801"/>
            <a:ext cx="279590" cy="88781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Connecteur droit 67">
            <a:extLst>
              <a:ext uri="{FF2B5EF4-FFF2-40B4-BE49-F238E27FC236}">
                <a16:creationId xmlns:a16="http://schemas.microsoft.com/office/drawing/2014/main" id="{37AED2B3-A33B-BAEC-5E3B-B923531CBC40}"/>
              </a:ext>
            </a:extLst>
          </p:cNvPr>
          <p:cNvCxnSpPr>
            <a:cxnSpLocks/>
            <a:stCxn id="14" idx="2"/>
            <a:endCxn id="44" idx="0"/>
          </p:cNvCxnSpPr>
          <p:nvPr/>
        </p:nvCxnSpPr>
        <p:spPr>
          <a:xfrm>
            <a:off x="6479275" y="4427801"/>
            <a:ext cx="1281042" cy="88781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Connecteur droit 70">
            <a:extLst>
              <a:ext uri="{FF2B5EF4-FFF2-40B4-BE49-F238E27FC236}">
                <a16:creationId xmlns:a16="http://schemas.microsoft.com/office/drawing/2014/main" id="{69DD4D64-AC06-725F-8F87-95018D622BED}"/>
              </a:ext>
            </a:extLst>
          </p:cNvPr>
          <p:cNvCxnSpPr>
            <a:cxnSpLocks/>
            <a:stCxn id="15" idx="2"/>
            <a:endCxn id="45" idx="0"/>
          </p:cNvCxnSpPr>
          <p:nvPr/>
        </p:nvCxnSpPr>
        <p:spPr>
          <a:xfrm>
            <a:off x="9045767" y="4427698"/>
            <a:ext cx="275181" cy="88791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74" name="ZoneTexte 73">
            <a:extLst>
              <a:ext uri="{FF2B5EF4-FFF2-40B4-BE49-F238E27FC236}">
                <a16:creationId xmlns:a16="http://schemas.microsoft.com/office/drawing/2014/main" id="{E7CA0DFF-72AE-5525-CDA9-C3FE3BBC86E6}"/>
              </a:ext>
            </a:extLst>
          </p:cNvPr>
          <p:cNvSpPr txBox="1"/>
          <p:nvPr/>
        </p:nvSpPr>
        <p:spPr>
          <a:xfrm>
            <a:off x="615384" y="6200553"/>
            <a:ext cx="1316005" cy="369478"/>
          </a:xfrm>
          <a:prstGeom prst="rect">
            <a:avLst/>
          </a:prstGeom>
          <a:noFill/>
        </p:spPr>
        <p:txBody>
          <a:bodyPr wrap="square" rtlCol="0">
            <a:spAutoFit/>
          </a:bodyPr>
          <a:lstStyle/>
          <a:p>
            <a:pPr algn="ctr"/>
            <a:r>
              <a:rPr lang="en-GB" sz="1801" b="1">
                <a:latin typeface="Arial" panose="020B0604020202020204" pitchFamily="34" charset="0"/>
                <a:cs typeface="Arial" panose="020B0604020202020204" pitchFamily="34" charset="0"/>
              </a:rPr>
              <a:t>1</a:t>
            </a:r>
          </a:p>
        </p:txBody>
      </p:sp>
      <p:sp>
        <p:nvSpPr>
          <p:cNvPr id="75" name="ZoneTexte 74">
            <a:extLst>
              <a:ext uri="{FF2B5EF4-FFF2-40B4-BE49-F238E27FC236}">
                <a16:creationId xmlns:a16="http://schemas.microsoft.com/office/drawing/2014/main" id="{8DAB85B5-42FA-07A2-688A-85B1AF03FB56}"/>
              </a:ext>
            </a:extLst>
          </p:cNvPr>
          <p:cNvSpPr txBox="1"/>
          <p:nvPr/>
        </p:nvSpPr>
        <p:spPr>
          <a:xfrm>
            <a:off x="2176015" y="5953278"/>
            <a:ext cx="1316006" cy="369478"/>
          </a:xfrm>
          <a:prstGeom prst="rect">
            <a:avLst/>
          </a:prstGeom>
          <a:noFill/>
        </p:spPr>
        <p:txBody>
          <a:bodyPr wrap="square" rtlCol="0">
            <a:spAutoFit/>
          </a:bodyPr>
          <a:lstStyle/>
          <a:p>
            <a:pPr algn="ctr"/>
            <a:r>
              <a:rPr lang="en-GB" sz="1801" b="1">
                <a:latin typeface="Arial" panose="020B0604020202020204" pitchFamily="34" charset="0"/>
                <a:cs typeface="Arial" panose="020B0604020202020204" pitchFamily="34" charset="0"/>
              </a:rPr>
              <a:t>2</a:t>
            </a:r>
          </a:p>
        </p:txBody>
      </p:sp>
      <p:sp>
        <p:nvSpPr>
          <p:cNvPr id="76" name="ZoneTexte 75">
            <a:extLst>
              <a:ext uri="{FF2B5EF4-FFF2-40B4-BE49-F238E27FC236}">
                <a16:creationId xmlns:a16="http://schemas.microsoft.com/office/drawing/2014/main" id="{E19CE58C-7AAB-D3DE-0D50-FFFAE8EFDEFB}"/>
              </a:ext>
            </a:extLst>
          </p:cNvPr>
          <p:cNvSpPr txBox="1"/>
          <p:nvPr/>
        </p:nvSpPr>
        <p:spPr>
          <a:xfrm>
            <a:off x="3736637" y="6290469"/>
            <a:ext cx="1316006" cy="369478"/>
          </a:xfrm>
          <a:prstGeom prst="rect">
            <a:avLst/>
          </a:prstGeom>
          <a:noFill/>
        </p:spPr>
        <p:txBody>
          <a:bodyPr wrap="square" rtlCol="0">
            <a:spAutoFit/>
          </a:bodyPr>
          <a:lstStyle/>
          <a:p>
            <a:pPr algn="ctr"/>
            <a:r>
              <a:rPr lang="en-GB" sz="1801" b="1">
                <a:latin typeface="Arial" panose="020B0604020202020204" pitchFamily="34" charset="0"/>
                <a:cs typeface="Arial" panose="020B0604020202020204" pitchFamily="34" charset="0"/>
              </a:rPr>
              <a:t>3</a:t>
            </a:r>
          </a:p>
        </p:txBody>
      </p:sp>
      <p:sp>
        <p:nvSpPr>
          <p:cNvPr id="77" name="ZoneTexte 76">
            <a:extLst>
              <a:ext uri="{FF2B5EF4-FFF2-40B4-BE49-F238E27FC236}">
                <a16:creationId xmlns:a16="http://schemas.microsoft.com/office/drawing/2014/main" id="{DB9C5646-F8DE-2A4E-6DA3-6B237525E44B}"/>
              </a:ext>
            </a:extLst>
          </p:cNvPr>
          <p:cNvSpPr txBox="1"/>
          <p:nvPr/>
        </p:nvSpPr>
        <p:spPr>
          <a:xfrm>
            <a:off x="5541684" y="5959705"/>
            <a:ext cx="1316005" cy="369478"/>
          </a:xfrm>
          <a:prstGeom prst="rect">
            <a:avLst/>
          </a:prstGeom>
          <a:noFill/>
        </p:spPr>
        <p:txBody>
          <a:bodyPr wrap="square" rtlCol="0">
            <a:spAutoFit/>
          </a:bodyPr>
          <a:lstStyle/>
          <a:p>
            <a:pPr algn="ctr"/>
            <a:r>
              <a:rPr lang="en-GB" sz="1801" b="1">
                <a:latin typeface="Arial" panose="020B0604020202020204" pitchFamily="34" charset="0"/>
                <a:cs typeface="Arial" panose="020B0604020202020204" pitchFamily="34" charset="0"/>
              </a:rPr>
              <a:t>4</a:t>
            </a:r>
          </a:p>
        </p:txBody>
      </p:sp>
      <p:sp>
        <p:nvSpPr>
          <p:cNvPr id="78" name="ZoneTexte 77">
            <a:extLst>
              <a:ext uri="{FF2B5EF4-FFF2-40B4-BE49-F238E27FC236}">
                <a16:creationId xmlns:a16="http://schemas.microsoft.com/office/drawing/2014/main" id="{B2B3FB09-8B7C-B325-B9C2-E7D9831A63B6}"/>
              </a:ext>
            </a:extLst>
          </p:cNvPr>
          <p:cNvSpPr txBox="1"/>
          <p:nvPr/>
        </p:nvSpPr>
        <p:spPr>
          <a:xfrm>
            <a:off x="7102305" y="5960621"/>
            <a:ext cx="1316004" cy="369478"/>
          </a:xfrm>
          <a:prstGeom prst="rect">
            <a:avLst/>
          </a:prstGeom>
          <a:noFill/>
        </p:spPr>
        <p:txBody>
          <a:bodyPr wrap="square" rtlCol="0">
            <a:spAutoFit/>
          </a:bodyPr>
          <a:lstStyle/>
          <a:p>
            <a:pPr algn="ctr"/>
            <a:r>
              <a:rPr lang="en-GB" sz="1801" b="1">
                <a:latin typeface="Arial" panose="020B0604020202020204" pitchFamily="34" charset="0"/>
                <a:cs typeface="Arial" panose="020B0604020202020204" pitchFamily="34" charset="0"/>
              </a:rPr>
              <a:t>5</a:t>
            </a:r>
          </a:p>
        </p:txBody>
      </p:sp>
      <p:sp>
        <p:nvSpPr>
          <p:cNvPr id="79" name="ZoneTexte 78">
            <a:extLst>
              <a:ext uri="{FF2B5EF4-FFF2-40B4-BE49-F238E27FC236}">
                <a16:creationId xmlns:a16="http://schemas.microsoft.com/office/drawing/2014/main" id="{09BFECFE-5CAA-1700-6CD3-50BFFF09223B}"/>
              </a:ext>
            </a:extLst>
          </p:cNvPr>
          <p:cNvSpPr txBox="1"/>
          <p:nvPr/>
        </p:nvSpPr>
        <p:spPr>
          <a:xfrm>
            <a:off x="8662945" y="6295146"/>
            <a:ext cx="1316006" cy="369478"/>
          </a:xfrm>
          <a:prstGeom prst="rect">
            <a:avLst/>
          </a:prstGeom>
          <a:noFill/>
        </p:spPr>
        <p:txBody>
          <a:bodyPr wrap="square" rtlCol="0">
            <a:spAutoFit/>
          </a:bodyPr>
          <a:lstStyle/>
          <a:p>
            <a:pPr algn="ctr"/>
            <a:r>
              <a:rPr lang="en-GB" sz="1801" b="1">
                <a:latin typeface="Arial" panose="020B0604020202020204" pitchFamily="34" charset="0"/>
                <a:cs typeface="Arial" panose="020B0604020202020204" pitchFamily="34" charset="0"/>
              </a:rPr>
              <a:t>6</a:t>
            </a:r>
          </a:p>
        </p:txBody>
      </p:sp>
      <p:sp>
        <p:nvSpPr>
          <p:cNvPr id="3" name="Espace réservé du numéro de diapositive 1">
            <a:extLst>
              <a:ext uri="{FF2B5EF4-FFF2-40B4-BE49-F238E27FC236}">
                <a16:creationId xmlns:a16="http://schemas.microsoft.com/office/drawing/2014/main" id="{ED49B790-6102-0F45-514D-CB0798D1B44A}"/>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252</a:t>
            </a:fld>
            <a:endParaRPr lang="en-GB"/>
          </a:p>
        </p:txBody>
      </p:sp>
    </p:spTree>
    <p:extLst>
      <p:ext uri="{BB962C8B-B14F-4D97-AF65-F5344CB8AC3E}">
        <p14:creationId xmlns:p14="http://schemas.microsoft.com/office/powerpoint/2010/main" val="257272024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71BA485-71AE-0F30-C576-482781ECFA31}"/>
              </a:ext>
            </a:extLst>
          </p:cNvPr>
          <p:cNvSpPr txBox="1"/>
          <p:nvPr/>
        </p:nvSpPr>
        <p:spPr>
          <a:xfrm>
            <a:off x="590881" y="1329992"/>
            <a:ext cx="9485264" cy="6250334"/>
          </a:xfrm>
          <a:prstGeom prst="rect">
            <a:avLst/>
          </a:prstGeom>
          <a:noFill/>
        </p:spPr>
        <p:txBody>
          <a:bodyPr wrap="square" rtlCol="0">
            <a:spAutoFit/>
          </a:bodyPr>
          <a:lstStyle/>
          <a:p>
            <a:pPr algn="just"/>
            <a:r>
              <a:rPr lang="en-US" sz="2001">
                <a:latin typeface="Arial" panose="020B0604020202020204" pitchFamily="34" charset="0"/>
                <a:cs typeface="Arial" panose="020B0604020202020204" pitchFamily="34" charset="0"/>
              </a:rPr>
              <a:t>Targeted mechanisms are those where the required amount of capacity and the amount expected to be brought forward by the market are identified centrally. The CM then supports only the additional capacity (or ‘top-up’) needed beyond what the market would otherwise provide.</a:t>
            </a:r>
          </a:p>
          <a:p>
            <a:pPr algn="just"/>
            <a:endParaRPr lang="en-US" sz="1000">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1) Tender for new capacity:</a:t>
            </a:r>
            <a:r>
              <a:rPr lang="en-US" sz="2001">
                <a:latin typeface="Arial" panose="020B0604020202020204" pitchFamily="34" charset="0"/>
                <a:cs typeface="Arial" panose="020B0604020202020204" pitchFamily="34" charset="0"/>
              </a:rPr>
              <a:t> Typically, the beneficiary of such a tender receives financial support for constructing a power plant to bring forward the identified top-up capacity. Once the plant is operational, in some models, the top-up capacity operates in the market as usual (without guaranteed electricity sales). It is also possible for the plant to be supported through a power purchase agreement.</a:t>
            </a:r>
          </a:p>
          <a:p>
            <a:pPr algn="just"/>
            <a:endParaRPr lang="en-US" sz="1000">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2) Strategic reserve: </a:t>
            </a:r>
            <a:r>
              <a:rPr lang="en-US" sz="2001">
                <a:latin typeface="Arial" panose="020B0604020202020204" pitchFamily="34" charset="0"/>
                <a:cs typeface="Arial" panose="020B0604020202020204" pitchFamily="34" charset="0"/>
              </a:rPr>
              <a:t>In a strategic reserve mechanism, the top-up capacity is contracted and held in reserve outside the market. It only operates when specific conditions are met (e.g., when no more capacity is available, or electricity prices reach a certain level). Strategic reserves typically aim to keep existing capacity available for the system.</a:t>
            </a:r>
          </a:p>
          <a:p>
            <a:pPr algn="just">
              <a:buFont typeface="+mj-lt"/>
              <a:buAutoNum type="arabicPeriod"/>
            </a:pPr>
            <a:endParaRPr lang="en-US" sz="1000">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3) Targeted capacity payment:</a:t>
            </a:r>
            <a:r>
              <a:rPr lang="en-US" sz="2001">
                <a:latin typeface="Arial" panose="020B0604020202020204" pitchFamily="34" charset="0"/>
                <a:cs typeface="Arial" panose="020B0604020202020204" pitchFamily="34" charset="0"/>
              </a:rPr>
              <a:t> In this model, a central body sets the price of capacity, which is paid to a subset of capacity providers operating in the market. For example, it may apply only to a specific technology or to providers meeting certain criteria.</a:t>
            </a:r>
          </a:p>
        </p:txBody>
      </p:sp>
      <p:sp>
        <p:nvSpPr>
          <p:cNvPr id="6" name="ZoneTexte 5">
            <a:extLst>
              <a:ext uri="{FF2B5EF4-FFF2-40B4-BE49-F238E27FC236}">
                <a16:creationId xmlns:a16="http://schemas.microsoft.com/office/drawing/2014/main" id="{B940CD35-0E97-ABC7-2EB8-E2A0EBEE9044}"/>
              </a:ext>
            </a:extLst>
          </p:cNvPr>
          <p:cNvSpPr txBox="1"/>
          <p:nvPr/>
        </p:nvSpPr>
        <p:spPr>
          <a:xfrm>
            <a:off x="590881" y="350031"/>
            <a:ext cx="9773892" cy="461848"/>
          </a:xfrm>
          <a:prstGeom prst="rect">
            <a:avLst/>
          </a:prstGeom>
          <a:noFill/>
        </p:spPr>
        <p:txBody>
          <a:bodyPr wrap="square">
            <a:spAutoFit/>
          </a:bodyPr>
          <a:lstStyle/>
          <a:p>
            <a:r>
              <a:rPr lang="en-GB" sz="2401" b="1">
                <a:solidFill>
                  <a:srgbClr val="000000"/>
                </a:solidFill>
                <a:latin typeface="Arial" panose="020B0604020202020204" pitchFamily="34" charset="0"/>
                <a:cs typeface="Arial" panose="020B0604020202020204" pitchFamily="34" charset="0"/>
              </a:rPr>
              <a:t>3) Capacity Mechanisms (CMs) – The ‘EU taxonomy’ (2/3)</a:t>
            </a:r>
            <a:endParaRPr lang="en-GB" sz="2401" b="1">
              <a:solidFill>
                <a:prstClr val="black"/>
              </a:solidFill>
              <a:latin typeface="Arial" panose="020B0604020202020204" pitchFamily="34" charset="0"/>
              <a:cs typeface="Arial" panose="020B0604020202020204" pitchFamily="34" charset="0"/>
            </a:endParaRPr>
          </a:p>
        </p:txBody>
      </p:sp>
      <p:sp>
        <p:nvSpPr>
          <p:cNvPr id="3" name="Espace réservé du numéro de diapositive 1">
            <a:extLst>
              <a:ext uri="{FF2B5EF4-FFF2-40B4-BE49-F238E27FC236}">
                <a16:creationId xmlns:a16="http://schemas.microsoft.com/office/drawing/2014/main" id="{86158A4C-56DE-4F93-3075-9E0472F907CC}"/>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253</a:t>
            </a:fld>
            <a:endParaRPr lang="en-GB"/>
          </a:p>
        </p:txBody>
      </p:sp>
    </p:spTree>
    <p:extLst>
      <p:ext uri="{BB962C8B-B14F-4D97-AF65-F5344CB8AC3E}">
        <p14:creationId xmlns:p14="http://schemas.microsoft.com/office/powerpoint/2010/main" val="233439916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1D95CEE-DE3D-F726-05F1-9FDD5AC8E623}"/>
              </a:ext>
            </a:extLst>
          </p:cNvPr>
          <p:cNvSpPr txBox="1"/>
          <p:nvPr/>
        </p:nvSpPr>
        <p:spPr>
          <a:xfrm>
            <a:off x="590881" y="350031"/>
            <a:ext cx="9773892" cy="461848"/>
          </a:xfrm>
          <a:prstGeom prst="rect">
            <a:avLst/>
          </a:prstGeom>
          <a:noFill/>
        </p:spPr>
        <p:txBody>
          <a:bodyPr wrap="square">
            <a:spAutoFit/>
          </a:bodyPr>
          <a:lstStyle/>
          <a:p>
            <a:r>
              <a:rPr lang="en-GB" sz="2401" b="1">
                <a:solidFill>
                  <a:srgbClr val="000000"/>
                </a:solidFill>
                <a:latin typeface="Arial" panose="020B0604020202020204" pitchFamily="34" charset="0"/>
                <a:cs typeface="Arial" panose="020B0604020202020204" pitchFamily="34" charset="0"/>
              </a:rPr>
              <a:t>3) Capacity Mechanisms (CMs) – The ‘EU taxonomy’ (3/3)</a:t>
            </a:r>
            <a:endParaRPr lang="en-GB" sz="2401" b="1">
              <a:solidFill>
                <a:prstClr val="black"/>
              </a:solidFill>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4389FF75-78BF-183E-B1A2-A0A63A96B34F}"/>
              </a:ext>
            </a:extLst>
          </p:cNvPr>
          <p:cNvSpPr txBox="1"/>
          <p:nvPr/>
        </p:nvSpPr>
        <p:spPr>
          <a:xfrm>
            <a:off x="590881" y="1852947"/>
            <a:ext cx="9485264" cy="5018742"/>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In a market-wide mechanism</a:t>
            </a:r>
            <a:r>
              <a:rPr lang="en-US" sz="2001" b="1">
                <a:latin typeface="Arial" panose="020B0604020202020204" pitchFamily="34" charset="0"/>
                <a:cs typeface="Arial" panose="020B0604020202020204" pitchFamily="34" charset="0"/>
              </a:rPr>
              <a:t>,</a:t>
            </a:r>
            <a:r>
              <a:rPr lang="en-US" sz="2001">
                <a:latin typeface="Arial" panose="020B0604020202020204" pitchFamily="34" charset="0"/>
                <a:cs typeface="Arial" panose="020B0604020202020204" pitchFamily="34" charset="0"/>
              </a:rPr>
              <a:t> all capacity required to ensure security of supply receives payment, including both existing and new capacity providers. This effectively makes 'capacity' a separate product from 'electricity.’</a:t>
            </a:r>
          </a:p>
          <a:p>
            <a:pPr algn="just"/>
            <a:endParaRPr lang="en-US" sz="1000">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4) Central buyer:</a:t>
            </a:r>
            <a:r>
              <a:rPr lang="en-US" sz="2001">
                <a:latin typeface="Arial" panose="020B0604020202020204" pitchFamily="34" charset="0"/>
                <a:cs typeface="Arial" panose="020B0604020202020204" pitchFamily="34" charset="0"/>
              </a:rPr>
              <a:t> Here, the total required capacity is set centrally and procured through a central bidding process, where potential capacity providers compete, allowing the market to determine the price.</a:t>
            </a:r>
          </a:p>
          <a:p>
            <a:pPr algn="just"/>
            <a:endParaRPr lang="en-US" sz="1000" b="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5) Decentralized obligation:</a:t>
            </a:r>
            <a:r>
              <a:rPr lang="en-US" sz="2001">
                <a:latin typeface="Arial" panose="020B0604020202020204" pitchFamily="34" charset="0"/>
                <a:cs typeface="Arial" panose="020B0604020202020204" pitchFamily="34" charset="0"/>
              </a:rPr>
              <a:t> In this model, electricity suppliers or retailers are required to contract with capacity providers to secure the total capacity needed to meet their consumers' demand. Unlike the central buyer model, there is no central bidding process, though market forces still establish the price for the required capacity volume.</a:t>
            </a:r>
            <a:endParaRPr lang="en-US" sz="2001" b="1">
              <a:latin typeface="Arial" panose="020B0604020202020204" pitchFamily="34" charset="0"/>
              <a:cs typeface="Arial" panose="020B0604020202020204" pitchFamily="34" charset="0"/>
            </a:endParaRPr>
          </a:p>
          <a:p>
            <a:pPr algn="just"/>
            <a:endParaRPr lang="en-US" sz="1000" b="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6) Market-wide capacity payment:</a:t>
            </a:r>
            <a:r>
              <a:rPr lang="en-US" sz="2001">
                <a:latin typeface="Arial" panose="020B0604020202020204" pitchFamily="34" charset="0"/>
                <a:cs typeface="Arial" panose="020B0604020202020204" pitchFamily="34" charset="0"/>
              </a:rPr>
              <a:t> In this case, the price of capacity is set centrally, based on estimates of the level of payment needed to bring forward sufficient total capacity, and it is paid to all capacity providers in the market.</a:t>
            </a:r>
          </a:p>
        </p:txBody>
      </p:sp>
      <p:sp>
        <p:nvSpPr>
          <p:cNvPr id="3" name="Espace réservé du numéro de diapositive 1">
            <a:extLst>
              <a:ext uri="{FF2B5EF4-FFF2-40B4-BE49-F238E27FC236}">
                <a16:creationId xmlns:a16="http://schemas.microsoft.com/office/drawing/2014/main" id="{B6839865-961A-FD91-B865-12297C5690F2}"/>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254</a:t>
            </a:fld>
            <a:endParaRPr lang="en-GB"/>
          </a:p>
        </p:txBody>
      </p:sp>
    </p:spTree>
    <p:extLst>
      <p:ext uri="{BB962C8B-B14F-4D97-AF65-F5344CB8AC3E}">
        <p14:creationId xmlns:p14="http://schemas.microsoft.com/office/powerpoint/2010/main" val="107784442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A5A29B76-3214-9F71-45DB-61895528A1FA}"/>
              </a:ext>
            </a:extLst>
          </p:cNvPr>
          <p:cNvSpPr txBox="1"/>
          <p:nvPr/>
        </p:nvSpPr>
        <p:spPr>
          <a:xfrm>
            <a:off x="590881" y="350031"/>
            <a:ext cx="9773892" cy="461848"/>
          </a:xfrm>
          <a:prstGeom prst="rect">
            <a:avLst/>
          </a:prstGeom>
          <a:noFill/>
        </p:spPr>
        <p:txBody>
          <a:bodyPr wrap="square">
            <a:spAutoFit/>
          </a:bodyPr>
          <a:lstStyle/>
          <a:p>
            <a:r>
              <a:rPr lang="en-GB" sz="2401" b="1">
                <a:solidFill>
                  <a:srgbClr val="000000"/>
                </a:solidFill>
                <a:latin typeface="Arial" panose="020B0604020202020204" pitchFamily="34" charset="0"/>
                <a:cs typeface="Arial" panose="020B0604020202020204" pitchFamily="34" charset="0"/>
              </a:rPr>
              <a:t>3) Capacity Mechanisms (CMs) – Opinions on these CMs</a:t>
            </a:r>
            <a:endParaRPr lang="en-GB" sz="2401" b="1">
              <a:solidFill>
                <a:prstClr val="black"/>
              </a:solidFill>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1DF55DE4-57E5-43D8-814C-ADFF7CBAB807}"/>
              </a:ext>
            </a:extLst>
          </p:cNvPr>
          <p:cNvSpPr txBox="1"/>
          <p:nvPr/>
        </p:nvSpPr>
        <p:spPr>
          <a:xfrm>
            <a:off x="590880" y="1124385"/>
            <a:ext cx="9485264" cy="6558334"/>
          </a:xfrm>
          <a:prstGeom prst="rect">
            <a:avLst/>
          </a:prstGeom>
          <a:noFill/>
        </p:spPr>
        <p:txBody>
          <a:bodyPr wrap="square">
            <a:spAutoFit/>
          </a:bodyPr>
          <a:lstStyle/>
          <a:p>
            <a:pPr marL="342900" indent="-342900" algn="just" defTabSz="914766" eaLnBrk="0" fontAlgn="base" hangingPunct="0">
              <a:spcBef>
                <a:spcPct val="0"/>
              </a:spcBef>
              <a:spcAft>
                <a:spcPct val="0"/>
              </a:spcAft>
              <a:buFont typeface="Arial" panose="020B0604020202020204" pitchFamily="34" charset="0"/>
              <a:buChar char="•"/>
            </a:pPr>
            <a:r>
              <a:rPr lang="en-US" altLang="fr-FR" sz="2001" b="1">
                <a:latin typeface="Arial" panose="020B0604020202020204" pitchFamily="34" charset="0"/>
              </a:rPr>
              <a:t>Tenders for new capacity:</a:t>
            </a:r>
            <a:r>
              <a:rPr lang="en-US" altLang="fr-FR" sz="2001">
                <a:latin typeface="Arial" panose="020B0604020202020204" pitchFamily="34" charset="0"/>
              </a:rPr>
              <a:t> May not sufficiently support emerging technologies like distributed generation and storage. Could become necessary in the event of a nuclear phase-out.</a:t>
            </a:r>
          </a:p>
          <a:p>
            <a:pPr marL="342900" indent="-342900" algn="just" defTabSz="914766" eaLnBrk="0" fontAlgn="base" hangingPunct="0">
              <a:spcBef>
                <a:spcPct val="0"/>
              </a:spcBef>
              <a:spcAft>
                <a:spcPct val="0"/>
              </a:spcAft>
              <a:buFont typeface="Arial" panose="020B0604020202020204" pitchFamily="34" charset="0"/>
              <a:buChar char="•"/>
            </a:pPr>
            <a:endParaRPr lang="en-US" altLang="fr-FR" sz="2001" b="1">
              <a:latin typeface="Arial" panose="020B0604020202020204" pitchFamily="34" charset="0"/>
            </a:endParaRPr>
          </a:p>
          <a:p>
            <a:pPr marL="342900" indent="-342900" algn="just" defTabSz="914766" eaLnBrk="0" fontAlgn="base" hangingPunct="0">
              <a:spcBef>
                <a:spcPct val="0"/>
              </a:spcBef>
              <a:spcAft>
                <a:spcPct val="0"/>
              </a:spcAft>
              <a:buFont typeface="Arial" panose="020B0604020202020204" pitchFamily="34" charset="0"/>
              <a:buChar char="•"/>
            </a:pPr>
            <a:r>
              <a:rPr lang="en-US" altLang="fr-FR" sz="2001" b="1">
                <a:latin typeface="Arial" panose="020B0604020202020204" pitchFamily="34" charset="0"/>
              </a:rPr>
              <a:t>Strategic reserve:</a:t>
            </a:r>
            <a:r>
              <a:rPr lang="en-US" altLang="fr-FR" sz="2001">
                <a:latin typeface="Arial" panose="020B0604020202020204" pitchFamily="34" charset="0"/>
              </a:rPr>
              <a:t> Suitable as a temporary measure, but why exclude strategic reserve generators from the market unless there's an adequacy issue?</a:t>
            </a:r>
          </a:p>
          <a:p>
            <a:pPr marL="342900" indent="-342900" algn="just" defTabSz="914766" eaLnBrk="0" fontAlgn="base" hangingPunct="0">
              <a:spcBef>
                <a:spcPct val="0"/>
              </a:spcBef>
              <a:spcAft>
                <a:spcPct val="0"/>
              </a:spcAft>
              <a:buFont typeface="Arial" panose="020B0604020202020204" pitchFamily="34" charset="0"/>
              <a:buChar char="•"/>
            </a:pPr>
            <a:endParaRPr lang="en-US" altLang="fr-FR" sz="2001" b="1">
              <a:latin typeface="Arial" panose="020B0604020202020204" pitchFamily="34" charset="0"/>
            </a:endParaRPr>
          </a:p>
          <a:p>
            <a:pPr marL="342900" indent="-342900" algn="just" defTabSz="914766" eaLnBrk="0" fontAlgn="base" hangingPunct="0">
              <a:spcBef>
                <a:spcPct val="0"/>
              </a:spcBef>
              <a:spcAft>
                <a:spcPct val="0"/>
              </a:spcAft>
              <a:buFont typeface="Arial" panose="020B0604020202020204" pitchFamily="34" charset="0"/>
              <a:buChar char="•"/>
            </a:pPr>
            <a:r>
              <a:rPr lang="en-US" altLang="fr-FR" sz="2001" b="1">
                <a:latin typeface="Arial" panose="020B0604020202020204" pitchFamily="34" charset="0"/>
              </a:rPr>
              <a:t>Targeted capacity payment:</a:t>
            </a:r>
            <a:r>
              <a:rPr lang="en-US" altLang="fr-FR" sz="2001">
                <a:latin typeface="Arial" panose="020B0604020202020204" pitchFamily="34" charset="0"/>
              </a:rPr>
              <a:t> Simple to implement but lacks competition and innovation. It is beneficial that the units remain in the market.</a:t>
            </a:r>
          </a:p>
          <a:p>
            <a:pPr marL="342900" indent="-342900" algn="just" defTabSz="914766" eaLnBrk="0" fontAlgn="base" hangingPunct="0">
              <a:spcBef>
                <a:spcPct val="0"/>
              </a:spcBef>
              <a:spcAft>
                <a:spcPct val="0"/>
              </a:spcAft>
              <a:buFont typeface="Arial" panose="020B0604020202020204" pitchFamily="34" charset="0"/>
              <a:buChar char="•"/>
            </a:pPr>
            <a:endParaRPr lang="en-US" altLang="fr-FR" sz="2001" b="1">
              <a:latin typeface="Arial" panose="020B0604020202020204" pitchFamily="34" charset="0"/>
            </a:endParaRPr>
          </a:p>
          <a:p>
            <a:pPr marL="342900" indent="-342900" algn="just" defTabSz="914766" eaLnBrk="0" fontAlgn="base" hangingPunct="0">
              <a:spcBef>
                <a:spcPct val="0"/>
              </a:spcBef>
              <a:spcAft>
                <a:spcPct val="0"/>
              </a:spcAft>
              <a:buFont typeface="Arial" panose="020B0604020202020204" pitchFamily="34" charset="0"/>
              <a:buChar char="•"/>
            </a:pPr>
            <a:r>
              <a:rPr lang="en-US" altLang="fr-FR" sz="2001" b="1">
                <a:latin typeface="Arial" panose="020B0604020202020204" pitchFamily="34" charset="0"/>
              </a:rPr>
              <a:t>Central buyer:</a:t>
            </a:r>
            <a:r>
              <a:rPr lang="en-US" altLang="fr-FR" sz="2001">
                <a:latin typeface="Arial" panose="020B0604020202020204" pitchFamily="34" charset="0"/>
              </a:rPr>
              <a:t> Likely to result in payments to generators that would continue operating without these subsidies. Could lead to market power issues. However, it is a good option for promoting large-scale investments in generation, fostering innovation and competition.</a:t>
            </a:r>
          </a:p>
          <a:p>
            <a:pPr marL="342900" indent="-342900" algn="just" defTabSz="914766" eaLnBrk="0" fontAlgn="base" hangingPunct="0">
              <a:spcBef>
                <a:spcPct val="0"/>
              </a:spcBef>
              <a:spcAft>
                <a:spcPct val="0"/>
              </a:spcAft>
              <a:buFont typeface="Arial" panose="020B0604020202020204" pitchFamily="34" charset="0"/>
              <a:buChar char="•"/>
            </a:pPr>
            <a:endParaRPr lang="en-US" altLang="fr-FR" sz="2001" b="1">
              <a:latin typeface="Arial" panose="020B0604020202020204" pitchFamily="34" charset="0"/>
            </a:endParaRPr>
          </a:p>
          <a:p>
            <a:pPr marL="342900" indent="-342900" algn="just" defTabSz="914766" eaLnBrk="0" fontAlgn="base" hangingPunct="0">
              <a:spcBef>
                <a:spcPct val="0"/>
              </a:spcBef>
              <a:spcAft>
                <a:spcPct val="0"/>
              </a:spcAft>
              <a:buFont typeface="Arial" panose="020B0604020202020204" pitchFamily="34" charset="0"/>
              <a:buChar char="•"/>
            </a:pPr>
            <a:r>
              <a:rPr lang="en-US" altLang="fr-FR" sz="2001" b="1">
                <a:latin typeface="Arial" panose="020B0604020202020204" pitchFamily="34" charset="0"/>
              </a:rPr>
              <a:t>Decentralized obligation:</a:t>
            </a:r>
            <a:r>
              <a:rPr lang="en-US" altLang="fr-FR" sz="2001">
                <a:latin typeface="Arial" panose="020B0604020202020204" pitchFamily="34" charset="0"/>
              </a:rPr>
              <a:t> Shares the same drawbacks as the central buyer model but may encourage more competition and innovation. However, it could create transparency issues.</a:t>
            </a:r>
          </a:p>
          <a:p>
            <a:pPr marL="342900" indent="-342900" algn="just" defTabSz="914766" eaLnBrk="0" fontAlgn="base" hangingPunct="0">
              <a:spcBef>
                <a:spcPct val="0"/>
              </a:spcBef>
              <a:spcAft>
                <a:spcPct val="0"/>
              </a:spcAft>
              <a:buFont typeface="Arial" panose="020B0604020202020204" pitchFamily="34" charset="0"/>
              <a:buChar char="•"/>
            </a:pPr>
            <a:endParaRPr lang="en-US" altLang="fr-FR" sz="2001" b="1">
              <a:latin typeface="Arial" panose="020B0604020202020204" pitchFamily="34" charset="0"/>
            </a:endParaRPr>
          </a:p>
          <a:p>
            <a:pPr marL="342900" indent="-342900" algn="just" defTabSz="914766" eaLnBrk="0" fontAlgn="base" hangingPunct="0">
              <a:spcBef>
                <a:spcPct val="0"/>
              </a:spcBef>
              <a:spcAft>
                <a:spcPct val="0"/>
              </a:spcAft>
              <a:buFont typeface="Arial" panose="020B0604020202020204" pitchFamily="34" charset="0"/>
              <a:buChar char="•"/>
            </a:pPr>
            <a:r>
              <a:rPr lang="en-US" altLang="fr-FR" sz="2001" b="1">
                <a:latin typeface="Arial" panose="020B0604020202020204" pitchFamily="34" charset="0"/>
              </a:rPr>
              <a:t>Market-wide capacity payment:</a:t>
            </a:r>
            <a:r>
              <a:rPr lang="en-US" altLang="fr-FR" sz="2001">
                <a:latin typeface="Arial" panose="020B0604020202020204" pitchFamily="34" charset="0"/>
              </a:rPr>
              <a:t> Does not promote innovation or competition and will likely result in payments to already bankable generators.</a:t>
            </a:r>
          </a:p>
        </p:txBody>
      </p:sp>
      <p:sp>
        <p:nvSpPr>
          <p:cNvPr id="3" name="Espace réservé du numéro de diapositive 1">
            <a:extLst>
              <a:ext uri="{FF2B5EF4-FFF2-40B4-BE49-F238E27FC236}">
                <a16:creationId xmlns:a16="http://schemas.microsoft.com/office/drawing/2014/main" id="{B287CE6E-04E2-F209-88F3-41B045C569DD}"/>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255</a:t>
            </a:fld>
            <a:endParaRPr lang="en-GB"/>
          </a:p>
        </p:txBody>
      </p:sp>
    </p:spTree>
    <p:extLst>
      <p:ext uri="{BB962C8B-B14F-4D97-AF65-F5344CB8AC3E}">
        <p14:creationId xmlns:p14="http://schemas.microsoft.com/office/powerpoint/2010/main" val="230456274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DF623EA-82F0-6AE6-7142-262108A0DD46}"/>
              </a:ext>
            </a:extLst>
          </p:cNvPr>
          <p:cNvSpPr txBox="1"/>
          <p:nvPr/>
        </p:nvSpPr>
        <p:spPr>
          <a:xfrm>
            <a:off x="590881" y="1059395"/>
            <a:ext cx="9485264" cy="2555555"/>
          </a:xfrm>
          <a:prstGeom prst="rect">
            <a:avLst/>
          </a:prstGeom>
          <a:noFill/>
        </p:spPr>
        <p:txBody>
          <a:bodyPr wrap="square">
            <a:spAutoFit/>
          </a:bodyPr>
          <a:lstStyle/>
          <a:p>
            <a:pPr algn="just" defTabSz="914766" eaLnBrk="0" fontAlgn="base" hangingPunct="0">
              <a:spcBef>
                <a:spcPct val="0"/>
              </a:spcBef>
              <a:spcAft>
                <a:spcPct val="0"/>
              </a:spcAft>
            </a:pPr>
            <a:r>
              <a:rPr lang="en-US" altLang="fr-FR" sz="2001">
                <a:latin typeface="Arial" panose="020B0604020202020204" pitchFamily="34" charset="0"/>
              </a:rPr>
              <a:t>In Belgium, it is the central buyer mechanism that is under application.</a:t>
            </a:r>
            <a:endParaRPr lang="en-US" altLang="fr-FR" sz="1000">
              <a:latin typeface="Arial" panose="020B0604020202020204" pitchFamily="34" charset="0"/>
            </a:endParaRPr>
          </a:p>
          <a:p>
            <a:pPr algn="just" defTabSz="914766" eaLnBrk="0" fontAlgn="base" hangingPunct="0">
              <a:spcBef>
                <a:spcPct val="0"/>
              </a:spcBef>
              <a:spcAft>
                <a:spcPct val="0"/>
              </a:spcAft>
            </a:pPr>
            <a:endParaRPr lang="en-US" altLang="fr-FR" sz="1000">
              <a:latin typeface="Arial" panose="020B0604020202020204" pitchFamily="34" charset="0"/>
            </a:endParaRPr>
          </a:p>
          <a:p>
            <a:pPr algn="just" defTabSz="914766" eaLnBrk="0" fontAlgn="base" hangingPunct="0">
              <a:spcBef>
                <a:spcPct val="0"/>
              </a:spcBef>
              <a:spcAft>
                <a:spcPct val="0"/>
              </a:spcAft>
            </a:pPr>
            <a:r>
              <a:rPr lang="en-US" altLang="fr-FR" sz="2001">
                <a:latin typeface="Arial" panose="020B0604020202020204" pitchFamily="34" charset="0"/>
              </a:rPr>
              <a:t>The TSO, Elia, plays the role of the central buyer. Elia (i) organizes the capacity auctions, (ii) ensures the procurement of sufficient capacity to meet the demand, and (iii) manages the contracts and financial settlements.</a:t>
            </a:r>
          </a:p>
          <a:p>
            <a:pPr algn="just" defTabSz="914766" eaLnBrk="0" fontAlgn="base" hangingPunct="0">
              <a:spcBef>
                <a:spcPct val="0"/>
              </a:spcBef>
              <a:spcAft>
                <a:spcPct val="0"/>
              </a:spcAft>
            </a:pPr>
            <a:endParaRPr lang="en-US" altLang="fr-FR" sz="1000">
              <a:latin typeface="Arial" panose="020B0604020202020204" pitchFamily="34" charset="0"/>
            </a:endParaRPr>
          </a:p>
          <a:p>
            <a:pPr algn="just" defTabSz="914766" eaLnBrk="0" fontAlgn="base" hangingPunct="0">
              <a:spcBef>
                <a:spcPct val="0"/>
              </a:spcBef>
              <a:spcAft>
                <a:spcPct val="0"/>
              </a:spcAft>
            </a:pPr>
            <a:r>
              <a:rPr lang="en-US" altLang="fr-FR" sz="2001">
                <a:latin typeface="Arial" panose="020B0604020202020204" pitchFamily="34" charset="0"/>
              </a:rPr>
              <a:t>Regarding the auction process, capacity providers are supposed to bid at a certain price. Elia evaluates the bids (reliability, price, amount of capacity) and contract with the providers proposing the lowest prices. </a:t>
            </a:r>
          </a:p>
        </p:txBody>
      </p:sp>
      <p:sp>
        <p:nvSpPr>
          <p:cNvPr id="6" name="ZoneTexte 5">
            <a:extLst>
              <a:ext uri="{FF2B5EF4-FFF2-40B4-BE49-F238E27FC236}">
                <a16:creationId xmlns:a16="http://schemas.microsoft.com/office/drawing/2014/main" id="{4344B970-65F8-BEDF-32C2-80CB5A329A08}"/>
              </a:ext>
            </a:extLst>
          </p:cNvPr>
          <p:cNvSpPr txBox="1"/>
          <p:nvPr/>
        </p:nvSpPr>
        <p:spPr>
          <a:xfrm>
            <a:off x="590881" y="350031"/>
            <a:ext cx="9773892" cy="461848"/>
          </a:xfrm>
          <a:prstGeom prst="rect">
            <a:avLst/>
          </a:prstGeom>
          <a:noFill/>
        </p:spPr>
        <p:txBody>
          <a:bodyPr wrap="square">
            <a:spAutoFit/>
          </a:bodyPr>
          <a:lstStyle/>
          <a:p>
            <a:r>
              <a:rPr lang="en-GB" sz="2401" b="1">
                <a:solidFill>
                  <a:srgbClr val="000000"/>
                </a:solidFill>
                <a:latin typeface="Arial" panose="020B0604020202020204" pitchFamily="34" charset="0"/>
                <a:cs typeface="Arial" panose="020B0604020202020204" pitchFamily="34" charset="0"/>
              </a:rPr>
              <a:t>The CRMs in Belgium</a:t>
            </a:r>
            <a:endParaRPr lang="en-GB" sz="2401" b="1">
              <a:solidFill>
                <a:prstClr val="black"/>
              </a:solidFill>
              <a:latin typeface="Arial" panose="020B0604020202020204" pitchFamily="34" charset="0"/>
              <a:cs typeface="Arial" panose="020B0604020202020204" pitchFamily="34" charset="0"/>
            </a:endParaRPr>
          </a:p>
        </p:txBody>
      </p:sp>
      <p:grpSp>
        <p:nvGrpSpPr>
          <p:cNvPr id="7" name="Groupe 6">
            <a:extLst>
              <a:ext uri="{FF2B5EF4-FFF2-40B4-BE49-F238E27FC236}">
                <a16:creationId xmlns:a16="http://schemas.microsoft.com/office/drawing/2014/main" id="{A26F1534-1C06-5BD3-B754-19E9B7B1926C}"/>
              </a:ext>
            </a:extLst>
          </p:cNvPr>
          <p:cNvGrpSpPr/>
          <p:nvPr/>
        </p:nvGrpSpPr>
        <p:grpSpPr>
          <a:xfrm>
            <a:off x="3056812" y="3894476"/>
            <a:ext cx="4579777" cy="3618494"/>
            <a:chOff x="3041358" y="3904511"/>
            <a:chExt cx="4577967" cy="3617064"/>
          </a:xfrm>
        </p:grpSpPr>
        <p:pic>
          <p:nvPicPr>
            <p:cNvPr id="5" name="Image 4">
              <a:extLst>
                <a:ext uri="{FF2B5EF4-FFF2-40B4-BE49-F238E27FC236}">
                  <a16:creationId xmlns:a16="http://schemas.microsoft.com/office/drawing/2014/main" id="{FD322E0F-91D8-1DCE-EB7B-348C5DDC50EF}"/>
                </a:ext>
              </a:extLst>
            </p:cNvPr>
            <p:cNvPicPr>
              <a:picLocks noChangeAspect="1"/>
            </p:cNvPicPr>
            <p:nvPr/>
          </p:nvPicPr>
          <p:blipFill>
            <a:blip r:embed="rId2"/>
            <a:stretch>
              <a:fillRect/>
            </a:stretch>
          </p:blipFill>
          <p:spPr>
            <a:xfrm>
              <a:off x="3041358" y="3904512"/>
              <a:ext cx="4577967" cy="3617063"/>
            </a:xfrm>
            <a:prstGeom prst="rect">
              <a:avLst/>
            </a:prstGeom>
          </p:spPr>
        </p:pic>
        <p:sp>
          <p:nvSpPr>
            <p:cNvPr id="3" name="Rectangle 2">
              <a:extLst>
                <a:ext uri="{FF2B5EF4-FFF2-40B4-BE49-F238E27FC236}">
                  <a16:creationId xmlns:a16="http://schemas.microsoft.com/office/drawing/2014/main" id="{6AF426DD-22DC-FE57-20EF-373FE16FEDA5}"/>
                </a:ext>
              </a:extLst>
            </p:cNvPr>
            <p:cNvSpPr/>
            <p:nvPr/>
          </p:nvSpPr>
          <p:spPr>
            <a:xfrm>
              <a:off x="3041358" y="3904511"/>
              <a:ext cx="4577967" cy="361706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9" name="Espace réservé du numéro de diapositive 1">
            <a:extLst>
              <a:ext uri="{FF2B5EF4-FFF2-40B4-BE49-F238E27FC236}">
                <a16:creationId xmlns:a16="http://schemas.microsoft.com/office/drawing/2014/main" id="{9B340F63-5D06-8D66-6CCE-DC745342046C}"/>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256</a:t>
            </a:fld>
            <a:endParaRPr lang="en-GB"/>
          </a:p>
        </p:txBody>
      </p:sp>
    </p:spTree>
    <p:extLst>
      <p:ext uri="{BB962C8B-B14F-4D97-AF65-F5344CB8AC3E}">
        <p14:creationId xmlns:p14="http://schemas.microsoft.com/office/powerpoint/2010/main" val="50607221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A7A514EE-2D91-038B-7DFB-D1F8B308358D}"/>
              </a:ext>
            </a:extLst>
          </p:cNvPr>
          <p:cNvSpPr txBox="1"/>
          <p:nvPr/>
        </p:nvSpPr>
        <p:spPr>
          <a:xfrm>
            <a:off x="1423181" y="2756396"/>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fr-BE" sz="2000" u="sng">
                <a:latin typeface="Arial"/>
                <a:cs typeface="Arial"/>
              </a:rPr>
              <a:t>Lecturer</a:t>
            </a:r>
            <a:r>
              <a:rPr lang="fr-BE" sz="2000">
                <a:latin typeface="Arial"/>
                <a:cs typeface="Arial"/>
              </a:rPr>
              <a:t>: </a:t>
            </a:r>
            <a:r>
              <a:rPr sz="2000">
                <a:latin typeface="Arial"/>
                <a:cs typeface="Arial"/>
              </a:rPr>
              <a:t>Damien Ernst – University of</a:t>
            </a:r>
            <a:r>
              <a:rPr lang="fr-FR" sz="2000">
                <a:latin typeface="Arial"/>
                <a:cs typeface="Arial"/>
              </a:rPr>
              <a:t> Liège (</a:t>
            </a:r>
            <a:r>
              <a:rPr lang="fr-BE" sz="2000" i="1">
                <a:latin typeface="Arial"/>
                <a:cs typeface="Arial"/>
              </a:rPr>
              <a:t>dernst@uliege.be</a:t>
            </a:r>
            <a:r>
              <a:rPr lang="fr-BE" sz="2000">
                <a:latin typeface="Arial"/>
                <a:cs typeface="Arial"/>
              </a:rPr>
              <a:t>)</a:t>
            </a:r>
            <a:endParaRPr sz="2000">
              <a:latin typeface="Arial"/>
              <a:cs typeface="Arial"/>
            </a:endParaRPr>
          </a:p>
        </p:txBody>
      </p:sp>
      <p:sp>
        <p:nvSpPr>
          <p:cNvPr id="3" name="TextBox 5">
            <a:extLst>
              <a:ext uri="{FF2B5EF4-FFF2-40B4-BE49-F238E27FC236}">
                <a16:creationId xmlns:a16="http://schemas.microsoft.com/office/drawing/2014/main" id="{2C688035-1467-F4CC-57CB-4BAA7DCC08B3}"/>
              </a:ext>
            </a:extLst>
          </p:cNvPr>
          <p:cNvSpPr txBox="1"/>
          <p:nvPr/>
        </p:nvSpPr>
        <p:spPr>
          <a:xfrm>
            <a:off x="1785059" y="953781"/>
            <a:ext cx="7123285" cy="1323176"/>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4000" cap="all">
                <a:latin typeface="Arial" panose="020B0604020202020204" pitchFamily="34" charset="0"/>
                <a:cs typeface="Arial" panose="020B0604020202020204" pitchFamily="34" charset="0"/>
              </a:rPr>
              <a:t>ELEC0018-1</a:t>
            </a:r>
          </a:p>
          <a:p>
            <a:pPr algn="ctr"/>
            <a:r>
              <a:rPr lang="fr-BE" sz="4000">
                <a:solidFill>
                  <a:srgbClr val="333333"/>
                </a:solidFill>
                <a:latin typeface="Arial" panose="020B0604020202020204" pitchFamily="34" charset="0"/>
                <a:cs typeface="Arial" panose="020B0604020202020204" pitchFamily="34" charset="0"/>
              </a:rPr>
              <a:t>Energy market and regulation</a:t>
            </a:r>
          </a:p>
        </p:txBody>
      </p:sp>
      <p:sp>
        <p:nvSpPr>
          <p:cNvPr id="4" name="TextBox 5">
            <a:extLst>
              <a:ext uri="{FF2B5EF4-FFF2-40B4-BE49-F238E27FC236}">
                <a16:creationId xmlns:a16="http://schemas.microsoft.com/office/drawing/2014/main" id="{49A7BBB7-F097-76E8-4399-35227A92B317}"/>
              </a:ext>
            </a:extLst>
          </p:cNvPr>
          <p:cNvSpPr txBox="1"/>
          <p:nvPr/>
        </p:nvSpPr>
        <p:spPr>
          <a:xfrm>
            <a:off x="1330563" y="3750069"/>
            <a:ext cx="8032275" cy="954484"/>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2801" b="1">
                <a:solidFill>
                  <a:srgbClr val="333333"/>
                </a:solidFill>
                <a:latin typeface="Arial"/>
                <a:cs typeface="Arial"/>
              </a:rPr>
              <a:t>Chapter 09 – </a:t>
            </a:r>
            <a:r>
              <a:rPr lang="en-US" sz="2801" b="1">
                <a:latin typeface="Arial"/>
                <a:cs typeface="Arial"/>
              </a:rPr>
              <a:t>The impact of transmission networks on electricity trading</a:t>
            </a:r>
            <a:endParaRPr lang="en-GB" sz="2801" b="1">
              <a:latin typeface="Arial"/>
              <a:cs typeface="Arial"/>
            </a:endParaRPr>
          </a:p>
        </p:txBody>
      </p:sp>
      <p:sp>
        <p:nvSpPr>
          <p:cNvPr id="8" name="Rectangle 7">
            <a:extLst>
              <a:ext uri="{FF2B5EF4-FFF2-40B4-BE49-F238E27FC236}">
                <a16:creationId xmlns:a16="http://schemas.microsoft.com/office/drawing/2014/main" id="{E851CF32-1BB8-C010-F61B-BCB67E2E179C}"/>
              </a:ext>
            </a:extLst>
          </p:cNvPr>
          <p:cNvSpPr/>
          <p:nvPr/>
        </p:nvSpPr>
        <p:spPr>
          <a:xfrm>
            <a:off x="1423181" y="664241"/>
            <a:ext cx="7847041" cy="190225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A055AF78-B3D0-DFD6-FF31-1DAB70097A25}"/>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255661223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DC004432-96DA-9E57-AA91-E9F0E333F07E}"/>
              </a:ext>
            </a:extLst>
          </p:cNvPr>
          <p:cNvSpPr txBox="1"/>
          <p:nvPr/>
        </p:nvSpPr>
        <p:spPr>
          <a:xfrm>
            <a:off x="590529" y="2319997"/>
            <a:ext cx="9485615" cy="3787149"/>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Transmission constraints and losses can cause significant distortions in the electricity market. In this lesson, we will explore the impact of the transmission network on electricity trading and discuss techniques to mitigate these limitations.</a:t>
            </a: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structure of the lesson is as follows:</a:t>
            </a:r>
          </a:p>
          <a:p>
            <a:pPr algn="just"/>
            <a:endParaRPr lang="en-US" sz="2001">
              <a:latin typeface="Arial" panose="020B0604020202020204" pitchFamily="34" charset="0"/>
              <a:cs typeface="Arial" panose="020B0604020202020204" pitchFamily="34" charset="0"/>
            </a:endParaRPr>
          </a:p>
          <a:p>
            <a:pPr marL="514556" indent="-514556" algn="just">
              <a:buAutoNum type="romanUcPeriod"/>
            </a:pPr>
            <a:r>
              <a:rPr lang="en-US" sz="2001" b="1">
                <a:latin typeface="Arial" panose="020B0604020202020204" pitchFamily="34" charset="0"/>
                <a:cs typeface="Arial" panose="020B0604020202020204" pitchFamily="34" charset="0"/>
              </a:rPr>
              <a:t>Role of TSOs, ENTSO-E, and RSCs;</a:t>
            </a:r>
            <a:endParaRPr lang="en-US" sz="2001">
              <a:latin typeface="Arial" panose="020B0604020202020204" pitchFamily="34" charset="0"/>
              <a:cs typeface="Arial" panose="020B0604020202020204" pitchFamily="34" charset="0"/>
            </a:endParaRPr>
          </a:p>
          <a:p>
            <a:pPr marL="514556" indent="-514556" algn="just">
              <a:buAutoNum type="romanUcPeriod"/>
            </a:pPr>
            <a:endParaRPr lang="en-US" sz="2001" b="1">
              <a:latin typeface="Arial" panose="020B0604020202020204" pitchFamily="34" charset="0"/>
              <a:cs typeface="Arial" panose="020B0604020202020204" pitchFamily="34" charset="0"/>
            </a:endParaRPr>
          </a:p>
          <a:p>
            <a:pPr marL="514556" indent="-514556" algn="just">
              <a:buAutoNum type="romanUcPeriod"/>
            </a:pPr>
            <a:r>
              <a:rPr lang="en-US" sz="2001" b="1">
                <a:latin typeface="Arial" panose="020B0604020202020204" pitchFamily="34" charset="0"/>
                <a:cs typeface="Arial" panose="020B0604020202020204" pitchFamily="34" charset="0"/>
              </a:rPr>
              <a:t>Transmission rights;</a:t>
            </a:r>
            <a:endParaRPr lang="en-US" sz="2001">
              <a:latin typeface="Arial" panose="020B0604020202020204" pitchFamily="34" charset="0"/>
              <a:cs typeface="Arial" panose="020B0604020202020204" pitchFamily="34" charset="0"/>
            </a:endParaRPr>
          </a:p>
          <a:p>
            <a:pPr marL="514556" indent="-514556" algn="just">
              <a:buAutoNum type="romanUcPeriod"/>
            </a:pPr>
            <a:endParaRPr lang="en-US" sz="2001" b="1">
              <a:latin typeface="Arial" panose="020B0604020202020204" pitchFamily="34" charset="0"/>
              <a:cs typeface="Arial" panose="020B0604020202020204" pitchFamily="34" charset="0"/>
            </a:endParaRPr>
          </a:p>
          <a:p>
            <a:pPr marL="514556" indent="-514556" algn="just">
              <a:buAutoNum type="romanUcPeriod"/>
            </a:pPr>
            <a:r>
              <a:rPr lang="en-US" sz="2001" b="1">
                <a:latin typeface="Arial" panose="020B0604020202020204" pitchFamily="34" charset="0"/>
                <a:cs typeface="Arial" panose="020B0604020202020204" pitchFamily="34" charset="0"/>
              </a:rPr>
              <a:t>Losses.</a:t>
            </a:r>
            <a:endParaRPr lang="en-US" sz="200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F07A5A95-BDAD-AF93-C6A7-4A354321BD2A}"/>
              </a:ext>
            </a:extLst>
          </p:cNvPr>
          <p:cNvSpPr txBox="1"/>
          <p:nvPr/>
        </p:nvSpPr>
        <p:spPr>
          <a:xfrm>
            <a:off x="590530" y="350621"/>
            <a:ext cx="9904880"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The impact of transmission networks on electricity trading</a:t>
            </a:r>
            <a:endParaRPr lang="en-GB" sz="2401" b="1">
              <a:latin typeface="Arial" panose="020B0604020202020204" pitchFamily="34" charset="0"/>
              <a:cs typeface="Arial" panose="020B0604020202020204" pitchFamily="34" charset="0"/>
            </a:endParaRPr>
          </a:p>
        </p:txBody>
      </p:sp>
      <p:sp>
        <p:nvSpPr>
          <p:cNvPr id="3" name="Espace réservé du numéro de diapositive 1">
            <a:extLst>
              <a:ext uri="{FF2B5EF4-FFF2-40B4-BE49-F238E27FC236}">
                <a16:creationId xmlns:a16="http://schemas.microsoft.com/office/drawing/2014/main" id="{2CE28A15-9DE7-4C97-6F41-283FACF0D68A}"/>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258</a:t>
            </a:fld>
            <a:endParaRPr lang="en-GB"/>
          </a:p>
        </p:txBody>
      </p:sp>
    </p:spTree>
    <p:extLst>
      <p:ext uri="{BB962C8B-B14F-4D97-AF65-F5344CB8AC3E}">
        <p14:creationId xmlns:p14="http://schemas.microsoft.com/office/powerpoint/2010/main" val="389056686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874C7-2269-8F45-1D96-2C7E55A2E81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EE1FBAF-3E4C-339A-9E44-F35B53B67BD9}"/>
              </a:ext>
            </a:extLst>
          </p:cNvPr>
          <p:cNvSpPr/>
          <p:nvPr/>
        </p:nvSpPr>
        <p:spPr>
          <a:xfrm>
            <a:off x="937601" y="3117500"/>
            <a:ext cx="8818196" cy="17977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8147C7B8-308C-F52D-F9C3-4B536EC1A7D9}"/>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1" name="ZoneTexte 10">
            <a:extLst>
              <a:ext uri="{FF2B5EF4-FFF2-40B4-BE49-F238E27FC236}">
                <a16:creationId xmlns:a16="http://schemas.microsoft.com/office/drawing/2014/main" id="{0CFBF355-1451-013B-A832-91D1E810A574}"/>
              </a:ext>
            </a:extLst>
          </p:cNvPr>
          <p:cNvSpPr txBox="1"/>
          <p:nvPr/>
        </p:nvSpPr>
        <p:spPr>
          <a:xfrm>
            <a:off x="1137050" y="3723871"/>
            <a:ext cx="8419296" cy="585006"/>
          </a:xfrm>
          <a:prstGeom prst="rect">
            <a:avLst/>
          </a:prstGeom>
          <a:noFill/>
        </p:spPr>
        <p:txBody>
          <a:bodyPr wrap="square">
            <a:spAutoFit/>
          </a:bodyPr>
          <a:lstStyle/>
          <a:p>
            <a:pPr algn="ctr"/>
            <a:r>
              <a:rPr lang="en-GB" sz="3201">
                <a:latin typeface="Arial" panose="020B0604020202020204" pitchFamily="34" charset="0"/>
                <a:cs typeface="Arial" panose="020B0604020202020204" pitchFamily="34" charset="0"/>
              </a:rPr>
              <a:t>I. </a:t>
            </a:r>
            <a:r>
              <a:rPr lang="en-US" sz="3201">
                <a:latin typeface="Arial" panose="020B0604020202020204" pitchFamily="34" charset="0"/>
                <a:cs typeface="Arial" panose="020B0604020202020204" pitchFamily="34" charset="0"/>
              </a:rPr>
              <a:t>Role of TSOs, ENTSO-E, and RSCs</a:t>
            </a:r>
          </a:p>
        </p:txBody>
      </p:sp>
    </p:spTree>
    <p:extLst>
      <p:ext uri="{BB962C8B-B14F-4D97-AF65-F5344CB8AC3E}">
        <p14:creationId xmlns:p14="http://schemas.microsoft.com/office/powerpoint/2010/main" val="165337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C8BDE097-99CE-CA41-CF1D-9E13E72D7DD1}"/>
              </a:ext>
            </a:extLst>
          </p:cNvPr>
          <p:cNvGrpSpPr/>
          <p:nvPr/>
        </p:nvGrpSpPr>
        <p:grpSpPr>
          <a:xfrm>
            <a:off x="965177" y="1965960"/>
            <a:ext cx="8763046" cy="4323702"/>
            <a:chOff x="1238491" y="3338754"/>
            <a:chExt cx="8322198" cy="3825975"/>
          </a:xfrm>
        </p:grpSpPr>
        <p:pic>
          <p:nvPicPr>
            <p:cNvPr id="5" name="Image 4">
              <a:extLst>
                <a:ext uri="{FF2B5EF4-FFF2-40B4-BE49-F238E27FC236}">
                  <a16:creationId xmlns:a16="http://schemas.microsoft.com/office/drawing/2014/main" id="{7547C1F6-699A-2A64-1904-D5875E511974}"/>
                </a:ext>
              </a:extLst>
            </p:cNvPr>
            <p:cNvPicPr>
              <a:picLocks noChangeAspect="1"/>
            </p:cNvPicPr>
            <p:nvPr/>
          </p:nvPicPr>
          <p:blipFill>
            <a:blip r:embed="rId2"/>
            <a:srcRect t="9507"/>
            <a:stretch/>
          </p:blipFill>
          <p:spPr>
            <a:xfrm>
              <a:off x="1524797" y="3487562"/>
              <a:ext cx="7749586" cy="3528358"/>
            </a:xfrm>
            <a:prstGeom prst="rect">
              <a:avLst/>
            </a:prstGeom>
          </p:spPr>
        </p:pic>
        <p:sp>
          <p:nvSpPr>
            <p:cNvPr id="6" name="Rectangle 5">
              <a:extLst>
                <a:ext uri="{FF2B5EF4-FFF2-40B4-BE49-F238E27FC236}">
                  <a16:creationId xmlns:a16="http://schemas.microsoft.com/office/drawing/2014/main" id="{47D7D640-8333-4DAD-7484-0008FECD7E03}"/>
                </a:ext>
              </a:extLst>
            </p:cNvPr>
            <p:cNvSpPr/>
            <p:nvPr/>
          </p:nvSpPr>
          <p:spPr>
            <a:xfrm>
              <a:off x="1238491" y="3338754"/>
              <a:ext cx="8322198" cy="382597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7" name="ZoneTexte 6">
            <a:extLst>
              <a:ext uri="{FF2B5EF4-FFF2-40B4-BE49-F238E27FC236}">
                <a16:creationId xmlns:a16="http://schemas.microsoft.com/office/drawing/2014/main" id="{51F3F5E3-CA87-96B7-B5BE-33E9A0643355}"/>
              </a:ext>
            </a:extLst>
          </p:cNvPr>
          <p:cNvSpPr txBox="1"/>
          <p:nvPr/>
        </p:nvSpPr>
        <p:spPr>
          <a:xfrm>
            <a:off x="2672947" y="6389249"/>
            <a:ext cx="5347504" cy="307777"/>
          </a:xfrm>
          <a:prstGeom prst="rect">
            <a:avLst/>
          </a:prstGeom>
          <a:noFill/>
        </p:spPr>
        <p:txBody>
          <a:bodyPr wrap="square">
            <a:spAutoFit/>
          </a:bodyPr>
          <a:lstStyle/>
          <a:p>
            <a:pPr algn="ctr"/>
            <a:r>
              <a:rPr lang="fr-BE" sz="1400" b="0" i="1">
                <a:solidFill>
                  <a:srgbClr val="212529"/>
                </a:solidFill>
                <a:effectLst/>
                <a:latin typeface="Arial" panose="020B0604020202020204" pitchFamily="34" charset="0"/>
                <a:cs typeface="Arial" panose="020B0604020202020204" pitchFamily="34" charset="0"/>
              </a:rPr>
              <a:t>Natural Gas EU Dutch TTF Pricing in €/MWh.</a:t>
            </a:r>
            <a:r>
              <a:rPr lang="fr-BE" sz="1400" b="1" baseline="30000">
                <a:solidFill>
                  <a:srgbClr val="212529"/>
                </a:solidFill>
                <a:effectLst/>
                <a:latin typeface="Arial" panose="020B0604020202020204" pitchFamily="34" charset="0"/>
                <a:cs typeface="Arial" panose="020B0604020202020204" pitchFamily="34" charset="0"/>
              </a:rPr>
              <a:t>1</a:t>
            </a:r>
            <a:endParaRPr lang="en-GB" sz="1400" b="1" i="1" baseline="3000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72B9B380-05E1-9EB0-FDE4-4ED4AE9CA48C}"/>
              </a:ext>
            </a:extLst>
          </p:cNvPr>
          <p:cNvSpPr txBox="1"/>
          <p:nvPr/>
        </p:nvSpPr>
        <p:spPr>
          <a:xfrm>
            <a:off x="277795" y="7567875"/>
            <a:ext cx="5347504" cy="261610"/>
          </a:xfrm>
          <a:prstGeom prst="rect">
            <a:avLst/>
          </a:prstGeom>
          <a:noFill/>
        </p:spPr>
        <p:txBody>
          <a:bodyPr wrap="square">
            <a:spAutoFit/>
          </a:bodyPr>
          <a:lstStyle/>
          <a:p>
            <a:r>
              <a:rPr lang="fr-BE" sz="1100" b="1" baseline="30000">
                <a:solidFill>
                  <a:srgbClr val="212529"/>
                </a:solidFill>
                <a:effectLst/>
                <a:latin typeface="Arial" panose="020B0604020202020204" pitchFamily="34" charset="0"/>
                <a:cs typeface="Arial" panose="020B0604020202020204" pitchFamily="34" charset="0"/>
              </a:rPr>
              <a:t>1 </a:t>
            </a:r>
            <a:r>
              <a:rPr lang="en-GB" sz="1100">
                <a:latin typeface="Arial" panose="020B0604020202020204" pitchFamily="34" charset="0"/>
                <a:cs typeface="Arial" panose="020B0604020202020204" pitchFamily="34" charset="0"/>
              </a:rPr>
              <a:t>https://tradingeconomics.com/commodity/eu-natural-gas</a:t>
            </a:r>
          </a:p>
        </p:txBody>
      </p:sp>
      <p:sp>
        <p:nvSpPr>
          <p:cNvPr id="10" name="ZoneTexte 9">
            <a:extLst>
              <a:ext uri="{FF2B5EF4-FFF2-40B4-BE49-F238E27FC236}">
                <a16:creationId xmlns:a16="http://schemas.microsoft.com/office/drawing/2014/main" id="{E5CF2F1A-E601-9B0F-8B58-DE8ACF05A224}"/>
              </a:ext>
            </a:extLst>
          </p:cNvPr>
          <p:cNvSpPr txBox="1"/>
          <p:nvPr/>
        </p:nvSpPr>
        <p:spPr>
          <a:xfrm>
            <a:off x="589585" y="349892"/>
            <a:ext cx="9421673"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A historic peak in natural gas prices in 2022 (1/2)</a:t>
            </a:r>
            <a:endParaRPr lang="en-GB" sz="2400" b="1" noProof="0">
              <a:latin typeface="Arial" panose="020B0604020202020204" pitchFamily="34" charset="0"/>
              <a:cs typeface="Arial" panose="020B0604020202020204" pitchFamily="34" charset="0"/>
            </a:endParaRPr>
          </a:p>
        </p:txBody>
      </p:sp>
      <p:sp>
        <p:nvSpPr>
          <p:cNvPr id="3" name="Espace réservé du numéro de diapositive 2">
            <a:extLst>
              <a:ext uri="{FF2B5EF4-FFF2-40B4-BE49-F238E27FC236}">
                <a16:creationId xmlns:a16="http://schemas.microsoft.com/office/drawing/2014/main" id="{23BC4766-D224-B0FE-FE68-10526237E5DB}"/>
              </a:ext>
            </a:extLst>
          </p:cNvPr>
          <p:cNvSpPr>
            <a:spLocks noGrp="1"/>
          </p:cNvSpPr>
          <p:nvPr>
            <p:ph type="sldNum" sz="quarter" idx="12"/>
          </p:nvPr>
        </p:nvSpPr>
        <p:spPr/>
        <p:txBody>
          <a:bodyPr/>
          <a:lstStyle/>
          <a:p>
            <a:fld id="{C7CC0789-4E3B-4896-AB79-9C52DA5A6F9C}" type="slidenum">
              <a:rPr lang="en-GB" smtClean="0"/>
              <a:t>26</a:t>
            </a:fld>
            <a:endParaRPr lang="en-GB"/>
          </a:p>
        </p:txBody>
      </p:sp>
    </p:spTree>
    <p:extLst>
      <p:ext uri="{BB962C8B-B14F-4D97-AF65-F5344CB8AC3E}">
        <p14:creationId xmlns:p14="http://schemas.microsoft.com/office/powerpoint/2010/main" val="341622119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0EB9D56-4909-700B-881A-8EA88135AB5C}"/>
              </a:ext>
            </a:extLst>
          </p:cNvPr>
          <p:cNvSpPr txBox="1"/>
          <p:nvPr/>
        </p:nvSpPr>
        <p:spPr>
          <a:xfrm>
            <a:off x="590530" y="350622"/>
            <a:ext cx="8078987" cy="461719"/>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Roles of Transmission System Operators (TSOs)</a:t>
            </a:r>
            <a:endParaRPr lang="en-GB" sz="2401" b="1"/>
          </a:p>
        </p:txBody>
      </p:sp>
      <p:sp>
        <p:nvSpPr>
          <p:cNvPr id="15" name="ZoneTexte 14">
            <a:extLst>
              <a:ext uri="{FF2B5EF4-FFF2-40B4-BE49-F238E27FC236}">
                <a16:creationId xmlns:a16="http://schemas.microsoft.com/office/drawing/2014/main" id="{DA2C885D-D548-1EA3-BD2B-8C3339B67555}"/>
              </a:ext>
            </a:extLst>
          </p:cNvPr>
          <p:cNvSpPr txBox="1"/>
          <p:nvPr/>
        </p:nvSpPr>
        <p:spPr>
          <a:xfrm>
            <a:off x="590531" y="1486962"/>
            <a:ext cx="9485614" cy="5634538"/>
          </a:xfrm>
          <a:prstGeom prst="rect">
            <a:avLst/>
          </a:prstGeom>
          <a:noFill/>
        </p:spPr>
        <p:txBody>
          <a:bodyPr wrap="square">
            <a:spAutoFit/>
          </a:bodyPr>
          <a:lstStyle/>
          <a:p>
            <a:pPr algn="just"/>
            <a:r>
              <a:rPr lang="en-US" sz="2001" b="1">
                <a:latin typeface="Arial" panose="020B0604020202020204" pitchFamily="34" charset="0"/>
                <a:cs typeface="Arial" panose="020B0604020202020204" pitchFamily="34" charset="0"/>
              </a:rPr>
              <a:t>TSOs are responsible for the security of supply within a specific geographical zone</a:t>
            </a:r>
            <a:r>
              <a:rPr lang="en-US" sz="2001">
                <a:latin typeface="Arial" panose="020B0604020202020204" pitchFamily="34" charset="0"/>
                <a:cs typeface="Arial" panose="020B0604020202020204" pitchFamily="34" charset="0"/>
              </a:rPr>
              <a:t>, known as a control area, which can range from a country to smaller regions. To ensure that electricity demand is reliably met, they must:</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Develop Ten-Year Network Development Plans (TYNDP) to outline how the grid will evolve to meet future demand and incorporate changes such as new generation sources or transmission lines.</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Evaluate whether the system will have sufficient capacity to cover demand at all times through “System Adequacy Assessments”, which are conducted 5 to 10 years in advance.</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Continuously perform calculations and simulations to assess grid conditions, adapting their assumptions based on new developments in their own network or those of neighboring regions.</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Act within minutes/seconds to mitigate any risks and maintain grid stability.</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If, despite these precautions, an incident occurs, the source of the problem can be easily traced, allowing for swift fixes and compensation for any affected grid users.</a:t>
            </a:r>
          </a:p>
        </p:txBody>
      </p:sp>
      <p:sp>
        <p:nvSpPr>
          <p:cNvPr id="5" name="Espace réservé du numéro de diapositive 1">
            <a:extLst>
              <a:ext uri="{FF2B5EF4-FFF2-40B4-BE49-F238E27FC236}">
                <a16:creationId xmlns:a16="http://schemas.microsoft.com/office/drawing/2014/main" id="{C23818A2-2C89-9796-79BF-CB0937DFB5D8}"/>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260</a:t>
            </a:fld>
            <a:endParaRPr lang="en-GB"/>
          </a:p>
        </p:txBody>
      </p:sp>
    </p:spTree>
    <p:extLst>
      <p:ext uri="{BB962C8B-B14F-4D97-AF65-F5344CB8AC3E}">
        <p14:creationId xmlns:p14="http://schemas.microsoft.com/office/powerpoint/2010/main" val="378048712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CABB988-C17C-AFF5-7EE4-C217987ED016}"/>
              </a:ext>
            </a:extLst>
          </p:cNvPr>
          <p:cNvSpPr txBox="1"/>
          <p:nvPr/>
        </p:nvSpPr>
        <p:spPr>
          <a:xfrm>
            <a:off x="2162901" y="2896149"/>
            <a:ext cx="2515594" cy="4318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455" tIns="53455" rIns="53455" bIns="53455" numCol="1" spcCol="38100" rtlCol="0" fromWordArt="0" anchor="t" anchorCtr="0" forceAA="0" compatLnSpc="1">
            <a:prstTxWarp prst="textNoShape">
              <a:avLst/>
            </a:prstTxWarp>
            <a:spAutoFit/>
          </a:bodyPr>
          <a:lstStyle/>
          <a:p>
            <a:pPr defTabSz="1069179" hangingPunct="0"/>
            <a:endParaRPr lang="fr-FR" sz="2105">
              <a:solidFill>
                <a:srgbClr val="000000"/>
              </a:solidFill>
              <a:latin typeface="+mj-lt"/>
              <a:ea typeface="+mj-ea"/>
              <a:cs typeface="+mj-cs"/>
              <a:sym typeface="Calibri"/>
            </a:endParaRPr>
          </a:p>
        </p:txBody>
      </p:sp>
      <p:sp>
        <p:nvSpPr>
          <p:cNvPr id="11" name="ZoneTexte 10">
            <a:extLst>
              <a:ext uri="{FF2B5EF4-FFF2-40B4-BE49-F238E27FC236}">
                <a16:creationId xmlns:a16="http://schemas.microsoft.com/office/drawing/2014/main" id="{79B07F00-65D4-1A64-4684-32FE0B8BAA24}"/>
              </a:ext>
            </a:extLst>
          </p:cNvPr>
          <p:cNvSpPr txBox="1"/>
          <p:nvPr/>
        </p:nvSpPr>
        <p:spPr>
          <a:xfrm>
            <a:off x="590531" y="1468397"/>
            <a:ext cx="9485614" cy="5634538"/>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multilateral agreement and system operation guidelines assign the </a:t>
            </a:r>
            <a:r>
              <a:rPr lang="en-US" sz="2001" b="1">
                <a:latin typeface="Arial" panose="020B0604020202020204" pitchFamily="34" charset="0"/>
                <a:cs typeface="Arial" panose="020B0604020202020204" pitchFamily="34" charset="0"/>
              </a:rPr>
              <a:t>European Network of Transmission System Operators for Electricity (ENTSO-E) </a:t>
            </a:r>
            <a:r>
              <a:rPr lang="en-US" sz="2001">
                <a:latin typeface="Arial" panose="020B0604020202020204" pitchFamily="34" charset="0"/>
                <a:cs typeface="Arial" panose="020B0604020202020204" pitchFamily="34" charset="0"/>
              </a:rPr>
              <a:t>the responsibility of supporting TSOs and their regional strategies.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“ENTSO-E and its members, as the European TSO community, fulfil a common mission: Ensuring the security of the interconnected power system in all time frames at pan-European level and the optimal functioning and development of the European interconnected electricity markets, while enabling the integration of electricity generated from renewable energy sources and of emerging technologies.”</a:t>
            </a:r>
            <a:r>
              <a:rPr lang="en-US" sz="2001" b="1" baseline="30000">
                <a:latin typeface="Arial" panose="020B0604020202020204" pitchFamily="34" charset="0"/>
                <a:cs typeface="Arial" panose="020B0604020202020204" pitchFamily="34" charset="0"/>
              </a:rPr>
              <a:t>1</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ENTSO-E fulfills this role by:</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Providing IT tools and systems, such as the common grid model, which help TSOs enhance their operational planning at both regional and pan-European levels.</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Facilitating communication about the roles of Regional Security Coordinators (RSCs) and TSOs.</a:t>
            </a:r>
          </a:p>
        </p:txBody>
      </p:sp>
      <p:sp>
        <p:nvSpPr>
          <p:cNvPr id="12" name="ZoneTexte 11">
            <a:extLst>
              <a:ext uri="{FF2B5EF4-FFF2-40B4-BE49-F238E27FC236}">
                <a16:creationId xmlns:a16="http://schemas.microsoft.com/office/drawing/2014/main" id="{4F63C183-E32B-3CDA-EEBE-D4DFFAD78367}"/>
              </a:ext>
            </a:extLst>
          </p:cNvPr>
          <p:cNvSpPr txBox="1"/>
          <p:nvPr/>
        </p:nvSpPr>
        <p:spPr>
          <a:xfrm>
            <a:off x="590530" y="350622"/>
            <a:ext cx="8078987" cy="461719"/>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Roles of ENTSO-E</a:t>
            </a:r>
            <a:endParaRPr lang="en-GB" sz="2401" b="1"/>
          </a:p>
        </p:txBody>
      </p:sp>
      <p:sp>
        <p:nvSpPr>
          <p:cNvPr id="4" name="ZoneTexte 3">
            <a:extLst>
              <a:ext uri="{FF2B5EF4-FFF2-40B4-BE49-F238E27FC236}">
                <a16:creationId xmlns:a16="http://schemas.microsoft.com/office/drawing/2014/main" id="{9ABEFE81-E0E5-E258-3B29-7190CABD2CC9}"/>
              </a:ext>
            </a:extLst>
          </p:cNvPr>
          <p:cNvSpPr txBox="1"/>
          <p:nvPr/>
        </p:nvSpPr>
        <p:spPr>
          <a:xfrm>
            <a:off x="83645" y="7181455"/>
            <a:ext cx="7718301" cy="800535"/>
          </a:xfrm>
          <a:prstGeom prst="rect">
            <a:avLst/>
          </a:prstGeom>
          <a:noFill/>
        </p:spPr>
        <p:txBody>
          <a:bodyPr wrap="square">
            <a:spAutoFit/>
          </a:bodyPr>
          <a:lstStyle/>
          <a:p>
            <a:pPr algn="just"/>
            <a:endParaRPr lang="en-US" sz="2801">
              <a:latin typeface="Arial" panose="020B0604020202020204" pitchFamily="34" charset="0"/>
              <a:cs typeface="Arial" panose="020B0604020202020204" pitchFamily="34" charset="0"/>
            </a:endParaRPr>
          </a:p>
          <a:p>
            <a:pPr algn="just"/>
            <a:r>
              <a:rPr lang="en-US" sz="1200" b="1" baseline="30000">
                <a:latin typeface="Arial" panose="020B0604020202020204" pitchFamily="34" charset="0"/>
                <a:cs typeface="Arial" panose="020B0604020202020204" pitchFamily="34" charset="0"/>
              </a:rPr>
              <a:t>1</a:t>
            </a:r>
            <a:r>
              <a:rPr lang="en-US" sz="1200" baseline="30000">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https://www.entsoe.eu/about/inside-entsoe/objectives</a:t>
            </a:r>
            <a:r>
              <a:rPr lang="en-US" sz="1801">
                <a:latin typeface="Arial" panose="020B0604020202020204" pitchFamily="34" charset="0"/>
                <a:cs typeface="Arial" panose="020B0604020202020204" pitchFamily="34" charset="0"/>
              </a:rPr>
              <a:t>/</a:t>
            </a:r>
          </a:p>
        </p:txBody>
      </p:sp>
      <p:sp>
        <p:nvSpPr>
          <p:cNvPr id="5" name="Espace réservé du numéro de diapositive 1">
            <a:extLst>
              <a:ext uri="{FF2B5EF4-FFF2-40B4-BE49-F238E27FC236}">
                <a16:creationId xmlns:a16="http://schemas.microsoft.com/office/drawing/2014/main" id="{3D3A8186-E768-A7AA-5794-DE08CA7F6E6B}"/>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261</a:t>
            </a:fld>
            <a:endParaRPr lang="en-GB"/>
          </a:p>
        </p:txBody>
      </p:sp>
    </p:spTree>
    <p:extLst>
      <p:ext uri="{BB962C8B-B14F-4D97-AF65-F5344CB8AC3E}">
        <p14:creationId xmlns:p14="http://schemas.microsoft.com/office/powerpoint/2010/main" val="327916853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55137FB-5A48-2F48-968D-87A73F0208C8}"/>
              </a:ext>
            </a:extLst>
          </p:cNvPr>
          <p:cNvSpPr txBox="1"/>
          <p:nvPr/>
        </p:nvSpPr>
        <p:spPr>
          <a:xfrm>
            <a:off x="590530" y="350622"/>
            <a:ext cx="8078987" cy="461719"/>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Roles of Regional Security Coordinators (RSCs)</a:t>
            </a:r>
            <a:endParaRPr lang="en-GB" sz="2401" b="1"/>
          </a:p>
        </p:txBody>
      </p:sp>
      <p:sp>
        <p:nvSpPr>
          <p:cNvPr id="11" name="ZoneTexte 10">
            <a:extLst>
              <a:ext uri="{FF2B5EF4-FFF2-40B4-BE49-F238E27FC236}">
                <a16:creationId xmlns:a16="http://schemas.microsoft.com/office/drawing/2014/main" id="{852A496E-8C99-7B68-8107-84CDD83076F0}"/>
              </a:ext>
            </a:extLst>
          </p:cNvPr>
          <p:cNvSpPr txBox="1"/>
          <p:nvPr/>
        </p:nvSpPr>
        <p:spPr>
          <a:xfrm>
            <a:off x="590531" y="1766399"/>
            <a:ext cx="9485614" cy="5326640"/>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RSCs were established to enhance coordination and information sharing across the grid. They operate independently from national governments and TSO-specific interests.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RSCs engage from one year ahead to one hour before dispatch, running calculations and making recommendations to TSOs.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They are required to deliver five core services:</a:t>
            </a:r>
          </a:p>
          <a:p>
            <a:pPr algn="just"/>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Security analysis,</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Capacity calculation,</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Outage coordination (coordinating planned maintenance outages, which was previously limited to neighboring countries),</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Adequacy forecasting,</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Common grid model (CGM) development</a:t>
            </a:r>
            <a:r>
              <a:rPr lang="en-GB" sz="2001">
                <a:latin typeface="Arial" panose="020B0604020202020204" pitchFamily="34" charset="0"/>
                <a:cs typeface="Arial" panose="020B0604020202020204" pitchFamily="34" charset="0"/>
              </a:rPr>
              <a:t>.</a:t>
            </a:r>
          </a:p>
        </p:txBody>
      </p:sp>
      <p:sp>
        <p:nvSpPr>
          <p:cNvPr id="5" name="Espace réservé du numéro de diapositive 1">
            <a:extLst>
              <a:ext uri="{FF2B5EF4-FFF2-40B4-BE49-F238E27FC236}">
                <a16:creationId xmlns:a16="http://schemas.microsoft.com/office/drawing/2014/main" id="{A22F8B01-0E59-D0E8-40AD-BCB1B17A1E2B}"/>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262</a:t>
            </a:fld>
            <a:endParaRPr lang="en-GB"/>
          </a:p>
        </p:txBody>
      </p:sp>
    </p:spTree>
    <p:extLst>
      <p:ext uri="{BB962C8B-B14F-4D97-AF65-F5344CB8AC3E}">
        <p14:creationId xmlns:p14="http://schemas.microsoft.com/office/powerpoint/2010/main" val="242321340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6CE8B4C6-80A2-06E5-2A8D-488AD00431C5}"/>
              </a:ext>
            </a:extLst>
          </p:cNvPr>
          <p:cNvSpPr txBox="1"/>
          <p:nvPr/>
        </p:nvSpPr>
        <p:spPr>
          <a:xfrm>
            <a:off x="590530" y="350622"/>
            <a:ext cx="8078987" cy="461719"/>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Current RSCs in Europe</a:t>
            </a:r>
            <a:endParaRPr lang="en-GB" sz="2401" b="1"/>
          </a:p>
        </p:txBody>
      </p:sp>
      <p:grpSp>
        <p:nvGrpSpPr>
          <p:cNvPr id="12" name="Groupe 11">
            <a:extLst>
              <a:ext uri="{FF2B5EF4-FFF2-40B4-BE49-F238E27FC236}">
                <a16:creationId xmlns:a16="http://schemas.microsoft.com/office/drawing/2014/main" id="{8430EEEC-C58C-CC60-2A60-AA8A97DDCB78}"/>
              </a:ext>
            </a:extLst>
          </p:cNvPr>
          <p:cNvGrpSpPr/>
          <p:nvPr/>
        </p:nvGrpSpPr>
        <p:grpSpPr>
          <a:xfrm>
            <a:off x="2302229" y="1276415"/>
            <a:ext cx="6088943" cy="6086872"/>
            <a:chOff x="1460500" y="1296239"/>
            <a:chExt cx="6602498" cy="6600252"/>
          </a:xfrm>
        </p:grpSpPr>
        <p:sp>
          <p:nvSpPr>
            <p:cNvPr id="6" name="ZoneTexte 5">
              <a:extLst>
                <a:ext uri="{FF2B5EF4-FFF2-40B4-BE49-F238E27FC236}">
                  <a16:creationId xmlns:a16="http://schemas.microsoft.com/office/drawing/2014/main" id="{0CABB988-C17C-AFF5-7EE4-C217987ED016}"/>
                </a:ext>
              </a:extLst>
            </p:cNvPr>
            <p:cNvSpPr txBox="1"/>
            <p:nvPr/>
          </p:nvSpPr>
          <p:spPr>
            <a:xfrm>
              <a:off x="2160984" y="2895004"/>
              <a:ext cx="2514600" cy="468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455" tIns="53455" rIns="53455" bIns="53455" numCol="1" spcCol="38100" rtlCol="0" fromWordArt="0" anchor="t" anchorCtr="0" forceAA="0" compatLnSpc="1">
              <a:prstTxWarp prst="textNoShape">
                <a:avLst/>
              </a:prstTxWarp>
              <a:spAutoFit/>
            </a:bodyPr>
            <a:lstStyle/>
            <a:p>
              <a:pPr defTabSz="1069179" hangingPunct="0"/>
              <a:endParaRPr lang="fr-FR" sz="2105">
                <a:solidFill>
                  <a:srgbClr val="000000"/>
                </a:solidFill>
                <a:latin typeface="+mj-lt"/>
                <a:ea typeface="+mj-ea"/>
                <a:cs typeface="+mj-cs"/>
                <a:sym typeface="Calibri"/>
              </a:endParaRPr>
            </a:p>
          </p:txBody>
        </p:sp>
        <p:pic>
          <p:nvPicPr>
            <p:cNvPr id="9" name="Image 8">
              <a:extLst>
                <a:ext uri="{FF2B5EF4-FFF2-40B4-BE49-F238E27FC236}">
                  <a16:creationId xmlns:a16="http://schemas.microsoft.com/office/drawing/2014/main" id="{28E3E71A-9C2C-A5B6-D794-63DAC7656F54}"/>
                </a:ext>
              </a:extLst>
            </p:cNvPr>
            <p:cNvPicPr>
              <a:picLocks noChangeAspect="1"/>
            </p:cNvPicPr>
            <p:nvPr/>
          </p:nvPicPr>
          <p:blipFill>
            <a:blip r:embed="rId2"/>
            <a:stretch>
              <a:fillRect/>
            </a:stretch>
          </p:blipFill>
          <p:spPr>
            <a:xfrm>
              <a:off x="1828864" y="1453699"/>
              <a:ext cx="5916570" cy="6288894"/>
            </a:xfrm>
            <a:prstGeom prst="rect">
              <a:avLst/>
            </a:prstGeom>
          </p:spPr>
        </p:pic>
        <p:sp>
          <p:nvSpPr>
            <p:cNvPr id="11" name="Rectangle 10">
              <a:extLst>
                <a:ext uri="{FF2B5EF4-FFF2-40B4-BE49-F238E27FC236}">
                  <a16:creationId xmlns:a16="http://schemas.microsoft.com/office/drawing/2014/main" id="{8B263618-C1C2-0F24-8913-2B9EB8169555}"/>
                </a:ext>
              </a:extLst>
            </p:cNvPr>
            <p:cNvSpPr/>
            <p:nvPr/>
          </p:nvSpPr>
          <p:spPr>
            <a:xfrm>
              <a:off x="1460500" y="1296239"/>
              <a:ext cx="6602498" cy="660025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3" name="Espace réservé du numéro de diapositive 1">
            <a:extLst>
              <a:ext uri="{FF2B5EF4-FFF2-40B4-BE49-F238E27FC236}">
                <a16:creationId xmlns:a16="http://schemas.microsoft.com/office/drawing/2014/main" id="{4F060C8B-1B19-6A15-ACF3-DAD6DF6E49DD}"/>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263</a:t>
            </a:fld>
            <a:endParaRPr lang="en-GB"/>
          </a:p>
        </p:txBody>
      </p:sp>
    </p:spTree>
    <p:extLst>
      <p:ext uri="{BB962C8B-B14F-4D97-AF65-F5344CB8AC3E}">
        <p14:creationId xmlns:p14="http://schemas.microsoft.com/office/powerpoint/2010/main" val="3153898490"/>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6B16A6C-0A14-FA27-47FA-E69F23FDD2EE}"/>
              </a:ext>
            </a:extLst>
          </p:cNvPr>
          <p:cNvSpPr txBox="1"/>
          <p:nvPr/>
        </p:nvSpPr>
        <p:spPr>
          <a:xfrm>
            <a:off x="590530" y="350622"/>
            <a:ext cx="8078987" cy="461719"/>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The common grid model (CGM)</a:t>
            </a:r>
            <a:endParaRPr lang="en-GB" sz="2401" b="1"/>
          </a:p>
        </p:txBody>
      </p:sp>
      <p:sp>
        <p:nvSpPr>
          <p:cNvPr id="11" name="ZoneTexte 10">
            <a:extLst>
              <a:ext uri="{FF2B5EF4-FFF2-40B4-BE49-F238E27FC236}">
                <a16:creationId xmlns:a16="http://schemas.microsoft.com/office/drawing/2014/main" id="{37D6824A-4F49-72E2-334C-017EAB1A2AAC}"/>
              </a:ext>
            </a:extLst>
          </p:cNvPr>
          <p:cNvSpPr txBox="1"/>
          <p:nvPr/>
        </p:nvSpPr>
        <p:spPr>
          <a:xfrm>
            <a:off x="590531" y="1228583"/>
            <a:ext cx="9485614" cy="2247657"/>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Each TSO publishes its </a:t>
            </a:r>
            <a:r>
              <a:rPr lang="en-GB" sz="2001" i="1">
                <a:latin typeface="Arial" panose="020B0604020202020204" pitchFamily="34" charset="0"/>
                <a:cs typeface="Arial" panose="020B0604020202020204" pitchFamily="34" charset="0"/>
              </a:rPr>
              <a:t>Individual Grid Model</a:t>
            </a:r>
            <a:r>
              <a:rPr lang="en-GB" sz="2001">
                <a:latin typeface="Arial" panose="020B0604020202020204" pitchFamily="34" charset="0"/>
                <a:cs typeface="Arial" panose="020B0604020202020204" pitchFamily="34" charset="0"/>
              </a:rPr>
              <a:t> (IGM), a dynamic representation of its electricity grid.</a:t>
            </a:r>
          </a:p>
          <a:p>
            <a:pPr algn="just"/>
            <a:endParaRPr lang="en-GB" sz="2001">
              <a:latin typeface="Arial" panose="020B0604020202020204" pitchFamily="34" charset="0"/>
              <a:cs typeface="Arial" panose="020B0604020202020204" pitchFamily="34" charset="0"/>
            </a:endParaRPr>
          </a:p>
          <a:p>
            <a:pPr algn="just"/>
            <a:r>
              <a:rPr lang="en-GB" sz="2001" b="1">
                <a:latin typeface="Arial" panose="020B0604020202020204" pitchFamily="34" charset="0"/>
                <a:cs typeface="Arial" panose="020B0604020202020204" pitchFamily="34" charset="0"/>
              </a:rPr>
              <a:t>RSC engineers receive these IGMs from various TSOs and merge them to create a Common Grid Model (CGM)</a:t>
            </a:r>
            <a:r>
              <a:rPr lang="en-GB" sz="2001">
                <a:latin typeface="Arial" panose="020B0604020202020204" pitchFamily="34" charset="0"/>
                <a:cs typeface="Arial" panose="020B0604020202020204" pitchFamily="34" charset="0"/>
              </a:rPr>
              <a:t>, representing the European electricity grid. This service can be provided a year, a week, a day in advance, or even multiple times per day.</a:t>
            </a:r>
          </a:p>
        </p:txBody>
      </p:sp>
      <p:sp>
        <p:nvSpPr>
          <p:cNvPr id="6" name="ZoneTexte 5">
            <a:extLst>
              <a:ext uri="{FF2B5EF4-FFF2-40B4-BE49-F238E27FC236}">
                <a16:creationId xmlns:a16="http://schemas.microsoft.com/office/drawing/2014/main" id="{69BDB197-F42F-9FF4-612B-1FE06E7CE273}"/>
              </a:ext>
            </a:extLst>
          </p:cNvPr>
          <p:cNvSpPr txBox="1"/>
          <p:nvPr/>
        </p:nvSpPr>
        <p:spPr>
          <a:xfrm>
            <a:off x="590531" y="3713880"/>
            <a:ext cx="2942528" cy="3787149"/>
          </a:xfrm>
          <a:prstGeom prst="rect">
            <a:avLst/>
          </a:prstGeom>
          <a:noFill/>
        </p:spPr>
        <p:txBody>
          <a:bodyPr wrap="square" rtlCol="0">
            <a:spAutoFit/>
          </a:bodyPr>
          <a:lstStyle/>
          <a:p>
            <a:pPr algn="just"/>
            <a:r>
              <a:rPr lang="en-US" sz="2001">
                <a:latin typeface="Arial" panose="020B0604020202020204" pitchFamily="34" charset="0"/>
                <a:cs typeface="Arial" panose="020B0604020202020204" pitchFamily="34" charset="0"/>
              </a:rPr>
              <a:t>With the CGM, all TSOs have the same detailed overview of high-voltage line flows, enabling them to analyze system behavior and ensure grid security.</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CGM serves as the foundation for most RSC processes.</a:t>
            </a:r>
          </a:p>
          <a:p>
            <a:pPr algn="just"/>
            <a:endParaRPr lang="fr-BE" sz="2001">
              <a:latin typeface="Arial" panose="020B0604020202020204" pitchFamily="34" charset="0"/>
              <a:cs typeface="Arial" panose="020B0604020202020204" pitchFamily="34" charset="0"/>
            </a:endParaRPr>
          </a:p>
        </p:txBody>
      </p:sp>
      <p:grpSp>
        <p:nvGrpSpPr>
          <p:cNvPr id="7" name="Groupe 6">
            <a:extLst>
              <a:ext uri="{FF2B5EF4-FFF2-40B4-BE49-F238E27FC236}">
                <a16:creationId xmlns:a16="http://schemas.microsoft.com/office/drawing/2014/main" id="{DF7D7F86-CE49-C529-6B68-E539D5BEBE90}"/>
              </a:ext>
            </a:extLst>
          </p:cNvPr>
          <p:cNvGrpSpPr/>
          <p:nvPr/>
        </p:nvGrpSpPr>
        <p:grpSpPr>
          <a:xfrm>
            <a:off x="3956946" y="3590737"/>
            <a:ext cx="5975972" cy="3736711"/>
            <a:chOff x="3954320" y="3531442"/>
            <a:chExt cx="5973610" cy="3735234"/>
          </a:xfrm>
        </p:grpSpPr>
        <p:pic>
          <p:nvPicPr>
            <p:cNvPr id="5" name="Image 4">
              <a:extLst>
                <a:ext uri="{FF2B5EF4-FFF2-40B4-BE49-F238E27FC236}">
                  <a16:creationId xmlns:a16="http://schemas.microsoft.com/office/drawing/2014/main" id="{3F5DA2BE-472A-BA38-24F2-868809693AAD}"/>
                </a:ext>
              </a:extLst>
            </p:cNvPr>
            <p:cNvPicPr>
              <a:picLocks noChangeAspect="1"/>
            </p:cNvPicPr>
            <p:nvPr/>
          </p:nvPicPr>
          <p:blipFill>
            <a:blip r:embed="rId2"/>
            <a:stretch>
              <a:fillRect/>
            </a:stretch>
          </p:blipFill>
          <p:spPr>
            <a:xfrm>
              <a:off x="3954320" y="3531443"/>
              <a:ext cx="5973610" cy="3735233"/>
            </a:xfrm>
            <a:prstGeom prst="rect">
              <a:avLst/>
            </a:prstGeom>
          </p:spPr>
        </p:pic>
        <p:sp>
          <p:nvSpPr>
            <p:cNvPr id="2" name="Rectangle 1">
              <a:extLst>
                <a:ext uri="{FF2B5EF4-FFF2-40B4-BE49-F238E27FC236}">
                  <a16:creationId xmlns:a16="http://schemas.microsoft.com/office/drawing/2014/main" id="{4A9B664A-3099-D3FF-A6D1-621F6641AA2A}"/>
                </a:ext>
              </a:extLst>
            </p:cNvPr>
            <p:cNvSpPr/>
            <p:nvPr/>
          </p:nvSpPr>
          <p:spPr>
            <a:xfrm>
              <a:off x="3954320" y="3531442"/>
              <a:ext cx="5973610" cy="373523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9" name="Espace réservé du numéro de diapositive 1">
            <a:extLst>
              <a:ext uri="{FF2B5EF4-FFF2-40B4-BE49-F238E27FC236}">
                <a16:creationId xmlns:a16="http://schemas.microsoft.com/office/drawing/2014/main" id="{81721866-B620-51E0-DAB2-74CC166AE48B}"/>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264</a:t>
            </a:fld>
            <a:endParaRPr lang="en-GB"/>
          </a:p>
        </p:txBody>
      </p:sp>
    </p:spTree>
    <p:extLst>
      <p:ext uri="{BB962C8B-B14F-4D97-AF65-F5344CB8AC3E}">
        <p14:creationId xmlns:p14="http://schemas.microsoft.com/office/powerpoint/2010/main" val="403119950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76BD9-CF14-B6FB-0EEE-C3F2F74B36B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F0AB341-B36B-F44A-97D3-DCBEAC3FEEC5}"/>
              </a:ext>
            </a:extLst>
          </p:cNvPr>
          <p:cNvSpPr/>
          <p:nvPr/>
        </p:nvSpPr>
        <p:spPr>
          <a:xfrm>
            <a:off x="937601" y="3117500"/>
            <a:ext cx="8818196" cy="17977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681D4984-26A6-9CCE-D881-AA0E1A692EE8}"/>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1" name="ZoneTexte 10">
            <a:extLst>
              <a:ext uri="{FF2B5EF4-FFF2-40B4-BE49-F238E27FC236}">
                <a16:creationId xmlns:a16="http://schemas.microsoft.com/office/drawing/2014/main" id="{80EBF3F9-FD68-AA0A-1D9A-E16B3B2C8A58}"/>
              </a:ext>
            </a:extLst>
          </p:cNvPr>
          <p:cNvSpPr txBox="1"/>
          <p:nvPr/>
        </p:nvSpPr>
        <p:spPr>
          <a:xfrm>
            <a:off x="1137050" y="3723871"/>
            <a:ext cx="8419296" cy="585006"/>
          </a:xfrm>
          <a:prstGeom prst="rect">
            <a:avLst/>
          </a:prstGeom>
          <a:noFill/>
        </p:spPr>
        <p:txBody>
          <a:bodyPr wrap="square">
            <a:spAutoFit/>
          </a:bodyPr>
          <a:lstStyle/>
          <a:p>
            <a:pPr algn="ctr"/>
            <a:r>
              <a:rPr lang="en-GB" sz="3201">
                <a:latin typeface="Arial" panose="020B0604020202020204" pitchFamily="34" charset="0"/>
                <a:cs typeface="Arial" panose="020B0604020202020204" pitchFamily="34" charset="0"/>
              </a:rPr>
              <a:t>II. </a:t>
            </a:r>
            <a:r>
              <a:rPr lang="en-US" sz="3201">
                <a:latin typeface="Arial" panose="020B0604020202020204" pitchFamily="34" charset="0"/>
                <a:cs typeface="Arial" panose="020B0604020202020204" pitchFamily="34" charset="0"/>
              </a:rPr>
              <a:t>Transmission rights</a:t>
            </a:r>
          </a:p>
        </p:txBody>
      </p:sp>
    </p:spTree>
    <p:extLst>
      <p:ext uri="{BB962C8B-B14F-4D97-AF65-F5344CB8AC3E}">
        <p14:creationId xmlns:p14="http://schemas.microsoft.com/office/powerpoint/2010/main" val="4982660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76634B4F-E301-105B-DE46-BBF5A4EA1F37}"/>
              </a:ext>
            </a:extLst>
          </p:cNvPr>
          <p:cNvSpPr txBox="1"/>
          <p:nvPr/>
        </p:nvSpPr>
        <p:spPr>
          <a:xfrm>
            <a:off x="590530" y="1595522"/>
            <a:ext cx="5348814" cy="2009742"/>
          </a:xfrm>
          <a:prstGeom prst="rect">
            <a:avLst/>
          </a:prstGeom>
          <a:noFill/>
        </p:spPr>
        <p:txBody>
          <a:bodyPr wrap="square">
            <a:spAutoFit/>
          </a:bodyPr>
          <a:lstStyle/>
          <a:p>
            <a:pPr>
              <a:lnSpc>
                <a:spcPct val="114999"/>
              </a:lnSpc>
              <a:defRPr sz="1900"/>
            </a:pPr>
            <a:r>
              <a:rPr lang="en-GB" sz="2001" u="sng">
                <a:latin typeface="Arial" panose="020B0604020202020204" pitchFamily="34" charset="0"/>
                <a:ea typeface="+mj-lt"/>
                <a:cs typeface="Arial" panose="020B0604020202020204" pitchFamily="34" charset="0"/>
              </a:rPr>
              <a:t>Problem: </a:t>
            </a:r>
          </a:p>
          <a:p>
            <a:pPr>
              <a:lnSpc>
                <a:spcPct val="114999"/>
              </a:lnSpc>
              <a:defRPr sz="1900"/>
            </a:pPr>
            <a:endParaRPr lang="fr-FR" sz="1000">
              <a:latin typeface="Arial" panose="020B0604020202020204" pitchFamily="34" charset="0"/>
              <a:ea typeface="+mj-lt"/>
              <a:cs typeface="Arial" panose="020B0604020202020204" pitchFamily="34" charset="0"/>
            </a:endParaRPr>
          </a:p>
          <a:p>
            <a:pPr marL="343037" indent="-343037">
              <a:lnSpc>
                <a:spcPct val="114999"/>
              </a:lnSpc>
              <a:buFont typeface="Arial" panose="020B0604020202020204" pitchFamily="34" charset="0"/>
              <a:buChar char="•"/>
              <a:defRPr sz="1900"/>
            </a:pPr>
            <a:r>
              <a:rPr lang="en-GB" sz="2001">
                <a:latin typeface="Arial" panose="020B0604020202020204" pitchFamily="34" charset="0"/>
                <a:ea typeface="+mj-lt"/>
                <a:cs typeface="Arial" panose="020B0604020202020204" pitchFamily="34" charset="0"/>
              </a:rPr>
              <a:t>G1 wants to sell 300 MW to L1;</a:t>
            </a:r>
          </a:p>
          <a:p>
            <a:pPr marL="343037" indent="-343037">
              <a:lnSpc>
                <a:spcPct val="114999"/>
              </a:lnSpc>
              <a:buFont typeface="Arial" panose="020B0604020202020204" pitchFamily="34" charset="0"/>
              <a:buChar char="•"/>
              <a:defRPr sz="1900"/>
            </a:pPr>
            <a:r>
              <a:rPr lang="en-GB" sz="2001">
                <a:latin typeface="Arial" panose="020B0604020202020204" pitchFamily="34" charset="0"/>
                <a:ea typeface="+mj-lt"/>
                <a:cs typeface="Arial" panose="020B0604020202020204" pitchFamily="34" charset="0"/>
              </a:rPr>
              <a:t>G2 wants to sell 200 MW to L2.</a:t>
            </a:r>
            <a:endParaRPr lang="en-GB" sz="2001">
              <a:latin typeface="Arial" panose="020B0604020202020204" pitchFamily="34" charset="0"/>
              <a:cs typeface="Arial" panose="020B0604020202020204" pitchFamily="34" charset="0"/>
            </a:endParaRPr>
          </a:p>
          <a:p>
            <a:pPr>
              <a:lnSpc>
                <a:spcPct val="114999"/>
              </a:lnSpc>
              <a:defRPr sz="1900"/>
            </a:pPr>
            <a:endParaRPr lang="en-GB" sz="2001">
              <a:latin typeface="Arial" panose="020B0604020202020204" pitchFamily="34" charset="0"/>
              <a:ea typeface="+mj-lt"/>
              <a:cs typeface="Arial" panose="020B0604020202020204" pitchFamily="34" charset="0"/>
            </a:endParaRPr>
          </a:p>
          <a:p>
            <a:pPr>
              <a:lnSpc>
                <a:spcPct val="114999"/>
              </a:lnSpc>
              <a:defRPr sz="1900"/>
            </a:pPr>
            <a:r>
              <a:rPr lang="en-GB" sz="2001">
                <a:latin typeface="Arial" panose="020B0604020202020204" pitchFamily="34" charset="0"/>
                <a:ea typeface="+mj-lt"/>
                <a:cs typeface="Arial" panose="020B0604020202020204" pitchFamily="34" charset="0"/>
              </a:rPr>
              <a:t>Is it always possible?</a:t>
            </a:r>
          </a:p>
        </p:txBody>
      </p:sp>
      <p:sp>
        <p:nvSpPr>
          <p:cNvPr id="12" name="ZoneTexte 11">
            <a:extLst>
              <a:ext uri="{FF2B5EF4-FFF2-40B4-BE49-F238E27FC236}">
                <a16:creationId xmlns:a16="http://schemas.microsoft.com/office/drawing/2014/main" id="{DAB68D91-F40D-0748-A351-F2C309C6F626}"/>
              </a:ext>
            </a:extLst>
          </p:cNvPr>
          <p:cNvSpPr txBox="1"/>
          <p:nvPr/>
        </p:nvSpPr>
        <p:spPr>
          <a:xfrm>
            <a:off x="590530" y="350622"/>
            <a:ext cx="8078987" cy="461719"/>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A simple problem</a:t>
            </a:r>
            <a:endParaRPr lang="en-GB" sz="2401" b="1"/>
          </a:p>
        </p:txBody>
      </p:sp>
      <p:grpSp>
        <p:nvGrpSpPr>
          <p:cNvPr id="14" name="Groupe 13">
            <a:extLst>
              <a:ext uri="{FF2B5EF4-FFF2-40B4-BE49-F238E27FC236}">
                <a16:creationId xmlns:a16="http://schemas.microsoft.com/office/drawing/2014/main" id="{1E45A3ED-88AA-65A5-264A-4724DB0F0F1E}"/>
              </a:ext>
            </a:extLst>
          </p:cNvPr>
          <p:cNvGrpSpPr/>
          <p:nvPr/>
        </p:nvGrpSpPr>
        <p:grpSpPr>
          <a:xfrm>
            <a:off x="2044146" y="4121641"/>
            <a:ext cx="6605109" cy="2346211"/>
            <a:chOff x="2042276" y="4356100"/>
            <a:chExt cx="6602498" cy="2345284"/>
          </a:xfrm>
        </p:grpSpPr>
        <p:pic>
          <p:nvPicPr>
            <p:cNvPr id="7" name="Image 4">
              <a:extLst>
                <a:ext uri="{FF2B5EF4-FFF2-40B4-BE49-F238E27FC236}">
                  <a16:creationId xmlns:a16="http://schemas.microsoft.com/office/drawing/2014/main" id="{D62E4858-FE2C-E7DA-40D4-A2252F8B7365}"/>
                </a:ext>
              </a:extLst>
            </p:cNvPr>
            <p:cNvPicPr>
              <a:picLocks noChangeAspect="1"/>
            </p:cNvPicPr>
            <p:nvPr/>
          </p:nvPicPr>
          <p:blipFill>
            <a:blip r:embed="rId2"/>
            <a:stretch>
              <a:fillRect/>
            </a:stretch>
          </p:blipFill>
          <p:spPr>
            <a:xfrm>
              <a:off x="2536525" y="4613044"/>
              <a:ext cx="5613999" cy="1831395"/>
            </a:xfrm>
            <a:prstGeom prst="rect">
              <a:avLst/>
            </a:prstGeom>
          </p:spPr>
        </p:pic>
        <p:sp>
          <p:nvSpPr>
            <p:cNvPr id="13" name="Rectangle 12">
              <a:extLst>
                <a:ext uri="{FF2B5EF4-FFF2-40B4-BE49-F238E27FC236}">
                  <a16:creationId xmlns:a16="http://schemas.microsoft.com/office/drawing/2014/main" id="{1DF28DE0-4FE6-6EDA-1F2F-CA86B21D9011}"/>
                </a:ext>
              </a:extLst>
            </p:cNvPr>
            <p:cNvSpPr/>
            <p:nvPr/>
          </p:nvSpPr>
          <p:spPr>
            <a:xfrm>
              <a:off x="2042276" y="4356100"/>
              <a:ext cx="6602498" cy="234528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4" name="Espace réservé du numéro de diapositive 1">
            <a:extLst>
              <a:ext uri="{FF2B5EF4-FFF2-40B4-BE49-F238E27FC236}">
                <a16:creationId xmlns:a16="http://schemas.microsoft.com/office/drawing/2014/main" id="{562B36B5-A5CA-8C53-A22D-74EC70904620}"/>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266</a:t>
            </a:fld>
            <a:endParaRPr lang="en-GB"/>
          </a:p>
        </p:txBody>
      </p:sp>
    </p:spTree>
    <p:extLst>
      <p:ext uri="{BB962C8B-B14F-4D97-AF65-F5344CB8AC3E}">
        <p14:creationId xmlns:p14="http://schemas.microsoft.com/office/powerpoint/2010/main" val="234344071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A1E2F32B-DA1A-1CE4-A64C-C14895C891F6}"/>
              </a:ext>
            </a:extLst>
          </p:cNvPr>
          <p:cNvSpPr txBox="1"/>
          <p:nvPr/>
        </p:nvSpPr>
        <p:spPr>
          <a:xfrm>
            <a:off x="590531" y="5777226"/>
            <a:ext cx="9485614" cy="1631861"/>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If the transmission lines between Bus A and Bus B can always transfer 500 MW, even under contingency conditions, this is acceptable.</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If the transmission capacity is less than 500 MW, it is not possible; </a:t>
            </a:r>
            <a:r>
              <a:rPr lang="en-US" sz="2001" b="1">
                <a:latin typeface="Arial" panose="020B0604020202020204" pitchFamily="34" charset="0"/>
                <a:cs typeface="Arial" panose="020B0604020202020204" pitchFamily="34" charset="0"/>
              </a:rPr>
              <a:t>some transactions will need to be curtailed</a:t>
            </a:r>
            <a:r>
              <a:rPr lang="en-US" sz="2001">
                <a:latin typeface="Arial" panose="020B0604020202020204" pitchFamily="34" charset="0"/>
                <a:cs typeface="Arial" panose="020B0604020202020204" pitchFamily="34" charset="0"/>
              </a:rPr>
              <a:t>.</a:t>
            </a:r>
            <a:endParaRPr lang="en-GB" sz="2001">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6B177A14-D668-4ED1-9B95-1C84415FA5D0}"/>
              </a:ext>
            </a:extLst>
          </p:cNvPr>
          <p:cNvSpPr txBox="1"/>
          <p:nvPr/>
        </p:nvSpPr>
        <p:spPr>
          <a:xfrm>
            <a:off x="590530" y="1163527"/>
            <a:ext cx="5348814" cy="947494"/>
          </a:xfrm>
          <a:prstGeom prst="rect">
            <a:avLst/>
          </a:prstGeom>
          <a:noFill/>
        </p:spPr>
        <p:txBody>
          <a:bodyPr wrap="square">
            <a:spAutoFit/>
          </a:bodyPr>
          <a:lstStyle/>
          <a:p>
            <a:pPr>
              <a:lnSpc>
                <a:spcPct val="114999"/>
              </a:lnSpc>
              <a:defRPr sz="1900"/>
            </a:pPr>
            <a:endParaRPr lang="fr-FR" sz="1000">
              <a:latin typeface="Arial" panose="020B0604020202020204" pitchFamily="34" charset="0"/>
              <a:ea typeface="+mj-lt"/>
              <a:cs typeface="Arial" panose="020B0604020202020204" pitchFamily="34" charset="0"/>
            </a:endParaRPr>
          </a:p>
          <a:p>
            <a:pPr marL="343037" indent="-343037">
              <a:lnSpc>
                <a:spcPct val="114999"/>
              </a:lnSpc>
              <a:buFont typeface="Arial" panose="020B0604020202020204" pitchFamily="34" charset="0"/>
              <a:buChar char="•"/>
              <a:defRPr sz="1900"/>
            </a:pPr>
            <a:r>
              <a:rPr lang="en-GB" sz="2001">
                <a:latin typeface="Arial" panose="020B0604020202020204" pitchFamily="34" charset="0"/>
                <a:ea typeface="+mj-lt"/>
                <a:cs typeface="Arial" panose="020B0604020202020204" pitchFamily="34" charset="0"/>
              </a:rPr>
              <a:t>G1 wants to sell 300 MW to L1;</a:t>
            </a:r>
          </a:p>
          <a:p>
            <a:pPr marL="343037" indent="-343037">
              <a:lnSpc>
                <a:spcPct val="114999"/>
              </a:lnSpc>
              <a:buFont typeface="Arial" panose="020B0604020202020204" pitchFamily="34" charset="0"/>
              <a:buChar char="•"/>
              <a:defRPr sz="1900"/>
            </a:pPr>
            <a:r>
              <a:rPr lang="en-GB" sz="2001">
                <a:latin typeface="Arial" panose="020B0604020202020204" pitchFamily="34" charset="0"/>
                <a:ea typeface="+mj-lt"/>
                <a:cs typeface="Arial" panose="020B0604020202020204" pitchFamily="34" charset="0"/>
              </a:rPr>
              <a:t>G2 wants to sell 200 MW to L2.</a:t>
            </a:r>
            <a:endParaRPr lang="en-GB" sz="2001">
              <a:latin typeface="Arial" panose="020B0604020202020204" pitchFamily="34" charset="0"/>
              <a:cs typeface="Arial" panose="020B0604020202020204" pitchFamily="34" charset="0"/>
            </a:endParaRPr>
          </a:p>
        </p:txBody>
      </p:sp>
      <p:grpSp>
        <p:nvGrpSpPr>
          <p:cNvPr id="16" name="Groupe 15">
            <a:extLst>
              <a:ext uri="{FF2B5EF4-FFF2-40B4-BE49-F238E27FC236}">
                <a16:creationId xmlns:a16="http://schemas.microsoft.com/office/drawing/2014/main" id="{C4FBD622-79CC-D220-1E7D-A7E05DD689BF}"/>
              </a:ext>
            </a:extLst>
          </p:cNvPr>
          <p:cNvGrpSpPr/>
          <p:nvPr/>
        </p:nvGrpSpPr>
        <p:grpSpPr>
          <a:xfrm>
            <a:off x="2044146" y="2800319"/>
            <a:ext cx="6605109" cy="2346211"/>
            <a:chOff x="2042276" y="4356100"/>
            <a:chExt cx="6602498" cy="2345284"/>
          </a:xfrm>
        </p:grpSpPr>
        <p:pic>
          <p:nvPicPr>
            <p:cNvPr id="17" name="Image 4">
              <a:extLst>
                <a:ext uri="{FF2B5EF4-FFF2-40B4-BE49-F238E27FC236}">
                  <a16:creationId xmlns:a16="http://schemas.microsoft.com/office/drawing/2014/main" id="{2E7389B2-ABDB-B62B-66B7-E8EC48B16FF0}"/>
                </a:ext>
              </a:extLst>
            </p:cNvPr>
            <p:cNvPicPr>
              <a:picLocks noChangeAspect="1"/>
            </p:cNvPicPr>
            <p:nvPr/>
          </p:nvPicPr>
          <p:blipFill>
            <a:blip r:embed="rId2"/>
            <a:stretch>
              <a:fillRect/>
            </a:stretch>
          </p:blipFill>
          <p:spPr>
            <a:xfrm>
              <a:off x="2536525" y="4613044"/>
              <a:ext cx="5613999" cy="1831395"/>
            </a:xfrm>
            <a:prstGeom prst="rect">
              <a:avLst/>
            </a:prstGeom>
          </p:spPr>
        </p:pic>
        <p:sp>
          <p:nvSpPr>
            <p:cNvPr id="18" name="Rectangle 17">
              <a:extLst>
                <a:ext uri="{FF2B5EF4-FFF2-40B4-BE49-F238E27FC236}">
                  <a16:creationId xmlns:a16="http://schemas.microsoft.com/office/drawing/2014/main" id="{61BC9064-760A-66DF-DC6F-C47D98B3A6B1}"/>
                </a:ext>
              </a:extLst>
            </p:cNvPr>
            <p:cNvSpPr/>
            <p:nvPr/>
          </p:nvSpPr>
          <p:spPr>
            <a:xfrm>
              <a:off x="2042276" y="4356100"/>
              <a:ext cx="6602498" cy="234528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2" name="ZoneTexte 1">
            <a:extLst>
              <a:ext uri="{FF2B5EF4-FFF2-40B4-BE49-F238E27FC236}">
                <a16:creationId xmlns:a16="http://schemas.microsoft.com/office/drawing/2014/main" id="{4DE78ACC-247E-A641-C64C-1ACD15690944}"/>
              </a:ext>
            </a:extLst>
          </p:cNvPr>
          <p:cNvSpPr txBox="1"/>
          <p:nvPr/>
        </p:nvSpPr>
        <p:spPr>
          <a:xfrm>
            <a:off x="590530" y="350622"/>
            <a:ext cx="8078987" cy="461719"/>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Transactions curtailment</a:t>
            </a:r>
            <a:endParaRPr lang="en-GB" sz="2401" b="1"/>
          </a:p>
        </p:txBody>
      </p:sp>
      <p:sp>
        <p:nvSpPr>
          <p:cNvPr id="5" name="Espace réservé du numéro de diapositive 1">
            <a:extLst>
              <a:ext uri="{FF2B5EF4-FFF2-40B4-BE49-F238E27FC236}">
                <a16:creationId xmlns:a16="http://schemas.microsoft.com/office/drawing/2014/main" id="{D50E6683-E37C-91DF-37ED-828C8B6DCF0E}"/>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267</a:t>
            </a:fld>
            <a:endParaRPr lang="en-GB"/>
          </a:p>
        </p:txBody>
      </p:sp>
    </p:spTree>
    <p:extLst>
      <p:ext uri="{BB962C8B-B14F-4D97-AF65-F5344CB8AC3E}">
        <p14:creationId xmlns:p14="http://schemas.microsoft.com/office/powerpoint/2010/main" val="125319946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BA8855F-CD33-F948-20D9-C74350995F69}"/>
              </a:ext>
            </a:extLst>
          </p:cNvPr>
          <p:cNvSpPr txBox="1"/>
          <p:nvPr/>
        </p:nvSpPr>
        <p:spPr>
          <a:xfrm>
            <a:off x="590530" y="350622"/>
            <a:ext cx="8078987" cy="461719"/>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How to curtail transactions?</a:t>
            </a:r>
            <a:endParaRPr lang="en-GB" sz="2401" b="1"/>
          </a:p>
        </p:txBody>
      </p:sp>
      <p:sp>
        <p:nvSpPr>
          <p:cNvPr id="11" name="ZoneTexte 10">
            <a:extLst>
              <a:ext uri="{FF2B5EF4-FFF2-40B4-BE49-F238E27FC236}">
                <a16:creationId xmlns:a16="http://schemas.microsoft.com/office/drawing/2014/main" id="{86E98C20-E092-D3E6-3885-29E4E6109C76}"/>
              </a:ext>
            </a:extLst>
          </p:cNvPr>
          <p:cNvSpPr txBox="1"/>
          <p:nvPr/>
        </p:nvSpPr>
        <p:spPr>
          <a:xfrm>
            <a:off x="590531" y="2450187"/>
            <a:ext cx="9485614" cy="3787191"/>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Determining whether a set of transactions would make the operation of the system insecure is relatively easy, though it can be computationally demanding. </a:t>
            </a:r>
            <a:r>
              <a:rPr lang="en-US" sz="2001" b="1">
                <a:latin typeface="Arial" panose="020B0604020202020204" pitchFamily="34" charset="0"/>
                <a:cs typeface="Arial" panose="020B0604020202020204" pitchFamily="34" charset="0"/>
              </a:rPr>
              <a:t>However, determining which transactions should be curtailed is more complex.</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Administrative procedures can be established to prioritize the transactions to be cut back, based on factors such as the nature of the transaction, their order of registration, or historical data.</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However, </a:t>
            </a:r>
            <a:r>
              <a:rPr lang="en-US" sz="2001" b="1">
                <a:latin typeface="Arial" panose="020B0604020202020204" pitchFamily="34" charset="0"/>
                <a:cs typeface="Arial" panose="020B0604020202020204" pitchFamily="34" charset="0"/>
              </a:rPr>
              <a:t>these administrative curtailments are inefficient and should be avoided, as they do not take into account the relative economic benefits of various transactions</a:t>
            </a:r>
            <a:r>
              <a:rPr lang="en-US" sz="2001">
                <a:latin typeface="Arial" panose="020B0604020202020204" pitchFamily="34" charset="0"/>
                <a:cs typeface="Arial" panose="020B0604020202020204" pitchFamily="34" charset="0"/>
              </a:rPr>
              <a:t>, which may be unknown to the TSO in a decentralized trading system.</a:t>
            </a:r>
          </a:p>
        </p:txBody>
      </p:sp>
      <p:sp>
        <p:nvSpPr>
          <p:cNvPr id="4" name="Espace réservé du numéro de diapositive 1">
            <a:extLst>
              <a:ext uri="{FF2B5EF4-FFF2-40B4-BE49-F238E27FC236}">
                <a16:creationId xmlns:a16="http://schemas.microsoft.com/office/drawing/2014/main" id="{34403CA7-4B1E-6133-3E40-77E3EE4A74B0}"/>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268</a:t>
            </a:fld>
            <a:endParaRPr lang="en-GB"/>
          </a:p>
        </p:txBody>
      </p:sp>
    </p:spTree>
    <p:extLst>
      <p:ext uri="{BB962C8B-B14F-4D97-AF65-F5344CB8AC3E}">
        <p14:creationId xmlns:p14="http://schemas.microsoft.com/office/powerpoint/2010/main" val="2636930768"/>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6C159333-86A6-F342-626E-E33BE93C21AF}"/>
              </a:ext>
            </a:extLst>
          </p:cNvPr>
          <p:cNvSpPr txBox="1"/>
          <p:nvPr/>
        </p:nvSpPr>
        <p:spPr>
          <a:xfrm>
            <a:off x="590530" y="350622"/>
            <a:ext cx="8078987" cy="461719"/>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Physical transmission rights</a:t>
            </a:r>
            <a:endParaRPr lang="en-GB" sz="2401" b="1"/>
          </a:p>
        </p:txBody>
      </p:sp>
      <p:sp>
        <p:nvSpPr>
          <p:cNvPr id="11" name="ZoneTexte 10">
            <a:extLst>
              <a:ext uri="{FF2B5EF4-FFF2-40B4-BE49-F238E27FC236}">
                <a16:creationId xmlns:a16="http://schemas.microsoft.com/office/drawing/2014/main" id="{30D1EB35-CCFD-CC51-CB51-A2F3BFA9E57D}"/>
              </a:ext>
            </a:extLst>
          </p:cNvPr>
          <p:cNvSpPr txBox="1"/>
          <p:nvPr/>
        </p:nvSpPr>
        <p:spPr>
          <a:xfrm>
            <a:off x="590530" y="2371982"/>
            <a:ext cx="9485614" cy="3787191"/>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Advocates for decentralized trading believe that buyers and sellers are best positioned to decide whether they wish to use the network.</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When signing a contract, buyers and sellers should be offered the option to purchase the right to use the transmission system for their transaction.</a:t>
            </a:r>
          </a:p>
          <a:p>
            <a:pPr algn="just"/>
            <a:endParaRPr lang="en-US" sz="2001" b="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Physical Transmission Rights (PTR) </a:t>
            </a:r>
            <a:r>
              <a:rPr lang="en-US" sz="2001">
                <a:latin typeface="Arial" panose="020B0604020202020204" pitchFamily="34" charset="0"/>
                <a:cs typeface="Arial" panose="020B0604020202020204" pitchFamily="34" charset="0"/>
              </a:rPr>
              <a:t>entitling its holder to physically transfer a certain volume of electricity between two bidding zones within a given period of time. The transfer takes place in a specific direction via a nomination to the TSOs.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PTRs are purchased at auctions, allowing parties to determine whether these additional costs are justifiable.</a:t>
            </a:r>
          </a:p>
        </p:txBody>
      </p:sp>
      <p:sp>
        <p:nvSpPr>
          <p:cNvPr id="4" name="Espace réservé du numéro de diapositive 1">
            <a:extLst>
              <a:ext uri="{FF2B5EF4-FFF2-40B4-BE49-F238E27FC236}">
                <a16:creationId xmlns:a16="http://schemas.microsoft.com/office/drawing/2014/main" id="{9E5FD684-8D25-AE52-5945-26796FD7B4ED}"/>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269</a:t>
            </a:fld>
            <a:endParaRPr lang="en-GB"/>
          </a:p>
        </p:txBody>
      </p:sp>
    </p:spTree>
    <p:extLst>
      <p:ext uri="{BB962C8B-B14F-4D97-AF65-F5344CB8AC3E}">
        <p14:creationId xmlns:p14="http://schemas.microsoft.com/office/powerpoint/2010/main" val="1849213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1B24F2F-FF1F-EDE5-E543-39E0531B333D}"/>
              </a:ext>
            </a:extLst>
          </p:cNvPr>
          <p:cNvSpPr txBox="1"/>
          <p:nvPr/>
        </p:nvSpPr>
        <p:spPr>
          <a:xfrm>
            <a:off x="589585" y="349892"/>
            <a:ext cx="9421673"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A historic peak in natural gas prices in 2022 (2/2)</a:t>
            </a:r>
            <a:endParaRPr lang="en-GB" sz="2400" b="1" noProof="0">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78986C1A-ACFF-F387-E6AC-DC02E00BD444}"/>
              </a:ext>
            </a:extLst>
          </p:cNvPr>
          <p:cNvSpPr txBox="1"/>
          <p:nvPr/>
        </p:nvSpPr>
        <p:spPr>
          <a:xfrm>
            <a:off x="589585" y="2723207"/>
            <a:ext cx="9481515" cy="3170099"/>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The most evident answer to the previous question concerns the surge in natural gas prices in Europe, which significantly impacted gas and electricity bills in several European countries and caused an unprecedented energy crisis.</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European natural gas prices reached unprecedented highs, exceeding €300/MWh in August 2022 on the </a:t>
            </a:r>
            <a:r>
              <a:rPr lang="en-US" sz="2000" b="1">
                <a:latin typeface="Arial" panose="020B0604020202020204" pitchFamily="34" charset="0"/>
                <a:cs typeface="Arial" panose="020B0604020202020204" pitchFamily="34" charset="0"/>
              </a:rPr>
              <a:t>Natural Gas EU Dutch TTF</a:t>
            </a:r>
            <a:r>
              <a:rPr lang="en-US" sz="2000">
                <a:latin typeface="Arial" panose="020B0604020202020204" pitchFamily="34" charset="0"/>
                <a:cs typeface="Arial" panose="020B0604020202020204" pitchFamily="34" charset="0"/>
              </a:rPr>
              <a:t>. The TTF is the main benchmark for natural gas prices in Europe.</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A </a:t>
            </a:r>
            <a:r>
              <a:rPr lang="en-US" sz="2000" b="1">
                <a:latin typeface="Arial" panose="020B0604020202020204" pitchFamily="34" charset="0"/>
                <a:cs typeface="Arial" panose="020B0604020202020204" pitchFamily="34" charset="0"/>
              </a:rPr>
              <a:t>benchmark</a:t>
            </a:r>
            <a:r>
              <a:rPr lang="en-US" sz="2000">
                <a:latin typeface="Arial" panose="020B0604020202020204" pitchFamily="34" charset="0"/>
                <a:cs typeface="Arial" panose="020B0604020202020204" pitchFamily="34" charset="0"/>
              </a:rPr>
              <a:t> is a reference point. In the context of markets, it represents a commonly accepted price, or index.</a:t>
            </a:r>
            <a:endParaRPr lang="en-GB" sz="2000">
              <a:latin typeface="Arial" panose="020B0604020202020204" pitchFamily="34" charset="0"/>
              <a:cs typeface="Arial" panose="020B0604020202020204" pitchFamily="34" charset="0"/>
            </a:endParaRPr>
          </a:p>
        </p:txBody>
      </p:sp>
      <p:sp>
        <p:nvSpPr>
          <p:cNvPr id="3" name="Espace réservé du numéro de diapositive 2">
            <a:extLst>
              <a:ext uri="{FF2B5EF4-FFF2-40B4-BE49-F238E27FC236}">
                <a16:creationId xmlns:a16="http://schemas.microsoft.com/office/drawing/2014/main" id="{A0747040-6AF2-B9F0-FD9F-0F75FCD35AE0}"/>
              </a:ext>
            </a:extLst>
          </p:cNvPr>
          <p:cNvSpPr>
            <a:spLocks noGrp="1"/>
          </p:cNvSpPr>
          <p:nvPr>
            <p:ph type="sldNum" sz="quarter" idx="12"/>
          </p:nvPr>
        </p:nvSpPr>
        <p:spPr/>
        <p:txBody>
          <a:bodyPr/>
          <a:lstStyle/>
          <a:p>
            <a:fld id="{C7CC0789-4E3B-4896-AB79-9C52DA5A6F9C}" type="slidenum">
              <a:rPr lang="en-GB" smtClean="0"/>
              <a:t>27</a:t>
            </a:fld>
            <a:endParaRPr lang="en-GB"/>
          </a:p>
        </p:txBody>
      </p:sp>
    </p:spTree>
    <p:extLst>
      <p:ext uri="{BB962C8B-B14F-4D97-AF65-F5344CB8AC3E}">
        <p14:creationId xmlns:p14="http://schemas.microsoft.com/office/powerpoint/2010/main" val="236371316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85156EE-BA1A-E83D-B406-072FD7C59024}"/>
              </a:ext>
            </a:extLst>
          </p:cNvPr>
          <p:cNvSpPr txBox="1"/>
          <p:nvPr/>
        </p:nvSpPr>
        <p:spPr>
          <a:xfrm>
            <a:off x="590530" y="350622"/>
            <a:ext cx="8078987" cy="461719"/>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Example of costs for physical transmission rights</a:t>
            </a:r>
            <a:endParaRPr lang="en-GB" sz="2401" b="1"/>
          </a:p>
        </p:txBody>
      </p:sp>
      <p:grpSp>
        <p:nvGrpSpPr>
          <p:cNvPr id="9" name="Groupe 8">
            <a:extLst>
              <a:ext uri="{FF2B5EF4-FFF2-40B4-BE49-F238E27FC236}">
                <a16:creationId xmlns:a16="http://schemas.microsoft.com/office/drawing/2014/main" id="{B592E427-2036-1F23-3B7D-367562E9C176}"/>
              </a:ext>
            </a:extLst>
          </p:cNvPr>
          <p:cNvGrpSpPr/>
          <p:nvPr/>
        </p:nvGrpSpPr>
        <p:grpSpPr>
          <a:xfrm>
            <a:off x="2044146" y="1425771"/>
            <a:ext cx="6605109" cy="2346211"/>
            <a:chOff x="2042276" y="4356100"/>
            <a:chExt cx="6602498" cy="2345284"/>
          </a:xfrm>
        </p:grpSpPr>
        <p:pic>
          <p:nvPicPr>
            <p:cNvPr id="10" name="Image 4">
              <a:extLst>
                <a:ext uri="{FF2B5EF4-FFF2-40B4-BE49-F238E27FC236}">
                  <a16:creationId xmlns:a16="http://schemas.microsoft.com/office/drawing/2014/main" id="{B23D833F-BC3D-79F0-F14E-8E106A2A2195}"/>
                </a:ext>
              </a:extLst>
            </p:cNvPr>
            <p:cNvPicPr>
              <a:picLocks noChangeAspect="1"/>
            </p:cNvPicPr>
            <p:nvPr/>
          </p:nvPicPr>
          <p:blipFill>
            <a:blip r:embed="rId2"/>
            <a:stretch>
              <a:fillRect/>
            </a:stretch>
          </p:blipFill>
          <p:spPr>
            <a:xfrm>
              <a:off x="2536525" y="4613044"/>
              <a:ext cx="5613999" cy="1831395"/>
            </a:xfrm>
            <a:prstGeom prst="rect">
              <a:avLst/>
            </a:prstGeom>
          </p:spPr>
        </p:pic>
        <p:sp>
          <p:nvSpPr>
            <p:cNvPr id="11" name="Rectangle 10">
              <a:extLst>
                <a:ext uri="{FF2B5EF4-FFF2-40B4-BE49-F238E27FC236}">
                  <a16:creationId xmlns:a16="http://schemas.microsoft.com/office/drawing/2014/main" id="{81498344-6D72-2C13-8067-44A4EB954542}"/>
                </a:ext>
              </a:extLst>
            </p:cNvPr>
            <p:cNvSpPr/>
            <p:nvPr/>
          </p:nvSpPr>
          <p:spPr>
            <a:xfrm>
              <a:off x="2042276" y="4356100"/>
              <a:ext cx="6602498" cy="234528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15" name="ZoneTexte 14">
            <a:extLst>
              <a:ext uri="{FF2B5EF4-FFF2-40B4-BE49-F238E27FC236}">
                <a16:creationId xmlns:a16="http://schemas.microsoft.com/office/drawing/2014/main" id="{34429F31-3154-FFBE-F222-59634C02E24C}"/>
              </a:ext>
            </a:extLst>
          </p:cNvPr>
          <p:cNvSpPr txBox="1"/>
          <p:nvPr/>
        </p:nvSpPr>
        <p:spPr>
          <a:xfrm>
            <a:off x="590530" y="4220247"/>
            <a:ext cx="9091760" cy="2863454"/>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Suppose that:</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G1 and L1 (300 MW) have agreed on a price of €30/MWh;</a:t>
            </a: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G2 and L2 (200 MW) have agreed on a price of €32/MWh;</a:t>
            </a: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At the same time, G3 offers energy at €35/MWh.</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Therefore:</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L2 should not pay more than €3/MWh for the transmission rights;</a:t>
            </a: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L1 could pay up to €5/MWh before preferring to purchase energy from G3.</a:t>
            </a:r>
          </a:p>
        </p:txBody>
      </p:sp>
      <p:sp>
        <p:nvSpPr>
          <p:cNvPr id="4" name="Espace réservé du numéro de diapositive 1">
            <a:extLst>
              <a:ext uri="{FF2B5EF4-FFF2-40B4-BE49-F238E27FC236}">
                <a16:creationId xmlns:a16="http://schemas.microsoft.com/office/drawing/2014/main" id="{85990780-56AC-A74F-9F72-07E8ABB07EAF}"/>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270</a:t>
            </a:fld>
            <a:endParaRPr lang="en-GB"/>
          </a:p>
        </p:txBody>
      </p:sp>
    </p:spTree>
    <p:extLst>
      <p:ext uri="{BB962C8B-B14F-4D97-AF65-F5344CB8AC3E}">
        <p14:creationId xmlns:p14="http://schemas.microsoft.com/office/powerpoint/2010/main" val="3159604305"/>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AE07F4F-C30B-EE2E-A66C-F01E6990413F}"/>
              </a:ext>
            </a:extLst>
          </p:cNvPr>
          <p:cNvSpPr txBox="1"/>
          <p:nvPr/>
        </p:nvSpPr>
        <p:spPr>
          <a:xfrm>
            <a:off x="590530" y="350622"/>
            <a:ext cx="8078987" cy="461719"/>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Problem with transmission rights</a:t>
            </a:r>
          </a:p>
        </p:txBody>
      </p:sp>
      <p:sp>
        <p:nvSpPr>
          <p:cNvPr id="16" name="ZoneTexte 15">
            <a:extLst>
              <a:ext uri="{FF2B5EF4-FFF2-40B4-BE49-F238E27FC236}">
                <a16:creationId xmlns:a16="http://schemas.microsoft.com/office/drawing/2014/main" id="{3B5B184A-5118-98B8-AA2E-36C6C4E0E7CE}"/>
              </a:ext>
            </a:extLst>
          </p:cNvPr>
          <p:cNvSpPr txBox="1"/>
          <p:nvPr/>
        </p:nvSpPr>
        <p:spPr>
          <a:xfrm>
            <a:off x="590529" y="1091270"/>
            <a:ext cx="9485615" cy="2863454"/>
          </a:xfrm>
          <a:prstGeom prst="rect">
            <a:avLst/>
          </a:prstGeom>
          <a:noFill/>
        </p:spPr>
        <p:txBody>
          <a:bodyPr wrap="square">
            <a:spAutoFit/>
          </a:bodyPr>
          <a:lstStyle/>
          <a:p>
            <a:pPr algn="just"/>
            <a:r>
              <a:rPr lang="en-GB" sz="2001" b="1">
                <a:latin typeface="Arial" panose="020B0604020202020204" pitchFamily="34" charset="0"/>
                <a:cs typeface="Arial" panose="020B0604020202020204" pitchFamily="34" charset="0"/>
              </a:rPr>
              <a:t>Problem 1</a:t>
            </a:r>
            <a:r>
              <a:rPr lang="en-GB" sz="2001">
                <a:latin typeface="Arial" panose="020B0604020202020204" pitchFamily="34" charset="0"/>
                <a:cs typeface="Arial" panose="020B0604020202020204" pitchFamily="34" charset="0"/>
              </a:rPr>
              <a:t>: In Europe, the situation is more complex due to the presence of multiple lines. The path that power takes through a network is not determined by the wishes of market participants but by physical laws.</a:t>
            </a:r>
          </a:p>
          <a:p>
            <a:pPr algn="just"/>
            <a:endParaRPr lang="en-GB" sz="1000">
              <a:latin typeface="Arial" panose="020B0604020202020204" pitchFamily="34" charset="0"/>
              <a:cs typeface="Arial" panose="020B0604020202020204" pitchFamily="34" charset="0"/>
            </a:endParaRPr>
          </a:p>
          <a:p>
            <a:pPr algn="just"/>
            <a:r>
              <a:rPr lang="en-GB" sz="2001" b="1">
                <a:latin typeface="Arial" panose="020B0604020202020204" pitchFamily="34" charset="0"/>
                <a:cs typeface="Arial" panose="020B0604020202020204" pitchFamily="34" charset="0"/>
              </a:rPr>
              <a:t>Problem 2</a:t>
            </a:r>
            <a:r>
              <a:rPr lang="en-GB" sz="2001">
                <a:latin typeface="Arial" panose="020B0604020202020204" pitchFamily="34" charset="0"/>
                <a:cs typeface="Arial" panose="020B0604020202020204" pitchFamily="34" charset="0"/>
              </a:rPr>
              <a:t>: Even if it were determined by the wishes of market participants, issues would still arise, as power can be traded from A to B and from B to A, creating counter-flows.</a:t>
            </a:r>
          </a:p>
          <a:p>
            <a:pPr algn="just"/>
            <a:endParaRPr lang="en-GB" sz="1000">
              <a:latin typeface="Arial" panose="020B0604020202020204" pitchFamily="34" charset="0"/>
              <a:cs typeface="Arial" panose="020B0604020202020204" pitchFamily="34" charset="0"/>
            </a:endParaRPr>
          </a:p>
          <a:p>
            <a:pPr algn="just"/>
            <a:r>
              <a:rPr lang="en-GB" sz="2001" b="1">
                <a:latin typeface="Arial" panose="020B0604020202020204" pitchFamily="34" charset="0"/>
                <a:cs typeface="Arial" panose="020B0604020202020204" pitchFamily="34" charset="0"/>
              </a:rPr>
              <a:t>Problem 3</a:t>
            </a:r>
            <a:r>
              <a:rPr lang="en-GB" sz="2001">
                <a:latin typeface="Arial" panose="020B0604020202020204" pitchFamily="34" charset="0"/>
                <a:cs typeface="Arial" panose="020B0604020202020204" pitchFamily="34" charset="0"/>
              </a:rPr>
              <a:t>:</a:t>
            </a:r>
            <a:r>
              <a:rPr lang="en-GB" sz="2001" b="1">
                <a:latin typeface="Arial" panose="020B0604020202020204" pitchFamily="34" charset="0"/>
                <a:cs typeface="Arial" panose="020B0604020202020204" pitchFamily="34" charset="0"/>
              </a:rPr>
              <a:t> </a:t>
            </a:r>
            <a:r>
              <a:rPr lang="en-GB" sz="2001">
                <a:latin typeface="Arial" panose="020B0604020202020204" pitchFamily="34" charset="0"/>
                <a:cs typeface="Arial" panose="020B0604020202020204" pitchFamily="34" charset="0"/>
              </a:rPr>
              <a:t>There is a risk of market power: </a:t>
            </a:r>
            <a:r>
              <a:rPr lang="en-US" sz="2001">
                <a:latin typeface="Arial" panose="020B0604020202020204" pitchFamily="34" charset="0"/>
                <a:cs typeface="Arial" panose="020B0604020202020204" pitchFamily="34" charset="0"/>
              </a:rPr>
              <a:t>physical transmission rights can enhance the ability of certain participants to exert market power.</a:t>
            </a:r>
            <a:endParaRPr lang="en-GB" sz="2001">
              <a:latin typeface="Arial" panose="020B0604020202020204" pitchFamily="34" charset="0"/>
              <a:cs typeface="Arial" panose="020B0604020202020204" pitchFamily="34" charset="0"/>
            </a:endParaRPr>
          </a:p>
        </p:txBody>
      </p:sp>
      <p:sp>
        <p:nvSpPr>
          <p:cNvPr id="18" name="ZoneTexte 17">
            <a:extLst>
              <a:ext uri="{FF2B5EF4-FFF2-40B4-BE49-F238E27FC236}">
                <a16:creationId xmlns:a16="http://schemas.microsoft.com/office/drawing/2014/main" id="{39B637F2-CD68-9A24-CC0D-776F887A1A8B}"/>
              </a:ext>
            </a:extLst>
          </p:cNvPr>
          <p:cNvSpPr txBox="1"/>
          <p:nvPr/>
        </p:nvSpPr>
        <p:spPr>
          <a:xfrm>
            <a:off x="2672292" y="7374023"/>
            <a:ext cx="5348814" cy="307899"/>
          </a:xfrm>
          <a:prstGeom prst="rect">
            <a:avLst/>
          </a:prstGeom>
          <a:noFill/>
        </p:spPr>
        <p:txBody>
          <a:bodyPr wrap="square">
            <a:spAutoFit/>
          </a:bodyPr>
          <a:lstStyle/>
          <a:p>
            <a:pPr algn="ctr"/>
            <a:r>
              <a:rPr lang="fr-BE" sz="1401" i="1">
                <a:latin typeface="Arial" panose="020B0604020202020204" pitchFamily="34" charset="0"/>
                <a:cs typeface="Arial" panose="020B0604020202020204" pitchFamily="34" charset="0"/>
              </a:rPr>
              <a:t>Overview border-crossing power exchanges.</a:t>
            </a:r>
            <a:endParaRPr lang="en-GB" sz="1401" i="1">
              <a:latin typeface="Arial" panose="020B0604020202020204" pitchFamily="34" charset="0"/>
              <a:cs typeface="Arial" panose="020B0604020202020204" pitchFamily="34" charset="0"/>
            </a:endParaRPr>
          </a:p>
        </p:txBody>
      </p:sp>
      <p:grpSp>
        <p:nvGrpSpPr>
          <p:cNvPr id="20" name="Groupe 19">
            <a:extLst>
              <a:ext uri="{FF2B5EF4-FFF2-40B4-BE49-F238E27FC236}">
                <a16:creationId xmlns:a16="http://schemas.microsoft.com/office/drawing/2014/main" id="{A206ABD0-DBD1-3F38-8E4B-BC6DDA386EE0}"/>
              </a:ext>
            </a:extLst>
          </p:cNvPr>
          <p:cNvGrpSpPr/>
          <p:nvPr/>
        </p:nvGrpSpPr>
        <p:grpSpPr>
          <a:xfrm>
            <a:off x="3354207" y="4238046"/>
            <a:ext cx="3984986" cy="3071470"/>
            <a:chOff x="3421678" y="3743425"/>
            <a:chExt cx="3843694" cy="2962568"/>
          </a:xfrm>
        </p:grpSpPr>
        <p:pic>
          <p:nvPicPr>
            <p:cNvPr id="3" name="Image 4">
              <a:extLst>
                <a:ext uri="{FF2B5EF4-FFF2-40B4-BE49-F238E27FC236}">
                  <a16:creationId xmlns:a16="http://schemas.microsoft.com/office/drawing/2014/main" id="{0A9C72ED-9FD4-4F71-DF99-B34A4CC105FC}"/>
                </a:ext>
              </a:extLst>
            </p:cNvPr>
            <p:cNvPicPr>
              <a:picLocks noChangeAspect="1"/>
            </p:cNvPicPr>
            <p:nvPr/>
          </p:nvPicPr>
          <p:blipFill>
            <a:blip r:embed="rId2"/>
            <a:stretch>
              <a:fillRect/>
            </a:stretch>
          </p:blipFill>
          <p:spPr>
            <a:xfrm>
              <a:off x="3421678" y="3743426"/>
              <a:ext cx="3843694" cy="2962567"/>
            </a:xfrm>
            <a:prstGeom prst="rect">
              <a:avLst/>
            </a:prstGeom>
          </p:spPr>
        </p:pic>
        <p:sp>
          <p:nvSpPr>
            <p:cNvPr id="19" name="Rectangle 18">
              <a:extLst>
                <a:ext uri="{FF2B5EF4-FFF2-40B4-BE49-F238E27FC236}">
                  <a16:creationId xmlns:a16="http://schemas.microsoft.com/office/drawing/2014/main" id="{B568E81F-CD23-9025-E2F7-FCB3AC2C0081}"/>
                </a:ext>
              </a:extLst>
            </p:cNvPr>
            <p:cNvSpPr/>
            <p:nvPr/>
          </p:nvSpPr>
          <p:spPr>
            <a:xfrm>
              <a:off x="3421678" y="3743425"/>
              <a:ext cx="3843694" cy="2962567"/>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4" name="Espace réservé du numéro de diapositive 1">
            <a:extLst>
              <a:ext uri="{FF2B5EF4-FFF2-40B4-BE49-F238E27FC236}">
                <a16:creationId xmlns:a16="http://schemas.microsoft.com/office/drawing/2014/main" id="{23EB3178-3A86-A936-CF82-6285A88DB751}"/>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271</a:t>
            </a:fld>
            <a:endParaRPr lang="en-GB"/>
          </a:p>
        </p:txBody>
      </p:sp>
    </p:spTree>
    <p:extLst>
      <p:ext uri="{BB962C8B-B14F-4D97-AF65-F5344CB8AC3E}">
        <p14:creationId xmlns:p14="http://schemas.microsoft.com/office/powerpoint/2010/main" val="79755766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BBF17CF4-52B7-EA37-6189-1DC2E0201497}"/>
              </a:ext>
            </a:extLst>
          </p:cNvPr>
          <p:cNvSpPr txBox="1"/>
          <p:nvPr/>
        </p:nvSpPr>
        <p:spPr>
          <a:xfrm>
            <a:off x="590530" y="350622"/>
            <a:ext cx="8078987" cy="461719"/>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Risk of market power</a:t>
            </a:r>
          </a:p>
        </p:txBody>
      </p:sp>
      <p:sp>
        <p:nvSpPr>
          <p:cNvPr id="12" name="ZoneTexte 11">
            <a:extLst>
              <a:ext uri="{FF2B5EF4-FFF2-40B4-BE49-F238E27FC236}">
                <a16:creationId xmlns:a16="http://schemas.microsoft.com/office/drawing/2014/main" id="{32DBF3A4-7D79-962B-C401-3800F6324FF1}"/>
              </a:ext>
            </a:extLst>
          </p:cNvPr>
          <p:cNvSpPr txBox="1"/>
          <p:nvPr/>
        </p:nvSpPr>
        <p:spPr>
          <a:xfrm>
            <a:off x="590531" y="1608344"/>
            <a:ext cx="9485614" cy="5326640"/>
          </a:xfrm>
          <a:prstGeom prst="rect">
            <a:avLst/>
          </a:prstGeom>
          <a:noFill/>
        </p:spPr>
        <p:txBody>
          <a:bodyPr wrap="square">
            <a:spAutoFit/>
          </a:bodyPr>
          <a:lstStyle/>
          <a:p>
            <a:pPr algn="just"/>
            <a:r>
              <a:rPr lang="en-US" sz="2001" u="sng">
                <a:latin typeface="Arial" panose="020B0604020202020204" pitchFamily="34" charset="0"/>
                <a:cs typeface="Arial" panose="020B0604020202020204" pitchFamily="34" charset="0"/>
              </a:rPr>
              <a:t>Example:</a:t>
            </a:r>
            <a:r>
              <a:rPr lang="en-US" sz="2001">
                <a:latin typeface="Arial" panose="020B0604020202020204" pitchFamily="34" charset="0"/>
                <a:cs typeface="Arial" panose="020B0604020202020204" pitchFamily="34" charset="0"/>
              </a:rPr>
              <a:t> The most expensive generator (G3) may seek to secure the transmission rights between A and B to fend off competition from generators connected to A. </a:t>
            </a:r>
            <a:r>
              <a:rPr lang="en-US" sz="2001" b="1">
                <a:latin typeface="Arial" panose="020B0604020202020204" pitchFamily="34" charset="0"/>
                <a:cs typeface="Arial" panose="020B0604020202020204" pitchFamily="34" charset="0"/>
              </a:rPr>
              <a:t>If G3 buys the transmission rights, it effectively blocks G1 and G2 from selling to Bus B</a:t>
            </a:r>
            <a:r>
              <a:rPr lang="en-US" sz="2001">
                <a:latin typeface="Arial" panose="020B0604020202020204" pitchFamily="34" charset="0"/>
                <a:cs typeface="Arial" panose="020B0604020202020204" pitchFamily="34" charset="0"/>
              </a:rPr>
              <a:t>.</a:t>
            </a: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To avoid this problem, </a:t>
            </a:r>
            <a:r>
              <a:rPr lang="en-GB" sz="2001">
                <a:latin typeface="Arial" panose="020B0604020202020204" pitchFamily="34" charset="0"/>
                <a:cs typeface="Arial" panose="020B0604020202020204" pitchFamily="34" charset="0"/>
              </a:rPr>
              <a:t>a UIOSI (Use-It-or-Sell-It) principle</a:t>
            </a:r>
            <a:r>
              <a:rPr lang="en-US" sz="2001">
                <a:latin typeface="Arial" panose="020B0604020202020204" pitchFamily="34" charset="0"/>
                <a:cs typeface="Arial" panose="020B0604020202020204" pitchFamily="34" charset="0"/>
              </a:rPr>
              <a:t> has been attached to physical transmission rights.</a:t>
            </a:r>
          </a:p>
        </p:txBody>
      </p:sp>
      <p:grpSp>
        <p:nvGrpSpPr>
          <p:cNvPr id="13" name="Groupe 12">
            <a:extLst>
              <a:ext uri="{FF2B5EF4-FFF2-40B4-BE49-F238E27FC236}">
                <a16:creationId xmlns:a16="http://schemas.microsoft.com/office/drawing/2014/main" id="{110BE958-B672-5887-CBAC-466D2F1E3B7D}"/>
              </a:ext>
            </a:extLst>
          </p:cNvPr>
          <p:cNvGrpSpPr/>
          <p:nvPr/>
        </p:nvGrpSpPr>
        <p:grpSpPr>
          <a:xfrm>
            <a:off x="2044146" y="3390281"/>
            <a:ext cx="6605109" cy="2346211"/>
            <a:chOff x="2042276" y="4356100"/>
            <a:chExt cx="6602498" cy="2345284"/>
          </a:xfrm>
        </p:grpSpPr>
        <p:pic>
          <p:nvPicPr>
            <p:cNvPr id="14" name="Image 4">
              <a:extLst>
                <a:ext uri="{FF2B5EF4-FFF2-40B4-BE49-F238E27FC236}">
                  <a16:creationId xmlns:a16="http://schemas.microsoft.com/office/drawing/2014/main" id="{B374FD8F-7488-A544-1F37-AF3048D853ED}"/>
                </a:ext>
              </a:extLst>
            </p:cNvPr>
            <p:cNvPicPr>
              <a:picLocks noChangeAspect="1"/>
            </p:cNvPicPr>
            <p:nvPr/>
          </p:nvPicPr>
          <p:blipFill>
            <a:blip r:embed="rId3"/>
            <a:stretch>
              <a:fillRect/>
            </a:stretch>
          </p:blipFill>
          <p:spPr>
            <a:xfrm>
              <a:off x="2536525" y="4613044"/>
              <a:ext cx="5613999" cy="1831395"/>
            </a:xfrm>
            <a:prstGeom prst="rect">
              <a:avLst/>
            </a:prstGeom>
          </p:spPr>
        </p:pic>
        <p:sp>
          <p:nvSpPr>
            <p:cNvPr id="15" name="Rectangle 14">
              <a:extLst>
                <a:ext uri="{FF2B5EF4-FFF2-40B4-BE49-F238E27FC236}">
                  <a16:creationId xmlns:a16="http://schemas.microsoft.com/office/drawing/2014/main" id="{31E6EC00-260C-B00E-E089-3B23226BCF9E}"/>
                </a:ext>
              </a:extLst>
            </p:cNvPr>
            <p:cNvSpPr/>
            <p:nvPr/>
          </p:nvSpPr>
          <p:spPr>
            <a:xfrm>
              <a:off x="2042276" y="4356100"/>
              <a:ext cx="6602498" cy="234528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4" name="Espace réservé du numéro de diapositive 1">
            <a:extLst>
              <a:ext uri="{FF2B5EF4-FFF2-40B4-BE49-F238E27FC236}">
                <a16:creationId xmlns:a16="http://schemas.microsoft.com/office/drawing/2014/main" id="{4B51629E-C867-CF27-8AD9-68995452717D}"/>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272</a:t>
            </a:fld>
            <a:endParaRPr lang="en-GB"/>
          </a:p>
        </p:txBody>
      </p:sp>
    </p:spTree>
    <p:extLst>
      <p:ext uri="{BB962C8B-B14F-4D97-AF65-F5344CB8AC3E}">
        <p14:creationId xmlns:p14="http://schemas.microsoft.com/office/powerpoint/2010/main" val="1979792152"/>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4D58FB3-618E-5BF9-D170-1956E6B090C0}"/>
              </a:ext>
            </a:extLst>
          </p:cNvPr>
          <p:cNvSpPr txBox="1"/>
          <p:nvPr/>
        </p:nvSpPr>
        <p:spPr>
          <a:xfrm>
            <a:off x="590530" y="350622"/>
            <a:ext cx="8078987" cy="461719"/>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Transmission rights in practice</a:t>
            </a:r>
          </a:p>
        </p:txBody>
      </p:sp>
      <p:sp>
        <p:nvSpPr>
          <p:cNvPr id="11" name="ZoneTexte 10">
            <a:extLst>
              <a:ext uri="{FF2B5EF4-FFF2-40B4-BE49-F238E27FC236}">
                <a16:creationId xmlns:a16="http://schemas.microsoft.com/office/drawing/2014/main" id="{9510AD2F-D32A-DACF-070E-925F325717B5}"/>
              </a:ext>
            </a:extLst>
          </p:cNvPr>
          <p:cNvSpPr txBox="1"/>
          <p:nvPr/>
        </p:nvSpPr>
        <p:spPr>
          <a:xfrm>
            <a:off x="590530" y="2175032"/>
            <a:ext cx="9485614" cy="4094839"/>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Historically, the right to trade across borders was granted to utilities, which were often state-owned and vertically integrated.</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1996, a directive was established that specified TSOs must provide non-discriminatory access to their networks.</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However, this is not entirely the case, as some long-term contracts remain in place.</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a market-based environment, there are two main methods for selling transmission rights:</a:t>
            </a:r>
          </a:p>
          <a:p>
            <a:pPr algn="just"/>
            <a:endParaRPr lang="en-US" sz="1000">
              <a:latin typeface="Arial" panose="020B0604020202020204" pitchFamily="34" charset="0"/>
              <a:cs typeface="Arial" panose="020B0604020202020204" pitchFamily="34" charset="0"/>
            </a:endParaRPr>
          </a:p>
          <a:p>
            <a:pPr marL="457383" indent="-457383" algn="just">
              <a:buFont typeface="+mj-lt"/>
              <a:buAutoNum type="arabicParenR"/>
            </a:pPr>
            <a:r>
              <a:rPr lang="en-US" sz="2001" b="1">
                <a:latin typeface="Arial" panose="020B0604020202020204" pitchFamily="34" charset="0"/>
                <a:cs typeface="Arial" panose="020B0604020202020204" pitchFamily="34" charset="0"/>
              </a:rPr>
              <a:t>Explicit Auction</a:t>
            </a:r>
          </a:p>
          <a:p>
            <a:pPr marL="457383" indent="-457383" algn="just">
              <a:buFont typeface="+mj-lt"/>
              <a:buAutoNum type="arabicParenR"/>
            </a:pPr>
            <a:endParaRPr lang="en-US" sz="1000" b="1">
              <a:latin typeface="Arial" panose="020B0604020202020204" pitchFamily="34" charset="0"/>
              <a:cs typeface="Arial" panose="020B0604020202020204" pitchFamily="34" charset="0"/>
            </a:endParaRPr>
          </a:p>
          <a:p>
            <a:pPr marL="457383" indent="-457383" algn="just">
              <a:buFont typeface="+mj-lt"/>
              <a:buAutoNum type="arabicParenR"/>
            </a:pPr>
            <a:r>
              <a:rPr lang="en-US" sz="2001" b="1">
                <a:latin typeface="Arial" panose="020B0604020202020204" pitchFamily="34" charset="0"/>
                <a:cs typeface="Arial" panose="020B0604020202020204" pitchFamily="34" charset="0"/>
              </a:rPr>
              <a:t>Implicit Auction</a:t>
            </a:r>
            <a:r>
              <a:rPr lang="en-US" sz="2001">
                <a:latin typeface="Arial" panose="020B0604020202020204" pitchFamily="34" charset="0"/>
                <a:cs typeface="Arial" panose="020B0604020202020204" pitchFamily="34" charset="0"/>
              </a:rPr>
              <a:t> (also known as market coupling – cf dedicated lessons)</a:t>
            </a:r>
          </a:p>
        </p:txBody>
      </p:sp>
      <p:sp>
        <p:nvSpPr>
          <p:cNvPr id="4" name="Espace réservé du numéro de diapositive 1">
            <a:extLst>
              <a:ext uri="{FF2B5EF4-FFF2-40B4-BE49-F238E27FC236}">
                <a16:creationId xmlns:a16="http://schemas.microsoft.com/office/drawing/2014/main" id="{EDA6CDAC-6585-566D-E50D-A3F4CA283B6F}"/>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273</a:t>
            </a:fld>
            <a:endParaRPr lang="en-GB"/>
          </a:p>
        </p:txBody>
      </p:sp>
    </p:spTree>
    <p:extLst>
      <p:ext uri="{BB962C8B-B14F-4D97-AF65-F5344CB8AC3E}">
        <p14:creationId xmlns:p14="http://schemas.microsoft.com/office/powerpoint/2010/main" val="426480994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D56F04C-146D-7EC4-6321-EAA49859384B}"/>
              </a:ext>
            </a:extLst>
          </p:cNvPr>
          <p:cNvSpPr txBox="1"/>
          <p:nvPr/>
        </p:nvSpPr>
        <p:spPr>
          <a:xfrm>
            <a:off x="590530" y="350622"/>
            <a:ext cx="8078987" cy="461719"/>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Explicit auction – Periods before day-ahead</a:t>
            </a:r>
          </a:p>
        </p:txBody>
      </p:sp>
      <p:sp>
        <p:nvSpPr>
          <p:cNvPr id="14" name="ZoneTexte 13">
            <a:extLst>
              <a:ext uri="{FF2B5EF4-FFF2-40B4-BE49-F238E27FC236}">
                <a16:creationId xmlns:a16="http://schemas.microsoft.com/office/drawing/2014/main" id="{AC688169-C4D4-356D-5D6A-D7FC6A57B369}"/>
              </a:ext>
            </a:extLst>
          </p:cNvPr>
          <p:cNvSpPr txBox="1"/>
          <p:nvPr/>
        </p:nvSpPr>
        <p:spPr>
          <a:xfrm>
            <a:off x="590531" y="2357158"/>
            <a:ext cx="9485614" cy="3787149"/>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An explicit auction involves TSOs auctioning transmission rights to the </a:t>
            </a:r>
            <a:r>
              <a:rPr lang="en-GB" sz="2001" b="1">
                <a:latin typeface="Arial" panose="020B0604020202020204" pitchFamily="34" charset="0"/>
                <a:cs typeface="Arial" panose="020B0604020202020204" pitchFamily="34" charset="0"/>
              </a:rPr>
              <a:t>highest bidders</a:t>
            </a:r>
            <a:r>
              <a:rPr lang="en-GB" sz="2001">
                <a:latin typeface="Arial" panose="020B0604020202020204" pitchFamily="34" charset="0"/>
                <a:cs typeface="Arial" panose="020B0604020202020204" pitchFamily="34" charset="0"/>
              </a:rPr>
              <a:t>, separately from the trading of energy.</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In practice, these auctions are conducted through the Joint Allocation Office (JAO), a consortium of 20 TSOs from 17 countries that employs harmonized auction rules and timings.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In most of Europe, access to forward electricity markets across borders is based on transmission rights, and cross-border long-term transmission rights can only be allocated through explicit auctions.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Auctions are organized for at least monthly and yearly transmission rights.</a:t>
            </a:r>
          </a:p>
        </p:txBody>
      </p:sp>
      <p:sp>
        <p:nvSpPr>
          <p:cNvPr id="4" name="Espace réservé du numéro de diapositive 1">
            <a:extLst>
              <a:ext uri="{FF2B5EF4-FFF2-40B4-BE49-F238E27FC236}">
                <a16:creationId xmlns:a16="http://schemas.microsoft.com/office/drawing/2014/main" id="{A5254021-9293-507E-BBBF-545991029BFC}"/>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274</a:t>
            </a:fld>
            <a:endParaRPr lang="en-GB"/>
          </a:p>
        </p:txBody>
      </p:sp>
    </p:spTree>
    <p:extLst>
      <p:ext uri="{BB962C8B-B14F-4D97-AF65-F5344CB8AC3E}">
        <p14:creationId xmlns:p14="http://schemas.microsoft.com/office/powerpoint/2010/main" val="3757884068"/>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A9554C6-C9E5-DF3F-10DB-B089332ED0CA}"/>
              </a:ext>
            </a:extLst>
          </p:cNvPr>
          <p:cNvSpPr txBox="1"/>
          <p:nvPr/>
        </p:nvSpPr>
        <p:spPr>
          <a:xfrm>
            <a:off x="590530" y="350622"/>
            <a:ext cx="8078987" cy="461719"/>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Explicit auction – Limitation and discussion</a:t>
            </a:r>
          </a:p>
        </p:txBody>
      </p:sp>
      <p:sp>
        <p:nvSpPr>
          <p:cNvPr id="14" name="ZoneTexte 13">
            <a:extLst>
              <a:ext uri="{FF2B5EF4-FFF2-40B4-BE49-F238E27FC236}">
                <a16:creationId xmlns:a16="http://schemas.microsoft.com/office/drawing/2014/main" id="{7B2212A7-0237-B382-DEF4-565D2180D3F9}"/>
              </a:ext>
            </a:extLst>
          </p:cNvPr>
          <p:cNvSpPr txBox="1"/>
          <p:nvPr/>
        </p:nvSpPr>
        <p:spPr>
          <a:xfrm>
            <a:off x="590530" y="2303790"/>
            <a:ext cx="9485614" cy="3787062"/>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Market participants face challenges due to the separation of transmission rights from energy trading. To bid for these rights, </a:t>
            </a:r>
            <a:r>
              <a:rPr lang="en-US" sz="2001" b="1">
                <a:latin typeface="Arial" panose="020B0604020202020204" pitchFamily="34" charset="0"/>
                <a:cs typeface="Arial" panose="020B0604020202020204" pitchFamily="34" charset="0"/>
              </a:rPr>
              <a:t>traders must accurately predict hourly price differences between zones, which is a challenging task</a:t>
            </a:r>
            <a:r>
              <a:rPr lang="en-US" sz="2001">
                <a:latin typeface="Arial" panose="020B0604020202020204" pitchFamily="34" charset="0"/>
                <a:cs typeface="Arial" panose="020B0604020202020204" pitchFamily="34" charset="0"/>
              </a:rPr>
              <a:t>.</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Accurately predicting these differences requires a comprehensive understanding of various market dynamics, including generation patterns, demand fluctuations, congestion, and network constraints.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Additionally, there is ongoing discussion about the procedures to follow if a TSO needs to curtail long-term transmission rights due to network issues.</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key question is how the TSO will compensate the market players who have purchased these rights.</a:t>
            </a:r>
          </a:p>
        </p:txBody>
      </p:sp>
      <p:sp>
        <p:nvSpPr>
          <p:cNvPr id="4" name="Espace réservé du numéro de diapositive 1">
            <a:extLst>
              <a:ext uri="{FF2B5EF4-FFF2-40B4-BE49-F238E27FC236}">
                <a16:creationId xmlns:a16="http://schemas.microsoft.com/office/drawing/2014/main" id="{2C06C9B1-0D5F-EAC8-1496-FFB863F72835}"/>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275</a:t>
            </a:fld>
            <a:endParaRPr lang="en-GB"/>
          </a:p>
        </p:txBody>
      </p:sp>
    </p:spTree>
    <p:extLst>
      <p:ext uri="{BB962C8B-B14F-4D97-AF65-F5344CB8AC3E}">
        <p14:creationId xmlns:p14="http://schemas.microsoft.com/office/powerpoint/2010/main" val="2665975782"/>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1D1338B-DCF3-9FB2-75A8-CD0EDA22EE80}"/>
              </a:ext>
            </a:extLst>
          </p:cNvPr>
          <p:cNvSpPr txBox="1"/>
          <p:nvPr/>
        </p:nvSpPr>
        <p:spPr>
          <a:xfrm>
            <a:off x="590530" y="350622"/>
            <a:ext cx="8078987" cy="461719"/>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Day-ahead and implicit auction (1/2)</a:t>
            </a:r>
          </a:p>
        </p:txBody>
      </p:sp>
      <p:sp>
        <p:nvSpPr>
          <p:cNvPr id="11" name="ZoneTexte 10">
            <a:extLst>
              <a:ext uri="{FF2B5EF4-FFF2-40B4-BE49-F238E27FC236}">
                <a16:creationId xmlns:a16="http://schemas.microsoft.com/office/drawing/2014/main" id="{02582494-6103-8D69-883D-98D219D011BD}"/>
              </a:ext>
            </a:extLst>
          </p:cNvPr>
          <p:cNvSpPr txBox="1"/>
          <p:nvPr/>
        </p:nvSpPr>
        <p:spPr>
          <a:xfrm>
            <a:off x="590530" y="1173331"/>
            <a:ext cx="9485613" cy="1477912"/>
          </a:xfrm>
          <a:prstGeom prst="rect">
            <a:avLst/>
          </a:prstGeom>
          <a:noFill/>
        </p:spPr>
        <p:txBody>
          <a:bodyPr wrap="square">
            <a:spAutoFit/>
          </a:bodyPr>
          <a:lstStyle/>
          <a:p>
            <a:pPr algn="just"/>
            <a:r>
              <a:rPr lang="en-US" sz="2001" b="1">
                <a:latin typeface="Arial" panose="020B0604020202020204" pitchFamily="34" charset="0"/>
                <a:cs typeface="Arial" panose="020B0604020202020204" pitchFamily="34" charset="0"/>
              </a:rPr>
              <a:t>In an implicit auction, transmission rights are integrated directly into the energy trading process. </a:t>
            </a:r>
            <a:r>
              <a:rPr lang="en-US" sz="2001">
                <a:latin typeface="Arial" panose="020B0604020202020204" pitchFamily="34" charset="0"/>
                <a:cs typeface="Arial" panose="020B0604020202020204" pitchFamily="34" charset="0"/>
              </a:rPr>
              <a:t>In Europe, the day-ahead market has been interconnected across countries, forming the Single Day-Ahead Coupling (SDAC). </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Here the clearing process done through EUPHEMIA:</a:t>
            </a:r>
          </a:p>
        </p:txBody>
      </p:sp>
      <p:sp>
        <p:nvSpPr>
          <p:cNvPr id="6" name="ZoneTexte 5">
            <a:extLst>
              <a:ext uri="{FF2B5EF4-FFF2-40B4-BE49-F238E27FC236}">
                <a16:creationId xmlns:a16="http://schemas.microsoft.com/office/drawing/2014/main" id="{24EEC5B7-DC96-D6D4-8C5E-9A4A0E9F8FB5}"/>
              </a:ext>
            </a:extLst>
          </p:cNvPr>
          <p:cNvSpPr txBox="1"/>
          <p:nvPr/>
        </p:nvSpPr>
        <p:spPr>
          <a:xfrm>
            <a:off x="590530" y="2818084"/>
            <a:ext cx="9485613" cy="1708835"/>
          </a:xfrm>
          <a:prstGeom prst="rect">
            <a:avLst/>
          </a:prstGeom>
          <a:noFill/>
        </p:spPr>
        <p:txBody>
          <a:bodyPr wrap="square" rtlCol="0">
            <a:spAutoFit/>
          </a:bodyPr>
          <a:lstStyle/>
          <a:p>
            <a:pPr marL="457383" indent="-457383" algn="just">
              <a:buAutoNum type="arabicParenR"/>
            </a:pPr>
            <a:r>
              <a:rPr lang="en-US" sz="2001" b="1">
                <a:latin typeface="Arial" panose="020B0604020202020204" pitchFamily="34" charset="0"/>
                <a:cs typeface="Arial" panose="020B0604020202020204" pitchFamily="34" charset="0"/>
              </a:rPr>
              <a:t>Bid matching:</a:t>
            </a:r>
          </a:p>
          <a:p>
            <a:pPr marL="457383" indent="-457383" algn="just">
              <a:buAutoNum type="arabicParenR"/>
            </a:pPr>
            <a:endParaRPr lang="en-US" sz="500" b="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Bids from each national market are collected. For each market, electricity supply and demand bids are matched based on the local price. If a region has surplus generation (more offers to sell than demand), it would tend to have a lower price. Regions with higher demand relative to supply would have a higher price.</a:t>
            </a:r>
            <a:endParaRPr lang="fr-BE" sz="2001">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B619B54F-093A-BB92-69B7-8F5DA3372EA5}"/>
              </a:ext>
            </a:extLst>
          </p:cNvPr>
          <p:cNvSpPr txBox="1"/>
          <p:nvPr/>
        </p:nvSpPr>
        <p:spPr>
          <a:xfrm>
            <a:off x="590531" y="4775459"/>
            <a:ext cx="9485614" cy="2709505"/>
          </a:xfrm>
          <a:prstGeom prst="rect">
            <a:avLst/>
          </a:prstGeom>
          <a:noFill/>
        </p:spPr>
        <p:txBody>
          <a:bodyPr wrap="square">
            <a:spAutoFit/>
          </a:bodyPr>
          <a:lstStyle/>
          <a:p>
            <a:pPr marL="457383" indent="-457383" algn="just">
              <a:buAutoNum type="arabicParenR" startAt="2"/>
            </a:pPr>
            <a:r>
              <a:rPr lang="fr-BE" sz="2001" b="1">
                <a:latin typeface="Arial" panose="020B0604020202020204" pitchFamily="34" charset="0"/>
                <a:cs typeface="Arial" panose="020B0604020202020204" pitchFamily="34" charset="0"/>
              </a:rPr>
              <a:t>Transmission capacity allocation:</a:t>
            </a:r>
          </a:p>
          <a:p>
            <a:pPr marL="457383" indent="-457383" algn="just">
              <a:buAutoNum type="arabicParenR" startAt="2"/>
            </a:pPr>
            <a:endParaRPr lang="fr-BE" sz="500" b="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algorithm checks for price differences between regions. If two neighboring markets have different prices and there is available transmission capacity between them, electricity is scheduled to flow from the lower-priced region to the higher-priced region. The flow continues until one of three things happens:</a:t>
            </a:r>
          </a:p>
          <a:p>
            <a:pPr algn="just"/>
            <a:endParaRPr lang="en-US"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Prices converge between the two regions;</a:t>
            </a: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All available transmission capacity is used (i.e., congestion occurs);</a:t>
            </a: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All supply and demand bids are matched.</a:t>
            </a:r>
          </a:p>
        </p:txBody>
      </p:sp>
      <p:sp>
        <p:nvSpPr>
          <p:cNvPr id="3" name="Espace réservé du numéro de diapositive 1">
            <a:extLst>
              <a:ext uri="{FF2B5EF4-FFF2-40B4-BE49-F238E27FC236}">
                <a16:creationId xmlns:a16="http://schemas.microsoft.com/office/drawing/2014/main" id="{1C5F0733-5AC7-00C3-5F7A-1E5E6A009E35}"/>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276</a:t>
            </a:fld>
            <a:endParaRPr lang="en-GB"/>
          </a:p>
        </p:txBody>
      </p:sp>
    </p:spTree>
    <p:extLst>
      <p:ext uri="{BB962C8B-B14F-4D97-AF65-F5344CB8AC3E}">
        <p14:creationId xmlns:p14="http://schemas.microsoft.com/office/powerpoint/2010/main" val="825181155"/>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B4EE88E-F48B-5D4E-0F1C-E75382D37D50}"/>
              </a:ext>
            </a:extLst>
          </p:cNvPr>
          <p:cNvSpPr txBox="1"/>
          <p:nvPr/>
        </p:nvSpPr>
        <p:spPr>
          <a:xfrm>
            <a:off x="590531" y="1333362"/>
            <a:ext cx="9485614" cy="2016733"/>
          </a:xfrm>
          <a:prstGeom prst="rect">
            <a:avLst/>
          </a:prstGeom>
          <a:noFill/>
        </p:spPr>
        <p:txBody>
          <a:bodyPr wrap="square" rtlCol="0">
            <a:spAutoFit/>
          </a:bodyPr>
          <a:lstStyle/>
          <a:p>
            <a:pPr marL="457383" indent="-457383" algn="just">
              <a:buAutoNum type="arabicParenR" startAt="3"/>
            </a:pPr>
            <a:r>
              <a:rPr lang="fr-BE" sz="2001" b="1">
                <a:latin typeface="Arial" panose="020B0604020202020204" pitchFamily="34" charset="0"/>
                <a:cs typeface="Arial" panose="020B0604020202020204" pitchFamily="34" charset="0"/>
              </a:rPr>
              <a:t>Price formation:</a:t>
            </a:r>
          </a:p>
          <a:p>
            <a:pPr marL="457383" indent="-457383" algn="just">
              <a:buAutoNum type="arabicParenR" startAt="3"/>
            </a:pPr>
            <a:endParaRPr lang="fr-BE" sz="500" b="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clearing price in each zone is determined based on the marginal cost of the last accepted electricity offer in that market. In uncongested regions, prices will converge to a single market clearing price. In congested regions (where the transmission line is fully used), prices may remain different, reflecting the supply and demand balance within each region.</a:t>
            </a:r>
            <a:endParaRPr lang="fr-BE" sz="200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B38234B2-F7CA-12C1-7AC1-D37E33241858}"/>
              </a:ext>
            </a:extLst>
          </p:cNvPr>
          <p:cNvSpPr txBox="1"/>
          <p:nvPr/>
        </p:nvSpPr>
        <p:spPr>
          <a:xfrm>
            <a:off x="590531" y="3578021"/>
            <a:ext cx="9485614" cy="2016733"/>
          </a:xfrm>
          <a:prstGeom prst="rect">
            <a:avLst/>
          </a:prstGeom>
          <a:noFill/>
        </p:spPr>
        <p:txBody>
          <a:bodyPr wrap="square" rtlCol="0">
            <a:spAutoFit/>
          </a:bodyPr>
          <a:lstStyle/>
          <a:p>
            <a:pPr marL="457383" indent="-457383" algn="just">
              <a:buAutoNum type="arabicParenR" startAt="4"/>
            </a:pPr>
            <a:r>
              <a:rPr lang="fr-BE" sz="2001" b="1">
                <a:latin typeface="Arial" panose="020B0604020202020204" pitchFamily="34" charset="0"/>
                <a:cs typeface="Arial" panose="020B0604020202020204" pitchFamily="34" charset="0"/>
              </a:rPr>
              <a:t>Congestion management:</a:t>
            </a:r>
          </a:p>
          <a:p>
            <a:pPr marL="457383" indent="-457383" algn="just">
              <a:buAutoNum type="arabicParenR" startAt="4"/>
            </a:pPr>
            <a:endParaRPr lang="fr-BE" sz="500" b="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When congestion occurs (i.e., a transmission line is fully utilized and can't accommodate further flows), prices in the exporting region (low-price region) and importing region (high-price region) remain different. This price difference is known as the congestion rent, which reflects the economic value of the limited transmission capacity.</a:t>
            </a:r>
            <a:endParaRPr lang="fr-BE" sz="2001">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530C0F60-ADD6-B21F-E039-B87594DDA6B1}"/>
              </a:ext>
            </a:extLst>
          </p:cNvPr>
          <p:cNvSpPr txBox="1"/>
          <p:nvPr/>
        </p:nvSpPr>
        <p:spPr>
          <a:xfrm>
            <a:off x="590530" y="5822680"/>
            <a:ext cx="9485614" cy="1400937"/>
          </a:xfrm>
          <a:prstGeom prst="rect">
            <a:avLst/>
          </a:prstGeom>
          <a:noFill/>
        </p:spPr>
        <p:txBody>
          <a:bodyPr wrap="square" rtlCol="0">
            <a:spAutoFit/>
          </a:bodyPr>
          <a:lstStyle/>
          <a:p>
            <a:pPr marL="457383" indent="-457383" algn="just">
              <a:buAutoNum type="arabicParenR" startAt="5"/>
            </a:pPr>
            <a:r>
              <a:rPr lang="en-US" sz="2001" b="1">
                <a:latin typeface="Arial" panose="020B0604020202020204" pitchFamily="34" charset="0"/>
                <a:cs typeface="Arial" panose="020B0604020202020204" pitchFamily="34" charset="0"/>
              </a:rPr>
              <a:t>Results:</a:t>
            </a:r>
          </a:p>
          <a:p>
            <a:pPr marL="457383" indent="-457383" algn="just">
              <a:buAutoNum type="arabicParenR" startAt="5"/>
            </a:pPr>
            <a:endParaRPr lang="en-US" sz="500" b="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Results include the market clearing price for each region, cross-border electricity flow indicating the scheduled electricity transfers between zones, and congestion rents, if applicable, for overloaded transmission lines.</a:t>
            </a:r>
            <a:endParaRPr lang="fr-BE" sz="2001">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A906E3B7-CF59-7E43-8B4B-060C6EA11E37}"/>
              </a:ext>
            </a:extLst>
          </p:cNvPr>
          <p:cNvSpPr txBox="1"/>
          <p:nvPr/>
        </p:nvSpPr>
        <p:spPr>
          <a:xfrm>
            <a:off x="590530" y="350622"/>
            <a:ext cx="8078987" cy="461719"/>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Day-ahead and implicit auction (2/2)</a:t>
            </a:r>
          </a:p>
        </p:txBody>
      </p:sp>
      <p:sp>
        <p:nvSpPr>
          <p:cNvPr id="3" name="Espace réservé du numéro de diapositive 1">
            <a:extLst>
              <a:ext uri="{FF2B5EF4-FFF2-40B4-BE49-F238E27FC236}">
                <a16:creationId xmlns:a16="http://schemas.microsoft.com/office/drawing/2014/main" id="{751C352B-F153-AA41-48A4-6CDD37C6D602}"/>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277</a:t>
            </a:fld>
            <a:endParaRPr lang="en-GB"/>
          </a:p>
        </p:txBody>
      </p:sp>
    </p:spTree>
    <p:extLst>
      <p:ext uri="{BB962C8B-B14F-4D97-AF65-F5344CB8AC3E}">
        <p14:creationId xmlns:p14="http://schemas.microsoft.com/office/powerpoint/2010/main" val="221039466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C95B8A6-28B5-B524-AD47-D8F628F583E7}"/>
              </a:ext>
            </a:extLst>
          </p:cNvPr>
          <p:cNvSpPr txBox="1"/>
          <p:nvPr/>
        </p:nvSpPr>
        <p:spPr>
          <a:xfrm>
            <a:off x="590530" y="350622"/>
            <a:ext cx="8078987" cy="461719"/>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Types of transmission rights</a:t>
            </a:r>
          </a:p>
        </p:txBody>
      </p:sp>
      <p:sp>
        <p:nvSpPr>
          <p:cNvPr id="16" name="ZoneTexte 15">
            <a:extLst>
              <a:ext uri="{FF2B5EF4-FFF2-40B4-BE49-F238E27FC236}">
                <a16:creationId xmlns:a16="http://schemas.microsoft.com/office/drawing/2014/main" id="{47CF1B30-7C44-DD22-B513-D7866914C006}"/>
              </a:ext>
            </a:extLst>
          </p:cNvPr>
          <p:cNvSpPr txBox="1"/>
          <p:nvPr/>
        </p:nvSpPr>
        <p:spPr>
          <a:xfrm>
            <a:off x="590530" y="1703335"/>
            <a:ext cx="9485614" cy="5172698"/>
          </a:xfrm>
          <a:prstGeom prst="rect">
            <a:avLst/>
          </a:prstGeom>
          <a:noFill/>
        </p:spPr>
        <p:txBody>
          <a:bodyPr wrap="square">
            <a:spAutoFit/>
          </a:bodyPr>
          <a:lstStyle/>
          <a:p>
            <a:pPr algn="just"/>
            <a:r>
              <a:rPr lang="en-GB" sz="2001" b="1">
                <a:latin typeface="Arial" panose="020B0604020202020204" pitchFamily="34" charset="0"/>
                <a:cs typeface="Arial" panose="020B0604020202020204" pitchFamily="34" charset="0"/>
              </a:rPr>
              <a:t>Physical Transmission Rights (PTR):</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Type of right that entitles the holder to physically transfer a certain volume of electricity within a specified period of time between two bidding zones in a specific direction.</a:t>
            </a:r>
          </a:p>
          <a:p>
            <a:pPr algn="just"/>
            <a:endParaRPr lang="en-GB" sz="1000">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If the trader decides not to utilize the right, the UIOSI (Use-It-or-Sell-It) principle applies. The trader is compensated for the value of the right in a day-ahead auction, with the price difference across the border serving as the implicit price for the transmission right.</a:t>
            </a:r>
          </a:p>
          <a:p>
            <a:pPr algn="just"/>
            <a:endParaRPr lang="en-GB" sz="2001">
              <a:latin typeface="Arial" panose="020B0604020202020204" pitchFamily="34" charset="0"/>
              <a:cs typeface="Arial" panose="020B0604020202020204" pitchFamily="34" charset="0"/>
            </a:endParaRPr>
          </a:p>
          <a:p>
            <a:pPr algn="just"/>
            <a:r>
              <a:rPr lang="en-GB" sz="2001" b="1">
                <a:latin typeface="Arial" panose="020B0604020202020204" pitchFamily="34" charset="0"/>
                <a:cs typeface="Arial" panose="020B0604020202020204" pitchFamily="34" charset="0"/>
              </a:rPr>
              <a:t>Financial Transmission Rights (FTR):</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Type of right that entitles the holder to receive financial remuneration (or obligate the holder to provide financial remuneration) based on the day-ahead allocation results between two bidding zones during a specified period of time in a specific direction.</a:t>
            </a:r>
          </a:p>
        </p:txBody>
      </p:sp>
      <p:sp>
        <p:nvSpPr>
          <p:cNvPr id="4" name="Espace réservé du numéro de diapositive 1">
            <a:extLst>
              <a:ext uri="{FF2B5EF4-FFF2-40B4-BE49-F238E27FC236}">
                <a16:creationId xmlns:a16="http://schemas.microsoft.com/office/drawing/2014/main" id="{8431D93B-2BBA-0D49-F1AD-622FC95C2CE7}"/>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278</a:t>
            </a:fld>
            <a:endParaRPr lang="en-GB"/>
          </a:p>
        </p:txBody>
      </p:sp>
    </p:spTree>
    <p:extLst>
      <p:ext uri="{BB962C8B-B14F-4D97-AF65-F5344CB8AC3E}">
        <p14:creationId xmlns:p14="http://schemas.microsoft.com/office/powerpoint/2010/main" val="392833277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5F99388-5B64-D8C2-6596-DADC5BE339FA}"/>
              </a:ext>
            </a:extLst>
          </p:cNvPr>
          <p:cNvSpPr txBox="1"/>
          <p:nvPr/>
        </p:nvSpPr>
        <p:spPr>
          <a:xfrm>
            <a:off x="590530" y="350622"/>
            <a:ext cx="8078987" cy="461719"/>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After day-ahead</a:t>
            </a:r>
          </a:p>
        </p:txBody>
      </p:sp>
      <p:sp>
        <p:nvSpPr>
          <p:cNvPr id="11" name="ZoneTexte 10">
            <a:extLst>
              <a:ext uri="{FF2B5EF4-FFF2-40B4-BE49-F238E27FC236}">
                <a16:creationId xmlns:a16="http://schemas.microsoft.com/office/drawing/2014/main" id="{3947A8FF-86A0-5531-266B-BC5A49F2BC19}"/>
              </a:ext>
            </a:extLst>
          </p:cNvPr>
          <p:cNvSpPr txBox="1"/>
          <p:nvPr/>
        </p:nvSpPr>
        <p:spPr>
          <a:xfrm>
            <a:off x="590531" y="2083268"/>
            <a:ext cx="9485614" cy="440294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Currently, intraday transmission rights are offered free of charge.</a:t>
            </a: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They operate on a first-come, first-served basis</a:t>
            </a:r>
            <a:r>
              <a:rPr lang="en-US" sz="2001">
                <a:latin typeface="Arial" panose="020B0604020202020204" pitchFamily="34" charset="0"/>
                <a:cs typeface="Arial" panose="020B0604020202020204" pitchFamily="34" charset="0"/>
              </a:rPr>
              <a:t>, with rights allocated to the first participants matched on the continuous trading platform until no more rights are available or until the border is closed (i.e., one hour before delivery).</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system is not market-based; therefore, </a:t>
            </a:r>
            <a:r>
              <a:rPr lang="en-US" sz="2001" b="1">
                <a:latin typeface="Arial" panose="020B0604020202020204" pitchFamily="34" charset="0"/>
                <a:cs typeface="Arial" panose="020B0604020202020204" pitchFamily="34" charset="0"/>
              </a:rPr>
              <a:t>no transmission rights are specifically reserved for the intraday stage</a:t>
            </a:r>
            <a:r>
              <a:rPr lang="en-US" sz="2001">
                <a:latin typeface="Arial" panose="020B0604020202020204" pitchFamily="34" charset="0"/>
                <a:cs typeface="Arial" panose="020B0604020202020204" pitchFamily="34" charset="0"/>
              </a:rPr>
              <a:t>. Only the rights that have not been utilized in the day-ahead stage are allocated for intraday trading.</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Currently, most transactions occur through continuous trading due to the small volumes sold. However, ACER (the European Union Agency for the Cooperation of Energy Regulators) is advocating for auctions that would allow for the sale of transmission rights similar to the day-ahead process.</a:t>
            </a:r>
          </a:p>
        </p:txBody>
      </p:sp>
      <p:sp>
        <p:nvSpPr>
          <p:cNvPr id="4" name="Espace réservé du numéro de diapositive 1">
            <a:extLst>
              <a:ext uri="{FF2B5EF4-FFF2-40B4-BE49-F238E27FC236}">
                <a16:creationId xmlns:a16="http://schemas.microsoft.com/office/drawing/2014/main" id="{9EE5A479-F962-E002-AAE2-1089B1F0F554}"/>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279</a:t>
            </a:fld>
            <a:endParaRPr lang="en-GB"/>
          </a:p>
        </p:txBody>
      </p:sp>
    </p:spTree>
    <p:extLst>
      <p:ext uri="{BB962C8B-B14F-4D97-AF65-F5344CB8AC3E}">
        <p14:creationId xmlns:p14="http://schemas.microsoft.com/office/powerpoint/2010/main" val="2314770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384BFC22-C810-122F-AC30-29C283016345}"/>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Gas-fired power plants </a:t>
            </a:r>
            <a:r>
              <a:rPr lang="en-US" sz="2400" b="1" noProof="0">
                <a:latin typeface="Arial" panose="020B0604020202020204" pitchFamily="34" charset="0"/>
                <a:cs typeface="Arial" panose="020B0604020202020204" pitchFamily="34" charset="0"/>
              </a:rPr>
              <a:t>often act as ‘price setters’</a:t>
            </a:r>
            <a:endParaRPr lang="en-GB" sz="2400" b="1" noProof="0">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0BB00CA0-022E-3E67-5BD8-A63BAD282E4A}"/>
              </a:ext>
            </a:extLst>
          </p:cNvPr>
          <p:cNvSpPr txBox="1"/>
          <p:nvPr/>
        </p:nvSpPr>
        <p:spPr>
          <a:xfrm>
            <a:off x="589584" y="1328771"/>
            <a:ext cx="9481515" cy="5786199"/>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Gas-fired power plants account for approximately 200 GW of installed capacity in Europe, </a:t>
            </a:r>
            <a:r>
              <a:rPr lang="en-US" sz="2000" b="1">
                <a:latin typeface="Arial" panose="020B0604020202020204" pitchFamily="34" charset="0"/>
                <a:cs typeface="Arial" panose="020B0604020202020204" pitchFamily="34" charset="0"/>
              </a:rPr>
              <a:t>representing around 25% of European electricity production</a:t>
            </a:r>
            <a:r>
              <a:rPr lang="en-US" sz="2000">
                <a:latin typeface="Arial" panose="020B0604020202020204" pitchFamily="34" charset="0"/>
                <a:cs typeface="Arial" panose="020B0604020202020204" pitchFamily="34" charset="0"/>
              </a:rPr>
              <a:t>. In comparison, 20% of electricity comes from coal, 13% from nuclear energy, and 18% from renewables.</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In European electricity markets, particularly in Germany, gas-fired power plants often act as </a:t>
            </a:r>
            <a:r>
              <a:rPr lang="en-US" sz="2000" b="1">
                <a:latin typeface="Arial" panose="020B0604020202020204" pitchFamily="34" charset="0"/>
                <a:cs typeface="Arial" panose="020B0604020202020204" pitchFamily="34" charset="0"/>
              </a:rPr>
              <a:t>‘price setters’</a:t>
            </a:r>
            <a:r>
              <a:rPr lang="en-US" sz="2000">
                <a:latin typeface="Arial" panose="020B0604020202020204" pitchFamily="34" charset="0"/>
                <a:cs typeface="Arial" panose="020B0604020202020204" pitchFamily="34" charset="0"/>
              </a:rPr>
              <a:t>,</a:t>
            </a:r>
            <a:r>
              <a:rPr lang="en-US" sz="2000" b="1">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determining the marginal price. This occurs when demand exceeds the supply that lower-cost energy sources, such as solar or wind, can provide. In such cases, gas-fired plants step in to meet the demand, setting the electricity price because their marginal production cost is the highest among the technologies used to balance the grid.</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The marginal cost of gas-fired power plants depends on several factors, including:</a:t>
            </a:r>
          </a:p>
          <a:p>
            <a:pPr algn="just"/>
            <a:endParaRPr lang="en-US" sz="10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b="1">
                <a:latin typeface="Arial" panose="020B0604020202020204" pitchFamily="34" charset="0"/>
                <a:cs typeface="Arial" panose="020B0604020202020204" pitchFamily="34" charset="0"/>
              </a:rPr>
              <a:t>The price of natural gas</a:t>
            </a:r>
            <a:r>
              <a:rPr lang="en-US" sz="2000">
                <a:latin typeface="Arial" panose="020B0604020202020204" pitchFamily="34" charset="0"/>
                <a:cs typeface="Arial" panose="020B0604020202020204" pitchFamily="34" charset="0"/>
              </a:rPr>
              <a:t>, the primary fuel these plants use.</a:t>
            </a:r>
          </a:p>
          <a:p>
            <a:pPr marL="342900" indent="-342900"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b="1">
                <a:latin typeface="Arial" panose="020B0604020202020204" pitchFamily="34" charset="0"/>
                <a:cs typeface="Arial" panose="020B0604020202020204" pitchFamily="34" charset="0"/>
              </a:rPr>
              <a:t>The cost of CO₂ emissions</a:t>
            </a:r>
            <a:r>
              <a:rPr lang="en-US" sz="2000">
                <a:latin typeface="Arial" panose="020B0604020202020204" pitchFamily="34" charset="0"/>
                <a:cs typeface="Arial" panose="020B0604020202020204" pitchFamily="34" charset="0"/>
              </a:rPr>
              <a:t>, as these plants are required to purchase carbon allowances to cover their greenhouse gas emissions under systems like the EU ETS (this will be detailed in Chapter 13, which focuses on carbon markets).</a:t>
            </a:r>
          </a:p>
        </p:txBody>
      </p:sp>
      <p:sp>
        <p:nvSpPr>
          <p:cNvPr id="17" name="ZoneTexte 16">
            <a:extLst>
              <a:ext uri="{FF2B5EF4-FFF2-40B4-BE49-F238E27FC236}">
                <a16:creationId xmlns:a16="http://schemas.microsoft.com/office/drawing/2014/main" id="{B8978B8B-A027-B3B5-7D90-072ED82B326A}"/>
              </a:ext>
            </a:extLst>
          </p:cNvPr>
          <p:cNvSpPr txBox="1"/>
          <p:nvPr/>
        </p:nvSpPr>
        <p:spPr>
          <a:xfrm>
            <a:off x="262524" y="7482060"/>
            <a:ext cx="8534239" cy="292388"/>
          </a:xfrm>
          <a:prstGeom prst="rect">
            <a:avLst/>
          </a:prstGeom>
          <a:noFill/>
        </p:spPr>
        <p:txBody>
          <a:bodyPr wrap="square">
            <a:spAutoFit/>
          </a:bodyPr>
          <a:lstStyle/>
          <a:p>
            <a:r>
              <a:rPr lang="en-US" sz="1300" b="1">
                <a:latin typeface="Arial" panose="020B0604020202020204" pitchFamily="34" charset="0"/>
                <a:cs typeface="Arial" panose="020B0604020202020204" pitchFamily="34" charset="0"/>
              </a:rPr>
              <a:t>*</a:t>
            </a:r>
            <a:r>
              <a:rPr lang="en-US" sz="1300">
                <a:latin typeface="Arial" panose="020B0604020202020204" pitchFamily="34" charset="0"/>
                <a:cs typeface="Arial" panose="020B0604020202020204" pitchFamily="34" charset="0"/>
              </a:rPr>
              <a:t>Marginal cost refers to the additional cost of producing one more unit of electricity.</a:t>
            </a:r>
            <a:endParaRPr lang="en-GB" sz="1300">
              <a:latin typeface="Arial" panose="020B0604020202020204" pitchFamily="34" charset="0"/>
              <a:cs typeface="Arial" panose="020B0604020202020204" pitchFamily="34" charset="0"/>
            </a:endParaRPr>
          </a:p>
        </p:txBody>
      </p:sp>
      <p:sp>
        <p:nvSpPr>
          <p:cNvPr id="3" name="Espace réservé du numéro de diapositive 2">
            <a:extLst>
              <a:ext uri="{FF2B5EF4-FFF2-40B4-BE49-F238E27FC236}">
                <a16:creationId xmlns:a16="http://schemas.microsoft.com/office/drawing/2014/main" id="{BF8FA85E-E490-DFCB-7DBE-BE78FCFBB293}"/>
              </a:ext>
            </a:extLst>
          </p:cNvPr>
          <p:cNvSpPr>
            <a:spLocks noGrp="1"/>
          </p:cNvSpPr>
          <p:nvPr>
            <p:ph type="sldNum" sz="quarter" idx="12"/>
          </p:nvPr>
        </p:nvSpPr>
        <p:spPr/>
        <p:txBody>
          <a:bodyPr/>
          <a:lstStyle/>
          <a:p>
            <a:fld id="{C7CC0789-4E3B-4896-AB79-9C52DA5A6F9C}" type="slidenum">
              <a:rPr lang="en-GB" smtClean="0"/>
              <a:t>28</a:t>
            </a:fld>
            <a:endParaRPr lang="en-GB"/>
          </a:p>
        </p:txBody>
      </p:sp>
    </p:spTree>
    <p:extLst>
      <p:ext uri="{BB962C8B-B14F-4D97-AF65-F5344CB8AC3E}">
        <p14:creationId xmlns:p14="http://schemas.microsoft.com/office/powerpoint/2010/main" val="328588631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95B5E-527F-6CF1-A43F-CD70D708CDD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C43F469-1913-AE40-3DB1-B53258F4F414}"/>
              </a:ext>
            </a:extLst>
          </p:cNvPr>
          <p:cNvSpPr/>
          <p:nvPr/>
        </p:nvSpPr>
        <p:spPr>
          <a:xfrm>
            <a:off x="937601" y="3117500"/>
            <a:ext cx="8818196" cy="17977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D8569444-34A5-A0AA-04A1-DFFEA7E801F1}"/>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1" name="ZoneTexte 10">
            <a:extLst>
              <a:ext uri="{FF2B5EF4-FFF2-40B4-BE49-F238E27FC236}">
                <a16:creationId xmlns:a16="http://schemas.microsoft.com/office/drawing/2014/main" id="{35F2691B-A0BF-725B-23E9-A2ED614A261C}"/>
              </a:ext>
            </a:extLst>
          </p:cNvPr>
          <p:cNvSpPr txBox="1"/>
          <p:nvPr/>
        </p:nvSpPr>
        <p:spPr>
          <a:xfrm>
            <a:off x="1137050" y="3723871"/>
            <a:ext cx="8419296" cy="585006"/>
          </a:xfrm>
          <a:prstGeom prst="rect">
            <a:avLst/>
          </a:prstGeom>
          <a:noFill/>
        </p:spPr>
        <p:txBody>
          <a:bodyPr wrap="square">
            <a:spAutoFit/>
          </a:bodyPr>
          <a:lstStyle/>
          <a:p>
            <a:pPr algn="ctr"/>
            <a:r>
              <a:rPr lang="en-GB" sz="3201">
                <a:latin typeface="Arial" panose="020B0604020202020204" pitchFamily="34" charset="0"/>
                <a:cs typeface="Arial" panose="020B0604020202020204" pitchFamily="34" charset="0"/>
              </a:rPr>
              <a:t>III. </a:t>
            </a:r>
            <a:r>
              <a:rPr lang="en-US" sz="3201">
                <a:latin typeface="Arial" panose="020B0604020202020204" pitchFamily="34" charset="0"/>
                <a:cs typeface="Arial" panose="020B0604020202020204" pitchFamily="34" charset="0"/>
              </a:rPr>
              <a:t>Losses</a:t>
            </a:r>
          </a:p>
        </p:txBody>
      </p:sp>
    </p:spTree>
    <p:extLst>
      <p:ext uri="{BB962C8B-B14F-4D97-AF65-F5344CB8AC3E}">
        <p14:creationId xmlns:p14="http://schemas.microsoft.com/office/powerpoint/2010/main" val="3614492712"/>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7327214-5A17-AFF8-A91A-2D5EE3B46C50}"/>
              </a:ext>
            </a:extLst>
          </p:cNvPr>
          <p:cNvSpPr txBox="1"/>
          <p:nvPr/>
        </p:nvSpPr>
        <p:spPr>
          <a:xfrm>
            <a:off x="590530" y="350622"/>
            <a:ext cx="8078987" cy="461719"/>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Losses in transmission networks</a:t>
            </a:r>
          </a:p>
        </p:txBody>
      </p:sp>
      <p:sp>
        <p:nvSpPr>
          <p:cNvPr id="9" name="ZoneTexte 8">
            <a:extLst>
              <a:ext uri="{FF2B5EF4-FFF2-40B4-BE49-F238E27FC236}">
                <a16:creationId xmlns:a16="http://schemas.microsoft.com/office/drawing/2014/main" id="{48D0C7BA-7CE5-A263-82F3-4B30348F8BC7}"/>
              </a:ext>
            </a:extLst>
          </p:cNvPr>
          <p:cNvSpPr txBox="1"/>
          <p:nvPr/>
        </p:nvSpPr>
        <p:spPr>
          <a:xfrm>
            <a:off x="590531" y="1301079"/>
            <a:ext cx="9485614" cy="5942437"/>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Losses occur in electricity networks. Since one or more generators must produce this lost energy and these generators expect to be compensated for all the energy they generate, a mechanism must be established to account for losses and their associated costs in electricity networks.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There are three types of losses:</a:t>
            </a:r>
            <a:endParaRPr lang="en-US" sz="2001" b="1">
              <a:latin typeface="Arial" panose="020B0604020202020204" pitchFamily="34" charset="0"/>
              <a:cs typeface="Arial" panose="020B0604020202020204" pitchFamily="34" charset="0"/>
            </a:endParaRPr>
          </a:p>
          <a:p>
            <a:pPr algn="just"/>
            <a:endParaRPr lang="en-US" sz="1000" b="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Fixed losses</a:t>
            </a:r>
            <a:r>
              <a:rPr lang="en-US" sz="2001">
                <a:latin typeface="Arial" panose="020B0604020202020204" pitchFamily="34" charset="0"/>
                <a:cs typeface="Arial" panose="020B0604020202020204" pitchFamily="34" charset="0"/>
              </a:rPr>
              <a:t>: They are caused by hysteresis and eddy current losses in the iron core of transformers, as well as the corona effect in transmission lines. Fixed losses are proportional to the square of the voltage and are independent of power flows; as a first approximation, they can be considered constant.</a:t>
            </a:r>
          </a:p>
          <a:p>
            <a:pPr algn="just"/>
            <a:endParaRPr lang="en-US" sz="1000">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Non-technical losses</a:t>
            </a:r>
            <a:r>
              <a:rPr lang="en-US" sz="2001">
                <a:latin typeface="Arial" panose="020B0604020202020204" pitchFamily="34" charset="0"/>
                <a:cs typeface="Arial" panose="020B0604020202020204" pitchFamily="34" charset="0"/>
              </a:rPr>
              <a:t>: This refers to energy that is stolen from the network.</a:t>
            </a:r>
          </a:p>
          <a:p>
            <a:pPr algn="just"/>
            <a:endParaRPr lang="en-US" sz="1000">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Variable losses</a:t>
            </a:r>
            <a:r>
              <a:rPr lang="en-US" sz="2001">
                <a:latin typeface="Arial" panose="020B0604020202020204" pitchFamily="34" charset="0"/>
                <a:cs typeface="Arial" panose="020B0604020202020204" pitchFamily="34" charset="0"/>
              </a:rPr>
              <a:t>: Also known as transport-related losses or copper losses, they are proportional to the resistance of the branch and the square of the current flowing through it. Variable losses are usually much higher than other types of losses.</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Western European countries, 1% to 3% of the energy produced is lost in the transmission network, and 4% to 9% is lost in the distribution system.</a:t>
            </a:r>
          </a:p>
        </p:txBody>
      </p:sp>
      <p:sp>
        <p:nvSpPr>
          <p:cNvPr id="4" name="Espace réservé du numéro de diapositive 1">
            <a:extLst>
              <a:ext uri="{FF2B5EF4-FFF2-40B4-BE49-F238E27FC236}">
                <a16:creationId xmlns:a16="http://schemas.microsoft.com/office/drawing/2014/main" id="{22DBAC0E-03A8-6F9D-F06D-AAC5F5725F9E}"/>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281</a:t>
            </a:fld>
            <a:endParaRPr lang="en-GB"/>
          </a:p>
        </p:txBody>
      </p:sp>
    </p:spTree>
    <p:extLst>
      <p:ext uri="{BB962C8B-B14F-4D97-AF65-F5344CB8AC3E}">
        <p14:creationId xmlns:p14="http://schemas.microsoft.com/office/powerpoint/2010/main" val="2854715844"/>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C802E06-A3C1-EDB5-E25E-9AD9B2555EB1}"/>
              </a:ext>
            </a:extLst>
          </p:cNvPr>
          <p:cNvSpPr txBox="1"/>
          <p:nvPr/>
        </p:nvSpPr>
        <p:spPr>
          <a:xfrm>
            <a:off x="590530" y="350622"/>
            <a:ext cx="8078987" cy="461719"/>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Handling losses under bilateral trading</a:t>
            </a:r>
          </a:p>
        </p:txBody>
      </p:sp>
      <p:sp>
        <p:nvSpPr>
          <p:cNvPr id="11" name="ZoneTexte 10">
            <a:extLst>
              <a:ext uri="{FF2B5EF4-FFF2-40B4-BE49-F238E27FC236}">
                <a16:creationId xmlns:a16="http://schemas.microsoft.com/office/drawing/2014/main" id="{3C69C3E5-4050-5439-359D-3DE2BEE1805C}"/>
              </a:ext>
            </a:extLst>
          </p:cNvPr>
          <p:cNvSpPr txBox="1"/>
          <p:nvPr/>
        </p:nvSpPr>
        <p:spPr>
          <a:xfrm>
            <a:off x="590530" y="2680288"/>
            <a:ext cx="9485614" cy="2863476"/>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Because losses are not a linear function of the flows in the transmission system, the losses incurred by a transaction do not only depend on the amount of power traded and the locations of the two parties involved. </a:t>
            </a:r>
            <a:r>
              <a:rPr lang="en-US" sz="2001" b="1">
                <a:latin typeface="Arial" panose="020B0604020202020204" pitchFamily="34" charset="0"/>
                <a:cs typeface="Arial" panose="020B0604020202020204" pitchFamily="34" charset="0"/>
              </a:rPr>
              <a:t>These losses also depend on all the other transactions occurring within the network.</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Allocating these losses or their costs among all market participants is a challenge that does not have an easy solution. A fair mechanism would ensure that participants who contribute more to the losses bear a larger share of the costs compared to others.</a:t>
            </a:r>
          </a:p>
        </p:txBody>
      </p:sp>
      <p:sp>
        <p:nvSpPr>
          <p:cNvPr id="4" name="Espace réservé du numéro de diapositive 1">
            <a:extLst>
              <a:ext uri="{FF2B5EF4-FFF2-40B4-BE49-F238E27FC236}">
                <a16:creationId xmlns:a16="http://schemas.microsoft.com/office/drawing/2014/main" id="{B6E83050-F3A3-873C-1E3A-B0CA1D5B26D6}"/>
              </a:ext>
            </a:extLst>
          </p:cNvPr>
          <p:cNvSpPr>
            <a:spLocks noGrp="1"/>
          </p:cNvSpPr>
          <p:nvPr>
            <p:ph type="sldNum" sz="quarter" idx="12"/>
          </p:nvPr>
        </p:nvSpPr>
        <p:spPr>
          <a:xfrm>
            <a:off x="7552214" y="7445171"/>
            <a:ext cx="2406015" cy="427670"/>
          </a:xfrm>
        </p:spPr>
        <p:txBody>
          <a:bodyPr/>
          <a:lstStyle/>
          <a:p>
            <a:fld id="{C7CC0789-4E3B-4896-AB79-9C52DA5A6F9C}" type="slidenum">
              <a:rPr lang="en-GB" smtClean="0"/>
              <a:t>282</a:t>
            </a:fld>
            <a:endParaRPr lang="en-GB"/>
          </a:p>
        </p:txBody>
      </p:sp>
    </p:spTree>
    <p:extLst>
      <p:ext uri="{BB962C8B-B14F-4D97-AF65-F5344CB8AC3E}">
        <p14:creationId xmlns:p14="http://schemas.microsoft.com/office/powerpoint/2010/main" val="380047533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3DBFEE75-E379-618A-2BFD-1CB03D79D792}"/>
              </a:ext>
            </a:extLst>
          </p:cNvPr>
          <p:cNvSpPr txBox="1"/>
          <p:nvPr/>
        </p:nvSpPr>
        <p:spPr>
          <a:xfrm>
            <a:off x="1423181" y="2756396"/>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fr-BE" sz="2000" u="sng">
                <a:latin typeface="Arial"/>
                <a:cs typeface="Arial"/>
              </a:rPr>
              <a:t>Lecturer</a:t>
            </a:r>
            <a:r>
              <a:rPr lang="fr-BE" sz="2000">
                <a:latin typeface="Arial"/>
                <a:cs typeface="Arial"/>
              </a:rPr>
              <a:t>: </a:t>
            </a:r>
            <a:r>
              <a:rPr sz="2000">
                <a:latin typeface="Arial"/>
                <a:cs typeface="Arial"/>
              </a:rPr>
              <a:t>Damien Ernst – University of</a:t>
            </a:r>
            <a:r>
              <a:rPr lang="fr-FR" sz="2000">
                <a:latin typeface="Arial"/>
                <a:cs typeface="Arial"/>
              </a:rPr>
              <a:t> Liège (</a:t>
            </a:r>
            <a:r>
              <a:rPr lang="fr-BE" sz="2000" i="1">
                <a:latin typeface="Arial"/>
                <a:cs typeface="Arial"/>
              </a:rPr>
              <a:t>dernst@uliege.be</a:t>
            </a:r>
            <a:r>
              <a:rPr lang="fr-BE" sz="2000">
                <a:latin typeface="Arial"/>
                <a:cs typeface="Arial"/>
              </a:rPr>
              <a:t>)</a:t>
            </a:r>
            <a:endParaRPr sz="2000">
              <a:latin typeface="Arial"/>
              <a:cs typeface="Arial"/>
            </a:endParaRPr>
          </a:p>
        </p:txBody>
      </p:sp>
      <p:sp>
        <p:nvSpPr>
          <p:cNvPr id="5" name="TextBox 5">
            <a:extLst>
              <a:ext uri="{FF2B5EF4-FFF2-40B4-BE49-F238E27FC236}">
                <a16:creationId xmlns:a16="http://schemas.microsoft.com/office/drawing/2014/main" id="{FF866E59-653C-4BC6-1A45-E2C596919818}"/>
              </a:ext>
            </a:extLst>
          </p:cNvPr>
          <p:cNvSpPr txBox="1"/>
          <p:nvPr/>
        </p:nvSpPr>
        <p:spPr>
          <a:xfrm>
            <a:off x="1785059" y="953781"/>
            <a:ext cx="7123285" cy="1323176"/>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4000" cap="all">
                <a:latin typeface="Arial" panose="020B0604020202020204" pitchFamily="34" charset="0"/>
                <a:cs typeface="Arial" panose="020B0604020202020204" pitchFamily="34" charset="0"/>
              </a:rPr>
              <a:t>ELEC0018-1</a:t>
            </a:r>
          </a:p>
          <a:p>
            <a:pPr algn="ctr"/>
            <a:r>
              <a:rPr lang="fr-BE" sz="4000">
                <a:solidFill>
                  <a:srgbClr val="333333"/>
                </a:solidFill>
                <a:latin typeface="Arial" panose="020B0604020202020204" pitchFamily="34" charset="0"/>
                <a:cs typeface="Arial" panose="020B0604020202020204" pitchFamily="34" charset="0"/>
              </a:rPr>
              <a:t>Energy market and regulation</a:t>
            </a:r>
          </a:p>
        </p:txBody>
      </p:sp>
      <p:sp>
        <p:nvSpPr>
          <p:cNvPr id="6" name="TextBox 5">
            <a:extLst>
              <a:ext uri="{FF2B5EF4-FFF2-40B4-BE49-F238E27FC236}">
                <a16:creationId xmlns:a16="http://schemas.microsoft.com/office/drawing/2014/main" id="{321DC4C8-BA7C-327F-0CF9-DFE4EE9FD9C5}"/>
              </a:ext>
            </a:extLst>
          </p:cNvPr>
          <p:cNvSpPr txBox="1"/>
          <p:nvPr/>
        </p:nvSpPr>
        <p:spPr>
          <a:xfrm>
            <a:off x="1330563" y="3739432"/>
            <a:ext cx="8032275" cy="546519"/>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2951" b="1">
                <a:solidFill>
                  <a:srgbClr val="333333"/>
                </a:solidFill>
                <a:latin typeface="Arial"/>
                <a:cs typeface="Arial"/>
              </a:rPr>
              <a:t>Chapter 10 – </a:t>
            </a:r>
            <a:r>
              <a:rPr lang="en-US" sz="2951" b="1">
                <a:solidFill>
                  <a:srgbClr val="333333"/>
                </a:solidFill>
                <a:latin typeface="Arial"/>
                <a:cs typeface="Arial"/>
              </a:rPr>
              <a:t>Energy sharing</a:t>
            </a:r>
          </a:p>
        </p:txBody>
      </p:sp>
      <p:sp>
        <p:nvSpPr>
          <p:cNvPr id="7" name="Rectangle 6">
            <a:extLst>
              <a:ext uri="{FF2B5EF4-FFF2-40B4-BE49-F238E27FC236}">
                <a16:creationId xmlns:a16="http://schemas.microsoft.com/office/drawing/2014/main" id="{6D54F126-C4D3-EE6F-F84D-5929BA748A13}"/>
              </a:ext>
            </a:extLst>
          </p:cNvPr>
          <p:cNvSpPr/>
          <p:nvPr/>
        </p:nvSpPr>
        <p:spPr>
          <a:xfrm>
            <a:off x="1423181" y="664241"/>
            <a:ext cx="7847041" cy="190225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8" name="Rectangle 7">
            <a:extLst>
              <a:ext uri="{FF2B5EF4-FFF2-40B4-BE49-F238E27FC236}">
                <a16:creationId xmlns:a16="http://schemas.microsoft.com/office/drawing/2014/main" id="{A959C140-4FD2-7462-681E-5C340B71476E}"/>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346065593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5E62416-64EF-52C3-1E6A-B5F236E6F3B6}"/>
              </a:ext>
            </a:extLst>
          </p:cNvPr>
          <p:cNvSpPr txBox="1"/>
          <p:nvPr/>
        </p:nvSpPr>
        <p:spPr>
          <a:xfrm>
            <a:off x="589585" y="349892"/>
            <a:ext cx="9421673"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Introduction to the chapter</a:t>
            </a:r>
            <a:endParaRPr lang="fr-BE" sz="2400" b="1">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CFC65659-137B-ABC2-9E86-8EBBD759B3BB}"/>
              </a:ext>
            </a:extLst>
          </p:cNvPr>
          <p:cNvSpPr txBox="1"/>
          <p:nvPr/>
        </p:nvSpPr>
        <p:spPr>
          <a:xfrm>
            <a:off x="589584" y="1716816"/>
            <a:ext cx="9481516" cy="5016758"/>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European Union has introduced policies through directives to promote renewable energy, aiming to address challenges such as reducing CO2 emissions, enhancing energy independence, and combating energy poverty. These policies have also opened up new opportunities, including increased citizen involvement in energy production.</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One notable development is the concept of </a:t>
            </a:r>
            <a:r>
              <a:rPr lang="en-GB" sz="2000" b="1" noProof="0">
                <a:latin typeface="Arial" panose="020B0604020202020204" pitchFamily="34" charset="0"/>
                <a:cs typeface="Arial" panose="020B0604020202020204" pitchFamily="34" charset="0"/>
              </a:rPr>
              <a:t>energy sharing</a:t>
            </a:r>
            <a:r>
              <a:rPr lang="en-GB" sz="2000" noProof="0">
                <a:latin typeface="Arial" panose="020B0604020202020204" pitchFamily="34" charset="0"/>
                <a:cs typeface="Arial" panose="020B0604020202020204" pitchFamily="34" charset="0"/>
              </a:rPr>
              <a:t>, a collective approach to energy management. In Wallonia, a region of Belgium, two main energy-sharing solutions are available.</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first involves </a:t>
            </a:r>
            <a:r>
              <a:rPr lang="en-GB" sz="2000" b="1" noProof="0">
                <a:latin typeface="Arial" panose="020B0604020202020204" pitchFamily="34" charset="0"/>
                <a:cs typeface="Arial" panose="020B0604020202020204" pitchFamily="34" charset="0"/>
              </a:rPr>
              <a:t>peer-to-peer electricity exchange</a:t>
            </a:r>
            <a:r>
              <a:rPr lang="en-GB" sz="2000" noProof="0">
                <a:latin typeface="Arial" panose="020B0604020202020204" pitchFamily="34" charset="0"/>
                <a:cs typeface="Arial" panose="020B0604020202020204" pitchFamily="34" charset="0"/>
              </a:rPr>
              <a:t> facilitated by a retailer’s platform, where participants must all be customers of the same retailer.</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second leverages the legal framework for </a:t>
            </a:r>
            <a:r>
              <a:rPr lang="en-GB" sz="2000" b="1" noProof="0">
                <a:latin typeface="Arial" panose="020B0604020202020204" pitchFamily="34" charset="0"/>
                <a:cs typeface="Arial" panose="020B0604020202020204" pitchFamily="34" charset="0"/>
              </a:rPr>
              <a:t>energy communities</a:t>
            </a:r>
            <a:r>
              <a:rPr lang="en-GB" sz="2000" noProof="0">
                <a:latin typeface="Arial" panose="020B0604020202020204" pitchFamily="34" charset="0"/>
                <a:cs typeface="Arial" panose="020B0604020202020204" pitchFamily="34" charset="0"/>
              </a:rPr>
              <a:t>, allowing members to trade energy among themselves while keeping their individual contracts with their respective electricity retailers.</a:t>
            </a:r>
          </a:p>
        </p:txBody>
      </p:sp>
      <p:sp>
        <p:nvSpPr>
          <p:cNvPr id="2" name="Espace réservé du numéro de diapositive 1">
            <a:extLst>
              <a:ext uri="{FF2B5EF4-FFF2-40B4-BE49-F238E27FC236}">
                <a16:creationId xmlns:a16="http://schemas.microsoft.com/office/drawing/2014/main" id="{6235377E-8EF5-D412-F41C-3712AC6BF087}"/>
              </a:ext>
            </a:extLst>
          </p:cNvPr>
          <p:cNvSpPr>
            <a:spLocks noGrp="1"/>
          </p:cNvSpPr>
          <p:nvPr>
            <p:ph type="sldNum" sz="quarter" idx="12"/>
          </p:nvPr>
        </p:nvSpPr>
        <p:spPr/>
        <p:txBody>
          <a:bodyPr/>
          <a:lstStyle/>
          <a:p>
            <a:fld id="{C7CC0789-4E3B-4896-AB79-9C52DA5A6F9C}" type="slidenum">
              <a:rPr lang="en-GB" smtClean="0"/>
              <a:t>284</a:t>
            </a:fld>
            <a:endParaRPr lang="en-GB"/>
          </a:p>
        </p:txBody>
      </p:sp>
    </p:spTree>
    <p:extLst>
      <p:ext uri="{BB962C8B-B14F-4D97-AF65-F5344CB8AC3E}">
        <p14:creationId xmlns:p14="http://schemas.microsoft.com/office/powerpoint/2010/main" val="422202877"/>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820251EC-4DB4-6E3F-1566-86FA1E3850FB}"/>
              </a:ext>
            </a:extLst>
          </p:cNvPr>
          <p:cNvSpPr txBox="1"/>
          <p:nvPr/>
        </p:nvSpPr>
        <p:spPr>
          <a:xfrm>
            <a:off x="589584" y="2346038"/>
            <a:ext cx="9481516" cy="3693319"/>
          </a:xfrm>
          <a:prstGeom prst="rect">
            <a:avLst/>
          </a:prstGeom>
          <a:noFill/>
        </p:spPr>
        <p:txBody>
          <a:bodyPr wrap="square" lIns="91440" tIns="45720" rIns="91440" bIns="45720" anchor="t">
            <a:spAutoFit/>
          </a:bodyPr>
          <a:lstStyle/>
          <a:p>
            <a:pPr algn="just"/>
            <a:r>
              <a:rPr lang="en-GB" sz="2000">
                <a:latin typeface="Arial" panose="020B0604020202020204" pitchFamily="34" charset="0"/>
                <a:cs typeface="Arial" panose="020B0604020202020204" pitchFamily="34" charset="0"/>
              </a:rPr>
              <a:t>To properly understand energy sharing, this chapter will be organized into the following parts: </a:t>
            </a:r>
          </a:p>
          <a:p>
            <a:pPr algn="just"/>
            <a:endParaRPr lang="en-GB" sz="2000">
              <a:latin typeface="Arial" panose="020B0604020202020204" pitchFamily="34" charset="0"/>
              <a:cs typeface="Arial" panose="020B0604020202020204" pitchFamily="34" charset="0"/>
            </a:endParaRPr>
          </a:p>
          <a:p>
            <a:pPr algn="just"/>
            <a:endParaRPr lang="en-GB" sz="1400">
              <a:latin typeface="Arial" panose="020B0604020202020204" pitchFamily="34" charset="0"/>
              <a:cs typeface="Arial" panose="020B0604020202020204" pitchFamily="34" charset="0"/>
            </a:endParaRPr>
          </a:p>
          <a:p>
            <a:pPr marL="514350" indent="-514350" algn="just">
              <a:buAutoNum type="romanUcPeriod"/>
            </a:pPr>
            <a:r>
              <a:rPr lang="en-US" sz="2000">
                <a:latin typeface="Arial" panose="020B0604020202020204" pitchFamily="34" charset="0"/>
                <a:cs typeface="Arial" panose="020B0604020202020204" pitchFamily="34" charset="0"/>
              </a:rPr>
              <a:t>Understanding a residential electricity bill and the impact of self-production</a:t>
            </a:r>
          </a:p>
          <a:p>
            <a:pPr marL="514350" indent="-514350" algn="just">
              <a:buAutoNum type="romanUcPeriod"/>
            </a:pPr>
            <a:endParaRPr lang="en-US" sz="2000">
              <a:latin typeface="Arial" panose="020B0604020202020204" pitchFamily="34" charset="0"/>
              <a:cs typeface="Arial" panose="020B0604020202020204" pitchFamily="34" charset="0"/>
            </a:endParaRPr>
          </a:p>
          <a:p>
            <a:pPr marL="514350" indent="-514350" algn="just">
              <a:buAutoNum type="romanUcPeriod"/>
            </a:pPr>
            <a:endParaRPr lang="en-US" sz="2000">
              <a:latin typeface="Arial" panose="020B0604020202020204" pitchFamily="34" charset="0"/>
              <a:cs typeface="Arial" panose="020B0604020202020204" pitchFamily="34" charset="0"/>
            </a:endParaRPr>
          </a:p>
          <a:p>
            <a:pPr marL="514350" indent="-514350" algn="just">
              <a:buAutoNum type="romanUcPeriod"/>
            </a:pPr>
            <a:r>
              <a:rPr lang="en-US" sz="2000">
                <a:latin typeface="Arial" panose="020B0604020202020204" pitchFamily="34" charset="0"/>
                <a:cs typeface="Arial" panose="020B0604020202020204" pitchFamily="34" charset="0"/>
              </a:rPr>
              <a:t>Analysis of peer-to-peer electricity exchange through a retailer’s platform</a:t>
            </a:r>
          </a:p>
          <a:p>
            <a:pPr marL="514350" indent="-514350" algn="just">
              <a:buAutoNum type="romanUcPeriod"/>
            </a:pPr>
            <a:endParaRPr lang="en-US" sz="2000">
              <a:latin typeface="Arial" panose="020B0604020202020204" pitchFamily="34" charset="0"/>
              <a:cs typeface="Arial" panose="020B0604020202020204" pitchFamily="34" charset="0"/>
            </a:endParaRPr>
          </a:p>
          <a:p>
            <a:pPr marL="514350" indent="-514350" algn="just">
              <a:buAutoNum type="romanUcPeriod"/>
            </a:pPr>
            <a:endParaRPr lang="en-US" sz="2000">
              <a:latin typeface="Arial" panose="020B0604020202020204" pitchFamily="34" charset="0"/>
              <a:cs typeface="Arial" panose="020B0604020202020204" pitchFamily="34" charset="0"/>
            </a:endParaRPr>
          </a:p>
          <a:p>
            <a:pPr marL="514350" indent="-514350" algn="just">
              <a:buAutoNum type="romanUcPeriod"/>
            </a:pPr>
            <a:r>
              <a:rPr lang="en-US" sz="2000">
                <a:latin typeface="Arial" panose="020B0604020202020204" pitchFamily="34" charset="0"/>
                <a:cs typeface="Arial" panose="020B0604020202020204" pitchFamily="34" charset="0"/>
              </a:rPr>
              <a:t>Examination of the legal framework for energy communities and their various models</a:t>
            </a:r>
          </a:p>
        </p:txBody>
      </p:sp>
      <p:sp>
        <p:nvSpPr>
          <p:cNvPr id="13" name="ZoneTexte 12">
            <a:extLst>
              <a:ext uri="{FF2B5EF4-FFF2-40B4-BE49-F238E27FC236}">
                <a16:creationId xmlns:a16="http://schemas.microsoft.com/office/drawing/2014/main" id="{C8EB8F63-CCFC-458A-D4D8-B3AE7A206636}"/>
              </a:ext>
            </a:extLst>
          </p:cNvPr>
          <p:cNvSpPr txBox="1"/>
          <p:nvPr/>
        </p:nvSpPr>
        <p:spPr>
          <a:xfrm>
            <a:off x="589585" y="349892"/>
            <a:ext cx="9421673"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Outline of the chapter</a:t>
            </a:r>
            <a:endParaRPr lang="fr-BE" sz="2400" b="1">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78158FC8-27B5-0C85-0FD2-F4795170E4BD}"/>
              </a:ext>
            </a:extLst>
          </p:cNvPr>
          <p:cNvSpPr>
            <a:spLocks noGrp="1"/>
          </p:cNvSpPr>
          <p:nvPr>
            <p:ph type="sldNum" sz="quarter" idx="12"/>
          </p:nvPr>
        </p:nvSpPr>
        <p:spPr/>
        <p:txBody>
          <a:bodyPr/>
          <a:lstStyle/>
          <a:p>
            <a:fld id="{C7CC0789-4E3B-4896-AB79-9C52DA5A6F9C}" type="slidenum">
              <a:rPr lang="en-GB" smtClean="0"/>
              <a:t>285</a:t>
            </a:fld>
            <a:endParaRPr lang="en-GB"/>
          </a:p>
        </p:txBody>
      </p:sp>
    </p:spTree>
    <p:extLst>
      <p:ext uri="{BB962C8B-B14F-4D97-AF65-F5344CB8AC3E}">
        <p14:creationId xmlns:p14="http://schemas.microsoft.com/office/powerpoint/2010/main" val="304480448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360A9AC-E780-541B-4961-5A6C00D13229}"/>
              </a:ext>
            </a:extLst>
          </p:cNvPr>
          <p:cNvSpPr txBox="1"/>
          <p:nvPr/>
        </p:nvSpPr>
        <p:spPr>
          <a:xfrm>
            <a:off x="2673985" y="1617444"/>
            <a:ext cx="5345430" cy="646331"/>
          </a:xfrm>
          <a:prstGeom prst="rect">
            <a:avLst/>
          </a:prstGeom>
          <a:noFill/>
        </p:spPr>
        <p:txBody>
          <a:bodyPr wrap="square">
            <a:spAutoFit/>
          </a:bodyPr>
          <a:lstStyle/>
          <a:p>
            <a:pPr algn="ctr"/>
            <a:r>
              <a:rPr lang="en-US" sz="3600">
                <a:latin typeface="Arial" panose="020B0604020202020204" pitchFamily="34" charset="0"/>
                <a:cs typeface="Arial" panose="020B0604020202020204" pitchFamily="34" charset="0"/>
              </a:rPr>
              <a:t>PART I:</a:t>
            </a:r>
          </a:p>
        </p:txBody>
      </p:sp>
      <p:sp>
        <p:nvSpPr>
          <p:cNvPr id="6" name="Rectangle 5">
            <a:extLst>
              <a:ext uri="{FF2B5EF4-FFF2-40B4-BE49-F238E27FC236}">
                <a16:creationId xmlns:a16="http://schemas.microsoft.com/office/drawing/2014/main" id="{77DBF3E1-6EE8-459B-5281-75973A801C2C}"/>
              </a:ext>
            </a:extLst>
          </p:cNvPr>
          <p:cNvSpPr/>
          <p:nvPr/>
        </p:nvSpPr>
        <p:spPr>
          <a:xfrm>
            <a:off x="127000" y="131359"/>
            <a:ext cx="10439400" cy="777003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8" name="Groupe 7">
            <a:extLst>
              <a:ext uri="{FF2B5EF4-FFF2-40B4-BE49-F238E27FC236}">
                <a16:creationId xmlns:a16="http://schemas.microsoft.com/office/drawing/2014/main" id="{9F4648F2-FEB0-6453-1012-C8A174544702}"/>
              </a:ext>
            </a:extLst>
          </p:cNvPr>
          <p:cNvGrpSpPr/>
          <p:nvPr/>
        </p:nvGrpSpPr>
        <p:grpSpPr>
          <a:xfrm>
            <a:off x="1155700" y="2664417"/>
            <a:ext cx="8382000" cy="2703916"/>
            <a:chOff x="1155699" y="3040446"/>
            <a:chExt cx="8382000" cy="2703916"/>
          </a:xfrm>
        </p:grpSpPr>
        <p:sp>
          <p:nvSpPr>
            <p:cNvPr id="4" name="ZoneTexte 3">
              <a:extLst>
                <a:ext uri="{FF2B5EF4-FFF2-40B4-BE49-F238E27FC236}">
                  <a16:creationId xmlns:a16="http://schemas.microsoft.com/office/drawing/2014/main" id="{4748E2A3-734C-4E75-E8A5-D7A41AE36113}"/>
                </a:ext>
              </a:extLst>
            </p:cNvPr>
            <p:cNvSpPr txBox="1"/>
            <p:nvPr/>
          </p:nvSpPr>
          <p:spPr>
            <a:xfrm>
              <a:off x="1470024" y="3330575"/>
              <a:ext cx="7753350" cy="2123658"/>
            </a:xfrm>
            <a:prstGeom prst="rect">
              <a:avLst/>
            </a:prstGeom>
            <a:noFill/>
          </p:spPr>
          <p:txBody>
            <a:bodyPr wrap="square">
              <a:spAutoFit/>
            </a:bodyPr>
            <a:lstStyle/>
            <a:p>
              <a:pPr algn="ctr"/>
              <a:r>
                <a:rPr lang="en-US" sz="4400">
                  <a:latin typeface="Arial" panose="020B0604020202020204" pitchFamily="34" charset="0"/>
                  <a:cs typeface="Arial" panose="020B0604020202020204" pitchFamily="34" charset="0"/>
                </a:rPr>
                <a:t>Understanding a residential electricity bill and the impact of self-production</a:t>
              </a:r>
              <a:endParaRPr lang="en-GB" sz="400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F2395B8-2F8F-1A15-8196-7E3EB7E7CC27}"/>
                </a:ext>
              </a:extLst>
            </p:cNvPr>
            <p:cNvSpPr/>
            <p:nvPr/>
          </p:nvSpPr>
          <p:spPr>
            <a:xfrm>
              <a:off x="1155699" y="3040446"/>
              <a:ext cx="8382000" cy="270391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2402919771"/>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5F6392A7-7B4E-E5EA-44F0-F452D952AAFE}"/>
              </a:ext>
            </a:extLst>
          </p:cNvPr>
          <p:cNvSpPr txBox="1"/>
          <p:nvPr/>
        </p:nvSpPr>
        <p:spPr>
          <a:xfrm>
            <a:off x="589585" y="349892"/>
            <a:ext cx="9421673"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electricity bill of a Belgian consumer</a:t>
            </a:r>
            <a:endParaRPr lang="fr-BE" sz="2400" b="1">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EC4BC401-C550-369B-85A4-E9CA81520AAE}"/>
              </a:ext>
            </a:extLst>
          </p:cNvPr>
          <p:cNvSpPr txBox="1"/>
          <p:nvPr/>
        </p:nvSpPr>
        <p:spPr>
          <a:xfrm>
            <a:off x="589585" y="1180746"/>
            <a:ext cx="9481515" cy="1323439"/>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The surge in PV installations, particularly among private individuals, has transformed them into “prosumers”, who both produce and consume electricity. Before exploring the impact of individual renewable energy production on their electricity bills, let us first examine what it involves.</a:t>
            </a:r>
            <a:endParaRPr lang="fr-BE" sz="2000">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22346C97-F7E5-6ED2-CC8E-9D84B16B9CFF}"/>
              </a:ext>
            </a:extLst>
          </p:cNvPr>
          <p:cNvSpPr txBox="1"/>
          <p:nvPr/>
        </p:nvSpPr>
        <p:spPr>
          <a:xfrm>
            <a:off x="587699" y="2873374"/>
            <a:ext cx="9483401" cy="4401205"/>
          </a:xfrm>
          <a:prstGeom prst="rect">
            <a:avLst/>
          </a:prstGeom>
          <a:noFill/>
        </p:spPr>
        <p:txBody>
          <a:bodyPr wrap="square">
            <a:spAutoFit/>
          </a:bodyPr>
          <a:lstStyle/>
          <a:p>
            <a:pPr algn="just"/>
            <a:r>
              <a:rPr lang="en-GB" sz="2000">
                <a:latin typeface="Arial" panose="020B0604020202020204" pitchFamily="34" charset="0"/>
                <a:cs typeface="Arial" panose="020B0604020202020204" pitchFamily="34" charset="0"/>
              </a:rPr>
              <a:t>The electricity bill for an individual comprises four components:</a:t>
            </a:r>
          </a:p>
          <a:p>
            <a:pPr algn="just"/>
            <a:endParaRPr lang="en-GB" sz="2000">
              <a:latin typeface="Arial" panose="020B0604020202020204" pitchFamily="34" charset="0"/>
              <a:cs typeface="Arial" panose="020B0604020202020204" pitchFamily="34" charset="0"/>
            </a:endParaRPr>
          </a:p>
          <a:p>
            <a:pPr algn="just"/>
            <a:r>
              <a:rPr lang="en-GB" sz="2000" b="1">
                <a:solidFill>
                  <a:schemeClr val="tx1"/>
                </a:solidFill>
                <a:latin typeface="Arial" panose="020B0604020202020204" pitchFamily="34" charset="0"/>
                <a:cs typeface="Arial" panose="020B0604020202020204" pitchFamily="34" charset="0"/>
              </a:rPr>
              <a:t>1. </a:t>
            </a:r>
            <a:r>
              <a:rPr lang="en-GB" sz="2000" b="1">
                <a:solidFill>
                  <a:srgbClr val="4F81BD"/>
                </a:solidFill>
                <a:latin typeface="Arial" panose="020B0604020202020204" pitchFamily="34" charset="0"/>
                <a:cs typeface="Arial" panose="020B0604020202020204" pitchFamily="34" charset="0"/>
              </a:rPr>
              <a:t>Cost of energy</a:t>
            </a:r>
            <a:r>
              <a:rPr lang="en-GB" sz="2000">
                <a:solidFill>
                  <a:schemeClr val="tx1"/>
                </a:solidFill>
                <a:latin typeface="Arial" panose="020B0604020202020204" pitchFamily="34" charset="0"/>
                <a:cs typeface="Arial" panose="020B0604020202020204" pitchFamily="34" charset="0"/>
              </a:rPr>
              <a:t>:</a:t>
            </a:r>
            <a:r>
              <a:rPr lang="en-GB" sz="2000" b="1">
                <a:solidFill>
                  <a:srgbClr val="4F81BD"/>
                </a:solidFill>
                <a:latin typeface="Arial" panose="020B0604020202020204" pitchFamily="34" charset="0"/>
                <a:cs typeface="Arial" panose="020B0604020202020204" pitchFamily="34" charset="0"/>
              </a:rPr>
              <a:t> </a:t>
            </a:r>
            <a:r>
              <a:rPr lang="en-GB" sz="2000">
                <a:latin typeface="Arial" panose="020B0604020202020204" pitchFamily="34" charset="0"/>
                <a:cs typeface="Arial" panose="020B0604020202020204" pitchFamily="34" charset="0"/>
              </a:rPr>
              <a:t>The cost of the electricity actually consumed, determined by the tariff of the chosen supplier. This cost varies according to contracts, applied tariffs (fixed or variable), and level of consumption.</a:t>
            </a:r>
          </a:p>
          <a:p>
            <a:pPr algn="just"/>
            <a:endParaRPr lang="en-GB" sz="2000">
              <a:latin typeface="Arial" panose="020B0604020202020204" pitchFamily="34" charset="0"/>
              <a:cs typeface="Arial" panose="020B0604020202020204" pitchFamily="34" charset="0"/>
            </a:endParaRPr>
          </a:p>
          <a:p>
            <a:pPr algn="just"/>
            <a:r>
              <a:rPr lang="en-GB" sz="2000" b="1">
                <a:latin typeface="Arial" panose="020B0604020202020204" pitchFamily="34" charset="0"/>
                <a:cs typeface="Arial" panose="020B0604020202020204" pitchFamily="34" charset="0"/>
              </a:rPr>
              <a:t>2. </a:t>
            </a:r>
            <a:r>
              <a:rPr lang="en-US" sz="2000" b="1">
                <a:solidFill>
                  <a:srgbClr val="C0504D"/>
                </a:solidFill>
                <a:latin typeface="Arial" panose="020B0604020202020204" pitchFamily="34" charset="0"/>
                <a:cs typeface="Arial" panose="020B0604020202020204" pitchFamily="34" charset="0"/>
              </a:rPr>
              <a:t>Renewable energy (RE) contribution</a:t>
            </a:r>
            <a:r>
              <a:rPr lang="en-US" sz="2000">
                <a:latin typeface="Arial" panose="020B0604020202020204" pitchFamily="34" charset="0"/>
                <a:cs typeface="Arial" panose="020B0604020202020204" pitchFamily="34" charset="0"/>
              </a:rPr>
              <a:t>:</a:t>
            </a:r>
            <a:r>
              <a:rPr lang="en-US" sz="2000" b="1">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The costs of policies designed to encourage the development of renewable energy, such as feed-in tariffs.</a:t>
            </a:r>
            <a:endParaRPr lang="fr-BE" sz="2000">
              <a:latin typeface="Arial" panose="020B0604020202020204" pitchFamily="34" charset="0"/>
              <a:cs typeface="Arial" panose="020B0604020202020204" pitchFamily="34" charset="0"/>
            </a:endParaRPr>
          </a:p>
          <a:p>
            <a:pPr algn="just"/>
            <a:endParaRPr lang="en-GB" sz="2000">
              <a:latin typeface="Arial" panose="020B0604020202020204" pitchFamily="34" charset="0"/>
              <a:cs typeface="Arial" panose="020B0604020202020204" pitchFamily="34" charset="0"/>
            </a:endParaRPr>
          </a:p>
          <a:p>
            <a:pPr algn="just"/>
            <a:r>
              <a:rPr lang="en-GB" sz="2000" b="1">
                <a:latin typeface="Arial" panose="020B0604020202020204" pitchFamily="34" charset="0"/>
                <a:cs typeface="Arial" panose="020B0604020202020204" pitchFamily="34" charset="0"/>
              </a:rPr>
              <a:t>3. </a:t>
            </a:r>
            <a:r>
              <a:rPr lang="en-GB" sz="2000" b="1">
                <a:solidFill>
                  <a:srgbClr val="9BBB59"/>
                </a:solidFill>
                <a:latin typeface="Arial" panose="020B0604020202020204" pitchFamily="34" charset="0"/>
                <a:cs typeface="Arial" panose="020B0604020202020204" pitchFamily="34" charset="0"/>
              </a:rPr>
              <a:t>Grid fees</a:t>
            </a:r>
            <a:r>
              <a:rPr lang="en-GB" sz="2000">
                <a:latin typeface="Arial" panose="020B0604020202020204" pitchFamily="34" charset="0"/>
                <a:cs typeface="Arial" panose="020B0604020202020204" pitchFamily="34" charset="0"/>
              </a:rPr>
              <a:t>:</a:t>
            </a:r>
            <a:r>
              <a:rPr lang="en-GB" sz="2000" b="1">
                <a:latin typeface="Arial" panose="020B0604020202020204" pitchFamily="34" charset="0"/>
                <a:cs typeface="Arial" panose="020B0604020202020204" pitchFamily="34" charset="0"/>
              </a:rPr>
              <a:t> </a:t>
            </a:r>
            <a:r>
              <a:rPr lang="en-GB" sz="2000">
                <a:latin typeface="Arial" panose="020B0604020202020204" pitchFamily="34" charset="0"/>
                <a:cs typeface="Arial" panose="020B0604020202020204" pitchFamily="34" charset="0"/>
              </a:rPr>
              <a:t>Transmission costs billed by the TSO for the transport of high-voltage electricity and distribution costs billed by the DSO for the distribution of electricity to the individual’s home.</a:t>
            </a:r>
          </a:p>
          <a:p>
            <a:pPr algn="just"/>
            <a:endParaRPr lang="en-GB" sz="2000">
              <a:latin typeface="Arial" panose="020B0604020202020204" pitchFamily="34" charset="0"/>
              <a:cs typeface="Arial" panose="020B0604020202020204" pitchFamily="34" charset="0"/>
            </a:endParaRPr>
          </a:p>
          <a:p>
            <a:pPr algn="just"/>
            <a:r>
              <a:rPr lang="en-GB" sz="2000" b="1">
                <a:latin typeface="Arial" panose="020B0604020202020204" pitchFamily="34" charset="0"/>
                <a:cs typeface="Arial" panose="020B0604020202020204" pitchFamily="34" charset="0"/>
              </a:rPr>
              <a:t>4. </a:t>
            </a:r>
            <a:r>
              <a:rPr lang="en-GB" sz="2000" b="1">
                <a:solidFill>
                  <a:srgbClr val="8064A2"/>
                </a:solidFill>
                <a:latin typeface="Arial" panose="020B0604020202020204" pitchFamily="34" charset="0"/>
                <a:cs typeface="Arial" panose="020B0604020202020204" pitchFamily="34" charset="0"/>
              </a:rPr>
              <a:t>Taxes and levies</a:t>
            </a:r>
            <a:r>
              <a:rPr lang="en-GB" sz="2000">
                <a:latin typeface="Arial" panose="020B0604020202020204" pitchFamily="34" charset="0"/>
                <a:cs typeface="Arial" panose="020B0604020202020204" pitchFamily="34" charset="0"/>
              </a:rPr>
              <a:t>:</a:t>
            </a:r>
            <a:r>
              <a:rPr lang="en-GB" sz="2000" b="1">
                <a:latin typeface="Arial" panose="020B0604020202020204" pitchFamily="34" charset="0"/>
                <a:cs typeface="Arial" panose="020B0604020202020204" pitchFamily="34" charset="0"/>
              </a:rPr>
              <a:t> </a:t>
            </a:r>
            <a:r>
              <a:rPr lang="en-GB" sz="2000">
                <a:latin typeface="Arial" panose="020B0604020202020204" pitchFamily="34" charset="0"/>
                <a:cs typeface="Arial" panose="020B0604020202020204" pitchFamily="34" charset="0"/>
              </a:rPr>
              <a:t>Levies, contributions, federal and regional taxes.</a:t>
            </a:r>
          </a:p>
        </p:txBody>
      </p:sp>
      <p:sp>
        <p:nvSpPr>
          <p:cNvPr id="3" name="Espace réservé du numéro de diapositive 2">
            <a:extLst>
              <a:ext uri="{FF2B5EF4-FFF2-40B4-BE49-F238E27FC236}">
                <a16:creationId xmlns:a16="http://schemas.microsoft.com/office/drawing/2014/main" id="{397A6469-E41A-FF60-F948-284C31E60D5D}"/>
              </a:ext>
            </a:extLst>
          </p:cNvPr>
          <p:cNvSpPr>
            <a:spLocks noGrp="1"/>
          </p:cNvSpPr>
          <p:nvPr>
            <p:ph type="sldNum" sz="quarter" idx="12"/>
          </p:nvPr>
        </p:nvSpPr>
        <p:spPr/>
        <p:txBody>
          <a:bodyPr/>
          <a:lstStyle/>
          <a:p>
            <a:fld id="{C7CC0789-4E3B-4896-AB79-9C52DA5A6F9C}" type="slidenum">
              <a:rPr lang="en-GB" smtClean="0"/>
              <a:t>287</a:t>
            </a:fld>
            <a:endParaRPr lang="en-GB"/>
          </a:p>
        </p:txBody>
      </p:sp>
    </p:spTree>
    <p:extLst>
      <p:ext uri="{BB962C8B-B14F-4D97-AF65-F5344CB8AC3E}">
        <p14:creationId xmlns:p14="http://schemas.microsoft.com/office/powerpoint/2010/main" val="1218262583"/>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1E864C9F-AAED-6D1A-9440-20381EFCB3DF}"/>
              </a:ext>
            </a:extLst>
          </p:cNvPr>
          <p:cNvSpPr txBox="1"/>
          <p:nvPr/>
        </p:nvSpPr>
        <p:spPr>
          <a:xfrm>
            <a:off x="588098" y="6587918"/>
            <a:ext cx="9483002" cy="1015663"/>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The peak/off-peak hours billing system charges different rates for electricity based on the time of day. Full hours, during high demand periods, have higher rates, while off-peak hours, during low demand periods, have reduced rates.</a:t>
            </a:r>
          </a:p>
        </p:txBody>
      </p:sp>
      <p:sp>
        <p:nvSpPr>
          <p:cNvPr id="9" name="ZoneTexte 8">
            <a:extLst>
              <a:ext uri="{FF2B5EF4-FFF2-40B4-BE49-F238E27FC236}">
                <a16:creationId xmlns:a16="http://schemas.microsoft.com/office/drawing/2014/main" id="{40BCFB3E-9766-0943-4E42-53A9823FF732}"/>
              </a:ext>
            </a:extLst>
          </p:cNvPr>
          <p:cNvSpPr txBox="1"/>
          <p:nvPr/>
        </p:nvSpPr>
        <p:spPr>
          <a:xfrm>
            <a:off x="589585" y="349892"/>
            <a:ext cx="9421673" cy="461665"/>
          </a:xfrm>
          <a:prstGeom prst="rect">
            <a:avLst/>
          </a:prstGeom>
          <a:noFill/>
        </p:spPr>
        <p:txBody>
          <a:bodyPr wrap="square">
            <a:spAutoFit/>
          </a:bodyPr>
          <a:lstStyle/>
          <a:p>
            <a:r>
              <a:rPr lang="en-GB" sz="2400" b="1">
                <a:latin typeface="Arial" panose="020B0604020202020204" pitchFamily="34" charset="0"/>
                <a:cs typeface="Arial" panose="020B0604020202020204" pitchFamily="34" charset="0"/>
              </a:rPr>
              <a:t>Composition of an electricity tariff sheet</a:t>
            </a:r>
            <a:endParaRPr lang="fr-BE" sz="2400" b="1">
              <a:latin typeface="Arial" panose="020B0604020202020204" pitchFamily="34" charset="0"/>
              <a:cs typeface="Arial" panose="020B0604020202020204" pitchFamily="34" charset="0"/>
            </a:endParaRPr>
          </a:p>
        </p:txBody>
      </p:sp>
      <p:grpSp>
        <p:nvGrpSpPr>
          <p:cNvPr id="15" name="Groupe 14">
            <a:extLst>
              <a:ext uri="{FF2B5EF4-FFF2-40B4-BE49-F238E27FC236}">
                <a16:creationId xmlns:a16="http://schemas.microsoft.com/office/drawing/2014/main" id="{B275C495-16DB-006C-16F6-0EAC6F30A5FA}"/>
              </a:ext>
            </a:extLst>
          </p:cNvPr>
          <p:cNvGrpSpPr/>
          <p:nvPr/>
        </p:nvGrpSpPr>
        <p:grpSpPr>
          <a:xfrm>
            <a:off x="1637312" y="1101949"/>
            <a:ext cx="7418776" cy="5192298"/>
            <a:chOff x="1612900" y="1025639"/>
            <a:chExt cx="7467600" cy="5226468"/>
          </a:xfrm>
        </p:grpSpPr>
        <p:sp>
          <p:nvSpPr>
            <p:cNvPr id="4" name="object 3">
              <a:extLst>
                <a:ext uri="{FF2B5EF4-FFF2-40B4-BE49-F238E27FC236}">
                  <a16:creationId xmlns:a16="http://schemas.microsoft.com/office/drawing/2014/main" id="{9441AE01-9FAB-592F-36DB-74A209014169}"/>
                </a:ext>
              </a:extLst>
            </p:cNvPr>
            <p:cNvSpPr txBox="1"/>
            <p:nvPr/>
          </p:nvSpPr>
          <p:spPr>
            <a:xfrm>
              <a:off x="1900440" y="5828425"/>
              <a:ext cx="6799960" cy="423682"/>
            </a:xfrm>
            <a:prstGeom prst="rect">
              <a:avLst/>
            </a:prstGeom>
          </p:spPr>
          <p:txBody>
            <a:bodyPr vert="horz" wrap="square" lIns="0" tIns="49011" rIns="0" bIns="0" rtlCol="0">
              <a:spAutoFit/>
            </a:bodyPr>
            <a:lstStyle/>
            <a:p>
              <a:pPr marL="10582" marR="4456" algn="ctr">
                <a:lnSpc>
                  <a:spcPct val="89800"/>
                </a:lnSpc>
                <a:spcBef>
                  <a:spcPts val="386"/>
                </a:spcBef>
              </a:pPr>
              <a:r>
                <a:rPr sz="1400" i="1" spc="-18">
                  <a:latin typeface="Arial" panose="020B0604020202020204" pitchFamily="34" charset="0"/>
                  <a:cs typeface="Arial" panose="020B0604020202020204" pitchFamily="34" charset="0"/>
                </a:rPr>
                <a:t>Data </a:t>
              </a:r>
              <a:r>
                <a:rPr sz="1400" i="1" spc="-22">
                  <a:latin typeface="Arial" panose="020B0604020202020204" pitchFamily="34" charset="0"/>
                  <a:cs typeface="Arial" panose="020B0604020202020204" pitchFamily="34" charset="0"/>
                </a:rPr>
                <a:t>for</a:t>
              </a:r>
              <a:r>
                <a:rPr sz="1400" i="1" spc="-18">
                  <a:latin typeface="Arial" panose="020B0604020202020204" pitchFamily="34" charset="0"/>
                  <a:cs typeface="Arial" panose="020B0604020202020204" pitchFamily="34" charset="0"/>
                </a:rPr>
                <a:t> May </a:t>
              </a:r>
              <a:r>
                <a:rPr sz="1400" i="1">
                  <a:latin typeface="Arial" panose="020B0604020202020204" pitchFamily="34" charset="0"/>
                  <a:cs typeface="Arial" panose="020B0604020202020204" pitchFamily="34" charset="0"/>
                </a:rPr>
                <a:t>2023 </a:t>
              </a:r>
              <a:r>
                <a:rPr sz="1400" i="1" spc="-544">
                  <a:latin typeface="Arial" panose="020B0604020202020204" pitchFamily="34" charset="0"/>
                  <a:cs typeface="Arial" panose="020B0604020202020204" pitchFamily="34" charset="0"/>
                </a:rPr>
                <a:t> </a:t>
              </a:r>
              <a:r>
                <a:rPr sz="1400" i="1" spc="-22">
                  <a:latin typeface="Arial" panose="020B0604020202020204" pitchFamily="34" charset="0"/>
                  <a:cs typeface="Arial" panose="020B0604020202020204" pitchFamily="34" charset="0"/>
                </a:rPr>
                <a:t>for</a:t>
              </a:r>
              <a:r>
                <a:rPr sz="1400" i="1" spc="-9">
                  <a:latin typeface="Arial" panose="020B0604020202020204" pitchFamily="34" charset="0"/>
                  <a:cs typeface="Arial" panose="020B0604020202020204" pitchFamily="34" charset="0"/>
                </a:rPr>
                <a:t> </a:t>
              </a:r>
              <a:r>
                <a:rPr sz="1400" i="1">
                  <a:latin typeface="Arial" panose="020B0604020202020204" pitchFamily="34" charset="0"/>
                  <a:cs typeface="Arial" panose="020B0604020202020204" pitchFamily="34" charset="0"/>
                </a:rPr>
                <a:t>a</a:t>
              </a:r>
              <a:r>
                <a:rPr sz="1400" i="1" spc="-9">
                  <a:latin typeface="Arial" panose="020B0604020202020204" pitchFamily="34" charset="0"/>
                  <a:cs typeface="Arial" panose="020B0604020202020204" pitchFamily="34" charset="0"/>
                </a:rPr>
                <a:t> residential </a:t>
              </a:r>
              <a:r>
                <a:rPr sz="1400" i="1" spc="-13">
                  <a:latin typeface="Arial" panose="020B0604020202020204" pitchFamily="34" charset="0"/>
                  <a:cs typeface="Arial" panose="020B0604020202020204" pitchFamily="34" charset="0"/>
                </a:rPr>
                <a:t>customer located </a:t>
              </a:r>
              <a:r>
                <a:rPr sz="1400" i="1" spc="-4">
                  <a:latin typeface="Arial" panose="020B0604020202020204" pitchFamily="34" charset="0"/>
                  <a:cs typeface="Arial" panose="020B0604020202020204" pitchFamily="34" charset="0"/>
                </a:rPr>
                <a:t>in the </a:t>
              </a:r>
              <a:r>
                <a:rPr sz="1400" i="1" spc="-18">
                  <a:latin typeface="Arial" panose="020B0604020202020204" pitchFamily="34" charset="0"/>
                  <a:cs typeface="Arial" panose="020B0604020202020204" pitchFamily="34" charset="0"/>
                </a:rPr>
                <a:t>Walloon </a:t>
              </a:r>
              <a:r>
                <a:rPr sz="1400" i="1" spc="-9">
                  <a:latin typeface="Arial" panose="020B0604020202020204" pitchFamily="34" charset="0"/>
                  <a:cs typeface="Arial" panose="020B0604020202020204" pitchFamily="34" charset="0"/>
                </a:rPr>
                <a:t>Region, </a:t>
              </a:r>
              <a:r>
                <a:rPr sz="1400" i="1" spc="-4">
                  <a:latin typeface="Arial" panose="020B0604020202020204" pitchFamily="34" charset="0"/>
                  <a:cs typeface="Arial" panose="020B0604020202020204" pitchFamily="34" charset="0"/>
                </a:rPr>
                <a:t>Belgium, </a:t>
              </a:r>
              <a:r>
                <a:rPr lang="fr-BE" sz="1400" i="1" spc="-4">
                  <a:latin typeface="Arial" panose="020B0604020202020204" pitchFamily="34" charset="0"/>
                  <a:cs typeface="Arial" panose="020B0604020202020204" pitchFamily="34" charset="0"/>
                </a:rPr>
                <a:t>                  </a:t>
              </a:r>
              <a:r>
                <a:rPr sz="1400" i="1" spc="-4">
                  <a:latin typeface="Arial" panose="020B0604020202020204" pitchFamily="34" charset="0"/>
                  <a:cs typeface="Arial" panose="020B0604020202020204" pitchFamily="34" charset="0"/>
                </a:rPr>
                <a:t>and </a:t>
              </a:r>
              <a:r>
                <a:rPr sz="1400" i="1" spc="-9">
                  <a:latin typeface="Arial" panose="020B0604020202020204" pitchFamily="34" charset="0"/>
                  <a:cs typeface="Arial" panose="020B0604020202020204" pitchFamily="34" charset="0"/>
                </a:rPr>
                <a:t>connected </a:t>
              </a:r>
              <a:r>
                <a:rPr sz="1400" i="1" spc="-13">
                  <a:latin typeface="Arial" panose="020B0604020202020204" pitchFamily="34" charset="0"/>
                  <a:cs typeface="Arial" panose="020B0604020202020204" pitchFamily="34" charset="0"/>
                </a:rPr>
                <a:t>to </a:t>
              </a:r>
              <a:r>
                <a:rPr sz="1400" i="1">
                  <a:latin typeface="Arial" panose="020B0604020202020204" pitchFamily="34" charset="0"/>
                  <a:cs typeface="Arial" panose="020B0604020202020204" pitchFamily="34" charset="0"/>
                </a:rPr>
                <a:t>the</a:t>
              </a:r>
              <a:r>
                <a:rPr sz="1400" i="1" spc="-31">
                  <a:latin typeface="Arial" panose="020B0604020202020204" pitchFamily="34" charset="0"/>
                  <a:cs typeface="Arial" panose="020B0604020202020204" pitchFamily="34" charset="0"/>
                </a:rPr>
                <a:t> </a:t>
              </a:r>
              <a:r>
                <a:rPr sz="1400" i="1" spc="-18">
                  <a:latin typeface="Arial" panose="020B0604020202020204" pitchFamily="34" charset="0"/>
                  <a:cs typeface="Arial" panose="020B0604020202020204" pitchFamily="34" charset="0"/>
                </a:rPr>
                <a:t>RESA</a:t>
              </a:r>
              <a:r>
                <a:rPr sz="1400" i="1" spc="-22">
                  <a:latin typeface="Arial" panose="020B0604020202020204" pitchFamily="34" charset="0"/>
                  <a:cs typeface="Arial" panose="020B0604020202020204" pitchFamily="34" charset="0"/>
                </a:rPr>
                <a:t> </a:t>
              </a:r>
              <a:r>
                <a:rPr sz="1400" i="1" spc="-9">
                  <a:latin typeface="Arial" panose="020B0604020202020204" pitchFamily="34" charset="0"/>
                  <a:cs typeface="Arial" panose="020B0604020202020204" pitchFamily="34" charset="0"/>
                </a:rPr>
                <a:t>network</a:t>
              </a:r>
              <a:r>
                <a:rPr lang="fr-BE" sz="1400" i="1" spc="-9">
                  <a:latin typeface="Arial" panose="020B0604020202020204" pitchFamily="34" charset="0"/>
                  <a:cs typeface="Arial" panose="020B0604020202020204" pitchFamily="34" charset="0"/>
                </a:rPr>
                <a:t>.</a:t>
              </a:r>
              <a:endParaRPr sz="1400" i="1">
                <a:latin typeface="Arial" panose="020B0604020202020204" pitchFamily="34" charset="0"/>
                <a:cs typeface="Arial" panose="020B0604020202020204" pitchFamily="34" charset="0"/>
              </a:endParaRPr>
            </a:p>
          </p:txBody>
        </p:sp>
        <p:grpSp>
          <p:nvGrpSpPr>
            <p:cNvPr id="11" name="Groupe 10">
              <a:extLst>
                <a:ext uri="{FF2B5EF4-FFF2-40B4-BE49-F238E27FC236}">
                  <a16:creationId xmlns:a16="http://schemas.microsoft.com/office/drawing/2014/main" id="{2568A8A1-45BC-C851-86CA-02C0A473B272}"/>
                </a:ext>
              </a:extLst>
            </p:cNvPr>
            <p:cNvGrpSpPr/>
            <p:nvPr/>
          </p:nvGrpSpPr>
          <p:grpSpPr>
            <a:xfrm>
              <a:off x="1765061" y="1104025"/>
              <a:ext cx="7163278" cy="4553395"/>
              <a:chOff x="3021555" y="101981"/>
              <a:chExt cx="6740491" cy="4284648"/>
            </a:xfrm>
          </p:grpSpPr>
          <p:pic>
            <p:nvPicPr>
              <p:cNvPr id="12" name="object 4">
                <a:extLst>
                  <a:ext uri="{FF2B5EF4-FFF2-40B4-BE49-F238E27FC236}">
                    <a16:creationId xmlns:a16="http://schemas.microsoft.com/office/drawing/2014/main" id="{790FD6B2-FF96-A383-53F1-F9987D95E3BC}"/>
                  </a:ext>
                </a:extLst>
              </p:cNvPr>
              <p:cNvPicPr/>
              <p:nvPr/>
            </p:nvPicPr>
            <p:blipFill rotWithShape="1">
              <a:blip r:embed="rId2" cstate="print"/>
              <a:srcRect b="68140"/>
              <a:stretch/>
            </p:blipFill>
            <p:spPr>
              <a:xfrm>
                <a:off x="3021555" y="101981"/>
                <a:ext cx="6740491" cy="1481013"/>
              </a:xfrm>
              <a:prstGeom prst="rect">
                <a:avLst/>
              </a:prstGeom>
            </p:spPr>
          </p:pic>
          <p:pic>
            <p:nvPicPr>
              <p:cNvPr id="13" name="object 4">
                <a:extLst>
                  <a:ext uri="{FF2B5EF4-FFF2-40B4-BE49-F238E27FC236}">
                    <a16:creationId xmlns:a16="http://schemas.microsoft.com/office/drawing/2014/main" id="{E320A0B3-FA84-EEB9-A617-3B24E3D1B589}"/>
                  </a:ext>
                </a:extLst>
              </p:cNvPr>
              <p:cNvPicPr/>
              <p:nvPr/>
            </p:nvPicPr>
            <p:blipFill rotWithShape="1">
              <a:blip r:embed="rId2" cstate="print"/>
              <a:srcRect t="34189" b="5952"/>
              <a:stretch/>
            </p:blipFill>
            <p:spPr>
              <a:xfrm>
                <a:off x="3021555" y="1604100"/>
                <a:ext cx="6740491" cy="2782529"/>
              </a:xfrm>
              <a:prstGeom prst="rect">
                <a:avLst/>
              </a:prstGeom>
            </p:spPr>
          </p:pic>
        </p:grpSp>
        <p:sp>
          <p:nvSpPr>
            <p:cNvPr id="14" name="Rectangle 13">
              <a:extLst>
                <a:ext uri="{FF2B5EF4-FFF2-40B4-BE49-F238E27FC236}">
                  <a16:creationId xmlns:a16="http://schemas.microsoft.com/office/drawing/2014/main" id="{0641A7CE-A2AC-3626-D5ED-73139FB50096}"/>
                </a:ext>
              </a:extLst>
            </p:cNvPr>
            <p:cNvSpPr/>
            <p:nvPr/>
          </p:nvSpPr>
          <p:spPr>
            <a:xfrm>
              <a:off x="1612900" y="1025639"/>
              <a:ext cx="7467600" cy="472440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 name="Espace réservé du numéro de diapositive 1">
            <a:extLst>
              <a:ext uri="{FF2B5EF4-FFF2-40B4-BE49-F238E27FC236}">
                <a16:creationId xmlns:a16="http://schemas.microsoft.com/office/drawing/2014/main" id="{91B0831E-2520-80D1-BD07-E8E846CB561E}"/>
              </a:ext>
            </a:extLst>
          </p:cNvPr>
          <p:cNvSpPr>
            <a:spLocks noGrp="1"/>
          </p:cNvSpPr>
          <p:nvPr>
            <p:ph type="sldNum" sz="quarter" idx="12"/>
          </p:nvPr>
        </p:nvSpPr>
        <p:spPr/>
        <p:txBody>
          <a:bodyPr/>
          <a:lstStyle/>
          <a:p>
            <a:fld id="{C7CC0789-4E3B-4896-AB79-9C52DA5A6F9C}" type="slidenum">
              <a:rPr lang="en-GB" smtClean="0"/>
              <a:t>288</a:t>
            </a:fld>
            <a:endParaRPr lang="en-GB"/>
          </a:p>
        </p:txBody>
      </p:sp>
    </p:spTree>
    <p:extLst>
      <p:ext uri="{BB962C8B-B14F-4D97-AF65-F5344CB8AC3E}">
        <p14:creationId xmlns:p14="http://schemas.microsoft.com/office/powerpoint/2010/main" val="3569892737"/>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2580AFA4-DE7C-C3F5-9C44-0B2E5D9F8AEC}"/>
              </a:ext>
            </a:extLst>
          </p:cNvPr>
          <p:cNvGraphicFramePr>
            <a:graphicFrameLocks noGrp="1"/>
          </p:cNvGraphicFramePr>
          <p:nvPr/>
        </p:nvGraphicFramePr>
        <p:xfrm>
          <a:off x="698501" y="2901502"/>
          <a:ext cx="9228377" cy="4495802"/>
        </p:xfrm>
        <a:graphic>
          <a:graphicData uri="http://schemas.openxmlformats.org/drawingml/2006/table">
            <a:tbl>
              <a:tblPr firstRow="1" bandRow="1">
                <a:tableStyleId>{5C22544A-7EE6-4342-B048-85BDC9FD1C3A}</a:tableStyleId>
              </a:tblPr>
              <a:tblGrid>
                <a:gridCol w="2771810">
                  <a:extLst>
                    <a:ext uri="{9D8B030D-6E8A-4147-A177-3AD203B41FA5}">
                      <a16:colId xmlns:a16="http://schemas.microsoft.com/office/drawing/2014/main" val="3584191075"/>
                    </a:ext>
                  </a:extLst>
                </a:gridCol>
                <a:gridCol w="1688848">
                  <a:extLst>
                    <a:ext uri="{9D8B030D-6E8A-4147-A177-3AD203B41FA5}">
                      <a16:colId xmlns:a16="http://schemas.microsoft.com/office/drawing/2014/main" val="3149378119"/>
                    </a:ext>
                  </a:extLst>
                </a:gridCol>
                <a:gridCol w="1373546">
                  <a:extLst>
                    <a:ext uri="{9D8B030D-6E8A-4147-A177-3AD203B41FA5}">
                      <a16:colId xmlns:a16="http://schemas.microsoft.com/office/drawing/2014/main" val="674403436"/>
                    </a:ext>
                  </a:extLst>
                </a:gridCol>
                <a:gridCol w="1228252">
                  <a:extLst>
                    <a:ext uri="{9D8B030D-6E8A-4147-A177-3AD203B41FA5}">
                      <a16:colId xmlns:a16="http://schemas.microsoft.com/office/drawing/2014/main" val="2077420837"/>
                    </a:ext>
                  </a:extLst>
                </a:gridCol>
                <a:gridCol w="1228253">
                  <a:extLst>
                    <a:ext uri="{9D8B030D-6E8A-4147-A177-3AD203B41FA5}">
                      <a16:colId xmlns:a16="http://schemas.microsoft.com/office/drawing/2014/main" val="3350457627"/>
                    </a:ext>
                  </a:extLst>
                </a:gridCol>
                <a:gridCol w="937668">
                  <a:extLst>
                    <a:ext uri="{9D8B030D-6E8A-4147-A177-3AD203B41FA5}">
                      <a16:colId xmlns:a16="http://schemas.microsoft.com/office/drawing/2014/main" val="430275836"/>
                    </a:ext>
                  </a:extLst>
                </a:gridCol>
              </a:tblGrid>
              <a:tr h="709454">
                <a:tc>
                  <a:txBody>
                    <a:bodyPr/>
                    <a:lstStyle/>
                    <a:p>
                      <a:pPr lvl="0" algn="ctr" fontAlgn="b"/>
                      <a:r>
                        <a:rPr lang="fr-BE" sz="1400" b="1" i="0" u="none" strike="noStrike">
                          <a:solidFill>
                            <a:schemeClr val="tx1"/>
                          </a:solidFill>
                          <a:effectLst/>
                          <a:latin typeface="Arial" panose="020B0604020202020204" pitchFamily="34" charset="0"/>
                          <a:cs typeface="Arial" panose="020B0604020202020204" pitchFamily="34" charset="0"/>
                        </a:rPr>
                        <a:t>Billing Data</a:t>
                      </a:r>
                    </a:p>
                  </a:txBody>
                  <a:tcPr marL="6513" marR="6513" marT="6513" marB="3907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lvl="0" algn="ctr" fontAlgn="b"/>
                      <a:r>
                        <a:rPr lang="fr-BE" sz="1400" b="1" i="0" u="none" strike="noStrike">
                          <a:solidFill>
                            <a:schemeClr val="tx1"/>
                          </a:solidFill>
                          <a:effectLst/>
                          <a:latin typeface="Arial" panose="020B0604020202020204" pitchFamily="34" charset="0"/>
                          <a:cs typeface="Arial" panose="020B0604020202020204" pitchFamily="34" charset="0"/>
                        </a:rPr>
                        <a:t>Nature</a:t>
                      </a:r>
                    </a:p>
                  </a:txBody>
                  <a:tcPr marL="6513" marR="6513" marT="6513" marB="39078"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fr-BE" sz="1400" b="1">
                          <a:solidFill>
                            <a:schemeClr val="tx1"/>
                          </a:solidFill>
                          <a:latin typeface="Arial" panose="020B0604020202020204" pitchFamily="34" charset="0"/>
                          <a:cs typeface="Arial" panose="020B0604020202020204" pitchFamily="34" charset="0"/>
                        </a:rPr>
                        <a:t>Number of units (kWh)</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fr-BE" sz="1400" b="1">
                          <a:solidFill>
                            <a:schemeClr val="tx1"/>
                          </a:solidFill>
                          <a:latin typeface="Arial" panose="020B0604020202020204" pitchFamily="34" charset="0"/>
                          <a:cs typeface="Arial" panose="020B0604020202020204" pitchFamily="34" charset="0"/>
                        </a:rPr>
                        <a:t>Unit price</a:t>
                      </a:r>
                    </a:p>
                    <a:p>
                      <a:pPr algn="ctr"/>
                      <a:r>
                        <a:rPr lang="fr-BE" sz="1400" b="1">
                          <a:solidFill>
                            <a:schemeClr val="tx1"/>
                          </a:solidFill>
                          <a:latin typeface="Arial" panose="020B0604020202020204" pitchFamily="34" charset="0"/>
                          <a:cs typeface="Arial" panose="020B0604020202020204" pitchFamily="34" charset="0"/>
                        </a:rPr>
                        <a:t>(€c/kWh)</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fr-BE" sz="1400" b="1">
                          <a:solidFill>
                            <a:schemeClr val="tx1"/>
                          </a:solidFill>
                          <a:latin typeface="Arial" panose="020B0604020202020204" pitchFamily="34" charset="0"/>
                          <a:cs typeface="Arial" panose="020B0604020202020204" pitchFamily="34" charset="0"/>
                        </a:rPr>
                        <a:t>Amounts</a:t>
                      </a:r>
                    </a:p>
                    <a:p>
                      <a:pPr algn="ctr"/>
                      <a:r>
                        <a:rPr lang="fr-BE" sz="1400" b="1">
                          <a:solidFill>
                            <a:schemeClr val="tx1"/>
                          </a:solidFill>
                          <a:latin typeface="Arial" panose="020B0604020202020204" pitchFamily="34" charset="0"/>
                          <a:cs typeface="Arial" panose="020B0604020202020204" pitchFamily="34" charset="0"/>
                        </a:rPr>
                        <a:t>(EUR)</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fr-BE" sz="1400" b="1">
                          <a:solidFill>
                            <a:schemeClr val="tx1"/>
                          </a:solidFill>
                          <a:latin typeface="Arial" panose="020B0604020202020204" pitchFamily="34" charset="0"/>
                          <a:cs typeface="Arial" panose="020B0604020202020204" pitchFamily="34" charset="0"/>
                        </a:rPr>
                        <a:t>VAT</a:t>
                      </a:r>
                    </a:p>
                  </a:txBody>
                  <a:tcPr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897256923"/>
                  </a:ext>
                </a:extLst>
              </a:tr>
              <a:tr h="456124">
                <a:tc>
                  <a:txBody>
                    <a:bodyPr/>
                    <a:lstStyle/>
                    <a:p>
                      <a:pPr algn="l" fontAlgn="b"/>
                      <a:r>
                        <a:rPr lang="fr-BE" sz="1400" b="1" i="0" u="none" strike="noStrike">
                          <a:solidFill>
                            <a:schemeClr val="bg1"/>
                          </a:solidFill>
                          <a:effectLst/>
                          <a:latin typeface="Arial" panose="020B0604020202020204" pitchFamily="34" charset="0"/>
                        </a:rPr>
                        <a:t>  Peak hour consumption</a:t>
                      </a:r>
                    </a:p>
                  </a:txBody>
                  <a:tcPr marL="7620" marR="7620" marT="762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4F81BD"/>
                    </a:solidFill>
                  </a:tcPr>
                </a:tc>
                <a:tc>
                  <a:txBody>
                    <a:bodyPr/>
                    <a:lstStyle/>
                    <a:p>
                      <a:pPr algn="l" fontAlgn="b"/>
                      <a:r>
                        <a:rPr lang="fr-BE" sz="1400" b="0" i="0" u="none" strike="noStrike">
                          <a:solidFill>
                            <a:srgbClr val="000000"/>
                          </a:solidFill>
                          <a:effectLst/>
                          <a:latin typeface="Arial" panose="020B0604020202020204" pitchFamily="34" charset="0"/>
                        </a:rPr>
                        <a:t>  Cost of energy</a:t>
                      </a:r>
                    </a:p>
                  </a:txBody>
                  <a:tcPr marL="7620" marR="7620" marT="7620" marB="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213.66</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24.764</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52.91</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21%</a:t>
                      </a:r>
                    </a:p>
                  </a:txBody>
                  <a:tcPr marL="7620" marR="7620" marT="7620" marB="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1896642"/>
                  </a:ext>
                </a:extLst>
              </a:tr>
              <a:tr h="416278">
                <a:tc>
                  <a:txBody>
                    <a:bodyPr/>
                    <a:lstStyle/>
                    <a:p>
                      <a:pPr algn="l" fontAlgn="b"/>
                      <a:r>
                        <a:rPr lang="fr-BE" sz="1400" b="1" i="0" u="none" strike="noStrike">
                          <a:solidFill>
                            <a:schemeClr val="bg1"/>
                          </a:solidFill>
                          <a:effectLst/>
                          <a:latin typeface="Arial" panose="020B0604020202020204" pitchFamily="34" charset="0"/>
                        </a:rPr>
                        <a:t>  Off-peak hour consumption</a:t>
                      </a:r>
                    </a:p>
                  </a:txBody>
                  <a:tcPr marL="7620" marR="7620" marT="762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4F81BD"/>
                    </a:solidFill>
                  </a:tcPr>
                </a:tc>
                <a:tc>
                  <a:txBody>
                    <a:bodyPr/>
                    <a:lstStyle/>
                    <a:p>
                      <a:pPr algn="l" fontAlgn="b"/>
                      <a:r>
                        <a:rPr lang="fr-BE" sz="1400" b="0" i="0" u="none" strike="noStrike">
                          <a:solidFill>
                            <a:srgbClr val="000000"/>
                          </a:solidFill>
                          <a:effectLst/>
                          <a:latin typeface="Arial" panose="020B0604020202020204" pitchFamily="34" charset="0"/>
                        </a:rPr>
                        <a:t>  Cost of energy</a:t>
                      </a:r>
                    </a:p>
                  </a:txBody>
                  <a:tcPr marL="7620" marR="7620" marT="7620" marB="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100.54</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20.247</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20.36</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21%</a:t>
                      </a:r>
                    </a:p>
                  </a:txBody>
                  <a:tcPr marL="7620" marR="7620" marT="7620" marB="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8590908"/>
                  </a:ext>
                </a:extLst>
              </a:tr>
              <a:tr h="416278">
                <a:tc>
                  <a:txBody>
                    <a:bodyPr/>
                    <a:lstStyle/>
                    <a:p>
                      <a:pPr algn="l" fontAlgn="b"/>
                      <a:r>
                        <a:rPr lang="fr-BE" sz="1400" b="1" i="0" u="none" strike="noStrike">
                          <a:solidFill>
                            <a:schemeClr val="bg1"/>
                          </a:solidFill>
                          <a:effectLst/>
                          <a:latin typeface="Arial" panose="020B0604020202020204" pitchFamily="34" charset="0"/>
                        </a:rPr>
                        <a:t>  RE contribution</a:t>
                      </a:r>
                    </a:p>
                  </a:txBody>
                  <a:tcPr marL="7620" marR="7620" marT="762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504D"/>
                    </a:solidFill>
                  </a:tcPr>
                </a:tc>
                <a:tc>
                  <a:txBody>
                    <a:bodyPr/>
                    <a:lstStyle/>
                    <a:p>
                      <a:pPr algn="l" fontAlgn="ctr"/>
                      <a:r>
                        <a:rPr lang="fr-BE" sz="1400" b="0" i="0" u="none" strike="noStrike">
                          <a:solidFill>
                            <a:srgbClr val="000000"/>
                          </a:solidFill>
                          <a:effectLst/>
                          <a:latin typeface="Arial" panose="020B0604020202020204" pitchFamily="34" charset="0"/>
                        </a:rPr>
                        <a:t>  RE contribution</a:t>
                      </a:r>
                    </a:p>
                  </a:txBody>
                  <a:tcPr marL="7620" marR="7620" marT="7620" marB="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314.2</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2.996</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9.41</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21%</a:t>
                      </a:r>
                    </a:p>
                  </a:txBody>
                  <a:tcPr marL="7620" marR="7620" marT="7620" marB="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6773292"/>
                  </a:ext>
                </a:extLst>
              </a:tr>
              <a:tr h="416278">
                <a:tc>
                  <a:txBody>
                    <a:bodyPr/>
                    <a:lstStyle/>
                    <a:p>
                      <a:pPr algn="l" fontAlgn="b"/>
                      <a:r>
                        <a:rPr lang="fr-BE" sz="1400" b="1" i="0" u="none" strike="noStrike">
                          <a:solidFill>
                            <a:schemeClr val="bg1"/>
                          </a:solidFill>
                          <a:effectLst/>
                          <a:latin typeface="Arial" panose="020B0604020202020204" pitchFamily="34" charset="0"/>
                        </a:rPr>
                        <a:t>  Peak hour distribution</a:t>
                      </a:r>
                    </a:p>
                  </a:txBody>
                  <a:tcPr marL="7620" marR="7620" marT="762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9BBB59"/>
                    </a:solidFill>
                  </a:tcPr>
                </a:tc>
                <a:tc>
                  <a:txBody>
                    <a:bodyPr/>
                    <a:lstStyle/>
                    <a:p>
                      <a:pPr algn="l" fontAlgn="b"/>
                      <a:r>
                        <a:rPr lang="fr-BE" sz="1400" b="0" i="0" u="none" strike="noStrike">
                          <a:solidFill>
                            <a:srgbClr val="000000"/>
                          </a:solidFill>
                          <a:effectLst/>
                          <a:latin typeface="Arial" panose="020B0604020202020204" pitchFamily="34" charset="0"/>
                        </a:rPr>
                        <a:t>  Grid fees</a:t>
                      </a:r>
                    </a:p>
                  </a:txBody>
                  <a:tcPr marL="7620" marR="7620" marT="7620" marB="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213.656</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10.37</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22.16</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21%</a:t>
                      </a:r>
                    </a:p>
                  </a:txBody>
                  <a:tcPr marL="7620" marR="7620" marT="7620" marB="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3517924"/>
                  </a:ext>
                </a:extLst>
              </a:tr>
              <a:tr h="416278">
                <a:tc>
                  <a:txBody>
                    <a:bodyPr/>
                    <a:lstStyle/>
                    <a:p>
                      <a:pPr algn="l" fontAlgn="b"/>
                      <a:r>
                        <a:rPr lang="fr-BE" sz="1400" b="1" i="0" u="none" strike="noStrike">
                          <a:solidFill>
                            <a:schemeClr val="bg1"/>
                          </a:solidFill>
                          <a:effectLst/>
                          <a:latin typeface="Arial" panose="020B0604020202020204" pitchFamily="34" charset="0"/>
                        </a:rPr>
                        <a:t>  Off-peak hour distribution</a:t>
                      </a:r>
                    </a:p>
                  </a:txBody>
                  <a:tcPr marL="7620" marR="7620" marT="762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9BBB59"/>
                    </a:solidFill>
                  </a:tcPr>
                </a:tc>
                <a:tc>
                  <a:txBody>
                    <a:bodyPr/>
                    <a:lstStyle/>
                    <a:p>
                      <a:pPr algn="l" fontAlgn="b"/>
                      <a:r>
                        <a:rPr lang="fr-BE" sz="1400" b="0" i="0" u="none" strike="noStrike">
                          <a:solidFill>
                            <a:srgbClr val="000000"/>
                          </a:solidFill>
                          <a:effectLst/>
                          <a:latin typeface="Arial" panose="020B0604020202020204" pitchFamily="34" charset="0"/>
                        </a:rPr>
                        <a:t>  Grid fees</a:t>
                      </a:r>
                    </a:p>
                  </a:txBody>
                  <a:tcPr marL="7620" marR="7620" marT="7620" marB="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100.544</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5.87</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5.90</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21%</a:t>
                      </a:r>
                    </a:p>
                  </a:txBody>
                  <a:tcPr marL="7620" marR="7620" marT="7620" marB="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5807766"/>
                  </a:ext>
                </a:extLst>
              </a:tr>
              <a:tr h="416278">
                <a:tc>
                  <a:txBody>
                    <a:bodyPr/>
                    <a:lstStyle/>
                    <a:p>
                      <a:pPr algn="l" fontAlgn="b"/>
                      <a:r>
                        <a:rPr lang="fr-BE" sz="1400" b="1" i="0" u="none" strike="noStrike">
                          <a:solidFill>
                            <a:schemeClr val="bg1"/>
                          </a:solidFill>
                          <a:effectLst/>
                          <a:latin typeface="Arial" panose="020B0604020202020204" pitchFamily="34" charset="0"/>
                        </a:rPr>
                        <a:t>  Transmission costs</a:t>
                      </a:r>
                    </a:p>
                  </a:txBody>
                  <a:tcPr marL="7620" marR="7620" marT="762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BBB59"/>
                    </a:solidFill>
                  </a:tcPr>
                </a:tc>
                <a:tc>
                  <a:txBody>
                    <a:bodyPr/>
                    <a:lstStyle/>
                    <a:p>
                      <a:pPr algn="l" fontAlgn="b"/>
                      <a:r>
                        <a:rPr lang="fr-BE" sz="1400" b="0" i="0" u="none" strike="noStrike">
                          <a:solidFill>
                            <a:srgbClr val="000000"/>
                          </a:solidFill>
                          <a:effectLst/>
                          <a:latin typeface="Arial" panose="020B0604020202020204" pitchFamily="34" charset="0"/>
                        </a:rPr>
                        <a:t>  Grid fees</a:t>
                      </a:r>
                    </a:p>
                  </a:txBody>
                  <a:tcPr marL="7620" marR="7620" marT="7620" marB="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314.2</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2.61</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8.20</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21%</a:t>
                      </a:r>
                    </a:p>
                  </a:txBody>
                  <a:tcPr marL="7620" marR="7620" marT="7620" marB="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6441859"/>
                  </a:ext>
                </a:extLst>
              </a:tr>
              <a:tr h="416278">
                <a:tc>
                  <a:txBody>
                    <a:bodyPr/>
                    <a:lstStyle/>
                    <a:p>
                      <a:pPr algn="l" fontAlgn="b"/>
                      <a:r>
                        <a:rPr lang="fr-BE" sz="1400" b="1" i="0" u="none" strike="noStrike">
                          <a:solidFill>
                            <a:schemeClr val="bg1"/>
                          </a:solidFill>
                          <a:effectLst/>
                          <a:latin typeface="Arial" panose="020B0604020202020204" pitchFamily="34" charset="0"/>
                        </a:rPr>
                        <a:t>  Special excise duty</a:t>
                      </a:r>
                    </a:p>
                  </a:txBody>
                  <a:tcPr marL="7620" marR="7620" marT="762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8064A2"/>
                    </a:solidFill>
                  </a:tcPr>
                </a:tc>
                <a:tc>
                  <a:txBody>
                    <a:bodyPr/>
                    <a:lstStyle/>
                    <a:p>
                      <a:pPr algn="l" fontAlgn="b"/>
                      <a:r>
                        <a:rPr lang="fr-BE" sz="1400" b="0" i="0" u="none" strike="noStrike">
                          <a:solidFill>
                            <a:srgbClr val="000000"/>
                          </a:solidFill>
                          <a:effectLst/>
                          <a:latin typeface="Arial" panose="020B0604020202020204" pitchFamily="34" charset="0"/>
                        </a:rPr>
                        <a:t>  Taxes and levies</a:t>
                      </a:r>
                    </a:p>
                  </a:txBody>
                  <a:tcPr marL="7620" marR="7620" marT="7620" marB="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314.20</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5.033</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15.81</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21%</a:t>
                      </a:r>
                    </a:p>
                  </a:txBody>
                  <a:tcPr marL="7620" marR="7620" marT="7620" marB="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4245327"/>
                  </a:ext>
                </a:extLst>
              </a:tr>
              <a:tr h="416278">
                <a:tc>
                  <a:txBody>
                    <a:bodyPr/>
                    <a:lstStyle/>
                    <a:p>
                      <a:pPr algn="l" fontAlgn="b"/>
                      <a:r>
                        <a:rPr lang="fr-BE" sz="1400" b="1" i="0" u="none" strike="noStrike">
                          <a:solidFill>
                            <a:schemeClr val="bg1"/>
                          </a:solidFill>
                          <a:effectLst/>
                          <a:latin typeface="Arial" panose="020B0604020202020204" pitchFamily="34" charset="0"/>
                        </a:rPr>
                        <a:t>  Network access rights</a:t>
                      </a:r>
                    </a:p>
                  </a:txBody>
                  <a:tcPr marL="7620" marR="7620" marT="762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8064A2"/>
                    </a:solidFill>
                  </a:tcPr>
                </a:tc>
                <a:tc>
                  <a:txBody>
                    <a:bodyPr/>
                    <a:lstStyle/>
                    <a:p>
                      <a:pPr algn="l" fontAlgn="b"/>
                      <a:r>
                        <a:rPr lang="fr-BE" sz="1400" b="0" i="0" u="none" strike="noStrike">
                          <a:solidFill>
                            <a:srgbClr val="000000"/>
                          </a:solidFill>
                          <a:effectLst/>
                          <a:latin typeface="Arial" panose="020B0604020202020204" pitchFamily="34" charset="0"/>
                        </a:rPr>
                        <a:t>  Taxes and levies</a:t>
                      </a:r>
                    </a:p>
                  </a:txBody>
                  <a:tcPr marL="7620" marR="7620" marT="7620" marB="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314.20</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0.279</a:t>
                      </a:r>
                      <a:r>
                        <a:rPr lang="fr-BE" sz="1400" b="1" i="0" u="none" strike="noStrike">
                          <a:solidFill>
                            <a:srgbClr val="000000"/>
                          </a:solidFill>
                          <a:effectLst/>
                          <a:latin typeface="Arial" panose="020B0604020202020204" pitchFamily="34" charset="0"/>
                        </a:rPr>
                        <a:t>*</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0" i="0" u="none" strike="noStrike">
                          <a:solidFill>
                            <a:srgbClr val="000000"/>
                          </a:solidFill>
                          <a:effectLst/>
                          <a:latin typeface="Arial" panose="020B0604020202020204" pitchFamily="34" charset="0"/>
                        </a:rPr>
                        <a:t>0.88</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700" b="0" i="0" u="none" strike="noStrike">
                          <a:solidFill>
                            <a:srgbClr val="000000"/>
                          </a:solidFill>
                          <a:effectLst/>
                          <a:latin typeface="Arial" panose="020B0604020202020204" pitchFamily="34" charset="0"/>
                        </a:rPr>
                        <a:t>Exemption under Art.28, 5° of the </a:t>
                      </a:r>
                    </a:p>
                    <a:p>
                      <a:pPr algn="ctr" fontAlgn="ctr"/>
                      <a:r>
                        <a:rPr lang="en-US" sz="700" b="0" i="0" u="none" strike="noStrike">
                          <a:solidFill>
                            <a:srgbClr val="000000"/>
                          </a:solidFill>
                          <a:effectLst/>
                          <a:latin typeface="Arial" panose="020B0604020202020204" pitchFamily="34" charset="0"/>
                        </a:rPr>
                        <a:t>VAT Code</a:t>
                      </a:r>
                    </a:p>
                  </a:txBody>
                  <a:tcPr marL="7620" marR="7620" marT="7620" marB="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3462574"/>
                  </a:ext>
                </a:extLst>
              </a:tr>
              <a:tr h="416278">
                <a:tc>
                  <a:txBody>
                    <a:bodyPr/>
                    <a:lstStyle/>
                    <a:p>
                      <a:pPr algn="l" fontAlgn="b"/>
                      <a:r>
                        <a:rPr lang="fr-BE" sz="1400" b="0" i="0" u="none" strike="noStrike">
                          <a:solidFill>
                            <a:srgbClr val="000000"/>
                          </a:solidFill>
                          <a:effectLst/>
                          <a:latin typeface="Arial" panose="020B0604020202020204" pitchFamily="34" charset="0"/>
                        </a:rPr>
                        <a:t>  Total invoice amount</a:t>
                      </a:r>
                    </a:p>
                  </a:txBody>
                  <a:tcPr marL="7620" marR="7620" marT="762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4F8FB"/>
                    </a:solidFill>
                  </a:tcPr>
                </a:tc>
                <a:tc>
                  <a:txBody>
                    <a:bodyPr/>
                    <a:lstStyle/>
                    <a:p>
                      <a:pPr algn="ctr" fontAlgn="ctr"/>
                      <a:r>
                        <a:rPr lang="fr-BE" sz="1800" b="0" i="0" u="none" strike="noStrike">
                          <a:solidFill>
                            <a:srgbClr val="000000"/>
                          </a:solidFill>
                          <a:effectLst/>
                          <a:latin typeface="Arial" panose="020B0604020202020204" pitchFamily="34" charset="0"/>
                        </a:rPr>
                        <a:t> -</a:t>
                      </a:r>
                    </a:p>
                  </a:txBody>
                  <a:tcPr marL="7620" marR="7620" marT="7620" marB="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800" b="0" i="0" u="none" strike="noStrike">
                          <a:solidFill>
                            <a:srgbClr val="000000"/>
                          </a:solidFill>
                          <a:effectLst/>
                          <a:latin typeface="Arial" panose="020B0604020202020204" pitchFamily="34" charset="0"/>
                        </a:rPr>
                        <a:t>- </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800" b="0" i="0" u="none" strike="noStrike">
                          <a:solidFill>
                            <a:srgbClr val="000000"/>
                          </a:solidFill>
                          <a:effectLst/>
                          <a:latin typeface="Arial" panose="020B0604020202020204" pitchFamily="34" charset="0"/>
                        </a:rPr>
                        <a:t>- </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400" b="1" i="0" u="none" strike="noStrike">
                          <a:solidFill>
                            <a:srgbClr val="000000"/>
                          </a:solidFill>
                          <a:effectLst/>
                          <a:latin typeface="Arial" panose="020B0604020202020204" pitchFamily="34" charset="0"/>
                        </a:rPr>
                        <a:t>135.63</a:t>
                      </a:r>
                    </a:p>
                  </a:txBody>
                  <a:tcPr marL="7620" marR="7620" marT="762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ctr"/>
                      <a:r>
                        <a:rPr lang="fr-BE" sz="1800" b="0" i="0" u="none" strike="noStrike">
                          <a:solidFill>
                            <a:srgbClr val="000000"/>
                          </a:solidFill>
                          <a:effectLst/>
                          <a:latin typeface="Arial" panose="020B0604020202020204" pitchFamily="34" charset="0"/>
                        </a:rPr>
                        <a:t> -</a:t>
                      </a:r>
                    </a:p>
                  </a:txBody>
                  <a:tcPr marL="7620" marR="7620" marT="7620" marB="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8988891"/>
                  </a:ext>
                </a:extLst>
              </a:tr>
            </a:tbl>
          </a:graphicData>
        </a:graphic>
      </p:graphicFrame>
      <p:sp>
        <p:nvSpPr>
          <p:cNvPr id="11" name="ZoneTexte 10">
            <a:extLst>
              <a:ext uri="{FF2B5EF4-FFF2-40B4-BE49-F238E27FC236}">
                <a16:creationId xmlns:a16="http://schemas.microsoft.com/office/drawing/2014/main" id="{0BA56625-9624-2DB9-3D5D-DAA1A649CFF9}"/>
              </a:ext>
            </a:extLst>
          </p:cNvPr>
          <p:cNvSpPr txBox="1"/>
          <p:nvPr/>
        </p:nvSpPr>
        <p:spPr>
          <a:xfrm>
            <a:off x="589585" y="349892"/>
            <a:ext cx="9421673"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Example of an electricity bill</a:t>
            </a:r>
            <a:endParaRPr lang="fr-BE" sz="2400" b="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6C242B88-FF73-9F21-54FD-63A755B6D001}"/>
              </a:ext>
            </a:extLst>
          </p:cNvPr>
          <p:cNvSpPr txBox="1"/>
          <p:nvPr/>
        </p:nvSpPr>
        <p:spPr>
          <a:xfrm>
            <a:off x="589585" y="1013559"/>
            <a:ext cx="9481220" cy="1631216"/>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Let us consider Mr. Dupont, a private individual with an annual consumption of 4,000 kWh. He does not own any photovoltaic (PV) panels. In May 2023, his total consumption was 1/12th of his annual consumption, with 68% of it occurring during peak hours and the remaining 32% during off-peak hours. Below is a breakdown of his bill for May 2023, based on the figures from the previous tariff sheet:</a:t>
            </a:r>
            <a:endParaRPr lang="en-GB" sz="2000">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B73EE2A2-9F8D-0010-711F-289089C193A4}"/>
              </a:ext>
            </a:extLst>
          </p:cNvPr>
          <p:cNvSpPr txBox="1"/>
          <p:nvPr/>
        </p:nvSpPr>
        <p:spPr>
          <a:xfrm>
            <a:off x="135891" y="7639036"/>
            <a:ext cx="5901070" cy="276999"/>
          </a:xfrm>
          <a:prstGeom prst="rect">
            <a:avLst/>
          </a:prstGeom>
          <a:noFill/>
        </p:spPr>
        <p:txBody>
          <a:bodyPr wrap="square" rtlCol="0">
            <a:spAutoFit/>
          </a:bodyPr>
          <a:lstStyle/>
          <a:p>
            <a:r>
              <a:rPr lang="fr-BE" sz="1200">
                <a:latin typeface="Arial" panose="020B0604020202020204" pitchFamily="34" charset="0"/>
                <a:cs typeface="Arial" panose="020B0604020202020204" pitchFamily="34" charset="0"/>
              </a:rPr>
              <a:t>*Cotisation sur l’énergie + Redevance raccordement. </a:t>
            </a:r>
            <a:endParaRPr lang="en-GB" sz="1200">
              <a:latin typeface="Arial" panose="020B0604020202020204" pitchFamily="34" charset="0"/>
              <a:cs typeface="Arial" panose="020B0604020202020204" pitchFamily="34" charset="0"/>
            </a:endParaRPr>
          </a:p>
        </p:txBody>
      </p:sp>
      <p:sp>
        <p:nvSpPr>
          <p:cNvPr id="3" name="Espace réservé du numéro de diapositive 2">
            <a:extLst>
              <a:ext uri="{FF2B5EF4-FFF2-40B4-BE49-F238E27FC236}">
                <a16:creationId xmlns:a16="http://schemas.microsoft.com/office/drawing/2014/main" id="{45087134-B592-DFF0-49F6-39B75EE8CC49}"/>
              </a:ext>
            </a:extLst>
          </p:cNvPr>
          <p:cNvSpPr>
            <a:spLocks noGrp="1"/>
          </p:cNvSpPr>
          <p:nvPr>
            <p:ph type="sldNum" sz="quarter" idx="12"/>
          </p:nvPr>
        </p:nvSpPr>
        <p:spPr/>
        <p:txBody>
          <a:bodyPr/>
          <a:lstStyle/>
          <a:p>
            <a:fld id="{C7CC0789-4E3B-4896-AB79-9C52DA5A6F9C}" type="slidenum">
              <a:rPr lang="en-GB" smtClean="0"/>
              <a:t>289</a:t>
            </a:fld>
            <a:endParaRPr lang="en-GB"/>
          </a:p>
        </p:txBody>
      </p:sp>
    </p:spTree>
    <p:extLst>
      <p:ext uri="{BB962C8B-B14F-4D97-AF65-F5344CB8AC3E}">
        <p14:creationId xmlns:p14="http://schemas.microsoft.com/office/powerpoint/2010/main" val="2958830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C19D728-F05C-FD56-25D2-081ED7E8F8FD}"/>
              </a:ext>
            </a:extLst>
          </p:cNvPr>
          <p:cNvSpPr txBox="1"/>
          <p:nvPr/>
        </p:nvSpPr>
        <p:spPr>
          <a:xfrm>
            <a:off x="589585" y="957376"/>
            <a:ext cx="9481515" cy="3524042"/>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Before 2022, about 40% of the natural gas used in Europe comes from Russia.</a:t>
            </a:r>
          </a:p>
          <a:p>
            <a:pPr algn="just"/>
            <a:endParaRPr lang="en-US" sz="5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a:latin typeface="Arial" panose="020B0604020202020204" pitchFamily="34" charset="0"/>
                <a:cs typeface="Arial" panose="020B0604020202020204" pitchFamily="34" charset="0"/>
              </a:rPr>
              <a:t>In 2021, gas prices began to rise due to reduced Russian gas supplies.</a:t>
            </a:r>
          </a:p>
          <a:p>
            <a:pPr marL="342900" indent="-342900" algn="just">
              <a:buFont typeface="Arial" panose="020B0604020202020204" pitchFamily="34" charset="0"/>
              <a:buChar char="•"/>
            </a:pPr>
            <a:endParaRPr lang="en-US" sz="5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a:latin typeface="Arial" panose="020B0604020202020204" pitchFamily="34" charset="0"/>
                <a:cs typeface="Arial" panose="020B0604020202020204" pitchFamily="34" charset="0"/>
              </a:rPr>
              <a:t>The situation worsened in 2022 following Russia's invasion of Ukraine, leading to further supply restrictions. By March 2022, gas prices peaked at €220/MWh in Germany, nearly ten times the average price of €24/MWh in 2019–2021.</a:t>
            </a:r>
          </a:p>
          <a:p>
            <a:pPr marL="342900" indent="-342900" algn="just">
              <a:buFont typeface="Arial" panose="020B0604020202020204" pitchFamily="34" charset="0"/>
              <a:buChar char="•"/>
            </a:pPr>
            <a:endParaRPr lang="en-US" sz="5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a:latin typeface="Arial" panose="020B0604020202020204" pitchFamily="34" charset="0"/>
                <a:cs typeface="Arial" panose="020B0604020202020204" pitchFamily="34" charset="0"/>
              </a:rPr>
              <a:t>The Nord Stream pipelines sabotage in September 2022 resulted in another price spike, with gas prices reaching €316/MWh on the day-ahead market.</a:t>
            </a:r>
          </a:p>
          <a:p>
            <a:pPr marL="342900" indent="-342900"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As shown in the following figure, the fluctuations in electricity prices on the day-ahead market closely follow the trends in gas prices.</a:t>
            </a:r>
          </a:p>
          <a:p>
            <a:r>
              <a:rPr lang="fr-FR">
                <a:latin typeface="Arial" panose="020B0604020202020204" pitchFamily="34" charset="0"/>
                <a:cs typeface="Arial" panose="020B0604020202020204" pitchFamily="34" charset="0"/>
              </a:rPr>
              <a:t> </a:t>
            </a:r>
            <a:endParaRPr lang="fr-FR"/>
          </a:p>
        </p:txBody>
      </p:sp>
      <p:sp>
        <p:nvSpPr>
          <p:cNvPr id="9" name="ZoneTexte 8">
            <a:extLst>
              <a:ext uri="{FF2B5EF4-FFF2-40B4-BE49-F238E27FC236}">
                <a16:creationId xmlns:a16="http://schemas.microsoft.com/office/drawing/2014/main" id="{2D453ACD-1B36-D799-AD13-E4C1EBB8A9F7}"/>
              </a:ext>
            </a:extLst>
          </p:cNvPr>
          <p:cNvSpPr txBox="1"/>
          <p:nvPr/>
        </p:nvSpPr>
        <p:spPr>
          <a:xfrm>
            <a:off x="589585" y="349892"/>
            <a:ext cx="9421673"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Example of the price increase in Germany</a:t>
            </a:r>
            <a:endParaRPr lang="en-GB" sz="2400" b="1" noProof="0">
              <a:latin typeface="Arial" panose="020B0604020202020204" pitchFamily="34" charset="0"/>
              <a:cs typeface="Arial" panose="020B0604020202020204" pitchFamily="34" charset="0"/>
            </a:endParaRPr>
          </a:p>
        </p:txBody>
      </p:sp>
      <p:grpSp>
        <p:nvGrpSpPr>
          <p:cNvPr id="14" name="Groupe 13">
            <a:extLst>
              <a:ext uri="{FF2B5EF4-FFF2-40B4-BE49-F238E27FC236}">
                <a16:creationId xmlns:a16="http://schemas.microsoft.com/office/drawing/2014/main" id="{E5FDD680-424A-B690-B59C-6F1E4FF878F5}"/>
              </a:ext>
            </a:extLst>
          </p:cNvPr>
          <p:cNvGrpSpPr/>
          <p:nvPr/>
        </p:nvGrpSpPr>
        <p:grpSpPr>
          <a:xfrm>
            <a:off x="705673" y="4423402"/>
            <a:ext cx="9282053" cy="2732675"/>
            <a:chOff x="705673" y="4644052"/>
            <a:chExt cx="9282053" cy="2732675"/>
          </a:xfrm>
        </p:grpSpPr>
        <p:pic>
          <p:nvPicPr>
            <p:cNvPr id="2052" name="Picture 4">
              <a:extLst>
                <a:ext uri="{FF2B5EF4-FFF2-40B4-BE49-F238E27FC236}">
                  <a16:creationId xmlns:a16="http://schemas.microsoft.com/office/drawing/2014/main" id="{A3845B57-2624-0557-689E-4FC28E7FCC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32" t="7636" r="7746" b="26277"/>
            <a:stretch/>
          </p:blipFill>
          <p:spPr bwMode="auto">
            <a:xfrm>
              <a:off x="857317" y="4698603"/>
              <a:ext cx="6791891" cy="260042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e 11">
              <a:extLst>
                <a:ext uri="{FF2B5EF4-FFF2-40B4-BE49-F238E27FC236}">
                  <a16:creationId xmlns:a16="http://schemas.microsoft.com/office/drawing/2014/main" id="{9E619F2B-99C2-2C24-5F68-5F36241555B5}"/>
                </a:ext>
              </a:extLst>
            </p:cNvPr>
            <p:cNvGrpSpPr/>
            <p:nvPr/>
          </p:nvGrpSpPr>
          <p:grpSpPr>
            <a:xfrm>
              <a:off x="7777702" y="5493132"/>
              <a:ext cx="1893264" cy="1034514"/>
              <a:chOff x="4886960" y="5239286"/>
              <a:chExt cx="1893264" cy="1034514"/>
            </a:xfrm>
          </p:grpSpPr>
          <p:pic>
            <p:nvPicPr>
              <p:cNvPr id="10" name="Picture 4">
                <a:extLst>
                  <a:ext uri="{FF2B5EF4-FFF2-40B4-BE49-F238E27FC236}">
                    <a16:creationId xmlns:a16="http://schemas.microsoft.com/office/drawing/2014/main" id="{4874420A-BB89-DA0C-66A3-77B1A6B7B9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302" t="73288" r="24655" b="14626"/>
              <a:stretch/>
            </p:blipFill>
            <p:spPr bwMode="auto">
              <a:xfrm>
                <a:off x="4886960" y="5850157"/>
                <a:ext cx="1893264" cy="4236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51296317-1BC9-9590-1F00-D4C9BB9634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19" t="73288" r="60211" b="7980"/>
              <a:stretch/>
            </p:blipFill>
            <p:spPr bwMode="auto">
              <a:xfrm>
                <a:off x="4892040" y="5239286"/>
                <a:ext cx="1888184" cy="656591"/>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a:extLst>
                <a:ext uri="{FF2B5EF4-FFF2-40B4-BE49-F238E27FC236}">
                  <a16:creationId xmlns:a16="http://schemas.microsoft.com/office/drawing/2014/main" id="{6D919EA5-8752-E4ED-7749-D5F37E9EA0F9}"/>
                </a:ext>
              </a:extLst>
            </p:cNvPr>
            <p:cNvSpPr/>
            <p:nvPr/>
          </p:nvSpPr>
          <p:spPr>
            <a:xfrm>
              <a:off x="705673" y="4644052"/>
              <a:ext cx="9282053" cy="273267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16" name="ZoneTexte 15">
            <a:extLst>
              <a:ext uri="{FF2B5EF4-FFF2-40B4-BE49-F238E27FC236}">
                <a16:creationId xmlns:a16="http://schemas.microsoft.com/office/drawing/2014/main" id="{63536E40-AF66-38B0-E95C-D48835D17EDE}"/>
              </a:ext>
            </a:extLst>
          </p:cNvPr>
          <p:cNvSpPr txBox="1"/>
          <p:nvPr/>
        </p:nvSpPr>
        <p:spPr>
          <a:xfrm>
            <a:off x="2105596" y="7234123"/>
            <a:ext cx="6482205" cy="307777"/>
          </a:xfrm>
          <a:prstGeom prst="rect">
            <a:avLst/>
          </a:prstGeom>
          <a:noFill/>
        </p:spPr>
        <p:txBody>
          <a:bodyPr wrap="square">
            <a:spAutoFit/>
          </a:bodyPr>
          <a:lstStyle/>
          <a:p>
            <a:pPr algn="ctr"/>
            <a:r>
              <a:rPr lang="en-US" sz="1400" b="0" i="1">
                <a:effectLst/>
                <a:latin typeface="Arial" panose="020B0604020202020204" pitchFamily="34" charset="0"/>
                <a:cs typeface="Arial" panose="020B0604020202020204" pitchFamily="34" charset="0"/>
              </a:rPr>
              <a:t>Electricity, </a:t>
            </a:r>
            <a:r>
              <a:rPr lang="en-US" sz="1400" i="1">
                <a:latin typeface="Arial" panose="020B0604020202020204" pitchFamily="34" charset="0"/>
                <a:cs typeface="Arial" panose="020B0604020202020204" pitchFamily="34" charset="0"/>
              </a:rPr>
              <a:t>fuel and CO</a:t>
            </a:r>
            <a:r>
              <a:rPr lang="en-US" sz="1400" i="1" baseline="-25000">
                <a:latin typeface="Arial" panose="020B0604020202020204" pitchFamily="34" charset="0"/>
                <a:cs typeface="Arial" panose="020B0604020202020204" pitchFamily="34" charset="0"/>
              </a:rPr>
              <a:t>2</a:t>
            </a:r>
            <a:r>
              <a:rPr lang="en-US" sz="1400" i="1">
                <a:latin typeface="Arial" panose="020B0604020202020204" pitchFamily="34" charset="0"/>
                <a:cs typeface="Arial" panose="020B0604020202020204" pitchFamily="34" charset="0"/>
              </a:rPr>
              <a:t> </a:t>
            </a:r>
            <a:r>
              <a:rPr lang="en-US" sz="1400" b="0" i="1">
                <a:effectLst/>
                <a:latin typeface="Arial" panose="020B0604020202020204" pitchFamily="34" charset="0"/>
                <a:cs typeface="Arial" panose="020B0604020202020204" pitchFamily="34" charset="0"/>
              </a:rPr>
              <a:t>prices in Germany in 2022.</a:t>
            </a:r>
            <a:r>
              <a:rPr lang="en-US" sz="1400" b="1" baseline="30000">
                <a:effectLst/>
                <a:latin typeface="Arial" panose="020B0604020202020204" pitchFamily="34" charset="0"/>
                <a:cs typeface="Arial" panose="020B0604020202020204" pitchFamily="34" charset="0"/>
              </a:rPr>
              <a:t>1</a:t>
            </a:r>
            <a:endParaRPr lang="en-GB" sz="1400" b="1" baseline="30000">
              <a:latin typeface="Arial" panose="020B0604020202020204" pitchFamily="34" charset="0"/>
              <a:cs typeface="Arial" panose="020B0604020202020204" pitchFamily="34" charset="0"/>
            </a:endParaRPr>
          </a:p>
        </p:txBody>
      </p:sp>
      <p:sp>
        <p:nvSpPr>
          <p:cNvPr id="18" name="ZoneTexte 17">
            <a:extLst>
              <a:ext uri="{FF2B5EF4-FFF2-40B4-BE49-F238E27FC236}">
                <a16:creationId xmlns:a16="http://schemas.microsoft.com/office/drawing/2014/main" id="{CA43D219-697E-06EF-01A6-C83704E03F6B}"/>
              </a:ext>
            </a:extLst>
          </p:cNvPr>
          <p:cNvSpPr txBox="1"/>
          <p:nvPr/>
        </p:nvSpPr>
        <p:spPr>
          <a:xfrm>
            <a:off x="169925" y="7628254"/>
            <a:ext cx="6076708" cy="246221"/>
          </a:xfrm>
          <a:prstGeom prst="rect">
            <a:avLst/>
          </a:prstGeom>
          <a:noFill/>
        </p:spPr>
        <p:txBody>
          <a:bodyPr wrap="square">
            <a:spAutoFit/>
          </a:bodyPr>
          <a:lstStyle/>
          <a:p>
            <a:r>
              <a:rPr lang="en-US" sz="1000" b="1" baseline="30000">
                <a:effectLst/>
                <a:latin typeface="Arial" panose="020B0604020202020204" pitchFamily="34" charset="0"/>
                <a:cs typeface="Arial" panose="020B0604020202020204" pitchFamily="34" charset="0"/>
              </a:rPr>
              <a:t>1</a:t>
            </a:r>
            <a:r>
              <a:rPr lang="en-GB" sz="1000">
                <a:latin typeface="Arial" panose="020B0604020202020204" pitchFamily="34" charset="0"/>
                <a:cs typeface="Arial" panose="020B0604020202020204" pitchFamily="34" charset="0"/>
              </a:rPr>
              <a:t>https://www.ffe.de/en/publications/german-electricity-prices-on-the-epex-spot-exchange-in-2022/</a:t>
            </a:r>
          </a:p>
        </p:txBody>
      </p:sp>
      <p:sp>
        <p:nvSpPr>
          <p:cNvPr id="3" name="Espace réservé du numéro de diapositive 2">
            <a:extLst>
              <a:ext uri="{FF2B5EF4-FFF2-40B4-BE49-F238E27FC236}">
                <a16:creationId xmlns:a16="http://schemas.microsoft.com/office/drawing/2014/main" id="{C798629E-46DA-B952-83EC-D88FFA380DF4}"/>
              </a:ext>
            </a:extLst>
          </p:cNvPr>
          <p:cNvSpPr>
            <a:spLocks noGrp="1"/>
          </p:cNvSpPr>
          <p:nvPr>
            <p:ph type="sldNum" sz="quarter" idx="12"/>
          </p:nvPr>
        </p:nvSpPr>
        <p:spPr/>
        <p:txBody>
          <a:bodyPr/>
          <a:lstStyle/>
          <a:p>
            <a:fld id="{C7CC0789-4E3B-4896-AB79-9C52DA5A6F9C}" type="slidenum">
              <a:rPr lang="en-GB" smtClean="0"/>
              <a:t>29</a:t>
            </a:fld>
            <a:endParaRPr lang="en-GB"/>
          </a:p>
        </p:txBody>
      </p:sp>
    </p:spTree>
    <p:extLst>
      <p:ext uri="{BB962C8B-B14F-4D97-AF65-F5344CB8AC3E}">
        <p14:creationId xmlns:p14="http://schemas.microsoft.com/office/powerpoint/2010/main" val="1395793009"/>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16">
            <a:extLst>
              <a:ext uri="{FF2B5EF4-FFF2-40B4-BE49-F238E27FC236}">
                <a16:creationId xmlns:a16="http://schemas.microsoft.com/office/drawing/2014/main" id="{74D0A840-2B58-9762-3D7C-2D5FBE3865E9}"/>
              </a:ext>
            </a:extLst>
          </p:cNvPr>
          <p:cNvSpPr txBox="1"/>
          <p:nvPr/>
        </p:nvSpPr>
        <p:spPr>
          <a:xfrm>
            <a:off x="1679368" y="6762209"/>
            <a:ext cx="7334664" cy="226333"/>
          </a:xfrm>
          <a:prstGeom prst="rect">
            <a:avLst/>
          </a:prstGeom>
        </p:spPr>
        <p:txBody>
          <a:bodyPr vert="horz" wrap="square" lIns="0" tIns="15038" rIns="0" bIns="0" rtlCol="0">
            <a:spAutoFit/>
          </a:bodyPr>
          <a:lstStyle/>
          <a:p>
            <a:pPr marL="11139" marR="4456" algn="ctr">
              <a:lnSpc>
                <a:spcPct val="98400"/>
              </a:lnSpc>
              <a:spcBef>
                <a:spcPts val="118"/>
              </a:spcBef>
            </a:pPr>
            <a:r>
              <a:rPr lang="en-US" sz="1400" i="1" spc="-22">
                <a:solidFill>
                  <a:schemeClr val="tx1"/>
                </a:solidFill>
                <a:latin typeface="Arial" panose="020B0604020202020204" pitchFamily="34" charset="0"/>
                <a:cs typeface="Arial" panose="020B0604020202020204" pitchFamily="34" charset="0"/>
              </a:rPr>
              <a:t>Electricity consumption and production of an individual over a sunny day (May 2023).</a:t>
            </a:r>
            <a:endParaRPr sz="1400" i="1">
              <a:solidFill>
                <a:schemeClr val="tx1"/>
              </a:solidFill>
              <a:latin typeface="Arial" panose="020B0604020202020204" pitchFamily="34" charset="0"/>
              <a:cs typeface="Arial" panose="020B0604020202020204" pitchFamily="34" charset="0"/>
            </a:endParaRPr>
          </a:p>
        </p:txBody>
      </p:sp>
      <p:sp>
        <p:nvSpPr>
          <p:cNvPr id="26" name="ZoneTexte 25">
            <a:extLst>
              <a:ext uri="{FF2B5EF4-FFF2-40B4-BE49-F238E27FC236}">
                <a16:creationId xmlns:a16="http://schemas.microsoft.com/office/drawing/2014/main" id="{EC96F27A-843C-07A5-9243-C495785D077B}"/>
              </a:ext>
            </a:extLst>
          </p:cNvPr>
          <p:cNvSpPr txBox="1"/>
          <p:nvPr/>
        </p:nvSpPr>
        <p:spPr>
          <a:xfrm>
            <a:off x="589585" y="349892"/>
            <a:ext cx="9786315" cy="461665"/>
          </a:xfrm>
          <a:prstGeom prst="rect">
            <a:avLst/>
          </a:prstGeom>
          <a:noFill/>
        </p:spPr>
        <p:txBody>
          <a:bodyPr wrap="square">
            <a:spAutoFit/>
          </a:bodyPr>
          <a:lstStyle/>
          <a:p>
            <a:r>
              <a:rPr lang="fr-BE" sz="2400" b="1">
                <a:effectLst/>
                <a:latin typeface="Arial" panose="020B0604020202020204" pitchFamily="34" charset="0"/>
                <a:cs typeface="Arial" panose="020B0604020202020204" pitchFamily="34" charset="0"/>
              </a:rPr>
              <a:t>PV production allows self-consumption</a:t>
            </a:r>
            <a:endParaRPr lang="en-GB" sz="3200" b="1">
              <a:latin typeface="Arial" panose="020B0604020202020204" pitchFamily="34" charset="0"/>
              <a:cs typeface="Arial" panose="020B0604020202020204" pitchFamily="34" charset="0"/>
            </a:endParaRPr>
          </a:p>
        </p:txBody>
      </p:sp>
      <p:grpSp>
        <p:nvGrpSpPr>
          <p:cNvPr id="2" name="Groupe 1">
            <a:extLst>
              <a:ext uri="{FF2B5EF4-FFF2-40B4-BE49-F238E27FC236}">
                <a16:creationId xmlns:a16="http://schemas.microsoft.com/office/drawing/2014/main" id="{178C2999-1F32-E7CA-F455-98DE4ACADBA9}"/>
              </a:ext>
            </a:extLst>
          </p:cNvPr>
          <p:cNvGrpSpPr/>
          <p:nvPr/>
        </p:nvGrpSpPr>
        <p:grpSpPr>
          <a:xfrm>
            <a:off x="1333057" y="3814353"/>
            <a:ext cx="8027286" cy="2862681"/>
            <a:chOff x="850900" y="3559175"/>
            <a:chExt cx="8991600" cy="3206573"/>
          </a:xfrm>
        </p:grpSpPr>
        <p:pic>
          <p:nvPicPr>
            <p:cNvPr id="5" name="Image 4">
              <a:extLst>
                <a:ext uri="{FF2B5EF4-FFF2-40B4-BE49-F238E27FC236}">
                  <a16:creationId xmlns:a16="http://schemas.microsoft.com/office/drawing/2014/main" id="{4ECCD0E1-03D5-BC82-5AA2-168E0C31DF07}"/>
                </a:ext>
              </a:extLst>
            </p:cNvPr>
            <p:cNvPicPr>
              <a:picLocks noChangeAspect="1"/>
            </p:cNvPicPr>
            <p:nvPr/>
          </p:nvPicPr>
          <p:blipFill>
            <a:blip r:embed="rId2"/>
            <a:stretch>
              <a:fillRect/>
            </a:stretch>
          </p:blipFill>
          <p:spPr>
            <a:xfrm>
              <a:off x="850900" y="3582343"/>
              <a:ext cx="6614433" cy="3105762"/>
            </a:xfrm>
            <a:prstGeom prst="rect">
              <a:avLst/>
            </a:prstGeom>
          </p:spPr>
        </p:pic>
        <p:pic>
          <p:nvPicPr>
            <p:cNvPr id="23" name="Image 22">
              <a:extLst>
                <a:ext uri="{FF2B5EF4-FFF2-40B4-BE49-F238E27FC236}">
                  <a16:creationId xmlns:a16="http://schemas.microsoft.com/office/drawing/2014/main" id="{5E1FAD44-F674-520B-DAEF-D3E15F6B081E}"/>
                </a:ext>
              </a:extLst>
            </p:cNvPr>
            <p:cNvPicPr>
              <a:picLocks noChangeAspect="1"/>
            </p:cNvPicPr>
            <p:nvPr/>
          </p:nvPicPr>
          <p:blipFill>
            <a:blip r:embed="rId3"/>
            <a:stretch>
              <a:fillRect/>
            </a:stretch>
          </p:blipFill>
          <p:spPr>
            <a:xfrm>
              <a:off x="7251700" y="4351665"/>
              <a:ext cx="2491472" cy="1567118"/>
            </a:xfrm>
            <a:prstGeom prst="rect">
              <a:avLst/>
            </a:prstGeom>
          </p:spPr>
        </p:pic>
        <p:sp>
          <p:nvSpPr>
            <p:cNvPr id="24" name="Rectangle 23">
              <a:extLst>
                <a:ext uri="{FF2B5EF4-FFF2-40B4-BE49-F238E27FC236}">
                  <a16:creationId xmlns:a16="http://schemas.microsoft.com/office/drawing/2014/main" id="{8CF4D131-7A42-1917-FD76-C77862DAEE41}"/>
                </a:ext>
              </a:extLst>
            </p:cNvPr>
            <p:cNvSpPr/>
            <p:nvPr/>
          </p:nvSpPr>
          <p:spPr>
            <a:xfrm>
              <a:off x="850900" y="3559175"/>
              <a:ext cx="8991600" cy="320657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3" name="ZoneTexte 2">
            <a:extLst>
              <a:ext uri="{FF2B5EF4-FFF2-40B4-BE49-F238E27FC236}">
                <a16:creationId xmlns:a16="http://schemas.microsoft.com/office/drawing/2014/main" id="{54CA6109-042C-BA2E-511B-DBB06FE275F4}"/>
              </a:ext>
            </a:extLst>
          </p:cNvPr>
          <p:cNvSpPr txBox="1"/>
          <p:nvPr/>
        </p:nvSpPr>
        <p:spPr>
          <a:xfrm>
            <a:off x="589584" y="1481961"/>
            <a:ext cx="9481515" cy="1938992"/>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As soon as Mr. Dupont becomes the owner of a PV system, he becomes a prosumer. He can cover all or part of his electricity needs with the electricity he produces himself. </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This self-consumed electricity does not flow into the grid; it is entirely free behind the meter!</a:t>
            </a:r>
          </a:p>
        </p:txBody>
      </p:sp>
      <p:sp>
        <p:nvSpPr>
          <p:cNvPr id="4" name="Espace réservé du numéro de diapositive 3">
            <a:extLst>
              <a:ext uri="{FF2B5EF4-FFF2-40B4-BE49-F238E27FC236}">
                <a16:creationId xmlns:a16="http://schemas.microsoft.com/office/drawing/2014/main" id="{914522E5-2DD5-5425-9CDE-20436392C528}"/>
              </a:ext>
            </a:extLst>
          </p:cNvPr>
          <p:cNvSpPr>
            <a:spLocks noGrp="1"/>
          </p:cNvSpPr>
          <p:nvPr>
            <p:ph type="sldNum" sz="quarter" idx="12"/>
          </p:nvPr>
        </p:nvSpPr>
        <p:spPr/>
        <p:txBody>
          <a:bodyPr/>
          <a:lstStyle/>
          <a:p>
            <a:fld id="{C7CC0789-4E3B-4896-AB79-9C52DA5A6F9C}" type="slidenum">
              <a:rPr lang="en-GB" smtClean="0"/>
              <a:t>290</a:t>
            </a:fld>
            <a:endParaRPr lang="en-GB"/>
          </a:p>
        </p:txBody>
      </p:sp>
    </p:spTree>
    <p:extLst>
      <p:ext uri="{BB962C8B-B14F-4D97-AF65-F5344CB8AC3E}">
        <p14:creationId xmlns:p14="http://schemas.microsoft.com/office/powerpoint/2010/main" val="2946565416"/>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a:extLst>
              <a:ext uri="{FF2B5EF4-FFF2-40B4-BE49-F238E27FC236}">
                <a16:creationId xmlns:a16="http://schemas.microsoft.com/office/drawing/2014/main" id="{203A86C7-9967-1870-78AA-D2E5F9539BC8}"/>
              </a:ext>
            </a:extLst>
          </p:cNvPr>
          <p:cNvSpPr txBox="1"/>
          <p:nvPr/>
        </p:nvSpPr>
        <p:spPr>
          <a:xfrm>
            <a:off x="589585" y="349892"/>
            <a:ext cx="9938715"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Feeding electricity back into the grid</a:t>
            </a:r>
            <a:endParaRPr lang="fr-BE" sz="2400" b="1">
              <a:latin typeface="Arial" panose="020B0604020202020204" pitchFamily="34" charset="0"/>
              <a:cs typeface="Arial" panose="020B0604020202020204" pitchFamily="34" charset="0"/>
            </a:endParaRPr>
          </a:p>
        </p:txBody>
      </p:sp>
      <p:sp>
        <p:nvSpPr>
          <p:cNvPr id="30" name="ZoneTexte 29">
            <a:extLst>
              <a:ext uri="{FF2B5EF4-FFF2-40B4-BE49-F238E27FC236}">
                <a16:creationId xmlns:a16="http://schemas.microsoft.com/office/drawing/2014/main" id="{856FF9C2-D062-9724-ED94-5D569A7C5C40}"/>
              </a:ext>
            </a:extLst>
          </p:cNvPr>
          <p:cNvSpPr txBox="1"/>
          <p:nvPr/>
        </p:nvSpPr>
        <p:spPr>
          <a:xfrm>
            <a:off x="568754" y="1053267"/>
            <a:ext cx="9502346" cy="1785104"/>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When PV production is less than consumption, Mr. Dupont buys additional electricity required from a retailer, paying for the energy, grid fees, and taxes.</a:t>
            </a:r>
          </a:p>
          <a:p>
            <a:pPr algn="just"/>
            <a:endParaRPr lang="en-US" sz="1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When production exceeds consumption, Mr. Dupont sells the surplus on the wholesale market. Typically, for procumers energy is bought at about five-times the price at which it is sold.</a:t>
            </a:r>
            <a:r>
              <a:rPr lang="en-US" sz="2000" b="1">
                <a:latin typeface="Arial" panose="020B0604020202020204" pitchFamily="34" charset="0"/>
                <a:cs typeface="Arial" panose="020B0604020202020204" pitchFamily="34" charset="0"/>
              </a:rPr>
              <a:t>*</a:t>
            </a:r>
          </a:p>
        </p:txBody>
      </p:sp>
      <p:sp>
        <p:nvSpPr>
          <p:cNvPr id="7" name="object 33">
            <a:extLst>
              <a:ext uri="{FF2B5EF4-FFF2-40B4-BE49-F238E27FC236}">
                <a16:creationId xmlns:a16="http://schemas.microsoft.com/office/drawing/2014/main" id="{DCB2912A-A932-36BA-2099-C4236102E56A}"/>
              </a:ext>
            </a:extLst>
          </p:cNvPr>
          <p:cNvSpPr txBox="1"/>
          <p:nvPr/>
        </p:nvSpPr>
        <p:spPr>
          <a:xfrm>
            <a:off x="2517529" y="7102475"/>
            <a:ext cx="5604794" cy="212446"/>
          </a:xfrm>
          <a:prstGeom prst="rect">
            <a:avLst/>
          </a:prstGeom>
        </p:spPr>
        <p:txBody>
          <a:bodyPr vert="horz" wrap="square" lIns="0" tIns="6683" rIns="0" bIns="0" rtlCol="0">
            <a:spAutoFit/>
          </a:bodyPr>
          <a:lstStyle/>
          <a:p>
            <a:pPr marL="607085" marR="4456" indent="-596503" algn="ctr">
              <a:lnSpc>
                <a:spcPct val="102200"/>
              </a:lnSpc>
              <a:spcBef>
                <a:spcPts val="53"/>
              </a:spcBef>
            </a:pPr>
            <a:r>
              <a:rPr lang="en-US" sz="1400" i="1">
                <a:solidFill>
                  <a:schemeClr val="tx1"/>
                </a:solidFill>
                <a:latin typeface="Arial" panose="020B0604020202020204" pitchFamily="34" charset="0"/>
                <a:cs typeface="Arial" panose="020B0604020202020204" pitchFamily="34" charset="0"/>
              </a:rPr>
              <a:t>Purchase and sale from a retailer </a:t>
            </a:r>
            <a:r>
              <a:rPr lang="en-US" sz="1400" b="1" i="1">
                <a:solidFill>
                  <a:schemeClr val="tx1"/>
                </a:solidFill>
                <a:latin typeface="Arial" panose="020B0604020202020204" pitchFamily="34" charset="0"/>
                <a:cs typeface="Arial" panose="020B0604020202020204" pitchFamily="34" charset="0"/>
              </a:rPr>
              <a:t>during a peak hour </a:t>
            </a:r>
            <a:r>
              <a:rPr lang="en-US" sz="1400" i="1">
                <a:solidFill>
                  <a:schemeClr val="tx1"/>
                </a:solidFill>
                <a:latin typeface="Arial" panose="020B0604020202020204" pitchFamily="34" charset="0"/>
                <a:cs typeface="Arial" panose="020B0604020202020204" pitchFamily="34" charset="0"/>
              </a:rPr>
              <a:t>(including VAT).</a:t>
            </a:r>
            <a:endParaRPr sz="1600" i="1">
              <a:solidFill>
                <a:schemeClr val="tx1"/>
              </a:solidFill>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A4A7CEF0-D995-2B71-021F-35249754B9B2}"/>
              </a:ext>
            </a:extLst>
          </p:cNvPr>
          <p:cNvSpPr txBox="1"/>
          <p:nvPr/>
        </p:nvSpPr>
        <p:spPr>
          <a:xfrm>
            <a:off x="138232" y="7625708"/>
            <a:ext cx="8033423" cy="276999"/>
          </a:xfrm>
          <a:prstGeom prst="rect">
            <a:avLst/>
          </a:prstGeom>
          <a:noFill/>
        </p:spPr>
        <p:txBody>
          <a:bodyPr wrap="square">
            <a:spAutoFit/>
          </a:bodyPr>
          <a:lstStyle/>
          <a:p>
            <a:r>
              <a:rPr lang="en-US" sz="1200">
                <a:latin typeface="Arial" panose="020B0604020202020204" pitchFamily="34" charset="0"/>
                <a:cs typeface="Arial" panose="020B0604020202020204" pitchFamily="34" charset="0"/>
              </a:rPr>
              <a:t>*T</a:t>
            </a:r>
            <a:r>
              <a:rPr lang="en-US" sz="1200">
                <a:effectLst/>
                <a:latin typeface="Arial" panose="020B0604020202020204" pitchFamily="34" charset="0"/>
                <a:cs typeface="Arial" panose="020B0604020202020204" pitchFamily="34" charset="0"/>
              </a:rPr>
              <a:t>he backward spinning meter case is not considered in the calculation. </a:t>
            </a:r>
            <a:endParaRPr lang="en-GB" sz="1200">
              <a:latin typeface="Arial" panose="020B0604020202020204" pitchFamily="34" charset="0"/>
              <a:cs typeface="Arial" panose="020B0604020202020204" pitchFamily="34" charset="0"/>
            </a:endParaRPr>
          </a:p>
        </p:txBody>
      </p:sp>
      <p:grpSp>
        <p:nvGrpSpPr>
          <p:cNvPr id="33" name="Groupe 32">
            <a:extLst>
              <a:ext uri="{FF2B5EF4-FFF2-40B4-BE49-F238E27FC236}">
                <a16:creationId xmlns:a16="http://schemas.microsoft.com/office/drawing/2014/main" id="{103C4DFE-3D39-C17C-7363-D032E742EAC9}"/>
              </a:ext>
            </a:extLst>
          </p:cNvPr>
          <p:cNvGrpSpPr/>
          <p:nvPr/>
        </p:nvGrpSpPr>
        <p:grpSpPr>
          <a:xfrm>
            <a:off x="2233826" y="3172008"/>
            <a:ext cx="6172200" cy="3807306"/>
            <a:chOff x="2397760" y="1830959"/>
            <a:chExt cx="6172200" cy="3807306"/>
          </a:xfrm>
        </p:grpSpPr>
        <p:sp>
          <p:nvSpPr>
            <p:cNvPr id="27" name="Rectangle 26">
              <a:extLst>
                <a:ext uri="{FF2B5EF4-FFF2-40B4-BE49-F238E27FC236}">
                  <a16:creationId xmlns:a16="http://schemas.microsoft.com/office/drawing/2014/main" id="{7308095A-2AC2-05B0-3BFC-1D2867B732E5}"/>
                </a:ext>
              </a:extLst>
            </p:cNvPr>
            <p:cNvSpPr/>
            <p:nvPr/>
          </p:nvSpPr>
          <p:spPr>
            <a:xfrm>
              <a:off x="2397760" y="1830959"/>
              <a:ext cx="6172200" cy="380730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aphicFrame>
          <p:nvGraphicFramePr>
            <p:cNvPr id="28" name="Graphique 27">
              <a:extLst>
                <a:ext uri="{FF2B5EF4-FFF2-40B4-BE49-F238E27FC236}">
                  <a16:creationId xmlns:a16="http://schemas.microsoft.com/office/drawing/2014/main" id="{20A6E1BA-4328-C3AB-B10F-E5CB9F980D40}"/>
                </a:ext>
              </a:extLst>
            </p:cNvPr>
            <p:cNvGraphicFramePr>
              <a:graphicFrameLocks/>
            </p:cNvGraphicFramePr>
            <p:nvPr/>
          </p:nvGraphicFramePr>
          <p:xfrm>
            <a:off x="2610126" y="1932391"/>
            <a:ext cx="5693919" cy="3605088"/>
          </p:xfrm>
          <a:graphic>
            <a:graphicData uri="http://schemas.openxmlformats.org/drawingml/2006/chart">
              <c:chart xmlns:c="http://schemas.openxmlformats.org/drawingml/2006/chart" xmlns:r="http://schemas.openxmlformats.org/officeDocument/2006/relationships" r:id="rId2"/>
            </a:graphicData>
          </a:graphic>
        </p:graphicFrame>
        <p:cxnSp>
          <p:nvCxnSpPr>
            <p:cNvPr id="29" name="Connecteur droit avec flèche 28">
              <a:extLst>
                <a:ext uri="{FF2B5EF4-FFF2-40B4-BE49-F238E27FC236}">
                  <a16:creationId xmlns:a16="http://schemas.microsoft.com/office/drawing/2014/main" id="{9EA78F46-DB98-CE88-F00B-20E2D698B5E2}"/>
                </a:ext>
              </a:extLst>
            </p:cNvPr>
            <p:cNvCxnSpPr>
              <a:cxnSpLocks/>
            </p:cNvCxnSpPr>
            <p:nvPr/>
          </p:nvCxnSpPr>
          <p:spPr>
            <a:xfrm>
              <a:off x="5457085" y="2468880"/>
              <a:ext cx="0" cy="2478024"/>
            </a:xfrm>
            <a:prstGeom prst="straightConnector1">
              <a:avLst/>
            </a:prstGeom>
            <a:ln>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1" name="Connecteur droit 30">
              <a:extLst>
                <a:ext uri="{FF2B5EF4-FFF2-40B4-BE49-F238E27FC236}">
                  <a16:creationId xmlns:a16="http://schemas.microsoft.com/office/drawing/2014/main" id="{4FBB5D09-D89D-1894-107D-2B0947614584}"/>
                </a:ext>
              </a:extLst>
            </p:cNvPr>
            <p:cNvCxnSpPr>
              <a:cxnSpLocks/>
            </p:cNvCxnSpPr>
            <p:nvPr/>
          </p:nvCxnSpPr>
          <p:spPr>
            <a:xfrm>
              <a:off x="4946904" y="2468880"/>
              <a:ext cx="510181" cy="0"/>
            </a:xfrm>
            <a:prstGeom prst="line">
              <a:avLst/>
            </a:prstGeom>
            <a:ln>
              <a:solidFill>
                <a:srgbClr val="C00000"/>
              </a:solidFill>
              <a:prstDash val="sysDot"/>
            </a:ln>
          </p:spPr>
          <p:style>
            <a:lnRef idx="2">
              <a:schemeClr val="accent1"/>
            </a:lnRef>
            <a:fillRef idx="0">
              <a:schemeClr val="accent1"/>
            </a:fillRef>
            <a:effectRef idx="1">
              <a:schemeClr val="accent1"/>
            </a:effectRef>
            <a:fontRef idx="minor">
              <a:schemeClr val="tx1"/>
            </a:fontRef>
          </p:style>
        </p:cxnSp>
        <p:cxnSp>
          <p:nvCxnSpPr>
            <p:cNvPr id="32" name="Connecteur droit 31">
              <a:extLst>
                <a:ext uri="{FF2B5EF4-FFF2-40B4-BE49-F238E27FC236}">
                  <a16:creationId xmlns:a16="http://schemas.microsoft.com/office/drawing/2014/main" id="{330C843D-D5BD-4E9C-D284-B7EDC31A2EDF}"/>
                </a:ext>
              </a:extLst>
            </p:cNvPr>
            <p:cNvCxnSpPr>
              <a:cxnSpLocks/>
            </p:cNvCxnSpPr>
            <p:nvPr/>
          </p:nvCxnSpPr>
          <p:spPr>
            <a:xfrm>
              <a:off x="4946904" y="4925568"/>
              <a:ext cx="510181" cy="0"/>
            </a:xfrm>
            <a:prstGeom prst="line">
              <a:avLst/>
            </a:prstGeom>
            <a:ln>
              <a:solidFill>
                <a:srgbClr val="C00000"/>
              </a:solidFill>
              <a:prstDash val="sysDot"/>
            </a:ln>
          </p:spPr>
          <p:style>
            <a:lnRef idx="2">
              <a:schemeClr val="accent1"/>
            </a:lnRef>
            <a:fillRef idx="0">
              <a:schemeClr val="accent1"/>
            </a:fillRef>
            <a:effectRef idx="1">
              <a:schemeClr val="accent1"/>
            </a:effectRef>
            <a:fontRef idx="minor">
              <a:schemeClr val="tx1"/>
            </a:fontRef>
          </p:style>
        </p:cxnSp>
      </p:grpSp>
      <p:sp>
        <p:nvSpPr>
          <p:cNvPr id="14" name="ZoneTexte 13">
            <a:extLst>
              <a:ext uri="{FF2B5EF4-FFF2-40B4-BE49-F238E27FC236}">
                <a16:creationId xmlns:a16="http://schemas.microsoft.com/office/drawing/2014/main" id="{5FCC0DAA-4361-E46E-6573-1598BCE40977}"/>
              </a:ext>
            </a:extLst>
          </p:cNvPr>
          <p:cNvSpPr txBox="1"/>
          <p:nvPr/>
        </p:nvSpPr>
        <p:spPr>
          <a:xfrm>
            <a:off x="5194300" y="4283075"/>
            <a:ext cx="1394113" cy="276999"/>
          </a:xfrm>
          <a:prstGeom prst="rect">
            <a:avLst/>
          </a:prstGeom>
          <a:noFill/>
        </p:spPr>
        <p:txBody>
          <a:bodyPr wrap="square" rtlCol="0">
            <a:spAutoFit/>
          </a:bodyPr>
          <a:lstStyle/>
          <a:p>
            <a:pPr algn="ctr"/>
            <a:r>
              <a:rPr lang="en-GB" sz="1200" b="1">
                <a:solidFill>
                  <a:srgbClr val="C00000"/>
                </a:solidFill>
                <a:latin typeface="Arial" panose="020B0604020202020204" pitchFamily="34" charset="0"/>
                <a:cs typeface="Arial" panose="020B0604020202020204" pitchFamily="34" charset="0"/>
              </a:rPr>
              <a:t>€c43.44/kWh</a:t>
            </a:r>
          </a:p>
        </p:txBody>
      </p:sp>
      <p:sp>
        <p:nvSpPr>
          <p:cNvPr id="2" name="Espace réservé du numéro de diapositive 1">
            <a:extLst>
              <a:ext uri="{FF2B5EF4-FFF2-40B4-BE49-F238E27FC236}">
                <a16:creationId xmlns:a16="http://schemas.microsoft.com/office/drawing/2014/main" id="{C7D851EA-7EE1-F2CC-2911-9F4D8AA84D0C}"/>
              </a:ext>
            </a:extLst>
          </p:cNvPr>
          <p:cNvSpPr>
            <a:spLocks noGrp="1"/>
          </p:cNvSpPr>
          <p:nvPr>
            <p:ph type="sldNum" sz="quarter" idx="12"/>
          </p:nvPr>
        </p:nvSpPr>
        <p:spPr/>
        <p:txBody>
          <a:bodyPr/>
          <a:lstStyle/>
          <a:p>
            <a:fld id="{C7CC0789-4E3B-4896-AB79-9C52DA5A6F9C}" type="slidenum">
              <a:rPr lang="en-GB" smtClean="0"/>
              <a:t>291</a:t>
            </a:fld>
            <a:endParaRPr lang="en-GB"/>
          </a:p>
        </p:txBody>
      </p:sp>
    </p:spTree>
    <p:extLst>
      <p:ext uri="{BB962C8B-B14F-4D97-AF65-F5344CB8AC3E}">
        <p14:creationId xmlns:p14="http://schemas.microsoft.com/office/powerpoint/2010/main" val="797924226"/>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8E1CB2E-8C3F-BA83-55C7-DFA569666004}"/>
              </a:ext>
            </a:extLst>
          </p:cNvPr>
          <p:cNvSpPr txBox="1"/>
          <p:nvPr/>
        </p:nvSpPr>
        <p:spPr>
          <a:xfrm>
            <a:off x="589584" y="1059092"/>
            <a:ext cx="9481515" cy="2092881"/>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The injection price is low because PV systems produce most electricity during the daytime when there is often an oversupply, driving market prices down. Suppliers also need to maintain profit margins, further reducing the amount paid for injected electricity.</a:t>
            </a:r>
          </a:p>
          <a:p>
            <a:pPr algn="just"/>
            <a:endParaRPr lang="en-US" sz="1000">
              <a:latin typeface="Arial" panose="020B0604020202020204" pitchFamily="34" charset="0"/>
              <a:cs typeface="Arial" panose="020B0604020202020204" pitchFamily="34" charset="0"/>
            </a:endParaRPr>
          </a:p>
          <a:p>
            <a:pPr algn="just"/>
            <a:r>
              <a:rPr lang="en-US" sz="2000"/>
              <a:t>However, selling may be more profitable during periods of high energy demand, when prices are higher, and when electricity is not needed on-site.</a:t>
            </a:r>
            <a:endParaRPr lang="en-US" sz="2000">
              <a:highlight>
                <a:srgbClr val="FFFF00"/>
              </a:highlight>
              <a:latin typeface="Arial" panose="020B0604020202020204" pitchFamily="34" charset="0"/>
              <a:cs typeface="Arial" panose="020B0604020202020204" pitchFamily="34" charset="0"/>
            </a:endParaRPr>
          </a:p>
        </p:txBody>
      </p:sp>
      <p:sp>
        <p:nvSpPr>
          <p:cNvPr id="24" name="ZoneTexte 23">
            <a:extLst>
              <a:ext uri="{FF2B5EF4-FFF2-40B4-BE49-F238E27FC236}">
                <a16:creationId xmlns:a16="http://schemas.microsoft.com/office/drawing/2014/main" id="{B2796868-BFFD-E0FF-6727-17889E6CDBE3}"/>
              </a:ext>
            </a:extLst>
          </p:cNvPr>
          <p:cNvSpPr txBox="1"/>
          <p:nvPr/>
        </p:nvSpPr>
        <p:spPr>
          <a:xfrm>
            <a:off x="589585" y="349892"/>
            <a:ext cx="9938715"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Selling back to the grid is not very profitable</a:t>
            </a:r>
            <a:endParaRPr lang="fr-BE" sz="2400" b="1">
              <a:latin typeface="Arial" panose="020B0604020202020204" pitchFamily="34" charset="0"/>
              <a:cs typeface="Arial" panose="020B0604020202020204" pitchFamily="34" charset="0"/>
            </a:endParaRPr>
          </a:p>
        </p:txBody>
      </p:sp>
      <p:grpSp>
        <p:nvGrpSpPr>
          <p:cNvPr id="8" name="Groupe 7">
            <a:extLst>
              <a:ext uri="{FF2B5EF4-FFF2-40B4-BE49-F238E27FC236}">
                <a16:creationId xmlns:a16="http://schemas.microsoft.com/office/drawing/2014/main" id="{B16E2D67-F9A6-7CC3-2A86-ED094059985C}"/>
              </a:ext>
            </a:extLst>
          </p:cNvPr>
          <p:cNvGrpSpPr/>
          <p:nvPr/>
        </p:nvGrpSpPr>
        <p:grpSpPr>
          <a:xfrm>
            <a:off x="825524" y="3534067"/>
            <a:ext cx="9042352" cy="3721397"/>
            <a:chOff x="809165" y="3439232"/>
            <a:chExt cx="9042352" cy="3721397"/>
          </a:xfrm>
        </p:grpSpPr>
        <p:sp>
          <p:nvSpPr>
            <p:cNvPr id="7" name="Rectangle 6">
              <a:extLst>
                <a:ext uri="{FF2B5EF4-FFF2-40B4-BE49-F238E27FC236}">
                  <a16:creationId xmlns:a16="http://schemas.microsoft.com/office/drawing/2014/main" id="{DB4D4C99-E33D-AF80-C9FF-7F61792C5437}"/>
                </a:ext>
              </a:extLst>
            </p:cNvPr>
            <p:cNvSpPr/>
            <p:nvPr/>
          </p:nvSpPr>
          <p:spPr>
            <a:xfrm>
              <a:off x="809165" y="3439232"/>
              <a:ext cx="9042352" cy="37213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6" name="Groupe 5">
              <a:extLst>
                <a:ext uri="{FF2B5EF4-FFF2-40B4-BE49-F238E27FC236}">
                  <a16:creationId xmlns:a16="http://schemas.microsoft.com/office/drawing/2014/main" id="{BCAD27A2-01FD-F095-E6DC-4EE8A33CD83D}"/>
                </a:ext>
              </a:extLst>
            </p:cNvPr>
            <p:cNvGrpSpPr/>
            <p:nvPr/>
          </p:nvGrpSpPr>
          <p:grpSpPr>
            <a:xfrm>
              <a:off x="954871" y="3742260"/>
              <a:ext cx="8750939" cy="3115340"/>
              <a:chOff x="1013103" y="3742261"/>
              <a:chExt cx="8750939" cy="3115340"/>
            </a:xfrm>
          </p:grpSpPr>
          <p:pic>
            <p:nvPicPr>
              <p:cNvPr id="4" name="Image 3" descr="Une image contenant texte, capture d’écran, Police, ligne&#10;&#10;Description générée automatiquement">
                <a:extLst>
                  <a:ext uri="{FF2B5EF4-FFF2-40B4-BE49-F238E27FC236}">
                    <a16:creationId xmlns:a16="http://schemas.microsoft.com/office/drawing/2014/main" id="{D8FBA724-C897-3132-B80E-3D44D54062F1}"/>
                  </a:ext>
                </a:extLst>
              </p:cNvPr>
              <p:cNvPicPr>
                <a:picLocks noChangeAspect="1"/>
              </p:cNvPicPr>
              <p:nvPr/>
            </p:nvPicPr>
            <p:blipFill>
              <a:blip r:embed="rId3">
                <a:extLst>
                  <a:ext uri="{28A0092B-C50C-407E-A947-70E740481C1C}">
                    <a14:useLocalDpi xmlns:a14="http://schemas.microsoft.com/office/drawing/2010/main" val="0"/>
                  </a:ext>
                </a:extLst>
              </a:blip>
              <a:srcRect l="32796" t="27532" r="1961" b="18354"/>
              <a:stretch/>
            </p:blipFill>
            <p:spPr>
              <a:xfrm>
                <a:off x="3350486" y="4380614"/>
                <a:ext cx="6413556" cy="2445088"/>
              </a:xfrm>
              <a:prstGeom prst="rect">
                <a:avLst/>
              </a:prstGeom>
            </p:spPr>
          </p:pic>
          <p:pic>
            <p:nvPicPr>
              <p:cNvPr id="2" name="Image 1" descr="Une image contenant texte, capture d’écran, Police, ligne&#10;&#10;Description générée automatiquement">
                <a:extLst>
                  <a:ext uri="{FF2B5EF4-FFF2-40B4-BE49-F238E27FC236}">
                    <a16:creationId xmlns:a16="http://schemas.microsoft.com/office/drawing/2014/main" id="{03350877-9E01-A40B-4C10-2EE6A5DC4CDC}"/>
                  </a:ext>
                </a:extLst>
              </p:cNvPr>
              <p:cNvPicPr>
                <a:picLocks noChangeAspect="1"/>
              </p:cNvPicPr>
              <p:nvPr/>
            </p:nvPicPr>
            <p:blipFill>
              <a:blip r:embed="rId3">
                <a:extLst>
                  <a:ext uri="{28A0092B-C50C-407E-A947-70E740481C1C}">
                    <a14:useLocalDpi xmlns:a14="http://schemas.microsoft.com/office/drawing/2010/main" val="0"/>
                  </a:ext>
                </a:extLst>
              </a:blip>
              <a:srcRect t="13347" r="75581" b="15811"/>
              <a:stretch/>
            </p:blipFill>
            <p:spPr>
              <a:xfrm>
                <a:off x="1013103" y="3742261"/>
                <a:ext cx="2336160" cy="3115340"/>
              </a:xfrm>
              <a:prstGeom prst="rect">
                <a:avLst/>
              </a:prstGeom>
            </p:spPr>
          </p:pic>
          <p:pic>
            <p:nvPicPr>
              <p:cNvPr id="3" name="Image 2" descr="Une image contenant texte, capture d’écran, Police, ligne&#10;&#10;Description générée automatiquement">
                <a:extLst>
                  <a:ext uri="{FF2B5EF4-FFF2-40B4-BE49-F238E27FC236}">
                    <a16:creationId xmlns:a16="http://schemas.microsoft.com/office/drawing/2014/main" id="{2936FAEA-DF6A-6576-C269-169D7128CBDA}"/>
                  </a:ext>
                </a:extLst>
              </p:cNvPr>
              <p:cNvPicPr>
                <a:picLocks noChangeAspect="1"/>
              </p:cNvPicPr>
              <p:nvPr/>
            </p:nvPicPr>
            <p:blipFill>
              <a:blip r:embed="rId3">
                <a:extLst>
                  <a:ext uri="{28A0092B-C50C-407E-A947-70E740481C1C}">
                    <a14:useLocalDpi xmlns:a14="http://schemas.microsoft.com/office/drawing/2010/main" val="0"/>
                  </a:ext>
                </a:extLst>
              </a:blip>
              <a:srcRect l="30809" t="19076" r="30821" b="71630"/>
              <a:stretch/>
            </p:blipFill>
            <p:spPr>
              <a:xfrm>
                <a:off x="3350486" y="3877960"/>
                <a:ext cx="3677634" cy="409440"/>
              </a:xfrm>
              <a:prstGeom prst="rect">
                <a:avLst/>
              </a:prstGeom>
            </p:spPr>
          </p:pic>
        </p:grpSp>
      </p:grpSp>
      <p:sp>
        <p:nvSpPr>
          <p:cNvPr id="9" name="Espace réservé du numéro de diapositive 8">
            <a:extLst>
              <a:ext uri="{FF2B5EF4-FFF2-40B4-BE49-F238E27FC236}">
                <a16:creationId xmlns:a16="http://schemas.microsoft.com/office/drawing/2014/main" id="{AACD2E71-9790-CF3F-2985-DB84CB10E7BF}"/>
              </a:ext>
            </a:extLst>
          </p:cNvPr>
          <p:cNvSpPr>
            <a:spLocks noGrp="1"/>
          </p:cNvSpPr>
          <p:nvPr>
            <p:ph type="sldNum" sz="quarter" idx="12"/>
          </p:nvPr>
        </p:nvSpPr>
        <p:spPr/>
        <p:txBody>
          <a:bodyPr/>
          <a:lstStyle/>
          <a:p>
            <a:fld id="{C7CC0789-4E3B-4896-AB79-9C52DA5A6F9C}" type="slidenum">
              <a:rPr lang="en-GB" smtClean="0"/>
              <a:t>292</a:t>
            </a:fld>
            <a:endParaRPr lang="en-GB"/>
          </a:p>
        </p:txBody>
      </p:sp>
    </p:spTree>
    <p:extLst>
      <p:ext uri="{BB962C8B-B14F-4D97-AF65-F5344CB8AC3E}">
        <p14:creationId xmlns:p14="http://schemas.microsoft.com/office/powerpoint/2010/main" val="2156149368"/>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80E3E1-B27E-7042-EA41-8E2BF0DCD254}"/>
              </a:ext>
            </a:extLst>
          </p:cNvPr>
          <p:cNvSpPr txBox="1"/>
          <p:nvPr/>
        </p:nvSpPr>
        <p:spPr>
          <a:xfrm>
            <a:off x="589584" y="1296715"/>
            <a:ext cx="9481516" cy="5940088"/>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Retailers act as intermediaries between the electricity markets and end consumers.</a:t>
            </a:r>
          </a:p>
          <a:p>
            <a:pPr algn="just"/>
            <a:endParaRPr lang="en-US" sz="2000">
              <a:latin typeface="Arial" panose="020B0604020202020204" pitchFamily="34" charset="0"/>
              <a:cs typeface="Arial" panose="020B0604020202020204" pitchFamily="34" charset="0"/>
            </a:endParaRPr>
          </a:p>
          <a:p>
            <a:pPr algn="just"/>
            <a:r>
              <a:rPr lang="en-US" sz="2000" b="1">
                <a:latin typeface="Arial" panose="020B0604020202020204" pitchFamily="34" charset="0"/>
                <a:cs typeface="Arial" panose="020B0604020202020204" pitchFamily="34" charset="0"/>
              </a:rPr>
              <a:t>Most retail electricity contracts fall into two categories: fixed-price* or variable-price contracts</a:t>
            </a:r>
            <a:r>
              <a:rPr lang="en-US" sz="2000">
                <a:latin typeface="Arial" panose="020B0604020202020204" pitchFamily="34" charset="0"/>
                <a:cs typeface="Arial" panose="020B0604020202020204" pitchFamily="34" charset="0"/>
              </a:rPr>
              <a:t>. In the case of variable-price contracts, the price per kWh is typically updated monthly based on a weighted average of spot market prices.</a:t>
            </a:r>
          </a:p>
          <a:p>
            <a:pPr algn="just"/>
            <a:endParaRPr lang="en-US" sz="2000">
              <a:latin typeface="Arial" panose="020B0604020202020204" pitchFamily="34" charset="0"/>
              <a:cs typeface="Arial" panose="020B0604020202020204" pitchFamily="34" charset="0"/>
            </a:endParaRPr>
          </a:p>
          <a:p>
            <a:pPr algn="just"/>
            <a:r>
              <a:rPr lang="en-US" sz="2000" b="1">
                <a:latin typeface="Arial" panose="020B0604020202020204" pitchFamily="34" charset="0"/>
                <a:cs typeface="Arial" panose="020B0604020202020204" pitchFamily="34" charset="0"/>
              </a:rPr>
              <a:t>Only a few retail contracts use dynamic pricing</a:t>
            </a:r>
            <a:r>
              <a:rPr lang="en-US" sz="2000">
                <a:latin typeface="Arial" panose="020B0604020202020204" pitchFamily="34" charset="0"/>
                <a:cs typeface="Arial" panose="020B0604020202020204" pitchFamily="34" charset="0"/>
              </a:rPr>
              <a:t>, where the cost of electricity is calculated by multiplying the amount of energy consumed during each market period by the spot price for that period.</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Currently, by offering similar (“unsophisticated”) contracts, retailers mainly compete on price alone. </a:t>
            </a:r>
            <a:r>
              <a:rPr lang="en-US" sz="2000" b="1">
                <a:latin typeface="Arial" panose="020B0604020202020204" pitchFamily="34" charset="0"/>
                <a:cs typeface="Arial" panose="020B0604020202020204" pitchFamily="34" charset="0"/>
              </a:rPr>
              <a:t>This situation often leads to market consolidation</a:t>
            </a:r>
            <a:r>
              <a:rPr lang="en-US" sz="2000">
                <a:latin typeface="Arial" panose="020B0604020202020204" pitchFamily="34" charset="0"/>
                <a:cs typeface="Arial" panose="020B0604020202020204" pitchFamily="34" charset="0"/>
              </a:rPr>
              <a:t>, which reduces competition, limits choice in electricity contracts, and can result in high prices.</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Retailers are interested in contracts that enable them to participate more actively in the energy markets.</a:t>
            </a:r>
          </a:p>
        </p:txBody>
      </p:sp>
      <p:sp>
        <p:nvSpPr>
          <p:cNvPr id="8" name="ZoneTexte 7">
            <a:extLst>
              <a:ext uri="{FF2B5EF4-FFF2-40B4-BE49-F238E27FC236}">
                <a16:creationId xmlns:a16="http://schemas.microsoft.com/office/drawing/2014/main" id="{95B4691C-1027-11B8-2A5C-C031B0B54D66}"/>
              </a:ext>
            </a:extLst>
          </p:cNvPr>
          <p:cNvSpPr txBox="1"/>
          <p:nvPr/>
        </p:nvSpPr>
        <p:spPr>
          <a:xfrm>
            <a:off x="589584" y="358775"/>
            <a:ext cx="9329115"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problem with existing contracts</a:t>
            </a:r>
            <a:endParaRPr lang="fr-BE" sz="2400" b="1">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E285BB0C-07FB-B32F-BE5E-E39C2113D01C}"/>
              </a:ext>
            </a:extLst>
          </p:cNvPr>
          <p:cNvSpPr txBox="1"/>
          <p:nvPr/>
        </p:nvSpPr>
        <p:spPr>
          <a:xfrm>
            <a:off x="134620" y="7628255"/>
            <a:ext cx="7086600" cy="276999"/>
          </a:xfrm>
          <a:prstGeom prst="rect">
            <a:avLst/>
          </a:prstGeom>
          <a:noFill/>
        </p:spPr>
        <p:txBody>
          <a:bodyPr wrap="square">
            <a:spAutoFit/>
          </a:bodyPr>
          <a:lstStyle/>
          <a:p>
            <a:r>
              <a:rPr lang="en-US" sz="1200">
                <a:effectLst/>
                <a:latin typeface="Arial" panose="020B0604020202020204" pitchFamily="34" charset="0"/>
                <a:cs typeface="Arial" panose="020B0604020202020204" pitchFamily="34" charset="0"/>
              </a:rPr>
              <a:t>*Even fixed-price contracts are fixed only for a limited time </a:t>
            </a:r>
            <a:r>
              <a:rPr lang="en-US" sz="1200">
                <a:latin typeface="Arial" panose="020B0604020202020204" pitchFamily="34" charset="0"/>
                <a:cs typeface="Arial" panose="020B0604020202020204" pitchFamily="34" charset="0"/>
              </a:rPr>
              <a:t>period.</a:t>
            </a:r>
            <a:endParaRPr lang="en-GB" sz="1200">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AC8B6CB7-CFF3-FAD1-FF6E-E8D2A20B5D94}"/>
              </a:ext>
            </a:extLst>
          </p:cNvPr>
          <p:cNvSpPr>
            <a:spLocks noGrp="1"/>
          </p:cNvSpPr>
          <p:nvPr>
            <p:ph type="sldNum" sz="quarter" idx="12"/>
          </p:nvPr>
        </p:nvSpPr>
        <p:spPr/>
        <p:txBody>
          <a:bodyPr/>
          <a:lstStyle/>
          <a:p>
            <a:fld id="{C7CC0789-4E3B-4896-AB79-9C52DA5A6F9C}" type="slidenum">
              <a:rPr lang="en-GB" smtClean="0"/>
              <a:t>293</a:t>
            </a:fld>
            <a:endParaRPr lang="en-GB"/>
          </a:p>
        </p:txBody>
      </p:sp>
    </p:spTree>
    <p:extLst>
      <p:ext uri="{BB962C8B-B14F-4D97-AF65-F5344CB8AC3E}">
        <p14:creationId xmlns:p14="http://schemas.microsoft.com/office/powerpoint/2010/main" val="1168555885"/>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AF8AD2C-0E64-B35D-FDFB-2184F89D72C6}"/>
              </a:ext>
            </a:extLst>
          </p:cNvPr>
          <p:cNvSpPr txBox="1"/>
          <p:nvPr/>
        </p:nvSpPr>
        <p:spPr>
          <a:xfrm>
            <a:off x="2673985" y="2120123"/>
            <a:ext cx="5345430" cy="646331"/>
          </a:xfrm>
          <a:prstGeom prst="rect">
            <a:avLst/>
          </a:prstGeom>
          <a:noFill/>
        </p:spPr>
        <p:txBody>
          <a:bodyPr wrap="square">
            <a:spAutoFit/>
          </a:bodyPr>
          <a:lstStyle/>
          <a:p>
            <a:pPr algn="ctr"/>
            <a:r>
              <a:rPr lang="en-US" sz="3600">
                <a:latin typeface="Arial" panose="020B0604020202020204" pitchFamily="34" charset="0"/>
                <a:cs typeface="Arial" panose="020B0604020202020204" pitchFamily="34" charset="0"/>
              </a:rPr>
              <a:t>PART II:</a:t>
            </a:r>
          </a:p>
        </p:txBody>
      </p:sp>
      <p:sp>
        <p:nvSpPr>
          <p:cNvPr id="5" name="Rectangle 4">
            <a:extLst>
              <a:ext uri="{FF2B5EF4-FFF2-40B4-BE49-F238E27FC236}">
                <a16:creationId xmlns:a16="http://schemas.microsoft.com/office/drawing/2014/main" id="{3AE60AF7-BB9E-37C2-75B9-A33FF886AD0D}"/>
              </a:ext>
            </a:extLst>
          </p:cNvPr>
          <p:cNvSpPr/>
          <p:nvPr/>
        </p:nvSpPr>
        <p:spPr>
          <a:xfrm>
            <a:off x="127000" y="131359"/>
            <a:ext cx="10439400" cy="777003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6" name="Groupe 5">
            <a:extLst>
              <a:ext uri="{FF2B5EF4-FFF2-40B4-BE49-F238E27FC236}">
                <a16:creationId xmlns:a16="http://schemas.microsoft.com/office/drawing/2014/main" id="{40615046-8462-4F63-B669-E2E6B81933B7}"/>
              </a:ext>
            </a:extLst>
          </p:cNvPr>
          <p:cNvGrpSpPr/>
          <p:nvPr/>
        </p:nvGrpSpPr>
        <p:grpSpPr>
          <a:xfrm>
            <a:off x="1155700" y="3226096"/>
            <a:ext cx="8382000" cy="2542880"/>
            <a:chOff x="1155699" y="3040446"/>
            <a:chExt cx="8382000" cy="2542880"/>
          </a:xfrm>
        </p:grpSpPr>
        <p:sp>
          <p:nvSpPr>
            <p:cNvPr id="7" name="ZoneTexte 6">
              <a:extLst>
                <a:ext uri="{FF2B5EF4-FFF2-40B4-BE49-F238E27FC236}">
                  <a16:creationId xmlns:a16="http://schemas.microsoft.com/office/drawing/2014/main" id="{863B716B-E5DE-C150-728C-3E539197FE2B}"/>
                </a:ext>
              </a:extLst>
            </p:cNvPr>
            <p:cNvSpPr txBox="1"/>
            <p:nvPr/>
          </p:nvSpPr>
          <p:spPr>
            <a:xfrm>
              <a:off x="1470024" y="3250057"/>
              <a:ext cx="7753350" cy="2123658"/>
            </a:xfrm>
            <a:prstGeom prst="rect">
              <a:avLst/>
            </a:prstGeom>
            <a:noFill/>
          </p:spPr>
          <p:txBody>
            <a:bodyPr wrap="square">
              <a:spAutoFit/>
            </a:bodyPr>
            <a:lstStyle/>
            <a:p>
              <a:pPr algn="ctr"/>
              <a:r>
                <a:rPr lang="fr-BE" sz="4400">
                  <a:latin typeface="Arial" panose="020B0604020202020204" pitchFamily="34" charset="0"/>
                  <a:cs typeface="Arial" panose="020B0604020202020204" pitchFamily="34" charset="0"/>
                </a:rPr>
                <a:t>Analysis of </a:t>
              </a:r>
              <a:r>
                <a:rPr lang="en-US" sz="4400">
                  <a:latin typeface="Arial" panose="020B0604020202020204" pitchFamily="34" charset="0"/>
                  <a:cs typeface="Arial" panose="020B0604020202020204" pitchFamily="34" charset="0"/>
                </a:rPr>
                <a:t>peer-to-peer electricity exchange through a retailer’s platform</a:t>
              </a:r>
              <a:endParaRPr lang="en-GB" sz="40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497715C-195B-E2FE-3C8F-7E359D594148}"/>
                </a:ext>
              </a:extLst>
            </p:cNvPr>
            <p:cNvSpPr/>
            <p:nvPr/>
          </p:nvSpPr>
          <p:spPr>
            <a:xfrm>
              <a:off x="1155699" y="3040446"/>
              <a:ext cx="8382000" cy="254288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3375718843"/>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363C5785-A897-4B48-AA62-78414746048B}"/>
              </a:ext>
            </a:extLst>
          </p:cNvPr>
          <p:cNvSpPr txBox="1"/>
          <p:nvPr/>
        </p:nvSpPr>
        <p:spPr>
          <a:xfrm>
            <a:off x="589585" y="349892"/>
            <a:ext cx="9938715"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solution provided by digital platforms</a:t>
            </a:r>
            <a:endParaRPr lang="fr-BE" sz="2400" b="1">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0763849A-D523-919B-F4A2-22B009E4C559}"/>
              </a:ext>
            </a:extLst>
          </p:cNvPr>
          <p:cNvSpPr txBox="1"/>
          <p:nvPr/>
        </p:nvSpPr>
        <p:spPr>
          <a:xfrm>
            <a:off x="589585" y="1757045"/>
            <a:ext cx="9481515" cy="5016758"/>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Digital retailer platforms enable prosumers to access a variety of electricity supply products and customise them according to their preferences. For example, when a prosumer generates electricity through solar panels, they may not be able to immediately use all the energy for self-consumption. The excess energy is then fed back into the grid.</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Instead of selling this surplus electricity to their retailer at a low fixed price determined when signing the contract, the prosumer can sell it through their retailer on the spot market, potentially making a larger profit. Alternatively, they can share it with another consumer through </a:t>
            </a:r>
            <a:r>
              <a:rPr lang="en-US" sz="2000" b="1">
                <a:latin typeface="Arial" panose="020B0604020202020204" pitchFamily="34" charset="0"/>
                <a:cs typeface="Arial" panose="020B0604020202020204" pitchFamily="34" charset="0"/>
              </a:rPr>
              <a:t>a peer-to-peer (P2P) energy-sharing</a:t>
            </a:r>
            <a:r>
              <a:rPr lang="en-US" sz="2000">
                <a:latin typeface="Arial" panose="020B0604020202020204" pitchFamily="34" charset="0"/>
                <a:cs typeface="Arial" panose="020B0604020202020204" pitchFamily="34" charset="0"/>
              </a:rPr>
              <a:t> arrangement. P2P energy-sharing does not require the two parties to be in close proximity; however they must be customers of the same retailer and be connected to the same network.</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A P2P product allows consumers to </a:t>
            </a:r>
            <a:r>
              <a:rPr lang="en-US" sz="2000" b="1">
                <a:latin typeface="Arial" panose="020B0604020202020204" pitchFamily="34" charset="0"/>
                <a:cs typeface="Arial" panose="020B0604020202020204" pitchFamily="34" charset="0"/>
              </a:rPr>
              <a:t>hedge against rising energy prices</a:t>
            </a:r>
            <a:r>
              <a:rPr lang="en-US" sz="2000">
                <a:latin typeface="Arial" panose="020B0604020202020204" pitchFamily="34" charset="0"/>
                <a:cs typeface="Arial" panose="020B0604020202020204" pitchFamily="34" charset="0"/>
              </a:rPr>
              <a:t>, actively participate in the energy transition, and ensure the origin of their electricity.</a:t>
            </a:r>
          </a:p>
        </p:txBody>
      </p:sp>
      <p:sp>
        <p:nvSpPr>
          <p:cNvPr id="2" name="Espace réservé du numéro de diapositive 1">
            <a:extLst>
              <a:ext uri="{FF2B5EF4-FFF2-40B4-BE49-F238E27FC236}">
                <a16:creationId xmlns:a16="http://schemas.microsoft.com/office/drawing/2014/main" id="{ECC6432A-E2EF-6C5D-E1E3-F394A42CB6AB}"/>
              </a:ext>
            </a:extLst>
          </p:cNvPr>
          <p:cNvSpPr>
            <a:spLocks noGrp="1"/>
          </p:cNvSpPr>
          <p:nvPr>
            <p:ph type="sldNum" sz="quarter" idx="12"/>
          </p:nvPr>
        </p:nvSpPr>
        <p:spPr/>
        <p:txBody>
          <a:bodyPr/>
          <a:lstStyle/>
          <a:p>
            <a:fld id="{C7CC0789-4E3B-4896-AB79-9C52DA5A6F9C}" type="slidenum">
              <a:rPr lang="en-GB" smtClean="0"/>
              <a:t>295</a:t>
            </a:fld>
            <a:endParaRPr lang="en-GB"/>
          </a:p>
        </p:txBody>
      </p:sp>
    </p:spTree>
    <p:extLst>
      <p:ext uri="{BB962C8B-B14F-4D97-AF65-F5344CB8AC3E}">
        <p14:creationId xmlns:p14="http://schemas.microsoft.com/office/powerpoint/2010/main" val="226516629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oneTexte 26">
            <a:extLst>
              <a:ext uri="{FF2B5EF4-FFF2-40B4-BE49-F238E27FC236}">
                <a16:creationId xmlns:a16="http://schemas.microsoft.com/office/drawing/2014/main" id="{6D79BE72-EB3C-D5D3-F57F-B5B391E76115}"/>
              </a:ext>
            </a:extLst>
          </p:cNvPr>
          <p:cNvSpPr txBox="1"/>
          <p:nvPr/>
        </p:nvSpPr>
        <p:spPr>
          <a:xfrm>
            <a:off x="589585" y="349892"/>
            <a:ext cx="9938715"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An example of a P2P energy sharing</a:t>
            </a:r>
            <a:endParaRPr lang="fr-BE" sz="2400" b="1">
              <a:latin typeface="Arial" panose="020B0604020202020204" pitchFamily="34" charset="0"/>
              <a:cs typeface="Arial" panose="020B0604020202020204" pitchFamily="34" charset="0"/>
            </a:endParaRPr>
          </a:p>
        </p:txBody>
      </p:sp>
      <p:grpSp>
        <p:nvGrpSpPr>
          <p:cNvPr id="31" name="Groupe 30">
            <a:extLst>
              <a:ext uri="{FF2B5EF4-FFF2-40B4-BE49-F238E27FC236}">
                <a16:creationId xmlns:a16="http://schemas.microsoft.com/office/drawing/2014/main" id="{A3028565-B004-33E9-FFC9-D7B8C7E539F7}"/>
              </a:ext>
            </a:extLst>
          </p:cNvPr>
          <p:cNvGrpSpPr/>
          <p:nvPr/>
        </p:nvGrpSpPr>
        <p:grpSpPr>
          <a:xfrm>
            <a:off x="3441699" y="3794845"/>
            <a:ext cx="3810001" cy="3593827"/>
            <a:chOff x="3441699" y="3755224"/>
            <a:chExt cx="3810001" cy="3593827"/>
          </a:xfrm>
        </p:grpSpPr>
        <p:pic>
          <p:nvPicPr>
            <p:cNvPr id="29" name="Image 28">
              <a:extLst>
                <a:ext uri="{FF2B5EF4-FFF2-40B4-BE49-F238E27FC236}">
                  <a16:creationId xmlns:a16="http://schemas.microsoft.com/office/drawing/2014/main" id="{AA4793AA-0427-B28B-8F47-BC737B31BD62}"/>
                </a:ext>
              </a:extLst>
            </p:cNvPr>
            <p:cNvPicPr>
              <a:picLocks noChangeAspect="1"/>
            </p:cNvPicPr>
            <p:nvPr/>
          </p:nvPicPr>
          <p:blipFill rotWithShape="1">
            <a:blip r:embed="rId2"/>
            <a:srcRect l="3704" r="3704" b="7380"/>
            <a:stretch/>
          </p:blipFill>
          <p:spPr>
            <a:xfrm>
              <a:off x="3500258" y="3837637"/>
              <a:ext cx="3692881" cy="3429000"/>
            </a:xfrm>
            <a:prstGeom prst="rect">
              <a:avLst/>
            </a:prstGeom>
          </p:spPr>
        </p:pic>
        <p:sp>
          <p:nvSpPr>
            <p:cNvPr id="30" name="Rectangle 29">
              <a:extLst>
                <a:ext uri="{FF2B5EF4-FFF2-40B4-BE49-F238E27FC236}">
                  <a16:creationId xmlns:a16="http://schemas.microsoft.com/office/drawing/2014/main" id="{56681AF1-7CC3-7B82-E882-2D9606C6141A}"/>
                </a:ext>
              </a:extLst>
            </p:cNvPr>
            <p:cNvSpPr/>
            <p:nvPr/>
          </p:nvSpPr>
          <p:spPr>
            <a:xfrm>
              <a:off x="3441699" y="3755224"/>
              <a:ext cx="3810001" cy="3593827"/>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3" name="ZoneTexte 2">
            <a:extLst>
              <a:ext uri="{FF2B5EF4-FFF2-40B4-BE49-F238E27FC236}">
                <a16:creationId xmlns:a16="http://schemas.microsoft.com/office/drawing/2014/main" id="{7D865631-84C9-DF6F-0620-1A8EC1038989}"/>
              </a:ext>
            </a:extLst>
          </p:cNvPr>
          <p:cNvSpPr txBox="1"/>
          <p:nvPr/>
        </p:nvSpPr>
        <p:spPr>
          <a:xfrm>
            <a:off x="589584" y="1095871"/>
            <a:ext cx="9481516" cy="2400657"/>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Mr. Mars and Mrs. Venus are customers of the same retailer, each with a fixed-price electricity contract. On a sunny day, solar panels of Mr. Mars generate 3 kWh of electricity over an hour. His household uses only 2 kWh, so he must feed the remaining 1 kWh into the grid.</a:t>
            </a:r>
          </a:p>
          <a:p>
            <a:pPr algn="just"/>
            <a:endParaRPr lang="en-US" sz="1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Meanwhile, Mrs. Venus wants to use her washing machine, which consumes 1 kWh. Through the retailer’s sharing platform, they arrange for Mrs. Venus to use the 1 kWh of surplus electricity from Mr. Mars at a reduced price.</a:t>
            </a:r>
          </a:p>
        </p:txBody>
      </p:sp>
      <p:sp>
        <p:nvSpPr>
          <p:cNvPr id="2" name="Espace réservé du numéro de diapositive 1">
            <a:extLst>
              <a:ext uri="{FF2B5EF4-FFF2-40B4-BE49-F238E27FC236}">
                <a16:creationId xmlns:a16="http://schemas.microsoft.com/office/drawing/2014/main" id="{9CFC7F3D-13CB-897B-7567-9E96D1E180BC}"/>
              </a:ext>
            </a:extLst>
          </p:cNvPr>
          <p:cNvSpPr>
            <a:spLocks noGrp="1"/>
          </p:cNvSpPr>
          <p:nvPr>
            <p:ph type="sldNum" sz="quarter" idx="12"/>
          </p:nvPr>
        </p:nvSpPr>
        <p:spPr/>
        <p:txBody>
          <a:bodyPr/>
          <a:lstStyle/>
          <a:p>
            <a:fld id="{C7CC0789-4E3B-4896-AB79-9C52DA5A6F9C}" type="slidenum">
              <a:rPr lang="en-GB" smtClean="0"/>
              <a:t>296</a:t>
            </a:fld>
            <a:endParaRPr lang="en-GB"/>
          </a:p>
        </p:txBody>
      </p:sp>
    </p:spTree>
    <p:extLst>
      <p:ext uri="{BB962C8B-B14F-4D97-AF65-F5344CB8AC3E}">
        <p14:creationId xmlns:p14="http://schemas.microsoft.com/office/powerpoint/2010/main" val="3359410894"/>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ZoneTexte 34">
            <a:extLst>
              <a:ext uri="{FF2B5EF4-FFF2-40B4-BE49-F238E27FC236}">
                <a16:creationId xmlns:a16="http://schemas.microsoft.com/office/drawing/2014/main" id="{2C928FF5-0849-0329-20C1-1D689651FD1F}"/>
              </a:ext>
            </a:extLst>
          </p:cNvPr>
          <p:cNvSpPr txBox="1"/>
          <p:nvPr/>
        </p:nvSpPr>
        <p:spPr>
          <a:xfrm>
            <a:off x="589585" y="349892"/>
            <a:ext cx="9938715" cy="461665"/>
          </a:xfrm>
          <a:prstGeom prst="rect">
            <a:avLst/>
          </a:prstGeom>
          <a:noFill/>
        </p:spPr>
        <p:txBody>
          <a:bodyPr wrap="square">
            <a:spAutoFit/>
          </a:bodyPr>
          <a:lstStyle/>
          <a:p>
            <a:r>
              <a:rPr lang="en-GB" sz="2400" b="1">
                <a:latin typeface="Arial" panose="020B0604020202020204" pitchFamily="34" charset="0"/>
                <a:cs typeface="Arial" panose="020B0604020202020204" pitchFamily="34" charset="0"/>
              </a:rPr>
              <a:t>Illustration of a P2P energy share</a:t>
            </a:r>
          </a:p>
        </p:txBody>
      </p:sp>
      <p:pic>
        <p:nvPicPr>
          <p:cNvPr id="6" name="Image 5">
            <a:extLst>
              <a:ext uri="{FF2B5EF4-FFF2-40B4-BE49-F238E27FC236}">
                <a16:creationId xmlns:a16="http://schemas.microsoft.com/office/drawing/2014/main" id="{77EA3404-66F7-EE01-9FD9-0F1F83FF045E}"/>
              </a:ext>
            </a:extLst>
          </p:cNvPr>
          <p:cNvPicPr>
            <a:picLocks noChangeAspect="1"/>
          </p:cNvPicPr>
          <p:nvPr/>
        </p:nvPicPr>
        <p:blipFill>
          <a:blip r:embed="rId2"/>
          <a:stretch>
            <a:fillRect/>
          </a:stretch>
        </p:blipFill>
        <p:spPr>
          <a:xfrm>
            <a:off x="2241513" y="1318550"/>
            <a:ext cx="6210372" cy="3676022"/>
          </a:xfrm>
          <a:prstGeom prst="rect">
            <a:avLst/>
          </a:prstGeom>
        </p:spPr>
      </p:pic>
      <p:sp>
        <p:nvSpPr>
          <p:cNvPr id="7" name="ZoneTexte 6">
            <a:extLst>
              <a:ext uri="{FF2B5EF4-FFF2-40B4-BE49-F238E27FC236}">
                <a16:creationId xmlns:a16="http://schemas.microsoft.com/office/drawing/2014/main" id="{2EBF52CF-F891-AB5E-65D6-211D31092EB2}"/>
              </a:ext>
            </a:extLst>
          </p:cNvPr>
          <p:cNvSpPr txBox="1"/>
          <p:nvPr/>
        </p:nvSpPr>
        <p:spPr>
          <a:xfrm>
            <a:off x="589585" y="5464961"/>
            <a:ext cx="9481515" cy="2092881"/>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It is important to note that the shared electricity is </a:t>
            </a:r>
            <a:r>
              <a:rPr lang="en-US" sz="2000" b="1">
                <a:latin typeface="Arial" panose="020B0604020202020204" pitchFamily="34" charset="0"/>
                <a:cs typeface="Arial" panose="020B0604020202020204" pitchFamily="34" charset="0"/>
              </a:rPr>
              <a:t>not physically delivered </a:t>
            </a:r>
            <a:r>
              <a:rPr lang="en-US" sz="2000">
                <a:latin typeface="Arial" panose="020B0604020202020204" pitchFamily="34" charset="0"/>
                <a:cs typeface="Arial" panose="020B0604020202020204" pitchFamily="34" charset="0"/>
              </a:rPr>
              <a:t>directly from the prosumer to the consumer. Instead, the electricity purchased through a P2P energy sharing arrangement comes from the public grid, with applicable fees applied.</a:t>
            </a:r>
          </a:p>
          <a:p>
            <a:pPr algn="just"/>
            <a:endParaRPr lang="en-US" sz="1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The ‘cost of energy’ applied to the volume of electricity, however, is based on a sharing agreement established between the parties involved.</a:t>
            </a:r>
          </a:p>
        </p:txBody>
      </p:sp>
      <p:sp>
        <p:nvSpPr>
          <p:cNvPr id="8" name="Rectangle 7">
            <a:extLst>
              <a:ext uri="{FF2B5EF4-FFF2-40B4-BE49-F238E27FC236}">
                <a16:creationId xmlns:a16="http://schemas.microsoft.com/office/drawing/2014/main" id="{59092ADB-F520-8544-BDBE-BF4719F03808}"/>
              </a:ext>
            </a:extLst>
          </p:cNvPr>
          <p:cNvSpPr/>
          <p:nvPr/>
        </p:nvSpPr>
        <p:spPr>
          <a:xfrm>
            <a:off x="1831618" y="1221562"/>
            <a:ext cx="7030163" cy="386999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Espace réservé du numéro de diapositive 1">
            <a:extLst>
              <a:ext uri="{FF2B5EF4-FFF2-40B4-BE49-F238E27FC236}">
                <a16:creationId xmlns:a16="http://schemas.microsoft.com/office/drawing/2014/main" id="{A566B4D9-B2D0-653E-C7E1-D7B1C8CD9D32}"/>
              </a:ext>
            </a:extLst>
          </p:cNvPr>
          <p:cNvSpPr>
            <a:spLocks noGrp="1"/>
          </p:cNvSpPr>
          <p:nvPr>
            <p:ph type="sldNum" sz="quarter" idx="12"/>
          </p:nvPr>
        </p:nvSpPr>
        <p:spPr/>
        <p:txBody>
          <a:bodyPr/>
          <a:lstStyle/>
          <a:p>
            <a:fld id="{C7CC0789-4E3B-4896-AB79-9C52DA5A6F9C}" type="slidenum">
              <a:rPr lang="en-GB" smtClean="0"/>
              <a:t>297</a:t>
            </a:fld>
            <a:endParaRPr lang="en-GB"/>
          </a:p>
        </p:txBody>
      </p:sp>
    </p:spTree>
    <p:extLst>
      <p:ext uri="{BB962C8B-B14F-4D97-AF65-F5344CB8AC3E}">
        <p14:creationId xmlns:p14="http://schemas.microsoft.com/office/powerpoint/2010/main" val="221962629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AF8AD2C-0E64-B35D-FDFB-2184F89D72C6}"/>
              </a:ext>
            </a:extLst>
          </p:cNvPr>
          <p:cNvSpPr txBox="1"/>
          <p:nvPr/>
        </p:nvSpPr>
        <p:spPr>
          <a:xfrm>
            <a:off x="2673985" y="2120123"/>
            <a:ext cx="5345430" cy="646331"/>
          </a:xfrm>
          <a:prstGeom prst="rect">
            <a:avLst/>
          </a:prstGeom>
          <a:noFill/>
        </p:spPr>
        <p:txBody>
          <a:bodyPr wrap="square">
            <a:spAutoFit/>
          </a:bodyPr>
          <a:lstStyle/>
          <a:p>
            <a:pPr algn="ctr"/>
            <a:r>
              <a:rPr lang="en-US" sz="3600">
                <a:latin typeface="Arial" panose="020B0604020202020204" pitchFamily="34" charset="0"/>
                <a:cs typeface="Arial" panose="020B0604020202020204" pitchFamily="34" charset="0"/>
              </a:rPr>
              <a:t>PART III:</a:t>
            </a:r>
          </a:p>
        </p:txBody>
      </p:sp>
      <p:sp>
        <p:nvSpPr>
          <p:cNvPr id="5" name="Rectangle 4">
            <a:extLst>
              <a:ext uri="{FF2B5EF4-FFF2-40B4-BE49-F238E27FC236}">
                <a16:creationId xmlns:a16="http://schemas.microsoft.com/office/drawing/2014/main" id="{3AE60AF7-BB9E-37C2-75B9-A33FF886AD0D}"/>
              </a:ext>
            </a:extLst>
          </p:cNvPr>
          <p:cNvSpPr/>
          <p:nvPr/>
        </p:nvSpPr>
        <p:spPr>
          <a:xfrm>
            <a:off x="127000" y="131359"/>
            <a:ext cx="10439400" cy="777003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6" name="Groupe 5">
            <a:extLst>
              <a:ext uri="{FF2B5EF4-FFF2-40B4-BE49-F238E27FC236}">
                <a16:creationId xmlns:a16="http://schemas.microsoft.com/office/drawing/2014/main" id="{40615046-8462-4F63-B669-E2E6B81933B7}"/>
              </a:ext>
            </a:extLst>
          </p:cNvPr>
          <p:cNvGrpSpPr/>
          <p:nvPr/>
        </p:nvGrpSpPr>
        <p:grpSpPr>
          <a:xfrm>
            <a:off x="1155700" y="3226096"/>
            <a:ext cx="8382000" cy="2542880"/>
            <a:chOff x="1155699" y="3040446"/>
            <a:chExt cx="8382000" cy="2542880"/>
          </a:xfrm>
        </p:grpSpPr>
        <p:sp>
          <p:nvSpPr>
            <p:cNvPr id="7" name="ZoneTexte 6">
              <a:extLst>
                <a:ext uri="{FF2B5EF4-FFF2-40B4-BE49-F238E27FC236}">
                  <a16:creationId xmlns:a16="http://schemas.microsoft.com/office/drawing/2014/main" id="{863B716B-E5DE-C150-728C-3E539197FE2B}"/>
                </a:ext>
              </a:extLst>
            </p:cNvPr>
            <p:cNvSpPr txBox="1"/>
            <p:nvPr/>
          </p:nvSpPr>
          <p:spPr>
            <a:xfrm>
              <a:off x="1470024" y="3250057"/>
              <a:ext cx="7753350" cy="2123658"/>
            </a:xfrm>
            <a:prstGeom prst="rect">
              <a:avLst/>
            </a:prstGeom>
            <a:noFill/>
          </p:spPr>
          <p:txBody>
            <a:bodyPr wrap="square">
              <a:spAutoFit/>
            </a:bodyPr>
            <a:lstStyle/>
            <a:p>
              <a:pPr algn="ctr"/>
              <a:r>
                <a:rPr lang="en-US" sz="4400">
                  <a:latin typeface="Arial" panose="020B0604020202020204" pitchFamily="34" charset="0"/>
                  <a:cs typeface="Arial" panose="020B0604020202020204" pitchFamily="34" charset="0"/>
                </a:rPr>
                <a:t>Analysis of the framework of energy communities and their different models</a:t>
              </a:r>
              <a:endParaRPr lang="en-GB" sz="40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497715C-195B-E2FE-3C8F-7E359D594148}"/>
                </a:ext>
              </a:extLst>
            </p:cNvPr>
            <p:cNvSpPr/>
            <p:nvPr/>
          </p:nvSpPr>
          <p:spPr>
            <a:xfrm>
              <a:off x="1155699" y="3040446"/>
              <a:ext cx="8382000" cy="254288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2380243662"/>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1ED0B2E-8EDB-ADA6-BFAA-498E5FA4EE04}"/>
              </a:ext>
            </a:extLst>
          </p:cNvPr>
          <p:cNvSpPr txBox="1"/>
          <p:nvPr/>
        </p:nvSpPr>
        <p:spPr>
          <a:xfrm>
            <a:off x="589585" y="349892"/>
            <a:ext cx="9938715"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Energy sharing in energy communities </a:t>
            </a:r>
            <a:endParaRPr lang="en-GB" sz="2400" b="1"/>
          </a:p>
        </p:txBody>
      </p:sp>
      <p:sp>
        <p:nvSpPr>
          <p:cNvPr id="10" name="ZoneTexte 9">
            <a:extLst>
              <a:ext uri="{FF2B5EF4-FFF2-40B4-BE49-F238E27FC236}">
                <a16:creationId xmlns:a16="http://schemas.microsoft.com/office/drawing/2014/main" id="{C6183E19-9B1B-51FC-1771-5DD6510D824E}"/>
              </a:ext>
            </a:extLst>
          </p:cNvPr>
          <p:cNvSpPr txBox="1"/>
          <p:nvPr/>
        </p:nvSpPr>
        <p:spPr>
          <a:xfrm>
            <a:off x="589585" y="1793185"/>
            <a:ext cx="9481515" cy="5016758"/>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The P2P energy-sharing model is based on a platform that is specific to a single retailer. It is also possible to utilise the legal framework for energy communities. </a:t>
            </a:r>
            <a:r>
              <a:rPr lang="en-US" sz="2000" b="1">
                <a:latin typeface="Arial" panose="020B0604020202020204" pitchFamily="34" charset="0"/>
                <a:cs typeface="Arial" panose="020B0604020202020204" pitchFamily="34" charset="0"/>
              </a:rPr>
              <a:t>Members of an energy community can trade energy among themselves while maintaining their contracts with their respective electricity retailers</a:t>
            </a:r>
            <a:r>
              <a:rPr lang="en-US" sz="2000">
                <a:latin typeface="Arial" panose="020B0604020202020204" pitchFamily="34" charset="0"/>
                <a:cs typeface="Arial" panose="020B0604020202020204" pitchFamily="34" charset="0"/>
              </a:rPr>
              <a:t>.</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Within this community, members can exchange electricity during each market period, based on their consumption and their production. </a:t>
            </a:r>
            <a:r>
              <a:rPr lang="en-US" sz="2000" b="1">
                <a:latin typeface="Arial" panose="020B0604020202020204" pitchFamily="34" charset="0"/>
                <a:cs typeface="Arial" panose="020B0604020202020204" pitchFamily="34" charset="0"/>
              </a:rPr>
              <a:t>These exchanges are reflected in adjusted meter readings for each participant</a:t>
            </a:r>
            <a:r>
              <a:rPr lang="en-US" sz="2000">
                <a:latin typeface="Arial" panose="020B0604020202020204" pitchFamily="34" charset="0"/>
                <a:cs typeface="Arial" panose="020B0604020202020204" pitchFamily="34" charset="0"/>
              </a:rPr>
              <a:t>, showing the amount of energy traded between members.</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These adjusted meter readings are then sent to the retailers. This leads to changes in the electricity bill sent by the retailer to each member, as the electricity exchanges within the community are taken into account in the final invoicing.</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We will take a closer look at the different models of energy communities, with a specific focus on the </a:t>
            </a:r>
            <a:r>
              <a:rPr lang="fr-BE" sz="2000" b="1" i="0" u="none" strike="noStrike">
                <a:solidFill>
                  <a:srgbClr val="000000"/>
                </a:solidFill>
                <a:effectLst/>
                <a:latin typeface="Arial" panose="020B0604020202020204" pitchFamily="34" charset="0"/>
                <a:cs typeface="Arial" panose="020B0604020202020204" pitchFamily="34" charset="0"/>
              </a:rPr>
              <a:t>Renewable Energy Community (REC)</a:t>
            </a:r>
            <a:r>
              <a:rPr lang="fr-BE" sz="2000" i="0" u="none" strike="noStrike">
                <a:solidFill>
                  <a:srgbClr val="000000"/>
                </a:solidFill>
                <a:effectLst/>
                <a:latin typeface="Arial" panose="020B0604020202020204" pitchFamily="34" charset="0"/>
                <a:cs typeface="Arial" panose="020B0604020202020204" pitchFamily="34" charset="0"/>
              </a:rPr>
              <a:t>.</a:t>
            </a:r>
          </a:p>
        </p:txBody>
      </p:sp>
      <p:sp>
        <p:nvSpPr>
          <p:cNvPr id="2" name="Espace réservé du numéro de diapositive 1">
            <a:extLst>
              <a:ext uri="{FF2B5EF4-FFF2-40B4-BE49-F238E27FC236}">
                <a16:creationId xmlns:a16="http://schemas.microsoft.com/office/drawing/2014/main" id="{4BA78AD5-8F76-2DFE-3B60-84C4AEF0961D}"/>
              </a:ext>
            </a:extLst>
          </p:cNvPr>
          <p:cNvSpPr>
            <a:spLocks noGrp="1"/>
          </p:cNvSpPr>
          <p:nvPr>
            <p:ph type="sldNum" sz="quarter" idx="12"/>
          </p:nvPr>
        </p:nvSpPr>
        <p:spPr/>
        <p:txBody>
          <a:bodyPr/>
          <a:lstStyle/>
          <a:p>
            <a:fld id="{C7CC0789-4E3B-4896-AB79-9C52DA5A6F9C}" type="slidenum">
              <a:rPr lang="en-GB" smtClean="0"/>
              <a:t>299</a:t>
            </a:fld>
            <a:endParaRPr lang="en-GB"/>
          </a:p>
        </p:txBody>
      </p:sp>
    </p:spTree>
    <p:extLst>
      <p:ext uri="{BB962C8B-B14F-4D97-AF65-F5344CB8AC3E}">
        <p14:creationId xmlns:p14="http://schemas.microsoft.com/office/powerpoint/2010/main" val="1615357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9FABE02-C569-C30E-D648-CCA2844190F9}"/>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Goals of the course</a:t>
            </a:r>
          </a:p>
        </p:txBody>
      </p:sp>
      <p:sp>
        <p:nvSpPr>
          <p:cNvPr id="10" name="ZoneTexte 9">
            <a:extLst>
              <a:ext uri="{FF2B5EF4-FFF2-40B4-BE49-F238E27FC236}">
                <a16:creationId xmlns:a16="http://schemas.microsoft.com/office/drawing/2014/main" id="{B02E6DC0-D57B-3892-88E0-1A5114ACE0A2}"/>
              </a:ext>
            </a:extLst>
          </p:cNvPr>
          <p:cNvSpPr txBox="1"/>
          <p:nvPr/>
        </p:nvSpPr>
        <p:spPr>
          <a:xfrm>
            <a:off x="589584" y="1451244"/>
            <a:ext cx="9481516" cy="5570756"/>
          </a:xfrm>
          <a:prstGeom prst="rect">
            <a:avLst/>
          </a:prstGeom>
          <a:noFill/>
        </p:spPr>
        <p:txBody>
          <a:bodyPr wrap="square" lIns="91440" tIns="45720" rIns="91440" bIns="45720" anchor="t">
            <a:spAutoFit/>
          </a:bodyPr>
          <a:lstStyle/>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Gain a comprehensive understanding of how electricity, gas</a:t>
            </a:r>
            <a:r>
              <a:rPr lang="en-GB" sz="2000">
                <a:latin typeface="Arial" panose="020B0604020202020204" pitchFamily="34" charset="0"/>
                <a:cs typeface="Arial" panose="020B0604020202020204" pitchFamily="34" charset="0"/>
              </a:rPr>
              <a:t> and </a:t>
            </a:r>
            <a:r>
              <a:rPr lang="en-GB" sz="2000" noProof="0">
                <a:latin typeface="Arial" panose="020B0604020202020204" pitchFamily="34" charset="0"/>
                <a:cs typeface="Arial" panose="020B0604020202020204" pitchFamily="34" charset="0"/>
              </a:rPr>
              <a:t>oil prices, </a:t>
            </a:r>
            <a:r>
              <a:rPr lang="en-US" sz="2000"/>
              <a:t>as well as carbon allowance prices,</a:t>
            </a:r>
            <a:r>
              <a:rPr lang="en-GB" sz="2000" noProof="0">
                <a:latin typeface="Arial" panose="020B0604020202020204" pitchFamily="34" charset="0"/>
                <a:cs typeface="Arial" panose="020B0604020202020204" pitchFamily="34" charset="0"/>
              </a:rPr>
              <a:t> are determined, including the key factors that influence price fluctuations over time.</a:t>
            </a:r>
          </a:p>
          <a:p>
            <a:pPr algn="just"/>
            <a:endParaRPr lang="en-GB" sz="14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Explore the structure of electricity, gas, oil and carbon markets, including key players (e.g., producers, suppliers, retailers, regulators, consumers), and how these markets have evolved. Be able to critically assess the pros and cons of these schemes.</a:t>
            </a:r>
          </a:p>
          <a:p>
            <a:pPr algn="just"/>
            <a:endParaRPr lang="en-GB" sz="14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Analyse the impact of current political decisions and policies such as renewable energy incentives, carbon pricing, and energy regulations on the future cost and accessibility of electricity.</a:t>
            </a:r>
          </a:p>
          <a:p>
            <a:pPr algn="just"/>
            <a:endParaRPr lang="en-GB" sz="14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Develop an understanding of the economic relationships between electricity and other energy carriers such as gas, oil and renewables, and how shifts in one energy sector can influence pricing and availability in others.</a:t>
            </a:r>
          </a:p>
          <a:p>
            <a:pPr algn="just"/>
            <a:endParaRPr lang="en-GB" sz="14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a:cs typeface="Arial"/>
              </a:rPr>
              <a:t>Equip yourself with the knowledge to predict future trends in the energy sector, taking into account both market and policy changes.</a:t>
            </a:r>
          </a:p>
        </p:txBody>
      </p:sp>
      <p:sp>
        <p:nvSpPr>
          <p:cNvPr id="3" name="Espace réservé du numéro de diapositive 2">
            <a:extLst>
              <a:ext uri="{FF2B5EF4-FFF2-40B4-BE49-F238E27FC236}">
                <a16:creationId xmlns:a16="http://schemas.microsoft.com/office/drawing/2014/main" id="{5469974A-AA0A-07C7-FDA2-C720A433ADF7}"/>
              </a:ext>
            </a:extLst>
          </p:cNvPr>
          <p:cNvSpPr>
            <a:spLocks noGrp="1"/>
          </p:cNvSpPr>
          <p:nvPr>
            <p:ph type="sldNum" sz="quarter" idx="12"/>
          </p:nvPr>
        </p:nvSpPr>
        <p:spPr/>
        <p:txBody>
          <a:bodyPr/>
          <a:lstStyle/>
          <a:p>
            <a:fld id="{C7CC0789-4E3B-4896-AB79-9C52DA5A6F9C}" type="slidenum">
              <a:rPr lang="en-GB" smtClean="0"/>
              <a:t>3</a:t>
            </a:fld>
            <a:endParaRPr lang="en-GB"/>
          </a:p>
        </p:txBody>
      </p:sp>
    </p:spTree>
    <p:extLst>
      <p:ext uri="{BB962C8B-B14F-4D97-AF65-F5344CB8AC3E}">
        <p14:creationId xmlns:p14="http://schemas.microsoft.com/office/powerpoint/2010/main" val="3988344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B249B-512D-53FC-A4DB-711F88AD785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D1261B6-F1BD-7CAB-C3BD-43CB8DA8D41A}"/>
              </a:ext>
            </a:extLst>
          </p:cNvPr>
          <p:cNvSpPr/>
          <p:nvPr/>
        </p:nvSpPr>
        <p:spPr>
          <a:xfrm>
            <a:off x="127000" y="131359"/>
            <a:ext cx="10439400" cy="777003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nvGrpSpPr>
          <p:cNvPr id="6" name="Groupe 5">
            <a:extLst>
              <a:ext uri="{FF2B5EF4-FFF2-40B4-BE49-F238E27FC236}">
                <a16:creationId xmlns:a16="http://schemas.microsoft.com/office/drawing/2014/main" id="{9AFFDEA7-E5C0-9373-7191-FEB93AF53B1B}"/>
              </a:ext>
            </a:extLst>
          </p:cNvPr>
          <p:cNvGrpSpPr/>
          <p:nvPr/>
        </p:nvGrpSpPr>
        <p:grpSpPr>
          <a:xfrm>
            <a:off x="982964" y="3027647"/>
            <a:ext cx="8727472" cy="1977456"/>
            <a:chOff x="982963" y="3323158"/>
            <a:chExt cx="8727472" cy="1977456"/>
          </a:xfrm>
        </p:grpSpPr>
        <p:sp>
          <p:nvSpPr>
            <p:cNvPr id="7" name="ZoneTexte 6">
              <a:extLst>
                <a:ext uri="{FF2B5EF4-FFF2-40B4-BE49-F238E27FC236}">
                  <a16:creationId xmlns:a16="http://schemas.microsoft.com/office/drawing/2014/main" id="{E17F7A90-5985-3418-F117-8F37F2CE8571}"/>
                </a:ext>
              </a:extLst>
            </p:cNvPr>
            <p:cNvSpPr txBox="1"/>
            <p:nvPr/>
          </p:nvSpPr>
          <p:spPr>
            <a:xfrm>
              <a:off x="1411306" y="3927165"/>
              <a:ext cx="7870785" cy="769441"/>
            </a:xfrm>
            <a:prstGeom prst="rect">
              <a:avLst/>
            </a:prstGeom>
            <a:noFill/>
          </p:spPr>
          <p:txBody>
            <a:bodyPr wrap="square">
              <a:spAutoFit/>
            </a:bodyPr>
            <a:lstStyle/>
            <a:p>
              <a:pPr algn="ctr"/>
              <a:r>
                <a:rPr lang="en-GB" sz="4400" noProof="0">
                  <a:latin typeface="Arial" panose="020B0604020202020204" pitchFamily="34" charset="0"/>
                  <a:cs typeface="Arial" panose="020B0604020202020204" pitchFamily="34" charset="0"/>
                </a:rPr>
                <a:t>Why study oil markets?</a:t>
              </a:r>
              <a:endParaRPr lang="en-GB" sz="4000" noProof="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7C3379C-E937-32AF-C675-60EEB5625205}"/>
                </a:ext>
              </a:extLst>
            </p:cNvPr>
            <p:cNvSpPr/>
            <p:nvPr/>
          </p:nvSpPr>
          <p:spPr>
            <a:xfrm>
              <a:off x="982963" y="3323158"/>
              <a:ext cx="8727472" cy="197745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Tree>
    <p:extLst>
      <p:ext uri="{BB962C8B-B14F-4D97-AF65-F5344CB8AC3E}">
        <p14:creationId xmlns:p14="http://schemas.microsoft.com/office/powerpoint/2010/main" val="1204916463"/>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624D036-E3E2-9D5F-9662-C96B6F9E3F9C}"/>
              </a:ext>
            </a:extLst>
          </p:cNvPr>
          <p:cNvSpPr txBox="1"/>
          <p:nvPr/>
        </p:nvSpPr>
        <p:spPr>
          <a:xfrm>
            <a:off x="571805" y="1352887"/>
            <a:ext cx="9481515" cy="5940088"/>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An energy community is composed of the following members:</a:t>
            </a:r>
          </a:p>
          <a:p>
            <a:pPr algn="just"/>
            <a:endParaRPr lang="en-GB" sz="2000">
              <a:latin typeface="Arial" panose="020B0604020202020204" pitchFamily="34" charset="0"/>
              <a:cs typeface="Arial" panose="020B0604020202020204" pitchFamily="34" charset="0"/>
            </a:endParaRPr>
          </a:p>
          <a:p>
            <a:pPr algn="just"/>
            <a:r>
              <a:rPr lang="en-GB" sz="2000" b="1">
                <a:latin typeface="Arial" panose="020B0604020202020204" pitchFamily="34" charset="0"/>
                <a:cs typeface="Arial" panose="020B0604020202020204" pitchFamily="34" charset="0"/>
              </a:rPr>
              <a:t>The producer: </a:t>
            </a:r>
            <a:r>
              <a:rPr lang="en-GB" sz="2000">
                <a:latin typeface="Arial" panose="020B0604020202020204" pitchFamily="34" charset="0"/>
                <a:cs typeface="Arial" panose="020B0604020202020204" pitchFamily="34" charset="0"/>
              </a:rPr>
              <a:t>This is the owner of the production unit that generates the energy shared with the other members. It could be an individual who owns a PV system on their roof or someone who invests in a wind turbine.</a:t>
            </a:r>
            <a:endParaRPr lang="en-GB" sz="1000">
              <a:latin typeface="Arial" panose="020B0604020202020204" pitchFamily="34" charset="0"/>
              <a:cs typeface="Arial" panose="020B0604020202020204" pitchFamily="34" charset="0"/>
            </a:endParaRPr>
          </a:p>
          <a:p>
            <a:pPr algn="just"/>
            <a:endParaRPr lang="en-GB" sz="2000" u="sng">
              <a:latin typeface="Arial" panose="020B0604020202020204" pitchFamily="34" charset="0"/>
              <a:cs typeface="Arial" panose="020B0604020202020204" pitchFamily="34" charset="0"/>
            </a:endParaRPr>
          </a:p>
          <a:p>
            <a:pPr algn="just"/>
            <a:r>
              <a:rPr lang="en-GB" sz="2000" b="1">
                <a:latin typeface="Arial" panose="020B0604020202020204" pitchFamily="34" charset="0"/>
                <a:cs typeface="Arial" panose="020B0604020202020204" pitchFamily="34" charset="0"/>
              </a:rPr>
              <a:t>The consumer: </a:t>
            </a:r>
            <a:r>
              <a:rPr lang="en-GB" sz="2000">
                <a:latin typeface="Arial" panose="020B0604020202020204" pitchFamily="34" charset="0"/>
                <a:cs typeface="Arial" panose="020B0604020202020204" pitchFamily="34" charset="0"/>
              </a:rPr>
              <a:t>This is the end user who consumes the energy produced as part of the sharing arrangement. A participant in the energy community can be both a producer and a consumer (prosumer).</a:t>
            </a:r>
          </a:p>
          <a:p>
            <a:pPr algn="just"/>
            <a:endParaRPr lang="en-GB" sz="2000">
              <a:latin typeface="Arial" panose="020B0604020202020204" pitchFamily="34" charset="0"/>
              <a:cs typeface="Arial" panose="020B0604020202020204" pitchFamily="34" charset="0"/>
            </a:endParaRPr>
          </a:p>
          <a:p>
            <a:pPr algn="just"/>
            <a:r>
              <a:rPr lang="en-GB" sz="2000" b="1">
                <a:latin typeface="Arial" panose="020B0604020202020204" pitchFamily="34" charset="0"/>
                <a:cs typeface="Arial" panose="020B0604020202020204" pitchFamily="34" charset="0"/>
              </a:rPr>
              <a:t>The energy-sharing representative: </a:t>
            </a:r>
            <a:r>
              <a:rPr lang="en-GB" sz="2000">
                <a:latin typeface="Arial" panose="020B0604020202020204" pitchFamily="34" charset="0"/>
                <a:cs typeface="Arial" panose="020B0604020202020204" pitchFamily="34" charset="0"/>
              </a:rPr>
              <a:t>This is the intermediary between the DSO and the participants in the sharing arrangement. They handle all administrative aspects (setup, billing, etc.) and can also be a producer or consumer within the energy sharing system. The energy-sharing representative also transmit the repartition keys to the DSO.</a:t>
            </a:r>
            <a:endParaRPr lang="en-GB" sz="1000">
              <a:latin typeface="Arial" panose="020B0604020202020204" pitchFamily="34" charset="0"/>
              <a:cs typeface="Arial" panose="020B0604020202020204" pitchFamily="34" charset="0"/>
            </a:endParaRPr>
          </a:p>
          <a:p>
            <a:pPr algn="just"/>
            <a:endParaRPr lang="en-GB" sz="2000">
              <a:latin typeface="Arial" panose="020B0604020202020204" pitchFamily="34" charset="0"/>
              <a:cs typeface="Arial" panose="020B0604020202020204" pitchFamily="34" charset="0"/>
            </a:endParaRPr>
          </a:p>
          <a:p>
            <a:pPr algn="just"/>
            <a:r>
              <a:rPr lang="en-GB" sz="2000" b="1">
                <a:latin typeface="Arial" panose="020B0604020202020204" pitchFamily="34" charset="0"/>
                <a:cs typeface="Arial" panose="020B0604020202020204" pitchFamily="34" charset="0"/>
              </a:rPr>
              <a:t>The DSO (Distribution System Operator): </a:t>
            </a:r>
            <a:r>
              <a:rPr lang="en-GB" sz="2000">
                <a:latin typeface="Arial" panose="020B0604020202020204" pitchFamily="34" charset="0"/>
                <a:cs typeface="Arial" panose="020B0604020202020204" pitchFamily="34" charset="0"/>
              </a:rPr>
              <a:t>This is the entity responsible for collecting consumption data from the grid, which is then transmitted to the supplier and the energy-sharing representative for billing purposes.</a:t>
            </a:r>
          </a:p>
        </p:txBody>
      </p:sp>
      <p:sp>
        <p:nvSpPr>
          <p:cNvPr id="2" name="ZoneTexte 1">
            <a:extLst>
              <a:ext uri="{FF2B5EF4-FFF2-40B4-BE49-F238E27FC236}">
                <a16:creationId xmlns:a16="http://schemas.microsoft.com/office/drawing/2014/main" id="{BF6D1EED-AC80-E613-228F-6B33E0ADB5E4}"/>
              </a:ext>
            </a:extLst>
          </p:cNvPr>
          <p:cNvSpPr txBox="1"/>
          <p:nvPr/>
        </p:nvSpPr>
        <p:spPr>
          <a:xfrm>
            <a:off x="589585" y="349892"/>
            <a:ext cx="9938715"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roles of the members of an energy community</a:t>
            </a:r>
            <a:endParaRPr lang="fr-BE" sz="2400" b="1">
              <a:latin typeface="Arial" panose="020B0604020202020204" pitchFamily="34" charset="0"/>
              <a:cs typeface="Arial" panose="020B0604020202020204" pitchFamily="34" charset="0"/>
            </a:endParaRPr>
          </a:p>
        </p:txBody>
      </p:sp>
      <p:sp>
        <p:nvSpPr>
          <p:cNvPr id="3" name="Espace réservé du numéro de diapositive 2">
            <a:extLst>
              <a:ext uri="{FF2B5EF4-FFF2-40B4-BE49-F238E27FC236}">
                <a16:creationId xmlns:a16="http://schemas.microsoft.com/office/drawing/2014/main" id="{877879BA-BFC7-0D1B-D0B4-1F3E1C861967}"/>
              </a:ext>
            </a:extLst>
          </p:cNvPr>
          <p:cNvSpPr>
            <a:spLocks noGrp="1"/>
          </p:cNvSpPr>
          <p:nvPr>
            <p:ph type="sldNum" sz="quarter" idx="12"/>
          </p:nvPr>
        </p:nvSpPr>
        <p:spPr/>
        <p:txBody>
          <a:bodyPr/>
          <a:lstStyle/>
          <a:p>
            <a:fld id="{C7CC0789-4E3B-4896-AB79-9C52DA5A6F9C}" type="slidenum">
              <a:rPr lang="en-GB" smtClean="0"/>
              <a:t>300</a:t>
            </a:fld>
            <a:endParaRPr lang="en-GB"/>
          </a:p>
        </p:txBody>
      </p:sp>
    </p:spTree>
    <p:extLst>
      <p:ext uri="{BB962C8B-B14F-4D97-AF65-F5344CB8AC3E}">
        <p14:creationId xmlns:p14="http://schemas.microsoft.com/office/powerpoint/2010/main" val="410836703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F9220FB-C304-B858-D339-959E37FCF333}"/>
              </a:ext>
            </a:extLst>
          </p:cNvPr>
          <p:cNvSpPr txBox="1"/>
          <p:nvPr/>
        </p:nvSpPr>
        <p:spPr>
          <a:xfrm>
            <a:off x="589585" y="349892"/>
            <a:ext cx="9252915"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Respective characteristics of RECs and CECs</a:t>
            </a:r>
            <a:endParaRPr lang="fr-BE" sz="2400" b="1">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731EBDFC-D657-C606-C039-481E76BFE651}"/>
              </a:ext>
            </a:extLst>
          </p:cNvPr>
          <p:cNvSpPr txBox="1"/>
          <p:nvPr/>
        </p:nvSpPr>
        <p:spPr>
          <a:xfrm>
            <a:off x="589585" y="1692275"/>
            <a:ext cx="9481515" cy="5324535"/>
          </a:xfrm>
          <a:prstGeom prst="rect">
            <a:avLst/>
          </a:prstGeom>
          <a:noFill/>
        </p:spPr>
        <p:txBody>
          <a:bodyPr wrap="square">
            <a:spAutoFit/>
          </a:bodyPr>
          <a:lstStyle/>
          <a:p>
            <a:pPr algn="just"/>
            <a:r>
              <a:rPr lang="en-GB" sz="2000">
                <a:latin typeface="Arial" panose="020B0604020202020204" pitchFamily="34" charset="0"/>
                <a:cs typeface="Arial" panose="020B0604020202020204" pitchFamily="34" charset="0"/>
              </a:rPr>
              <a:t>A </a:t>
            </a:r>
            <a:r>
              <a:rPr lang="en-GB" sz="2000" b="1">
                <a:latin typeface="Arial" panose="020B0604020202020204" pitchFamily="34" charset="0"/>
                <a:cs typeface="Arial" panose="020B0604020202020204" pitchFamily="34" charset="0"/>
              </a:rPr>
              <a:t>Renewable Energy Community (REC) </a:t>
            </a:r>
            <a:r>
              <a:rPr lang="en-GB" sz="2000">
                <a:latin typeface="Arial" panose="020B0604020202020204" pitchFamily="34" charset="0"/>
                <a:cs typeface="Arial" panose="020B0604020202020204" pitchFamily="34" charset="0"/>
              </a:rPr>
              <a:t>is a group of actors (individuals, businesses, local authorities) whose </a:t>
            </a:r>
            <a:r>
              <a:rPr lang="en-GB" sz="2000" b="1">
                <a:latin typeface="Arial" panose="020B0604020202020204" pitchFamily="34" charset="0"/>
                <a:cs typeface="Arial" panose="020B0604020202020204" pitchFamily="34" charset="0"/>
              </a:rPr>
              <a:t>main commercial or professional activity </a:t>
            </a:r>
            <a:r>
              <a:rPr lang="en-GB" sz="2000">
                <a:latin typeface="Arial" panose="020B0604020202020204" pitchFamily="34" charset="0"/>
                <a:cs typeface="Arial" panose="020B0604020202020204" pitchFamily="34" charset="0"/>
              </a:rPr>
              <a:t>is not participating in one or more energy communities.</a:t>
            </a:r>
          </a:p>
          <a:p>
            <a:pPr algn="just"/>
            <a:endParaRPr lang="en-GB" sz="2000">
              <a:latin typeface="Arial" panose="020B0604020202020204" pitchFamily="34" charset="0"/>
              <a:cs typeface="Arial" panose="020B0604020202020204" pitchFamily="34" charset="0"/>
            </a:endParaRPr>
          </a:p>
          <a:p>
            <a:pPr algn="just"/>
            <a:r>
              <a:rPr lang="en-GB" sz="2000">
                <a:latin typeface="Arial" panose="020B0604020202020204" pitchFamily="34" charset="0"/>
                <a:cs typeface="Arial" panose="020B0604020202020204" pitchFamily="34" charset="0"/>
              </a:rPr>
              <a:t>They come together to develop, produce, consume, and sell renewable energy. They own production installations such as solar panels, wind turbines, or biomass systems </a:t>
            </a:r>
            <a:r>
              <a:rPr lang="en-GB" sz="2000" b="1">
                <a:latin typeface="Arial" panose="020B0604020202020204" pitchFamily="34" charset="0"/>
                <a:cs typeface="Arial" panose="020B0604020202020204" pitchFamily="34" charset="0"/>
              </a:rPr>
              <a:t>located nearby</a:t>
            </a:r>
            <a:r>
              <a:rPr lang="en-GB" sz="2000">
                <a:latin typeface="Arial" panose="020B0604020202020204" pitchFamily="34" charset="0"/>
                <a:cs typeface="Arial" panose="020B0604020202020204" pitchFamily="34" charset="0"/>
              </a:rPr>
              <a:t>, which they manage to achieve their goal of harnessing renewable energy for economic and environmental benefits. </a:t>
            </a:r>
          </a:p>
          <a:p>
            <a:pPr algn="just"/>
            <a:endParaRPr lang="en-GB" sz="2000">
              <a:latin typeface="Arial" panose="020B0604020202020204" pitchFamily="34" charset="0"/>
              <a:cs typeface="Arial" panose="020B0604020202020204" pitchFamily="34" charset="0"/>
            </a:endParaRPr>
          </a:p>
          <a:p>
            <a:pPr algn="just"/>
            <a:r>
              <a:rPr lang="en-GB" sz="2000">
                <a:latin typeface="Arial" panose="020B0604020202020204" pitchFamily="34" charset="0"/>
                <a:cs typeface="Arial" panose="020B0604020202020204" pitchFamily="34" charset="0"/>
              </a:rPr>
              <a:t>These production installations can be placed on buildings or freely within the local perimeter. Participation is limited by geographical and/or technical criteria within a proximity area.</a:t>
            </a:r>
          </a:p>
          <a:p>
            <a:pPr algn="just"/>
            <a:endParaRPr lang="en-GB" sz="2000">
              <a:latin typeface="Arial" panose="020B0604020202020204" pitchFamily="34" charset="0"/>
              <a:cs typeface="Arial" panose="020B0604020202020204" pitchFamily="34" charset="0"/>
            </a:endParaRPr>
          </a:p>
          <a:p>
            <a:pPr algn="just"/>
            <a:r>
              <a:rPr lang="en-GB" sz="2000" b="1">
                <a:latin typeface="Arial" panose="020B0604020202020204" pitchFamily="34" charset="0"/>
                <a:cs typeface="Arial" panose="020B0604020202020204" pitchFamily="34" charset="0"/>
              </a:rPr>
              <a:t>In the case of a Citizen Energy Community (CEC), </a:t>
            </a:r>
            <a:r>
              <a:rPr lang="en-GB" sz="2000">
                <a:latin typeface="Arial" panose="020B0604020202020204" pitchFamily="34" charset="0"/>
                <a:cs typeface="Arial" panose="020B0604020202020204" pitchFamily="34" charset="0"/>
              </a:rPr>
              <a:t>there are no restrictions on potential participants.</a:t>
            </a:r>
            <a:r>
              <a:rPr lang="en-GB" sz="1000">
                <a:latin typeface="Arial" panose="020B0604020202020204" pitchFamily="34" charset="0"/>
                <a:cs typeface="Arial" panose="020B0604020202020204" pitchFamily="34" charset="0"/>
              </a:rPr>
              <a:t> </a:t>
            </a:r>
            <a:r>
              <a:rPr lang="en-GB" sz="2000">
                <a:latin typeface="Arial" panose="020B0604020202020204" pitchFamily="34" charset="0"/>
                <a:cs typeface="Arial" panose="020B0604020202020204" pitchFamily="34" charset="0"/>
              </a:rPr>
              <a:t>Additionally, energy production from non-renewable sources is permitted, but it is restricted to the electricity sector. The community's scope is also not limited and can be broader compared to the sharing within an REC.</a:t>
            </a:r>
          </a:p>
        </p:txBody>
      </p:sp>
      <p:sp>
        <p:nvSpPr>
          <p:cNvPr id="2" name="Espace réservé du numéro de diapositive 1">
            <a:extLst>
              <a:ext uri="{FF2B5EF4-FFF2-40B4-BE49-F238E27FC236}">
                <a16:creationId xmlns:a16="http://schemas.microsoft.com/office/drawing/2014/main" id="{1AA940E1-ABEB-E574-1487-893F338F3E3F}"/>
              </a:ext>
            </a:extLst>
          </p:cNvPr>
          <p:cNvSpPr>
            <a:spLocks noGrp="1"/>
          </p:cNvSpPr>
          <p:nvPr>
            <p:ph type="sldNum" sz="quarter" idx="12"/>
          </p:nvPr>
        </p:nvSpPr>
        <p:spPr/>
        <p:txBody>
          <a:bodyPr/>
          <a:lstStyle/>
          <a:p>
            <a:fld id="{C7CC0789-4E3B-4896-AB79-9C52DA5A6F9C}" type="slidenum">
              <a:rPr lang="en-GB" smtClean="0"/>
              <a:t>301</a:t>
            </a:fld>
            <a:endParaRPr lang="en-GB"/>
          </a:p>
        </p:txBody>
      </p:sp>
    </p:spTree>
    <p:extLst>
      <p:ext uri="{BB962C8B-B14F-4D97-AF65-F5344CB8AC3E}">
        <p14:creationId xmlns:p14="http://schemas.microsoft.com/office/powerpoint/2010/main" val="94303297"/>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0D8AACA-C05D-9AB3-4653-8EBB7821F4A5}"/>
              </a:ext>
            </a:extLst>
          </p:cNvPr>
          <p:cNvSpPr txBox="1"/>
          <p:nvPr/>
        </p:nvSpPr>
        <p:spPr>
          <a:xfrm>
            <a:off x="589585" y="1372576"/>
            <a:ext cx="9481515" cy="6247864"/>
          </a:xfrm>
          <a:prstGeom prst="rect">
            <a:avLst/>
          </a:prstGeom>
          <a:noFill/>
        </p:spPr>
        <p:txBody>
          <a:bodyPr wrap="square">
            <a:spAutoFit/>
          </a:bodyPr>
          <a:lstStyle/>
          <a:p>
            <a:pPr marR="0" lvl="0" algn="just" defTabSz="914400" rtl="0" eaLnBrk="0" fontAlgn="base" latinLnBrk="0" hangingPunct="0">
              <a:lnSpc>
                <a:spcPct val="100000"/>
              </a:lnSpc>
              <a:spcBef>
                <a:spcPct val="0"/>
              </a:spcBef>
              <a:spcAft>
                <a:spcPct val="0"/>
              </a:spcAft>
              <a:buClrTx/>
              <a:buSzTx/>
              <a:tabLst/>
            </a:pPr>
            <a:r>
              <a:rPr kumimoji="0" lang="en-GB" sz="2000" b="1" i="0" u="none" strike="noStrike" cap="none" normalizeH="0" baseline="0" noProof="0">
                <a:ln>
                  <a:noFill/>
                </a:ln>
                <a:solidFill>
                  <a:schemeClr val="tx1"/>
                </a:solidFill>
                <a:effectLst/>
                <a:latin typeface="Arial" panose="020B0604020202020204" pitchFamily="34" charset="0"/>
              </a:rPr>
              <a:t>The community must have a legal personality distinct from its participants. </a:t>
            </a:r>
            <a:r>
              <a:rPr kumimoji="0" lang="en-GB" sz="2000" i="0" u="none" strike="noStrike" cap="none" normalizeH="0" baseline="0" noProof="0">
                <a:ln>
                  <a:noFill/>
                </a:ln>
                <a:solidFill>
                  <a:schemeClr val="tx1"/>
                </a:solidFill>
                <a:effectLst/>
                <a:latin typeface="Arial" panose="020B0604020202020204" pitchFamily="34" charset="0"/>
              </a:rPr>
              <a:t>It can own assets, enter contracts, and participate in the electricity market on its own behalf, rather than as an extension of its participants.</a:t>
            </a:r>
          </a:p>
          <a:p>
            <a:pPr marR="0" lvl="0" algn="just" defTabSz="914400" rtl="0" eaLnBrk="0" fontAlgn="base" latinLnBrk="0" hangingPunct="0">
              <a:lnSpc>
                <a:spcPct val="100000"/>
              </a:lnSpc>
              <a:spcBef>
                <a:spcPct val="0"/>
              </a:spcBef>
              <a:spcAft>
                <a:spcPct val="0"/>
              </a:spcAft>
              <a:buClrTx/>
              <a:buSzTx/>
              <a:tabLst/>
            </a:pPr>
            <a:endParaRPr kumimoji="0" lang="en-GB" sz="1000" b="1" i="0" u="none" strike="noStrike" cap="none" normalizeH="0" baseline="0" noProof="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en-GB" sz="2000" b="1" i="0" u="none" strike="noStrike" cap="none" normalizeH="0" baseline="0" noProof="0">
                <a:ln>
                  <a:noFill/>
                </a:ln>
                <a:solidFill>
                  <a:schemeClr val="tx1"/>
                </a:solidFill>
                <a:effectLst/>
                <a:latin typeface="Arial" panose="020B0604020202020204" pitchFamily="34" charset="0"/>
              </a:rPr>
              <a:t>The community is based on free and voluntary participation and is autonomous</a:t>
            </a:r>
            <a:r>
              <a:rPr lang="en-GB" sz="2000" b="1" noProof="0">
                <a:solidFill>
                  <a:schemeClr val="tx1"/>
                </a:solidFill>
                <a:latin typeface="Arial" panose="020B0604020202020204" pitchFamily="34" charset="0"/>
              </a:rPr>
              <a:t>. </a:t>
            </a:r>
            <a:r>
              <a:rPr kumimoji="0" lang="en-GB" sz="2000" b="0" i="0" u="none" strike="noStrike" cap="none" normalizeH="0" baseline="0" noProof="0">
                <a:ln>
                  <a:noFill/>
                </a:ln>
                <a:solidFill>
                  <a:schemeClr val="tx1"/>
                </a:solidFill>
                <a:effectLst/>
                <a:latin typeface="Arial" panose="020B0604020202020204" pitchFamily="34" charset="0"/>
              </a:rPr>
              <a:t>The community must operate independently, with decision-making power vested within the community itself, without undue influence from external entities</a:t>
            </a:r>
            <a:r>
              <a:rPr lang="en-GB" sz="2000" noProof="0">
                <a:solidFill>
                  <a:schemeClr val="tx1"/>
                </a:solidFill>
                <a:latin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tabLst/>
            </a:pPr>
            <a:endParaRPr kumimoji="0" lang="en-GB" sz="1000" b="1" i="0" u="none" strike="noStrike" cap="none" normalizeH="0" baseline="0" noProof="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en-GB" sz="2000" i="0" u="none" strike="noStrike" cap="none" normalizeH="0" baseline="0" noProof="0">
                <a:ln>
                  <a:noFill/>
                </a:ln>
                <a:solidFill>
                  <a:schemeClr val="tx1"/>
                </a:solidFill>
                <a:effectLst/>
                <a:latin typeface="Arial" panose="020B0604020202020204" pitchFamily="34" charset="0"/>
              </a:rPr>
              <a:t>The community can engage in the following activities in the electricity market:</a:t>
            </a:r>
          </a:p>
          <a:p>
            <a:pPr marL="0" marR="0" lvl="0" indent="0" algn="just" defTabSz="914400" rtl="0" eaLnBrk="0" fontAlgn="base" latinLnBrk="0" hangingPunct="0">
              <a:lnSpc>
                <a:spcPct val="100000"/>
              </a:lnSpc>
              <a:spcBef>
                <a:spcPct val="0"/>
              </a:spcBef>
              <a:spcAft>
                <a:spcPct val="0"/>
              </a:spcAft>
              <a:buClrTx/>
              <a:buSzTx/>
              <a:tabLst/>
            </a:pPr>
            <a:endParaRPr kumimoji="0" lang="en-GB" sz="500" i="0" u="none" strike="noStrike" cap="none" normalizeH="0" baseline="0" noProof="0">
              <a:ln>
                <a:noFill/>
              </a:ln>
              <a:solidFill>
                <a:schemeClr val="tx1"/>
              </a:solidFill>
              <a:effectLst/>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b="1" i="0" u="none" strike="noStrike" cap="none" normalizeH="0" baseline="0" noProof="0">
                <a:ln>
                  <a:noFill/>
                </a:ln>
                <a:solidFill>
                  <a:schemeClr val="tx1"/>
                </a:solidFill>
                <a:effectLst/>
                <a:latin typeface="Arial" panose="020B0604020202020204" pitchFamily="34" charset="0"/>
              </a:rPr>
              <a:t>Electricity production</a:t>
            </a:r>
            <a:endParaRPr lang="en-GB" sz="2000" noProof="0">
              <a:solidFill>
                <a:schemeClr val="tx1"/>
              </a:solidFill>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b="1" i="0" u="none" strike="noStrike" cap="none" normalizeH="0" baseline="0" noProof="0">
                <a:ln>
                  <a:noFill/>
                </a:ln>
                <a:solidFill>
                  <a:schemeClr val="tx1"/>
                </a:solidFill>
                <a:effectLst/>
                <a:latin typeface="Arial" panose="020B0604020202020204" pitchFamily="34" charset="0"/>
              </a:rPr>
              <a:t>Electricity supply</a:t>
            </a:r>
            <a:endParaRPr kumimoji="0" lang="en-GB" sz="2000" i="0" u="none" strike="noStrike" cap="none" normalizeH="0" baseline="0" noProof="0">
              <a:ln>
                <a:noFill/>
              </a:ln>
              <a:solidFill>
                <a:schemeClr val="tx1"/>
              </a:solidFill>
              <a:effectLst/>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b="1" i="0" u="none" strike="noStrike" cap="none" normalizeH="0" baseline="0" noProof="0">
                <a:ln>
                  <a:noFill/>
                </a:ln>
                <a:solidFill>
                  <a:schemeClr val="tx1"/>
                </a:solidFill>
                <a:effectLst/>
                <a:latin typeface="Arial" panose="020B0604020202020204" pitchFamily="34" charset="0"/>
              </a:rPr>
              <a:t>Self-consumption </a:t>
            </a:r>
            <a:r>
              <a:rPr kumimoji="0" lang="en-GB" sz="2000" i="0" u="none" strike="noStrike" cap="none" normalizeH="0" baseline="0" noProof="0">
                <a:ln>
                  <a:noFill/>
                </a:ln>
                <a:solidFill>
                  <a:schemeClr val="tx1"/>
                </a:solidFill>
                <a:effectLst/>
                <a:latin typeface="Arial" panose="020B0604020202020204" pitchFamily="34" charset="0"/>
              </a:rPr>
              <a:t>of electricity produced on its own premises</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b="1" i="0" u="none" strike="noStrike" cap="none" normalizeH="0" baseline="0" noProof="0">
                <a:ln>
                  <a:noFill/>
                </a:ln>
                <a:solidFill>
                  <a:schemeClr val="tx1"/>
                </a:solidFill>
                <a:effectLst/>
                <a:latin typeface="Arial" panose="020B0604020202020204" pitchFamily="34" charset="0"/>
              </a:rPr>
              <a:t>Sharing </a:t>
            </a:r>
            <a:r>
              <a:rPr kumimoji="0" lang="en-GB" sz="2000" i="0" u="none" strike="noStrike" cap="none" normalizeH="0" baseline="0" noProof="0">
                <a:ln>
                  <a:noFill/>
                </a:ln>
                <a:solidFill>
                  <a:schemeClr val="tx1"/>
                </a:solidFill>
                <a:effectLst/>
                <a:latin typeface="Arial" panose="020B0604020202020204" pitchFamily="34" charset="0"/>
              </a:rPr>
              <a:t>among its participants</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b="1" i="0" u="none" strike="noStrike" cap="none" normalizeH="0" baseline="0" noProof="0">
                <a:ln>
                  <a:noFill/>
                </a:ln>
                <a:solidFill>
                  <a:schemeClr val="tx1"/>
                </a:solidFill>
                <a:effectLst/>
                <a:latin typeface="Arial" panose="020B0604020202020204" pitchFamily="34" charset="0"/>
              </a:rPr>
              <a:t>Aggregation practices</a:t>
            </a:r>
            <a:endParaRPr lang="en-GB" sz="2000" noProof="0">
              <a:solidFill>
                <a:schemeClr val="tx1"/>
              </a:solidFill>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i="0" u="none" strike="noStrike" cap="none" normalizeH="0" baseline="0" noProof="0">
                <a:ln>
                  <a:noFill/>
                </a:ln>
                <a:solidFill>
                  <a:schemeClr val="tx1"/>
                </a:solidFill>
                <a:effectLst/>
                <a:latin typeface="Arial" panose="020B0604020202020204" pitchFamily="34" charset="0"/>
              </a:rPr>
              <a:t>Participation in </a:t>
            </a:r>
            <a:r>
              <a:rPr kumimoji="0" lang="en-GB" sz="2000" b="1" i="0" u="none" strike="noStrike" cap="none" normalizeH="0" baseline="0" noProof="0">
                <a:ln>
                  <a:noFill/>
                </a:ln>
                <a:solidFill>
                  <a:schemeClr val="tx1"/>
                </a:solidFill>
                <a:effectLst/>
                <a:latin typeface="Arial" panose="020B0604020202020204" pitchFamily="34" charset="0"/>
              </a:rPr>
              <a:t>flexibility services</a:t>
            </a:r>
            <a:endParaRPr lang="en-GB" sz="2000" noProof="0">
              <a:solidFill>
                <a:schemeClr val="tx1"/>
              </a:solidFill>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b="1" i="0" u="none" strike="noStrike" cap="none" normalizeH="0" baseline="0" noProof="0">
                <a:ln>
                  <a:noFill/>
                </a:ln>
                <a:solidFill>
                  <a:schemeClr val="tx1"/>
                </a:solidFill>
                <a:effectLst/>
                <a:latin typeface="Arial" panose="020B0604020202020204" pitchFamily="34" charset="0"/>
              </a:rPr>
              <a:t>Electricity storage</a:t>
            </a:r>
            <a:endParaRPr lang="en-GB" sz="2000" noProof="0">
              <a:solidFill>
                <a:schemeClr val="tx1"/>
              </a:solidFill>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i="0" u="none" strike="noStrike" cap="none" normalizeH="0" baseline="0" noProof="0">
                <a:ln>
                  <a:noFill/>
                </a:ln>
                <a:solidFill>
                  <a:schemeClr val="tx1"/>
                </a:solidFill>
                <a:effectLst/>
                <a:latin typeface="Arial" panose="020B0604020202020204" pitchFamily="34" charset="0"/>
              </a:rPr>
              <a:t>Providing charging solutions for electric vehicles</a:t>
            </a:r>
            <a:endParaRPr lang="en-GB" sz="2000" noProof="0">
              <a:solidFill>
                <a:schemeClr val="tx1"/>
              </a:solidFill>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i="0" u="none" strike="noStrike" cap="none" normalizeH="0" baseline="0" noProof="0">
                <a:ln>
                  <a:noFill/>
                </a:ln>
                <a:solidFill>
                  <a:schemeClr val="tx1"/>
                </a:solidFill>
                <a:effectLst/>
                <a:latin typeface="Arial" panose="020B0604020202020204" pitchFamily="34" charset="0"/>
              </a:rPr>
              <a:t>Provision of energy efficiency or other energy-related services</a:t>
            </a:r>
            <a:endParaRPr lang="en-GB" sz="2000" noProof="0">
              <a:solidFill>
                <a:schemeClr val="tx1"/>
              </a:solidFill>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i="0" u="none" strike="noStrike" cap="none" normalizeH="0" baseline="0" noProof="0">
                <a:ln>
                  <a:noFill/>
                </a:ln>
                <a:solidFill>
                  <a:schemeClr val="tx1"/>
                </a:solidFill>
                <a:effectLst/>
                <a:latin typeface="Arial" panose="020B0604020202020204" pitchFamily="34" charset="0"/>
              </a:rPr>
              <a:t>Sale of electricity</a:t>
            </a:r>
            <a:endParaRPr lang="en-GB" sz="2000" noProof="0">
              <a:solidFill>
                <a:schemeClr val="tx1"/>
              </a:solidFill>
              <a:latin typeface="Arial" panose="020B0604020202020204" pitchFamily="34" charset="0"/>
            </a:endParaRPr>
          </a:p>
        </p:txBody>
      </p:sp>
      <p:sp>
        <p:nvSpPr>
          <p:cNvPr id="7" name="ZoneTexte 6">
            <a:extLst>
              <a:ext uri="{FF2B5EF4-FFF2-40B4-BE49-F238E27FC236}">
                <a16:creationId xmlns:a16="http://schemas.microsoft.com/office/drawing/2014/main" id="{6D360203-07A4-91F0-C0D5-95212C94881B}"/>
              </a:ext>
            </a:extLst>
          </p:cNvPr>
          <p:cNvSpPr txBox="1"/>
          <p:nvPr/>
        </p:nvSpPr>
        <p:spPr>
          <a:xfrm>
            <a:off x="589585" y="349892"/>
            <a:ext cx="9252915"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Common characteristics of RECs and CECs (1/2)</a:t>
            </a:r>
            <a:endParaRPr lang="fr-BE" sz="2400" b="1">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E9C081FC-9116-AE98-FF3D-7A6EBD524043}"/>
              </a:ext>
            </a:extLst>
          </p:cNvPr>
          <p:cNvSpPr>
            <a:spLocks noGrp="1"/>
          </p:cNvSpPr>
          <p:nvPr>
            <p:ph type="sldNum" sz="quarter" idx="12"/>
          </p:nvPr>
        </p:nvSpPr>
        <p:spPr/>
        <p:txBody>
          <a:bodyPr/>
          <a:lstStyle/>
          <a:p>
            <a:fld id="{C7CC0789-4E3B-4896-AB79-9C52DA5A6F9C}" type="slidenum">
              <a:rPr lang="en-GB" smtClean="0"/>
              <a:t>302</a:t>
            </a:fld>
            <a:endParaRPr lang="en-GB"/>
          </a:p>
        </p:txBody>
      </p:sp>
    </p:spTree>
    <p:extLst>
      <p:ext uri="{BB962C8B-B14F-4D97-AF65-F5344CB8AC3E}">
        <p14:creationId xmlns:p14="http://schemas.microsoft.com/office/powerpoint/2010/main" val="4038419988"/>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9EAB63B-33AA-7036-072B-5854060B2419}"/>
              </a:ext>
            </a:extLst>
          </p:cNvPr>
          <p:cNvSpPr txBox="1"/>
          <p:nvPr/>
        </p:nvSpPr>
        <p:spPr>
          <a:xfrm>
            <a:off x="589585" y="349892"/>
            <a:ext cx="9252915"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Common characteristics of RECs and CECs (2/2)</a:t>
            </a:r>
            <a:endParaRPr lang="fr-BE" sz="2400" b="1">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9BDBA6AE-F1EA-661C-BC73-BBA87F7E264E}"/>
              </a:ext>
            </a:extLst>
          </p:cNvPr>
          <p:cNvSpPr txBox="1"/>
          <p:nvPr/>
        </p:nvSpPr>
        <p:spPr>
          <a:xfrm>
            <a:off x="589585" y="1992897"/>
            <a:ext cx="9481515" cy="3785652"/>
          </a:xfrm>
          <a:prstGeom prst="rect">
            <a:avLst/>
          </a:prstGeom>
          <a:noFill/>
        </p:spPr>
        <p:txBody>
          <a:bodyPr wrap="square">
            <a:spAutoFit/>
          </a:bodyPr>
          <a:lstStyle/>
          <a:p>
            <a:pPr marR="0" lvl="0" algn="just" defTabSz="914400" rtl="0" eaLnBrk="0" fontAlgn="base" latinLnBrk="0" hangingPunct="0">
              <a:lnSpc>
                <a:spcPct val="100000"/>
              </a:lnSpc>
              <a:spcBef>
                <a:spcPct val="0"/>
              </a:spcBef>
              <a:spcAft>
                <a:spcPct val="0"/>
              </a:spcAft>
              <a:buClrTx/>
              <a:buSzTx/>
              <a:tabLst/>
            </a:pPr>
            <a:r>
              <a:rPr kumimoji="0" lang="en-GB" sz="2000" b="1" i="0" u="none" strike="noStrike" cap="none" normalizeH="0" baseline="0" noProof="0">
                <a:ln>
                  <a:noFill/>
                </a:ln>
                <a:solidFill>
                  <a:schemeClr val="tx1"/>
                </a:solidFill>
                <a:effectLst/>
                <a:latin typeface="Arial" panose="020B0604020202020204" pitchFamily="34" charset="0"/>
                <a:cs typeface="Arial" panose="020B0604020202020204" pitchFamily="34" charset="0"/>
              </a:rPr>
              <a:t>The community must specify in its statutes the environmental, social, or economic objectives it pursues. </a:t>
            </a:r>
            <a:r>
              <a:rPr kumimoji="0" lang="en-GB" sz="2000" i="0" u="none" strike="noStrike" cap="none" normalizeH="0" baseline="0" noProof="0">
                <a:ln>
                  <a:noFill/>
                </a:ln>
                <a:solidFill>
                  <a:schemeClr val="tx1"/>
                </a:solidFill>
                <a:effectLst/>
                <a:latin typeface="Arial" panose="020B0604020202020204" pitchFamily="34" charset="0"/>
                <a:cs typeface="Arial" panose="020B0604020202020204" pitchFamily="34" charset="0"/>
              </a:rPr>
              <a:t>The</a:t>
            </a:r>
            <a:r>
              <a:rPr kumimoji="0" lang="en-GB" sz="2000" b="1" i="0" u="none" strike="noStrike" cap="none" normalizeH="0" baseline="0" noProof="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noProof="0">
                <a:ln>
                  <a:noFill/>
                </a:ln>
                <a:solidFill>
                  <a:schemeClr val="tx1"/>
                </a:solidFill>
                <a:effectLst/>
                <a:latin typeface="Arial" panose="020B0604020202020204" pitchFamily="34" charset="0"/>
                <a:cs typeface="Arial" panose="020B0604020202020204" pitchFamily="34" charset="0"/>
              </a:rPr>
              <a:t>main goals</a:t>
            </a:r>
            <a:r>
              <a:rPr lang="en-GB" sz="2000" noProof="0">
                <a:solidFill>
                  <a:schemeClr val="tx1"/>
                </a:solidFill>
                <a:latin typeface="Arial" panose="020B0604020202020204" pitchFamily="34" charset="0"/>
                <a:cs typeface="Arial" panose="020B0604020202020204" pitchFamily="34" charset="0"/>
              </a:rPr>
              <a:t> </a:t>
            </a:r>
            <a:r>
              <a:rPr kumimoji="0" lang="en-GB" sz="2000" b="0" i="0" u="none" strike="noStrike" cap="none" normalizeH="0" baseline="0" noProof="0">
                <a:ln>
                  <a:noFill/>
                </a:ln>
                <a:solidFill>
                  <a:schemeClr val="tx1"/>
                </a:solidFill>
                <a:effectLst/>
                <a:latin typeface="Arial" panose="020B0604020202020204" pitchFamily="34" charset="0"/>
                <a:cs typeface="Arial" panose="020B0604020202020204" pitchFamily="34" charset="0"/>
              </a:rPr>
              <a:t>may focus on sustainability, social equity, economic benefits, or energy access.</a:t>
            </a:r>
          </a:p>
          <a:p>
            <a:pPr marR="0" lvl="0" algn="just" defTabSz="914400" rtl="0" eaLnBrk="0" fontAlgn="base" latinLnBrk="0" hangingPunct="0">
              <a:lnSpc>
                <a:spcPct val="100000"/>
              </a:lnSpc>
              <a:spcBef>
                <a:spcPct val="0"/>
              </a:spcBef>
              <a:spcAft>
                <a:spcPct val="0"/>
              </a:spcAft>
              <a:buClrTx/>
              <a:buSzTx/>
              <a:tabLst/>
            </a:pPr>
            <a:endParaRPr lang="fr-FR" altLang="fr-FR" sz="2000">
              <a:solidFill>
                <a:schemeClr val="tx1"/>
              </a:solidFill>
              <a:latin typeface="Arial" panose="020B0604020202020204" pitchFamily="34" charset="0"/>
              <a:cs typeface="Arial" panose="020B0604020202020204" pitchFamily="34" charset="0"/>
            </a:endParaRPr>
          </a:p>
          <a:p>
            <a:pPr marR="0" lvl="0" algn="just" defTabSz="914400" rtl="0" eaLnBrk="0" fontAlgn="base" latinLnBrk="0" hangingPunct="0">
              <a:lnSpc>
                <a:spcPct val="100000"/>
              </a:lnSpc>
              <a:spcBef>
                <a:spcPct val="0"/>
              </a:spcBef>
              <a:spcAft>
                <a:spcPct val="0"/>
              </a:spcAft>
              <a:buClrTx/>
              <a:buSzTx/>
              <a:tabLst/>
            </a:pPr>
            <a:r>
              <a:rPr lang="en-US" sz="2000">
                <a:latin typeface="Arial" panose="020B0604020202020204" pitchFamily="34" charset="0"/>
                <a:cs typeface="Arial" panose="020B0604020202020204" pitchFamily="34" charset="0"/>
              </a:rPr>
              <a:t>The statutes must establish clear rules to ensure the community is controlled effectively by its members and operates independently. This includes </a:t>
            </a:r>
            <a:r>
              <a:rPr lang="en-US" sz="2000" b="1">
                <a:latin typeface="Arial" panose="020B0604020202020204" pitchFamily="34" charset="0"/>
                <a:cs typeface="Arial" panose="020B0604020202020204" pitchFamily="34" charset="0"/>
              </a:rPr>
              <a:t>mechanisms to prevent external influence from overriding the community's objectives, preserving its autonomy and integrity.</a:t>
            </a:r>
          </a:p>
          <a:p>
            <a:pPr marR="0" lvl="0" algn="just" defTabSz="914400" rtl="0" eaLnBrk="0" fontAlgn="base" latinLnBrk="0" hangingPunct="0">
              <a:lnSpc>
                <a:spcPct val="100000"/>
              </a:lnSpc>
              <a:spcBef>
                <a:spcPct val="0"/>
              </a:spcBef>
              <a:spcAft>
                <a:spcPct val="0"/>
              </a:spcAft>
              <a:buClrTx/>
              <a:buSzTx/>
              <a:tabLst/>
            </a:pPr>
            <a:endParaRPr kumimoji="0" lang="fr-FR" altLang="fr-FR" sz="200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R="0" lvl="0" algn="just" defTabSz="914400" rtl="0" eaLnBrk="0" fontAlgn="base" latinLnBrk="0" hangingPunct="0">
              <a:lnSpc>
                <a:spcPct val="100000"/>
              </a:lnSpc>
              <a:spcBef>
                <a:spcPct val="0"/>
              </a:spcBef>
              <a:spcAft>
                <a:spcPct val="0"/>
              </a:spcAft>
              <a:buClrTx/>
              <a:buSzTx/>
              <a:tabLst/>
            </a:pPr>
            <a:r>
              <a:rPr lang="en-US" sz="2000">
                <a:latin typeface="Arial" panose="020B0604020202020204" pitchFamily="34" charset="0"/>
                <a:cs typeface="Arial" panose="020B0604020202020204" pitchFamily="34" charset="0"/>
              </a:rPr>
              <a:t>The community must formally </a:t>
            </a:r>
            <a:r>
              <a:rPr lang="en-US" sz="2000" b="1">
                <a:latin typeface="Arial" panose="020B0604020202020204" pitchFamily="34" charset="0"/>
                <a:cs typeface="Arial" panose="020B0604020202020204" pitchFamily="34" charset="0"/>
              </a:rPr>
              <a:t>notify the CWaPE </a:t>
            </a:r>
            <a:r>
              <a:rPr lang="en-US" sz="2000">
                <a:latin typeface="Arial" panose="020B0604020202020204" pitchFamily="34" charset="0"/>
                <a:cs typeface="Arial" panose="020B0604020202020204" pitchFamily="34" charset="0"/>
              </a:rPr>
              <a:t>about its formation. Additionally, it must receive approval for its electricity-sharing activities, ensuring compliance with regulations and a secure framework for the exchange of electricity.</a:t>
            </a:r>
            <a:endParaRPr kumimoji="0" lang="fr-FR" altLang="fr-FR" sz="200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C564DEAE-CFF1-0F28-14E7-1A776AFEC72D}"/>
              </a:ext>
            </a:extLst>
          </p:cNvPr>
          <p:cNvSpPr txBox="1"/>
          <p:nvPr/>
        </p:nvSpPr>
        <p:spPr>
          <a:xfrm>
            <a:off x="589585" y="5954823"/>
            <a:ext cx="9481516" cy="707886"/>
          </a:xfrm>
          <a:prstGeom prst="rect">
            <a:avLst/>
          </a:prstGeom>
          <a:noFill/>
        </p:spPr>
        <p:txBody>
          <a:bodyPr wrap="square">
            <a:spAutoFit/>
          </a:bodyPr>
          <a:lstStyle/>
          <a:p>
            <a:pPr algn="just"/>
            <a:r>
              <a:rPr lang="en-GB" sz="2000">
                <a:latin typeface="Arial" panose="020B0604020202020204" pitchFamily="34" charset="0"/>
                <a:cs typeface="Arial" panose="020B0604020202020204" pitchFamily="34" charset="0"/>
              </a:rPr>
              <a:t>Details and distinctions between RECs and CECs can be discerned in the legal texts.</a:t>
            </a:r>
          </a:p>
        </p:txBody>
      </p:sp>
      <p:sp>
        <p:nvSpPr>
          <p:cNvPr id="2" name="Espace réservé du numéro de diapositive 1">
            <a:extLst>
              <a:ext uri="{FF2B5EF4-FFF2-40B4-BE49-F238E27FC236}">
                <a16:creationId xmlns:a16="http://schemas.microsoft.com/office/drawing/2014/main" id="{BB14005E-CE3A-AC4E-914C-F94D0B9C02C9}"/>
              </a:ext>
            </a:extLst>
          </p:cNvPr>
          <p:cNvSpPr>
            <a:spLocks noGrp="1"/>
          </p:cNvSpPr>
          <p:nvPr>
            <p:ph type="sldNum" sz="quarter" idx="12"/>
          </p:nvPr>
        </p:nvSpPr>
        <p:spPr/>
        <p:txBody>
          <a:bodyPr/>
          <a:lstStyle/>
          <a:p>
            <a:fld id="{C7CC0789-4E3B-4896-AB79-9C52DA5A6F9C}" type="slidenum">
              <a:rPr lang="en-GB" smtClean="0"/>
              <a:t>303</a:t>
            </a:fld>
            <a:endParaRPr lang="en-GB"/>
          </a:p>
        </p:txBody>
      </p:sp>
    </p:spTree>
    <p:extLst>
      <p:ext uri="{BB962C8B-B14F-4D97-AF65-F5344CB8AC3E}">
        <p14:creationId xmlns:p14="http://schemas.microsoft.com/office/powerpoint/2010/main" val="899144283"/>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64B8620-D7AE-5EC5-BDCF-B2336A9171A2}"/>
              </a:ext>
            </a:extLst>
          </p:cNvPr>
          <p:cNvSpPr txBox="1"/>
          <p:nvPr/>
        </p:nvSpPr>
        <p:spPr>
          <a:xfrm>
            <a:off x="589586" y="349892"/>
            <a:ext cx="8643314"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Renewable Energy Community (REC) in legislation </a:t>
            </a:r>
            <a:endParaRPr lang="fr-BE" sz="2400" b="1">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A849590E-3EC7-593D-9B3D-E46825D7D09F}"/>
              </a:ext>
            </a:extLst>
          </p:cNvPr>
          <p:cNvSpPr txBox="1"/>
          <p:nvPr/>
        </p:nvSpPr>
        <p:spPr>
          <a:xfrm>
            <a:off x="587046" y="918511"/>
            <a:ext cx="5345430" cy="400110"/>
          </a:xfrm>
          <a:prstGeom prst="rect">
            <a:avLst/>
          </a:prstGeom>
          <a:noFill/>
        </p:spPr>
        <p:txBody>
          <a:bodyPr wrap="square">
            <a:spAutoFit/>
          </a:bodyPr>
          <a:lstStyle/>
          <a:p>
            <a:pPr algn="l"/>
            <a:r>
              <a:rPr lang="en-US" sz="2000" b="0" i="0" u="sng">
                <a:solidFill>
                  <a:schemeClr val="dk1"/>
                </a:solidFill>
                <a:effectLst/>
                <a:latin typeface="Arial" panose="020B0604020202020204" pitchFamily="34" charset="0"/>
                <a:ea typeface="+mn-ea"/>
                <a:cs typeface="Arial" panose="020B0604020202020204" pitchFamily="34" charset="0"/>
              </a:rPr>
              <a:t>Article 22 of Directive 2018/2001</a:t>
            </a:r>
            <a:r>
              <a:rPr lang="en-US" b="0" i="0" u="sng">
                <a:solidFill>
                  <a:schemeClr val="dk1"/>
                </a:solidFill>
                <a:effectLst/>
                <a:latin typeface="Arial" panose="020B0604020202020204" pitchFamily="34" charset="0"/>
                <a:ea typeface="+mn-ea"/>
                <a:cs typeface="Arial" panose="020B0604020202020204" pitchFamily="34" charset="0"/>
              </a:rPr>
              <a:t>:</a:t>
            </a:r>
            <a:endParaRPr lang="en-GB" u="sng">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36364B37-5877-11E7-CEFE-CFE996F39658}"/>
              </a:ext>
            </a:extLst>
          </p:cNvPr>
          <p:cNvSpPr txBox="1"/>
          <p:nvPr/>
        </p:nvSpPr>
        <p:spPr>
          <a:xfrm>
            <a:off x="569266" y="1441450"/>
            <a:ext cx="9425634" cy="6247864"/>
          </a:xfrm>
          <a:prstGeom prst="rect">
            <a:avLst/>
          </a:prstGeom>
          <a:noFill/>
        </p:spPr>
        <p:txBody>
          <a:bodyPr wrap="square">
            <a:spAutoFit/>
          </a:bodyPr>
          <a:lstStyle/>
          <a:p>
            <a:pPr algn="just"/>
            <a:r>
              <a:rPr lang="en-US" sz="1600" b="1" dirty="0"/>
              <a:t>1. </a:t>
            </a:r>
            <a:r>
              <a:rPr lang="en-US" sz="1600" dirty="0"/>
              <a:t>Member States shall ensure that final customers, in particular household customers, are entitled to participate in a renewable energy community while maintaining their rights or obligations as final customers, and without being subject to unjustified or discriminatory conditions or procedures that would prevent their participation in a renewable energy community, provided that for private undertakings, their participation does not constitute their primary commercial or professional activity.</a:t>
            </a:r>
          </a:p>
          <a:p>
            <a:pPr algn="just"/>
            <a:r>
              <a:rPr lang="en-US" sz="1600" b="1" dirty="0"/>
              <a:t>2. </a:t>
            </a:r>
            <a:r>
              <a:rPr lang="en-US" sz="1600" dirty="0"/>
              <a:t>Member States shall ensure that renewable energy communities are entitled to:</a:t>
            </a:r>
          </a:p>
          <a:p>
            <a:pPr algn="just"/>
            <a:r>
              <a:rPr lang="en-US" sz="1600" dirty="0"/>
              <a:t>	</a:t>
            </a:r>
            <a:r>
              <a:rPr lang="en-US" sz="1600" b="1" dirty="0"/>
              <a:t>(a) </a:t>
            </a:r>
            <a:r>
              <a:rPr lang="en-US" sz="1600" dirty="0"/>
              <a:t>produce, consume, store and sell renewable energy, including through renewables 	power purchase agreements;</a:t>
            </a:r>
          </a:p>
          <a:p>
            <a:pPr algn="just"/>
            <a:r>
              <a:rPr lang="en-US" sz="1600" dirty="0"/>
              <a:t>	</a:t>
            </a:r>
            <a:r>
              <a:rPr lang="en-US" sz="1600" b="1" dirty="0"/>
              <a:t>(b) </a:t>
            </a:r>
            <a:r>
              <a:rPr lang="en-US" sz="1600" dirty="0"/>
              <a:t>share, within the renewable energy community, renewable energy that is produced by 	the production units owned by that renewable energy community, subject to the other requirements laid down in this Article and to maintaining the rights and obligations of the 	renewable energy community members as customers;</a:t>
            </a:r>
          </a:p>
          <a:p>
            <a:pPr algn="just"/>
            <a:r>
              <a:rPr lang="en-US" sz="1600" dirty="0"/>
              <a:t>	</a:t>
            </a:r>
            <a:r>
              <a:rPr lang="en-US" sz="1600" b="1" dirty="0"/>
              <a:t>(c) </a:t>
            </a:r>
            <a:r>
              <a:rPr lang="en-US" sz="1600" dirty="0"/>
              <a:t>access all suitable energy markets both directly or through aggregation in a non-	discriminatory manner.</a:t>
            </a:r>
          </a:p>
          <a:p>
            <a:pPr algn="just"/>
            <a:r>
              <a:rPr lang="en-US" sz="1600" b="1" dirty="0"/>
              <a:t>3. </a:t>
            </a:r>
            <a:r>
              <a:rPr lang="en-US" sz="1600" dirty="0"/>
              <a:t>Member States shall carry out an assessment of the existing barriers and potential for the development of renewable energy communities in their territories.</a:t>
            </a:r>
          </a:p>
          <a:p>
            <a:pPr algn="just"/>
            <a:r>
              <a:rPr lang="en-US" sz="1600" b="1" dirty="0"/>
              <a:t>4. </a:t>
            </a:r>
            <a:r>
              <a:rPr lang="en-US" sz="1600" dirty="0"/>
              <a:t>Member States shall provide an enabling framework to promote and facilitate the development of renewable energy communities. That framework shall ensure, inter alia, that:</a:t>
            </a:r>
          </a:p>
          <a:p>
            <a:pPr algn="just"/>
            <a:r>
              <a:rPr lang="en-US" sz="1600" dirty="0"/>
              <a:t>	</a:t>
            </a:r>
            <a:r>
              <a:rPr lang="en-US" sz="1600" b="1" dirty="0"/>
              <a:t>(a) </a:t>
            </a:r>
            <a:r>
              <a:rPr lang="en-US" sz="1600" dirty="0"/>
              <a:t>unjustified regulatory and administrative barriers to renewable energy communities are 	removed;</a:t>
            </a:r>
          </a:p>
          <a:p>
            <a:pPr algn="just"/>
            <a:r>
              <a:rPr lang="en-US" sz="1600" dirty="0"/>
              <a:t>	</a:t>
            </a:r>
            <a:r>
              <a:rPr lang="en-US" sz="1600" b="1" dirty="0"/>
              <a:t>(b) </a:t>
            </a:r>
            <a:r>
              <a:rPr lang="en-US" sz="1600" dirty="0"/>
              <a:t>renewable energy communities that supply energy or provide aggregation or other 	commercial energy services are subject to the provisions relevant for such activities; 	21.12.2018 EN Official Journal of the European Union L 328/121</a:t>
            </a:r>
          </a:p>
          <a:p>
            <a:pPr algn="just"/>
            <a:r>
              <a:rPr lang="en-US" sz="1600" dirty="0"/>
              <a:t>	(</a:t>
            </a:r>
            <a:r>
              <a:rPr lang="en-US" sz="1600" b="1" dirty="0"/>
              <a:t>c) </a:t>
            </a:r>
            <a:r>
              <a:rPr lang="en-US" sz="1600" dirty="0"/>
              <a:t>the relevant distribution system operator cooperates with renewable energy communities 	to facilitate energy transfers within renewable energy communities;</a:t>
            </a:r>
          </a:p>
        </p:txBody>
      </p:sp>
      <p:sp>
        <p:nvSpPr>
          <p:cNvPr id="3" name="Espace réservé du numéro de diapositive 2">
            <a:extLst>
              <a:ext uri="{FF2B5EF4-FFF2-40B4-BE49-F238E27FC236}">
                <a16:creationId xmlns:a16="http://schemas.microsoft.com/office/drawing/2014/main" id="{7B3549FB-4B20-21EB-9776-A7DB2CAC17FD}"/>
              </a:ext>
            </a:extLst>
          </p:cNvPr>
          <p:cNvSpPr>
            <a:spLocks noGrp="1"/>
          </p:cNvSpPr>
          <p:nvPr>
            <p:ph type="sldNum" sz="quarter" idx="12"/>
          </p:nvPr>
        </p:nvSpPr>
        <p:spPr/>
        <p:txBody>
          <a:bodyPr/>
          <a:lstStyle/>
          <a:p>
            <a:fld id="{C7CC0789-4E3B-4896-AB79-9C52DA5A6F9C}" type="slidenum">
              <a:rPr lang="en-GB" smtClean="0"/>
              <a:t>304</a:t>
            </a:fld>
            <a:endParaRPr lang="en-GB"/>
          </a:p>
        </p:txBody>
      </p:sp>
    </p:spTree>
    <p:extLst>
      <p:ext uri="{BB962C8B-B14F-4D97-AF65-F5344CB8AC3E}">
        <p14:creationId xmlns:p14="http://schemas.microsoft.com/office/powerpoint/2010/main" val="4166584114"/>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21B5865A-C199-36E1-31A2-F49AB60D120A}"/>
              </a:ext>
            </a:extLst>
          </p:cNvPr>
          <p:cNvSpPr txBox="1"/>
          <p:nvPr/>
        </p:nvSpPr>
        <p:spPr>
          <a:xfrm>
            <a:off x="589586" y="511175"/>
            <a:ext cx="9405314" cy="6001643"/>
          </a:xfrm>
          <a:prstGeom prst="rect">
            <a:avLst/>
          </a:prstGeom>
          <a:noFill/>
        </p:spPr>
        <p:txBody>
          <a:bodyPr wrap="square">
            <a:spAutoFit/>
          </a:bodyPr>
          <a:lstStyle/>
          <a:p>
            <a:pPr algn="just"/>
            <a:r>
              <a:rPr lang="en-US" sz="1600"/>
              <a:t>	</a:t>
            </a:r>
            <a:r>
              <a:rPr lang="en-US" sz="1600" b="1"/>
              <a:t>(d) </a:t>
            </a:r>
            <a:r>
              <a:rPr lang="en-US" sz="1600"/>
              <a:t>renewable energy communities are subject to fair, proportionate and transparent 	procedures, including registration and licensing procedures, and cost-reflective network 	charges, as well as relevant charges, levies and taxes, ensuring that they contribute, in an 	adequate, fair and balanced way, to the overall cost sharing of the system in line with a 	transparent cost-benefit analysis of distributed energy sources developed by the national 	competent authorities;</a:t>
            </a:r>
          </a:p>
          <a:p>
            <a:pPr algn="just"/>
            <a:r>
              <a:rPr lang="en-US" sz="1600"/>
              <a:t>	</a:t>
            </a:r>
            <a:r>
              <a:rPr lang="en-US" sz="1600" b="1"/>
              <a:t>(e)</a:t>
            </a:r>
            <a:r>
              <a:rPr lang="en-US" sz="1600"/>
              <a:t> renewable energy communities are not subject to discriminatory treatment with regard to 	their activities, rights and obligations as final customers, producers, suppliers, distribution 	system operators, or as other market participants;</a:t>
            </a:r>
          </a:p>
          <a:p>
            <a:pPr algn="just"/>
            <a:r>
              <a:rPr lang="en-US" sz="1600"/>
              <a:t>	</a:t>
            </a:r>
            <a:r>
              <a:rPr lang="en-US" sz="1600" b="1"/>
              <a:t>(f) </a:t>
            </a:r>
            <a:r>
              <a:rPr lang="en-US" sz="1600"/>
              <a:t>the participation in the renewable energy communities is accessible to all consumers, 	including those in low-income or vulnerable households;</a:t>
            </a:r>
          </a:p>
          <a:p>
            <a:pPr algn="just"/>
            <a:r>
              <a:rPr lang="en-US" sz="1600"/>
              <a:t>	</a:t>
            </a:r>
            <a:r>
              <a:rPr lang="en-US" sz="1600" b="1"/>
              <a:t>(g) </a:t>
            </a:r>
            <a:r>
              <a:rPr lang="en-US" sz="1600"/>
              <a:t>tools to facilitate access to finance and information are available;</a:t>
            </a:r>
          </a:p>
          <a:p>
            <a:pPr algn="just"/>
            <a:r>
              <a:rPr lang="en-US" sz="1600"/>
              <a:t>	</a:t>
            </a:r>
            <a:r>
              <a:rPr lang="en-US" sz="1600" b="1"/>
              <a:t>(h) </a:t>
            </a:r>
            <a:r>
              <a:rPr lang="en-US" sz="1600"/>
              <a:t>regulatory and capacity-building support is provided to public authorities in enabling and 	setting up renewable energy communities, and in helping authorities to participate directly;</a:t>
            </a:r>
          </a:p>
          <a:p>
            <a:pPr algn="just"/>
            <a:r>
              <a:rPr lang="en-US" sz="1600"/>
              <a:t>	</a:t>
            </a:r>
            <a:r>
              <a:rPr lang="en-US" sz="1600" b="1"/>
              <a:t>(i) </a:t>
            </a:r>
            <a:r>
              <a:rPr lang="en-US" sz="1600"/>
              <a:t>rules to secure the equal and non-discriminatory treatment of consumers that participate 	in the renewable energy community are in place.</a:t>
            </a:r>
          </a:p>
          <a:p>
            <a:pPr algn="just"/>
            <a:r>
              <a:rPr lang="en-US" sz="1600" b="1"/>
              <a:t>5. </a:t>
            </a:r>
            <a:r>
              <a:rPr lang="en-US" sz="1600"/>
              <a:t>The main elements of the enabling framework referred to in Paragraph 4, and of its implementation, shall be part of the updates of the Member States' integrated national energy and climate plans and progress reports pursuant to Regulation (EU) 2018/1999.</a:t>
            </a:r>
          </a:p>
          <a:p>
            <a:pPr algn="just"/>
            <a:r>
              <a:rPr lang="en-US" sz="1600" b="1"/>
              <a:t>6. </a:t>
            </a:r>
            <a:r>
              <a:rPr lang="en-US" sz="1600"/>
              <a:t>Member States may provide for renewable energy communities to be open to cross-border participation.</a:t>
            </a:r>
          </a:p>
          <a:p>
            <a:pPr algn="just"/>
            <a:r>
              <a:rPr lang="en-US" sz="1600" b="1"/>
              <a:t>7. </a:t>
            </a:r>
            <a:r>
              <a:rPr lang="en-US" sz="1600"/>
              <a:t>Without prejudice to Articles 107 and 108 TFEU, Member States shall take into account specificities of renewable energy communities when designing support schemes in order to allow them to compete for support on an equal footing with other market participants. </a:t>
            </a:r>
            <a:endParaRPr lang="en-GB" sz="1600"/>
          </a:p>
        </p:txBody>
      </p:sp>
      <p:sp>
        <p:nvSpPr>
          <p:cNvPr id="3" name="Espace réservé du numéro de diapositive 2">
            <a:extLst>
              <a:ext uri="{FF2B5EF4-FFF2-40B4-BE49-F238E27FC236}">
                <a16:creationId xmlns:a16="http://schemas.microsoft.com/office/drawing/2014/main" id="{793FFBFE-6EB8-B7F5-86B0-9CC3828818DD}"/>
              </a:ext>
            </a:extLst>
          </p:cNvPr>
          <p:cNvSpPr>
            <a:spLocks noGrp="1"/>
          </p:cNvSpPr>
          <p:nvPr>
            <p:ph type="sldNum" sz="quarter" idx="12"/>
          </p:nvPr>
        </p:nvSpPr>
        <p:spPr/>
        <p:txBody>
          <a:bodyPr/>
          <a:lstStyle/>
          <a:p>
            <a:fld id="{C7CC0789-4E3B-4896-AB79-9C52DA5A6F9C}" type="slidenum">
              <a:rPr lang="en-GB" smtClean="0"/>
              <a:t>305</a:t>
            </a:fld>
            <a:endParaRPr lang="en-GB"/>
          </a:p>
        </p:txBody>
      </p:sp>
    </p:spTree>
    <p:extLst>
      <p:ext uri="{BB962C8B-B14F-4D97-AF65-F5344CB8AC3E}">
        <p14:creationId xmlns:p14="http://schemas.microsoft.com/office/powerpoint/2010/main" val="3842003065"/>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1190600-3777-D01A-BD85-D87051576EC9}"/>
              </a:ext>
            </a:extLst>
          </p:cNvPr>
          <p:cNvSpPr txBox="1"/>
          <p:nvPr/>
        </p:nvSpPr>
        <p:spPr>
          <a:xfrm>
            <a:off x="589586" y="349892"/>
            <a:ext cx="8643314"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Citizen Energy Community (CEC) in legislation </a:t>
            </a:r>
            <a:endParaRPr lang="fr-BE" sz="2400" b="1">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3E4AD6E0-EC3B-875C-11CF-09BDF1F6348A}"/>
              </a:ext>
            </a:extLst>
          </p:cNvPr>
          <p:cNvSpPr txBox="1"/>
          <p:nvPr/>
        </p:nvSpPr>
        <p:spPr>
          <a:xfrm>
            <a:off x="587046" y="1046536"/>
            <a:ext cx="5345430" cy="400110"/>
          </a:xfrm>
          <a:prstGeom prst="rect">
            <a:avLst/>
          </a:prstGeom>
          <a:noFill/>
        </p:spPr>
        <p:txBody>
          <a:bodyPr wrap="square">
            <a:spAutoFit/>
          </a:bodyPr>
          <a:lstStyle/>
          <a:p>
            <a:pPr algn="l"/>
            <a:r>
              <a:rPr lang="en-US" sz="2000" b="0" i="0" u="sng">
                <a:solidFill>
                  <a:schemeClr val="dk1"/>
                </a:solidFill>
                <a:effectLst/>
                <a:latin typeface="Arial" panose="020B0604020202020204" pitchFamily="34" charset="0"/>
                <a:ea typeface="+mn-ea"/>
                <a:cs typeface="Arial" panose="020B0604020202020204" pitchFamily="34" charset="0"/>
              </a:rPr>
              <a:t>Article 16 of Directive 2019/944</a:t>
            </a:r>
            <a:r>
              <a:rPr lang="en-US" b="0" i="0" u="sng">
                <a:solidFill>
                  <a:schemeClr val="dk1"/>
                </a:solidFill>
                <a:effectLst/>
                <a:latin typeface="Arial" panose="020B0604020202020204" pitchFamily="34" charset="0"/>
                <a:ea typeface="+mn-ea"/>
                <a:cs typeface="Arial" panose="020B0604020202020204" pitchFamily="34" charset="0"/>
              </a:rPr>
              <a:t>:</a:t>
            </a:r>
            <a:endParaRPr lang="en-GB" u="sng">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BFAC9DB4-62F2-2881-5263-00698B0551FF}"/>
              </a:ext>
            </a:extLst>
          </p:cNvPr>
          <p:cNvSpPr txBox="1"/>
          <p:nvPr/>
        </p:nvSpPr>
        <p:spPr>
          <a:xfrm>
            <a:off x="587046" y="1574866"/>
            <a:ext cx="9372600" cy="5755422"/>
          </a:xfrm>
          <a:prstGeom prst="rect">
            <a:avLst/>
          </a:prstGeom>
          <a:noFill/>
        </p:spPr>
        <p:txBody>
          <a:bodyPr wrap="square">
            <a:spAutoFit/>
          </a:bodyPr>
          <a:lstStyle/>
          <a:p>
            <a:pPr algn="just"/>
            <a:r>
              <a:rPr lang="en-US" sz="1600" b="1">
                <a:latin typeface="Arial" panose="020B0604020202020204" pitchFamily="34" charset="0"/>
                <a:cs typeface="Arial" panose="020B0604020202020204" pitchFamily="34" charset="0"/>
              </a:rPr>
              <a:t>1. </a:t>
            </a:r>
            <a:r>
              <a:rPr lang="en-US" sz="1600">
                <a:latin typeface="Arial" panose="020B0604020202020204" pitchFamily="34" charset="0"/>
                <a:cs typeface="Arial" panose="020B0604020202020204" pitchFamily="34" charset="0"/>
              </a:rPr>
              <a:t>Member States shall provide an enabling regulatory framework for citizen energy communities ensuring that:</a:t>
            </a:r>
          </a:p>
          <a:p>
            <a:pPr algn="just"/>
            <a:r>
              <a:rPr lang="en-US" sz="160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(a) </a:t>
            </a:r>
            <a:r>
              <a:rPr lang="en-US" sz="1600">
                <a:latin typeface="Arial" panose="020B0604020202020204" pitchFamily="34" charset="0"/>
                <a:cs typeface="Arial" panose="020B0604020202020204" pitchFamily="34" charset="0"/>
              </a:rPr>
              <a:t>participation in a citizen energy community is open and voluntary;</a:t>
            </a:r>
          </a:p>
          <a:p>
            <a:pPr algn="just"/>
            <a:r>
              <a:rPr lang="en-US" sz="160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(b) </a:t>
            </a:r>
            <a:r>
              <a:rPr lang="en-US" sz="1600">
                <a:latin typeface="Arial" panose="020B0604020202020204" pitchFamily="34" charset="0"/>
                <a:cs typeface="Arial" panose="020B0604020202020204" pitchFamily="34" charset="0"/>
              </a:rPr>
              <a:t>members or shareholders of a citizen energy community are entitled to leave the 	community, in which case Article 12 applies;</a:t>
            </a:r>
          </a:p>
          <a:p>
            <a:pPr algn="just"/>
            <a:r>
              <a:rPr lang="en-US" sz="160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(c) </a:t>
            </a:r>
            <a:r>
              <a:rPr lang="en-US" sz="1600">
                <a:latin typeface="Arial" panose="020B0604020202020204" pitchFamily="34" charset="0"/>
                <a:cs typeface="Arial" panose="020B0604020202020204" pitchFamily="34" charset="0"/>
              </a:rPr>
              <a:t>members or shareholders of a citizen energy community do not lose their rights and 	obligations as household customers or active customers;</a:t>
            </a:r>
          </a:p>
          <a:p>
            <a:pPr algn="just"/>
            <a:r>
              <a:rPr lang="en-US" sz="160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(d) </a:t>
            </a:r>
            <a:r>
              <a:rPr lang="en-US" sz="1600">
                <a:latin typeface="Arial" panose="020B0604020202020204" pitchFamily="34" charset="0"/>
                <a:cs typeface="Arial" panose="020B0604020202020204" pitchFamily="34" charset="0"/>
              </a:rPr>
              <a:t>subject to fair compensation as assessed by the regulatory authority, relevant 	distribution system operators cooperate with citizen energy communities to facilitate 	electricity transfers within citizen energy communities;</a:t>
            </a:r>
          </a:p>
          <a:p>
            <a:pPr algn="just"/>
            <a:r>
              <a:rPr lang="en-US" sz="160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(e) </a:t>
            </a:r>
            <a:r>
              <a:rPr lang="en-US" sz="1600">
                <a:latin typeface="Arial" panose="020B0604020202020204" pitchFamily="34" charset="0"/>
                <a:cs typeface="Arial" panose="020B0604020202020204" pitchFamily="34" charset="0"/>
              </a:rPr>
              <a:t>citizen energy communities are subject to non-discriminatory, fair, proportionate and 	transparent procedures and charges, including with respect to registration and licensing, 	and to transparent, non-discriminatory and cost-reflective network charges in accordance 	with Article 18 of Regulation (EU) 2019/943, ensuring that they contribute in an adequate 	and balanced way to the overall cost sharing of the system. 14.6.2019 EN Official Journal of 	the European Union L 158/151</a:t>
            </a:r>
          </a:p>
          <a:p>
            <a:pPr algn="just"/>
            <a:r>
              <a:rPr lang="en-US" sz="1600" b="1">
                <a:latin typeface="Arial" panose="020B0604020202020204" pitchFamily="34" charset="0"/>
                <a:cs typeface="Arial" panose="020B0604020202020204" pitchFamily="34" charset="0"/>
              </a:rPr>
              <a:t>2. </a:t>
            </a:r>
            <a:r>
              <a:rPr lang="en-US" sz="1600">
                <a:latin typeface="Arial" panose="020B0604020202020204" pitchFamily="34" charset="0"/>
                <a:cs typeface="Arial" panose="020B0604020202020204" pitchFamily="34" charset="0"/>
              </a:rPr>
              <a:t>Member States may provide in the enabling regulatory framework that citizen energy communities: 	</a:t>
            </a:r>
            <a:r>
              <a:rPr lang="en-US" sz="1600" b="1">
                <a:latin typeface="Arial" panose="020B0604020202020204" pitchFamily="34" charset="0"/>
                <a:cs typeface="Arial" panose="020B0604020202020204" pitchFamily="34" charset="0"/>
              </a:rPr>
              <a:t>(a) </a:t>
            </a:r>
            <a:r>
              <a:rPr lang="en-US" sz="1600">
                <a:latin typeface="Arial" panose="020B0604020202020204" pitchFamily="34" charset="0"/>
                <a:cs typeface="Arial" panose="020B0604020202020204" pitchFamily="34" charset="0"/>
              </a:rPr>
              <a:t>are open to cross-border participation;</a:t>
            </a:r>
          </a:p>
          <a:p>
            <a:pPr algn="just"/>
            <a:r>
              <a:rPr lang="en-US" sz="160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(b) </a:t>
            </a:r>
            <a:r>
              <a:rPr lang="en-US" sz="1600">
                <a:latin typeface="Arial" panose="020B0604020202020204" pitchFamily="34" charset="0"/>
                <a:cs typeface="Arial" panose="020B0604020202020204" pitchFamily="34" charset="0"/>
              </a:rPr>
              <a:t>are entitled to own, establish, purchase or lease distribution networks and to 	autonomously manage them subject to conditions set out in paragraph 4 of this Article;</a:t>
            </a:r>
          </a:p>
          <a:p>
            <a:pPr algn="just"/>
            <a:r>
              <a:rPr lang="en-US" sz="160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(c) </a:t>
            </a:r>
            <a:r>
              <a:rPr lang="en-US" sz="1600">
                <a:latin typeface="Arial" panose="020B0604020202020204" pitchFamily="34" charset="0"/>
                <a:cs typeface="Arial" panose="020B0604020202020204" pitchFamily="34" charset="0"/>
              </a:rPr>
              <a:t>are subject to the exemptions provided for in Article 38(2).</a:t>
            </a:r>
          </a:p>
          <a:p>
            <a:pPr algn="just"/>
            <a:r>
              <a:rPr lang="en-US" sz="1600" b="1">
                <a:latin typeface="Arial" panose="020B0604020202020204" pitchFamily="34" charset="0"/>
                <a:cs typeface="Arial" panose="020B0604020202020204" pitchFamily="34" charset="0"/>
              </a:rPr>
              <a:t>3.</a:t>
            </a:r>
            <a:r>
              <a:rPr lang="en-US" sz="1600">
                <a:latin typeface="Arial" panose="020B0604020202020204" pitchFamily="34" charset="0"/>
                <a:cs typeface="Arial" panose="020B0604020202020204" pitchFamily="34" charset="0"/>
              </a:rPr>
              <a:t> Member States shall ensure that citizen energy communities:</a:t>
            </a:r>
          </a:p>
          <a:p>
            <a:pPr algn="just"/>
            <a:r>
              <a:rPr lang="en-US" sz="160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(a) </a:t>
            </a:r>
            <a:r>
              <a:rPr lang="en-US" sz="1600">
                <a:latin typeface="Arial" panose="020B0604020202020204" pitchFamily="34" charset="0"/>
                <a:cs typeface="Arial" panose="020B0604020202020204" pitchFamily="34" charset="0"/>
              </a:rPr>
              <a:t>are able to access all electricity markets, either directly or through aggregation, in a non-	discriminatory manner;</a:t>
            </a:r>
          </a:p>
        </p:txBody>
      </p:sp>
      <p:sp>
        <p:nvSpPr>
          <p:cNvPr id="3" name="Espace réservé du numéro de diapositive 2">
            <a:extLst>
              <a:ext uri="{FF2B5EF4-FFF2-40B4-BE49-F238E27FC236}">
                <a16:creationId xmlns:a16="http://schemas.microsoft.com/office/drawing/2014/main" id="{AC40B2E4-52C1-643D-C959-88C6CE3988DF}"/>
              </a:ext>
            </a:extLst>
          </p:cNvPr>
          <p:cNvSpPr>
            <a:spLocks noGrp="1"/>
          </p:cNvSpPr>
          <p:nvPr>
            <p:ph type="sldNum" sz="quarter" idx="12"/>
          </p:nvPr>
        </p:nvSpPr>
        <p:spPr/>
        <p:txBody>
          <a:bodyPr/>
          <a:lstStyle/>
          <a:p>
            <a:fld id="{C7CC0789-4E3B-4896-AB79-9C52DA5A6F9C}" type="slidenum">
              <a:rPr lang="en-GB" smtClean="0"/>
              <a:t>306</a:t>
            </a:fld>
            <a:endParaRPr lang="en-GB"/>
          </a:p>
        </p:txBody>
      </p:sp>
    </p:spTree>
    <p:extLst>
      <p:ext uri="{BB962C8B-B14F-4D97-AF65-F5344CB8AC3E}">
        <p14:creationId xmlns:p14="http://schemas.microsoft.com/office/powerpoint/2010/main" val="2130195035"/>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81E4885-7045-A0FE-FDC4-9D268B9EDC8F}"/>
              </a:ext>
            </a:extLst>
          </p:cNvPr>
          <p:cNvSpPr txBox="1"/>
          <p:nvPr/>
        </p:nvSpPr>
        <p:spPr>
          <a:xfrm>
            <a:off x="589586" y="400463"/>
            <a:ext cx="9329114" cy="6740307"/>
          </a:xfrm>
          <a:prstGeom prst="rect">
            <a:avLst/>
          </a:prstGeom>
          <a:noFill/>
        </p:spPr>
        <p:txBody>
          <a:bodyPr wrap="square">
            <a:spAutoFit/>
          </a:bodyPr>
          <a:lstStyle/>
          <a:p>
            <a:pPr algn="just"/>
            <a:r>
              <a:rPr lang="en-US" sz="1600"/>
              <a:t>	</a:t>
            </a:r>
            <a:r>
              <a:rPr lang="en-US" sz="1600" b="1"/>
              <a:t>(b) </a:t>
            </a:r>
            <a:r>
              <a:rPr lang="en-US" sz="1600"/>
              <a:t>are treated in a non-discriminatory and proportionate manner with regard to their 	activities, rights and obligations as final customers, producers, suppliers, distribution system operators or market participants engaged in aggregation; </a:t>
            </a:r>
            <a:endParaRPr lang="en-GB" sz="1600"/>
          </a:p>
          <a:p>
            <a:pPr algn="just"/>
            <a:r>
              <a:rPr lang="en-US" sz="160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(c) </a:t>
            </a:r>
            <a:r>
              <a:rPr lang="en-US" sz="1600">
                <a:latin typeface="Arial" panose="020B0604020202020204" pitchFamily="34" charset="0"/>
                <a:cs typeface="Arial" panose="020B0604020202020204" pitchFamily="34" charset="0"/>
              </a:rPr>
              <a:t>are financially responsible for the imbalances they cause in the electricity system; to that extent they shall be balance responsible parties or shall delegate their balancing responsibility in accordance with Article 5 of Regulation (EU) 2019/943;</a:t>
            </a:r>
          </a:p>
          <a:p>
            <a:pPr algn="just"/>
            <a:r>
              <a:rPr lang="en-US" sz="160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(d) </a:t>
            </a:r>
            <a:r>
              <a:rPr lang="en-US" sz="1600">
                <a:latin typeface="Arial" panose="020B0604020202020204" pitchFamily="34" charset="0"/>
                <a:cs typeface="Arial" panose="020B0604020202020204" pitchFamily="34" charset="0"/>
              </a:rPr>
              <a:t>with regard to consumption of self-generated electricity, citizen energy communities are 	treated like active customers in accordance with Point (e) of Article 15(2);</a:t>
            </a:r>
          </a:p>
          <a:p>
            <a:pPr algn="just"/>
            <a:r>
              <a:rPr lang="en-US" sz="160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(e) </a:t>
            </a:r>
            <a:r>
              <a:rPr lang="en-US" sz="1600">
                <a:latin typeface="Arial" panose="020B0604020202020204" pitchFamily="34" charset="0"/>
                <a:cs typeface="Arial" panose="020B0604020202020204" pitchFamily="34" charset="0"/>
              </a:rPr>
              <a:t>are entitled to arrange within the citizen energy community the sharing of electricity that 	is produced by the production units owned by the community, subject to other 	requirements laid down in this Article and subject to the community members retaining their rights and obligations as final customers. For the purposes of Point (e) of the first subparagraph, where electricity is shared, this shall be without prejudice to applicable 	network charges, tariffs and levies, in accordance with a transparent cost-benefit analysis of distributed energy resources developed by the competent national authority.</a:t>
            </a:r>
          </a:p>
          <a:p>
            <a:pPr algn="just"/>
            <a:r>
              <a:rPr lang="en-US" sz="1600" b="1">
                <a:latin typeface="Arial" panose="020B0604020202020204" pitchFamily="34" charset="0"/>
                <a:cs typeface="Arial" panose="020B0604020202020204" pitchFamily="34" charset="0"/>
              </a:rPr>
              <a:t>4. </a:t>
            </a:r>
            <a:r>
              <a:rPr lang="en-US" sz="1600">
                <a:latin typeface="Arial" panose="020B0604020202020204" pitchFamily="34" charset="0"/>
                <a:cs typeface="Arial" panose="020B0604020202020204" pitchFamily="34" charset="0"/>
              </a:rPr>
              <a:t>Member States may decide to grant citizen energy communities the right to manage distribution networks in their area of operation and establish the relevant procedures, without prejudice to Chapter IV or to other rules and regulations applying to distribution system operators. If such a right is granted, Member States shall ensure that citizen energy communities: </a:t>
            </a:r>
          </a:p>
          <a:p>
            <a:pPr algn="just"/>
            <a:r>
              <a:rPr lang="en-US" sz="160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(a) </a:t>
            </a:r>
            <a:r>
              <a:rPr lang="en-US" sz="1600">
                <a:latin typeface="Arial" panose="020B0604020202020204" pitchFamily="34" charset="0"/>
                <a:cs typeface="Arial" panose="020B0604020202020204" pitchFamily="34" charset="0"/>
              </a:rPr>
              <a:t>are entitled to conclude an agreement on the operation of their network with the relevant distribution system operator or transmission system operator to which their network is connected;</a:t>
            </a:r>
          </a:p>
          <a:p>
            <a:pPr algn="just"/>
            <a:r>
              <a:rPr lang="en-US" sz="160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(b) </a:t>
            </a:r>
            <a:r>
              <a:rPr lang="en-US" sz="1600">
                <a:latin typeface="Arial" panose="020B0604020202020204" pitchFamily="34" charset="0"/>
                <a:cs typeface="Arial" panose="020B0604020202020204" pitchFamily="34" charset="0"/>
              </a:rPr>
              <a:t>are subject to appropriate network charges at the connection points between their 	network and the distribution network outside the citizen energy community and that such network charges account separately for the electricity fed into the distribution network and the electricity consumed from the distribution network outside the citizen energy community in accordance with Article 59(7);</a:t>
            </a:r>
          </a:p>
          <a:p>
            <a:pPr algn="just"/>
            <a:r>
              <a:rPr lang="en-US" sz="160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(c) </a:t>
            </a:r>
            <a:r>
              <a:rPr lang="en-US" sz="1600">
                <a:latin typeface="Arial" panose="020B0604020202020204" pitchFamily="34" charset="0"/>
                <a:cs typeface="Arial" panose="020B0604020202020204" pitchFamily="34" charset="0"/>
              </a:rPr>
              <a:t>do not discriminate or harm customers who remain connected to the distribution system. </a:t>
            </a:r>
            <a:endParaRPr lang="en-GB" sz="1600">
              <a:latin typeface="Arial" panose="020B0604020202020204" pitchFamily="34" charset="0"/>
              <a:cs typeface="Arial" panose="020B0604020202020204" pitchFamily="34" charset="0"/>
            </a:endParaRPr>
          </a:p>
        </p:txBody>
      </p:sp>
      <p:sp>
        <p:nvSpPr>
          <p:cNvPr id="3" name="Espace réservé du numéro de diapositive 2">
            <a:extLst>
              <a:ext uri="{FF2B5EF4-FFF2-40B4-BE49-F238E27FC236}">
                <a16:creationId xmlns:a16="http://schemas.microsoft.com/office/drawing/2014/main" id="{EA7F0D54-C78E-2D8E-ADFE-2D1988FEBB2C}"/>
              </a:ext>
            </a:extLst>
          </p:cNvPr>
          <p:cNvSpPr>
            <a:spLocks noGrp="1"/>
          </p:cNvSpPr>
          <p:nvPr>
            <p:ph type="sldNum" sz="quarter" idx="12"/>
          </p:nvPr>
        </p:nvSpPr>
        <p:spPr/>
        <p:txBody>
          <a:bodyPr/>
          <a:lstStyle/>
          <a:p>
            <a:fld id="{C7CC0789-4E3B-4896-AB79-9C52DA5A6F9C}" type="slidenum">
              <a:rPr lang="en-GB" smtClean="0"/>
              <a:t>307</a:t>
            </a:fld>
            <a:endParaRPr lang="en-GB"/>
          </a:p>
        </p:txBody>
      </p:sp>
    </p:spTree>
    <p:extLst>
      <p:ext uri="{BB962C8B-B14F-4D97-AF65-F5344CB8AC3E}">
        <p14:creationId xmlns:p14="http://schemas.microsoft.com/office/powerpoint/2010/main" val="118727957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A0263CB-A402-26A4-33AA-D1E5C6A090B9}"/>
              </a:ext>
            </a:extLst>
          </p:cNvPr>
          <p:cNvSpPr txBox="1"/>
          <p:nvPr/>
        </p:nvSpPr>
        <p:spPr>
          <a:xfrm>
            <a:off x="589585" y="349892"/>
            <a:ext cx="9481515" cy="830997"/>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Community-based energy-sharing between prosumers not living in the same building: the case of Brussels</a:t>
            </a:r>
            <a:endParaRPr lang="fr-BE" sz="2400" b="1">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0159BB82-B649-F0BD-083E-F0445FE1771F}"/>
              </a:ext>
            </a:extLst>
          </p:cNvPr>
          <p:cNvSpPr txBox="1"/>
          <p:nvPr/>
        </p:nvSpPr>
        <p:spPr>
          <a:xfrm>
            <a:off x="589584" y="1391497"/>
            <a:ext cx="9481515" cy="2400657"/>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The surplus electricity that is not used by the prosumer can be sold at a higher rate than the market purchase price, but the goal is to create a ‘win-win’ situation for both the producer and the consumer involved in the transaction.</a:t>
            </a:r>
          </a:p>
          <a:p>
            <a:pPr algn="just"/>
            <a:endParaRPr lang="en-US" sz="1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The ‘cost of energy’ component is negotiated to ensure it is attractive to the buyer and beneficial to the seller.</a:t>
            </a:r>
            <a:r>
              <a:rPr lang="en-US" sz="1000">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However, </a:t>
            </a:r>
            <a:r>
              <a:rPr lang="en-US" sz="2000" b="1">
                <a:latin typeface="Arial" panose="020B0604020202020204" pitchFamily="34" charset="0"/>
                <a:cs typeface="Arial" panose="020B0604020202020204" pitchFamily="34" charset="0"/>
              </a:rPr>
              <a:t>grid fees will still apply</a:t>
            </a:r>
            <a:r>
              <a:rPr lang="en-US" sz="2000">
                <a:latin typeface="Arial" panose="020B0604020202020204" pitchFamily="34" charset="0"/>
                <a:cs typeface="Arial" panose="020B0604020202020204" pitchFamily="34" charset="0"/>
              </a:rPr>
              <a:t>. The distribution costs, on the other hand, may become more favourable depending on the participants' locations within the electrical grid.</a:t>
            </a:r>
          </a:p>
        </p:txBody>
      </p:sp>
      <p:sp>
        <p:nvSpPr>
          <p:cNvPr id="7" name="ZoneTexte 6">
            <a:extLst>
              <a:ext uri="{FF2B5EF4-FFF2-40B4-BE49-F238E27FC236}">
                <a16:creationId xmlns:a16="http://schemas.microsoft.com/office/drawing/2014/main" id="{D96828FA-B2AE-7901-BFA8-5F00C6D6FFB2}"/>
              </a:ext>
            </a:extLst>
          </p:cNvPr>
          <p:cNvSpPr txBox="1"/>
          <p:nvPr/>
        </p:nvSpPr>
        <p:spPr>
          <a:xfrm>
            <a:off x="688858" y="4100604"/>
            <a:ext cx="9241951" cy="815608"/>
          </a:xfrm>
          <a:prstGeom prst="rect">
            <a:avLst/>
          </a:prstGeom>
          <a:noFill/>
        </p:spPr>
        <p:txBody>
          <a:bodyPr wrap="square">
            <a:spAutoFit/>
          </a:bodyPr>
          <a:lstStyle/>
          <a:p>
            <a:pPr algn="just"/>
            <a:r>
              <a:rPr lang="en-GB" sz="1400">
                <a:latin typeface="Arial" panose="020B0604020202020204" pitchFamily="34" charset="0"/>
                <a:cs typeface="Arial" panose="020B0604020202020204" pitchFamily="34" charset="0"/>
              </a:rPr>
              <a:t>Participants are supplied by:</a:t>
            </a:r>
          </a:p>
          <a:p>
            <a:pPr algn="just"/>
            <a:endParaRPr lang="en-GB" sz="300">
              <a:latin typeface="Arial" panose="020B0604020202020204" pitchFamily="34" charset="0"/>
              <a:cs typeface="Arial" panose="020B0604020202020204" pitchFamily="34" charset="0"/>
            </a:endParaRPr>
          </a:p>
          <a:p>
            <a:pPr algn="just"/>
            <a:r>
              <a:rPr lang="en-GB" sz="1400">
                <a:latin typeface="Arial" panose="020B0604020202020204" pitchFamily="34" charset="0"/>
                <a:cs typeface="Arial" panose="020B0604020202020204" pitchFamily="34" charset="0"/>
              </a:rPr>
              <a:t>Type A: electricity produced in the building where they reside; Type B: the same low-voltage transformer station; Type C: the same Elia substation; Type D: different Elia substations.</a:t>
            </a:r>
          </a:p>
        </p:txBody>
      </p:sp>
      <p:graphicFrame>
        <p:nvGraphicFramePr>
          <p:cNvPr id="9" name="Tableau 8">
            <a:extLst>
              <a:ext uri="{FF2B5EF4-FFF2-40B4-BE49-F238E27FC236}">
                <a16:creationId xmlns:a16="http://schemas.microsoft.com/office/drawing/2014/main" id="{7175692D-1A0E-8565-C1D5-C3DBEB8D47DA}"/>
              </a:ext>
            </a:extLst>
          </p:cNvPr>
          <p:cNvGraphicFramePr>
            <a:graphicFrameLocks noGrp="1"/>
          </p:cNvGraphicFramePr>
          <p:nvPr>
            <p:extLst>
              <p:ext uri="{D42A27DB-BD31-4B8C-83A1-F6EECF244321}">
                <p14:modId xmlns:p14="http://schemas.microsoft.com/office/powerpoint/2010/main" val="525769195"/>
              </p:ext>
            </p:extLst>
          </p:nvPr>
        </p:nvGraphicFramePr>
        <p:xfrm>
          <a:off x="1689098" y="5027977"/>
          <a:ext cx="7315199" cy="1854200"/>
        </p:xfrm>
        <a:graphic>
          <a:graphicData uri="http://schemas.openxmlformats.org/drawingml/2006/table">
            <a:tbl>
              <a:tblPr firstRow="1" bandRow="1">
                <a:tableStyleId>{5C22544A-7EE6-4342-B048-85BDC9FD1C3A}</a:tableStyleId>
              </a:tblPr>
              <a:tblGrid>
                <a:gridCol w="2590799">
                  <a:extLst>
                    <a:ext uri="{9D8B030D-6E8A-4147-A177-3AD203B41FA5}">
                      <a16:colId xmlns:a16="http://schemas.microsoft.com/office/drawing/2014/main" val="3821169178"/>
                    </a:ext>
                  </a:extLst>
                </a:gridCol>
                <a:gridCol w="1143000">
                  <a:extLst>
                    <a:ext uri="{9D8B030D-6E8A-4147-A177-3AD203B41FA5}">
                      <a16:colId xmlns:a16="http://schemas.microsoft.com/office/drawing/2014/main" val="3942352749"/>
                    </a:ext>
                  </a:extLst>
                </a:gridCol>
                <a:gridCol w="1219200">
                  <a:extLst>
                    <a:ext uri="{9D8B030D-6E8A-4147-A177-3AD203B41FA5}">
                      <a16:colId xmlns:a16="http://schemas.microsoft.com/office/drawing/2014/main" val="3336896808"/>
                    </a:ext>
                  </a:extLst>
                </a:gridCol>
                <a:gridCol w="1143000">
                  <a:extLst>
                    <a:ext uri="{9D8B030D-6E8A-4147-A177-3AD203B41FA5}">
                      <a16:colId xmlns:a16="http://schemas.microsoft.com/office/drawing/2014/main" val="911573137"/>
                    </a:ext>
                  </a:extLst>
                </a:gridCol>
                <a:gridCol w="1219200">
                  <a:extLst>
                    <a:ext uri="{9D8B030D-6E8A-4147-A177-3AD203B41FA5}">
                      <a16:colId xmlns:a16="http://schemas.microsoft.com/office/drawing/2014/main" val="3455115074"/>
                    </a:ext>
                  </a:extLst>
                </a:gridCol>
              </a:tblGrid>
              <a:tr h="370840">
                <a:tc>
                  <a:txBody>
                    <a:bodyPr/>
                    <a:lstStyle/>
                    <a:p>
                      <a:pPr algn="ctr" fontAlgn="base"/>
                      <a:r>
                        <a:rPr lang="fr-BE" sz="1400">
                          <a:solidFill>
                            <a:schemeClr val="tx1"/>
                          </a:solidFill>
                          <a:effectLst/>
                        </a:rPr>
                        <a:t>Energy Sharing</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ctr" fontAlgn="base"/>
                      <a:r>
                        <a:rPr lang="fr-BE" sz="1400">
                          <a:solidFill>
                            <a:schemeClr val="tx1"/>
                          </a:solidFill>
                          <a:effectLst/>
                        </a:rPr>
                        <a:t>Type A</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ctr" fontAlgn="base"/>
                      <a:r>
                        <a:rPr lang="fr-BE" sz="1400">
                          <a:solidFill>
                            <a:schemeClr val="tx1"/>
                          </a:solidFill>
                          <a:effectLst/>
                        </a:rPr>
                        <a:t>Type B</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ctr" fontAlgn="base"/>
                      <a:r>
                        <a:rPr lang="fr-BE" sz="1400">
                          <a:solidFill>
                            <a:schemeClr val="tx1"/>
                          </a:solidFill>
                          <a:effectLst/>
                        </a:rPr>
                        <a:t>Type C</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ctr" fontAlgn="base"/>
                      <a:r>
                        <a:rPr lang="fr-BE" sz="1400">
                          <a:solidFill>
                            <a:schemeClr val="tx1"/>
                          </a:solidFill>
                          <a:effectLst/>
                        </a:rPr>
                        <a:t>Type D</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637317238"/>
                  </a:ext>
                </a:extLst>
              </a:tr>
              <a:tr h="370840">
                <a:tc>
                  <a:txBody>
                    <a:bodyPr/>
                    <a:lstStyle/>
                    <a:p>
                      <a:pPr lvl="0" algn="ctr" fontAlgn="base"/>
                      <a:r>
                        <a:rPr lang="fr-BE" sz="1400">
                          <a:effectLst/>
                        </a:rPr>
                        <a:t>100%</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ase"/>
                      <a:r>
                        <a:rPr lang="fr-BE" sz="1400">
                          <a:effectLst/>
                        </a:rPr>
                        <a:t>€66.40</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fr-BE" sz="1400">
                          <a:effectLst/>
                        </a:rPr>
                        <a:t>€100.14</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fr-BE" sz="1400">
                          <a:effectLst/>
                        </a:rPr>
                        <a:t>€125.95</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fr-BE" sz="1400">
                          <a:effectLst/>
                        </a:rPr>
                        <a:t>€136.96</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6491734"/>
                  </a:ext>
                </a:extLst>
              </a:tr>
              <a:tr h="370840">
                <a:tc>
                  <a:txBody>
                    <a:bodyPr/>
                    <a:lstStyle/>
                    <a:p>
                      <a:pPr lvl="0" algn="ctr" fontAlgn="base"/>
                      <a:r>
                        <a:rPr lang="fr-BE" sz="1400">
                          <a:effectLst/>
                        </a:rPr>
                        <a:t>50%</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ase"/>
                      <a:r>
                        <a:rPr lang="fr-BE" sz="1400">
                          <a:effectLst/>
                        </a:rPr>
                        <a:t>€101.69</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fr-BE" sz="1400">
                          <a:effectLst/>
                        </a:rPr>
                        <a:t>€118.56</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fr-BE" sz="1400">
                          <a:effectLst/>
                        </a:rPr>
                        <a:t>€131.46</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fr-BE" sz="1400">
                          <a:effectLst/>
                        </a:rPr>
                        <a:t>€136.97</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1901275"/>
                  </a:ext>
                </a:extLst>
              </a:tr>
              <a:tr h="370840">
                <a:tc>
                  <a:txBody>
                    <a:bodyPr/>
                    <a:lstStyle/>
                    <a:p>
                      <a:pPr lvl="0" algn="ctr" fontAlgn="base"/>
                      <a:r>
                        <a:rPr lang="fr-BE" sz="1400">
                          <a:effectLst/>
                        </a:rPr>
                        <a:t>35%</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ase"/>
                      <a:r>
                        <a:rPr lang="fr-BE" sz="1400">
                          <a:effectLst/>
                        </a:rPr>
                        <a:t>€112.25</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fr-BE" sz="1400">
                          <a:effectLst/>
                        </a:rPr>
                        <a:t>€124.06</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fr-BE" sz="1400">
                          <a:effectLst/>
                        </a:rPr>
                        <a:t>€133.09</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r>
                        <a:rPr lang="fr-BE" sz="1400">
                          <a:effectLst/>
                        </a:rPr>
                        <a:t>€136.97</a:t>
                      </a:r>
                    </a:p>
                  </a:txBody>
                  <a:tcPr marL="30480" marR="3048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7999897"/>
                  </a:ext>
                </a:extLst>
              </a:tr>
              <a:tr h="370840">
                <a:tc>
                  <a:txBody>
                    <a:bodyPr/>
                    <a:lstStyle/>
                    <a:p>
                      <a:pPr algn="ctr"/>
                      <a:r>
                        <a:rPr lang="en-GB" sz="1400" b="1"/>
                        <a:t>Standard distribution tariff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gridSpan="4">
                  <a:txBody>
                    <a:bodyPr/>
                    <a:lstStyle/>
                    <a:p>
                      <a:pPr algn="ctr"/>
                      <a:r>
                        <a:rPr lang="en-GB" sz="1400"/>
                        <a:t>€126.81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sz="1600"/>
                    </a:p>
                  </a:txBody>
                  <a:tcPr/>
                </a:tc>
                <a:tc hMerge="1">
                  <a:txBody>
                    <a:bodyPr/>
                    <a:lstStyle/>
                    <a:p>
                      <a:endParaRPr lang="en-GB" sz="1600"/>
                    </a:p>
                  </a:txBody>
                  <a:tcPr/>
                </a:tc>
                <a:tc hMerge="1">
                  <a:txBody>
                    <a:bodyPr/>
                    <a:lstStyle/>
                    <a:p>
                      <a:endParaRPr lang="en-GB" sz="1600"/>
                    </a:p>
                  </a:txBody>
                  <a:tcPr/>
                </a:tc>
                <a:extLst>
                  <a:ext uri="{0D108BD9-81ED-4DB2-BD59-A6C34878D82A}">
                    <a16:rowId xmlns:a16="http://schemas.microsoft.com/office/drawing/2014/main" val="2748824042"/>
                  </a:ext>
                </a:extLst>
              </a:tr>
            </a:tbl>
          </a:graphicData>
        </a:graphic>
      </p:graphicFrame>
      <p:sp>
        <p:nvSpPr>
          <p:cNvPr id="12" name="Rectangle 11">
            <a:extLst>
              <a:ext uri="{FF2B5EF4-FFF2-40B4-BE49-F238E27FC236}">
                <a16:creationId xmlns:a16="http://schemas.microsoft.com/office/drawing/2014/main" id="{14ECF547-0621-FD95-AB3A-0D0FA767564D}"/>
              </a:ext>
            </a:extLst>
          </p:cNvPr>
          <p:cNvSpPr/>
          <p:nvPr/>
        </p:nvSpPr>
        <p:spPr>
          <a:xfrm>
            <a:off x="669072" y="4047391"/>
            <a:ext cx="9355252" cy="304215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ZoneTexte 1">
            <a:extLst>
              <a:ext uri="{FF2B5EF4-FFF2-40B4-BE49-F238E27FC236}">
                <a16:creationId xmlns:a16="http://schemas.microsoft.com/office/drawing/2014/main" id="{40335515-F22A-2A4F-05FF-A1C7205ED811}"/>
              </a:ext>
            </a:extLst>
          </p:cNvPr>
          <p:cNvSpPr txBox="1"/>
          <p:nvPr/>
        </p:nvSpPr>
        <p:spPr>
          <a:xfrm>
            <a:off x="852905" y="7180042"/>
            <a:ext cx="8987589" cy="523220"/>
          </a:xfrm>
          <a:prstGeom prst="rect">
            <a:avLst/>
          </a:prstGeom>
          <a:noFill/>
        </p:spPr>
        <p:txBody>
          <a:bodyPr wrap="square" rtlCol="0">
            <a:spAutoFit/>
          </a:bodyPr>
          <a:lstStyle/>
          <a:p>
            <a:pPr algn="ctr"/>
            <a:r>
              <a:rPr lang="en-US" sz="1400" i="1">
                <a:solidFill>
                  <a:schemeClr val="tx1"/>
                </a:solidFill>
                <a:latin typeface="Arial" panose="020B0604020202020204" pitchFamily="34" charset="0"/>
                <a:cs typeface="Arial" panose="020B0604020202020204" pitchFamily="34" charset="0"/>
              </a:rPr>
              <a:t>Simulation of the distribution tariff in the Sibelga network (Brussels, Belgium) for a consumption of 1,000 kWh for the 2023 tariff year for a customer with a capacity of less than 56 kVA. Type A is the most advantageous.</a:t>
            </a:r>
            <a:endParaRPr lang="en-GB" sz="1400" i="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94151"/>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1A39658-6643-0117-9B09-8FF701D01707}"/>
              </a:ext>
            </a:extLst>
          </p:cNvPr>
          <p:cNvSpPr txBox="1"/>
          <p:nvPr/>
        </p:nvSpPr>
        <p:spPr>
          <a:xfrm>
            <a:off x="589585" y="349892"/>
            <a:ext cx="8338515"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Community-based energy sharing in a condominium</a:t>
            </a:r>
            <a:endParaRPr lang="en-GB" sz="2400" b="1">
              <a:latin typeface="Arial" panose="020B0604020202020204" pitchFamily="34" charset="0"/>
              <a:cs typeface="Arial" panose="020B0604020202020204" pitchFamily="34" charset="0"/>
            </a:endParaRPr>
          </a:p>
        </p:txBody>
      </p:sp>
      <p:grpSp>
        <p:nvGrpSpPr>
          <p:cNvPr id="4" name="Groupe 3">
            <a:extLst>
              <a:ext uri="{FF2B5EF4-FFF2-40B4-BE49-F238E27FC236}">
                <a16:creationId xmlns:a16="http://schemas.microsoft.com/office/drawing/2014/main" id="{D90D5A25-C784-CD5A-7F21-1195CEA6EF58}"/>
              </a:ext>
            </a:extLst>
          </p:cNvPr>
          <p:cNvGrpSpPr/>
          <p:nvPr/>
        </p:nvGrpSpPr>
        <p:grpSpPr>
          <a:xfrm>
            <a:off x="8103851" y="1263655"/>
            <a:ext cx="1744578" cy="4186649"/>
            <a:chOff x="6689524" y="1271435"/>
            <a:chExt cx="2434154" cy="5841491"/>
          </a:xfrm>
        </p:grpSpPr>
        <p:pic>
          <p:nvPicPr>
            <p:cNvPr id="5" name="object 5">
              <a:extLst>
                <a:ext uri="{FF2B5EF4-FFF2-40B4-BE49-F238E27FC236}">
                  <a16:creationId xmlns:a16="http://schemas.microsoft.com/office/drawing/2014/main" id="{F6C0A044-89D0-B0C8-2C31-97E1968AC929}"/>
                </a:ext>
              </a:extLst>
            </p:cNvPr>
            <p:cNvPicPr/>
            <p:nvPr/>
          </p:nvPicPr>
          <p:blipFill>
            <a:blip r:embed="rId2" cstate="print"/>
            <a:stretch>
              <a:fillRect/>
            </a:stretch>
          </p:blipFill>
          <p:spPr>
            <a:xfrm>
              <a:off x="7465004" y="5691323"/>
              <a:ext cx="942699" cy="915186"/>
            </a:xfrm>
            <a:prstGeom prst="rect">
              <a:avLst/>
            </a:prstGeom>
          </p:spPr>
        </p:pic>
        <p:pic>
          <p:nvPicPr>
            <p:cNvPr id="7" name="object 19">
              <a:extLst>
                <a:ext uri="{FF2B5EF4-FFF2-40B4-BE49-F238E27FC236}">
                  <a16:creationId xmlns:a16="http://schemas.microsoft.com/office/drawing/2014/main" id="{DAF323A9-0F82-AD8D-4730-63DD84CC3BE4}"/>
                </a:ext>
              </a:extLst>
            </p:cNvPr>
            <p:cNvPicPr/>
            <p:nvPr/>
          </p:nvPicPr>
          <p:blipFill>
            <a:blip r:embed="rId3" cstate="print"/>
            <a:stretch>
              <a:fillRect/>
            </a:stretch>
          </p:blipFill>
          <p:spPr>
            <a:xfrm>
              <a:off x="7574991" y="1654175"/>
              <a:ext cx="808046" cy="809259"/>
            </a:xfrm>
            <a:prstGeom prst="rect">
              <a:avLst/>
            </a:prstGeom>
          </p:spPr>
        </p:pic>
        <p:cxnSp>
          <p:nvCxnSpPr>
            <p:cNvPr id="8" name="Connecteur droit avec flèche 7">
              <a:extLst>
                <a:ext uri="{FF2B5EF4-FFF2-40B4-BE49-F238E27FC236}">
                  <a16:creationId xmlns:a16="http://schemas.microsoft.com/office/drawing/2014/main" id="{D6C8BE40-C663-C220-F2A2-0662BC0BE9D0}"/>
                </a:ext>
              </a:extLst>
            </p:cNvPr>
            <p:cNvCxnSpPr>
              <a:cxnSpLocks/>
            </p:cNvCxnSpPr>
            <p:nvPr/>
          </p:nvCxnSpPr>
          <p:spPr>
            <a:xfrm>
              <a:off x="7906602" y="4846711"/>
              <a:ext cx="0" cy="73039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4192B6C7-C7BC-17DB-BFFA-E0BCB39DB821}"/>
                </a:ext>
              </a:extLst>
            </p:cNvPr>
            <p:cNvCxnSpPr>
              <a:cxnSpLocks/>
            </p:cNvCxnSpPr>
            <p:nvPr/>
          </p:nvCxnSpPr>
          <p:spPr>
            <a:xfrm flipV="1">
              <a:off x="8066851" y="4846711"/>
              <a:ext cx="0" cy="7212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B3482DD3-FD38-02B0-9C35-6D510B4344A5}"/>
                </a:ext>
              </a:extLst>
            </p:cNvPr>
            <p:cNvSpPr txBox="1"/>
            <p:nvPr/>
          </p:nvSpPr>
          <p:spPr>
            <a:xfrm>
              <a:off x="7099299" y="4488780"/>
              <a:ext cx="1759430" cy="365016"/>
            </a:xfrm>
            <a:prstGeom prst="rect">
              <a:avLst/>
            </a:prstGeom>
            <a:noFill/>
          </p:spPr>
          <p:txBody>
            <a:bodyPr wrap="square" rtlCol="0">
              <a:spAutoFit/>
            </a:bodyPr>
            <a:lstStyle/>
            <a:p>
              <a:pPr algn="ctr"/>
              <a:r>
                <a:rPr lang="en-GB" sz="1050" b="1"/>
                <a:t>Condominium</a:t>
              </a:r>
            </a:p>
          </p:txBody>
        </p:sp>
        <p:pic>
          <p:nvPicPr>
            <p:cNvPr id="12" name="object 12">
              <a:extLst>
                <a:ext uri="{FF2B5EF4-FFF2-40B4-BE49-F238E27FC236}">
                  <a16:creationId xmlns:a16="http://schemas.microsoft.com/office/drawing/2014/main" id="{FE744055-F1F3-5CA2-EA32-3A8CA50F6CBA}"/>
                </a:ext>
              </a:extLst>
            </p:cNvPr>
            <p:cNvPicPr/>
            <p:nvPr/>
          </p:nvPicPr>
          <p:blipFill>
            <a:blip r:embed="rId4" cstate="print"/>
            <a:stretch>
              <a:fillRect/>
            </a:stretch>
          </p:blipFill>
          <p:spPr>
            <a:xfrm>
              <a:off x="7457060" y="3477045"/>
              <a:ext cx="1077744" cy="996439"/>
            </a:xfrm>
            <a:prstGeom prst="rect">
              <a:avLst/>
            </a:prstGeom>
          </p:spPr>
        </p:pic>
        <p:cxnSp>
          <p:nvCxnSpPr>
            <p:cNvPr id="13" name="Connecteur droit avec flèche 12">
              <a:extLst>
                <a:ext uri="{FF2B5EF4-FFF2-40B4-BE49-F238E27FC236}">
                  <a16:creationId xmlns:a16="http://schemas.microsoft.com/office/drawing/2014/main" id="{7CED13F1-F84D-466C-5E44-F8ED201052E3}"/>
                </a:ext>
              </a:extLst>
            </p:cNvPr>
            <p:cNvCxnSpPr>
              <a:cxnSpLocks/>
            </p:cNvCxnSpPr>
            <p:nvPr/>
          </p:nvCxnSpPr>
          <p:spPr>
            <a:xfrm>
              <a:off x="7979015" y="2615834"/>
              <a:ext cx="0" cy="7582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BE1B17C-B5EC-99AD-3854-51C9983775F1}"/>
                </a:ext>
              </a:extLst>
            </p:cNvPr>
            <p:cNvSpPr/>
            <p:nvPr/>
          </p:nvSpPr>
          <p:spPr>
            <a:xfrm>
              <a:off x="6689524" y="1271435"/>
              <a:ext cx="2434154" cy="584149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3" name="ZoneTexte 2">
            <a:extLst>
              <a:ext uri="{FF2B5EF4-FFF2-40B4-BE49-F238E27FC236}">
                <a16:creationId xmlns:a16="http://schemas.microsoft.com/office/drawing/2014/main" id="{9C462ED9-B56C-5FE8-FC7D-F44E3D82DF15}"/>
              </a:ext>
            </a:extLst>
          </p:cNvPr>
          <p:cNvSpPr txBox="1"/>
          <p:nvPr/>
        </p:nvSpPr>
        <p:spPr>
          <a:xfrm>
            <a:off x="589584" y="1119271"/>
            <a:ext cx="7000649" cy="4555093"/>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A condominium is a type of property where multiple individuals (</a:t>
            </a:r>
            <a:r>
              <a:rPr lang="en-US" sz="2000" b="1">
                <a:latin typeface="Arial" panose="020B0604020202020204" pitchFamily="34" charset="0"/>
                <a:cs typeface="Arial" panose="020B0604020202020204" pitchFamily="34" charset="0"/>
              </a:rPr>
              <a:t>owners</a:t>
            </a:r>
            <a:r>
              <a:rPr lang="en-US" sz="2000">
                <a:latin typeface="Arial" panose="020B0604020202020204" pitchFamily="34" charset="0"/>
                <a:cs typeface="Arial" panose="020B0604020202020204" pitchFamily="34" charset="0"/>
              </a:rPr>
              <a:t>) hold separate units within a single building. Owners may choose to live in their units themselves (</a:t>
            </a:r>
            <a:r>
              <a:rPr lang="en-US" sz="2000" b="1">
                <a:latin typeface="Arial" panose="020B0604020202020204" pitchFamily="34" charset="0"/>
                <a:cs typeface="Arial" panose="020B0604020202020204" pitchFamily="34" charset="0"/>
              </a:rPr>
              <a:t>owner-occupants</a:t>
            </a:r>
            <a:r>
              <a:rPr lang="en-US" sz="2000">
                <a:latin typeface="Arial" panose="020B0604020202020204" pitchFamily="34" charset="0"/>
                <a:cs typeface="Arial" panose="020B0604020202020204" pitchFamily="34" charset="0"/>
              </a:rPr>
              <a:t>) or rent them out to </a:t>
            </a:r>
            <a:r>
              <a:rPr lang="en-US" sz="2000" b="1">
                <a:latin typeface="Arial" panose="020B0604020202020204" pitchFamily="34" charset="0"/>
                <a:cs typeface="Arial" panose="020B0604020202020204" pitchFamily="34" charset="0"/>
              </a:rPr>
              <a:t>tenants</a:t>
            </a:r>
            <a:r>
              <a:rPr lang="en-US" sz="2000">
                <a:latin typeface="Arial" panose="020B0604020202020204" pitchFamily="34" charset="0"/>
                <a:cs typeface="Arial" panose="020B0604020202020204" pitchFamily="34" charset="0"/>
              </a:rPr>
              <a:t>. All unit owners collectively form the </a:t>
            </a:r>
            <a:r>
              <a:rPr lang="en-US" sz="2000" b="1">
                <a:latin typeface="Arial" panose="020B0604020202020204" pitchFamily="34" charset="0"/>
                <a:cs typeface="Arial" panose="020B0604020202020204" pitchFamily="34" charset="0"/>
              </a:rPr>
              <a:t>condominium association</a:t>
            </a:r>
            <a:r>
              <a:rPr lang="en-US" sz="2000">
                <a:latin typeface="Arial" panose="020B0604020202020204" pitchFamily="34" charset="0"/>
                <a:cs typeface="Arial" panose="020B0604020202020204" pitchFamily="34" charset="0"/>
              </a:rPr>
              <a:t>, which is responsible for managing the shared spaces and resources of the building, including any PV system on the roof.</a:t>
            </a:r>
          </a:p>
          <a:p>
            <a:pPr algn="just"/>
            <a:endParaRPr lang="en-US" sz="1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Usually, the PV installation is owned by this association and is connected behind the association’s main meter, which measures the consumption of common areas within the building. This setup allows the energy generated to offset energy needs in common areas of the building, reducing overall energy costs for shared spaces.</a:t>
            </a:r>
          </a:p>
        </p:txBody>
      </p:sp>
      <p:sp>
        <p:nvSpPr>
          <p:cNvPr id="17" name="ZoneTexte 16">
            <a:extLst>
              <a:ext uri="{FF2B5EF4-FFF2-40B4-BE49-F238E27FC236}">
                <a16:creationId xmlns:a16="http://schemas.microsoft.com/office/drawing/2014/main" id="{12B1E412-8384-750F-6807-57FC5C426FCE}"/>
              </a:ext>
            </a:extLst>
          </p:cNvPr>
          <p:cNvSpPr txBox="1"/>
          <p:nvPr/>
        </p:nvSpPr>
        <p:spPr>
          <a:xfrm>
            <a:off x="589584" y="5852125"/>
            <a:ext cx="9481516" cy="1631216"/>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However, a challenge with PV systems in condominiums is that </a:t>
            </a:r>
            <a:r>
              <a:rPr lang="en-US" sz="2000" b="1">
                <a:latin typeface="Arial" panose="020B0604020202020204" pitchFamily="34" charset="0"/>
                <a:cs typeface="Arial" panose="020B0604020202020204" pitchFamily="34" charset="0"/>
              </a:rPr>
              <a:t>they are typically connected behind this single main meter</a:t>
            </a:r>
            <a:r>
              <a:rPr lang="en-US" sz="2000">
                <a:latin typeface="Arial" panose="020B0604020202020204" pitchFamily="34" charset="0"/>
                <a:cs typeface="Arial" panose="020B0604020202020204" pitchFamily="34" charset="0"/>
              </a:rPr>
              <a:t>. Community-based energy sharing solutions help address this issue by allowing for separate accounting and billing of energy consumed from the grid versus energy consumed from the PV system, ensuring fair distribution of energy savings among the owners.</a:t>
            </a:r>
            <a:endParaRPr lang="en-GB" sz="2000">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48215661-D3CA-7446-1A15-B5BFDAD0DD48}"/>
              </a:ext>
            </a:extLst>
          </p:cNvPr>
          <p:cNvSpPr>
            <a:spLocks noGrp="1"/>
          </p:cNvSpPr>
          <p:nvPr>
            <p:ph type="sldNum" sz="quarter" idx="12"/>
          </p:nvPr>
        </p:nvSpPr>
        <p:spPr/>
        <p:txBody>
          <a:bodyPr/>
          <a:lstStyle/>
          <a:p>
            <a:fld id="{C7CC0789-4E3B-4896-AB79-9C52DA5A6F9C}" type="slidenum">
              <a:rPr lang="en-GB" smtClean="0"/>
              <a:t>309</a:t>
            </a:fld>
            <a:endParaRPr lang="en-GB" dirty="0"/>
          </a:p>
        </p:txBody>
      </p:sp>
    </p:spTree>
    <p:extLst>
      <p:ext uri="{BB962C8B-B14F-4D97-AF65-F5344CB8AC3E}">
        <p14:creationId xmlns:p14="http://schemas.microsoft.com/office/powerpoint/2010/main" val="2672874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of energy consumption&#10;&#10;Description automatically generated">
            <a:extLst>
              <a:ext uri="{FF2B5EF4-FFF2-40B4-BE49-F238E27FC236}">
                <a16:creationId xmlns:a16="http://schemas.microsoft.com/office/drawing/2014/main" id="{DCB02168-66CB-8F27-4946-028793597D18}"/>
              </a:ext>
            </a:extLst>
          </p:cNvPr>
          <p:cNvPicPr>
            <a:picLocks noGrp="1" noChangeAspect="1"/>
          </p:cNvPicPr>
          <p:nvPr>
            <p:ph idx="1"/>
          </p:nvPr>
        </p:nvPicPr>
        <p:blipFill>
          <a:blip r:embed="rId3"/>
          <a:srcRect t="17819" b="9118"/>
          <a:stretch/>
        </p:blipFill>
        <p:spPr>
          <a:xfrm>
            <a:off x="992066" y="2263426"/>
            <a:ext cx="6615028" cy="3411639"/>
          </a:xfrm>
        </p:spPr>
      </p:pic>
      <p:pic>
        <p:nvPicPr>
          <p:cNvPr id="10" name="Picture 9" descr="A chart of energy sources&#10;&#10;Description automatically generated with medium confidence">
            <a:extLst>
              <a:ext uri="{FF2B5EF4-FFF2-40B4-BE49-F238E27FC236}">
                <a16:creationId xmlns:a16="http://schemas.microsoft.com/office/drawing/2014/main" id="{F15C7E97-DD6D-9EFD-E6DC-51006A4E9652}"/>
              </a:ext>
            </a:extLst>
          </p:cNvPr>
          <p:cNvPicPr>
            <a:picLocks noChangeAspect="1"/>
          </p:cNvPicPr>
          <p:nvPr/>
        </p:nvPicPr>
        <p:blipFill>
          <a:blip r:embed="rId4"/>
          <a:srcRect t="12237"/>
          <a:stretch/>
        </p:blipFill>
        <p:spPr>
          <a:xfrm>
            <a:off x="7766373" y="3524736"/>
            <a:ext cx="1715059" cy="1952479"/>
          </a:xfrm>
          <a:prstGeom prst="rect">
            <a:avLst/>
          </a:prstGeom>
        </p:spPr>
      </p:pic>
      <p:sp>
        <p:nvSpPr>
          <p:cNvPr id="4" name="ZoneTexte 3">
            <a:extLst>
              <a:ext uri="{FF2B5EF4-FFF2-40B4-BE49-F238E27FC236}">
                <a16:creationId xmlns:a16="http://schemas.microsoft.com/office/drawing/2014/main" id="{3341609A-B502-19D0-C41C-573B0EE79259}"/>
              </a:ext>
            </a:extLst>
          </p:cNvPr>
          <p:cNvSpPr txBox="1"/>
          <p:nvPr/>
        </p:nvSpPr>
        <p:spPr>
          <a:xfrm>
            <a:off x="590881" y="350031"/>
            <a:ext cx="9425398" cy="461848"/>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Oil in global energy consumption</a:t>
            </a:r>
            <a:endParaRPr lang="fr-BE" sz="2401" b="1">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F08DB4CC-1E9F-4D07-5627-E143DF252530}"/>
              </a:ext>
            </a:extLst>
          </p:cNvPr>
          <p:cNvSpPr txBox="1"/>
          <p:nvPr/>
        </p:nvSpPr>
        <p:spPr>
          <a:xfrm>
            <a:off x="590879" y="1054049"/>
            <a:ext cx="9485265" cy="708166"/>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In 2022, oil represented approximately 30% of global primary energy consumption, amounting to 52,970 TWh out of a total of 178,899 TWh.</a:t>
            </a:r>
            <a:endParaRPr lang="en-GB" sz="2001">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18F346BE-5883-F21A-4ABC-1F3CE445AA49}"/>
              </a:ext>
            </a:extLst>
          </p:cNvPr>
          <p:cNvSpPr txBox="1"/>
          <p:nvPr/>
        </p:nvSpPr>
        <p:spPr>
          <a:xfrm>
            <a:off x="781968" y="6042687"/>
            <a:ext cx="9129465" cy="307905"/>
          </a:xfrm>
          <a:prstGeom prst="rect">
            <a:avLst/>
          </a:prstGeom>
          <a:noFill/>
        </p:spPr>
        <p:txBody>
          <a:bodyPr wrap="square">
            <a:spAutoFit/>
          </a:bodyPr>
          <a:lstStyle/>
          <a:p>
            <a:pPr algn="ctr"/>
            <a:r>
              <a:rPr lang="en-GB" sz="1401" i="1">
                <a:latin typeface="Arial" panose="020B0604020202020204" pitchFamily="34" charset="0"/>
                <a:cs typeface="Arial" panose="020B0604020202020204" pitchFamily="34" charset="0"/>
              </a:rPr>
              <a:t>Global primary energy consumption by source.</a:t>
            </a:r>
            <a:r>
              <a:rPr lang="en-GB" sz="1401" b="1" baseline="30000">
                <a:latin typeface="Arial" panose="020B0604020202020204" pitchFamily="34" charset="0"/>
                <a:cs typeface="Arial" panose="020B0604020202020204" pitchFamily="34" charset="0"/>
              </a:rPr>
              <a:t>1</a:t>
            </a:r>
          </a:p>
        </p:txBody>
      </p:sp>
      <p:sp>
        <p:nvSpPr>
          <p:cNvPr id="2" name="Rectangle 1">
            <a:extLst>
              <a:ext uri="{FF2B5EF4-FFF2-40B4-BE49-F238E27FC236}">
                <a16:creationId xmlns:a16="http://schemas.microsoft.com/office/drawing/2014/main" id="{39EE6855-532D-6DB6-2647-D3EBB6830ED9}"/>
              </a:ext>
            </a:extLst>
          </p:cNvPr>
          <p:cNvSpPr/>
          <p:nvPr/>
        </p:nvSpPr>
        <p:spPr>
          <a:xfrm>
            <a:off x="781968" y="1940580"/>
            <a:ext cx="9129465" cy="403088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7" name="ZoneTexte 6">
            <a:extLst>
              <a:ext uri="{FF2B5EF4-FFF2-40B4-BE49-F238E27FC236}">
                <a16:creationId xmlns:a16="http://schemas.microsoft.com/office/drawing/2014/main" id="{811ACD0B-E396-EE8C-A7EC-D4F71B08411C}"/>
              </a:ext>
            </a:extLst>
          </p:cNvPr>
          <p:cNvSpPr txBox="1"/>
          <p:nvPr/>
        </p:nvSpPr>
        <p:spPr>
          <a:xfrm>
            <a:off x="232788" y="7597634"/>
            <a:ext cx="5347504" cy="261610"/>
          </a:xfrm>
          <a:prstGeom prst="rect">
            <a:avLst/>
          </a:prstGeom>
          <a:noFill/>
        </p:spPr>
        <p:txBody>
          <a:bodyPr wrap="square">
            <a:spAutoFit/>
          </a:bodyPr>
          <a:lstStyle/>
          <a:p>
            <a:r>
              <a:rPr lang="en-GB" sz="1200" b="1" baseline="30000">
                <a:latin typeface="Arial" panose="020B0604020202020204" pitchFamily="34" charset="0"/>
                <a:cs typeface="Arial" panose="020B0604020202020204" pitchFamily="34" charset="0"/>
              </a:rPr>
              <a:t>1 </a:t>
            </a:r>
            <a:r>
              <a:rPr lang="en-GB" sz="1100">
                <a:latin typeface="Arial" panose="020B0604020202020204" pitchFamily="34" charset="0"/>
                <a:cs typeface="Arial" panose="020B0604020202020204" pitchFamily="34" charset="0"/>
              </a:rPr>
              <a:t>https://ourworldindata.org/grapher/global-primary-energy</a:t>
            </a:r>
          </a:p>
        </p:txBody>
      </p:sp>
      <p:sp>
        <p:nvSpPr>
          <p:cNvPr id="6" name="ZoneTexte 5">
            <a:extLst>
              <a:ext uri="{FF2B5EF4-FFF2-40B4-BE49-F238E27FC236}">
                <a16:creationId xmlns:a16="http://schemas.microsoft.com/office/drawing/2014/main" id="{93D8804A-FFB5-EC53-320A-00FA1EF9FC1F}"/>
              </a:ext>
            </a:extLst>
          </p:cNvPr>
          <p:cNvSpPr txBox="1"/>
          <p:nvPr/>
        </p:nvSpPr>
        <p:spPr>
          <a:xfrm>
            <a:off x="590879" y="6444674"/>
            <a:ext cx="9480221" cy="1015663"/>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Oil markets are highly complex. governments and producer alliances sometimes intervene to stabilize prices or prevent major market imbalances, as demonstrated during the 2020 oil crisis.</a:t>
            </a:r>
            <a:endParaRPr lang="en-GB" sz="2000">
              <a:latin typeface="Arial" panose="020B0604020202020204" pitchFamily="34" charset="0"/>
              <a:cs typeface="Arial" panose="020B0604020202020204" pitchFamily="34" charset="0"/>
            </a:endParaRPr>
          </a:p>
        </p:txBody>
      </p:sp>
      <p:sp>
        <p:nvSpPr>
          <p:cNvPr id="9" name="Espace réservé du numéro de diapositive 8">
            <a:extLst>
              <a:ext uri="{FF2B5EF4-FFF2-40B4-BE49-F238E27FC236}">
                <a16:creationId xmlns:a16="http://schemas.microsoft.com/office/drawing/2014/main" id="{ACA3059E-8662-DD7F-2270-935C0EC908DE}"/>
              </a:ext>
            </a:extLst>
          </p:cNvPr>
          <p:cNvSpPr>
            <a:spLocks noGrp="1"/>
          </p:cNvSpPr>
          <p:nvPr>
            <p:ph type="sldNum" sz="quarter" idx="12"/>
          </p:nvPr>
        </p:nvSpPr>
        <p:spPr/>
        <p:txBody>
          <a:bodyPr/>
          <a:lstStyle/>
          <a:p>
            <a:fld id="{C7CC0789-4E3B-4896-AB79-9C52DA5A6F9C}" type="slidenum">
              <a:rPr lang="en-GB" smtClean="0"/>
              <a:t>31</a:t>
            </a:fld>
            <a:endParaRPr lang="en-GB"/>
          </a:p>
        </p:txBody>
      </p:sp>
    </p:spTree>
    <p:extLst>
      <p:ext uri="{BB962C8B-B14F-4D97-AF65-F5344CB8AC3E}">
        <p14:creationId xmlns:p14="http://schemas.microsoft.com/office/powerpoint/2010/main" val="2360094367"/>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48F73B4-61DE-880E-B2BB-255691F97591}"/>
              </a:ext>
            </a:extLst>
          </p:cNvPr>
          <p:cNvSpPr txBox="1"/>
          <p:nvPr/>
        </p:nvSpPr>
        <p:spPr>
          <a:xfrm>
            <a:off x="589586" y="349892"/>
            <a:ext cx="8643314"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Energy sharing within a condominium in legislation </a:t>
            </a:r>
            <a:endParaRPr lang="fr-BE" sz="2400" b="1">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D38FE6B9-AF13-E744-6EA6-F32F0718B2C7}"/>
              </a:ext>
            </a:extLst>
          </p:cNvPr>
          <p:cNvSpPr txBox="1"/>
          <p:nvPr/>
        </p:nvSpPr>
        <p:spPr>
          <a:xfrm>
            <a:off x="587046" y="1425575"/>
            <a:ext cx="9484054" cy="6370975"/>
          </a:xfrm>
          <a:prstGeom prst="rect">
            <a:avLst/>
          </a:prstGeom>
          <a:noFill/>
        </p:spPr>
        <p:txBody>
          <a:bodyPr wrap="square">
            <a:spAutoFit/>
          </a:bodyPr>
          <a:lstStyle/>
          <a:p>
            <a:pPr algn="just"/>
            <a:r>
              <a:rPr lang="en-US" sz="1700">
                <a:latin typeface="Arial" panose="020B0604020202020204" pitchFamily="34" charset="0"/>
                <a:cs typeface="Arial" panose="020B0604020202020204" pitchFamily="34" charset="0"/>
              </a:rPr>
              <a:t>“Member States shall ensure that renewables self-consumers located in the same building, including multi-apartment blocks, are entitled to:</a:t>
            </a:r>
          </a:p>
          <a:p>
            <a:pPr algn="just"/>
            <a:r>
              <a:rPr lang="en-US" sz="1700" b="1">
                <a:latin typeface="Arial" panose="020B0604020202020204" pitchFamily="34" charset="0"/>
                <a:cs typeface="Arial" panose="020B0604020202020204" pitchFamily="34" charset="0"/>
              </a:rPr>
              <a:t>(a) </a:t>
            </a:r>
            <a:r>
              <a:rPr lang="en-US" sz="1700">
                <a:latin typeface="Arial" panose="020B0604020202020204" pitchFamily="34" charset="0"/>
                <a:cs typeface="Arial" panose="020B0604020202020204" pitchFamily="34" charset="0"/>
              </a:rPr>
              <a:t>to generate renewable energy, including for their own consumption, store and sell their excess production of renewable electricity, including through renewables power purchase agreements, electricity suppliers and peer-to-peer trading arrangements, without being subject: 	</a:t>
            </a:r>
            <a:r>
              <a:rPr lang="en-US" sz="1700" b="1">
                <a:latin typeface="Arial" panose="020B0604020202020204" pitchFamily="34" charset="0"/>
                <a:cs typeface="Arial" panose="020B0604020202020204" pitchFamily="34" charset="0"/>
              </a:rPr>
              <a:t>(i) </a:t>
            </a:r>
            <a:r>
              <a:rPr lang="en-US" sz="1700">
                <a:latin typeface="Arial" panose="020B0604020202020204" pitchFamily="34" charset="0"/>
                <a:cs typeface="Arial" panose="020B0604020202020204" pitchFamily="34" charset="0"/>
              </a:rPr>
              <a:t>in relation to the electricity that they consume from or feed into the grid, to 	discriminatory or disproportionate procedures and charges, and to network charges that 	are not cost-reflective;</a:t>
            </a:r>
          </a:p>
          <a:p>
            <a:pPr algn="just"/>
            <a:r>
              <a:rPr lang="en-US" sz="1700">
                <a:latin typeface="Arial" panose="020B0604020202020204" pitchFamily="34" charset="0"/>
                <a:cs typeface="Arial" panose="020B0604020202020204" pitchFamily="34" charset="0"/>
              </a:rPr>
              <a:t>	</a:t>
            </a:r>
            <a:r>
              <a:rPr lang="en-US" sz="1700" b="1">
                <a:latin typeface="Arial" panose="020B0604020202020204" pitchFamily="34" charset="0"/>
                <a:cs typeface="Arial" panose="020B0604020202020204" pitchFamily="34" charset="0"/>
              </a:rPr>
              <a:t>(ii) </a:t>
            </a:r>
            <a:r>
              <a:rPr lang="en-US" sz="1700">
                <a:latin typeface="Arial" panose="020B0604020202020204" pitchFamily="34" charset="0"/>
                <a:cs typeface="Arial" panose="020B0604020202020204" pitchFamily="34" charset="0"/>
              </a:rPr>
              <a:t>in relation to their self-generated electricity from renewable sources remaining within 	their premises, to discriminatory or disproportionate procedures, and to any charges or 	fees;</a:t>
            </a:r>
          </a:p>
          <a:p>
            <a:pPr algn="just"/>
            <a:r>
              <a:rPr lang="en-US" sz="1700" b="1">
                <a:latin typeface="Arial" panose="020B0604020202020204" pitchFamily="34" charset="0"/>
                <a:cs typeface="Arial" panose="020B0604020202020204" pitchFamily="34" charset="0"/>
              </a:rPr>
              <a:t>(b) </a:t>
            </a:r>
            <a:r>
              <a:rPr lang="en-US" sz="1700">
                <a:latin typeface="Arial" panose="020B0604020202020204" pitchFamily="34" charset="0"/>
                <a:cs typeface="Arial" panose="020B0604020202020204" pitchFamily="34" charset="0"/>
              </a:rPr>
              <a:t>to install and operate electricity storage systems combined with installations generating renewable electricity for self-consumption without liability for any double charge, including network charges, for stored electricity remaining within their premises;</a:t>
            </a:r>
          </a:p>
          <a:p>
            <a:pPr algn="just"/>
            <a:r>
              <a:rPr lang="en-US" sz="1700" b="1">
                <a:latin typeface="Arial" panose="020B0604020202020204" pitchFamily="34" charset="0"/>
                <a:cs typeface="Arial" panose="020B0604020202020204" pitchFamily="34" charset="0"/>
              </a:rPr>
              <a:t>(c) </a:t>
            </a:r>
            <a:r>
              <a:rPr lang="en-US" sz="1700">
                <a:latin typeface="Arial" panose="020B0604020202020204" pitchFamily="34" charset="0"/>
                <a:cs typeface="Arial" panose="020B0604020202020204" pitchFamily="34" charset="0"/>
              </a:rPr>
              <a:t>to maintain their rights and obligations as final consumers;</a:t>
            </a:r>
          </a:p>
          <a:p>
            <a:pPr algn="just"/>
            <a:r>
              <a:rPr lang="en-US" sz="1700" b="1">
                <a:latin typeface="Arial" panose="020B0604020202020204" pitchFamily="34" charset="0"/>
                <a:cs typeface="Arial" panose="020B0604020202020204" pitchFamily="34" charset="0"/>
              </a:rPr>
              <a:t>(d) </a:t>
            </a:r>
            <a:r>
              <a:rPr lang="en-US" sz="1700">
                <a:latin typeface="Arial" panose="020B0604020202020204" pitchFamily="34" charset="0"/>
                <a:cs typeface="Arial" panose="020B0604020202020204" pitchFamily="34" charset="0"/>
              </a:rPr>
              <a:t>to receive remuneration, including, where applicable, through support schemes, for the self-generated renewable electricity that they feed into the grid, which reflects the market value of that electricity and which may take into account its long-term value to the grid, the environment and society;</a:t>
            </a:r>
          </a:p>
          <a:p>
            <a:pPr algn="just"/>
            <a:r>
              <a:rPr lang="en-US" sz="1700">
                <a:latin typeface="Arial" panose="020B0604020202020204" pitchFamily="34" charset="0"/>
                <a:cs typeface="Arial" panose="020B0604020202020204" pitchFamily="34" charset="0"/>
              </a:rPr>
              <a:t>They are permitted to arrange sharing of renewable energy that is produced on their site or sites between themselves, without prejudice to the network charges and other relevant charges, fees, levies and taxes applicable to each renewables self-consumer. Member States may differentiate between individual renewables self-consumers and jointly acting renewables self-consumers. Any such differentiation shall be proportionate and duly justified.”</a:t>
            </a:r>
            <a:endParaRPr lang="en-GB" sz="170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17119CAB-A110-2C78-CF72-130C9595BA53}"/>
              </a:ext>
            </a:extLst>
          </p:cNvPr>
          <p:cNvSpPr txBox="1"/>
          <p:nvPr/>
        </p:nvSpPr>
        <p:spPr>
          <a:xfrm>
            <a:off x="587046" y="918511"/>
            <a:ext cx="5345430" cy="400110"/>
          </a:xfrm>
          <a:prstGeom prst="rect">
            <a:avLst/>
          </a:prstGeom>
          <a:noFill/>
        </p:spPr>
        <p:txBody>
          <a:bodyPr wrap="square">
            <a:spAutoFit/>
          </a:bodyPr>
          <a:lstStyle/>
          <a:p>
            <a:pPr algn="l"/>
            <a:r>
              <a:rPr lang="en-US" sz="2000" b="0" i="0" u="sng">
                <a:solidFill>
                  <a:schemeClr val="dk1"/>
                </a:solidFill>
                <a:effectLst/>
                <a:latin typeface="Arial" panose="020B0604020202020204" pitchFamily="34" charset="0"/>
                <a:ea typeface="+mn-ea"/>
                <a:cs typeface="Arial" panose="020B0604020202020204" pitchFamily="34" charset="0"/>
              </a:rPr>
              <a:t>Article 21.4 of Directive 2018/2001</a:t>
            </a:r>
            <a:r>
              <a:rPr lang="en-US" b="0" i="0" u="sng">
                <a:solidFill>
                  <a:schemeClr val="dk1"/>
                </a:solidFill>
                <a:effectLst/>
                <a:latin typeface="Arial" panose="020B0604020202020204" pitchFamily="34" charset="0"/>
                <a:ea typeface="+mn-ea"/>
                <a:cs typeface="Arial" panose="020B0604020202020204" pitchFamily="34" charset="0"/>
              </a:rPr>
              <a:t>:</a:t>
            </a:r>
            <a:endParaRPr lang="en-GB" u="sng">
              <a:latin typeface="Arial" panose="020B0604020202020204" pitchFamily="34" charset="0"/>
              <a:cs typeface="Arial" panose="020B0604020202020204" pitchFamily="34" charset="0"/>
            </a:endParaRPr>
          </a:p>
        </p:txBody>
      </p:sp>
      <p:sp>
        <p:nvSpPr>
          <p:cNvPr id="12" name="Espace réservé du numéro de diapositive 2">
            <a:extLst>
              <a:ext uri="{FF2B5EF4-FFF2-40B4-BE49-F238E27FC236}">
                <a16:creationId xmlns:a16="http://schemas.microsoft.com/office/drawing/2014/main" id="{77F26F0D-8358-5A03-C176-E2FAD4102F57}"/>
              </a:ext>
            </a:extLst>
          </p:cNvPr>
          <p:cNvSpPr txBox="1">
            <a:spLocks/>
          </p:cNvSpPr>
          <p:nvPr/>
        </p:nvSpPr>
        <p:spPr>
          <a:xfrm>
            <a:off x="7552214" y="7495971"/>
            <a:ext cx="2406015" cy="427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7CC0789-4E3B-4896-AB79-9C52DA5A6F9C}" type="slidenum">
              <a:rPr lang="en-GB" sz="1400" smtClean="0">
                <a:solidFill>
                  <a:schemeClr val="tx1">
                    <a:lumMod val="50000"/>
                    <a:lumOff val="50000"/>
                  </a:schemeClr>
                </a:solidFill>
              </a:rPr>
              <a:pPr algn="r"/>
              <a:t>310</a:t>
            </a:fld>
            <a:endParaRPr lang="en-GB" sz="1400" dirty="0">
              <a:solidFill>
                <a:schemeClr val="tx1">
                  <a:lumMod val="50000"/>
                  <a:lumOff val="50000"/>
                </a:schemeClr>
              </a:solidFill>
            </a:endParaRPr>
          </a:p>
        </p:txBody>
      </p:sp>
    </p:spTree>
    <p:extLst>
      <p:ext uri="{BB962C8B-B14F-4D97-AF65-F5344CB8AC3E}">
        <p14:creationId xmlns:p14="http://schemas.microsoft.com/office/powerpoint/2010/main" val="3065241903"/>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e 25">
            <a:extLst>
              <a:ext uri="{FF2B5EF4-FFF2-40B4-BE49-F238E27FC236}">
                <a16:creationId xmlns:a16="http://schemas.microsoft.com/office/drawing/2014/main" id="{008CD743-8295-B1A8-1BDC-6DE7EB95B6C7}"/>
              </a:ext>
            </a:extLst>
          </p:cNvPr>
          <p:cNvGrpSpPr/>
          <p:nvPr/>
        </p:nvGrpSpPr>
        <p:grpSpPr>
          <a:xfrm>
            <a:off x="2249726" y="3952899"/>
            <a:ext cx="6193942" cy="2108152"/>
            <a:chOff x="2565400" y="4110906"/>
            <a:chExt cx="5562600" cy="2108152"/>
          </a:xfrm>
        </p:grpSpPr>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6498EA5E-B1E8-949D-0D29-6BADC34E5191}"/>
                    </a:ext>
                  </a:extLst>
                </p:cNvPr>
                <p:cNvSpPr txBox="1"/>
                <p:nvPr/>
              </p:nvSpPr>
              <p:spPr>
                <a:xfrm>
                  <a:off x="2565400" y="4110906"/>
                  <a:ext cx="5562600" cy="707886"/>
                </a:xfrm>
                <a:prstGeom prst="rect">
                  <a:avLst/>
                </a:prstGeom>
                <a:noFill/>
              </p:spPr>
              <p:txBody>
                <a:bodyPr wrap="square" rtlCol="0">
                  <a:spAutoFit/>
                </a:bodyPr>
                <a:lstStyle/>
                <a:p>
                  <a:pPr algn="ctr"/>
                  <a14:m>
                    <m:oMath xmlns:m="http://schemas.openxmlformats.org/officeDocument/2006/math">
                      <m:sSub>
                        <m:sSubPr>
                          <m:ctrlPr>
                            <a:rPr lang="fr-BE" sz="2000" i="1" smtClean="0">
                              <a:latin typeface="Cambria Math" panose="02040503050406030204" pitchFamily="18" charset="0"/>
                            </a:rPr>
                          </m:ctrlPr>
                        </m:sSubPr>
                        <m:e>
                          <m:r>
                            <a:rPr lang="fr-BE" sz="2000" b="0" i="1" smtClean="0">
                              <a:latin typeface="Cambria Math" panose="02040503050406030204" pitchFamily="18" charset="0"/>
                            </a:rPr>
                            <m:t>𝑘</m:t>
                          </m:r>
                        </m:e>
                        <m:sub>
                          <m:r>
                            <a:rPr lang="fr-BE" sz="2000" b="0" i="1" smtClean="0">
                              <a:latin typeface="Cambria Math" panose="02040503050406030204" pitchFamily="18" charset="0"/>
                            </a:rPr>
                            <m:t>𝑖</m:t>
                          </m:r>
                        </m:sub>
                      </m:sSub>
                      <m:r>
                        <a:rPr lang="fr-BE" sz="2000" b="0" i="1" smtClean="0">
                          <a:latin typeface="Cambria Math" panose="02040503050406030204" pitchFamily="18" charset="0"/>
                        </a:rPr>
                        <m:t>=</m:t>
                      </m:r>
                    </m:oMath>
                  </a14:m>
                  <a:r>
                    <a:rPr lang="fr-BE" sz="2000"/>
                    <a:t> percentage of the energy attributed to member </a:t>
                  </a:r>
                  <a14:m>
                    <m:oMath xmlns:m="http://schemas.openxmlformats.org/officeDocument/2006/math">
                      <m:r>
                        <a:rPr lang="fr-BE" sz="2000" b="0" i="1" smtClean="0">
                          <a:latin typeface="Cambria Math" panose="02040503050406030204" pitchFamily="18" charset="0"/>
                        </a:rPr>
                        <m:t>𝑖</m:t>
                      </m:r>
                    </m:oMath>
                  </a14:m>
                  <a:endParaRPr lang="fr-BE"/>
                </a:p>
              </p:txBody>
            </p:sp>
          </mc:Choice>
          <mc:Fallback xmlns="">
            <p:sp>
              <p:nvSpPr>
                <p:cNvPr id="11" name="ZoneTexte 10">
                  <a:extLst>
                    <a:ext uri="{FF2B5EF4-FFF2-40B4-BE49-F238E27FC236}">
                      <a16:creationId xmlns:a16="http://schemas.microsoft.com/office/drawing/2014/main" id="{6498EA5E-B1E8-949D-0D29-6BADC34E5191}"/>
                    </a:ext>
                  </a:extLst>
                </p:cNvPr>
                <p:cNvSpPr txBox="1">
                  <a:spLocks noRot="1" noChangeAspect="1" noMove="1" noResize="1" noEditPoints="1" noAdjustHandles="1" noChangeArrowheads="1" noChangeShapeType="1" noTextEdit="1"/>
                </p:cNvSpPr>
                <p:nvPr/>
              </p:nvSpPr>
              <p:spPr>
                <a:xfrm>
                  <a:off x="2565400" y="4110906"/>
                  <a:ext cx="5562600" cy="707886"/>
                </a:xfrm>
                <a:prstGeom prst="rect">
                  <a:avLst/>
                </a:prstGeom>
                <a:blipFill>
                  <a:blip r:embed="rId2"/>
                  <a:stretch>
                    <a:fillRect t="-34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2E8D472B-9950-DC47-5BC4-8A9D4902B8C0}"/>
                    </a:ext>
                  </a:extLst>
                </p:cNvPr>
                <p:cNvSpPr txBox="1"/>
                <p:nvPr/>
              </p:nvSpPr>
              <p:spPr>
                <a:xfrm>
                  <a:off x="4769362" y="4818792"/>
                  <a:ext cx="1154675" cy="7469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fr-BE" sz="2000" i="1" smtClean="0">
                                <a:latin typeface="Cambria Math" panose="02040503050406030204" pitchFamily="18" charset="0"/>
                              </a:rPr>
                            </m:ctrlPr>
                          </m:naryPr>
                          <m:sub>
                            <m:r>
                              <m:rPr>
                                <m:brk m:alnAt="7"/>
                              </m:rPr>
                              <a:rPr lang="fr-BE" sz="2000" b="0" i="1" smtClean="0">
                                <a:latin typeface="Cambria Math" panose="02040503050406030204" pitchFamily="18" charset="0"/>
                              </a:rPr>
                              <m:t>𝑖</m:t>
                            </m:r>
                          </m:sub>
                          <m:sup/>
                          <m:e>
                            <m:sSub>
                              <m:sSubPr>
                                <m:ctrlPr>
                                  <a:rPr lang="fr-BE" sz="2000" i="1" smtClean="0">
                                    <a:latin typeface="Cambria Math" panose="02040503050406030204" pitchFamily="18" charset="0"/>
                                  </a:rPr>
                                </m:ctrlPr>
                              </m:sSubPr>
                              <m:e>
                                <m:r>
                                  <a:rPr lang="fr-BE" sz="2000" b="0" i="1" smtClean="0">
                                    <a:latin typeface="Cambria Math" panose="02040503050406030204" pitchFamily="18" charset="0"/>
                                  </a:rPr>
                                  <m:t>𝑘</m:t>
                                </m:r>
                              </m:e>
                              <m:sub>
                                <m:r>
                                  <a:rPr lang="fr-BE" sz="2000" b="0" i="1" smtClean="0">
                                    <a:latin typeface="Cambria Math" panose="02040503050406030204" pitchFamily="18" charset="0"/>
                                  </a:rPr>
                                  <m:t>𝑖</m:t>
                                </m:r>
                              </m:sub>
                            </m:sSub>
                          </m:e>
                        </m:nary>
                        <m:r>
                          <a:rPr lang="fr-BE" sz="2000" b="0" i="1" smtClean="0">
                            <a:latin typeface="Cambria Math" panose="02040503050406030204" pitchFamily="18" charset="0"/>
                          </a:rPr>
                          <m:t>=1</m:t>
                        </m:r>
                      </m:oMath>
                    </m:oMathPara>
                  </a14:m>
                  <a:endParaRPr lang="fr-BE" sz="2000"/>
                </a:p>
              </p:txBody>
            </p:sp>
          </mc:Choice>
          <mc:Fallback xmlns="">
            <p:sp>
              <p:nvSpPr>
                <p:cNvPr id="12" name="ZoneTexte 11">
                  <a:extLst>
                    <a:ext uri="{FF2B5EF4-FFF2-40B4-BE49-F238E27FC236}">
                      <a16:creationId xmlns:a16="http://schemas.microsoft.com/office/drawing/2014/main" id="{2E8D472B-9950-DC47-5BC4-8A9D4902B8C0}"/>
                    </a:ext>
                  </a:extLst>
                </p:cNvPr>
                <p:cNvSpPr txBox="1">
                  <a:spLocks noRot="1" noChangeAspect="1" noMove="1" noResize="1" noEditPoints="1" noAdjustHandles="1" noChangeArrowheads="1" noChangeShapeType="1" noTextEdit="1"/>
                </p:cNvSpPr>
                <p:nvPr/>
              </p:nvSpPr>
              <p:spPr>
                <a:xfrm>
                  <a:off x="4769362" y="4818792"/>
                  <a:ext cx="1154675" cy="74693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1D2A82EE-4039-374D-D72D-069D25AF8B97}"/>
                    </a:ext>
                  </a:extLst>
                </p:cNvPr>
                <p:cNvSpPr txBox="1"/>
                <p:nvPr/>
              </p:nvSpPr>
              <p:spPr>
                <a:xfrm>
                  <a:off x="4960760" y="5911281"/>
                  <a:ext cx="77187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BE" sz="2000" i="1" smtClean="0">
                                <a:latin typeface="Cambria Math" panose="02040503050406030204" pitchFamily="18" charset="0"/>
                              </a:rPr>
                            </m:ctrlPr>
                          </m:sSubPr>
                          <m:e>
                            <m:r>
                              <a:rPr lang="fr-BE" sz="2000" b="0" i="1" smtClean="0">
                                <a:latin typeface="Cambria Math" panose="02040503050406030204" pitchFamily="18" charset="0"/>
                              </a:rPr>
                              <m:t>𝑘</m:t>
                            </m:r>
                          </m:e>
                          <m:sub>
                            <m:r>
                              <a:rPr lang="fr-BE" sz="2000" b="0" i="1" smtClean="0">
                                <a:latin typeface="Cambria Math" panose="02040503050406030204" pitchFamily="18" charset="0"/>
                              </a:rPr>
                              <m:t>𝑖</m:t>
                            </m:r>
                          </m:sub>
                        </m:sSub>
                        <m:r>
                          <a:rPr lang="fr-BE" sz="2000" i="1" smtClean="0">
                            <a:latin typeface="Cambria Math" panose="02040503050406030204" pitchFamily="18" charset="0"/>
                            <a:ea typeface="Cambria Math" panose="02040503050406030204" pitchFamily="18" charset="0"/>
                          </a:rPr>
                          <m:t>≥</m:t>
                        </m:r>
                        <m:r>
                          <a:rPr lang="fr-BE" sz="2000" b="0" i="1" smtClean="0">
                            <a:latin typeface="Cambria Math" panose="02040503050406030204" pitchFamily="18" charset="0"/>
                            <a:ea typeface="Cambria Math" panose="02040503050406030204" pitchFamily="18" charset="0"/>
                          </a:rPr>
                          <m:t>0</m:t>
                        </m:r>
                      </m:oMath>
                    </m:oMathPara>
                  </a14:m>
                  <a:endParaRPr lang="fr-BE"/>
                </a:p>
              </p:txBody>
            </p:sp>
          </mc:Choice>
          <mc:Fallback xmlns="">
            <p:sp>
              <p:nvSpPr>
                <p:cNvPr id="13" name="ZoneTexte 12">
                  <a:extLst>
                    <a:ext uri="{FF2B5EF4-FFF2-40B4-BE49-F238E27FC236}">
                      <a16:creationId xmlns:a16="http://schemas.microsoft.com/office/drawing/2014/main" id="{1D2A82EE-4039-374D-D72D-069D25AF8B97}"/>
                    </a:ext>
                  </a:extLst>
                </p:cNvPr>
                <p:cNvSpPr txBox="1">
                  <a:spLocks noRot="1" noChangeAspect="1" noMove="1" noResize="1" noEditPoints="1" noAdjustHandles="1" noChangeArrowheads="1" noChangeShapeType="1" noTextEdit="1"/>
                </p:cNvSpPr>
                <p:nvPr/>
              </p:nvSpPr>
              <p:spPr>
                <a:xfrm>
                  <a:off x="4960760" y="5911281"/>
                  <a:ext cx="771878" cy="307777"/>
                </a:xfrm>
                <a:prstGeom prst="rect">
                  <a:avLst/>
                </a:prstGeom>
                <a:blipFill>
                  <a:blip r:embed="rId4"/>
                  <a:stretch>
                    <a:fillRect l="-1418" b="-22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8454279D-1315-EF58-C5AA-B77226C813D9}"/>
                  </a:ext>
                </a:extLst>
              </p:cNvPr>
              <p:cNvSpPr txBox="1"/>
              <p:nvPr/>
            </p:nvSpPr>
            <p:spPr>
              <a:xfrm>
                <a:off x="589585" y="1211445"/>
                <a:ext cx="9481515" cy="1938992"/>
              </a:xfrm>
              <a:prstGeom prst="rect">
                <a:avLst/>
              </a:prstGeom>
              <a:noFill/>
            </p:spPr>
            <p:txBody>
              <a:bodyPr wrap="square">
                <a:spAutoFit/>
              </a:bodyPr>
              <a:lstStyle/>
              <a:p>
                <a:pPr algn="just"/>
                <a:r>
                  <a:rPr lang="fr-BE" sz="2000">
                    <a:latin typeface="Arial" panose="020B0604020202020204" pitchFamily="34" charset="0"/>
                    <a:cs typeface="Arial" panose="020B0604020202020204" pitchFamily="34" charset="0"/>
                  </a:rPr>
                  <a:t>The distribution of the injected energy is calculated for each market period. The distribution is </a:t>
                </a:r>
                <a:r>
                  <a:rPr lang="en-GB" sz="2000">
                    <a:latin typeface="Arial" panose="020B0604020202020204" pitchFamily="34" charset="0"/>
                    <a:cs typeface="Arial" panose="020B0604020202020204" pitchFamily="34" charset="0"/>
                  </a:rPr>
                  <a:t>determined</a:t>
                </a:r>
                <a:r>
                  <a:rPr lang="fr-BE" sz="2000">
                    <a:latin typeface="Arial" panose="020B0604020202020204" pitchFamily="34" charset="0"/>
                    <a:cs typeface="Arial" panose="020B0604020202020204" pitchFamily="34" charset="0"/>
                  </a:rPr>
                  <a:t> according to repartition keys, which are mathematical rules for distributing the volumes among the occupants.</a:t>
                </a:r>
                <a:endParaRPr lang="en-US" sz="2000">
                  <a:latin typeface="Arial" panose="020B0604020202020204" pitchFamily="34" charset="0"/>
                  <a:cs typeface="Arial" panose="020B0604020202020204" pitchFamily="34" charset="0"/>
                </a:endParaRP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A</a:t>
                </a:r>
                <a:r>
                  <a:rPr lang="en-US" sz="2000" spc="4">
                    <a:latin typeface="Arial" panose="020B0604020202020204" pitchFamily="34" charset="0"/>
                    <a:cs typeface="Arial" panose="020B0604020202020204" pitchFamily="34" charset="0"/>
                  </a:rPr>
                  <a:t> </a:t>
                </a:r>
                <a:r>
                  <a:rPr lang="en-US" sz="2000" spc="-4">
                    <a:latin typeface="Arial" panose="020B0604020202020204" pitchFamily="34" charset="0"/>
                    <a:cs typeface="Arial" panose="020B0604020202020204" pitchFamily="34" charset="0"/>
                  </a:rPr>
                  <a:t>repartition</a:t>
                </a:r>
                <a:r>
                  <a:rPr lang="en-US" sz="2000" spc="9">
                    <a:latin typeface="Arial" panose="020B0604020202020204" pitchFamily="34" charset="0"/>
                    <a:cs typeface="Arial" panose="020B0604020202020204" pitchFamily="34" charset="0"/>
                  </a:rPr>
                  <a:t> </a:t>
                </a:r>
                <a:r>
                  <a:rPr lang="en-US" sz="2000" spc="-22">
                    <a:latin typeface="Arial" panose="020B0604020202020204" pitchFamily="34" charset="0"/>
                    <a:cs typeface="Arial" panose="020B0604020202020204" pitchFamily="34" charset="0"/>
                  </a:rPr>
                  <a:t>key</a:t>
                </a:r>
                <a:r>
                  <a:rPr lang="en-US" sz="2000" spc="4">
                    <a:latin typeface="Arial" panose="020B0604020202020204" pitchFamily="34" charset="0"/>
                    <a:cs typeface="Arial" panose="020B0604020202020204" pitchFamily="34" charset="0"/>
                  </a:rPr>
                  <a:t> </a:t>
                </a:r>
                <a14:m>
                  <m:oMath xmlns:m="http://schemas.openxmlformats.org/officeDocument/2006/math">
                    <m:r>
                      <a:rPr lang="en-US" sz="2000" i="1" dirty="0" smtClean="0">
                        <a:solidFill>
                          <a:schemeClr val="tx1"/>
                        </a:solidFill>
                        <a:latin typeface="Cambria Math" panose="02040503050406030204" pitchFamily="18" charset="0"/>
                        <a:cs typeface="Arial" panose="020B0604020202020204" pitchFamily="34" charset="0"/>
                      </a:rPr>
                      <m:t>𝑘</m:t>
                    </m:r>
                    <m:r>
                      <a:rPr lang="fr-BE" sz="2000" b="0" i="1" dirty="0" smtClean="0">
                        <a:solidFill>
                          <a:schemeClr val="tx1"/>
                        </a:solidFill>
                        <a:latin typeface="Cambria Math" panose="02040503050406030204" pitchFamily="18" charset="0"/>
                        <a:cs typeface="Arial" panose="020B0604020202020204" pitchFamily="34" charset="0"/>
                      </a:rPr>
                      <m:t>=[</m:t>
                    </m:r>
                    <m:r>
                      <a:rPr lang="fr-BE" sz="2000" b="0" i="1" dirty="0" smtClean="0">
                        <a:solidFill>
                          <a:schemeClr val="tx1"/>
                        </a:solidFill>
                        <a:latin typeface="Cambria Math" panose="02040503050406030204" pitchFamily="18" charset="0"/>
                        <a:cs typeface="Arial" panose="020B0604020202020204" pitchFamily="34" charset="0"/>
                      </a:rPr>
                      <m:t>𝑘</m:t>
                    </m:r>
                    <m:r>
                      <a:rPr lang="fr-BE" sz="2000" b="0" i="1" baseline="-25000" dirty="0" smtClean="0">
                        <a:solidFill>
                          <a:schemeClr val="tx1"/>
                        </a:solidFill>
                        <a:latin typeface="Cambria Math" panose="02040503050406030204" pitchFamily="18" charset="0"/>
                        <a:cs typeface="Arial" panose="020B0604020202020204" pitchFamily="34" charset="0"/>
                      </a:rPr>
                      <m:t>1</m:t>
                    </m:r>
                    <m:r>
                      <a:rPr lang="fr-BE" sz="2000" b="0" i="1" dirty="0" smtClean="0">
                        <a:solidFill>
                          <a:schemeClr val="tx1"/>
                        </a:solidFill>
                        <a:latin typeface="Cambria Math" panose="02040503050406030204" pitchFamily="18" charset="0"/>
                        <a:cs typeface="Arial" panose="020B0604020202020204" pitchFamily="34" charset="0"/>
                      </a:rPr>
                      <m:t>, …,</m:t>
                    </m:r>
                    <m:sSub>
                      <m:sSubPr>
                        <m:ctrlPr>
                          <a:rPr lang="fr-BE" sz="2000" i="1" smtClean="0">
                            <a:latin typeface="Cambria Math" panose="02040503050406030204" pitchFamily="18" charset="0"/>
                          </a:rPr>
                        </m:ctrlPr>
                      </m:sSubPr>
                      <m:e>
                        <m:r>
                          <a:rPr lang="fr-BE" sz="2000" b="0" i="1" smtClean="0">
                            <a:latin typeface="Cambria Math" panose="02040503050406030204" pitchFamily="18" charset="0"/>
                          </a:rPr>
                          <m:t>𝑘</m:t>
                        </m:r>
                      </m:e>
                      <m:sub>
                        <m:r>
                          <a:rPr lang="fr-BE" sz="2000" b="0" i="1" smtClean="0">
                            <a:latin typeface="Cambria Math" panose="02040503050406030204" pitchFamily="18" charset="0"/>
                          </a:rPr>
                          <m:t>𝑛</m:t>
                        </m:r>
                      </m:sub>
                    </m:sSub>
                    <m:r>
                      <a:rPr lang="fr-BE" sz="2000" b="0" i="1" dirty="0" smtClean="0">
                        <a:solidFill>
                          <a:schemeClr val="tx1"/>
                        </a:solidFill>
                        <a:latin typeface="Cambria Math" panose="02040503050406030204" pitchFamily="18" charset="0"/>
                        <a:cs typeface="Arial" panose="020B0604020202020204" pitchFamily="34" charset="0"/>
                      </a:rPr>
                      <m:t>]</m:t>
                    </m:r>
                  </m:oMath>
                </a14:m>
                <a:r>
                  <a:rPr lang="en-US" sz="2000" spc="4">
                    <a:solidFill>
                      <a:schemeClr val="tx1"/>
                    </a:solidFill>
                    <a:latin typeface="Arial" panose="020B0604020202020204" pitchFamily="34" charset="0"/>
                    <a:cs typeface="Arial" panose="020B0604020202020204" pitchFamily="34" charset="0"/>
                  </a:rPr>
                  <a:t> </a:t>
                </a:r>
                <a:r>
                  <a:rPr lang="en-US" sz="2000" spc="-4">
                    <a:latin typeface="Arial" panose="020B0604020202020204" pitchFamily="34" charset="0"/>
                    <a:cs typeface="Arial" panose="020B0604020202020204" pitchFamily="34" charset="0"/>
                  </a:rPr>
                  <a:t>is</a:t>
                </a:r>
                <a:r>
                  <a:rPr lang="en-US" sz="2000" spc="4">
                    <a:latin typeface="Arial" panose="020B0604020202020204" pitchFamily="34" charset="0"/>
                    <a:cs typeface="Arial" panose="020B0604020202020204" pitchFamily="34" charset="0"/>
                  </a:rPr>
                  <a:t> </a:t>
                </a:r>
                <a:r>
                  <a:rPr lang="en-US" sz="2000" spc="-4">
                    <a:latin typeface="Arial" panose="020B0604020202020204" pitchFamily="34" charset="0"/>
                    <a:cs typeface="Arial" panose="020B0604020202020204" pitchFamily="34" charset="0"/>
                  </a:rPr>
                  <a:t>simply</a:t>
                </a:r>
                <a:r>
                  <a:rPr lang="en-US" sz="2000" spc="4">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the</a:t>
                </a:r>
                <a:r>
                  <a:rPr lang="en-US" sz="2000" spc="9">
                    <a:latin typeface="Arial" panose="020B0604020202020204" pitchFamily="34" charset="0"/>
                    <a:cs typeface="Arial" panose="020B0604020202020204" pitchFamily="34" charset="0"/>
                  </a:rPr>
                  <a:t> </a:t>
                </a:r>
                <a:r>
                  <a:rPr lang="en-US" sz="2000" spc="-9">
                    <a:latin typeface="Arial" panose="020B0604020202020204" pitchFamily="34" charset="0"/>
                    <a:cs typeface="Arial" panose="020B0604020202020204" pitchFamily="34" charset="0"/>
                  </a:rPr>
                  <a:t>vector</a:t>
                </a:r>
                <a:r>
                  <a:rPr lang="en-US" sz="2000" spc="4">
                    <a:latin typeface="Arial" panose="020B0604020202020204" pitchFamily="34" charset="0"/>
                    <a:cs typeface="Arial" panose="020B0604020202020204" pitchFamily="34" charset="0"/>
                  </a:rPr>
                  <a:t> </a:t>
                </a:r>
                <a:r>
                  <a:rPr lang="en-US" sz="2000" spc="-9">
                    <a:latin typeface="Arial" panose="020B0604020202020204" pitchFamily="34" charset="0"/>
                    <a:cs typeface="Arial" panose="020B0604020202020204" pitchFamily="34" charset="0"/>
                  </a:rPr>
                  <a:t>representing</a:t>
                </a:r>
                <a:r>
                  <a:rPr lang="en-US" sz="2000" spc="13">
                    <a:latin typeface="Arial" panose="020B0604020202020204" pitchFamily="34" charset="0"/>
                    <a:cs typeface="Arial" panose="020B0604020202020204" pitchFamily="34" charset="0"/>
                  </a:rPr>
                  <a:t> </a:t>
                </a:r>
                <a:r>
                  <a:rPr lang="en-US" sz="2000" spc="-4">
                    <a:latin typeface="Arial" panose="020B0604020202020204" pitchFamily="34" charset="0"/>
                    <a:cs typeface="Arial" panose="020B0604020202020204" pitchFamily="34" charset="0"/>
                  </a:rPr>
                  <a:t>how</a:t>
                </a:r>
                <a:r>
                  <a:rPr lang="en-US" sz="2000" spc="4">
                    <a:latin typeface="Arial" panose="020B0604020202020204" pitchFamily="34" charset="0"/>
                    <a:cs typeface="Arial" panose="020B0604020202020204" pitchFamily="34" charset="0"/>
                  </a:rPr>
                  <a:t> </a:t>
                </a:r>
                <a:r>
                  <a:rPr lang="en-US" sz="2000" spc="-4">
                    <a:latin typeface="Arial" panose="020B0604020202020204" pitchFamily="34" charset="0"/>
                    <a:cs typeface="Arial" panose="020B0604020202020204" pitchFamily="34" charset="0"/>
                  </a:rPr>
                  <a:t>the</a:t>
                </a:r>
                <a:r>
                  <a:rPr lang="en-US" sz="2000" spc="13">
                    <a:latin typeface="Arial" panose="020B0604020202020204" pitchFamily="34" charset="0"/>
                    <a:cs typeface="Arial" panose="020B0604020202020204" pitchFamily="34" charset="0"/>
                  </a:rPr>
                  <a:t> volume of energy </a:t>
                </a:r>
                <a:r>
                  <a:rPr lang="en-US" sz="2000" spc="-9">
                    <a:latin typeface="Arial" panose="020B0604020202020204" pitchFamily="34" charset="0"/>
                    <a:cs typeface="Arial" panose="020B0604020202020204" pitchFamily="34" charset="0"/>
                  </a:rPr>
                  <a:t>allocated to sharing</a:t>
                </a:r>
                <a:r>
                  <a:rPr lang="en-US" sz="2000" spc="13">
                    <a:latin typeface="Arial" panose="020B0604020202020204" pitchFamily="34" charset="0"/>
                    <a:cs typeface="Arial" panose="020B0604020202020204" pitchFamily="34" charset="0"/>
                  </a:rPr>
                  <a:t> </a:t>
                </a:r>
                <a:r>
                  <a:rPr lang="en-US" sz="2000" spc="-4">
                    <a:latin typeface="Arial" panose="020B0604020202020204" pitchFamily="34" charset="0"/>
                    <a:cs typeface="Arial" panose="020B0604020202020204" pitchFamily="34" charset="0"/>
                  </a:rPr>
                  <a:t>is</a:t>
                </a:r>
                <a:r>
                  <a:rPr lang="en-US" sz="2000" spc="4">
                    <a:latin typeface="Arial" panose="020B0604020202020204" pitchFamily="34" charset="0"/>
                    <a:cs typeface="Arial" panose="020B0604020202020204" pitchFamily="34" charset="0"/>
                  </a:rPr>
                  <a:t> </a:t>
                </a:r>
                <a:r>
                  <a:rPr lang="en-US" sz="2000" spc="-9">
                    <a:latin typeface="Arial" panose="020B0604020202020204" pitchFamily="34" charset="0"/>
                    <a:cs typeface="Arial" panose="020B0604020202020204" pitchFamily="34" charset="0"/>
                  </a:rPr>
                  <a:t>distributed among the </a:t>
                </a:r>
                <a:r>
                  <a:rPr lang="en-US" sz="2000" i="1" spc="-9">
                    <a:latin typeface="Arial" panose="020B0604020202020204" pitchFamily="34" charset="0"/>
                    <a:cs typeface="Arial" panose="020B0604020202020204" pitchFamily="34" charset="0"/>
                  </a:rPr>
                  <a:t>n</a:t>
                </a:r>
                <a:r>
                  <a:rPr lang="en-US" sz="2000" spc="-9">
                    <a:latin typeface="Arial" panose="020B0604020202020204" pitchFamily="34" charset="0"/>
                    <a:cs typeface="Arial" panose="020B0604020202020204" pitchFamily="34" charset="0"/>
                  </a:rPr>
                  <a:t> participants.</a:t>
                </a:r>
                <a:endParaRPr lang="en-US" sz="2000">
                  <a:latin typeface="Arial" panose="020B0604020202020204" pitchFamily="34" charset="0"/>
                  <a:cs typeface="Arial" panose="020B0604020202020204" pitchFamily="34" charset="0"/>
                </a:endParaRPr>
              </a:p>
            </p:txBody>
          </p:sp>
        </mc:Choice>
        <mc:Fallback xmlns="">
          <p:sp>
            <p:nvSpPr>
              <p:cNvPr id="19" name="ZoneTexte 18">
                <a:extLst>
                  <a:ext uri="{FF2B5EF4-FFF2-40B4-BE49-F238E27FC236}">
                    <a16:creationId xmlns:a16="http://schemas.microsoft.com/office/drawing/2014/main" id="{8454279D-1315-EF58-C5AA-B77226C813D9}"/>
                  </a:ext>
                </a:extLst>
              </p:cNvPr>
              <p:cNvSpPr txBox="1">
                <a:spLocks noRot="1" noChangeAspect="1" noMove="1" noResize="1" noEditPoints="1" noAdjustHandles="1" noChangeArrowheads="1" noChangeShapeType="1" noTextEdit="1"/>
              </p:cNvSpPr>
              <p:nvPr/>
            </p:nvSpPr>
            <p:spPr>
              <a:xfrm>
                <a:off x="589585" y="1211445"/>
                <a:ext cx="9481515" cy="1938992"/>
              </a:xfrm>
              <a:prstGeom prst="rect">
                <a:avLst/>
              </a:prstGeom>
              <a:blipFill>
                <a:blip r:embed="rId5"/>
                <a:stretch>
                  <a:fillRect l="-707" t="-1572" r="-643" b="-5031"/>
                </a:stretch>
              </a:blipFill>
            </p:spPr>
            <p:txBody>
              <a:bodyPr/>
              <a:lstStyle/>
              <a:p>
                <a:r>
                  <a:rPr lang="en-US">
                    <a:noFill/>
                  </a:rPr>
                  <a:t> </a:t>
                </a:r>
              </a:p>
            </p:txBody>
          </p:sp>
        </mc:Fallback>
      </mc:AlternateContent>
      <p:sp>
        <p:nvSpPr>
          <p:cNvPr id="24" name="ZoneTexte 23">
            <a:extLst>
              <a:ext uri="{FF2B5EF4-FFF2-40B4-BE49-F238E27FC236}">
                <a16:creationId xmlns:a16="http://schemas.microsoft.com/office/drawing/2014/main" id="{C2900A4D-410F-A7BB-EB89-CCAA1B229D13}"/>
              </a:ext>
            </a:extLst>
          </p:cNvPr>
          <p:cNvSpPr txBox="1"/>
          <p:nvPr/>
        </p:nvSpPr>
        <p:spPr>
          <a:xfrm>
            <a:off x="589585" y="349892"/>
            <a:ext cx="9938715" cy="461665"/>
          </a:xfrm>
          <a:prstGeom prst="rect">
            <a:avLst/>
          </a:prstGeom>
          <a:noFill/>
        </p:spPr>
        <p:txBody>
          <a:bodyPr wrap="square">
            <a:spAutoFit/>
          </a:bodyPr>
          <a:lstStyle/>
          <a:p>
            <a:r>
              <a:rPr lang="fr-BE" sz="2400" b="1">
                <a:latin typeface="Arial" panose="020B0604020202020204" pitchFamily="34" charset="0"/>
                <a:cs typeface="Arial" panose="020B0604020202020204" pitchFamily="34" charset="0"/>
              </a:rPr>
              <a:t>The repartition key for energy sharing in an energy community</a:t>
            </a:r>
          </a:p>
        </p:txBody>
      </p:sp>
      <p:sp>
        <p:nvSpPr>
          <p:cNvPr id="25" name="Rectangle 24">
            <a:extLst>
              <a:ext uri="{FF2B5EF4-FFF2-40B4-BE49-F238E27FC236}">
                <a16:creationId xmlns:a16="http://schemas.microsoft.com/office/drawing/2014/main" id="{04574404-35B5-AEB2-D28D-72FF962E17E4}"/>
              </a:ext>
            </a:extLst>
          </p:cNvPr>
          <p:cNvSpPr/>
          <p:nvPr/>
        </p:nvSpPr>
        <p:spPr>
          <a:xfrm>
            <a:off x="1717673" y="3635375"/>
            <a:ext cx="7258049" cy="27432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AF6FA5D0-B80D-2F3D-0FF5-BE2B14DCB7A0}"/>
                  </a:ext>
                </a:extLst>
              </p:cNvPr>
              <p:cNvSpPr txBox="1"/>
              <p:nvPr/>
            </p:nvSpPr>
            <p:spPr>
              <a:xfrm>
                <a:off x="591307" y="6854663"/>
                <a:ext cx="5345430" cy="400110"/>
              </a:xfrm>
              <a:prstGeom prst="rect">
                <a:avLst/>
              </a:prstGeom>
              <a:noFill/>
            </p:spPr>
            <p:txBody>
              <a:bodyPr wrap="square">
                <a:spAutoFit/>
              </a:bodyPr>
              <a:lstStyle/>
              <a:p>
                <a14:m>
                  <m:oMath xmlns:m="http://schemas.openxmlformats.org/officeDocument/2006/math">
                    <m:sSub>
                      <m:sSubPr>
                        <m:ctrlPr>
                          <a:rPr lang="fr-BE" sz="2000" i="1" smtClean="0">
                            <a:latin typeface="Cambria Math" panose="02040503050406030204" pitchFamily="18" charset="0"/>
                          </a:rPr>
                        </m:ctrlPr>
                      </m:sSubPr>
                      <m:e>
                        <m:r>
                          <a:rPr lang="fr-BE" sz="2000" b="0" i="1" smtClean="0">
                            <a:latin typeface="Cambria Math" panose="02040503050406030204" pitchFamily="18" charset="0"/>
                          </a:rPr>
                          <m:t>𝑘</m:t>
                        </m:r>
                      </m:e>
                      <m:sub>
                        <m:r>
                          <a:rPr lang="fr-BE" sz="2000" b="0" i="1" smtClean="0">
                            <a:latin typeface="Cambria Math" panose="02040503050406030204" pitchFamily="18" charset="0"/>
                          </a:rPr>
                          <m:t>𝑖</m:t>
                        </m:r>
                      </m:sub>
                    </m:sSub>
                    <m:r>
                      <a:rPr lang="fr-BE" sz="2000" b="0" i="1" smtClean="0">
                        <a:latin typeface="Cambria Math" panose="02040503050406030204" pitchFamily="18" charset="0"/>
                      </a:rPr>
                      <m:t> </m:t>
                    </m:r>
                  </m:oMath>
                </a14:m>
                <a:r>
                  <a:rPr lang="en-US" sz="2000"/>
                  <a:t>values may vary over time.</a:t>
                </a:r>
                <a:endParaRPr lang="en-GB" sz="2000"/>
              </a:p>
            </p:txBody>
          </p:sp>
        </mc:Choice>
        <mc:Fallback xmlns="">
          <p:sp>
            <p:nvSpPr>
              <p:cNvPr id="3" name="ZoneTexte 2">
                <a:extLst>
                  <a:ext uri="{FF2B5EF4-FFF2-40B4-BE49-F238E27FC236}">
                    <a16:creationId xmlns:a16="http://schemas.microsoft.com/office/drawing/2014/main" id="{AF6FA5D0-B80D-2F3D-0FF5-BE2B14DCB7A0}"/>
                  </a:ext>
                </a:extLst>
              </p:cNvPr>
              <p:cNvSpPr txBox="1">
                <a:spLocks noRot="1" noChangeAspect="1" noMove="1" noResize="1" noEditPoints="1" noAdjustHandles="1" noChangeArrowheads="1" noChangeShapeType="1" noTextEdit="1"/>
              </p:cNvSpPr>
              <p:nvPr/>
            </p:nvSpPr>
            <p:spPr>
              <a:xfrm>
                <a:off x="591307" y="6854663"/>
                <a:ext cx="5345430" cy="400110"/>
              </a:xfrm>
              <a:prstGeom prst="rect">
                <a:avLst/>
              </a:prstGeom>
              <a:blipFill>
                <a:blip r:embed="rId6"/>
                <a:stretch>
                  <a:fillRect t="-6061" b="-27273"/>
                </a:stretch>
              </a:blipFill>
            </p:spPr>
            <p:txBody>
              <a:bodyPr/>
              <a:lstStyle/>
              <a:p>
                <a:r>
                  <a:rPr lang="en-US">
                    <a:noFill/>
                  </a:rPr>
                  <a:t> </a:t>
                </a:r>
              </a:p>
            </p:txBody>
          </p:sp>
        </mc:Fallback>
      </mc:AlternateContent>
      <p:sp>
        <p:nvSpPr>
          <p:cNvPr id="5" name="Espace réservé du numéro de diapositive 2">
            <a:extLst>
              <a:ext uri="{FF2B5EF4-FFF2-40B4-BE49-F238E27FC236}">
                <a16:creationId xmlns:a16="http://schemas.microsoft.com/office/drawing/2014/main" id="{468F45E8-3CB0-C999-C0D6-71B8237199A9}"/>
              </a:ext>
            </a:extLst>
          </p:cNvPr>
          <p:cNvSpPr txBox="1">
            <a:spLocks/>
          </p:cNvSpPr>
          <p:nvPr/>
        </p:nvSpPr>
        <p:spPr>
          <a:xfrm>
            <a:off x="7552214" y="7495971"/>
            <a:ext cx="2406015" cy="427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7CC0789-4E3B-4896-AB79-9C52DA5A6F9C}" type="slidenum">
              <a:rPr lang="en-GB" sz="1400" smtClean="0">
                <a:solidFill>
                  <a:schemeClr val="tx1">
                    <a:lumMod val="50000"/>
                    <a:lumOff val="50000"/>
                  </a:schemeClr>
                </a:solidFill>
              </a:rPr>
              <a:pPr algn="r"/>
              <a:t>311</a:t>
            </a:fld>
            <a:endParaRPr lang="en-GB" sz="1400" dirty="0">
              <a:solidFill>
                <a:schemeClr val="tx1">
                  <a:lumMod val="50000"/>
                  <a:lumOff val="50000"/>
                </a:schemeClr>
              </a:solidFill>
            </a:endParaRPr>
          </a:p>
        </p:txBody>
      </p:sp>
    </p:spTree>
    <p:extLst>
      <p:ext uri="{BB962C8B-B14F-4D97-AF65-F5344CB8AC3E}">
        <p14:creationId xmlns:p14="http://schemas.microsoft.com/office/powerpoint/2010/main" val="2309132383"/>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0AC366D-9D5D-7509-CAC7-76D9DB70BF4B}"/>
              </a:ext>
            </a:extLst>
          </p:cNvPr>
          <p:cNvSpPr txBox="1"/>
          <p:nvPr/>
        </p:nvSpPr>
        <p:spPr>
          <a:xfrm>
            <a:off x="589585" y="1241574"/>
            <a:ext cx="9405315" cy="6084423"/>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In Wallonia, the repartition keys must be sent to the DSO, such as ORES or RESA. These keys provide the necessary data for the DSO to adjust the energy allocation across different users or areas accurately. Using these repartition keys, the DSO modifies the raw meter readings, adjusting them to reflect the redistributed energy volumes. These corrected meter readings are then sent to the market, where they serve as the basis for billing and are subsequently forwarded to retailers. </a:t>
            </a:r>
            <a:r>
              <a:rPr lang="en-US" sz="2000" b="1">
                <a:latin typeface="Arial" panose="020B0604020202020204" pitchFamily="34" charset="0"/>
                <a:cs typeface="Arial" panose="020B0604020202020204" pitchFamily="34" charset="0"/>
              </a:rPr>
              <a:t>This process ensures that all involved parties receive accurate billing data that reflects the adjusted energy distribution.</a:t>
            </a:r>
            <a:endParaRPr lang="en-GB" sz="2000" b="1">
              <a:latin typeface="Arial" panose="020B0604020202020204" pitchFamily="34" charset="0"/>
              <a:cs typeface="Arial" panose="020B0604020202020204" pitchFamily="34" charset="0"/>
            </a:endParaRPr>
          </a:p>
          <a:p>
            <a:pPr algn="just"/>
            <a:endParaRPr lang="en-GB" sz="2000">
              <a:latin typeface="Arial" panose="020B0604020202020204" pitchFamily="34" charset="0"/>
              <a:cs typeface="Arial" panose="020B0604020202020204" pitchFamily="34" charset="0"/>
            </a:endParaRPr>
          </a:p>
          <a:p>
            <a:pPr algn="just"/>
            <a:r>
              <a:rPr lang="en-GB" sz="2000">
                <a:latin typeface="Arial" panose="020B0604020202020204" pitchFamily="34" charset="0"/>
                <a:cs typeface="Arial" panose="020B0604020202020204" pitchFamily="34" charset="0"/>
              </a:rPr>
              <a:t>The key must be approved by the CWaPE. </a:t>
            </a:r>
            <a:r>
              <a:rPr lang="en-US" sz="2000">
                <a:effectLst/>
                <a:latin typeface="Arial" panose="020B0604020202020204" pitchFamily="34" charset="0"/>
                <a:cs typeface="Arial" panose="020B0604020202020204" pitchFamily="34" charset="0"/>
              </a:rPr>
              <a:t>Three standard repartition keys are always accepted:</a:t>
            </a:r>
          </a:p>
          <a:p>
            <a:pPr algn="just"/>
            <a:endParaRPr lang="en-GB" sz="700">
              <a:latin typeface="Arial" panose="020B0604020202020204" pitchFamily="34" charset="0"/>
              <a:cs typeface="Arial" panose="020B0604020202020204" pitchFamily="34" charset="0"/>
            </a:endParaRPr>
          </a:p>
          <a:p>
            <a:pPr algn="just"/>
            <a:r>
              <a:rPr lang="en-GB" sz="2000" b="1">
                <a:latin typeface="Arial" panose="020B0604020202020204" pitchFamily="34" charset="0"/>
                <a:cs typeface="Arial" panose="020B0604020202020204" pitchFamily="34" charset="0"/>
              </a:rPr>
              <a:t>1.  </a:t>
            </a:r>
            <a:r>
              <a:rPr lang="en-GB" sz="2000">
                <a:latin typeface="Arial" panose="020B0604020202020204" pitchFamily="34" charset="0"/>
                <a:cs typeface="Arial" panose="020B0604020202020204" pitchFamily="34" charset="0"/>
              </a:rPr>
              <a:t>The equal static repartition key</a:t>
            </a:r>
          </a:p>
          <a:p>
            <a:pPr algn="just"/>
            <a:endParaRPr lang="en-GB" sz="700">
              <a:latin typeface="Arial" panose="020B0604020202020204" pitchFamily="34" charset="0"/>
              <a:cs typeface="Arial" panose="020B0604020202020204" pitchFamily="34" charset="0"/>
            </a:endParaRPr>
          </a:p>
          <a:p>
            <a:pPr algn="just"/>
            <a:r>
              <a:rPr lang="en-GB" sz="2000" b="1">
                <a:latin typeface="Arial" panose="020B0604020202020204" pitchFamily="34" charset="0"/>
                <a:cs typeface="Arial" panose="020B0604020202020204" pitchFamily="34" charset="0"/>
              </a:rPr>
              <a:t>2.  </a:t>
            </a:r>
            <a:r>
              <a:rPr lang="en-GB" sz="2000">
                <a:latin typeface="Arial" panose="020B0604020202020204" pitchFamily="34" charset="0"/>
                <a:cs typeface="Arial" panose="020B0604020202020204" pitchFamily="34" charset="0"/>
              </a:rPr>
              <a:t>The specific static repartition key</a:t>
            </a:r>
          </a:p>
          <a:p>
            <a:pPr algn="just"/>
            <a:endParaRPr lang="en-GB" sz="700">
              <a:latin typeface="Arial" panose="020B0604020202020204" pitchFamily="34" charset="0"/>
              <a:cs typeface="Arial" panose="020B0604020202020204" pitchFamily="34" charset="0"/>
            </a:endParaRPr>
          </a:p>
          <a:p>
            <a:pPr algn="just"/>
            <a:r>
              <a:rPr lang="en-GB" sz="2000" b="1">
                <a:latin typeface="Arial" panose="020B0604020202020204" pitchFamily="34" charset="0"/>
                <a:cs typeface="Arial" panose="020B0604020202020204" pitchFamily="34" charset="0"/>
              </a:rPr>
              <a:t>3.  </a:t>
            </a:r>
            <a:r>
              <a:rPr lang="en-GB" sz="2000">
                <a:latin typeface="Arial" panose="020B0604020202020204" pitchFamily="34" charset="0"/>
                <a:cs typeface="Arial" panose="020B0604020202020204" pitchFamily="34" charset="0"/>
              </a:rPr>
              <a:t>The dynamic repartition key proportional to consumption</a:t>
            </a:r>
          </a:p>
          <a:p>
            <a:pPr algn="just"/>
            <a:endParaRPr lang="fr-BE" sz="2000">
              <a:latin typeface="Arial" panose="020B0604020202020204" pitchFamily="34" charset="0"/>
              <a:cs typeface="Arial" panose="020B0604020202020204" pitchFamily="34" charset="0"/>
            </a:endParaRPr>
          </a:p>
          <a:p>
            <a:pPr marL="11139" algn="just">
              <a:lnSpc>
                <a:spcPts val="2601"/>
              </a:lnSpc>
              <a:spcBef>
                <a:spcPts val="610"/>
              </a:spcBef>
              <a:tabLst>
                <a:tab pos="211644" algn="l"/>
              </a:tabLst>
            </a:pPr>
            <a:r>
              <a:rPr lang="en-US" sz="2000" b="1">
                <a:latin typeface="Arial" panose="020B0604020202020204" pitchFamily="34" charset="0"/>
                <a:cs typeface="Arial" panose="020B0604020202020204" pitchFamily="34" charset="0"/>
              </a:rPr>
              <a:t>The choice of keys is important to accurately reflect the intent of the energy community</a:t>
            </a:r>
            <a:r>
              <a:rPr lang="en-US" sz="2000">
                <a:latin typeface="Arial" panose="020B0604020202020204" pitchFamily="34" charset="0"/>
                <a:cs typeface="Arial" panose="020B0604020202020204" pitchFamily="34" charset="0"/>
              </a:rPr>
              <a:t>: it is fundamentally about determining to what extent each occupant has the right to consume the energy produced by the PV installation.</a:t>
            </a:r>
          </a:p>
        </p:txBody>
      </p:sp>
      <p:sp>
        <p:nvSpPr>
          <p:cNvPr id="3" name="ZoneTexte 2">
            <a:extLst>
              <a:ext uri="{FF2B5EF4-FFF2-40B4-BE49-F238E27FC236}">
                <a16:creationId xmlns:a16="http://schemas.microsoft.com/office/drawing/2014/main" id="{F9722A8C-9EC0-BFC7-8668-2B478342B406}"/>
              </a:ext>
            </a:extLst>
          </p:cNvPr>
          <p:cNvSpPr txBox="1"/>
          <p:nvPr/>
        </p:nvSpPr>
        <p:spPr>
          <a:xfrm>
            <a:off x="589585" y="349892"/>
            <a:ext cx="9938715" cy="461665"/>
          </a:xfrm>
          <a:prstGeom prst="rect">
            <a:avLst/>
          </a:prstGeom>
          <a:noFill/>
        </p:spPr>
        <p:txBody>
          <a:bodyPr wrap="square">
            <a:spAutoFit/>
          </a:bodyPr>
          <a:lstStyle/>
          <a:p>
            <a:r>
              <a:rPr lang="fr-BE" sz="2400" b="1">
                <a:latin typeface="Arial" panose="020B0604020202020204" pitchFamily="34" charset="0"/>
                <a:cs typeface="Arial" panose="020B0604020202020204" pitchFamily="34" charset="0"/>
              </a:rPr>
              <a:t>Types of </a:t>
            </a:r>
            <a:r>
              <a:rPr lang="en-GB" sz="2400" b="1">
                <a:latin typeface="Arial" panose="020B0604020202020204" pitchFamily="34" charset="0"/>
                <a:cs typeface="Arial" panose="020B0604020202020204" pitchFamily="34" charset="0"/>
              </a:rPr>
              <a:t>repartition</a:t>
            </a:r>
            <a:r>
              <a:rPr lang="fr-BE" sz="2400" b="1">
                <a:latin typeface="Arial" panose="020B0604020202020204" pitchFamily="34" charset="0"/>
                <a:cs typeface="Arial" panose="020B0604020202020204" pitchFamily="34" charset="0"/>
              </a:rPr>
              <a:t> keys </a:t>
            </a:r>
          </a:p>
        </p:txBody>
      </p:sp>
      <p:sp>
        <p:nvSpPr>
          <p:cNvPr id="4" name="Espace réservé du numéro de diapositive 2">
            <a:extLst>
              <a:ext uri="{FF2B5EF4-FFF2-40B4-BE49-F238E27FC236}">
                <a16:creationId xmlns:a16="http://schemas.microsoft.com/office/drawing/2014/main" id="{B0270DF5-C678-C64A-E5ED-DCF3988D6001}"/>
              </a:ext>
            </a:extLst>
          </p:cNvPr>
          <p:cNvSpPr txBox="1">
            <a:spLocks/>
          </p:cNvSpPr>
          <p:nvPr/>
        </p:nvSpPr>
        <p:spPr>
          <a:xfrm>
            <a:off x="7552214" y="7495971"/>
            <a:ext cx="2406015" cy="427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7CC0789-4E3B-4896-AB79-9C52DA5A6F9C}" type="slidenum">
              <a:rPr lang="en-GB" sz="1400" smtClean="0">
                <a:solidFill>
                  <a:schemeClr val="tx1">
                    <a:lumMod val="50000"/>
                    <a:lumOff val="50000"/>
                  </a:schemeClr>
                </a:solidFill>
              </a:rPr>
              <a:pPr algn="r"/>
              <a:t>312</a:t>
            </a:fld>
            <a:endParaRPr lang="en-GB" sz="1400" dirty="0">
              <a:solidFill>
                <a:schemeClr val="tx1">
                  <a:lumMod val="50000"/>
                  <a:lumOff val="50000"/>
                </a:schemeClr>
              </a:solidFill>
            </a:endParaRPr>
          </a:p>
        </p:txBody>
      </p:sp>
    </p:spTree>
    <p:extLst>
      <p:ext uri="{BB962C8B-B14F-4D97-AF65-F5344CB8AC3E}">
        <p14:creationId xmlns:p14="http://schemas.microsoft.com/office/powerpoint/2010/main" val="331417693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466C7DD4-7780-979E-5269-35F068240AF1}"/>
              </a:ext>
            </a:extLst>
          </p:cNvPr>
          <p:cNvSpPr txBox="1"/>
          <p:nvPr/>
        </p:nvSpPr>
        <p:spPr>
          <a:xfrm>
            <a:off x="589585" y="349892"/>
            <a:ext cx="9938715"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Equal static repartition key </a:t>
            </a:r>
          </a:p>
        </p:txBody>
      </p:sp>
      <p:sp>
        <p:nvSpPr>
          <p:cNvPr id="14" name="ZoneTexte 13">
            <a:extLst>
              <a:ext uri="{FF2B5EF4-FFF2-40B4-BE49-F238E27FC236}">
                <a16:creationId xmlns:a16="http://schemas.microsoft.com/office/drawing/2014/main" id="{6B44750E-6056-5568-0A3F-04CC1D591B8E}"/>
              </a:ext>
            </a:extLst>
          </p:cNvPr>
          <p:cNvSpPr txBox="1"/>
          <p:nvPr/>
        </p:nvSpPr>
        <p:spPr>
          <a:xfrm>
            <a:off x="589584" y="5159375"/>
            <a:ext cx="9405315" cy="1938992"/>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Energy volumes are shared in a fixed and equal manner among participants up to cover their entire consumption. Any remaining energy is retained by the energy community.</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It will be easy to add or remove a participant from the energy-sharing arrangement, with distribution percentages automatically adjusted.</a:t>
            </a:r>
          </a:p>
        </p:txBody>
      </p:sp>
      <p:graphicFrame>
        <p:nvGraphicFramePr>
          <p:cNvPr id="16" name="Tableau 15">
            <a:extLst>
              <a:ext uri="{FF2B5EF4-FFF2-40B4-BE49-F238E27FC236}">
                <a16:creationId xmlns:a16="http://schemas.microsoft.com/office/drawing/2014/main" id="{BA0C3854-C4EA-167F-920E-E3372B424DC7}"/>
              </a:ext>
            </a:extLst>
          </p:cNvPr>
          <p:cNvGraphicFramePr>
            <a:graphicFrameLocks noGrp="1"/>
          </p:cNvGraphicFramePr>
          <p:nvPr/>
        </p:nvGraphicFramePr>
        <p:xfrm>
          <a:off x="961375" y="1219587"/>
          <a:ext cx="8770649" cy="2842258"/>
        </p:xfrm>
        <a:graphic>
          <a:graphicData uri="http://schemas.openxmlformats.org/drawingml/2006/table">
            <a:tbl>
              <a:tblPr firstRow="1" bandRow="1">
                <a:tableStyleId>{5C22544A-7EE6-4342-B048-85BDC9FD1C3A}</a:tableStyleId>
              </a:tblPr>
              <a:tblGrid>
                <a:gridCol w="1556083">
                  <a:extLst>
                    <a:ext uri="{9D8B030D-6E8A-4147-A177-3AD203B41FA5}">
                      <a16:colId xmlns:a16="http://schemas.microsoft.com/office/drawing/2014/main" val="3584191075"/>
                    </a:ext>
                  </a:extLst>
                </a:gridCol>
                <a:gridCol w="1556083">
                  <a:extLst>
                    <a:ext uri="{9D8B030D-6E8A-4147-A177-3AD203B41FA5}">
                      <a16:colId xmlns:a16="http://schemas.microsoft.com/office/drawing/2014/main" val="3149378119"/>
                    </a:ext>
                  </a:extLst>
                </a:gridCol>
                <a:gridCol w="1626814">
                  <a:extLst>
                    <a:ext uri="{9D8B030D-6E8A-4147-A177-3AD203B41FA5}">
                      <a16:colId xmlns:a16="http://schemas.microsoft.com/office/drawing/2014/main" val="674403436"/>
                    </a:ext>
                  </a:extLst>
                </a:gridCol>
                <a:gridCol w="1626814">
                  <a:extLst>
                    <a:ext uri="{9D8B030D-6E8A-4147-A177-3AD203B41FA5}">
                      <a16:colId xmlns:a16="http://schemas.microsoft.com/office/drawing/2014/main" val="2077420837"/>
                    </a:ext>
                  </a:extLst>
                </a:gridCol>
                <a:gridCol w="1343890">
                  <a:extLst>
                    <a:ext uri="{9D8B030D-6E8A-4147-A177-3AD203B41FA5}">
                      <a16:colId xmlns:a16="http://schemas.microsoft.com/office/drawing/2014/main" val="3350457627"/>
                    </a:ext>
                  </a:extLst>
                </a:gridCol>
                <a:gridCol w="1060965">
                  <a:extLst>
                    <a:ext uri="{9D8B030D-6E8A-4147-A177-3AD203B41FA5}">
                      <a16:colId xmlns:a16="http://schemas.microsoft.com/office/drawing/2014/main" val="430275836"/>
                    </a:ext>
                  </a:extLst>
                </a:gridCol>
              </a:tblGrid>
              <a:tr h="503287">
                <a:tc rowSpan="2">
                  <a:txBody>
                    <a:bodyPr/>
                    <a:lstStyle/>
                    <a:p>
                      <a:pPr algn="l" fontAlgn="b"/>
                      <a:r>
                        <a:rPr lang="en-GB" sz="1400" b="0" i="0" u="none" strike="noStrike" noProof="0">
                          <a:solidFill>
                            <a:srgbClr val="000000"/>
                          </a:solidFill>
                          <a:effectLst/>
                          <a:latin typeface="Arial" panose="020B0604020202020204" pitchFamily="34" charset="0"/>
                        </a:rPr>
                        <a:t> </a:t>
                      </a:r>
                    </a:p>
                  </a:txBody>
                  <a:tcPr marL="6513" marR="6513" marT="6513" marB="39078"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lvl="0" algn="ctr" fontAlgn="b"/>
                      <a:r>
                        <a:rPr lang="en-GB" sz="1400" b="1" i="0" u="none" strike="noStrike" noProof="0">
                          <a:solidFill>
                            <a:schemeClr val="tx1"/>
                          </a:solidFill>
                          <a:effectLst/>
                          <a:latin typeface="Arial" panose="020B0604020202020204" pitchFamily="34" charset="0"/>
                          <a:cs typeface="Arial" panose="020B0604020202020204" pitchFamily="34" charset="0"/>
                        </a:rPr>
                        <a:t>Before sharing</a:t>
                      </a:r>
                    </a:p>
                  </a:txBody>
                  <a:tcPr marL="6513" marR="6513" marT="6513" marB="39078"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ctr"/>
                      <a:r>
                        <a:rPr lang="en-GB" sz="1400" b="1" noProof="0">
                          <a:solidFill>
                            <a:schemeClr val="tx1"/>
                          </a:solidFill>
                          <a:latin typeface="Arial" panose="020B0604020202020204" pitchFamily="34" charset="0"/>
                          <a:cs typeface="Arial" panose="020B0604020202020204" pitchFamily="34" charset="0"/>
                        </a:rPr>
                        <a:t>Sharing</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gridSpan="3">
                  <a:txBody>
                    <a:bodyPr/>
                    <a:lstStyle/>
                    <a:p>
                      <a:pPr algn="ctr"/>
                      <a:r>
                        <a:rPr lang="en-GB" sz="1400" b="1" noProof="0">
                          <a:solidFill>
                            <a:schemeClr val="tx1"/>
                          </a:solidFill>
                          <a:latin typeface="Arial" panose="020B0604020202020204" pitchFamily="34" charset="0"/>
                          <a:cs typeface="Arial" panose="020B0604020202020204" pitchFamily="34" charset="0"/>
                        </a:rPr>
                        <a:t>After sharing</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hMerge="1">
                  <a:txBody>
                    <a:bodyPr/>
                    <a:lstStyle/>
                    <a:p>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hMerge="1">
                  <a:txBody>
                    <a:bodyPr/>
                    <a:lstStyle/>
                    <a:p>
                      <a:endParaRPr/>
                    </a:p>
                  </a:txBody>
                  <a:tcPr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897256923"/>
                  </a:ext>
                </a:extLst>
              </a:tr>
              <a:tr h="456681">
                <a:tc vMerge="1">
                  <a:txBody>
                    <a:bodyPr/>
                    <a:lstStyle/>
                    <a:p>
                      <a:pPr algn="l" fontAlgn="b"/>
                      <a:endParaRPr lang="fr-BE" sz="1400" b="0" i="0" u="none" strike="noStrike">
                        <a:solidFill>
                          <a:srgbClr val="000000"/>
                        </a:solidFill>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400" b="0" i="0" u="none" strike="noStrike" noProof="0">
                          <a:solidFill>
                            <a:srgbClr val="000000"/>
                          </a:solidFill>
                          <a:effectLst/>
                          <a:latin typeface="Arial" panose="020B0604020202020204" pitchFamily="34" charset="0"/>
                        </a:rPr>
                        <a:t>  Consumptions</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tc>
                  <a:txBody>
                    <a:bodyPr/>
                    <a:lstStyle/>
                    <a:p>
                      <a:pPr algn="ctr" fontAlgn="ctr"/>
                      <a:r>
                        <a:rPr lang="en-GB" sz="1400" b="0" i="0" u="none" strike="noStrike" noProof="0">
                          <a:solidFill>
                            <a:srgbClr val="000000"/>
                          </a:solidFill>
                          <a:effectLst/>
                          <a:latin typeface="Arial" panose="020B0604020202020204" pitchFamily="34" charset="0"/>
                        </a:rPr>
                        <a:t>Allocated volumes</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tc>
                  <a:txBody>
                    <a:bodyPr/>
                    <a:lstStyle/>
                    <a:p>
                      <a:pPr algn="ctr" fontAlgn="ctr"/>
                      <a:r>
                        <a:rPr lang="en-GB" sz="1400" b="0" i="0" u="none" strike="noStrike" noProof="0">
                          <a:solidFill>
                            <a:srgbClr val="000000"/>
                          </a:solidFill>
                          <a:effectLst/>
                          <a:latin typeface="Arial" panose="020B0604020202020204" pitchFamily="34" charset="0"/>
                        </a:rPr>
                        <a:t>Shared volumes consumed</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tc>
                  <a:txBody>
                    <a:bodyPr/>
                    <a:lstStyle/>
                    <a:p>
                      <a:pPr algn="ctr" fontAlgn="ctr"/>
                      <a:r>
                        <a:rPr lang="en-GB" sz="1400" b="0" i="0" u="none" strike="noStrike" noProof="0">
                          <a:solidFill>
                            <a:srgbClr val="000000"/>
                          </a:solidFill>
                          <a:effectLst/>
                          <a:latin typeface="Arial" panose="020B0604020202020204" pitchFamily="34" charset="0"/>
                        </a:rPr>
                        <a:t>Allocated consumptions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tc>
                  <a:txBody>
                    <a:bodyPr/>
                    <a:lstStyle/>
                    <a:p>
                      <a:pPr algn="ctr" fontAlgn="ctr"/>
                      <a:r>
                        <a:rPr lang="en-GB" sz="1400" b="0" i="0" u="none" strike="noStrike" noProof="0">
                          <a:solidFill>
                            <a:srgbClr val="000000"/>
                          </a:solidFill>
                          <a:effectLst/>
                          <a:latin typeface="Arial" panose="020B0604020202020204" pitchFamily="34" charset="0"/>
                        </a:rPr>
                        <a:t>Surplus</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3411896642"/>
                  </a:ext>
                </a:extLst>
              </a:tr>
              <a:tr h="313715">
                <a:tc>
                  <a:txBody>
                    <a:bodyPr/>
                    <a:lstStyle/>
                    <a:p>
                      <a:pPr algn="l" fontAlgn="b"/>
                      <a:r>
                        <a:rPr lang="en-GB" sz="1400" b="0" i="0" u="none" strike="noStrike" noProof="0">
                          <a:solidFill>
                            <a:srgbClr val="000000"/>
                          </a:solidFill>
                          <a:effectLst/>
                          <a:latin typeface="Arial" panose="020B0604020202020204" pitchFamily="34" charset="0"/>
                        </a:rPr>
                        <a:t>  Shared volume</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  -</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1,000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8590908"/>
                  </a:ext>
                </a:extLst>
              </a:tr>
              <a:tr h="313715">
                <a:tc>
                  <a:txBody>
                    <a:bodyPr/>
                    <a:lstStyle/>
                    <a:p>
                      <a:pPr algn="l" fontAlgn="b"/>
                      <a:r>
                        <a:rPr lang="en-GB" sz="1400" b="0" i="0" u="none" strike="noStrike" noProof="0">
                          <a:solidFill>
                            <a:srgbClr val="000000"/>
                          </a:solidFill>
                          <a:effectLst/>
                          <a:latin typeface="Arial" panose="020B0604020202020204" pitchFamily="34" charset="0"/>
                        </a:rPr>
                        <a:t>  Participant 1</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ctr"/>
                      <a:r>
                        <a:rPr lang="en-GB" sz="1400" b="0" i="0" u="none" strike="noStrike" noProof="0">
                          <a:solidFill>
                            <a:srgbClr val="000000"/>
                          </a:solidFill>
                          <a:effectLst/>
                          <a:latin typeface="Arial" panose="020B0604020202020204" pitchFamily="34" charset="0"/>
                        </a:rPr>
                        <a:t>160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250 – 25%</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160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90</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6773292"/>
                  </a:ext>
                </a:extLst>
              </a:tr>
              <a:tr h="313715">
                <a:tc>
                  <a:txBody>
                    <a:bodyPr/>
                    <a:lstStyle/>
                    <a:p>
                      <a:pPr algn="l" fontAlgn="b"/>
                      <a:r>
                        <a:rPr lang="en-GB" sz="1400" b="0" i="0" u="none" strike="noStrike" noProof="0">
                          <a:solidFill>
                            <a:srgbClr val="000000"/>
                          </a:solidFill>
                          <a:effectLst/>
                          <a:latin typeface="Arial" panose="020B0604020202020204" pitchFamily="34" charset="0"/>
                        </a:rPr>
                        <a:t>  Participant 2</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300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250 – 25%</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250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50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0</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3517924"/>
                  </a:ext>
                </a:extLst>
              </a:tr>
              <a:tr h="313715">
                <a:tc>
                  <a:txBody>
                    <a:bodyPr/>
                    <a:lstStyle/>
                    <a:p>
                      <a:pPr algn="l" fontAlgn="b"/>
                      <a:r>
                        <a:rPr lang="en-GB" sz="1400" b="0" i="0" u="none" strike="noStrike" noProof="0">
                          <a:solidFill>
                            <a:srgbClr val="000000"/>
                          </a:solidFill>
                          <a:effectLst/>
                          <a:latin typeface="Arial" panose="020B0604020202020204" pitchFamily="34" charset="0"/>
                        </a:rPr>
                        <a:t>  Participant 3</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350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250 – 25%</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250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0</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5807766"/>
                  </a:ext>
                </a:extLst>
              </a:tr>
              <a:tr h="313715">
                <a:tc>
                  <a:txBody>
                    <a:bodyPr/>
                    <a:lstStyle/>
                    <a:p>
                      <a:pPr algn="l" fontAlgn="b"/>
                      <a:r>
                        <a:rPr lang="en-GB" sz="1400" b="0" i="0" u="none" strike="noStrike" noProof="0">
                          <a:solidFill>
                            <a:srgbClr val="000000"/>
                          </a:solidFill>
                          <a:effectLst/>
                          <a:latin typeface="Arial" panose="020B0604020202020204" pitchFamily="34" charset="0"/>
                        </a:rPr>
                        <a:t>  Participant 4</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120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250 – 25%</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120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130</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6441859"/>
                  </a:ext>
                </a:extLst>
              </a:tr>
              <a:tr h="313715">
                <a:tc>
                  <a:txBody>
                    <a:bodyPr/>
                    <a:lstStyle/>
                    <a:p>
                      <a:pPr algn="l" fontAlgn="b"/>
                      <a:r>
                        <a:rPr lang="en-GB" sz="1400" b="0" i="0" u="none" strike="noStrike" noProof="0">
                          <a:solidFill>
                            <a:srgbClr val="000000"/>
                          </a:solidFill>
                          <a:effectLst/>
                          <a:latin typeface="Arial" panose="020B0604020202020204" pitchFamily="34" charset="0"/>
                        </a:rPr>
                        <a:t>  Total</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930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1,000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780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150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220</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4245327"/>
                  </a:ext>
                </a:extLst>
              </a:tr>
            </a:tbl>
          </a:graphicData>
        </a:graphic>
      </p:graphicFrame>
      <p:sp>
        <p:nvSpPr>
          <p:cNvPr id="17" name="object 3">
            <a:extLst>
              <a:ext uri="{FF2B5EF4-FFF2-40B4-BE49-F238E27FC236}">
                <a16:creationId xmlns:a16="http://schemas.microsoft.com/office/drawing/2014/main" id="{4964A106-AC82-A035-FA27-703D2F5ADAB4}"/>
              </a:ext>
            </a:extLst>
          </p:cNvPr>
          <p:cNvSpPr txBox="1"/>
          <p:nvPr/>
        </p:nvSpPr>
        <p:spPr>
          <a:xfrm>
            <a:off x="3323575" y="4122170"/>
            <a:ext cx="6366525" cy="267277"/>
          </a:xfrm>
          <a:prstGeom prst="rect">
            <a:avLst/>
          </a:prstGeom>
        </p:spPr>
        <p:txBody>
          <a:bodyPr vert="horz" wrap="square" lIns="0" tIns="23392" rIns="0" bIns="0" rtlCol="0">
            <a:spAutoFit/>
          </a:bodyPr>
          <a:lstStyle/>
          <a:p>
            <a:pPr marL="11139" marR="4456" algn="r">
              <a:lnSpc>
                <a:spcPts val="1851"/>
              </a:lnSpc>
              <a:spcBef>
                <a:spcPts val="184"/>
              </a:spcBef>
            </a:pPr>
            <a:r>
              <a:rPr lang="en-GB" sz="1600" spc="-4" noProof="0">
                <a:solidFill>
                  <a:schemeClr val="tx1"/>
                </a:solidFill>
                <a:latin typeface="Arial" panose="020B0604020202020204" pitchFamily="34" charset="0"/>
                <a:cs typeface="Arial" panose="020B0604020202020204" pitchFamily="34" charset="0"/>
              </a:rPr>
              <a:t>Energy</a:t>
            </a:r>
            <a:r>
              <a:rPr lang="en-GB" sz="1600" spc="-26" noProof="0">
                <a:solidFill>
                  <a:schemeClr val="tx1"/>
                </a:solidFill>
                <a:latin typeface="Arial" panose="020B0604020202020204" pitchFamily="34" charset="0"/>
                <a:cs typeface="Arial" panose="020B0604020202020204" pitchFamily="34" charset="0"/>
              </a:rPr>
              <a:t> </a:t>
            </a:r>
            <a:r>
              <a:rPr lang="en-GB" sz="1600" noProof="0">
                <a:solidFill>
                  <a:schemeClr val="tx1"/>
                </a:solidFill>
                <a:latin typeface="Arial" panose="020B0604020202020204" pitchFamily="34" charset="0"/>
                <a:cs typeface="Arial" panose="020B0604020202020204" pitchFamily="34" charset="0"/>
              </a:rPr>
              <a:t>actually</a:t>
            </a:r>
            <a:r>
              <a:rPr lang="en-GB" sz="1600" spc="-26" noProof="0">
                <a:solidFill>
                  <a:schemeClr val="tx1"/>
                </a:solidFill>
                <a:latin typeface="Arial" panose="020B0604020202020204" pitchFamily="34" charset="0"/>
                <a:cs typeface="Arial" panose="020B0604020202020204" pitchFamily="34" charset="0"/>
              </a:rPr>
              <a:t> </a:t>
            </a:r>
            <a:r>
              <a:rPr lang="en-GB" sz="1600" spc="-4" noProof="0">
                <a:solidFill>
                  <a:schemeClr val="tx1"/>
                </a:solidFill>
                <a:latin typeface="Arial" panose="020B0604020202020204" pitchFamily="34" charset="0"/>
                <a:cs typeface="Arial" panose="020B0604020202020204" pitchFamily="34" charset="0"/>
              </a:rPr>
              <a:t>shared:</a:t>
            </a:r>
            <a:r>
              <a:rPr lang="en-GB" sz="1600" spc="-22" noProof="0">
                <a:solidFill>
                  <a:schemeClr val="tx1"/>
                </a:solidFill>
                <a:latin typeface="Arial" panose="020B0604020202020204" pitchFamily="34" charset="0"/>
                <a:cs typeface="Arial" panose="020B0604020202020204" pitchFamily="34" charset="0"/>
              </a:rPr>
              <a:t> </a:t>
            </a:r>
            <a:r>
              <a:rPr lang="en-GB" sz="1600" spc="-4" noProof="0">
                <a:solidFill>
                  <a:schemeClr val="tx1"/>
                </a:solidFill>
                <a:latin typeface="Arial" panose="020B0604020202020204" pitchFamily="34" charset="0"/>
                <a:cs typeface="Arial" panose="020B0604020202020204" pitchFamily="34" charset="0"/>
              </a:rPr>
              <a:t>78%	Self-consumption:</a:t>
            </a:r>
            <a:r>
              <a:rPr lang="en-GB" sz="1600" noProof="0">
                <a:solidFill>
                  <a:schemeClr val="tx1"/>
                </a:solidFill>
                <a:latin typeface="Arial" panose="020B0604020202020204" pitchFamily="34" charset="0"/>
                <a:cs typeface="Arial" panose="020B0604020202020204" pitchFamily="34" charset="0"/>
              </a:rPr>
              <a:t> </a:t>
            </a:r>
            <a:r>
              <a:rPr lang="en-GB" sz="1600" spc="-4" noProof="0">
                <a:solidFill>
                  <a:schemeClr val="tx1"/>
                </a:solidFill>
                <a:latin typeface="Arial" panose="020B0604020202020204" pitchFamily="34" charset="0"/>
                <a:cs typeface="Arial" panose="020B0604020202020204" pitchFamily="34" charset="0"/>
              </a:rPr>
              <a:t>84%</a:t>
            </a:r>
            <a:endParaRPr lang="en-GB" sz="1600" noProof="0">
              <a:solidFill>
                <a:schemeClr val="tx1"/>
              </a:solidFill>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61831149-9725-EF21-D2AA-ADACB055D76D}"/>
              </a:ext>
            </a:extLst>
          </p:cNvPr>
          <p:cNvSpPr>
            <a:spLocks noGrp="1"/>
          </p:cNvSpPr>
          <p:nvPr>
            <p:ph type="sldNum" sz="quarter" idx="12"/>
          </p:nvPr>
        </p:nvSpPr>
        <p:spPr/>
        <p:txBody>
          <a:bodyPr/>
          <a:lstStyle/>
          <a:p>
            <a:fld id="{C7CC0789-4E3B-4896-AB79-9C52DA5A6F9C}" type="slidenum">
              <a:rPr lang="en-GB" smtClean="0"/>
              <a:t>313</a:t>
            </a:fld>
            <a:endParaRPr lang="en-GB"/>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6F9452E1-491A-D5BE-6A54-AD7B508B506F}"/>
              </a:ext>
            </a:extLst>
          </p:cNvPr>
          <p:cNvSpPr txBox="1"/>
          <p:nvPr/>
        </p:nvSpPr>
        <p:spPr>
          <a:xfrm>
            <a:off x="589585" y="4659253"/>
            <a:ext cx="9481515" cy="2862322"/>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difference with an equal static key is that energy volumes are allocated among participants based on predefined percentages outlined in an agreement. These percentages can, for example, reflect the individual investment share in the production units.</a:t>
            </a:r>
          </a:p>
          <a:p>
            <a:pPr algn="just"/>
            <a:endParaRPr lang="en-GB" sz="1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This key allows for setting priorities in the distribution of energy volumes.</a:t>
            </a:r>
          </a:p>
          <a:p>
            <a:pPr algn="just"/>
            <a:endParaRPr lang="en-GB" sz="1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However, with a static key (whether equal or specific), it is possible to end up with a surplus even if the total consumption of the building is sufficient to cover the production.</a:t>
            </a:r>
          </a:p>
        </p:txBody>
      </p:sp>
      <p:sp>
        <p:nvSpPr>
          <p:cNvPr id="3" name="object 3"/>
          <p:cNvSpPr txBox="1"/>
          <p:nvPr/>
        </p:nvSpPr>
        <p:spPr>
          <a:xfrm>
            <a:off x="3323575" y="4122170"/>
            <a:ext cx="6366525" cy="267277"/>
          </a:xfrm>
          <a:prstGeom prst="rect">
            <a:avLst/>
          </a:prstGeom>
        </p:spPr>
        <p:txBody>
          <a:bodyPr vert="horz" wrap="square" lIns="0" tIns="23392" rIns="0" bIns="0" rtlCol="0">
            <a:spAutoFit/>
          </a:bodyPr>
          <a:lstStyle/>
          <a:p>
            <a:pPr marL="11139" marR="4456" algn="r">
              <a:lnSpc>
                <a:spcPts val="1851"/>
              </a:lnSpc>
              <a:spcBef>
                <a:spcPts val="184"/>
              </a:spcBef>
            </a:pPr>
            <a:r>
              <a:rPr lang="en-GB" sz="1600" spc="-4" noProof="0">
                <a:solidFill>
                  <a:schemeClr val="tx1"/>
                </a:solidFill>
                <a:latin typeface="Arial" panose="020B0604020202020204" pitchFamily="34" charset="0"/>
                <a:cs typeface="Arial" panose="020B0604020202020204" pitchFamily="34" charset="0"/>
              </a:rPr>
              <a:t>Energy</a:t>
            </a:r>
            <a:r>
              <a:rPr lang="en-GB" sz="1600" spc="-26" noProof="0">
                <a:solidFill>
                  <a:schemeClr val="tx1"/>
                </a:solidFill>
                <a:latin typeface="Arial" panose="020B0604020202020204" pitchFamily="34" charset="0"/>
                <a:cs typeface="Arial" panose="020B0604020202020204" pitchFamily="34" charset="0"/>
              </a:rPr>
              <a:t> </a:t>
            </a:r>
            <a:r>
              <a:rPr lang="en-GB" sz="1600" noProof="0">
                <a:solidFill>
                  <a:schemeClr val="tx1"/>
                </a:solidFill>
                <a:latin typeface="Arial" panose="020B0604020202020204" pitchFamily="34" charset="0"/>
                <a:cs typeface="Arial" panose="020B0604020202020204" pitchFamily="34" charset="0"/>
              </a:rPr>
              <a:t>actually</a:t>
            </a:r>
            <a:r>
              <a:rPr lang="en-GB" sz="1600" spc="-26" noProof="0">
                <a:solidFill>
                  <a:schemeClr val="tx1"/>
                </a:solidFill>
                <a:latin typeface="Arial" panose="020B0604020202020204" pitchFamily="34" charset="0"/>
                <a:cs typeface="Arial" panose="020B0604020202020204" pitchFamily="34" charset="0"/>
              </a:rPr>
              <a:t> </a:t>
            </a:r>
            <a:r>
              <a:rPr lang="en-GB" sz="1600" spc="-4" noProof="0">
                <a:solidFill>
                  <a:schemeClr val="tx1"/>
                </a:solidFill>
                <a:latin typeface="Arial" panose="020B0604020202020204" pitchFamily="34" charset="0"/>
                <a:cs typeface="Arial" panose="020B0604020202020204" pitchFamily="34" charset="0"/>
              </a:rPr>
              <a:t>shared:</a:t>
            </a:r>
            <a:r>
              <a:rPr lang="en-GB" sz="1600" spc="-22" noProof="0">
                <a:solidFill>
                  <a:schemeClr val="tx1"/>
                </a:solidFill>
                <a:latin typeface="Arial" panose="020B0604020202020204" pitchFamily="34" charset="0"/>
                <a:cs typeface="Arial" panose="020B0604020202020204" pitchFamily="34" charset="0"/>
              </a:rPr>
              <a:t> </a:t>
            </a:r>
            <a:r>
              <a:rPr lang="en-GB" sz="1600" spc="-4" noProof="0">
                <a:solidFill>
                  <a:schemeClr val="tx1"/>
                </a:solidFill>
                <a:latin typeface="Arial" panose="020B0604020202020204" pitchFamily="34" charset="0"/>
                <a:cs typeface="Arial" panose="020B0604020202020204" pitchFamily="34" charset="0"/>
              </a:rPr>
              <a:t>68%	Self-consumption:</a:t>
            </a:r>
            <a:r>
              <a:rPr lang="en-GB" sz="1600" noProof="0">
                <a:solidFill>
                  <a:schemeClr val="tx1"/>
                </a:solidFill>
                <a:latin typeface="Arial" panose="020B0604020202020204" pitchFamily="34" charset="0"/>
                <a:cs typeface="Arial" panose="020B0604020202020204" pitchFamily="34" charset="0"/>
              </a:rPr>
              <a:t> </a:t>
            </a:r>
            <a:r>
              <a:rPr lang="en-GB" sz="1600" spc="-4" noProof="0">
                <a:solidFill>
                  <a:schemeClr val="tx1"/>
                </a:solidFill>
                <a:latin typeface="Arial" panose="020B0604020202020204" pitchFamily="34" charset="0"/>
                <a:cs typeface="Arial" panose="020B0604020202020204" pitchFamily="34" charset="0"/>
              </a:rPr>
              <a:t>73%</a:t>
            </a:r>
            <a:endParaRPr lang="en-GB" sz="1600" noProof="0">
              <a:solidFill>
                <a:schemeClr val="tx1"/>
              </a:solidFill>
              <a:latin typeface="Arial" panose="020B0604020202020204" pitchFamily="34" charset="0"/>
              <a:cs typeface="Arial" panose="020B0604020202020204" pitchFamily="34" charset="0"/>
            </a:endParaRPr>
          </a:p>
        </p:txBody>
      </p:sp>
      <p:sp>
        <p:nvSpPr>
          <p:cNvPr id="6" name="object 6"/>
          <p:cNvSpPr txBox="1"/>
          <p:nvPr/>
        </p:nvSpPr>
        <p:spPr>
          <a:xfrm>
            <a:off x="6814965" y="3764841"/>
            <a:ext cx="1375104" cy="254263"/>
          </a:xfrm>
          <a:prstGeom prst="rect">
            <a:avLst/>
          </a:prstGeom>
        </p:spPr>
        <p:txBody>
          <a:bodyPr vert="horz" wrap="square" lIns="0" tIns="11139" rIns="0" bIns="0" rtlCol="0">
            <a:spAutoFit/>
          </a:bodyPr>
          <a:lstStyle/>
          <a:p>
            <a:pPr marL="11139">
              <a:spcBef>
                <a:spcPts val="88"/>
              </a:spcBef>
            </a:pPr>
            <a:r>
              <a:rPr lang="en-GB" sz="1579" spc="-4" noProof="0">
                <a:latin typeface="Calibri"/>
                <a:cs typeface="Calibri"/>
              </a:rPr>
              <a:t>(Source:</a:t>
            </a:r>
            <a:r>
              <a:rPr lang="en-GB" sz="1579" spc="-57" noProof="0">
                <a:latin typeface="Calibri"/>
                <a:cs typeface="Calibri"/>
              </a:rPr>
              <a:t> </a:t>
            </a:r>
            <a:r>
              <a:rPr lang="en-GB" sz="1579" spc="-13" noProof="0">
                <a:latin typeface="Calibri"/>
                <a:cs typeface="Calibri"/>
              </a:rPr>
              <a:t>CWaPE)</a:t>
            </a:r>
            <a:endParaRPr lang="en-GB" sz="1579" noProof="0">
              <a:latin typeface="Calibri"/>
              <a:cs typeface="Calibri"/>
            </a:endParaRPr>
          </a:p>
        </p:txBody>
      </p:sp>
      <p:sp>
        <p:nvSpPr>
          <p:cNvPr id="12" name="ZoneTexte 11">
            <a:extLst>
              <a:ext uri="{FF2B5EF4-FFF2-40B4-BE49-F238E27FC236}">
                <a16:creationId xmlns:a16="http://schemas.microsoft.com/office/drawing/2014/main" id="{655EE3D6-DC9D-7D2A-5816-3B69883208AF}"/>
              </a:ext>
            </a:extLst>
          </p:cNvPr>
          <p:cNvSpPr txBox="1"/>
          <p:nvPr/>
        </p:nvSpPr>
        <p:spPr>
          <a:xfrm>
            <a:off x="589585" y="349892"/>
            <a:ext cx="9938715"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Specific static repartition key</a:t>
            </a:r>
          </a:p>
        </p:txBody>
      </p:sp>
      <p:graphicFrame>
        <p:nvGraphicFramePr>
          <p:cNvPr id="19" name="Tableau 18">
            <a:extLst>
              <a:ext uri="{FF2B5EF4-FFF2-40B4-BE49-F238E27FC236}">
                <a16:creationId xmlns:a16="http://schemas.microsoft.com/office/drawing/2014/main" id="{4B847144-AE52-6FCE-207E-E73DD4BA73A3}"/>
              </a:ext>
            </a:extLst>
          </p:cNvPr>
          <p:cNvGraphicFramePr>
            <a:graphicFrameLocks noGrp="1"/>
          </p:cNvGraphicFramePr>
          <p:nvPr/>
        </p:nvGraphicFramePr>
        <p:xfrm>
          <a:off x="961375" y="1219587"/>
          <a:ext cx="8770649" cy="2842258"/>
        </p:xfrm>
        <a:graphic>
          <a:graphicData uri="http://schemas.openxmlformats.org/drawingml/2006/table">
            <a:tbl>
              <a:tblPr firstRow="1" bandRow="1">
                <a:tableStyleId>{5C22544A-7EE6-4342-B048-85BDC9FD1C3A}</a:tableStyleId>
              </a:tblPr>
              <a:tblGrid>
                <a:gridCol w="1556083">
                  <a:extLst>
                    <a:ext uri="{9D8B030D-6E8A-4147-A177-3AD203B41FA5}">
                      <a16:colId xmlns:a16="http://schemas.microsoft.com/office/drawing/2014/main" val="3584191075"/>
                    </a:ext>
                  </a:extLst>
                </a:gridCol>
                <a:gridCol w="1556083">
                  <a:extLst>
                    <a:ext uri="{9D8B030D-6E8A-4147-A177-3AD203B41FA5}">
                      <a16:colId xmlns:a16="http://schemas.microsoft.com/office/drawing/2014/main" val="3149378119"/>
                    </a:ext>
                  </a:extLst>
                </a:gridCol>
                <a:gridCol w="1626814">
                  <a:extLst>
                    <a:ext uri="{9D8B030D-6E8A-4147-A177-3AD203B41FA5}">
                      <a16:colId xmlns:a16="http://schemas.microsoft.com/office/drawing/2014/main" val="674403436"/>
                    </a:ext>
                  </a:extLst>
                </a:gridCol>
                <a:gridCol w="1626814">
                  <a:extLst>
                    <a:ext uri="{9D8B030D-6E8A-4147-A177-3AD203B41FA5}">
                      <a16:colId xmlns:a16="http://schemas.microsoft.com/office/drawing/2014/main" val="2077420837"/>
                    </a:ext>
                  </a:extLst>
                </a:gridCol>
                <a:gridCol w="1343890">
                  <a:extLst>
                    <a:ext uri="{9D8B030D-6E8A-4147-A177-3AD203B41FA5}">
                      <a16:colId xmlns:a16="http://schemas.microsoft.com/office/drawing/2014/main" val="3350457627"/>
                    </a:ext>
                  </a:extLst>
                </a:gridCol>
                <a:gridCol w="1060965">
                  <a:extLst>
                    <a:ext uri="{9D8B030D-6E8A-4147-A177-3AD203B41FA5}">
                      <a16:colId xmlns:a16="http://schemas.microsoft.com/office/drawing/2014/main" val="430275836"/>
                    </a:ext>
                  </a:extLst>
                </a:gridCol>
              </a:tblGrid>
              <a:tr h="503287">
                <a:tc rowSpan="2">
                  <a:txBody>
                    <a:bodyPr/>
                    <a:lstStyle/>
                    <a:p>
                      <a:pPr algn="l" fontAlgn="b"/>
                      <a:r>
                        <a:rPr lang="en-GB" sz="1400" b="0" i="0" u="none" strike="noStrike" noProof="0">
                          <a:solidFill>
                            <a:srgbClr val="000000"/>
                          </a:solidFill>
                          <a:effectLst/>
                          <a:latin typeface="Arial" panose="020B0604020202020204" pitchFamily="34" charset="0"/>
                        </a:rPr>
                        <a:t> </a:t>
                      </a:r>
                    </a:p>
                  </a:txBody>
                  <a:tcPr marL="6513" marR="6513" marT="6513" marB="39078"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lvl="0" algn="ctr" fontAlgn="b"/>
                      <a:r>
                        <a:rPr lang="en-GB" sz="1400" b="1" i="0" u="none" strike="noStrike" noProof="0">
                          <a:solidFill>
                            <a:schemeClr val="tx1"/>
                          </a:solidFill>
                          <a:effectLst/>
                          <a:latin typeface="Arial" panose="020B0604020202020204" pitchFamily="34" charset="0"/>
                          <a:cs typeface="Arial" panose="020B0604020202020204" pitchFamily="34" charset="0"/>
                        </a:rPr>
                        <a:t>Before sharing</a:t>
                      </a:r>
                    </a:p>
                  </a:txBody>
                  <a:tcPr marL="6513" marR="6513" marT="6513" marB="39078"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ctr"/>
                      <a:r>
                        <a:rPr lang="en-GB" sz="1400" b="1" noProof="0">
                          <a:solidFill>
                            <a:schemeClr val="tx1"/>
                          </a:solidFill>
                          <a:latin typeface="Arial" panose="020B0604020202020204" pitchFamily="34" charset="0"/>
                          <a:cs typeface="Arial" panose="020B0604020202020204" pitchFamily="34" charset="0"/>
                        </a:rPr>
                        <a:t>Sharing</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gridSpan="3">
                  <a:txBody>
                    <a:bodyPr/>
                    <a:lstStyle/>
                    <a:p>
                      <a:pPr algn="ctr"/>
                      <a:r>
                        <a:rPr lang="en-GB" sz="1400" b="1" noProof="0">
                          <a:solidFill>
                            <a:schemeClr val="tx1"/>
                          </a:solidFill>
                          <a:latin typeface="Arial" panose="020B0604020202020204" pitchFamily="34" charset="0"/>
                          <a:cs typeface="Arial" panose="020B0604020202020204" pitchFamily="34" charset="0"/>
                        </a:rPr>
                        <a:t>After sharing</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hMerge="1">
                  <a:txBody>
                    <a:bodyPr/>
                    <a:lstStyle/>
                    <a:p>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hMerge="1">
                  <a:txBody>
                    <a:bodyPr/>
                    <a:lstStyle/>
                    <a:p>
                      <a:endParaRPr/>
                    </a:p>
                  </a:txBody>
                  <a:tcPr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897256923"/>
                  </a:ext>
                </a:extLst>
              </a:tr>
              <a:tr h="456681">
                <a:tc vMerge="1">
                  <a:txBody>
                    <a:bodyPr/>
                    <a:lstStyle/>
                    <a:p>
                      <a:pPr algn="l" fontAlgn="b"/>
                      <a:endParaRPr lang="fr-BE" sz="1400" b="0" i="0" u="none" strike="noStrike">
                        <a:solidFill>
                          <a:srgbClr val="000000"/>
                        </a:solidFill>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400" b="0" i="0" u="none" strike="noStrike" noProof="0">
                          <a:solidFill>
                            <a:srgbClr val="000000"/>
                          </a:solidFill>
                          <a:effectLst/>
                          <a:latin typeface="Arial" panose="020B0604020202020204" pitchFamily="34" charset="0"/>
                        </a:rPr>
                        <a:t>  Consumptions</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tc>
                  <a:txBody>
                    <a:bodyPr/>
                    <a:lstStyle/>
                    <a:p>
                      <a:pPr algn="ctr" fontAlgn="ctr"/>
                      <a:r>
                        <a:rPr lang="en-GB" sz="1400" b="0" i="0" u="none" strike="noStrike" noProof="0">
                          <a:solidFill>
                            <a:srgbClr val="000000"/>
                          </a:solidFill>
                          <a:effectLst/>
                          <a:latin typeface="Arial" panose="020B0604020202020204" pitchFamily="34" charset="0"/>
                        </a:rPr>
                        <a:t>Allocated volumes</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tc>
                  <a:txBody>
                    <a:bodyPr/>
                    <a:lstStyle/>
                    <a:p>
                      <a:pPr algn="ctr" fontAlgn="ctr"/>
                      <a:r>
                        <a:rPr lang="en-GB" sz="1400" b="0" i="0" u="none" strike="noStrike" noProof="0">
                          <a:solidFill>
                            <a:srgbClr val="000000"/>
                          </a:solidFill>
                          <a:effectLst/>
                          <a:latin typeface="Arial" panose="020B0604020202020204" pitchFamily="34" charset="0"/>
                        </a:rPr>
                        <a:t>Shared volumes consumed</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tc>
                  <a:txBody>
                    <a:bodyPr/>
                    <a:lstStyle/>
                    <a:p>
                      <a:pPr algn="ctr" fontAlgn="ctr"/>
                      <a:r>
                        <a:rPr lang="en-GB" sz="1400" b="0" i="0" u="none" strike="noStrike" noProof="0">
                          <a:solidFill>
                            <a:srgbClr val="000000"/>
                          </a:solidFill>
                          <a:effectLst/>
                          <a:latin typeface="Arial" panose="020B0604020202020204" pitchFamily="34" charset="0"/>
                        </a:rPr>
                        <a:t>Allocated consumptions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tc>
                  <a:txBody>
                    <a:bodyPr/>
                    <a:lstStyle/>
                    <a:p>
                      <a:pPr algn="ctr" fontAlgn="ctr"/>
                      <a:r>
                        <a:rPr lang="en-GB" sz="1400" b="0" i="0" u="none" strike="noStrike" noProof="0">
                          <a:solidFill>
                            <a:srgbClr val="000000"/>
                          </a:solidFill>
                          <a:effectLst/>
                          <a:latin typeface="Arial" panose="020B0604020202020204" pitchFamily="34" charset="0"/>
                        </a:rPr>
                        <a:t>Surplus</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3411896642"/>
                  </a:ext>
                </a:extLst>
              </a:tr>
              <a:tr h="313715">
                <a:tc>
                  <a:txBody>
                    <a:bodyPr/>
                    <a:lstStyle/>
                    <a:p>
                      <a:pPr algn="l" fontAlgn="b"/>
                      <a:r>
                        <a:rPr lang="en-GB" sz="1400" b="0" i="0" u="none" strike="noStrike" noProof="0">
                          <a:solidFill>
                            <a:srgbClr val="000000"/>
                          </a:solidFill>
                          <a:effectLst/>
                          <a:latin typeface="Arial" panose="020B0604020202020204" pitchFamily="34" charset="0"/>
                        </a:rPr>
                        <a:t>  Shared volume</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  -</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1,000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8590908"/>
                  </a:ext>
                </a:extLst>
              </a:tr>
              <a:tr h="313715">
                <a:tc>
                  <a:txBody>
                    <a:bodyPr/>
                    <a:lstStyle/>
                    <a:p>
                      <a:pPr algn="l" fontAlgn="b"/>
                      <a:r>
                        <a:rPr lang="en-GB" sz="1400" b="0" i="0" u="none" strike="noStrike" noProof="0">
                          <a:solidFill>
                            <a:srgbClr val="000000"/>
                          </a:solidFill>
                          <a:effectLst/>
                          <a:latin typeface="Arial" panose="020B0604020202020204" pitchFamily="34" charset="0"/>
                        </a:rPr>
                        <a:t>  Participant 1</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ctr"/>
                      <a:r>
                        <a:rPr lang="en-GB" sz="1400" b="0" i="0" u="none" strike="noStrike" noProof="0">
                          <a:solidFill>
                            <a:srgbClr val="000000"/>
                          </a:solidFill>
                          <a:effectLst/>
                          <a:latin typeface="Arial" panose="020B0604020202020204" pitchFamily="34" charset="0"/>
                        </a:rPr>
                        <a:t>160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400 – 40%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160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240</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6773292"/>
                  </a:ext>
                </a:extLst>
              </a:tr>
              <a:tr h="313715">
                <a:tc>
                  <a:txBody>
                    <a:bodyPr/>
                    <a:lstStyle/>
                    <a:p>
                      <a:pPr algn="l" fontAlgn="b"/>
                      <a:r>
                        <a:rPr lang="en-GB" sz="1400" b="0" i="0" u="none" strike="noStrike" noProof="0">
                          <a:solidFill>
                            <a:srgbClr val="000000"/>
                          </a:solidFill>
                          <a:effectLst/>
                          <a:latin typeface="Arial" panose="020B0604020202020204" pitchFamily="34" charset="0"/>
                        </a:rPr>
                        <a:t>  Participant 2</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300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200 – 20%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200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0</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3517924"/>
                  </a:ext>
                </a:extLst>
              </a:tr>
              <a:tr h="313715">
                <a:tc>
                  <a:txBody>
                    <a:bodyPr/>
                    <a:lstStyle/>
                    <a:p>
                      <a:pPr algn="l" fontAlgn="b"/>
                      <a:r>
                        <a:rPr lang="en-GB" sz="1400" b="0" i="0" u="none" strike="noStrike" noProof="0">
                          <a:solidFill>
                            <a:srgbClr val="000000"/>
                          </a:solidFill>
                          <a:effectLst/>
                          <a:latin typeface="Arial" panose="020B0604020202020204" pitchFamily="34" charset="0"/>
                        </a:rPr>
                        <a:t>  Participant 3</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350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200 – 20%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200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150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0</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5807766"/>
                  </a:ext>
                </a:extLst>
              </a:tr>
              <a:tr h="313715">
                <a:tc>
                  <a:txBody>
                    <a:bodyPr/>
                    <a:lstStyle/>
                    <a:p>
                      <a:pPr algn="l" fontAlgn="b"/>
                      <a:r>
                        <a:rPr lang="en-GB" sz="1400" b="0" i="0" u="none" strike="noStrike" noProof="0">
                          <a:solidFill>
                            <a:srgbClr val="000000"/>
                          </a:solidFill>
                          <a:effectLst/>
                          <a:latin typeface="Arial" panose="020B0604020202020204" pitchFamily="34" charset="0"/>
                        </a:rPr>
                        <a:t>  Participant 4</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120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200 – 20%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120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80</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6441859"/>
                  </a:ext>
                </a:extLst>
              </a:tr>
              <a:tr h="313715">
                <a:tc>
                  <a:txBody>
                    <a:bodyPr/>
                    <a:lstStyle/>
                    <a:p>
                      <a:pPr algn="l" fontAlgn="b"/>
                      <a:r>
                        <a:rPr lang="en-GB" sz="1400" b="0" i="0" u="none" strike="noStrike" noProof="0">
                          <a:solidFill>
                            <a:srgbClr val="000000"/>
                          </a:solidFill>
                          <a:effectLst/>
                          <a:latin typeface="Arial" panose="020B0604020202020204" pitchFamily="34" charset="0"/>
                        </a:rPr>
                        <a:t>  Total</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930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1,000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680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250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220</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4245327"/>
                  </a:ext>
                </a:extLst>
              </a:tr>
            </a:tbl>
          </a:graphicData>
        </a:graphic>
      </p:graphicFrame>
      <p:sp>
        <p:nvSpPr>
          <p:cNvPr id="2" name="Espace réservé du numéro de diapositive 1">
            <a:extLst>
              <a:ext uri="{FF2B5EF4-FFF2-40B4-BE49-F238E27FC236}">
                <a16:creationId xmlns:a16="http://schemas.microsoft.com/office/drawing/2014/main" id="{EB8EBB5B-EB6B-F79A-1D8B-8FD42BF75B36}"/>
              </a:ext>
            </a:extLst>
          </p:cNvPr>
          <p:cNvSpPr>
            <a:spLocks noGrp="1"/>
          </p:cNvSpPr>
          <p:nvPr>
            <p:ph type="sldNum" sz="quarter" idx="12"/>
          </p:nvPr>
        </p:nvSpPr>
        <p:spPr/>
        <p:txBody>
          <a:bodyPr/>
          <a:lstStyle/>
          <a:p>
            <a:fld id="{C7CC0789-4E3B-4896-AB79-9C52DA5A6F9C}" type="slidenum">
              <a:rPr lang="en-GB" smtClean="0"/>
              <a:t>314</a:t>
            </a:fld>
            <a:endParaRPr lang="en-GB"/>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12CD4FC0-C837-EEE0-B63F-EF61C27925BE}"/>
              </a:ext>
            </a:extLst>
          </p:cNvPr>
          <p:cNvSpPr txBox="1"/>
          <p:nvPr/>
        </p:nvSpPr>
        <p:spPr>
          <a:xfrm>
            <a:off x="589585" y="349892"/>
            <a:ext cx="9938715" cy="461665"/>
          </a:xfrm>
          <a:prstGeom prst="rect">
            <a:avLst/>
          </a:prstGeom>
          <a:noFill/>
        </p:spPr>
        <p:txBody>
          <a:bodyPr wrap="square">
            <a:spAutoFit/>
          </a:bodyPr>
          <a:lstStyle/>
          <a:p>
            <a:r>
              <a:rPr lang="en-GB" sz="2400" b="1" noProof="0">
                <a:highlight>
                  <a:srgbClr val="FFFFFF"/>
                </a:highlight>
                <a:latin typeface="Arial" panose="020B0604020202020204" pitchFamily="34" charset="0"/>
                <a:cs typeface="Arial" panose="020B0604020202020204" pitchFamily="34" charset="0"/>
              </a:rPr>
              <a:t>Dynamic repartition key proportional to consumption</a:t>
            </a:r>
          </a:p>
        </p:txBody>
      </p:sp>
      <p:sp>
        <p:nvSpPr>
          <p:cNvPr id="27" name="ZoneTexte 26">
            <a:extLst>
              <a:ext uri="{FF2B5EF4-FFF2-40B4-BE49-F238E27FC236}">
                <a16:creationId xmlns:a16="http://schemas.microsoft.com/office/drawing/2014/main" id="{398777CB-526C-D8E6-B920-8CAC73493E8A}"/>
              </a:ext>
            </a:extLst>
          </p:cNvPr>
          <p:cNvSpPr txBox="1"/>
          <p:nvPr/>
        </p:nvSpPr>
        <p:spPr>
          <a:xfrm>
            <a:off x="589585" y="4587549"/>
            <a:ext cx="9481515" cy="707886"/>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Energy volumes are dynamically allocated among participants based on their energy consumption, as much as possible according to demand:</a:t>
            </a:r>
          </a:p>
        </p:txBody>
      </p:sp>
      <p:graphicFrame>
        <p:nvGraphicFramePr>
          <p:cNvPr id="29" name="Tableau 28">
            <a:extLst>
              <a:ext uri="{FF2B5EF4-FFF2-40B4-BE49-F238E27FC236}">
                <a16:creationId xmlns:a16="http://schemas.microsoft.com/office/drawing/2014/main" id="{88FBC3C1-5DED-AE7A-8AB0-4604B08C5C4C}"/>
              </a:ext>
            </a:extLst>
          </p:cNvPr>
          <p:cNvGraphicFramePr>
            <a:graphicFrameLocks noGrp="1"/>
          </p:cNvGraphicFramePr>
          <p:nvPr/>
        </p:nvGraphicFramePr>
        <p:xfrm>
          <a:off x="961375" y="1219587"/>
          <a:ext cx="8770649" cy="2842258"/>
        </p:xfrm>
        <a:graphic>
          <a:graphicData uri="http://schemas.openxmlformats.org/drawingml/2006/table">
            <a:tbl>
              <a:tblPr firstRow="1" bandRow="1">
                <a:tableStyleId>{5C22544A-7EE6-4342-B048-85BDC9FD1C3A}</a:tableStyleId>
              </a:tblPr>
              <a:tblGrid>
                <a:gridCol w="1556083">
                  <a:extLst>
                    <a:ext uri="{9D8B030D-6E8A-4147-A177-3AD203B41FA5}">
                      <a16:colId xmlns:a16="http://schemas.microsoft.com/office/drawing/2014/main" val="3584191075"/>
                    </a:ext>
                  </a:extLst>
                </a:gridCol>
                <a:gridCol w="1556083">
                  <a:extLst>
                    <a:ext uri="{9D8B030D-6E8A-4147-A177-3AD203B41FA5}">
                      <a16:colId xmlns:a16="http://schemas.microsoft.com/office/drawing/2014/main" val="3149378119"/>
                    </a:ext>
                  </a:extLst>
                </a:gridCol>
                <a:gridCol w="1626814">
                  <a:extLst>
                    <a:ext uri="{9D8B030D-6E8A-4147-A177-3AD203B41FA5}">
                      <a16:colId xmlns:a16="http://schemas.microsoft.com/office/drawing/2014/main" val="674403436"/>
                    </a:ext>
                  </a:extLst>
                </a:gridCol>
                <a:gridCol w="1626814">
                  <a:extLst>
                    <a:ext uri="{9D8B030D-6E8A-4147-A177-3AD203B41FA5}">
                      <a16:colId xmlns:a16="http://schemas.microsoft.com/office/drawing/2014/main" val="2077420837"/>
                    </a:ext>
                  </a:extLst>
                </a:gridCol>
                <a:gridCol w="1343890">
                  <a:extLst>
                    <a:ext uri="{9D8B030D-6E8A-4147-A177-3AD203B41FA5}">
                      <a16:colId xmlns:a16="http://schemas.microsoft.com/office/drawing/2014/main" val="3350457627"/>
                    </a:ext>
                  </a:extLst>
                </a:gridCol>
                <a:gridCol w="1060965">
                  <a:extLst>
                    <a:ext uri="{9D8B030D-6E8A-4147-A177-3AD203B41FA5}">
                      <a16:colId xmlns:a16="http://schemas.microsoft.com/office/drawing/2014/main" val="430275836"/>
                    </a:ext>
                  </a:extLst>
                </a:gridCol>
              </a:tblGrid>
              <a:tr h="503287">
                <a:tc rowSpan="2">
                  <a:txBody>
                    <a:bodyPr/>
                    <a:lstStyle/>
                    <a:p>
                      <a:pPr algn="l" fontAlgn="b"/>
                      <a:r>
                        <a:rPr lang="en-GB" sz="1400" b="0" i="0" u="none" strike="noStrike" noProof="0">
                          <a:solidFill>
                            <a:srgbClr val="000000"/>
                          </a:solidFill>
                          <a:effectLst/>
                          <a:latin typeface="Arial" panose="020B0604020202020204" pitchFamily="34" charset="0"/>
                        </a:rPr>
                        <a:t> </a:t>
                      </a:r>
                    </a:p>
                  </a:txBody>
                  <a:tcPr marL="6513" marR="6513" marT="6513" marB="39078"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lvl="0" algn="ctr" fontAlgn="b"/>
                      <a:r>
                        <a:rPr lang="en-GB" sz="1400" b="1" i="0" u="none" strike="noStrike" noProof="0">
                          <a:solidFill>
                            <a:schemeClr val="tx1"/>
                          </a:solidFill>
                          <a:effectLst/>
                          <a:latin typeface="Arial" panose="020B0604020202020204" pitchFamily="34" charset="0"/>
                          <a:cs typeface="Arial" panose="020B0604020202020204" pitchFamily="34" charset="0"/>
                        </a:rPr>
                        <a:t>Before sharing</a:t>
                      </a:r>
                    </a:p>
                  </a:txBody>
                  <a:tcPr marL="6513" marR="6513" marT="6513" marB="39078"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ctr"/>
                      <a:r>
                        <a:rPr lang="en-GB" sz="1400" b="1" noProof="0">
                          <a:solidFill>
                            <a:schemeClr val="tx1"/>
                          </a:solidFill>
                          <a:latin typeface="Arial" panose="020B0604020202020204" pitchFamily="34" charset="0"/>
                          <a:cs typeface="Arial" panose="020B0604020202020204" pitchFamily="34" charset="0"/>
                        </a:rPr>
                        <a:t>Sharing</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gridSpan="3">
                  <a:txBody>
                    <a:bodyPr/>
                    <a:lstStyle/>
                    <a:p>
                      <a:pPr algn="ctr"/>
                      <a:r>
                        <a:rPr lang="en-GB" sz="1400" b="1" noProof="0">
                          <a:solidFill>
                            <a:schemeClr val="tx1"/>
                          </a:solidFill>
                          <a:latin typeface="Arial" panose="020B0604020202020204" pitchFamily="34" charset="0"/>
                          <a:cs typeface="Arial" panose="020B0604020202020204" pitchFamily="34" charset="0"/>
                        </a:rPr>
                        <a:t>After sharing</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hMerge="1">
                  <a:txBody>
                    <a:bodyPr/>
                    <a:lstStyle/>
                    <a:p>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hMerge="1">
                  <a:txBody>
                    <a:bodyPr/>
                    <a:lstStyle/>
                    <a:p>
                      <a:endParaRPr/>
                    </a:p>
                  </a:txBody>
                  <a:tcPr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897256923"/>
                  </a:ext>
                </a:extLst>
              </a:tr>
              <a:tr h="456681">
                <a:tc vMerge="1">
                  <a:txBody>
                    <a:bodyPr/>
                    <a:lstStyle/>
                    <a:p>
                      <a:pPr algn="l" fontAlgn="b"/>
                      <a:endParaRPr lang="fr-BE" sz="1400" b="0" i="0" u="none" strike="noStrike">
                        <a:solidFill>
                          <a:srgbClr val="000000"/>
                        </a:solidFill>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1400" b="0" i="0" u="none" strike="noStrike" noProof="0">
                          <a:solidFill>
                            <a:srgbClr val="000000"/>
                          </a:solidFill>
                          <a:effectLst/>
                          <a:latin typeface="Arial" panose="020B0604020202020204" pitchFamily="34" charset="0"/>
                        </a:rPr>
                        <a:t>  Consumptions</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tc>
                  <a:txBody>
                    <a:bodyPr/>
                    <a:lstStyle/>
                    <a:p>
                      <a:pPr algn="ctr" fontAlgn="ctr"/>
                      <a:r>
                        <a:rPr lang="en-GB" sz="1400" b="0" i="0" u="none" strike="noStrike" noProof="0">
                          <a:solidFill>
                            <a:srgbClr val="000000"/>
                          </a:solidFill>
                          <a:effectLst/>
                          <a:latin typeface="Arial" panose="020B0604020202020204" pitchFamily="34" charset="0"/>
                        </a:rPr>
                        <a:t>Allocated volumes</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tc>
                  <a:txBody>
                    <a:bodyPr/>
                    <a:lstStyle/>
                    <a:p>
                      <a:pPr algn="ctr" fontAlgn="ctr"/>
                      <a:r>
                        <a:rPr lang="en-GB" sz="1400" b="0" i="0" u="none" strike="noStrike" noProof="0">
                          <a:solidFill>
                            <a:srgbClr val="000000"/>
                          </a:solidFill>
                          <a:effectLst/>
                          <a:latin typeface="Arial" panose="020B0604020202020204" pitchFamily="34" charset="0"/>
                        </a:rPr>
                        <a:t>Shared volumes consumed</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tc>
                  <a:txBody>
                    <a:bodyPr/>
                    <a:lstStyle/>
                    <a:p>
                      <a:pPr algn="ctr" fontAlgn="ctr"/>
                      <a:r>
                        <a:rPr lang="en-GB" sz="1400" b="0" i="0" u="none" strike="noStrike" noProof="0">
                          <a:solidFill>
                            <a:srgbClr val="000000"/>
                          </a:solidFill>
                          <a:effectLst/>
                          <a:latin typeface="Arial" panose="020B0604020202020204" pitchFamily="34" charset="0"/>
                        </a:rPr>
                        <a:t>Allocated consumptions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tc>
                  <a:txBody>
                    <a:bodyPr/>
                    <a:lstStyle/>
                    <a:p>
                      <a:pPr algn="ctr" fontAlgn="ctr"/>
                      <a:r>
                        <a:rPr lang="en-GB" sz="1400" b="0" i="0" u="none" strike="noStrike" noProof="0">
                          <a:solidFill>
                            <a:srgbClr val="000000"/>
                          </a:solidFill>
                          <a:effectLst/>
                          <a:latin typeface="Arial" panose="020B0604020202020204" pitchFamily="34" charset="0"/>
                        </a:rPr>
                        <a:t>Surplus</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3411896642"/>
                  </a:ext>
                </a:extLst>
              </a:tr>
              <a:tr h="313715">
                <a:tc>
                  <a:txBody>
                    <a:bodyPr/>
                    <a:lstStyle/>
                    <a:p>
                      <a:pPr algn="l" fontAlgn="b"/>
                      <a:r>
                        <a:rPr lang="en-GB" sz="1400" b="0" i="0" u="none" strike="noStrike" noProof="0">
                          <a:solidFill>
                            <a:srgbClr val="000000"/>
                          </a:solidFill>
                          <a:effectLst/>
                          <a:latin typeface="Arial" panose="020B0604020202020204" pitchFamily="34" charset="0"/>
                        </a:rPr>
                        <a:t>  Shared volume</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  -</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1,000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8590908"/>
                  </a:ext>
                </a:extLst>
              </a:tr>
              <a:tr h="313715">
                <a:tc>
                  <a:txBody>
                    <a:bodyPr/>
                    <a:lstStyle/>
                    <a:p>
                      <a:pPr algn="l" fontAlgn="b"/>
                      <a:r>
                        <a:rPr lang="en-GB" sz="1400" b="0" i="0" u="none" strike="noStrike" noProof="0">
                          <a:solidFill>
                            <a:srgbClr val="000000"/>
                          </a:solidFill>
                          <a:effectLst/>
                          <a:latin typeface="Arial" panose="020B0604020202020204" pitchFamily="34" charset="0"/>
                        </a:rPr>
                        <a:t>  Participant 1</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ctr"/>
                      <a:r>
                        <a:rPr lang="en-GB" sz="1400" b="0" i="0" u="none" strike="noStrike" noProof="0">
                          <a:solidFill>
                            <a:srgbClr val="000000"/>
                          </a:solidFill>
                          <a:effectLst/>
                          <a:latin typeface="Arial" panose="020B0604020202020204" pitchFamily="34" charset="0"/>
                        </a:rPr>
                        <a:t>160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172 – 17.2%</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160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12</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6773292"/>
                  </a:ext>
                </a:extLst>
              </a:tr>
              <a:tr h="313715">
                <a:tc>
                  <a:txBody>
                    <a:bodyPr/>
                    <a:lstStyle/>
                    <a:p>
                      <a:pPr algn="l" fontAlgn="b"/>
                      <a:r>
                        <a:rPr lang="en-GB" sz="1400" b="0" i="0" u="none" strike="noStrike" noProof="0">
                          <a:solidFill>
                            <a:srgbClr val="000000"/>
                          </a:solidFill>
                          <a:effectLst/>
                          <a:latin typeface="Arial" panose="020B0604020202020204" pitchFamily="34" charset="0"/>
                        </a:rPr>
                        <a:t>  Participant 2</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300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323 – 32.3%</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300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23</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3517924"/>
                  </a:ext>
                </a:extLst>
              </a:tr>
              <a:tr h="313715">
                <a:tc>
                  <a:txBody>
                    <a:bodyPr/>
                    <a:lstStyle/>
                    <a:p>
                      <a:pPr algn="l" fontAlgn="b"/>
                      <a:r>
                        <a:rPr lang="en-GB" sz="1400" b="0" i="0" u="none" strike="noStrike" noProof="0">
                          <a:solidFill>
                            <a:srgbClr val="000000"/>
                          </a:solidFill>
                          <a:effectLst/>
                          <a:latin typeface="Arial" panose="020B0604020202020204" pitchFamily="34" charset="0"/>
                        </a:rPr>
                        <a:t>  Participant 3</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350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376 – 37.6%</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350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26</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5807766"/>
                  </a:ext>
                </a:extLst>
              </a:tr>
              <a:tr h="313715">
                <a:tc>
                  <a:txBody>
                    <a:bodyPr/>
                    <a:lstStyle/>
                    <a:p>
                      <a:pPr algn="l" fontAlgn="b"/>
                      <a:r>
                        <a:rPr lang="en-GB" sz="1400" b="0" i="0" u="none" strike="noStrike" noProof="0">
                          <a:solidFill>
                            <a:srgbClr val="000000"/>
                          </a:solidFill>
                          <a:effectLst/>
                          <a:latin typeface="Arial" panose="020B0604020202020204" pitchFamily="34" charset="0"/>
                        </a:rPr>
                        <a:t>  Participant 4</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120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129 – 12.9%</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120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9</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6441859"/>
                  </a:ext>
                </a:extLst>
              </a:tr>
              <a:tr h="313715">
                <a:tc>
                  <a:txBody>
                    <a:bodyPr/>
                    <a:lstStyle/>
                    <a:p>
                      <a:pPr algn="l" fontAlgn="b"/>
                      <a:r>
                        <a:rPr lang="en-GB" sz="1400" b="0" i="0" u="none" strike="noStrike" noProof="0">
                          <a:solidFill>
                            <a:srgbClr val="000000"/>
                          </a:solidFill>
                          <a:effectLst/>
                          <a:latin typeface="Arial" panose="020B0604020202020204" pitchFamily="34" charset="0"/>
                        </a:rPr>
                        <a:t>  Total</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4F8FB"/>
                    </a:solidFill>
                  </a:tcPr>
                </a:tc>
                <a:tc>
                  <a:txBody>
                    <a:bodyPr/>
                    <a:lstStyle/>
                    <a:p>
                      <a:pPr algn="ctr" fontAlgn="b"/>
                      <a:r>
                        <a:rPr lang="en-GB" sz="1400" b="0" i="0" u="none" strike="noStrike" noProof="0">
                          <a:solidFill>
                            <a:srgbClr val="000000"/>
                          </a:solidFill>
                          <a:effectLst/>
                          <a:latin typeface="Arial" panose="020B0604020202020204" pitchFamily="34" charset="0"/>
                        </a:rPr>
                        <a:t>930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1,000</a:t>
                      </a:r>
                    </a:p>
                  </a:txBody>
                  <a:tcPr marL="7620" marR="7620" marT="762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930</a:t>
                      </a: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noProof="0">
                          <a:solidFill>
                            <a:srgbClr val="000000"/>
                          </a:solidFill>
                          <a:effectLst/>
                          <a:latin typeface="Arial" panose="020B0604020202020204" pitchFamily="34" charset="0"/>
                        </a:rPr>
                        <a:t>70</a:t>
                      </a: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4245327"/>
                  </a:ext>
                </a:extLst>
              </a:tr>
            </a:tbl>
          </a:graphicData>
        </a:graphic>
      </p:graphicFrame>
      <p:sp>
        <p:nvSpPr>
          <p:cNvPr id="30" name="object 3">
            <a:extLst>
              <a:ext uri="{FF2B5EF4-FFF2-40B4-BE49-F238E27FC236}">
                <a16:creationId xmlns:a16="http://schemas.microsoft.com/office/drawing/2014/main" id="{7E10EB8B-8ECD-D24A-9DEE-CA8B30F5CF87}"/>
              </a:ext>
            </a:extLst>
          </p:cNvPr>
          <p:cNvSpPr txBox="1"/>
          <p:nvPr/>
        </p:nvSpPr>
        <p:spPr>
          <a:xfrm>
            <a:off x="3323575" y="4122170"/>
            <a:ext cx="6366525" cy="267277"/>
          </a:xfrm>
          <a:prstGeom prst="rect">
            <a:avLst/>
          </a:prstGeom>
        </p:spPr>
        <p:txBody>
          <a:bodyPr vert="horz" wrap="square" lIns="0" tIns="23392" rIns="0" bIns="0" rtlCol="0">
            <a:spAutoFit/>
          </a:bodyPr>
          <a:lstStyle/>
          <a:p>
            <a:pPr marL="11139" marR="4456" algn="r">
              <a:lnSpc>
                <a:spcPts val="1851"/>
              </a:lnSpc>
              <a:spcBef>
                <a:spcPts val="184"/>
              </a:spcBef>
            </a:pPr>
            <a:r>
              <a:rPr lang="en-GB" sz="1600" spc="-4" noProof="0">
                <a:solidFill>
                  <a:schemeClr val="tx1"/>
                </a:solidFill>
                <a:latin typeface="Arial" panose="020B0604020202020204" pitchFamily="34" charset="0"/>
                <a:cs typeface="Arial" panose="020B0604020202020204" pitchFamily="34" charset="0"/>
              </a:rPr>
              <a:t>Energy</a:t>
            </a:r>
            <a:r>
              <a:rPr lang="en-GB" sz="1600" spc="-26" noProof="0">
                <a:solidFill>
                  <a:schemeClr val="tx1"/>
                </a:solidFill>
                <a:latin typeface="Arial" panose="020B0604020202020204" pitchFamily="34" charset="0"/>
                <a:cs typeface="Arial" panose="020B0604020202020204" pitchFamily="34" charset="0"/>
              </a:rPr>
              <a:t> </a:t>
            </a:r>
            <a:r>
              <a:rPr lang="en-GB" sz="1600" noProof="0">
                <a:solidFill>
                  <a:schemeClr val="tx1"/>
                </a:solidFill>
                <a:latin typeface="Arial" panose="020B0604020202020204" pitchFamily="34" charset="0"/>
                <a:cs typeface="Arial" panose="020B0604020202020204" pitchFamily="34" charset="0"/>
              </a:rPr>
              <a:t>actually</a:t>
            </a:r>
            <a:r>
              <a:rPr lang="en-GB" sz="1600" spc="-26" noProof="0">
                <a:solidFill>
                  <a:schemeClr val="tx1"/>
                </a:solidFill>
                <a:latin typeface="Arial" panose="020B0604020202020204" pitchFamily="34" charset="0"/>
                <a:cs typeface="Arial" panose="020B0604020202020204" pitchFamily="34" charset="0"/>
              </a:rPr>
              <a:t> </a:t>
            </a:r>
            <a:r>
              <a:rPr lang="en-GB" sz="1600" spc="-4" noProof="0">
                <a:solidFill>
                  <a:schemeClr val="tx1"/>
                </a:solidFill>
                <a:latin typeface="Arial" panose="020B0604020202020204" pitchFamily="34" charset="0"/>
                <a:cs typeface="Arial" panose="020B0604020202020204" pitchFamily="34" charset="0"/>
              </a:rPr>
              <a:t>shared:</a:t>
            </a:r>
            <a:r>
              <a:rPr lang="en-GB" sz="1600" spc="-22" noProof="0">
                <a:solidFill>
                  <a:schemeClr val="tx1"/>
                </a:solidFill>
                <a:latin typeface="Arial" panose="020B0604020202020204" pitchFamily="34" charset="0"/>
                <a:cs typeface="Arial" panose="020B0604020202020204" pitchFamily="34" charset="0"/>
              </a:rPr>
              <a:t> </a:t>
            </a:r>
            <a:r>
              <a:rPr lang="en-GB" sz="1600" spc="-4" noProof="0">
                <a:solidFill>
                  <a:schemeClr val="tx1"/>
                </a:solidFill>
                <a:latin typeface="Arial" panose="020B0604020202020204" pitchFamily="34" charset="0"/>
                <a:cs typeface="Arial" panose="020B0604020202020204" pitchFamily="34" charset="0"/>
              </a:rPr>
              <a:t>93%	Self-consumption:</a:t>
            </a:r>
            <a:r>
              <a:rPr lang="en-GB" sz="1600" noProof="0">
                <a:solidFill>
                  <a:schemeClr val="tx1"/>
                </a:solidFill>
                <a:latin typeface="Arial" panose="020B0604020202020204" pitchFamily="34" charset="0"/>
                <a:cs typeface="Arial" panose="020B0604020202020204" pitchFamily="34" charset="0"/>
              </a:rPr>
              <a:t> </a:t>
            </a:r>
            <a:r>
              <a:rPr lang="en-GB" sz="1600" spc="-4" noProof="0">
                <a:solidFill>
                  <a:schemeClr val="tx1"/>
                </a:solidFill>
                <a:latin typeface="Arial" panose="020B0604020202020204" pitchFamily="34" charset="0"/>
                <a:cs typeface="Arial" panose="020B0604020202020204" pitchFamily="34" charset="0"/>
              </a:rPr>
              <a:t>100%</a:t>
            </a:r>
            <a:endParaRPr lang="en-GB" sz="1600" noProof="0">
              <a:solidFill>
                <a:schemeClr val="tx1"/>
              </a:solidFill>
              <a:latin typeface="Arial" panose="020B0604020202020204" pitchFamily="34" charset="0"/>
              <a:cs typeface="Arial" panose="020B0604020202020204" pitchFamily="34" charset="0"/>
            </a:endParaRPr>
          </a:p>
        </p:txBody>
      </p:sp>
      <p:pic>
        <p:nvPicPr>
          <p:cNvPr id="8" name="Image 7">
            <a:extLst>
              <a:ext uri="{FF2B5EF4-FFF2-40B4-BE49-F238E27FC236}">
                <a16:creationId xmlns:a16="http://schemas.microsoft.com/office/drawing/2014/main" id="{CFE19949-9C62-DEF6-982A-E4A26BB37AB8}"/>
              </a:ext>
            </a:extLst>
          </p:cNvPr>
          <p:cNvPicPr>
            <a:picLocks noChangeAspect="1"/>
          </p:cNvPicPr>
          <p:nvPr/>
        </p:nvPicPr>
        <p:blipFill>
          <a:blip r:embed="rId2"/>
          <a:srcRect t="-897" r="75685" b="70174"/>
          <a:stretch/>
        </p:blipFill>
        <p:spPr>
          <a:xfrm>
            <a:off x="4014438" y="5441732"/>
            <a:ext cx="2664523" cy="716808"/>
          </a:xfrm>
          <a:prstGeom prst="rect">
            <a:avLst/>
          </a:prstGeom>
        </p:spPr>
      </p:pic>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599AA38C-388E-3C7A-1B04-880C1DE91918}"/>
                  </a:ext>
                </a:extLst>
              </p:cNvPr>
              <p:cNvSpPr txBox="1"/>
              <p:nvPr/>
            </p:nvSpPr>
            <p:spPr>
              <a:xfrm>
                <a:off x="589584" y="6277993"/>
                <a:ext cx="9938715" cy="1323439"/>
              </a:xfrm>
              <a:prstGeom prst="rect">
                <a:avLst/>
              </a:prstGeom>
              <a:noFill/>
            </p:spPr>
            <p:txBody>
              <a:bodyPr wrap="square">
                <a:spAutoFit/>
              </a:bodyPr>
              <a:lstStyle/>
              <a:p>
                <a:pPr marL="342900" indent="-342900">
                  <a:buFont typeface="Arial" panose="020B0604020202020204" pitchFamily="34" charset="0"/>
                  <a:buChar char="•"/>
                </a:pPr>
                <a14:m>
                  <m:oMath xmlns:m="http://schemas.openxmlformats.org/officeDocument/2006/math">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𝑣</m:t>
                        </m:r>
                      </m:e>
                      <m:sub>
                        <m:r>
                          <a:rPr lang="en-GB" sz="2000" b="0" i="1" noProof="0" smtClean="0">
                            <a:latin typeface="Cambria Math" panose="02040503050406030204" pitchFamily="18" charset="0"/>
                          </a:rPr>
                          <m:t>𝑖</m:t>
                        </m:r>
                      </m:sub>
                    </m:sSub>
                  </m:oMath>
                </a14:m>
                <a:r>
                  <a:rPr lang="en-GB" sz="2000" noProof="0">
                    <a:latin typeface="Arial" panose="020B0604020202020204" pitchFamily="34" charset="0"/>
                    <a:cs typeface="Arial" panose="020B0604020202020204" pitchFamily="34" charset="0"/>
                  </a:rPr>
                  <a:t> is the volume allocated to participant </a:t>
                </a:r>
                <a14:m>
                  <m:oMath xmlns:m="http://schemas.openxmlformats.org/officeDocument/2006/math">
                    <m:r>
                      <a:rPr lang="en-GB" sz="2000" b="0" i="1" noProof="0" smtClean="0">
                        <a:latin typeface="Cambria Math" panose="02040503050406030204" pitchFamily="18" charset="0"/>
                      </a:rPr>
                      <m:t>𝑖</m:t>
                    </m:r>
                  </m:oMath>
                </a14:m>
                <a:endParaRPr lang="en-GB" sz="2000" noProof="0">
                  <a:latin typeface="Arial" panose="020B0604020202020204" pitchFamily="34" charset="0"/>
                  <a:cs typeface="Arial" panose="020B0604020202020204" pitchFamily="34" charset="0"/>
                </a:endParaRPr>
              </a:p>
              <a:p>
                <a:pPr marL="342900" indent="-342900">
                  <a:buFont typeface="Arial" panose="020B0604020202020204" pitchFamily="34" charset="0"/>
                  <a:buChar char="•"/>
                </a:pPr>
                <a14:m>
                  <m:oMath xmlns:m="http://schemas.openxmlformats.org/officeDocument/2006/math">
                    <m:sSub>
                      <m:sSubPr>
                        <m:ctrlPr>
                          <a:rPr lang="en-GB" sz="2000" i="1" noProof="0" smtClean="0">
                            <a:latin typeface="Cambria Math" panose="02040503050406030204" pitchFamily="18" charset="0"/>
                          </a:rPr>
                        </m:ctrlPr>
                      </m:sSubPr>
                      <m:e>
                        <m:r>
                          <a:rPr lang="en-GB" sz="2000" b="0" i="1" noProof="0" smtClean="0">
                            <a:latin typeface="Cambria Math" panose="02040503050406030204" pitchFamily="18" charset="0"/>
                          </a:rPr>
                          <m:t>𝑐</m:t>
                        </m:r>
                      </m:e>
                      <m:sub>
                        <m:r>
                          <a:rPr lang="en-GB" sz="2000" b="0" i="1" noProof="0" smtClean="0">
                            <a:latin typeface="Cambria Math" panose="02040503050406030204" pitchFamily="18" charset="0"/>
                          </a:rPr>
                          <m:t>𝑖</m:t>
                        </m:r>
                      </m:sub>
                    </m:sSub>
                  </m:oMath>
                </a14:m>
                <a:r>
                  <a:rPr lang="en-GB" sz="2000" noProof="0">
                    <a:latin typeface="Arial" panose="020B0604020202020204" pitchFamily="34" charset="0"/>
                    <a:cs typeface="Arial" panose="020B0604020202020204" pitchFamily="34" charset="0"/>
                  </a:rPr>
                  <a:t> is the energy consumption of participant </a:t>
                </a:r>
                <a14:m>
                  <m:oMath xmlns:m="http://schemas.openxmlformats.org/officeDocument/2006/math">
                    <m:r>
                      <a:rPr lang="en-GB" sz="2000" b="0" i="1" noProof="0" smtClean="0">
                        <a:latin typeface="Cambria Math" panose="02040503050406030204" pitchFamily="18" charset="0"/>
                      </a:rPr>
                      <m:t>𝑖</m:t>
                    </m:r>
                  </m:oMath>
                </a14:m>
                <a:endParaRPr lang="en-GB" sz="2000" noProof="0">
                  <a:latin typeface="Arial" panose="020B0604020202020204" pitchFamily="34" charset="0"/>
                  <a:cs typeface="Arial" panose="020B0604020202020204" pitchFamily="34" charset="0"/>
                </a:endParaRPr>
              </a:p>
              <a:p>
                <a:pPr marL="342900" indent="-342900">
                  <a:buFont typeface="Arial" panose="020B0604020202020204" pitchFamily="34" charset="0"/>
                  <a:buChar char="•"/>
                </a:pPr>
                <a14:m>
                  <m:oMath xmlns:m="http://schemas.openxmlformats.org/officeDocument/2006/math">
                    <m:r>
                      <a:rPr lang="en-GB" sz="2000" b="0" i="1" noProof="0" smtClean="0">
                        <a:latin typeface="Cambria Math" panose="02040503050406030204" pitchFamily="18" charset="0"/>
                        <a:cs typeface="Arial" panose="020B0604020202020204" pitchFamily="34" charset="0"/>
                      </a:rPr>
                      <m:t>𝑛</m:t>
                    </m:r>
                  </m:oMath>
                </a14:m>
                <a:r>
                  <a:rPr lang="en-GB" sz="2000" noProof="0">
                    <a:latin typeface="Arial" panose="020B0604020202020204" pitchFamily="34" charset="0"/>
                    <a:cs typeface="Arial" panose="020B0604020202020204" pitchFamily="34" charset="0"/>
                  </a:rPr>
                  <a:t> is the number of participants</a:t>
                </a:r>
              </a:p>
              <a:p>
                <a:pPr marL="342900" indent="-342900">
                  <a:buFont typeface="Arial" panose="020B0604020202020204" pitchFamily="34" charset="0"/>
                  <a:buChar char="•"/>
                </a:pPr>
                <a14:m>
                  <m:oMath xmlns:m="http://schemas.openxmlformats.org/officeDocument/2006/math">
                    <m:r>
                      <a:rPr lang="en-GB" sz="2000" b="0" i="1" noProof="0" smtClean="0">
                        <a:latin typeface="Cambria Math" panose="02040503050406030204" pitchFamily="18" charset="0"/>
                        <a:cs typeface="Arial" panose="020B0604020202020204" pitchFamily="34" charset="0"/>
                      </a:rPr>
                      <m:t>𝑉</m:t>
                    </m:r>
                  </m:oMath>
                </a14:m>
                <a:r>
                  <a:rPr lang="en-GB" sz="2000" noProof="0">
                    <a:latin typeface="Arial" panose="020B0604020202020204" pitchFamily="34" charset="0"/>
                    <a:cs typeface="Arial" panose="020B0604020202020204" pitchFamily="34" charset="0"/>
                  </a:rPr>
                  <a:t> is the total volume to be shared among participants</a:t>
                </a:r>
              </a:p>
            </p:txBody>
          </p:sp>
        </mc:Choice>
        <mc:Fallback xmlns="">
          <p:sp>
            <p:nvSpPr>
              <p:cNvPr id="3" name="ZoneTexte 2">
                <a:extLst>
                  <a:ext uri="{FF2B5EF4-FFF2-40B4-BE49-F238E27FC236}">
                    <a16:creationId xmlns:a16="http://schemas.microsoft.com/office/drawing/2014/main" id="{599AA38C-388E-3C7A-1B04-880C1DE91918}"/>
                  </a:ext>
                </a:extLst>
              </p:cNvPr>
              <p:cNvSpPr txBox="1">
                <a:spLocks noRot="1" noChangeAspect="1" noMove="1" noResize="1" noEditPoints="1" noAdjustHandles="1" noChangeArrowheads="1" noChangeShapeType="1" noTextEdit="1"/>
              </p:cNvSpPr>
              <p:nvPr/>
            </p:nvSpPr>
            <p:spPr>
              <a:xfrm>
                <a:off x="589584" y="6277993"/>
                <a:ext cx="9938715" cy="1323439"/>
              </a:xfrm>
              <a:prstGeom prst="rect">
                <a:avLst/>
              </a:prstGeom>
              <a:blipFill>
                <a:blip r:embed="rId3"/>
                <a:stretch>
                  <a:fillRect l="-552" t="-2304" b="-7834"/>
                </a:stretch>
              </a:blipFill>
            </p:spPr>
            <p:txBody>
              <a:bodyPr/>
              <a:lstStyle/>
              <a:p>
                <a:r>
                  <a:rPr lang="en-US">
                    <a:noFill/>
                  </a:rPr>
                  <a:t> </a:t>
                </a:r>
              </a:p>
            </p:txBody>
          </p:sp>
        </mc:Fallback>
      </mc:AlternateContent>
      <p:sp>
        <p:nvSpPr>
          <p:cNvPr id="2" name="Espace réservé du numéro de diapositive 1">
            <a:extLst>
              <a:ext uri="{FF2B5EF4-FFF2-40B4-BE49-F238E27FC236}">
                <a16:creationId xmlns:a16="http://schemas.microsoft.com/office/drawing/2014/main" id="{CA64EC36-4F82-92CC-C194-D51D1E8BA6F8}"/>
              </a:ext>
            </a:extLst>
          </p:cNvPr>
          <p:cNvSpPr>
            <a:spLocks noGrp="1"/>
          </p:cNvSpPr>
          <p:nvPr>
            <p:ph type="sldNum" sz="quarter" idx="12"/>
          </p:nvPr>
        </p:nvSpPr>
        <p:spPr/>
        <p:txBody>
          <a:bodyPr/>
          <a:lstStyle/>
          <a:p>
            <a:fld id="{C7CC0789-4E3B-4896-AB79-9C52DA5A6F9C}" type="slidenum">
              <a:rPr lang="en-GB" smtClean="0"/>
              <a:t>315</a:t>
            </a:fld>
            <a:endParaRPr lang="en-GB"/>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5D24259-B3A0-B193-7B5E-180BABE6171D}"/>
              </a:ext>
            </a:extLst>
          </p:cNvPr>
          <p:cNvSpPr txBox="1"/>
          <p:nvPr/>
        </p:nvSpPr>
        <p:spPr>
          <a:xfrm>
            <a:off x="589585" y="349892"/>
            <a:ext cx="9938715"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Fairness aspect for the choice of the repartition key </a:t>
            </a:r>
          </a:p>
        </p:txBody>
      </p:sp>
      <p:sp>
        <p:nvSpPr>
          <p:cNvPr id="11" name="ZoneTexte 10">
            <a:extLst>
              <a:ext uri="{FF2B5EF4-FFF2-40B4-BE49-F238E27FC236}">
                <a16:creationId xmlns:a16="http://schemas.microsoft.com/office/drawing/2014/main" id="{4D5B1CB7-135E-841E-8ACC-17C414A2CF2E}"/>
              </a:ext>
            </a:extLst>
          </p:cNvPr>
          <p:cNvSpPr txBox="1"/>
          <p:nvPr/>
        </p:nvSpPr>
        <p:spPr>
          <a:xfrm>
            <a:off x="589585" y="1722755"/>
            <a:ext cx="9481516" cy="5016758"/>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choice of the repartition key is crucial for the energy community and must be thoroughly discussed in advance.</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fairness of the dynamic key can be questioned. While the distribution may be optimal from an external perspective (e.g., environmental and community benefits), </a:t>
            </a:r>
            <a:r>
              <a:rPr lang="en-GB" sz="2000" b="1" noProof="0">
                <a:latin typeface="Arial" panose="020B0604020202020204" pitchFamily="34" charset="0"/>
                <a:cs typeface="Arial" panose="020B0604020202020204" pitchFamily="34" charset="0"/>
              </a:rPr>
              <a:t>it might not seem fair from an internal perspective</a:t>
            </a:r>
            <a:r>
              <a:rPr lang="en-GB" sz="2000" noProof="0">
                <a:latin typeface="Arial" panose="020B0604020202020204" pitchFamily="34" charset="0"/>
                <a:cs typeface="Arial" panose="020B0604020202020204" pitchFamily="34" charset="0"/>
              </a:rPr>
              <a:t>. For example, one might ask: “Why does my neighbour, who consumes more electricity and who is less attentive, end up saving more?”</a:t>
            </a:r>
          </a:p>
          <a:p>
            <a:pPr algn="just"/>
            <a:endParaRPr lang="en-GB" sz="2000" noProof="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The CWaPE specifies that up to three repartition keys can be used simultaneously, but no more. The first key is applied, followed by a second key for the remaining unallocated energy, and finally, a third key if needed. For example, one might first use a fixed repartition key and then apply a dynamic key to allocate the remaining unused energy.</a:t>
            </a:r>
            <a:endParaRPr lang="en-GB" sz="2000" noProof="0">
              <a:latin typeface="Arial" panose="020B0604020202020204" pitchFamily="34" charset="0"/>
              <a:cs typeface="Arial" panose="020B0604020202020204" pitchFamily="34" charset="0"/>
            </a:endParaRP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Another important factor is the pricing of the shared energy.</a:t>
            </a:r>
          </a:p>
        </p:txBody>
      </p:sp>
      <p:sp>
        <p:nvSpPr>
          <p:cNvPr id="2" name="Espace réservé du numéro de diapositive 1">
            <a:extLst>
              <a:ext uri="{FF2B5EF4-FFF2-40B4-BE49-F238E27FC236}">
                <a16:creationId xmlns:a16="http://schemas.microsoft.com/office/drawing/2014/main" id="{10DC3FCF-8E61-AF33-DFBF-557016CC1B6D}"/>
              </a:ext>
            </a:extLst>
          </p:cNvPr>
          <p:cNvSpPr>
            <a:spLocks noGrp="1"/>
          </p:cNvSpPr>
          <p:nvPr>
            <p:ph type="sldNum" sz="quarter" idx="12"/>
          </p:nvPr>
        </p:nvSpPr>
        <p:spPr/>
        <p:txBody>
          <a:bodyPr/>
          <a:lstStyle/>
          <a:p>
            <a:fld id="{C7CC0789-4E3B-4896-AB79-9C52DA5A6F9C}" type="slidenum">
              <a:rPr lang="en-GB" smtClean="0"/>
              <a:t>316</a:t>
            </a:fld>
            <a:endParaRPr lang="en-GB"/>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2D73098-2CF5-CF4E-B907-7D98DEFB5B07}"/>
              </a:ext>
            </a:extLst>
          </p:cNvPr>
          <p:cNvSpPr txBox="1"/>
          <p:nvPr/>
        </p:nvSpPr>
        <p:spPr>
          <a:xfrm>
            <a:off x="589585" y="349892"/>
            <a:ext cx="7881315"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Pricing aspect for the choice of the repartition key </a:t>
            </a:r>
          </a:p>
        </p:txBody>
      </p:sp>
      <p:sp>
        <p:nvSpPr>
          <p:cNvPr id="14" name="ZoneTexte 13">
            <a:extLst>
              <a:ext uri="{FF2B5EF4-FFF2-40B4-BE49-F238E27FC236}">
                <a16:creationId xmlns:a16="http://schemas.microsoft.com/office/drawing/2014/main" id="{86650296-8DAD-5A62-CCD6-C78C3F747D83}"/>
              </a:ext>
            </a:extLst>
          </p:cNvPr>
          <p:cNvSpPr txBox="1"/>
          <p:nvPr/>
        </p:nvSpPr>
        <p:spPr>
          <a:xfrm>
            <a:off x="589585" y="1283808"/>
            <a:ext cx="9481515" cy="6017032"/>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Let us go back to the energy-sharing model within a condominium. The excess electricity produced by the PV system on the building's roof, which is not consumed by the owners, is sold to the tenants who participate in the energy community. The revenue from selling the excess electricity goes to the owners.</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main factors for setting the price of the shared electricity are:</a:t>
            </a:r>
          </a:p>
          <a:p>
            <a:pPr algn="just"/>
            <a:endParaRPr lang="en-GB" sz="500" noProof="0">
              <a:latin typeface="Arial" panose="020B0604020202020204" pitchFamily="34" charset="0"/>
              <a:cs typeface="Arial" panose="020B0604020202020204" pitchFamily="34" charset="0"/>
            </a:endParaRPr>
          </a:p>
          <a:p>
            <a:pPr marL="514350" indent="-514350" algn="just">
              <a:buAutoNum type="romanLcParenBoth"/>
            </a:pPr>
            <a:r>
              <a:rPr lang="en-GB" sz="2000" b="1" noProof="0">
                <a:latin typeface="Arial" panose="020B0604020202020204" pitchFamily="34" charset="0"/>
                <a:cs typeface="Arial" panose="020B0604020202020204" pitchFamily="34" charset="0"/>
              </a:rPr>
              <a:t>the price of energy on the external market</a:t>
            </a:r>
            <a:endParaRPr lang="en-GB" sz="2000" noProof="0">
              <a:latin typeface="Arial" panose="020B0604020202020204" pitchFamily="34" charset="0"/>
              <a:cs typeface="Arial" panose="020B0604020202020204" pitchFamily="34" charset="0"/>
            </a:endParaRPr>
          </a:p>
          <a:p>
            <a:pPr marL="514350" indent="-514350" algn="just">
              <a:buAutoNum type="romanLcParenBoth"/>
            </a:pPr>
            <a:r>
              <a:rPr lang="en-GB" sz="2000" b="1" noProof="0">
                <a:latin typeface="Arial" panose="020B0604020202020204" pitchFamily="34" charset="0"/>
                <a:cs typeface="Arial" panose="020B0604020202020204" pitchFamily="34" charset="0"/>
              </a:rPr>
              <a:t>the investment made and the desired profitability</a:t>
            </a:r>
            <a:endParaRPr lang="en-GB" sz="2000" noProof="0">
              <a:latin typeface="Arial" panose="020B0604020202020204" pitchFamily="34" charset="0"/>
              <a:cs typeface="Arial" panose="020B0604020202020204" pitchFamily="34" charset="0"/>
            </a:endParaRPr>
          </a:p>
          <a:p>
            <a:pPr algn="just"/>
            <a:endParaRPr lang="en-GB" sz="2000" noProof="0">
              <a:latin typeface="Arial" panose="020B0604020202020204" pitchFamily="34" charset="0"/>
              <a:cs typeface="Arial" panose="020B0604020202020204" pitchFamily="34" charset="0"/>
            </a:endParaRPr>
          </a:p>
          <a:p>
            <a:pPr algn="just"/>
            <a:endParaRPr lang="en-GB" sz="1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For energy-sharing to be effective, it is essential that both parties (owners and tenants) benefit.</a:t>
            </a:r>
          </a:p>
          <a:p>
            <a:pPr algn="just"/>
            <a:endParaRPr lang="en-GB" sz="1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If the price is set too low, tenants will make greater savings, but this may discourage the owners, possibly putting the project at risk.</a:t>
            </a:r>
          </a:p>
          <a:p>
            <a:pPr algn="just"/>
            <a:endParaRPr lang="en-GB" sz="1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On the other hand, if the price is too high, the owners will increase their revenue from energy sales, but this may discourage tenants, leading to reduced energy consumption.</a:t>
            </a:r>
          </a:p>
          <a:p>
            <a:pPr algn="just"/>
            <a:endParaRPr lang="en-GB" sz="1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This creates </a:t>
            </a:r>
            <a:r>
              <a:rPr lang="en-GB" sz="2000" b="1" noProof="0">
                <a:latin typeface="Arial" panose="020B0604020202020204" pitchFamily="34" charset="0"/>
                <a:cs typeface="Arial" panose="020B0604020202020204" pitchFamily="34" charset="0"/>
              </a:rPr>
              <a:t>a kind of balance between the interests of owners and tenants</a:t>
            </a:r>
            <a:r>
              <a:rPr lang="en-GB" sz="2000" noProof="0">
                <a:latin typeface="Arial" panose="020B0604020202020204" pitchFamily="34" charset="0"/>
                <a:cs typeface="Arial" panose="020B0604020202020204" pitchFamily="34" charset="0"/>
              </a:rPr>
              <a:t>.</a:t>
            </a:r>
          </a:p>
        </p:txBody>
      </p:sp>
      <p:sp>
        <p:nvSpPr>
          <p:cNvPr id="2" name="Espace réservé du numéro de diapositive 1">
            <a:extLst>
              <a:ext uri="{FF2B5EF4-FFF2-40B4-BE49-F238E27FC236}">
                <a16:creationId xmlns:a16="http://schemas.microsoft.com/office/drawing/2014/main" id="{141A0B0B-C627-434A-57C5-1E2C447CB92C}"/>
              </a:ext>
            </a:extLst>
          </p:cNvPr>
          <p:cNvSpPr>
            <a:spLocks noGrp="1"/>
          </p:cNvSpPr>
          <p:nvPr>
            <p:ph type="sldNum" sz="quarter" idx="12"/>
          </p:nvPr>
        </p:nvSpPr>
        <p:spPr/>
        <p:txBody>
          <a:bodyPr/>
          <a:lstStyle/>
          <a:p>
            <a:fld id="{C7CC0789-4E3B-4896-AB79-9C52DA5A6F9C}" type="slidenum">
              <a:rPr lang="en-GB" smtClean="0"/>
              <a:t>317</a:t>
            </a:fld>
            <a:endParaRPr lang="en-GB"/>
          </a:p>
        </p:txBody>
      </p:sp>
    </p:spTree>
    <p:extLst>
      <p:ext uri="{BB962C8B-B14F-4D97-AF65-F5344CB8AC3E}">
        <p14:creationId xmlns:p14="http://schemas.microsoft.com/office/powerpoint/2010/main" val="2532935448"/>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D8EEE23-A7FD-0A51-F51B-AA88580530B6}"/>
              </a:ext>
            </a:extLst>
          </p:cNvPr>
          <p:cNvSpPr txBox="1"/>
          <p:nvPr/>
        </p:nvSpPr>
        <p:spPr>
          <a:xfrm>
            <a:off x="584810" y="2119852"/>
            <a:ext cx="9486290" cy="4093428"/>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Renewable energy contributions and taxes are applied uniformly to both shared and retailer-supplied energy, meaning that shared energy does not reduce these costs, except in the case of energy-sharing within a condominium, where specific grid fee reductions apply.</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According to the tariff methodology for DSOs in the Walloon Region, applicable for the 2025-2029 regulatory period and adopted by CWaPE on May 31, 2023, </a:t>
            </a:r>
            <a:r>
              <a:rPr lang="en-GB" sz="2000" b="1" u="sng" noProof="0">
                <a:latin typeface="Arial" panose="020B0604020202020204" pitchFamily="34" charset="0"/>
                <a:cs typeface="Arial" panose="020B0604020202020204" pitchFamily="34" charset="0"/>
              </a:rPr>
              <a:t>grid fees are reduced by 80% for shared energy in the case of energy-sharing within a condominium.</a:t>
            </a:r>
            <a:endParaRPr lang="en-GB" sz="2000" noProof="0">
              <a:latin typeface="Arial" panose="020B0604020202020204" pitchFamily="34" charset="0"/>
              <a:cs typeface="Arial" panose="020B0604020202020204" pitchFamily="34" charset="0"/>
            </a:endParaRP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To simplify administration, </a:t>
            </a:r>
            <a:r>
              <a:rPr lang="en-GB" sz="2000" b="1" noProof="0">
                <a:latin typeface="Arial" panose="020B0604020202020204" pitchFamily="34" charset="0"/>
                <a:cs typeface="Arial" panose="020B0604020202020204" pitchFamily="34" charset="0"/>
              </a:rPr>
              <a:t>all charges, including those for shared energy are invoiced through the retailer</a:t>
            </a:r>
            <a:r>
              <a:rPr lang="en-GB" sz="2000" noProof="0">
                <a:latin typeface="Arial" panose="020B0604020202020204" pitchFamily="34" charset="0"/>
                <a:cs typeface="Arial" panose="020B0604020202020204" pitchFamily="34" charset="0"/>
              </a:rPr>
              <a:t> who provides a single invoice that includes both grid-supplied and shared energy costs.</a:t>
            </a:r>
          </a:p>
        </p:txBody>
      </p:sp>
      <p:sp>
        <p:nvSpPr>
          <p:cNvPr id="8" name="ZoneTexte 7">
            <a:extLst>
              <a:ext uri="{FF2B5EF4-FFF2-40B4-BE49-F238E27FC236}">
                <a16:creationId xmlns:a16="http://schemas.microsoft.com/office/drawing/2014/main" id="{D4D378DD-7A49-4B5A-B391-C3371B1E882F}"/>
              </a:ext>
            </a:extLst>
          </p:cNvPr>
          <p:cNvSpPr txBox="1"/>
          <p:nvPr/>
        </p:nvSpPr>
        <p:spPr>
          <a:xfrm>
            <a:off x="589585" y="349892"/>
            <a:ext cx="9938715"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Charges on shared energy in an energy community</a:t>
            </a:r>
          </a:p>
        </p:txBody>
      </p:sp>
      <p:sp>
        <p:nvSpPr>
          <p:cNvPr id="2" name="Espace réservé du numéro de diapositive 1">
            <a:extLst>
              <a:ext uri="{FF2B5EF4-FFF2-40B4-BE49-F238E27FC236}">
                <a16:creationId xmlns:a16="http://schemas.microsoft.com/office/drawing/2014/main" id="{6D28A48E-84D3-ED3C-11D9-8D16469826AF}"/>
              </a:ext>
            </a:extLst>
          </p:cNvPr>
          <p:cNvSpPr>
            <a:spLocks noGrp="1"/>
          </p:cNvSpPr>
          <p:nvPr>
            <p:ph type="sldNum" sz="quarter" idx="12"/>
          </p:nvPr>
        </p:nvSpPr>
        <p:spPr/>
        <p:txBody>
          <a:bodyPr/>
          <a:lstStyle/>
          <a:p>
            <a:fld id="{C7CC0789-4E3B-4896-AB79-9C52DA5A6F9C}" type="slidenum">
              <a:rPr lang="en-GB" smtClean="0"/>
              <a:t>318</a:t>
            </a:fld>
            <a:endParaRPr lang="en-GB"/>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5329FF-ADE1-9C6A-ED16-81B653C2C141}"/>
              </a:ext>
            </a:extLst>
          </p:cNvPr>
          <p:cNvSpPr txBox="1"/>
          <p:nvPr/>
        </p:nvSpPr>
        <p:spPr>
          <a:xfrm>
            <a:off x="589585" y="1882775"/>
            <a:ext cx="9481515" cy="4708981"/>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Mr. Dupont decides to move to a condominium in the city, becoming a tenant. The condominium is equipped with PV panels, and an energy-sharing arrangement is in place. Mr. Dupont wants to participate in it.</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Let us compare the price of electricity purchased from the retailer to the price of electricity purchased under the energy-sharing arrangement, considering one peak hour.</a:t>
            </a:r>
          </a:p>
          <a:p>
            <a:pPr algn="just"/>
            <a:endParaRPr lang="en-GB" sz="2000" noProof="0">
              <a:latin typeface="Arial" panose="020B0604020202020204" pitchFamily="34" charset="0"/>
              <a:cs typeface="Arial" panose="020B0604020202020204" pitchFamily="34" charset="0"/>
            </a:endParaRPr>
          </a:p>
          <a:p>
            <a:pPr algn="just"/>
            <a:r>
              <a:rPr lang="en-GB" sz="2000" u="sng" noProof="0">
                <a:latin typeface="Arial" panose="020B0604020202020204" pitchFamily="34" charset="0"/>
                <a:cs typeface="Arial" panose="020B0604020202020204" pitchFamily="34" charset="0"/>
              </a:rPr>
              <a:t>Data:</a:t>
            </a:r>
          </a:p>
          <a:p>
            <a:pPr algn="just"/>
            <a:endParaRPr lang="en-GB" sz="1000" noProof="0">
              <a:latin typeface="Arial" panose="020B0604020202020204" pitchFamily="34" charset="0"/>
              <a:cs typeface="Arial" panose="020B0604020202020204" pitchFamily="34" charset="0"/>
            </a:endParaRPr>
          </a:p>
          <a:p>
            <a:pPr marL="514350" indent="-514350" algn="just">
              <a:buAutoNum type="romanLcParenBoth"/>
            </a:pPr>
            <a:r>
              <a:rPr lang="en-GB" sz="2000" noProof="0">
                <a:latin typeface="Arial" panose="020B0604020202020204" pitchFamily="34" charset="0"/>
                <a:cs typeface="Arial" panose="020B0604020202020204" pitchFamily="34" charset="0"/>
              </a:rPr>
              <a:t>Mr. Dupont's consumption remains exactly the same</a:t>
            </a:r>
          </a:p>
          <a:p>
            <a:pPr marL="514350" indent="-514350" algn="just">
              <a:buAutoNum type="romanLcParenBoth"/>
            </a:pPr>
            <a:endParaRPr lang="en-GB" sz="1000" noProof="0">
              <a:latin typeface="Arial" panose="020B0604020202020204" pitchFamily="34" charset="0"/>
              <a:cs typeface="Arial" panose="020B0604020202020204" pitchFamily="34" charset="0"/>
            </a:endParaRPr>
          </a:p>
          <a:p>
            <a:pPr marL="514350" indent="-514350" algn="just">
              <a:buAutoNum type="romanLcParenBoth"/>
            </a:pPr>
            <a:r>
              <a:rPr lang="en-GB" sz="2000" noProof="0">
                <a:latin typeface="Arial" panose="020B0604020202020204" pitchFamily="34" charset="0"/>
                <a:cs typeface="Arial" panose="020B0604020202020204" pitchFamily="34" charset="0"/>
              </a:rPr>
              <a:t>The costs applied to the different components of Mr. Dupont's bill are based on the same tariff sheet (see page 49)</a:t>
            </a:r>
          </a:p>
          <a:p>
            <a:pPr marL="514350" indent="-514350" algn="just">
              <a:buAutoNum type="romanLcParenBoth"/>
            </a:pPr>
            <a:endParaRPr lang="en-GB" sz="1000" noProof="0">
              <a:latin typeface="Arial" panose="020B0604020202020204" pitchFamily="34" charset="0"/>
              <a:cs typeface="Arial" panose="020B0604020202020204" pitchFamily="34" charset="0"/>
            </a:endParaRPr>
          </a:p>
          <a:p>
            <a:pPr marL="514350" indent="-514350" algn="just">
              <a:buAutoNum type="romanLcParenBoth"/>
            </a:pPr>
            <a:r>
              <a:rPr lang="en-GB" sz="2000" noProof="0">
                <a:latin typeface="Arial" panose="020B0604020202020204" pitchFamily="34" charset="0"/>
                <a:cs typeface="Arial" panose="020B0604020202020204" pitchFamily="34" charset="0"/>
              </a:rPr>
              <a:t>The excess production from the PV system is sold at a price of €c</a:t>
            </a:r>
            <a:r>
              <a:rPr lang="en-GB" sz="2000">
                <a:latin typeface="Arial" panose="020B0604020202020204" pitchFamily="34" charset="0"/>
                <a:cs typeface="Arial" panose="020B0604020202020204" pitchFamily="34" charset="0"/>
              </a:rPr>
              <a:t>15</a:t>
            </a:r>
            <a:r>
              <a:rPr lang="en-GB" sz="2000" noProof="0">
                <a:latin typeface="Arial" panose="020B0604020202020204" pitchFamily="34" charset="0"/>
                <a:cs typeface="Arial" panose="020B0604020202020204" pitchFamily="34" charset="0"/>
              </a:rPr>
              <a:t>/kWh</a:t>
            </a:r>
          </a:p>
        </p:txBody>
      </p:sp>
      <p:sp>
        <p:nvSpPr>
          <p:cNvPr id="5" name="ZoneTexte 4">
            <a:extLst>
              <a:ext uri="{FF2B5EF4-FFF2-40B4-BE49-F238E27FC236}">
                <a16:creationId xmlns:a16="http://schemas.microsoft.com/office/drawing/2014/main" id="{58D59D82-BECA-2117-4B54-6DFE7E8D54EC}"/>
              </a:ext>
            </a:extLst>
          </p:cNvPr>
          <p:cNvSpPr txBox="1"/>
          <p:nvPr/>
        </p:nvSpPr>
        <p:spPr>
          <a:xfrm>
            <a:off x="589585" y="349892"/>
            <a:ext cx="9938715"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Example: Benefits from energy sharing within a condominium</a:t>
            </a:r>
          </a:p>
        </p:txBody>
      </p:sp>
      <p:sp>
        <p:nvSpPr>
          <p:cNvPr id="2" name="Espace réservé du numéro de diapositive 1">
            <a:extLst>
              <a:ext uri="{FF2B5EF4-FFF2-40B4-BE49-F238E27FC236}">
                <a16:creationId xmlns:a16="http://schemas.microsoft.com/office/drawing/2014/main" id="{B2A4BFF0-66B9-FE09-6B74-FC77AB7768B4}"/>
              </a:ext>
            </a:extLst>
          </p:cNvPr>
          <p:cNvSpPr>
            <a:spLocks noGrp="1"/>
          </p:cNvSpPr>
          <p:nvPr>
            <p:ph type="sldNum" sz="quarter" idx="12"/>
          </p:nvPr>
        </p:nvSpPr>
        <p:spPr/>
        <p:txBody>
          <a:bodyPr/>
          <a:lstStyle/>
          <a:p>
            <a:fld id="{C7CC0789-4E3B-4896-AB79-9C52DA5A6F9C}" type="slidenum">
              <a:rPr lang="en-GB" smtClean="0"/>
              <a:t>319</a:t>
            </a:fld>
            <a:endParaRPr lang="en-GB"/>
          </a:p>
        </p:txBody>
      </p:sp>
    </p:spTree>
    <p:extLst>
      <p:ext uri="{BB962C8B-B14F-4D97-AF65-F5344CB8AC3E}">
        <p14:creationId xmlns:p14="http://schemas.microsoft.com/office/powerpoint/2010/main" val="3333768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CD2F7-8317-812A-2581-4C47B16ED90F}"/>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87F424A0-BD56-C395-8916-DA55E642B6D5}"/>
              </a:ext>
            </a:extLst>
          </p:cNvPr>
          <p:cNvSpPr txBox="1"/>
          <p:nvPr/>
        </p:nvSpPr>
        <p:spPr>
          <a:xfrm>
            <a:off x="590881" y="350031"/>
            <a:ext cx="9425398" cy="461848"/>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2020 oil price crash (1/2)</a:t>
            </a:r>
            <a:endParaRPr lang="fr-BE" sz="2401" b="1">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CB0B1CC4-4B39-CC7A-ACF5-0E94607D5286}"/>
              </a:ext>
            </a:extLst>
          </p:cNvPr>
          <p:cNvSpPr txBox="1"/>
          <p:nvPr/>
        </p:nvSpPr>
        <p:spPr>
          <a:xfrm>
            <a:off x="2717799" y="5999044"/>
            <a:ext cx="5257800" cy="307777"/>
          </a:xfrm>
          <a:prstGeom prst="rect">
            <a:avLst/>
          </a:prstGeom>
          <a:noFill/>
        </p:spPr>
        <p:txBody>
          <a:bodyPr wrap="square" rtlCol="0">
            <a:spAutoFit/>
          </a:bodyPr>
          <a:lstStyle/>
          <a:p>
            <a:pPr algn="ctr"/>
            <a:r>
              <a:rPr lang="en-GB" sz="1400" i="1">
                <a:latin typeface="Arial" panose="020B0604020202020204" pitchFamily="34" charset="0"/>
                <a:cs typeface="Arial" panose="020B0604020202020204" pitchFamily="34" charset="0"/>
              </a:rPr>
              <a:t>Daily West Texas Intermediate crude oil futures price in 2020.</a:t>
            </a:r>
            <a:r>
              <a:rPr lang="en-GB" sz="1401" b="1" baseline="30000">
                <a:latin typeface="Arial" panose="020B0604020202020204" pitchFamily="34" charset="0"/>
                <a:cs typeface="Arial" panose="020B0604020202020204" pitchFamily="34" charset="0"/>
              </a:rPr>
              <a:t>1</a:t>
            </a:r>
            <a:endParaRPr lang="en-GB" sz="1400" i="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64968E2B-9019-8399-E202-7777C1F94197}"/>
              </a:ext>
            </a:extLst>
          </p:cNvPr>
          <p:cNvSpPr txBox="1"/>
          <p:nvPr/>
        </p:nvSpPr>
        <p:spPr>
          <a:xfrm>
            <a:off x="217170" y="7578725"/>
            <a:ext cx="5349240" cy="261610"/>
          </a:xfrm>
          <a:prstGeom prst="rect">
            <a:avLst/>
          </a:prstGeom>
          <a:noFill/>
        </p:spPr>
        <p:txBody>
          <a:bodyPr wrap="square">
            <a:spAutoFit/>
          </a:bodyPr>
          <a:lstStyle/>
          <a:p>
            <a:r>
              <a:rPr lang="en-GB" sz="1200" b="1" baseline="30000">
                <a:latin typeface="Arial" panose="020B0604020202020204" pitchFamily="34" charset="0"/>
                <a:cs typeface="Arial" panose="020B0604020202020204" pitchFamily="34" charset="0"/>
              </a:rPr>
              <a:t>1 </a:t>
            </a:r>
            <a:r>
              <a:rPr lang="en-GB" sz="1100">
                <a:latin typeface="Arial" panose="020B0604020202020204" pitchFamily="34" charset="0"/>
                <a:cs typeface="Arial" panose="020B0604020202020204" pitchFamily="34" charset="0"/>
              </a:rPr>
              <a:t>https://www.eia.gov/todayinenergy/detail.php?id=46336</a:t>
            </a:r>
          </a:p>
        </p:txBody>
      </p:sp>
      <p:grpSp>
        <p:nvGrpSpPr>
          <p:cNvPr id="15" name="Groupe 14">
            <a:extLst>
              <a:ext uri="{FF2B5EF4-FFF2-40B4-BE49-F238E27FC236}">
                <a16:creationId xmlns:a16="http://schemas.microsoft.com/office/drawing/2014/main" id="{775CCF2E-FB69-92F7-ADA1-9CA5F739091E}"/>
              </a:ext>
            </a:extLst>
          </p:cNvPr>
          <p:cNvGrpSpPr/>
          <p:nvPr/>
        </p:nvGrpSpPr>
        <p:grpSpPr>
          <a:xfrm>
            <a:off x="999948" y="1851659"/>
            <a:ext cx="8693503" cy="4052374"/>
            <a:chOff x="781967" y="1748790"/>
            <a:chExt cx="8693503" cy="4052374"/>
          </a:xfrm>
        </p:grpSpPr>
        <p:pic>
          <p:nvPicPr>
            <p:cNvPr id="5" name="Image 4">
              <a:extLst>
                <a:ext uri="{FF2B5EF4-FFF2-40B4-BE49-F238E27FC236}">
                  <a16:creationId xmlns:a16="http://schemas.microsoft.com/office/drawing/2014/main" id="{F254E2CE-D4FF-E858-17DE-661215C5B6F7}"/>
                </a:ext>
              </a:extLst>
            </p:cNvPr>
            <p:cNvPicPr>
              <a:picLocks noChangeAspect="1"/>
            </p:cNvPicPr>
            <p:nvPr/>
          </p:nvPicPr>
          <p:blipFill>
            <a:blip r:embed="rId2"/>
            <a:srcRect t="6027" r="2731"/>
            <a:stretch/>
          </p:blipFill>
          <p:spPr>
            <a:xfrm>
              <a:off x="1125678" y="2001929"/>
              <a:ext cx="8006080" cy="3523236"/>
            </a:xfrm>
            <a:prstGeom prst="rect">
              <a:avLst/>
            </a:prstGeom>
          </p:spPr>
        </p:pic>
        <p:sp>
          <p:nvSpPr>
            <p:cNvPr id="14" name="Rectangle 13">
              <a:extLst>
                <a:ext uri="{FF2B5EF4-FFF2-40B4-BE49-F238E27FC236}">
                  <a16:creationId xmlns:a16="http://schemas.microsoft.com/office/drawing/2014/main" id="{0FEF1016-4A20-1A66-B991-EBA053883D00}"/>
                </a:ext>
              </a:extLst>
            </p:cNvPr>
            <p:cNvSpPr/>
            <p:nvPr/>
          </p:nvSpPr>
          <p:spPr>
            <a:xfrm>
              <a:off x="781967" y="1748790"/>
              <a:ext cx="8693503" cy="405237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4" name="Espace réservé du numéro de diapositive 3">
            <a:extLst>
              <a:ext uri="{FF2B5EF4-FFF2-40B4-BE49-F238E27FC236}">
                <a16:creationId xmlns:a16="http://schemas.microsoft.com/office/drawing/2014/main" id="{8ABED6C5-1380-599A-86FF-D560B3A0E9F4}"/>
              </a:ext>
            </a:extLst>
          </p:cNvPr>
          <p:cNvSpPr>
            <a:spLocks noGrp="1"/>
          </p:cNvSpPr>
          <p:nvPr>
            <p:ph type="sldNum" sz="quarter" idx="12"/>
          </p:nvPr>
        </p:nvSpPr>
        <p:spPr/>
        <p:txBody>
          <a:bodyPr/>
          <a:lstStyle/>
          <a:p>
            <a:fld id="{C7CC0789-4E3B-4896-AB79-9C52DA5A6F9C}" type="slidenum">
              <a:rPr lang="en-GB" smtClean="0"/>
              <a:t>32</a:t>
            </a:fld>
            <a:endParaRPr lang="en-GB"/>
          </a:p>
        </p:txBody>
      </p:sp>
    </p:spTree>
    <p:extLst>
      <p:ext uri="{BB962C8B-B14F-4D97-AF65-F5344CB8AC3E}">
        <p14:creationId xmlns:p14="http://schemas.microsoft.com/office/powerpoint/2010/main" val="3642390385"/>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220CEC70-EAD1-F589-E432-6A9BF001050E}"/>
                  </a:ext>
                </a:extLst>
              </p:cNvPr>
              <p:cNvSpPr txBox="1"/>
              <p:nvPr/>
            </p:nvSpPr>
            <p:spPr>
              <a:xfrm>
                <a:off x="589585" y="1044575"/>
                <a:ext cx="9481512" cy="2046714"/>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Grid fees are reduced by 80% for shared energy in the case of energy-sharing within a condominium. Mr. Dupont's grid fees are calculated as:</a:t>
                </a:r>
              </a:p>
              <a:p>
                <a:pPr algn="just"/>
                <a:r>
                  <a:rPr lang="en-GB" sz="2000" noProof="0">
                    <a:latin typeface="Arial" panose="020B0604020202020204" pitchFamily="34" charset="0"/>
                    <a:cs typeface="Arial" panose="020B0604020202020204" pitchFamily="34" charset="0"/>
                  </a:rPr>
                  <a:t>10.37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noProof="0">
                    <a:latin typeface="Arial" panose="020B0604020202020204" pitchFamily="34" charset="0"/>
                    <a:cs typeface="Arial" panose="020B0604020202020204" pitchFamily="34" charset="0"/>
                  </a:rPr>
                  <a:t> 20% ≈ </a:t>
                </a:r>
                <a:r>
                  <a:rPr lang="en-GB" sz="2000" b="1">
                    <a:latin typeface="Arial" panose="020B0604020202020204" pitchFamily="34" charset="0"/>
                    <a:cs typeface="Arial" panose="020B0604020202020204" pitchFamily="34" charset="0"/>
                  </a:rPr>
                  <a:t>€c</a:t>
                </a:r>
                <a:r>
                  <a:rPr lang="en-GB" sz="2000" b="1" noProof="0">
                    <a:latin typeface="Arial" panose="020B0604020202020204" pitchFamily="34" charset="0"/>
                    <a:cs typeface="Arial" panose="020B0604020202020204" pitchFamily="34" charset="0"/>
                  </a:rPr>
                  <a:t>2.07/kWh</a:t>
                </a:r>
                <a:r>
                  <a:rPr lang="en-GB" sz="2000" noProof="0">
                    <a:latin typeface="Arial" panose="020B0604020202020204" pitchFamily="34" charset="0"/>
                    <a:cs typeface="Arial" panose="020B0604020202020204" pitchFamily="34" charset="0"/>
                  </a:rPr>
                  <a:t>.</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Mr. Dupont's benefit is the savings he makes when purchasing shared energy:</a:t>
                </a:r>
              </a:p>
              <a:p>
                <a:pPr algn="just"/>
                <a:r>
                  <a:rPr lang="en-GB" sz="2000" noProof="0">
                    <a:latin typeface="Arial" panose="020B0604020202020204" pitchFamily="34" charset="0"/>
                    <a:cs typeface="Arial" panose="020B0604020202020204" pitchFamily="34" charset="0"/>
                  </a:rPr>
                  <a:t>43.44 – (15 + 3 + 2.07 + 5.31) = </a:t>
                </a:r>
                <a:r>
                  <a:rPr lang="en-GB" sz="2000" b="1" noProof="0">
                    <a:latin typeface="Arial" panose="020B0604020202020204" pitchFamily="34" charset="0"/>
                    <a:cs typeface="Arial" panose="020B0604020202020204" pitchFamily="34" charset="0"/>
                  </a:rPr>
                  <a:t>€c</a:t>
                </a:r>
                <a:r>
                  <a:rPr lang="en-GB" sz="2000" b="1">
                    <a:latin typeface="Arial" panose="020B0604020202020204" pitchFamily="34" charset="0"/>
                    <a:cs typeface="Arial" panose="020B0604020202020204" pitchFamily="34" charset="0"/>
                  </a:rPr>
                  <a:t>18.06</a:t>
                </a:r>
                <a:r>
                  <a:rPr lang="en-GB" sz="2000" b="1" noProof="0">
                    <a:latin typeface="Arial" panose="020B0604020202020204" pitchFamily="34" charset="0"/>
                    <a:cs typeface="Arial" panose="020B0604020202020204" pitchFamily="34" charset="0"/>
                  </a:rPr>
                  <a:t>/kWh</a:t>
                </a:r>
                <a:r>
                  <a:rPr lang="en-GB" sz="2000" noProof="0">
                    <a:latin typeface="Arial" panose="020B0604020202020204" pitchFamily="34" charset="0"/>
                    <a:cs typeface="Arial" panose="020B0604020202020204" pitchFamily="34" charset="0"/>
                  </a:rPr>
                  <a:t>.</a:t>
                </a:r>
              </a:p>
              <a:p>
                <a:pPr algn="just"/>
                <a:endParaRPr lang="en-GB" sz="700" noProof="0"/>
              </a:p>
            </p:txBody>
          </p:sp>
        </mc:Choice>
        <mc:Fallback xmlns="">
          <p:sp>
            <p:nvSpPr>
              <p:cNvPr id="4" name="ZoneTexte 3">
                <a:extLst>
                  <a:ext uri="{FF2B5EF4-FFF2-40B4-BE49-F238E27FC236}">
                    <a16:creationId xmlns:a16="http://schemas.microsoft.com/office/drawing/2014/main" id="{220CEC70-EAD1-F589-E432-6A9BF001050E}"/>
                  </a:ext>
                </a:extLst>
              </p:cNvPr>
              <p:cNvSpPr txBox="1">
                <a:spLocks noRot="1" noChangeAspect="1" noMove="1" noResize="1" noEditPoints="1" noAdjustHandles="1" noChangeArrowheads="1" noChangeShapeType="1" noTextEdit="1"/>
              </p:cNvSpPr>
              <p:nvPr/>
            </p:nvSpPr>
            <p:spPr>
              <a:xfrm>
                <a:off x="589585" y="1044575"/>
                <a:ext cx="9481512" cy="2046714"/>
              </a:xfrm>
              <a:prstGeom prst="rect">
                <a:avLst/>
              </a:prstGeom>
              <a:blipFill>
                <a:blip r:embed="rId2"/>
                <a:stretch>
                  <a:fillRect l="-707" t="-1190" r="-643"/>
                </a:stretch>
              </a:blipFill>
            </p:spPr>
            <p:txBody>
              <a:bodyPr/>
              <a:lstStyle/>
              <a:p>
                <a:r>
                  <a:rPr lang="en-US">
                    <a:noFill/>
                  </a:rPr>
                  <a:t> </a:t>
                </a:r>
              </a:p>
            </p:txBody>
          </p:sp>
        </mc:Fallback>
      </mc:AlternateContent>
      <p:grpSp>
        <p:nvGrpSpPr>
          <p:cNvPr id="28" name="Groupe 27">
            <a:extLst>
              <a:ext uri="{FF2B5EF4-FFF2-40B4-BE49-F238E27FC236}">
                <a16:creationId xmlns:a16="http://schemas.microsoft.com/office/drawing/2014/main" id="{97C77103-FABC-85A4-8DE7-E66E1F571643}"/>
              </a:ext>
            </a:extLst>
          </p:cNvPr>
          <p:cNvGrpSpPr/>
          <p:nvPr/>
        </p:nvGrpSpPr>
        <p:grpSpPr>
          <a:xfrm>
            <a:off x="1689100" y="3402854"/>
            <a:ext cx="7315199" cy="4038600"/>
            <a:chOff x="1689100" y="3254376"/>
            <a:chExt cx="7315199" cy="4038600"/>
          </a:xfrm>
        </p:grpSpPr>
        <p:grpSp>
          <p:nvGrpSpPr>
            <p:cNvPr id="24" name="Groupe 23">
              <a:extLst>
                <a:ext uri="{FF2B5EF4-FFF2-40B4-BE49-F238E27FC236}">
                  <a16:creationId xmlns:a16="http://schemas.microsoft.com/office/drawing/2014/main" id="{96C0B18B-5D71-A6ED-358D-6635E9583918}"/>
                </a:ext>
              </a:extLst>
            </p:cNvPr>
            <p:cNvGrpSpPr/>
            <p:nvPr/>
          </p:nvGrpSpPr>
          <p:grpSpPr>
            <a:xfrm>
              <a:off x="1841501" y="3428147"/>
              <a:ext cx="7010398" cy="3804168"/>
              <a:chOff x="1841501" y="3428147"/>
              <a:chExt cx="7010398" cy="3804168"/>
            </a:xfrm>
          </p:grpSpPr>
          <p:graphicFrame>
            <p:nvGraphicFramePr>
              <p:cNvPr id="20" name="Graphique 19">
                <a:extLst>
                  <a:ext uri="{FF2B5EF4-FFF2-40B4-BE49-F238E27FC236}">
                    <a16:creationId xmlns:a16="http://schemas.microsoft.com/office/drawing/2014/main" id="{B21A29BE-80C6-68A8-D796-FF6EF1A5A29F}"/>
                  </a:ext>
                </a:extLst>
              </p:cNvPr>
              <p:cNvGraphicFramePr>
                <a:graphicFrameLocks/>
              </p:cNvGraphicFramePr>
              <p:nvPr/>
            </p:nvGraphicFramePr>
            <p:xfrm>
              <a:off x="1841501" y="3428147"/>
              <a:ext cx="7010398" cy="3804168"/>
            </p:xfrm>
            <a:graphic>
              <a:graphicData uri="http://schemas.openxmlformats.org/drawingml/2006/chart">
                <c:chart xmlns:c="http://schemas.openxmlformats.org/drawingml/2006/chart" xmlns:r="http://schemas.openxmlformats.org/officeDocument/2006/relationships" r:id="rId3"/>
              </a:graphicData>
            </a:graphic>
          </p:graphicFrame>
          <p:cxnSp>
            <p:nvCxnSpPr>
              <p:cNvPr id="21" name="Connecteur droit avec flèche 20">
                <a:extLst>
                  <a:ext uri="{FF2B5EF4-FFF2-40B4-BE49-F238E27FC236}">
                    <a16:creationId xmlns:a16="http://schemas.microsoft.com/office/drawing/2014/main" id="{493CD52D-0409-1B6F-32C0-954AFE65C7FB}"/>
                  </a:ext>
                </a:extLst>
              </p:cNvPr>
              <p:cNvCxnSpPr>
                <a:cxnSpLocks/>
              </p:cNvCxnSpPr>
              <p:nvPr/>
            </p:nvCxnSpPr>
            <p:spPr>
              <a:xfrm>
                <a:off x="5551574" y="3980722"/>
                <a:ext cx="0" cy="1088136"/>
              </a:xfrm>
              <a:prstGeom prst="straightConnector1">
                <a:avLst/>
              </a:prstGeom>
              <a:ln>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Connecteur droit 21">
                <a:extLst>
                  <a:ext uri="{FF2B5EF4-FFF2-40B4-BE49-F238E27FC236}">
                    <a16:creationId xmlns:a16="http://schemas.microsoft.com/office/drawing/2014/main" id="{BBDBB0F2-C147-581B-AE2C-9C164A372C67}"/>
                  </a:ext>
                </a:extLst>
              </p:cNvPr>
              <p:cNvCxnSpPr>
                <a:cxnSpLocks/>
              </p:cNvCxnSpPr>
              <p:nvPr/>
            </p:nvCxnSpPr>
            <p:spPr>
              <a:xfrm>
                <a:off x="4666489" y="3989866"/>
                <a:ext cx="885085" cy="0"/>
              </a:xfrm>
              <a:prstGeom prst="line">
                <a:avLst/>
              </a:prstGeom>
              <a:ln>
                <a:solidFill>
                  <a:srgbClr val="C00000"/>
                </a:solidFill>
                <a:prstDash val="sysDot"/>
              </a:ln>
            </p:spPr>
            <p:style>
              <a:lnRef idx="2">
                <a:schemeClr val="accent1"/>
              </a:lnRef>
              <a:fillRef idx="0">
                <a:schemeClr val="accent1"/>
              </a:fillRef>
              <a:effectRef idx="1">
                <a:schemeClr val="accent1"/>
              </a:effectRef>
              <a:fontRef idx="minor">
                <a:schemeClr val="tx1"/>
              </a:fontRef>
            </p:style>
          </p:cxnSp>
          <p:cxnSp>
            <p:nvCxnSpPr>
              <p:cNvPr id="23" name="Connecteur droit 22">
                <a:extLst>
                  <a:ext uri="{FF2B5EF4-FFF2-40B4-BE49-F238E27FC236}">
                    <a16:creationId xmlns:a16="http://schemas.microsoft.com/office/drawing/2014/main" id="{5EAFCBC8-882C-25F6-96C0-132294F5D838}"/>
                  </a:ext>
                </a:extLst>
              </p:cNvPr>
              <p:cNvCxnSpPr>
                <a:cxnSpLocks/>
              </p:cNvCxnSpPr>
              <p:nvPr/>
            </p:nvCxnSpPr>
            <p:spPr>
              <a:xfrm>
                <a:off x="5579006" y="5078002"/>
                <a:ext cx="885085" cy="0"/>
              </a:xfrm>
              <a:prstGeom prst="line">
                <a:avLst/>
              </a:prstGeom>
              <a:ln>
                <a:solidFill>
                  <a:srgbClr val="C00000"/>
                </a:solidFill>
                <a:prstDash val="sysDot"/>
              </a:ln>
            </p:spPr>
            <p:style>
              <a:lnRef idx="2">
                <a:schemeClr val="accent1"/>
              </a:lnRef>
              <a:fillRef idx="0">
                <a:schemeClr val="accent1"/>
              </a:fillRef>
              <a:effectRef idx="1">
                <a:schemeClr val="accent1"/>
              </a:effectRef>
              <a:fontRef idx="minor">
                <a:schemeClr val="tx1"/>
              </a:fontRef>
            </p:style>
          </p:cxnSp>
        </p:grpSp>
        <p:sp>
          <p:nvSpPr>
            <p:cNvPr id="25" name="ZoneTexte 24">
              <a:extLst>
                <a:ext uri="{FF2B5EF4-FFF2-40B4-BE49-F238E27FC236}">
                  <a16:creationId xmlns:a16="http://schemas.microsoft.com/office/drawing/2014/main" id="{B44ECDA4-2B16-0489-1144-35528DE2BB26}"/>
                </a:ext>
              </a:extLst>
            </p:cNvPr>
            <p:cNvSpPr txBox="1"/>
            <p:nvPr/>
          </p:nvSpPr>
          <p:spPr>
            <a:xfrm>
              <a:off x="5476587" y="4425176"/>
              <a:ext cx="1394113" cy="276999"/>
            </a:xfrm>
            <a:prstGeom prst="rect">
              <a:avLst/>
            </a:prstGeom>
            <a:noFill/>
          </p:spPr>
          <p:txBody>
            <a:bodyPr wrap="square" rtlCol="0">
              <a:spAutoFit/>
            </a:bodyPr>
            <a:lstStyle/>
            <a:p>
              <a:pPr algn="ctr"/>
              <a:r>
                <a:rPr lang="en-GB" sz="1200" b="1">
                  <a:solidFill>
                    <a:srgbClr val="C00000"/>
                  </a:solidFill>
                  <a:latin typeface="Arial" panose="020B0604020202020204" pitchFamily="34" charset="0"/>
                  <a:cs typeface="Arial" panose="020B0604020202020204" pitchFamily="34" charset="0"/>
                </a:rPr>
                <a:t>€c</a:t>
              </a:r>
              <a:r>
                <a:rPr lang="en-GB" sz="1200" b="1" noProof="0">
                  <a:solidFill>
                    <a:srgbClr val="C00000"/>
                  </a:solidFill>
                  <a:latin typeface="Arial" panose="020B0604020202020204" pitchFamily="34" charset="0"/>
                  <a:cs typeface="Arial" panose="020B0604020202020204" pitchFamily="34" charset="0"/>
                </a:rPr>
                <a:t>18.06/kWh</a:t>
              </a:r>
            </a:p>
          </p:txBody>
        </p:sp>
        <p:sp>
          <p:nvSpPr>
            <p:cNvPr id="27" name="Rectangle 26">
              <a:extLst>
                <a:ext uri="{FF2B5EF4-FFF2-40B4-BE49-F238E27FC236}">
                  <a16:creationId xmlns:a16="http://schemas.microsoft.com/office/drawing/2014/main" id="{5FBD2BD2-1763-4729-53FA-C68E8CF31CB5}"/>
                </a:ext>
              </a:extLst>
            </p:cNvPr>
            <p:cNvSpPr/>
            <p:nvPr/>
          </p:nvSpPr>
          <p:spPr>
            <a:xfrm>
              <a:off x="1689100" y="3254376"/>
              <a:ext cx="7315199" cy="403860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30" name="ZoneTexte 29">
            <a:extLst>
              <a:ext uri="{FF2B5EF4-FFF2-40B4-BE49-F238E27FC236}">
                <a16:creationId xmlns:a16="http://schemas.microsoft.com/office/drawing/2014/main" id="{B6AB7AEC-3A78-5B7A-59B6-CC63021B2B8A}"/>
              </a:ext>
            </a:extLst>
          </p:cNvPr>
          <p:cNvSpPr txBox="1"/>
          <p:nvPr/>
        </p:nvSpPr>
        <p:spPr>
          <a:xfrm>
            <a:off x="589585" y="349892"/>
            <a:ext cx="9938715"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Example: Benefits from energy sharing within a condominium</a:t>
            </a:r>
          </a:p>
        </p:txBody>
      </p:sp>
      <p:sp>
        <p:nvSpPr>
          <p:cNvPr id="2" name="Espace réservé du numéro de diapositive 1">
            <a:extLst>
              <a:ext uri="{FF2B5EF4-FFF2-40B4-BE49-F238E27FC236}">
                <a16:creationId xmlns:a16="http://schemas.microsoft.com/office/drawing/2014/main" id="{B8E87ADD-AF0F-FB18-CD8F-50AB7067C269}"/>
              </a:ext>
            </a:extLst>
          </p:cNvPr>
          <p:cNvSpPr>
            <a:spLocks noGrp="1"/>
          </p:cNvSpPr>
          <p:nvPr>
            <p:ph type="sldNum" sz="quarter" idx="12"/>
          </p:nvPr>
        </p:nvSpPr>
        <p:spPr/>
        <p:txBody>
          <a:bodyPr/>
          <a:lstStyle/>
          <a:p>
            <a:fld id="{C7CC0789-4E3B-4896-AB79-9C52DA5A6F9C}" type="slidenum">
              <a:rPr lang="en-GB" smtClean="0"/>
              <a:t>320</a:t>
            </a:fld>
            <a:endParaRPr lang="en-GB"/>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16D40A0-5C5F-3348-F5D8-E11360594A08}"/>
              </a:ext>
            </a:extLst>
          </p:cNvPr>
          <p:cNvSpPr txBox="1"/>
          <p:nvPr/>
        </p:nvSpPr>
        <p:spPr>
          <a:xfrm>
            <a:off x="589585" y="349892"/>
            <a:ext cx="9938715" cy="461665"/>
          </a:xfrm>
          <a:prstGeom prst="rect">
            <a:avLst/>
          </a:prstGeom>
          <a:noFill/>
        </p:spPr>
        <p:txBody>
          <a:bodyPr wrap="square">
            <a:spAutoFit/>
          </a:bodyPr>
          <a:lstStyle/>
          <a:p>
            <a:r>
              <a:rPr lang="fr-BE" sz="2400" b="1" u="sng">
                <a:latin typeface="Arial" panose="020B0604020202020204" pitchFamily="34" charset="0"/>
                <a:cs typeface="Arial" panose="020B0604020202020204" pitchFamily="34" charset="0"/>
              </a:rPr>
              <a:t>Exercise 2:</a:t>
            </a:r>
            <a:endParaRPr lang="fr-BE" sz="2400" b="1">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DEEEDFE5-09B3-5F26-F68A-F783F77E4723}"/>
              </a:ext>
            </a:extLst>
          </p:cNvPr>
          <p:cNvSpPr txBox="1"/>
          <p:nvPr/>
        </p:nvSpPr>
        <p:spPr>
          <a:xfrm>
            <a:off x="589585" y="1526136"/>
            <a:ext cx="9481515" cy="5632311"/>
          </a:xfrm>
          <a:prstGeom prst="rect">
            <a:avLst/>
          </a:prstGeom>
          <a:noFill/>
        </p:spPr>
        <p:txBody>
          <a:bodyPr wrap="square" lIns="91440" tIns="45720" rIns="91440" bIns="45720" anchor="t">
            <a:spAutoFit/>
          </a:bodyPr>
          <a:lstStyle/>
          <a:p>
            <a:pPr algn="just"/>
            <a:r>
              <a:rPr lang="en-US" sz="2000" b="1">
                <a:latin typeface="Arial" panose="020B0604020202020204" pitchFamily="34" charset="0"/>
                <a:cs typeface="Arial" panose="020B0604020202020204" pitchFamily="34" charset="0"/>
              </a:rPr>
              <a:t>1. </a:t>
            </a:r>
            <a:r>
              <a:rPr lang="en-US" sz="2000">
                <a:latin typeface="Arial" panose="020B0604020202020204" pitchFamily="34" charset="0"/>
                <a:cs typeface="Arial" panose="020B0604020202020204" pitchFamily="34" charset="0"/>
              </a:rPr>
              <a:t>Let us use the Athena residence in Ougrée, Belgium, as a basis for the assumptions in this exercise. What are the annual benefits from energy sharing for (a) the condominium and (b) each occupant (tenant or owner)?</a:t>
            </a:r>
            <a:endParaRPr lang="en-US" sz="2000">
              <a:solidFill>
                <a:srgbClr val="000000"/>
              </a:solidFill>
              <a:latin typeface="Arial" panose="020B0604020202020204" pitchFamily="34" charset="0"/>
              <a:cs typeface="Arial" panose="020B0604020202020204" pitchFamily="34" charset="0"/>
            </a:endParaRPr>
          </a:p>
          <a:p>
            <a:pPr algn="just"/>
            <a:endParaRPr lang="en-US" sz="1000">
              <a:latin typeface="Arial" panose="020B0604020202020204" pitchFamily="34" charset="0"/>
              <a:cs typeface="Arial" panose="020B0604020202020204" pitchFamily="34" charset="0"/>
            </a:endParaRPr>
          </a:p>
          <a:p>
            <a:pPr algn="just"/>
            <a:endParaRPr lang="en-US" sz="1000">
              <a:latin typeface="Arial" panose="020B0604020202020204" pitchFamily="34" charset="0"/>
              <a:cs typeface="Arial" panose="020B0604020202020204" pitchFamily="34" charset="0"/>
            </a:endParaRPr>
          </a:p>
          <a:p>
            <a:pPr algn="just"/>
            <a:r>
              <a:rPr lang="en-US" sz="2000" u="sng">
                <a:latin typeface="Arial" panose="020B0604020202020204" pitchFamily="34" charset="0"/>
                <a:cs typeface="Arial" panose="020B0604020202020204" pitchFamily="34" charset="0"/>
              </a:rPr>
              <a:t>Data:</a:t>
            </a:r>
          </a:p>
          <a:p>
            <a:pPr algn="just"/>
            <a:endParaRPr lang="en-US" sz="500" u="sng">
              <a:latin typeface="Arial" panose="020B0604020202020204" pitchFamily="34" charset="0"/>
              <a:cs typeface="Arial" panose="020B0604020202020204" pitchFamily="34" charset="0"/>
            </a:endParaRPr>
          </a:p>
          <a:p>
            <a:pPr marL="514350" indent="-514350" algn="just">
              <a:buAutoNum type="romanLcParenBoth"/>
            </a:pPr>
            <a:r>
              <a:rPr lang="en-US" sz="2000">
                <a:latin typeface="Arial" panose="020B0604020202020204" pitchFamily="34" charset="0"/>
                <a:cs typeface="Arial" panose="020B0604020202020204" pitchFamily="34" charset="0"/>
              </a:rPr>
              <a:t>A condominium with 76 units, each with an annual consumption of 1,600 kWh</a:t>
            </a:r>
          </a:p>
          <a:p>
            <a:pPr marL="514350" indent="-514350" algn="just">
              <a:buAutoNum type="romanLcParenBoth"/>
            </a:pPr>
            <a:endParaRPr lang="en-US" sz="500">
              <a:latin typeface="Arial" panose="020B0604020202020204" pitchFamily="34" charset="0"/>
              <a:cs typeface="Arial" panose="020B0604020202020204" pitchFamily="34" charset="0"/>
            </a:endParaRPr>
          </a:p>
          <a:p>
            <a:pPr marL="514350" indent="-514350" algn="just">
              <a:buAutoNum type="romanLcParenBoth"/>
            </a:pPr>
            <a:r>
              <a:rPr lang="en-US" sz="2000">
                <a:latin typeface="Arial" panose="020B0604020202020204" pitchFamily="34" charset="0"/>
                <a:cs typeface="Arial" panose="020B0604020202020204" pitchFamily="34" charset="0"/>
              </a:rPr>
              <a:t>It is assumed that each occupant (owner or tenant) has the same consumption profile</a:t>
            </a:r>
          </a:p>
          <a:p>
            <a:pPr marL="514350" indent="-514350" algn="just">
              <a:buAutoNum type="romanLcParenBoth"/>
            </a:pPr>
            <a:endParaRPr lang="en-US" sz="500">
              <a:latin typeface="Arial" panose="020B0604020202020204" pitchFamily="34" charset="0"/>
              <a:cs typeface="Arial" panose="020B0604020202020204" pitchFamily="34" charset="0"/>
            </a:endParaRPr>
          </a:p>
          <a:p>
            <a:pPr marL="514350" indent="-514350" algn="just">
              <a:buFontTx/>
              <a:buAutoNum type="romanLcParenBoth"/>
            </a:pPr>
            <a:r>
              <a:rPr lang="en-US" sz="2000">
                <a:latin typeface="Arial" panose="020B0604020202020204" pitchFamily="34" charset="0"/>
                <a:cs typeface="Arial" panose="020B0604020202020204" pitchFamily="34" charset="0"/>
              </a:rPr>
              <a:t>The equal static allocation key is applied</a:t>
            </a:r>
          </a:p>
          <a:p>
            <a:pPr marL="514350" indent="-514350" algn="just">
              <a:buFontTx/>
              <a:buAutoNum type="romanLcParenBoth"/>
            </a:pPr>
            <a:endParaRPr lang="en-US" sz="500">
              <a:latin typeface="Arial" panose="020B0604020202020204" pitchFamily="34" charset="0"/>
              <a:cs typeface="Arial" panose="020B0604020202020204" pitchFamily="34" charset="0"/>
            </a:endParaRPr>
          </a:p>
          <a:p>
            <a:pPr marL="514350" indent="-514350" algn="just">
              <a:buAutoNum type="romanLcParenBoth"/>
            </a:pPr>
            <a:r>
              <a:rPr lang="en-US" sz="2000">
                <a:latin typeface="Arial" panose="020B0604020202020204" pitchFamily="34" charset="0"/>
                <a:cs typeface="Arial" panose="020B0604020202020204" pitchFamily="34" charset="0"/>
              </a:rPr>
              <a:t>There is a PV system with a capacity of 60 kWp and a capacity factor of 13% owned by the condominium association</a:t>
            </a:r>
          </a:p>
          <a:p>
            <a:pPr marL="514350" indent="-514350" algn="just">
              <a:buAutoNum type="romanLcParenBoth"/>
            </a:pPr>
            <a:endParaRPr lang="en-US" sz="500">
              <a:latin typeface="Arial" panose="020B0604020202020204" pitchFamily="34" charset="0"/>
              <a:cs typeface="Arial" panose="020B0604020202020204" pitchFamily="34" charset="0"/>
            </a:endParaRPr>
          </a:p>
          <a:p>
            <a:pPr marL="514350" indent="-514350" algn="just">
              <a:buAutoNum type="romanLcParenBoth"/>
            </a:pPr>
            <a:r>
              <a:rPr lang="en-US" sz="2000">
                <a:latin typeface="Arial" panose="020B0604020202020204" pitchFamily="34" charset="0"/>
                <a:cs typeface="Arial" panose="020B0604020202020204" pitchFamily="34" charset="0"/>
              </a:rPr>
              <a:t>One-third of the PV production is used by the shared spaces of the condominium. The remaining part is sold in its entirety within the energy sharing agreement at €0.15/kWh instead of being sold to the retailer at €0.078/kWh</a:t>
            </a:r>
          </a:p>
          <a:p>
            <a:pPr marL="514350" indent="-514350" algn="just">
              <a:buAutoNum type="romanLcParenBoth"/>
            </a:pPr>
            <a:endParaRPr lang="en-US" sz="500">
              <a:latin typeface="Arial" panose="020B0604020202020204" pitchFamily="34" charset="0"/>
              <a:cs typeface="Arial" panose="020B0604020202020204" pitchFamily="34" charset="0"/>
            </a:endParaRPr>
          </a:p>
          <a:p>
            <a:pPr marL="514350" indent="-514350" algn="just">
              <a:buAutoNum type="romanLcParenBoth"/>
            </a:pPr>
            <a:r>
              <a:rPr lang="en-US" sz="2000">
                <a:latin typeface="Arial" panose="020B0604020202020204" pitchFamily="34" charset="0"/>
                <a:cs typeface="Arial" panose="020B0604020202020204" pitchFamily="34" charset="0"/>
              </a:rPr>
              <a:t>The price of electricity purchased from the retailer is €0.4344/kWh</a:t>
            </a:r>
            <a:endParaRPr lang="fr-FR" sz="2000">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2DAC4D8D-DF39-FAB0-4156-FFF37A16E334}"/>
              </a:ext>
            </a:extLst>
          </p:cNvPr>
          <p:cNvSpPr>
            <a:spLocks noGrp="1"/>
          </p:cNvSpPr>
          <p:nvPr>
            <p:ph type="sldNum" sz="quarter" idx="12"/>
          </p:nvPr>
        </p:nvSpPr>
        <p:spPr/>
        <p:txBody>
          <a:bodyPr/>
          <a:lstStyle/>
          <a:p>
            <a:fld id="{C7CC0789-4E3B-4896-AB79-9C52DA5A6F9C}" type="slidenum">
              <a:rPr lang="en-GB" smtClean="0"/>
              <a:t>321</a:t>
            </a:fld>
            <a:endParaRPr lang="en-GB"/>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A455E50B-1626-31B3-62B8-8BC5BF9E312F}"/>
              </a:ext>
            </a:extLst>
          </p:cNvPr>
          <p:cNvGrpSpPr/>
          <p:nvPr/>
        </p:nvGrpSpPr>
        <p:grpSpPr>
          <a:xfrm>
            <a:off x="2489690" y="3164304"/>
            <a:ext cx="5714020" cy="3702526"/>
            <a:chOff x="1859223" y="2416175"/>
            <a:chExt cx="6002077" cy="3889177"/>
          </a:xfrm>
        </p:grpSpPr>
        <p:sp>
          <p:nvSpPr>
            <p:cNvPr id="4" name="ZoneTexte 3">
              <a:extLst>
                <a:ext uri="{FF2B5EF4-FFF2-40B4-BE49-F238E27FC236}">
                  <a16:creationId xmlns:a16="http://schemas.microsoft.com/office/drawing/2014/main" id="{A476CDEB-71A2-5BAD-A0F1-9AAA50D57DA9}"/>
                </a:ext>
              </a:extLst>
            </p:cNvPr>
            <p:cNvSpPr txBox="1"/>
            <p:nvPr/>
          </p:nvSpPr>
          <p:spPr>
            <a:xfrm>
              <a:off x="2186118" y="5997575"/>
              <a:ext cx="5348286" cy="307777"/>
            </a:xfrm>
            <a:prstGeom prst="rect">
              <a:avLst/>
            </a:prstGeom>
            <a:noFill/>
          </p:spPr>
          <p:txBody>
            <a:bodyPr wrap="square">
              <a:spAutoFit/>
            </a:bodyPr>
            <a:lstStyle/>
            <a:p>
              <a:pPr algn="ctr"/>
              <a:r>
                <a:rPr lang="fr-BE" sz="1400" i="1">
                  <a:latin typeface="Arial" panose="020B0604020202020204" pitchFamily="34" charset="0"/>
                  <a:cs typeface="Arial" panose="020B0604020202020204" pitchFamily="34" charset="0"/>
                </a:rPr>
                <a:t>"Athena" Residence.</a:t>
              </a:r>
              <a:endParaRPr lang="en-GB" sz="1400" i="1">
                <a:latin typeface="Arial" panose="020B0604020202020204" pitchFamily="34" charset="0"/>
                <a:cs typeface="Arial" panose="020B0604020202020204" pitchFamily="34" charset="0"/>
              </a:endParaRPr>
            </a:p>
          </p:txBody>
        </p:sp>
        <p:grpSp>
          <p:nvGrpSpPr>
            <p:cNvPr id="5" name="Groupe 4">
              <a:extLst>
                <a:ext uri="{FF2B5EF4-FFF2-40B4-BE49-F238E27FC236}">
                  <a16:creationId xmlns:a16="http://schemas.microsoft.com/office/drawing/2014/main" id="{B50BE070-BE84-9549-4A9A-618A0A148DF5}"/>
                </a:ext>
              </a:extLst>
            </p:cNvPr>
            <p:cNvGrpSpPr/>
            <p:nvPr/>
          </p:nvGrpSpPr>
          <p:grpSpPr>
            <a:xfrm>
              <a:off x="1859223" y="2416175"/>
              <a:ext cx="6002077" cy="3443888"/>
              <a:chOff x="2832100" y="4473575"/>
              <a:chExt cx="5029200" cy="2885668"/>
            </a:xfrm>
          </p:grpSpPr>
          <p:pic>
            <p:nvPicPr>
              <p:cNvPr id="6" name="Picture 2" descr="Résidence Athéna | Sart-Tilman - Horizon Groupe">
                <a:extLst>
                  <a:ext uri="{FF2B5EF4-FFF2-40B4-BE49-F238E27FC236}">
                    <a16:creationId xmlns:a16="http://schemas.microsoft.com/office/drawing/2014/main" id="{A9753A05-873F-A189-05A7-AAA58BB80E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2100" y="4473575"/>
                <a:ext cx="5029200" cy="28856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7EDDAE2-A43C-C79C-9CE4-DB6E275E9D67}"/>
                  </a:ext>
                </a:extLst>
              </p:cNvPr>
              <p:cNvSpPr/>
              <p:nvPr/>
            </p:nvSpPr>
            <p:spPr>
              <a:xfrm>
                <a:off x="2832100" y="4473575"/>
                <a:ext cx="5029200" cy="288566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grpSp>
      <p:sp>
        <p:nvSpPr>
          <p:cNvPr id="8" name="ZoneTexte 7">
            <a:extLst>
              <a:ext uri="{FF2B5EF4-FFF2-40B4-BE49-F238E27FC236}">
                <a16:creationId xmlns:a16="http://schemas.microsoft.com/office/drawing/2014/main" id="{3CA36AE9-B637-F5BC-42CD-2D002726ADE1}"/>
              </a:ext>
            </a:extLst>
          </p:cNvPr>
          <p:cNvSpPr txBox="1"/>
          <p:nvPr/>
        </p:nvSpPr>
        <p:spPr>
          <a:xfrm>
            <a:off x="589584" y="1896388"/>
            <a:ext cx="9481516" cy="707886"/>
          </a:xfrm>
          <a:prstGeom prst="rect">
            <a:avLst/>
          </a:prstGeom>
          <a:noFill/>
        </p:spPr>
        <p:txBody>
          <a:bodyPr wrap="square">
            <a:spAutoFit/>
          </a:bodyPr>
          <a:lstStyle/>
          <a:p>
            <a:pPr algn="just"/>
            <a:r>
              <a:rPr lang="en-US" sz="2000" b="1">
                <a:latin typeface="Arial" panose="020B0604020202020204" pitchFamily="34" charset="0"/>
                <a:cs typeface="Arial" panose="020B0604020202020204" pitchFamily="34" charset="0"/>
              </a:rPr>
              <a:t>2. </a:t>
            </a:r>
            <a:r>
              <a:rPr lang="en-US" sz="2000">
                <a:latin typeface="Arial" panose="020B0604020202020204" pitchFamily="34" charset="0"/>
                <a:cs typeface="Arial" panose="020B0604020202020204" pitchFamily="34" charset="0"/>
              </a:rPr>
              <a:t>What would happen if some participants were removed from the energy-sharing arrangement of the condominium?</a:t>
            </a:r>
            <a:endParaRPr lang="en-US" sz="2000">
              <a:latin typeface="Calibri"/>
              <a:cs typeface="Calibri"/>
            </a:endParaRPr>
          </a:p>
        </p:txBody>
      </p:sp>
      <p:sp>
        <p:nvSpPr>
          <p:cNvPr id="9" name="ZoneTexte 8">
            <a:extLst>
              <a:ext uri="{FF2B5EF4-FFF2-40B4-BE49-F238E27FC236}">
                <a16:creationId xmlns:a16="http://schemas.microsoft.com/office/drawing/2014/main" id="{D7AA42FE-E986-FD2C-4D4F-5AABA628D78E}"/>
              </a:ext>
            </a:extLst>
          </p:cNvPr>
          <p:cNvSpPr txBox="1"/>
          <p:nvPr/>
        </p:nvSpPr>
        <p:spPr>
          <a:xfrm>
            <a:off x="589585" y="349892"/>
            <a:ext cx="9938715" cy="461665"/>
          </a:xfrm>
          <a:prstGeom prst="rect">
            <a:avLst/>
          </a:prstGeom>
          <a:noFill/>
        </p:spPr>
        <p:txBody>
          <a:bodyPr wrap="square">
            <a:spAutoFit/>
          </a:bodyPr>
          <a:lstStyle/>
          <a:p>
            <a:r>
              <a:rPr lang="fr-BE" sz="2400" b="1" u="sng">
                <a:latin typeface="Arial" panose="020B0604020202020204" pitchFamily="34" charset="0"/>
                <a:cs typeface="Arial" panose="020B0604020202020204" pitchFamily="34" charset="0"/>
              </a:rPr>
              <a:t>Exercise 2:</a:t>
            </a:r>
            <a:endParaRPr lang="fr-BE" sz="2400" b="1">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C97C679C-46B0-20AE-8028-1BC998A261D1}"/>
              </a:ext>
            </a:extLst>
          </p:cNvPr>
          <p:cNvSpPr>
            <a:spLocks noGrp="1"/>
          </p:cNvSpPr>
          <p:nvPr>
            <p:ph type="sldNum" sz="quarter" idx="12"/>
          </p:nvPr>
        </p:nvSpPr>
        <p:spPr/>
        <p:txBody>
          <a:bodyPr/>
          <a:lstStyle/>
          <a:p>
            <a:fld id="{C7CC0789-4E3B-4896-AB79-9C52DA5A6F9C}" type="slidenum">
              <a:rPr lang="en-GB" smtClean="0"/>
              <a:t>322</a:t>
            </a:fld>
            <a:endParaRPr lang="en-GB"/>
          </a:p>
        </p:txBody>
      </p:sp>
    </p:spTree>
    <p:extLst>
      <p:ext uri="{BB962C8B-B14F-4D97-AF65-F5344CB8AC3E}">
        <p14:creationId xmlns:p14="http://schemas.microsoft.com/office/powerpoint/2010/main" val="4034278949"/>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627225B7-2CF3-E107-BDCD-769CCA5E3710}"/>
              </a:ext>
            </a:extLst>
          </p:cNvPr>
          <p:cNvSpPr txBox="1"/>
          <p:nvPr/>
        </p:nvSpPr>
        <p:spPr>
          <a:xfrm>
            <a:off x="589585" y="349892"/>
            <a:ext cx="1937715" cy="461665"/>
          </a:xfrm>
          <a:prstGeom prst="rect">
            <a:avLst/>
          </a:prstGeom>
          <a:noFill/>
        </p:spPr>
        <p:txBody>
          <a:bodyPr wrap="square">
            <a:spAutoFit/>
          </a:bodyPr>
          <a:lstStyle/>
          <a:p>
            <a:r>
              <a:rPr lang="fr-BE" sz="2400" b="1" u="sng">
                <a:latin typeface="Arial" panose="020B0604020202020204" pitchFamily="34" charset="0"/>
                <a:cs typeface="Arial" panose="020B0604020202020204" pitchFamily="34" charset="0"/>
              </a:rPr>
              <a:t>Solution:</a:t>
            </a:r>
            <a:endParaRPr lang="fr-BE" sz="2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D49D120A-1C14-C79D-AE1A-32FC30DA3D90}"/>
                  </a:ext>
                </a:extLst>
              </p:cNvPr>
              <p:cNvSpPr txBox="1"/>
              <p:nvPr/>
            </p:nvSpPr>
            <p:spPr>
              <a:xfrm>
                <a:off x="584564" y="1948437"/>
                <a:ext cx="9481515" cy="2477601"/>
              </a:xfrm>
              <a:prstGeom prst="rect">
                <a:avLst/>
              </a:prstGeom>
              <a:noFill/>
            </p:spPr>
            <p:txBody>
              <a:bodyPr wrap="square">
                <a:spAutoFit/>
              </a:bodyPr>
              <a:lstStyle/>
              <a:p>
                <a:pPr algn="just"/>
                <a:r>
                  <a:rPr lang="en-US" sz="2000" b="1">
                    <a:latin typeface="Arial" panose="020B0604020202020204" pitchFamily="34" charset="0"/>
                    <a:cs typeface="Arial" panose="020B0604020202020204" pitchFamily="34" charset="0"/>
                  </a:rPr>
                  <a:t>a) </a:t>
                </a:r>
                <a:r>
                  <a:rPr lang="en-US" sz="2000">
                    <a:latin typeface="Arial" panose="020B0604020202020204" pitchFamily="34" charset="0"/>
                    <a:cs typeface="Arial" panose="020B0604020202020204" pitchFamily="34" charset="0"/>
                  </a:rPr>
                  <a:t>A PV installation of 60 kWp with a capacity factor of 13% has an annual production of: 60 </a:t>
                </a:r>
                <a14:m>
                  <m:oMath xmlns:m="http://schemas.openxmlformats.org/officeDocument/2006/math">
                    <m:r>
                      <m:rPr>
                        <m:nor/>
                      </m:rPr>
                      <a:rPr lang="en-US" sz="2000" i="0" smtClean="0">
                        <a:latin typeface="Arial" panose="020B0604020202020204" pitchFamily="34" charset="0"/>
                        <a:ea typeface="Cambria Math" panose="02040503050406030204" pitchFamily="18" charset="0"/>
                        <a:cs typeface="Arial" panose="020B0604020202020204" pitchFamily="34" charset="0"/>
                      </a:rPr>
                      <m:t>×</m:t>
                    </m:r>
                  </m:oMath>
                </a14:m>
                <a:r>
                  <a:rPr lang="en-US" sz="2000">
                    <a:latin typeface="Arial" panose="020B0604020202020204" pitchFamily="34" charset="0"/>
                    <a:cs typeface="Arial" panose="020B0604020202020204" pitchFamily="34" charset="0"/>
                  </a:rPr>
                  <a:t> 0.13 </a:t>
                </a:r>
                <a14:m>
                  <m:oMath xmlns:m="http://schemas.openxmlformats.org/officeDocument/2006/math">
                    <m:r>
                      <m:rPr>
                        <m:nor/>
                      </m:rPr>
                      <a:rPr lang="en-US" sz="2000" i="0" smtClean="0">
                        <a:latin typeface="Arial" panose="020B0604020202020204" pitchFamily="34" charset="0"/>
                        <a:ea typeface="Cambria Math" panose="02040503050406030204" pitchFamily="18" charset="0"/>
                        <a:cs typeface="Arial" panose="020B0604020202020204" pitchFamily="34" charset="0"/>
                      </a:rPr>
                      <m:t>×</m:t>
                    </m:r>
                  </m:oMath>
                </a14:m>
                <a:r>
                  <a:rPr lang="en-US" sz="2000">
                    <a:latin typeface="Arial" panose="020B0604020202020204" pitchFamily="34" charset="0"/>
                    <a:cs typeface="Arial" panose="020B0604020202020204" pitchFamily="34" charset="0"/>
                  </a:rPr>
                  <a:t> 8,760 = </a:t>
                </a:r>
                <a:r>
                  <a:rPr lang="en-US" sz="2000" b="1">
                    <a:latin typeface="Arial" panose="020B0604020202020204" pitchFamily="34" charset="0"/>
                    <a:cs typeface="Arial" panose="020B0604020202020204" pitchFamily="34" charset="0"/>
                  </a:rPr>
                  <a:t>68,328 kWh</a:t>
                </a:r>
                <a:r>
                  <a:rPr lang="en-US" sz="200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algn="just"/>
                <a:r>
                  <a:rPr lang="en-US" sz="2000"/>
                  <a:t>One-third </a:t>
                </a:r>
                <a:r>
                  <a:rPr lang="en-US" sz="2000">
                    <a:latin typeface="Arial" panose="020B0604020202020204" pitchFamily="34" charset="0"/>
                    <a:cs typeface="Arial" panose="020B0604020202020204" pitchFamily="34" charset="0"/>
                  </a:rPr>
                  <a:t>of the PV production is used for the shared space of the condominium, and the remaining is sold in its entirety within the energy-sharing agreement at €0.15/kWh instead of €0.078/kWh. This results in an annual benefit for the condominium of:</a:t>
                </a:r>
              </a:p>
              <a:p>
                <a:pPr algn="just"/>
                <a:endParaRPr lang="en-US" sz="5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68,328 </a:t>
                </a:r>
                <a14:m>
                  <m:oMath xmlns:m="http://schemas.openxmlformats.org/officeDocument/2006/math">
                    <m:r>
                      <m:rPr>
                        <m:nor/>
                      </m:rPr>
                      <a:rPr lang="en-US" sz="2000" i="0" smtClean="0">
                        <a:latin typeface="Arial" panose="020B0604020202020204" pitchFamily="34" charset="0"/>
                        <a:ea typeface="Cambria Math" panose="02040503050406030204" pitchFamily="18" charset="0"/>
                        <a:cs typeface="Arial" panose="020B0604020202020204" pitchFamily="34" charset="0"/>
                      </a:rPr>
                      <m:t>×</m:t>
                    </m:r>
                  </m:oMath>
                </a14:m>
                <a:r>
                  <a:rPr lang="en-US" sz="2000">
                    <a:latin typeface="Arial" panose="020B0604020202020204" pitchFamily="34" charset="0"/>
                    <a:cs typeface="Arial" panose="020B0604020202020204" pitchFamily="34" charset="0"/>
                  </a:rPr>
                  <a:t> 2/3 </a:t>
                </a:r>
                <a14:m>
                  <m:oMath xmlns:m="http://schemas.openxmlformats.org/officeDocument/2006/math">
                    <m:r>
                      <m:rPr>
                        <m:nor/>
                      </m:rPr>
                      <a:rPr lang="en-US" sz="2000" i="0" smtClean="0">
                        <a:latin typeface="Arial" panose="020B0604020202020204" pitchFamily="34" charset="0"/>
                        <a:ea typeface="Cambria Math" panose="02040503050406030204" pitchFamily="18" charset="0"/>
                        <a:cs typeface="Arial" panose="020B0604020202020204" pitchFamily="34" charset="0"/>
                      </a:rPr>
                      <m:t>×</m:t>
                    </m:r>
                  </m:oMath>
                </a14:m>
                <a:r>
                  <a:rPr lang="en-US" sz="2000">
                    <a:latin typeface="Arial" panose="020B0604020202020204" pitchFamily="34" charset="0"/>
                    <a:cs typeface="Arial" panose="020B0604020202020204" pitchFamily="34" charset="0"/>
                  </a:rPr>
                  <a:t> (0.15 – 0.078) = </a:t>
                </a:r>
                <a:r>
                  <a:rPr lang="en-US" sz="2000" b="1">
                    <a:latin typeface="Arial" panose="020B0604020202020204" pitchFamily="34" charset="0"/>
                    <a:cs typeface="Arial" panose="020B0604020202020204" pitchFamily="34" charset="0"/>
                  </a:rPr>
                  <a:t>€3,279.74.</a:t>
                </a:r>
                <a:r>
                  <a:rPr lang="en-US" sz="2000">
                    <a:latin typeface="Arial" panose="020B0604020202020204" pitchFamily="34" charset="0"/>
                    <a:cs typeface="Arial" panose="020B0604020202020204" pitchFamily="34" charset="0"/>
                  </a:rPr>
                  <a:t> </a:t>
                </a:r>
                <a:endParaRPr lang="en-US" sz="2000" b="1">
                  <a:latin typeface="Arial" panose="020B0604020202020204" pitchFamily="34" charset="0"/>
                  <a:cs typeface="Arial" panose="020B0604020202020204" pitchFamily="34" charset="0"/>
                </a:endParaRPr>
              </a:p>
            </p:txBody>
          </p:sp>
        </mc:Choice>
        <mc:Fallback xmlns="">
          <p:sp>
            <p:nvSpPr>
              <p:cNvPr id="14" name="ZoneTexte 13">
                <a:extLst>
                  <a:ext uri="{FF2B5EF4-FFF2-40B4-BE49-F238E27FC236}">
                    <a16:creationId xmlns:a16="http://schemas.microsoft.com/office/drawing/2014/main" id="{D49D120A-1C14-C79D-AE1A-32FC30DA3D90}"/>
                  </a:ext>
                </a:extLst>
              </p:cNvPr>
              <p:cNvSpPr txBox="1">
                <a:spLocks noRot="1" noChangeAspect="1" noMove="1" noResize="1" noEditPoints="1" noAdjustHandles="1" noChangeArrowheads="1" noChangeShapeType="1" noTextEdit="1"/>
              </p:cNvSpPr>
              <p:nvPr/>
            </p:nvSpPr>
            <p:spPr>
              <a:xfrm>
                <a:off x="584564" y="1948437"/>
                <a:ext cx="9481515" cy="2477601"/>
              </a:xfrm>
              <a:prstGeom prst="rect">
                <a:avLst/>
              </a:prstGeom>
              <a:blipFill>
                <a:blip r:embed="rId2"/>
                <a:stretch>
                  <a:fillRect l="-707" t="-1232" r="-643" b="-3695"/>
                </a:stretch>
              </a:blipFill>
            </p:spPr>
            <p:txBody>
              <a:bodyPr/>
              <a:lstStyle/>
              <a:p>
                <a:r>
                  <a:rPr lang="en-US">
                    <a:noFill/>
                  </a:rPr>
                  <a:t> </a:t>
                </a:r>
              </a:p>
            </p:txBody>
          </p:sp>
        </mc:Fallback>
      </mc:AlternateContent>
      <p:sp>
        <p:nvSpPr>
          <p:cNvPr id="17" name="ZoneTexte 16">
            <a:extLst>
              <a:ext uri="{FF2B5EF4-FFF2-40B4-BE49-F238E27FC236}">
                <a16:creationId xmlns:a16="http://schemas.microsoft.com/office/drawing/2014/main" id="{0B3337CF-EFE7-53BF-842E-C0C3392B3092}"/>
              </a:ext>
            </a:extLst>
          </p:cNvPr>
          <p:cNvSpPr txBox="1"/>
          <p:nvPr/>
        </p:nvSpPr>
        <p:spPr>
          <a:xfrm>
            <a:off x="589585" y="1406465"/>
            <a:ext cx="1937715" cy="400110"/>
          </a:xfrm>
          <a:prstGeom prst="rect">
            <a:avLst/>
          </a:prstGeom>
          <a:noFill/>
        </p:spPr>
        <p:txBody>
          <a:bodyPr wrap="square">
            <a:spAutoFit/>
          </a:bodyPr>
          <a:lstStyle/>
          <a:p>
            <a:r>
              <a:rPr lang="fr-BE" sz="2000" b="1">
                <a:latin typeface="Arial" panose="020B0604020202020204" pitchFamily="34" charset="0"/>
                <a:cs typeface="Arial" panose="020B0604020202020204" pitchFamily="34" charset="0"/>
              </a:rPr>
              <a:t>Part 1:</a:t>
            </a:r>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4EFC0C66-9525-F651-467E-924A3C55F474}"/>
                  </a:ext>
                </a:extLst>
              </p:cNvPr>
              <p:cNvSpPr txBox="1"/>
              <p:nvPr/>
            </p:nvSpPr>
            <p:spPr>
              <a:xfrm>
                <a:off x="584564" y="5050696"/>
                <a:ext cx="9666342" cy="2067233"/>
              </a:xfrm>
              <a:prstGeom prst="rect">
                <a:avLst/>
              </a:prstGeom>
              <a:noFill/>
            </p:spPr>
            <p:txBody>
              <a:bodyPr wrap="square">
                <a:spAutoFit/>
              </a:bodyPr>
              <a:lstStyle/>
              <a:p>
                <a:pPr marL="33418" marR="216657" algn="just">
                  <a:spcBef>
                    <a:spcPts val="399"/>
                  </a:spcBef>
                  <a:tabLst>
                    <a:tab pos="233923" algn="l"/>
                  </a:tabLst>
                </a:pPr>
                <a:r>
                  <a:rPr lang="en-US" sz="2000" b="1">
                    <a:latin typeface="Arial" panose="020B0604020202020204" pitchFamily="34" charset="0"/>
                    <a:cs typeface="Arial" panose="020B0604020202020204" pitchFamily="34" charset="0"/>
                  </a:rPr>
                  <a:t>b) </a:t>
                </a:r>
                <a:r>
                  <a:rPr lang="en-US" sz="2000">
                    <a:latin typeface="Arial" panose="020B0604020202020204" pitchFamily="34" charset="0"/>
                    <a:cs typeface="Arial" panose="020B0604020202020204" pitchFamily="34" charset="0"/>
                  </a:rPr>
                  <a:t>Each occupant receives 68,328 </a:t>
                </a:r>
                <a14:m>
                  <m:oMath xmlns:m="http://schemas.openxmlformats.org/officeDocument/2006/math">
                    <m:r>
                      <m:rPr>
                        <m:nor/>
                      </m:rPr>
                      <a:rPr lang="en-US" sz="2000" i="0" smtClean="0">
                        <a:latin typeface="Arial" panose="020B0604020202020204" pitchFamily="34" charset="0"/>
                        <a:ea typeface="Cambria Math" panose="02040503050406030204" pitchFamily="18" charset="0"/>
                        <a:cs typeface="Arial" panose="020B0604020202020204" pitchFamily="34" charset="0"/>
                      </a:rPr>
                      <m:t>×</m:t>
                    </m:r>
                  </m:oMath>
                </a14:m>
                <a:r>
                  <a:rPr lang="en-US" sz="2000">
                    <a:latin typeface="Arial" panose="020B0604020202020204" pitchFamily="34" charset="0"/>
                    <a:cs typeface="Arial" panose="020B0604020202020204" pitchFamily="34" charset="0"/>
                  </a:rPr>
                  <a:t> (2/3) / 76 ≈ </a:t>
                </a:r>
                <a:r>
                  <a:rPr lang="en-US" sz="2000" b="1">
                    <a:latin typeface="Arial" panose="020B0604020202020204" pitchFamily="34" charset="0"/>
                    <a:cs typeface="Arial" panose="020B0604020202020204" pitchFamily="34" charset="0"/>
                  </a:rPr>
                  <a:t>599.37 kWh </a:t>
                </a:r>
                <a:r>
                  <a:rPr lang="en-US" sz="2000">
                    <a:latin typeface="Arial" panose="020B0604020202020204" pitchFamily="34" charset="0"/>
                    <a:cs typeface="Arial" panose="020B0604020202020204" pitchFamily="34" charset="0"/>
                  </a:rPr>
                  <a:t>at a rate of €25.38/kWh instead of €43.44/kWh, resulting in a benefit of:</a:t>
                </a:r>
              </a:p>
              <a:p>
                <a:pPr marL="33418" marR="216657" algn="just">
                  <a:spcBef>
                    <a:spcPts val="399"/>
                  </a:spcBef>
                  <a:tabLst>
                    <a:tab pos="233923" algn="l"/>
                  </a:tabLst>
                </a:pPr>
                <a:endParaRPr lang="en-US" sz="400">
                  <a:latin typeface="Arial" panose="020B0604020202020204" pitchFamily="34" charset="0"/>
                  <a:cs typeface="Arial" panose="020B0604020202020204" pitchFamily="34" charset="0"/>
                </a:endParaRPr>
              </a:p>
              <a:p>
                <a:pPr marL="33418" marR="216657" algn="just">
                  <a:spcBef>
                    <a:spcPts val="399"/>
                  </a:spcBef>
                  <a:tabLst>
                    <a:tab pos="233923" algn="l"/>
                  </a:tabLst>
                </a:pPr>
                <a:r>
                  <a:rPr lang="en-US" sz="2000">
                    <a:latin typeface="Arial" panose="020B0604020202020204" pitchFamily="34" charset="0"/>
                    <a:cs typeface="Arial" panose="020B0604020202020204" pitchFamily="34" charset="0"/>
                  </a:rPr>
                  <a:t>599.37 </a:t>
                </a:r>
                <a14:m>
                  <m:oMath xmlns:m="http://schemas.openxmlformats.org/officeDocument/2006/math">
                    <m:r>
                      <m:rPr>
                        <m:nor/>
                      </m:rPr>
                      <a:rPr lang="en-US" sz="2000" i="0" smtClean="0">
                        <a:latin typeface="Arial" panose="020B0604020202020204" pitchFamily="34" charset="0"/>
                        <a:ea typeface="Cambria Math" panose="02040503050406030204" pitchFamily="18" charset="0"/>
                        <a:cs typeface="Arial" panose="020B0604020202020204" pitchFamily="34" charset="0"/>
                      </a:rPr>
                      <m:t>×</m:t>
                    </m:r>
                  </m:oMath>
                </a14:m>
                <a:r>
                  <a:rPr lang="en-US" sz="2000">
                    <a:latin typeface="Arial" panose="020B0604020202020204" pitchFamily="34" charset="0"/>
                    <a:cs typeface="Arial" panose="020B0604020202020204" pitchFamily="34" charset="0"/>
                  </a:rPr>
                  <a:t> (0.4344 – 0.2538) = </a:t>
                </a:r>
                <a:r>
                  <a:rPr lang="en-US" sz="2000" b="1">
                    <a:latin typeface="Arial" panose="020B0604020202020204" pitchFamily="34" charset="0"/>
                    <a:cs typeface="Arial" panose="020B0604020202020204" pitchFamily="34" charset="0"/>
                  </a:rPr>
                  <a:t>€108.25/year</a:t>
                </a:r>
                <a:r>
                  <a:rPr lang="en-US" sz="2000">
                    <a:latin typeface="Arial" panose="020B0604020202020204" pitchFamily="34" charset="0"/>
                    <a:cs typeface="Arial" panose="020B0604020202020204" pitchFamily="34" charset="0"/>
                  </a:rPr>
                  <a:t>.</a:t>
                </a:r>
              </a:p>
              <a:p>
                <a:pPr marL="33418" marR="216657" algn="just">
                  <a:spcBef>
                    <a:spcPts val="399"/>
                  </a:spcBef>
                  <a:tabLst>
                    <a:tab pos="233923" algn="l"/>
                  </a:tabLst>
                </a:pPr>
                <a:endParaRPr lang="en-US" sz="1000">
                  <a:latin typeface="Arial" panose="020B0604020202020204" pitchFamily="34" charset="0"/>
                  <a:cs typeface="Arial" panose="020B0604020202020204" pitchFamily="34" charset="0"/>
                </a:endParaRPr>
              </a:p>
              <a:p>
                <a:pPr marL="33418" marR="216657" algn="just">
                  <a:spcBef>
                    <a:spcPts val="399"/>
                  </a:spcBef>
                  <a:tabLst>
                    <a:tab pos="233923" algn="l"/>
                  </a:tabLst>
                </a:pPr>
                <a:r>
                  <a:rPr lang="en-US" sz="2000">
                    <a:latin typeface="Arial" panose="020B0604020202020204" pitchFamily="34" charset="0"/>
                    <a:cs typeface="Arial" panose="020B0604020202020204" pitchFamily="34" charset="0"/>
                  </a:rPr>
                  <a:t>Any owner occupant will benefit from both gains, i.e., 1/76</a:t>
                </a:r>
                <a:r>
                  <a:rPr lang="en-US" sz="2000" baseline="30000">
                    <a:latin typeface="Arial" panose="020B0604020202020204" pitchFamily="34" charset="0"/>
                    <a:cs typeface="Arial" panose="020B0604020202020204" pitchFamily="34" charset="0"/>
                  </a:rPr>
                  <a:t>th</a:t>
                </a:r>
                <a:r>
                  <a:rPr lang="en-US" sz="2000">
                    <a:latin typeface="Arial" panose="020B0604020202020204" pitchFamily="34" charset="0"/>
                    <a:cs typeface="Arial" panose="020B0604020202020204" pitchFamily="34" charset="0"/>
                  </a:rPr>
                  <a:t> of the condominium benefit + €108.25, which results in 3,279.74 / 76 + 108.25 = </a:t>
                </a:r>
                <a:r>
                  <a:rPr lang="en-US" sz="2000" b="1">
                    <a:latin typeface="Arial" panose="020B0604020202020204" pitchFamily="34" charset="0"/>
                    <a:cs typeface="Arial" panose="020B0604020202020204" pitchFamily="34" charset="0"/>
                  </a:rPr>
                  <a:t>€151.40/year</a:t>
                </a:r>
              </a:p>
            </p:txBody>
          </p:sp>
        </mc:Choice>
        <mc:Fallback xmlns="">
          <p:sp>
            <p:nvSpPr>
              <p:cNvPr id="4" name="ZoneTexte 3">
                <a:extLst>
                  <a:ext uri="{FF2B5EF4-FFF2-40B4-BE49-F238E27FC236}">
                    <a16:creationId xmlns:a16="http://schemas.microsoft.com/office/drawing/2014/main" id="{4EFC0C66-9525-F651-467E-924A3C55F474}"/>
                  </a:ext>
                </a:extLst>
              </p:cNvPr>
              <p:cNvSpPr txBox="1">
                <a:spLocks noRot="1" noChangeAspect="1" noMove="1" noResize="1" noEditPoints="1" noAdjustHandles="1" noChangeArrowheads="1" noChangeShapeType="1" noTextEdit="1"/>
              </p:cNvSpPr>
              <p:nvPr/>
            </p:nvSpPr>
            <p:spPr>
              <a:xfrm>
                <a:off x="584564" y="5050696"/>
                <a:ext cx="9666342" cy="2067233"/>
              </a:xfrm>
              <a:prstGeom prst="rect">
                <a:avLst/>
              </a:prstGeom>
              <a:blipFill>
                <a:blip r:embed="rId3"/>
                <a:stretch>
                  <a:fillRect l="-315" t="-1475" b="-3835"/>
                </a:stretch>
              </a:blipFill>
            </p:spPr>
            <p:txBody>
              <a:bodyPr/>
              <a:lstStyle/>
              <a:p>
                <a:r>
                  <a:rPr lang="en-US">
                    <a:noFill/>
                  </a:rPr>
                  <a:t> </a:t>
                </a:r>
              </a:p>
            </p:txBody>
          </p:sp>
        </mc:Fallback>
      </mc:AlternateContent>
      <p:sp>
        <p:nvSpPr>
          <p:cNvPr id="2" name="Espace réservé du numéro de diapositive 1">
            <a:extLst>
              <a:ext uri="{FF2B5EF4-FFF2-40B4-BE49-F238E27FC236}">
                <a16:creationId xmlns:a16="http://schemas.microsoft.com/office/drawing/2014/main" id="{2A1BF4E7-7F2F-AB6D-3CC2-C845556712FD}"/>
              </a:ext>
            </a:extLst>
          </p:cNvPr>
          <p:cNvSpPr>
            <a:spLocks noGrp="1"/>
          </p:cNvSpPr>
          <p:nvPr>
            <p:ph type="sldNum" sz="quarter" idx="12"/>
          </p:nvPr>
        </p:nvSpPr>
        <p:spPr/>
        <p:txBody>
          <a:bodyPr/>
          <a:lstStyle/>
          <a:p>
            <a:fld id="{C7CC0789-4E3B-4896-AB79-9C52DA5A6F9C}" type="slidenum">
              <a:rPr lang="en-GB" smtClean="0"/>
              <a:t>323</a:t>
            </a:fld>
            <a:endParaRPr lang="en-GB"/>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ECB507F4-B9A1-A5A7-A0C1-1DE26D2EC3CF}"/>
              </a:ext>
            </a:extLst>
          </p:cNvPr>
          <p:cNvSpPr txBox="1"/>
          <p:nvPr/>
        </p:nvSpPr>
        <p:spPr>
          <a:xfrm>
            <a:off x="589584" y="2704935"/>
            <a:ext cx="9481516" cy="2862322"/>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The benefits of sharing the production from the PV system are distributed among all participants. Therefore, excluding some tenants from the sharing arrangement can increase the gains for the owner-occupants and the remaining tenants. This raises an equity issue, as it would mean depriving some tenants of the benefits of sharing in order to boost the gains of those who remain in the arrangement.</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Moreover, removing too many participants would decrease self-consumption, thereby reducing the volume of shared energy and, consequently, the benefits for the remaining participants.</a:t>
            </a:r>
            <a:endParaRPr lang="en-GB" sz="200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A065D354-CCAE-FE6C-1070-175B8322302C}"/>
              </a:ext>
            </a:extLst>
          </p:cNvPr>
          <p:cNvSpPr txBox="1"/>
          <p:nvPr/>
        </p:nvSpPr>
        <p:spPr>
          <a:xfrm>
            <a:off x="589585" y="2095335"/>
            <a:ext cx="1937715" cy="400110"/>
          </a:xfrm>
          <a:prstGeom prst="rect">
            <a:avLst/>
          </a:prstGeom>
          <a:noFill/>
        </p:spPr>
        <p:txBody>
          <a:bodyPr wrap="square">
            <a:spAutoFit/>
          </a:bodyPr>
          <a:lstStyle/>
          <a:p>
            <a:r>
              <a:rPr lang="fr-BE" sz="2000" b="1">
                <a:latin typeface="Arial" panose="020B0604020202020204" pitchFamily="34" charset="0"/>
                <a:cs typeface="Arial" panose="020B0604020202020204" pitchFamily="34" charset="0"/>
              </a:rPr>
              <a:t>Part 2:</a:t>
            </a:r>
          </a:p>
        </p:txBody>
      </p:sp>
      <p:sp>
        <p:nvSpPr>
          <p:cNvPr id="2" name="Espace réservé du numéro de diapositive 1">
            <a:extLst>
              <a:ext uri="{FF2B5EF4-FFF2-40B4-BE49-F238E27FC236}">
                <a16:creationId xmlns:a16="http://schemas.microsoft.com/office/drawing/2014/main" id="{AE3ED901-C645-FAAD-8D44-72356C765BCF}"/>
              </a:ext>
            </a:extLst>
          </p:cNvPr>
          <p:cNvSpPr>
            <a:spLocks noGrp="1"/>
          </p:cNvSpPr>
          <p:nvPr>
            <p:ph type="sldNum" sz="quarter" idx="12"/>
          </p:nvPr>
        </p:nvSpPr>
        <p:spPr/>
        <p:txBody>
          <a:bodyPr/>
          <a:lstStyle/>
          <a:p>
            <a:fld id="{C7CC0789-4E3B-4896-AB79-9C52DA5A6F9C}" type="slidenum">
              <a:rPr lang="en-GB" smtClean="0"/>
              <a:t>324</a:t>
            </a:fld>
            <a:endParaRPr lang="en-GB"/>
          </a:p>
        </p:txBody>
      </p:sp>
    </p:spTree>
    <p:extLst>
      <p:ext uri="{BB962C8B-B14F-4D97-AF65-F5344CB8AC3E}">
        <p14:creationId xmlns:p14="http://schemas.microsoft.com/office/powerpoint/2010/main" val="771955996"/>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a:extLst>
              <a:ext uri="{FF2B5EF4-FFF2-40B4-BE49-F238E27FC236}">
                <a16:creationId xmlns:a16="http://schemas.microsoft.com/office/drawing/2014/main" id="{E852E39A-D768-9DF6-97E0-2D714646CF3B}"/>
              </a:ext>
            </a:extLst>
          </p:cNvPr>
          <p:cNvGraphicFramePr>
            <a:graphicFrameLocks noGrp="1"/>
          </p:cNvGraphicFramePr>
          <p:nvPr/>
        </p:nvGraphicFramePr>
        <p:xfrm>
          <a:off x="796442" y="1201476"/>
          <a:ext cx="9100515" cy="6199451"/>
        </p:xfrm>
        <a:graphic>
          <a:graphicData uri="http://schemas.openxmlformats.org/drawingml/2006/table">
            <a:tbl>
              <a:tblPr firstRow="1" bandRow="1">
                <a:tableStyleId>{5C22544A-7EE6-4342-B048-85BDC9FD1C3A}</a:tableStyleId>
              </a:tblPr>
              <a:tblGrid>
                <a:gridCol w="1556715">
                  <a:extLst>
                    <a:ext uri="{9D8B030D-6E8A-4147-A177-3AD203B41FA5}">
                      <a16:colId xmlns:a16="http://schemas.microsoft.com/office/drawing/2014/main" val="375973973"/>
                    </a:ext>
                  </a:extLst>
                </a:gridCol>
                <a:gridCol w="2514600">
                  <a:extLst>
                    <a:ext uri="{9D8B030D-6E8A-4147-A177-3AD203B41FA5}">
                      <a16:colId xmlns:a16="http://schemas.microsoft.com/office/drawing/2014/main" val="2967692900"/>
                    </a:ext>
                  </a:extLst>
                </a:gridCol>
                <a:gridCol w="2667000">
                  <a:extLst>
                    <a:ext uri="{9D8B030D-6E8A-4147-A177-3AD203B41FA5}">
                      <a16:colId xmlns:a16="http://schemas.microsoft.com/office/drawing/2014/main" val="2254699934"/>
                    </a:ext>
                  </a:extLst>
                </a:gridCol>
                <a:gridCol w="2362200">
                  <a:extLst>
                    <a:ext uri="{9D8B030D-6E8A-4147-A177-3AD203B41FA5}">
                      <a16:colId xmlns:a16="http://schemas.microsoft.com/office/drawing/2014/main" val="979593530"/>
                    </a:ext>
                  </a:extLst>
                </a:gridCol>
              </a:tblGrid>
              <a:tr h="947098">
                <a:tc>
                  <a:txBody>
                    <a:bodyPr/>
                    <a:lstStyle/>
                    <a:p>
                      <a:pPr algn="ctr"/>
                      <a:r>
                        <a:rPr lang="en-GB" sz="1600">
                          <a:solidFill>
                            <a:schemeClr val="tx1"/>
                          </a:solidFill>
                          <a:latin typeface="Arial" panose="020B0604020202020204" pitchFamily="34" charset="0"/>
                          <a:cs typeface="Arial" panose="020B0604020202020204" pitchFamily="34" charset="0"/>
                        </a:rPr>
                        <a:t>Parameters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ctr"/>
                      <a:r>
                        <a:rPr lang="en-US" sz="1600" b="1">
                          <a:solidFill>
                            <a:schemeClr val="tx1"/>
                          </a:solidFill>
                          <a:latin typeface="Arial" panose="020B0604020202020204" pitchFamily="34" charset="0"/>
                          <a:cs typeface="Arial" panose="020B0604020202020204" pitchFamily="34" charset="0"/>
                        </a:rPr>
                        <a:t>Community-based energy-sharing in a same building</a:t>
                      </a:r>
                      <a:endParaRPr lang="en-GB" sz="16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ctr"/>
                      <a:r>
                        <a:rPr lang="fr-BE" sz="1600" b="1" i="0">
                          <a:solidFill>
                            <a:schemeClr val="tx1"/>
                          </a:solidFill>
                          <a:effectLst/>
                          <a:latin typeface="Arial" panose="020B0604020202020204" pitchFamily="34" charset="0"/>
                          <a:ea typeface="+mn-ea"/>
                          <a:cs typeface="Arial" panose="020B0604020202020204" pitchFamily="34" charset="0"/>
                        </a:rPr>
                        <a:t>Renewable Energy Communities (REC)</a:t>
                      </a:r>
                      <a:endParaRPr lang="en-GB" sz="16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BE" sz="1600" b="1" i="0">
                          <a:solidFill>
                            <a:schemeClr val="tx1"/>
                          </a:solidFill>
                          <a:effectLst/>
                          <a:latin typeface="Arial" panose="020B0604020202020204" pitchFamily="34" charset="0"/>
                          <a:ea typeface="+mn-ea"/>
                          <a:cs typeface="Arial" panose="020B0604020202020204" pitchFamily="34" charset="0"/>
                        </a:rPr>
                        <a:t>Citizen Energy Communities (CEC)</a:t>
                      </a:r>
                      <a:endParaRPr lang="en-GB" sz="16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3710665574"/>
                  </a:ext>
                </a:extLst>
              </a:tr>
              <a:tr h="658421">
                <a:tc>
                  <a:txBody>
                    <a:bodyPr/>
                    <a:lstStyle/>
                    <a:p>
                      <a:pPr algn="ctr"/>
                      <a:r>
                        <a:rPr lang="en-GB" sz="1600" b="0">
                          <a:latin typeface="Arial" panose="020B0604020202020204" pitchFamily="34" charset="0"/>
                          <a:cs typeface="Arial" panose="020B0604020202020204" pitchFamily="34" charset="0"/>
                        </a:rPr>
                        <a:t>Reference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l"/>
                      <a:r>
                        <a:rPr lang="en-US" sz="1600" b="0" i="0">
                          <a:solidFill>
                            <a:schemeClr val="dk1"/>
                          </a:solidFill>
                          <a:effectLst/>
                          <a:latin typeface="Arial" panose="020B0604020202020204" pitchFamily="34" charset="0"/>
                          <a:ea typeface="+mn-ea"/>
                          <a:cs typeface="Arial" panose="020B0604020202020204" pitchFamily="34" charset="0"/>
                        </a:rPr>
                        <a:t>Article 21.4 of Directive 2018/2001</a:t>
                      </a:r>
                      <a:endParaRPr lang="en-GB" sz="16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b="0" i="0">
                          <a:solidFill>
                            <a:schemeClr val="dk1"/>
                          </a:solidFill>
                          <a:effectLst/>
                          <a:latin typeface="Arial" panose="020B0604020202020204" pitchFamily="34" charset="0"/>
                          <a:ea typeface="+mn-ea"/>
                          <a:cs typeface="Arial" panose="020B0604020202020204" pitchFamily="34" charset="0"/>
                        </a:rPr>
                        <a:t>Article 22 of Directive 2018/2001</a:t>
                      </a:r>
                      <a:endParaRPr lang="en-GB" sz="16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b="0" i="0">
                          <a:solidFill>
                            <a:schemeClr val="dk1"/>
                          </a:solidFill>
                          <a:effectLst/>
                          <a:latin typeface="Arial" panose="020B0604020202020204" pitchFamily="34" charset="0"/>
                          <a:ea typeface="+mn-ea"/>
                          <a:cs typeface="Arial" panose="020B0604020202020204" pitchFamily="34" charset="0"/>
                        </a:rPr>
                        <a:t>Article 16 of Directive 2019/944</a:t>
                      </a:r>
                      <a:endParaRPr lang="en-GB" sz="16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270838"/>
                  </a:ext>
                </a:extLst>
              </a:tr>
              <a:tr h="910162">
                <a:tc>
                  <a:txBody>
                    <a:bodyPr/>
                    <a:lstStyle/>
                    <a:p>
                      <a:pPr algn="ctr"/>
                      <a:r>
                        <a:rPr lang="en-GB" sz="1600" b="0">
                          <a:latin typeface="Arial" panose="020B0604020202020204" pitchFamily="34" charset="0"/>
                          <a:cs typeface="Arial" panose="020B0604020202020204" pitchFamily="34" charset="0"/>
                        </a:rPr>
                        <a:t>Production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l"/>
                      <a:r>
                        <a:rPr lang="en-US" sz="1600" b="0" i="0">
                          <a:solidFill>
                            <a:schemeClr val="dk1"/>
                          </a:solidFill>
                          <a:effectLst/>
                          <a:latin typeface="Arial" panose="020B0604020202020204" pitchFamily="34" charset="0"/>
                          <a:ea typeface="+mn-ea"/>
                          <a:cs typeface="Arial" panose="020B0604020202020204" pitchFamily="34" charset="0"/>
                        </a:rPr>
                        <a:t>From renewable energy sources located in or on the building</a:t>
                      </a:r>
                      <a:endParaRPr lang="en-GB" sz="16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fr-BE" sz="1600" b="0" i="0">
                          <a:solidFill>
                            <a:schemeClr val="dk1"/>
                          </a:solidFill>
                          <a:effectLst/>
                          <a:latin typeface="Arial" panose="020B0604020202020204" pitchFamily="34" charset="0"/>
                          <a:ea typeface="+mn-ea"/>
                          <a:cs typeface="Arial" panose="020B0604020202020204" pitchFamily="34" charset="0"/>
                        </a:rPr>
                        <a:t>From renewable energy sources</a:t>
                      </a:r>
                      <a:endParaRPr lang="en-GB" sz="16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b="0" i="0">
                          <a:solidFill>
                            <a:schemeClr val="dk1"/>
                          </a:solidFill>
                          <a:effectLst/>
                          <a:latin typeface="Arial" panose="020B0604020202020204" pitchFamily="34" charset="0"/>
                          <a:ea typeface="+mn-ea"/>
                          <a:cs typeface="Arial" panose="020B0604020202020204" pitchFamily="34" charset="0"/>
                        </a:rPr>
                        <a:t>Only electricity, from renewable or non-renewable sources</a:t>
                      </a:r>
                      <a:endParaRPr lang="en-GB" sz="16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5094539"/>
                  </a:ext>
                </a:extLst>
              </a:tr>
              <a:tr h="654980">
                <a:tc>
                  <a:txBody>
                    <a:bodyPr/>
                    <a:lstStyle/>
                    <a:p>
                      <a:pPr algn="ctr"/>
                      <a:r>
                        <a:rPr lang="en-GB" sz="1600" b="0">
                          <a:latin typeface="Arial" panose="020B0604020202020204" pitchFamily="34" charset="0"/>
                          <a:cs typeface="Arial" panose="020B0604020202020204" pitchFamily="34" charset="0"/>
                        </a:rPr>
                        <a:t>Perimeter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l"/>
                      <a:r>
                        <a:rPr lang="fr-BE" sz="1600" b="0" i="0">
                          <a:solidFill>
                            <a:schemeClr val="dk1"/>
                          </a:solidFill>
                          <a:effectLst/>
                          <a:latin typeface="Arial" panose="020B0604020202020204" pitchFamily="34" charset="0"/>
                          <a:ea typeface="+mn-ea"/>
                          <a:cs typeface="Arial" panose="020B0604020202020204" pitchFamily="34" charset="0"/>
                        </a:rPr>
                        <a:t>Within the same building</a:t>
                      </a:r>
                      <a:endParaRPr lang="en-GB" sz="16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b="0" i="0">
                          <a:solidFill>
                            <a:schemeClr val="dk1"/>
                          </a:solidFill>
                          <a:effectLst/>
                          <a:latin typeface="Arial" panose="020B0604020202020204" pitchFamily="34" charset="0"/>
                          <a:ea typeface="+mn-ea"/>
                          <a:cs typeface="Arial" panose="020B0604020202020204" pitchFamily="34" charset="0"/>
                        </a:rPr>
                        <a:t>Close to the production facilities</a:t>
                      </a:r>
                      <a:endParaRPr lang="en-GB" sz="16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600">
                          <a:latin typeface="Arial" panose="020B0604020202020204" pitchFamily="34" charset="0"/>
                          <a:cs typeface="Arial" panose="020B0604020202020204" pitchFamily="34" charset="0"/>
                        </a:rPr>
                        <a:t>Not limited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0328551"/>
                  </a:ext>
                </a:extLst>
              </a:tr>
              <a:tr h="654980">
                <a:tc>
                  <a:txBody>
                    <a:bodyPr/>
                    <a:lstStyle/>
                    <a:p>
                      <a:pPr algn="ctr"/>
                      <a:r>
                        <a:rPr lang="en-GB" sz="1600" b="0">
                          <a:latin typeface="Arial" panose="020B0604020202020204" pitchFamily="34" charset="0"/>
                          <a:cs typeface="Arial" panose="020B0604020202020204" pitchFamily="34" charset="0"/>
                        </a:rPr>
                        <a:t>Legal entity obligation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l"/>
                      <a:r>
                        <a:rPr lang="en-GB" sz="1600">
                          <a:latin typeface="Arial" panose="020B0604020202020204" pitchFamily="34" charset="0"/>
                          <a:cs typeface="Arial" panose="020B0604020202020204" pitchFamily="34" charset="0"/>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600">
                          <a:latin typeface="Arial" panose="020B0604020202020204" pitchFamily="34" charset="0"/>
                          <a:cs typeface="Arial" panose="020B0604020202020204" pitchFamily="34" charset="0"/>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600">
                          <a:latin typeface="Arial" panose="020B0604020202020204" pitchFamily="34" charset="0"/>
                          <a:cs typeface="Arial" panose="020B0604020202020204" pitchFamily="34" charset="0"/>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2870741"/>
                  </a:ext>
                </a:extLst>
              </a:tr>
              <a:tr h="1915944">
                <a:tc>
                  <a:txBody>
                    <a:bodyPr/>
                    <a:lstStyle/>
                    <a:p>
                      <a:pPr algn="ctr"/>
                      <a:r>
                        <a:rPr lang="en-GB" sz="1600" b="0">
                          <a:latin typeface="Arial" panose="020B0604020202020204" pitchFamily="34" charset="0"/>
                          <a:cs typeface="Arial" panose="020B0604020202020204" pitchFamily="34" charset="0"/>
                        </a:rPr>
                        <a:t>Participants </a:t>
                      </a:r>
                    </a:p>
                    <a:p>
                      <a:pPr algn="ctr"/>
                      <a:r>
                        <a:rPr lang="en-GB" sz="1600" b="0">
                          <a:latin typeface="Arial" panose="020B0604020202020204" pitchFamily="34" charset="0"/>
                          <a:cs typeface="Arial" panose="020B0604020202020204" pitchFamily="34" charset="0"/>
                        </a:rPr>
                        <a:t>&amp; control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l"/>
                      <a:r>
                        <a:rPr lang="en-US" sz="1600" b="0" i="0">
                          <a:solidFill>
                            <a:schemeClr val="dk1"/>
                          </a:solidFill>
                          <a:effectLst/>
                          <a:latin typeface="Arial" panose="020B0604020202020204" pitchFamily="34" charset="0"/>
                          <a:ea typeface="+mn-ea"/>
                          <a:cs typeface="Arial" panose="020B0604020202020204" pitchFamily="34" charset="0"/>
                        </a:rPr>
                        <a:t>Group of active clients acting collectively within or on the same building</a:t>
                      </a:r>
                      <a:endParaRPr lang="en-GB" sz="16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b="0" i="0">
                          <a:solidFill>
                            <a:schemeClr val="dk1"/>
                          </a:solidFill>
                          <a:effectLst/>
                          <a:latin typeface="Arial" panose="020B0604020202020204" pitchFamily="34" charset="0"/>
                          <a:ea typeface="+mn-ea"/>
                          <a:cs typeface="Arial" panose="020B0604020202020204" pitchFamily="34" charset="0"/>
                        </a:rPr>
                        <a:t>Shareholders or members of the community, including individuals, local authorities or small and medium-size businesses</a:t>
                      </a:r>
                      <a:endParaRPr lang="en-GB" sz="16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b="0" i="0">
                          <a:solidFill>
                            <a:schemeClr val="dk1"/>
                          </a:solidFill>
                          <a:effectLst/>
                          <a:latin typeface="Arial" panose="020B0604020202020204" pitchFamily="34" charset="0"/>
                          <a:ea typeface="+mn-ea"/>
                          <a:cs typeface="Arial" panose="020B0604020202020204" pitchFamily="34" charset="0"/>
                        </a:rPr>
                        <a:t>No restrictions on participants; effective control by members or shareholders who are individuals, local authorities or small businesses</a:t>
                      </a:r>
                      <a:endParaRPr lang="en-GB" sz="16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30313766"/>
                  </a:ext>
                </a:extLst>
              </a:tr>
              <a:tr h="457866">
                <a:tc>
                  <a:txBody>
                    <a:bodyPr/>
                    <a:lstStyle/>
                    <a:p>
                      <a:pPr algn="ctr"/>
                      <a:r>
                        <a:rPr lang="en-GB" sz="1600" b="0">
                          <a:latin typeface="Arial" panose="020B0604020202020204" pitchFamily="34" charset="0"/>
                          <a:cs typeface="Arial" panose="020B0604020202020204" pitchFamily="34" charset="0"/>
                        </a:rPr>
                        <a:t>Activities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8FB"/>
                    </a:solidFill>
                  </a:tcPr>
                </a:tc>
                <a:tc>
                  <a:txBody>
                    <a:bodyPr/>
                    <a:lstStyle/>
                    <a:p>
                      <a:pPr algn="l"/>
                      <a:r>
                        <a:rPr lang="fr-BE" sz="1600" b="0" i="0">
                          <a:solidFill>
                            <a:schemeClr val="dk1"/>
                          </a:solidFill>
                          <a:effectLst/>
                          <a:latin typeface="Arial" panose="020B0604020202020204" pitchFamily="34" charset="0"/>
                          <a:ea typeface="+mn-ea"/>
                          <a:cs typeface="Arial" panose="020B0604020202020204" pitchFamily="34" charset="0"/>
                        </a:rPr>
                        <a:t>Only energy-sharing</a:t>
                      </a:r>
                      <a:endParaRPr lang="en-GB" sz="16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600">
                          <a:highlight>
                            <a:srgbClr val="FFFFFF"/>
                          </a:highlight>
                          <a:latin typeface="Arial" panose="020B0604020202020204" pitchFamily="34" charset="0"/>
                          <a:cs typeface="Arial" panose="020B0604020202020204" pitchFamily="34" charset="0"/>
                        </a:rPr>
                        <a:t>See page 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fr-BE" sz="1600" b="0" i="0">
                          <a:solidFill>
                            <a:schemeClr val="dk1"/>
                          </a:solidFill>
                          <a:effectLst/>
                          <a:highlight>
                            <a:srgbClr val="FFFFFF"/>
                          </a:highlight>
                          <a:latin typeface="Arial" panose="020B0604020202020204" pitchFamily="34" charset="0"/>
                          <a:ea typeface="+mn-ea"/>
                          <a:cs typeface="Arial" panose="020B0604020202020204" pitchFamily="34" charset="0"/>
                        </a:rPr>
                        <a:t>See page 63</a:t>
                      </a:r>
                      <a:endParaRPr lang="en-GB" sz="1600">
                        <a:highlight>
                          <a:srgbClr val="FFFFFF"/>
                        </a:highligh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5332826"/>
                  </a:ext>
                </a:extLst>
              </a:tr>
            </a:tbl>
          </a:graphicData>
        </a:graphic>
      </p:graphicFrame>
      <p:sp>
        <p:nvSpPr>
          <p:cNvPr id="7" name="ZoneTexte 6">
            <a:extLst>
              <a:ext uri="{FF2B5EF4-FFF2-40B4-BE49-F238E27FC236}">
                <a16:creationId xmlns:a16="http://schemas.microsoft.com/office/drawing/2014/main" id="{66DF479E-F20B-3501-E431-9885E3FE2D51}"/>
              </a:ext>
            </a:extLst>
          </p:cNvPr>
          <p:cNvSpPr txBox="1"/>
          <p:nvPr/>
        </p:nvSpPr>
        <p:spPr>
          <a:xfrm>
            <a:off x="589585" y="349892"/>
            <a:ext cx="9252915" cy="461665"/>
          </a:xfrm>
          <a:prstGeom prst="rect">
            <a:avLst/>
          </a:prstGeom>
          <a:noFill/>
        </p:spPr>
        <p:txBody>
          <a:bodyPr wrap="square">
            <a:spAutoFit/>
          </a:bodyPr>
          <a:lstStyle/>
          <a:p>
            <a:r>
              <a:rPr lang="en-US" sz="2400" b="1"/>
              <a:t>Summary of the different cases of energy sharing</a:t>
            </a:r>
            <a:endParaRPr lang="fr-BE" sz="2400" b="1"/>
          </a:p>
        </p:txBody>
      </p:sp>
      <p:sp>
        <p:nvSpPr>
          <p:cNvPr id="2" name="Espace réservé du numéro de diapositive 1">
            <a:extLst>
              <a:ext uri="{FF2B5EF4-FFF2-40B4-BE49-F238E27FC236}">
                <a16:creationId xmlns:a16="http://schemas.microsoft.com/office/drawing/2014/main" id="{4194BE93-BA29-47BA-AE2D-089A802F51FE}"/>
              </a:ext>
            </a:extLst>
          </p:cNvPr>
          <p:cNvSpPr>
            <a:spLocks noGrp="1"/>
          </p:cNvSpPr>
          <p:nvPr>
            <p:ph type="sldNum" sz="quarter" idx="12"/>
          </p:nvPr>
        </p:nvSpPr>
        <p:spPr/>
        <p:txBody>
          <a:bodyPr/>
          <a:lstStyle/>
          <a:p>
            <a:fld id="{C7CC0789-4E3B-4896-AB79-9C52DA5A6F9C}" type="slidenum">
              <a:rPr lang="en-GB" smtClean="0"/>
              <a:t>325</a:t>
            </a:fld>
            <a:endParaRPr lang="en-GB"/>
          </a:p>
        </p:txBody>
      </p:sp>
    </p:spTree>
    <p:extLst>
      <p:ext uri="{BB962C8B-B14F-4D97-AF65-F5344CB8AC3E}">
        <p14:creationId xmlns:p14="http://schemas.microsoft.com/office/powerpoint/2010/main" val="39279792"/>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4207A-EC00-D048-3E8B-3AF3C134C73F}"/>
            </a:ext>
          </a:extLst>
        </p:cNvPr>
        <p:cNvGrpSpPr/>
        <p:nvPr/>
      </p:nvGrpSpPr>
      <p:grpSpPr>
        <a:xfrm>
          <a:off x="0" y="0"/>
          <a:ext cx="0" cy="0"/>
          <a:chOff x="0" y="0"/>
          <a:chExt cx="0" cy="0"/>
        </a:xfrm>
      </p:grpSpPr>
      <p:sp>
        <p:nvSpPr>
          <p:cNvPr id="4" name="object 3">
            <a:extLst>
              <a:ext uri="{FF2B5EF4-FFF2-40B4-BE49-F238E27FC236}">
                <a16:creationId xmlns:a16="http://schemas.microsoft.com/office/drawing/2014/main" id="{B5CC7359-70AD-93BC-4B92-B60F9E9CDBFD}"/>
              </a:ext>
            </a:extLst>
          </p:cNvPr>
          <p:cNvSpPr txBox="1"/>
          <p:nvPr/>
        </p:nvSpPr>
        <p:spPr>
          <a:xfrm>
            <a:off x="1423181" y="2756396"/>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fr-BE" sz="2000" u="sng">
                <a:latin typeface="Arial"/>
                <a:cs typeface="Arial"/>
              </a:rPr>
              <a:t>Lecturer</a:t>
            </a:r>
            <a:r>
              <a:rPr lang="fr-BE" sz="2000">
                <a:latin typeface="Arial"/>
                <a:cs typeface="Arial"/>
              </a:rPr>
              <a:t>: </a:t>
            </a:r>
            <a:r>
              <a:rPr sz="2000">
                <a:latin typeface="Arial"/>
                <a:cs typeface="Arial"/>
              </a:rPr>
              <a:t>Damien Ernst – University of</a:t>
            </a:r>
            <a:r>
              <a:rPr lang="fr-FR" sz="2000">
                <a:latin typeface="Arial"/>
                <a:cs typeface="Arial"/>
              </a:rPr>
              <a:t> Liège (</a:t>
            </a:r>
            <a:r>
              <a:rPr lang="fr-BE" sz="2000" i="1">
                <a:latin typeface="Arial"/>
                <a:cs typeface="Arial"/>
              </a:rPr>
              <a:t>dernst@uliege.be</a:t>
            </a:r>
            <a:r>
              <a:rPr lang="fr-BE" sz="2000">
                <a:latin typeface="Arial"/>
                <a:cs typeface="Arial"/>
              </a:rPr>
              <a:t>)</a:t>
            </a:r>
            <a:endParaRPr sz="2000">
              <a:latin typeface="Arial"/>
              <a:cs typeface="Arial"/>
            </a:endParaRPr>
          </a:p>
        </p:txBody>
      </p:sp>
      <p:sp>
        <p:nvSpPr>
          <p:cNvPr id="5" name="TextBox 5">
            <a:extLst>
              <a:ext uri="{FF2B5EF4-FFF2-40B4-BE49-F238E27FC236}">
                <a16:creationId xmlns:a16="http://schemas.microsoft.com/office/drawing/2014/main" id="{9DCA3755-B05C-FC27-0DAC-634CF725CCBC}"/>
              </a:ext>
            </a:extLst>
          </p:cNvPr>
          <p:cNvSpPr txBox="1"/>
          <p:nvPr/>
        </p:nvSpPr>
        <p:spPr>
          <a:xfrm>
            <a:off x="1785059" y="953781"/>
            <a:ext cx="7123285" cy="1323176"/>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4000" cap="all">
                <a:latin typeface="Arial" panose="020B0604020202020204" pitchFamily="34" charset="0"/>
                <a:cs typeface="Arial" panose="020B0604020202020204" pitchFamily="34" charset="0"/>
              </a:rPr>
              <a:t>ELEC0018-1</a:t>
            </a:r>
          </a:p>
          <a:p>
            <a:pPr algn="ctr"/>
            <a:r>
              <a:rPr lang="fr-BE" sz="4000">
                <a:solidFill>
                  <a:srgbClr val="333333"/>
                </a:solidFill>
                <a:latin typeface="Arial" panose="020B0604020202020204" pitchFamily="34" charset="0"/>
                <a:cs typeface="Arial" panose="020B0604020202020204" pitchFamily="34" charset="0"/>
              </a:rPr>
              <a:t>Energy market and regulation</a:t>
            </a:r>
          </a:p>
        </p:txBody>
      </p:sp>
      <p:sp>
        <p:nvSpPr>
          <p:cNvPr id="6" name="TextBox 5">
            <a:extLst>
              <a:ext uri="{FF2B5EF4-FFF2-40B4-BE49-F238E27FC236}">
                <a16:creationId xmlns:a16="http://schemas.microsoft.com/office/drawing/2014/main" id="{D8122495-8C63-CF3E-08D9-12D8462F2237}"/>
              </a:ext>
            </a:extLst>
          </p:cNvPr>
          <p:cNvSpPr txBox="1"/>
          <p:nvPr/>
        </p:nvSpPr>
        <p:spPr>
          <a:xfrm>
            <a:off x="1330563" y="3739431"/>
            <a:ext cx="8032275" cy="523427"/>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2801" b="1">
                <a:solidFill>
                  <a:srgbClr val="333333"/>
                </a:solidFill>
                <a:latin typeface="Arial"/>
                <a:cs typeface="Arial"/>
              </a:rPr>
              <a:t>Chapter 11 – </a:t>
            </a:r>
            <a:r>
              <a:rPr lang="en-US" sz="2801" b="1">
                <a:solidFill>
                  <a:srgbClr val="333333"/>
                </a:solidFill>
                <a:latin typeface="Arial"/>
                <a:cs typeface="Arial"/>
              </a:rPr>
              <a:t>Overview of gas markets</a:t>
            </a:r>
          </a:p>
        </p:txBody>
      </p:sp>
      <p:sp>
        <p:nvSpPr>
          <p:cNvPr id="7" name="Rectangle 6">
            <a:extLst>
              <a:ext uri="{FF2B5EF4-FFF2-40B4-BE49-F238E27FC236}">
                <a16:creationId xmlns:a16="http://schemas.microsoft.com/office/drawing/2014/main" id="{AE3E6594-F996-BA32-18D4-264AD39A815E}"/>
              </a:ext>
            </a:extLst>
          </p:cNvPr>
          <p:cNvSpPr/>
          <p:nvPr/>
        </p:nvSpPr>
        <p:spPr>
          <a:xfrm>
            <a:off x="1423181" y="664241"/>
            <a:ext cx="7847041" cy="190225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8" name="Rectangle 7">
            <a:extLst>
              <a:ext uri="{FF2B5EF4-FFF2-40B4-BE49-F238E27FC236}">
                <a16:creationId xmlns:a16="http://schemas.microsoft.com/office/drawing/2014/main" id="{47F24C32-13FB-CF3A-D372-0056E3DAE184}"/>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1212873199"/>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D1FBA37-57B7-771B-6723-05D4FE13165F}"/>
              </a:ext>
            </a:extLst>
          </p:cNvPr>
          <p:cNvSpPr txBox="1"/>
          <p:nvPr/>
        </p:nvSpPr>
        <p:spPr>
          <a:xfrm>
            <a:off x="590881" y="2692033"/>
            <a:ext cx="9480219" cy="3170099"/>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This chapter on gas markets is presented by a guest speaker from Fluxys, a leading Belgian company specializing in natural gas transmission, storage, and </a:t>
            </a:r>
            <a:r>
              <a:rPr lang="fr-BE" sz="2000">
                <a:latin typeface="Arial" panose="020B0604020202020204" pitchFamily="34" charset="0"/>
                <a:cs typeface="Arial" panose="020B0604020202020204" pitchFamily="34" charset="0"/>
              </a:rPr>
              <a:t>liquefied natural gas (</a:t>
            </a:r>
            <a:r>
              <a:rPr lang="en-US" sz="2000">
                <a:latin typeface="Arial" panose="020B0604020202020204" pitchFamily="34" charset="0"/>
                <a:cs typeface="Arial" panose="020B0604020202020204" pitchFamily="34" charset="0"/>
              </a:rPr>
              <a:t>LNG) terminalling.</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Fluxys’ extensive experience and active role in European gas infrastructure make them highly qualified to deliver this presentation. The material for this chapter is available on the course webpage:</a:t>
            </a:r>
          </a:p>
          <a:p>
            <a:pPr algn="just"/>
            <a:endParaRPr lang="en-US" sz="2000">
              <a:latin typeface="Arial" panose="020B0604020202020204" pitchFamily="34" charset="0"/>
              <a:cs typeface="Arial" panose="020B0604020202020204" pitchFamily="34" charset="0"/>
            </a:endParaRPr>
          </a:p>
          <a:p>
            <a:pPr algn="just"/>
            <a:r>
              <a:rPr lang="en-GB" sz="2000" b="1">
                <a:latin typeface="Arial" panose="020B0604020202020204" pitchFamily="34" charset="0"/>
                <a:cs typeface="Arial" panose="020B0604020202020204" pitchFamily="34" charset="0"/>
                <a:hlinkClick r:id="rId2"/>
              </a:rPr>
              <a:t>https://damien-ernst.be/teaching/elec0018-1-energy-markets/</a:t>
            </a:r>
            <a:endParaRPr lang="en-GB" sz="2000" b="1">
              <a:latin typeface="Arial" panose="020B0604020202020204" pitchFamily="34" charset="0"/>
              <a:cs typeface="Arial" panose="020B0604020202020204" pitchFamily="34" charset="0"/>
            </a:endParaRPr>
          </a:p>
          <a:p>
            <a:pPr algn="just"/>
            <a:endParaRPr lang="en-GB" sz="200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43756444-D5F0-1633-8973-FB5B7FB9C8F3}"/>
              </a:ext>
            </a:extLst>
          </p:cNvPr>
          <p:cNvSpPr txBox="1"/>
          <p:nvPr/>
        </p:nvSpPr>
        <p:spPr>
          <a:xfrm>
            <a:off x="590881" y="350031"/>
            <a:ext cx="9425398" cy="461848"/>
          </a:xfrm>
          <a:prstGeom prst="rect">
            <a:avLst/>
          </a:prstGeom>
          <a:noFill/>
        </p:spPr>
        <p:txBody>
          <a:bodyPr wrap="square" lIns="91476" tIns="45738" rIns="91476" bIns="45738" anchor="t">
            <a:spAutoFit/>
          </a:bodyPr>
          <a:lstStyle/>
          <a:p>
            <a:r>
              <a:rPr lang="en-GB" sz="2401" b="1">
                <a:latin typeface="Arial"/>
                <a:cs typeface="Arial"/>
              </a:rPr>
              <a:t>Gas infrastructure and markets</a:t>
            </a:r>
            <a:endParaRPr lang="en-US" sz="2401">
              <a:latin typeface="Arial"/>
              <a:cs typeface="Arial"/>
            </a:endParaRPr>
          </a:p>
        </p:txBody>
      </p:sp>
      <p:sp>
        <p:nvSpPr>
          <p:cNvPr id="2" name="Espace réservé du numéro de diapositive 1">
            <a:extLst>
              <a:ext uri="{FF2B5EF4-FFF2-40B4-BE49-F238E27FC236}">
                <a16:creationId xmlns:a16="http://schemas.microsoft.com/office/drawing/2014/main" id="{3A267CAF-29C4-EE19-49BA-EE6E297C0D26}"/>
              </a:ext>
            </a:extLst>
          </p:cNvPr>
          <p:cNvSpPr>
            <a:spLocks noGrp="1"/>
          </p:cNvSpPr>
          <p:nvPr>
            <p:ph type="sldNum" sz="quarter" idx="12"/>
          </p:nvPr>
        </p:nvSpPr>
        <p:spPr/>
        <p:txBody>
          <a:bodyPr/>
          <a:lstStyle/>
          <a:p>
            <a:fld id="{C7CC0789-4E3B-4896-AB79-9C52DA5A6F9C}" type="slidenum">
              <a:rPr lang="en-GB" smtClean="0"/>
              <a:t>327</a:t>
            </a:fld>
            <a:endParaRPr lang="en-GB"/>
          </a:p>
        </p:txBody>
      </p:sp>
    </p:spTree>
    <p:extLst>
      <p:ext uri="{BB962C8B-B14F-4D97-AF65-F5344CB8AC3E}">
        <p14:creationId xmlns:p14="http://schemas.microsoft.com/office/powerpoint/2010/main" val="1732567067"/>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3DBFEE75-E379-618A-2BFD-1CB03D79D792}"/>
              </a:ext>
            </a:extLst>
          </p:cNvPr>
          <p:cNvSpPr txBox="1"/>
          <p:nvPr/>
        </p:nvSpPr>
        <p:spPr>
          <a:xfrm>
            <a:off x="1423181" y="2756396"/>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fr-BE" sz="2000" u="sng">
                <a:latin typeface="Arial"/>
                <a:cs typeface="Arial"/>
              </a:rPr>
              <a:t>Lecturer</a:t>
            </a:r>
            <a:r>
              <a:rPr lang="fr-BE" sz="2000">
                <a:latin typeface="Arial"/>
                <a:cs typeface="Arial"/>
              </a:rPr>
              <a:t>: </a:t>
            </a:r>
            <a:r>
              <a:rPr sz="2000">
                <a:latin typeface="Arial"/>
                <a:cs typeface="Arial"/>
              </a:rPr>
              <a:t>Damien Ernst – University of</a:t>
            </a:r>
            <a:r>
              <a:rPr lang="fr-FR" sz="2000">
                <a:latin typeface="Arial"/>
                <a:cs typeface="Arial"/>
              </a:rPr>
              <a:t> Liège (</a:t>
            </a:r>
            <a:r>
              <a:rPr lang="fr-BE" sz="2000" i="1">
                <a:latin typeface="Arial"/>
                <a:cs typeface="Arial"/>
              </a:rPr>
              <a:t>dernst@uliege.be</a:t>
            </a:r>
            <a:r>
              <a:rPr lang="fr-BE" sz="2000">
                <a:latin typeface="Arial"/>
                <a:cs typeface="Arial"/>
              </a:rPr>
              <a:t>)</a:t>
            </a:r>
            <a:endParaRPr sz="2000">
              <a:latin typeface="Arial"/>
              <a:cs typeface="Arial"/>
            </a:endParaRPr>
          </a:p>
        </p:txBody>
      </p:sp>
      <p:sp>
        <p:nvSpPr>
          <p:cNvPr id="5" name="TextBox 5">
            <a:extLst>
              <a:ext uri="{FF2B5EF4-FFF2-40B4-BE49-F238E27FC236}">
                <a16:creationId xmlns:a16="http://schemas.microsoft.com/office/drawing/2014/main" id="{FF866E59-653C-4BC6-1A45-E2C596919818}"/>
              </a:ext>
            </a:extLst>
          </p:cNvPr>
          <p:cNvSpPr txBox="1"/>
          <p:nvPr/>
        </p:nvSpPr>
        <p:spPr>
          <a:xfrm>
            <a:off x="1785059" y="953781"/>
            <a:ext cx="7123285" cy="1323176"/>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4000" cap="all">
                <a:latin typeface="Arial" panose="020B0604020202020204" pitchFamily="34" charset="0"/>
                <a:cs typeface="Arial" panose="020B0604020202020204" pitchFamily="34" charset="0"/>
              </a:rPr>
              <a:t>ELEC0018-1</a:t>
            </a:r>
          </a:p>
          <a:p>
            <a:pPr algn="ctr"/>
            <a:r>
              <a:rPr lang="fr-BE" sz="4000">
                <a:solidFill>
                  <a:srgbClr val="333333"/>
                </a:solidFill>
                <a:latin typeface="Arial" panose="020B0604020202020204" pitchFamily="34" charset="0"/>
                <a:cs typeface="Arial" panose="020B0604020202020204" pitchFamily="34" charset="0"/>
              </a:rPr>
              <a:t>Energy market and regulation</a:t>
            </a:r>
          </a:p>
        </p:txBody>
      </p:sp>
      <p:sp>
        <p:nvSpPr>
          <p:cNvPr id="6" name="TextBox 5">
            <a:extLst>
              <a:ext uri="{FF2B5EF4-FFF2-40B4-BE49-F238E27FC236}">
                <a16:creationId xmlns:a16="http://schemas.microsoft.com/office/drawing/2014/main" id="{321DC4C8-BA7C-327F-0CF9-DFE4EE9FD9C5}"/>
              </a:ext>
            </a:extLst>
          </p:cNvPr>
          <p:cNvSpPr txBox="1"/>
          <p:nvPr/>
        </p:nvSpPr>
        <p:spPr>
          <a:xfrm>
            <a:off x="1330563" y="3739431"/>
            <a:ext cx="8032275" cy="523427"/>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2801" b="1">
                <a:solidFill>
                  <a:srgbClr val="333333"/>
                </a:solidFill>
                <a:latin typeface="Arial"/>
                <a:cs typeface="Arial"/>
              </a:rPr>
              <a:t>Chapter 12 – </a:t>
            </a:r>
            <a:r>
              <a:rPr lang="en-US" sz="2801" b="1">
                <a:solidFill>
                  <a:srgbClr val="333333"/>
                </a:solidFill>
                <a:latin typeface="Arial"/>
                <a:cs typeface="Arial"/>
              </a:rPr>
              <a:t>Overview of oil markets</a:t>
            </a:r>
          </a:p>
        </p:txBody>
      </p:sp>
      <p:sp>
        <p:nvSpPr>
          <p:cNvPr id="7" name="Rectangle 6">
            <a:extLst>
              <a:ext uri="{FF2B5EF4-FFF2-40B4-BE49-F238E27FC236}">
                <a16:creationId xmlns:a16="http://schemas.microsoft.com/office/drawing/2014/main" id="{6D54F126-C4D3-EE6F-F84D-5929BA748A13}"/>
              </a:ext>
            </a:extLst>
          </p:cNvPr>
          <p:cNvSpPr/>
          <p:nvPr/>
        </p:nvSpPr>
        <p:spPr>
          <a:xfrm>
            <a:off x="1423181" y="664241"/>
            <a:ext cx="7847041" cy="190225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8" name="Rectangle 7">
            <a:extLst>
              <a:ext uri="{FF2B5EF4-FFF2-40B4-BE49-F238E27FC236}">
                <a16:creationId xmlns:a16="http://schemas.microsoft.com/office/drawing/2014/main" id="{A959C140-4FD2-7462-681E-5C340B71476E}"/>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4180529657"/>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41239740-9303-F1C1-9EEB-74BA64A65349}"/>
              </a:ext>
            </a:extLst>
          </p:cNvPr>
          <p:cNvSpPr txBox="1"/>
          <p:nvPr/>
        </p:nvSpPr>
        <p:spPr>
          <a:xfrm>
            <a:off x="590881" y="350031"/>
            <a:ext cx="9425398" cy="461848"/>
          </a:xfrm>
          <a:prstGeom prst="rect">
            <a:avLst/>
          </a:prstGeom>
          <a:noFill/>
        </p:spPr>
        <p:txBody>
          <a:bodyPr wrap="square" lIns="91476" tIns="45738" rIns="91476" bIns="45738" anchor="t">
            <a:spAutoFit/>
          </a:bodyPr>
          <a:lstStyle/>
          <a:p>
            <a:r>
              <a:rPr lang="en-GB" sz="2401" b="1">
                <a:latin typeface="Arial"/>
                <a:cs typeface="Arial"/>
              </a:rPr>
              <a:t>Outline of the chapter</a:t>
            </a:r>
            <a:endParaRPr lang="en-US" sz="2401">
              <a:latin typeface="Arial"/>
              <a:cs typeface="Arial"/>
            </a:endParaRPr>
          </a:p>
        </p:txBody>
      </p:sp>
      <p:sp>
        <p:nvSpPr>
          <p:cNvPr id="12" name="ZoneTexte 11">
            <a:extLst>
              <a:ext uri="{FF2B5EF4-FFF2-40B4-BE49-F238E27FC236}">
                <a16:creationId xmlns:a16="http://schemas.microsoft.com/office/drawing/2014/main" id="{084281E4-4399-A0DD-11DC-190826F3CA06}"/>
              </a:ext>
            </a:extLst>
          </p:cNvPr>
          <p:cNvSpPr txBox="1"/>
          <p:nvPr/>
        </p:nvSpPr>
        <p:spPr>
          <a:xfrm>
            <a:off x="590880" y="3633502"/>
            <a:ext cx="5348814" cy="3479250"/>
          </a:xfrm>
          <a:prstGeom prst="rect">
            <a:avLst/>
          </a:prstGeom>
          <a:noFill/>
        </p:spPr>
        <p:txBody>
          <a:bodyPr wrap="square" lIns="91476" tIns="45738" rIns="91476" bIns="45738" anchor="t">
            <a:spAutoFit/>
          </a:bodyPr>
          <a:lstStyle/>
          <a:p>
            <a:pPr marL="400210" indent="-400210">
              <a:buAutoNum type="romanUcPeriod"/>
            </a:pPr>
            <a:r>
              <a:rPr lang="en-GB" sz="2001" b="1">
                <a:latin typeface="Arial"/>
                <a:cs typeface="Arial"/>
              </a:rPr>
              <a:t>The oil supply chain</a:t>
            </a:r>
          </a:p>
          <a:p>
            <a:pPr marL="400210" indent="-400210">
              <a:buAutoNum type="romanUcPeriod"/>
            </a:pPr>
            <a:endParaRPr lang="fr-FR" sz="2001" b="1">
              <a:latin typeface="Arial" panose="020B0604020202020204" pitchFamily="34" charset="0"/>
              <a:cs typeface="Arial" panose="020B0604020202020204" pitchFamily="34" charset="0"/>
            </a:endParaRPr>
          </a:p>
          <a:p>
            <a:pPr marL="400210" indent="-400210">
              <a:buAutoNum type="romanUcPeriod"/>
            </a:pPr>
            <a:r>
              <a:rPr lang="en-GB" sz="2001" b="1">
                <a:latin typeface="Arial"/>
                <a:cs typeface="Arial"/>
              </a:rPr>
              <a:t>Specifics of the oil industry</a:t>
            </a:r>
          </a:p>
          <a:p>
            <a:pPr marL="400210" indent="-400210">
              <a:buAutoNum type="romanUcPeriod"/>
            </a:pPr>
            <a:endParaRPr lang="en-GB" sz="2001" b="1">
              <a:latin typeface="Arial" panose="020B0604020202020204" pitchFamily="34" charset="0"/>
              <a:ea typeface="Calibri"/>
              <a:cs typeface="Arial" panose="020B0604020202020204" pitchFamily="34" charset="0"/>
            </a:endParaRPr>
          </a:p>
          <a:p>
            <a:pPr marL="400210" indent="-400210">
              <a:buAutoNum type="romanUcPeriod"/>
            </a:pPr>
            <a:r>
              <a:rPr lang="en-GB" sz="2001" b="1">
                <a:latin typeface="Arial"/>
                <a:cs typeface="Arial"/>
              </a:rPr>
              <a:t>Key milestones in the industry</a:t>
            </a:r>
          </a:p>
          <a:p>
            <a:pPr marL="400210" indent="-400210">
              <a:buAutoNum type="romanUcPeriod"/>
            </a:pPr>
            <a:endParaRPr lang="en-GB" sz="2001" b="1">
              <a:latin typeface="Arial" panose="020B0604020202020204" pitchFamily="34" charset="0"/>
              <a:cs typeface="Arial" panose="020B0604020202020204" pitchFamily="34" charset="0"/>
            </a:endParaRPr>
          </a:p>
          <a:p>
            <a:pPr marL="400210" indent="-400210">
              <a:buAutoNum type="romanUcPeriod"/>
            </a:pPr>
            <a:r>
              <a:rPr lang="en-GB" sz="2001" b="1">
                <a:latin typeface="Arial"/>
                <a:cs typeface="Arial"/>
              </a:rPr>
              <a:t>Determinants of oil prices</a:t>
            </a:r>
          </a:p>
          <a:p>
            <a:pPr marL="400210" indent="-400210">
              <a:buAutoNum type="romanUcPeriod"/>
            </a:pPr>
            <a:endParaRPr lang="en-GB" sz="2001" b="1">
              <a:latin typeface="Arial" panose="020B0604020202020204" pitchFamily="34" charset="0"/>
              <a:cs typeface="Arial" panose="020B0604020202020204" pitchFamily="34" charset="0"/>
            </a:endParaRPr>
          </a:p>
          <a:p>
            <a:pPr marL="400210" indent="-400210">
              <a:buAutoNum type="romanUcPeriod"/>
            </a:pPr>
            <a:r>
              <a:rPr lang="en-GB" sz="2001" b="1">
                <a:latin typeface="Arial"/>
                <a:cs typeface="Arial"/>
              </a:rPr>
              <a:t>Oil contracts and types of hedging</a:t>
            </a:r>
          </a:p>
          <a:p>
            <a:pPr marL="400210" indent="-400210">
              <a:buAutoNum type="romanUcPeriod"/>
            </a:pPr>
            <a:endParaRPr lang="en-GB" sz="2001" b="1">
              <a:latin typeface="Arial" panose="020B0604020202020204" pitchFamily="34" charset="0"/>
              <a:cs typeface="Arial" panose="020B0604020202020204" pitchFamily="34" charset="0"/>
            </a:endParaRPr>
          </a:p>
          <a:p>
            <a:pPr marL="400210" indent="-400210">
              <a:buAutoNum type="romanUcPeriod"/>
            </a:pPr>
            <a:r>
              <a:rPr lang="en-GB" sz="2001" b="1">
                <a:latin typeface="Arial"/>
                <a:cs typeface="Arial"/>
              </a:rPr>
              <a:t>Focus on U.S. oil markets</a:t>
            </a:r>
          </a:p>
        </p:txBody>
      </p:sp>
      <p:sp>
        <p:nvSpPr>
          <p:cNvPr id="14" name="ZoneTexte 13">
            <a:extLst>
              <a:ext uri="{FF2B5EF4-FFF2-40B4-BE49-F238E27FC236}">
                <a16:creationId xmlns:a16="http://schemas.microsoft.com/office/drawing/2014/main" id="{8E2BEED0-EE20-E670-36D9-3825C8DBA22F}"/>
              </a:ext>
            </a:extLst>
          </p:cNvPr>
          <p:cNvSpPr txBox="1"/>
          <p:nvPr/>
        </p:nvSpPr>
        <p:spPr>
          <a:xfrm>
            <a:off x="590880" y="1438283"/>
            <a:ext cx="9485265" cy="1939759"/>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purpose of this lesson is to explore the significance of oil in the global economy and the intricate systems that govern its production and distribution, with a main focus on the U.S. </a:t>
            </a:r>
            <a:r>
              <a:rPr lang="en-US" sz="2001">
                <a:solidFill>
                  <a:srgbClr val="000000"/>
                </a:solidFill>
                <a:latin typeface="Arial" panose="020B0604020202020204" pitchFamily="34" charset="0"/>
                <a:cs typeface="Arial" panose="020B0604020202020204" pitchFamily="34" charset="0"/>
              </a:rPr>
              <a:t>whose (international) policy has influenced the sector very much.</a:t>
            </a:r>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lesson is structured into the following six sections:</a:t>
            </a:r>
            <a:endParaRPr lang="en-GB" sz="2001">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E35D97F2-8CD1-7FC6-626E-5F9296B31E9A}"/>
              </a:ext>
            </a:extLst>
          </p:cNvPr>
          <p:cNvSpPr>
            <a:spLocks noGrp="1"/>
          </p:cNvSpPr>
          <p:nvPr>
            <p:ph type="sldNum" sz="quarter" idx="12"/>
          </p:nvPr>
        </p:nvSpPr>
        <p:spPr/>
        <p:txBody>
          <a:bodyPr/>
          <a:lstStyle/>
          <a:p>
            <a:fld id="{C7CC0789-4E3B-4896-AB79-9C52DA5A6F9C}" type="slidenum">
              <a:rPr lang="en-GB" smtClean="0"/>
              <a:t>329</a:t>
            </a:fld>
            <a:endParaRPr lang="en-GB"/>
          </a:p>
        </p:txBody>
      </p:sp>
    </p:spTree>
    <p:extLst>
      <p:ext uri="{BB962C8B-B14F-4D97-AF65-F5344CB8AC3E}">
        <p14:creationId xmlns:p14="http://schemas.microsoft.com/office/powerpoint/2010/main" val="1440370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7219ECA1-1DF6-5F27-76B2-F2111E830A75}"/>
              </a:ext>
            </a:extLst>
          </p:cNvPr>
          <p:cNvSpPr txBox="1"/>
          <p:nvPr/>
        </p:nvSpPr>
        <p:spPr>
          <a:xfrm>
            <a:off x="590880" y="1696552"/>
            <a:ext cx="9480220" cy="5016758"/>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The 2020 oil price crash was triggered by a combination of an unforeseen collapse in demand due to the COVID-19 pandemic and a supply shock caused by a price war between Russia and Saudi Arabia. </a:t>
            </a:r>
            <a:r>
              <a:rPr kumimoji="0" lang="fr-FR" altLang="fr-FR" sz="2000" b="0" i="0" u="none" strike="noStrike" cap="none" normalizeH="0" baseline="0">
                <a:ln>
                  <a:noFill/>
                </a:ln>
                <a:solidFill>
                  <a:schemeClr val="tx1"/>
                </a:solidFill>
                <a:effectLst/>
                <a:latin typeface="Arial" panose="020B0604020202020204" pitchFamily="34" charset="0"/>
              </a:rPr>
              <a:t>Storage facilities, especially in Cushing, Oklahoma, the main delivery point for West Texas Intermediate (WTI) future contracts, were approaching full capacity. This oversupply forced producers to pay buyers to take crude oil off their hands.</a:t>
            </a:r>
            <a:r>
              <a:rPr kumimoji="0" lang="en-US" altLang="fr-FR" sz="20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For the first time, </a:t>
            </a:r>
            <a:r>
              <a:rPr lang="en-US" sz="2000" b="1">
                <a:latin typeface="Arial" panose="020B0604020202020204" pitchFamily="34" charset="0"/>
                <a:cs typeface="Arial" panose="020B0604020202020204" pitchFamily="34" charset="0"/>
              </a:rPr>
              <a:t>U.S. oil futures prices turned negative</a:t>
            </a:r>
            <a:r>
              <a:rPr lang="en-US" sz="2000">
                <a:latin typeface="Arial" panose="020B0604020202020204" pitchFamily="34" charset="0"/>
                <a:cs typeface="Arial" panose="020B0604020202020204" pitchFamily="34" charset="0"/>
              </a:rPr>
              <a:t>.</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On April 20, 2020, WTI futures fell to -$37.63/barrel. The international benchmark, Brent crude, also dropped sharply, hitting $9.12/barrel, a stark contrast to prices exceeding $70 earlier in the year.</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The barrel is a unit representing 42 gallons (about 159 liters) in oil trading.</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To stabilize the market, an agreement was reached to reduce output by 9.7 million barrels per day, marking the largest coordinated cut in history.</a:t>
            </a:r>
          </a:p>
        </p:txBody>
      </p:sp>
      <p:sp>
        <p:nvSpPr>
          <p:cNvPr id="8" name="ZoneTexte 7">
            <a:extLst>
              <a:ext uri="{FF2B5EF4-FFF2-40B4-BE49-F238E27FC236}">
                <a16:creationId xmlns:a16="http://schemas.microsoft.com/office/drawing/2014/main" id="{93217B8D-C0A2-10C1-CD79-30090124D74C}"/>
              </a:ext>
            </a:extLst>
          </p:cNvPr>
          <p:cNvSpPr txBox="1"/>
          <p:nvPr/>
        </p:nvSpPr>
        <p:spPr>
          <a:xfrm>
            <a:off x="590881" y="350031"/>
            <a:ext cx="9425398" cy="461848"/>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2020 oil price crash (2/2)</a:t>
            </a:r>
            <a:endParaRPr lang="fr-BE" sz="2401" b="1">
              <a:latin typeface="Arial" panose="020B0604020202020204" pitchFamily="34" charset="0"/>
              <a:cs typeface="Arial" panose="020B0604020202020204" pitchFamily="34" charset="0"/>
            </a:endParaRPr>
          </a:p>
        </p:txBody>
      </p:sp>
      <p:sp>
        <p:nvSpPr>
          <p:cNvPr id="3" name="Espace réservé du numéro de diapositive 2">
            <a:extLst>
              <a:ext uri="{FF2B5EF4-FFF2-40B4-BE49-F238E27FC236}">
                <a16:creationId xmlns:a16="http://schemas.microsoft.com/office/drawing/2014/main" id="{7D1B0D88-0671-595B-0206-C440E7B4DB6F}"/>
              </a:ext>
            </a:extLst>
          </p:cNvPr>
          <p:cNvSpPr>
            <a:spLocks noGrp="1"/>
          </p:cNvSpPr>
          <p:nvPr>
            <p:ph type="sldNum" sz="quarter" idx="12"/>
          </p:nvPr>
        </p:nvSpPr>
        <p:spPr/>
        <p:txBody>
          <a:bodyPr/>
          <a:lstStyle/>
          <a:p>
            <a:fld id="{C7CC0789-4E3B-4896-AB79-9C52DA5A6F9C}" type="slidenum">
              <a:rPr lang="en-GB" smtClean="0"/>
              <a:t>33</a:t>
            </a:fld>
            <a:endParaRPr lang="en-GB"/>
          </a:p>
        </p:txBody>
      </p:sp>
    </p:spTree>
    <p:extLst>
      <p:ext uri="{BB962C8B-B14F-4D97-AF65-F5344CB8AC3E}">
        <p14:creationId xmlns:p14="http://schemas.microsoft.com/office/powerpoint/2010/main" val="334539449"/>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874C7-2269-8F45-1D96-2C7E55A2E81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EE1FBAF-3E4C-339A-9E44-F35B53B67BD9}"/>
              </a:ext>
            </a:extLst>
          </p:cNvPr>
          <p:cNvSpPr/>
          <p:nvPr/>
        </p:nvSpPr>
        <p:spPr>
          <a:xfrm>
            <a:off x="937601" y="3117500"/>
            <a:ext cx="8818196" cy="17977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8147C7B8-308C-F52D-F9C3-4B536EC1A7D9}"/>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1" name="ZoneTexte 10">
            <a:extLst>
              <a:ext uri="{FF2B5EF4-FFF2-40B4-BE49-F238E27FC236}">
                <a16:creationId xmlns:a16="http://schemas.microsoft.com/office/drawing/2014/main" id="{0CFBF355-1451-013B-A832-91D1E810A574}"/>
              </a:ext>
            </a:extLst>
          </p:cNvPr>
          <p:cNvSpPr txBox="1"/>
          <p:nvPr/>
        </p:nvSpPr>
        <p:spPr>
          <a:xfrm>
            <a:off x="1137050" y="3723871"/>
            <a:ext cx="8419296" cy="585006"/>
          </a:xfrm>
          <a:prstGeom prst="rect">
            <a:avLst/>
          </a:prstGeom>
          <a:noFill/>
        </p:spPr>
        <p:txBody>
          <a:bodyPr wrap="square">
            <a:spAutoFit/>
          </a:bodyPr>
          <a:lstStyle/>
          <a:p>
            <a:pPr algn="ctr"/>
            <a:r>
              <a:rPr lang="en-GB" sz="3201">
                <a:latin typeface="Arial" panose="020B0604020202020204" pitchFamily="34" charset="0"/>
                <a:cs typeface="Arial" panose="020B0604020202020204" pitchFamily="34" charset="0"/>
              </a:rPr>
              <a:t>I.  The oil supply chain</a:t>
            </a:r>
            <a:endParaRPr lang="en-US" sz="320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5848614"/>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plant&#10;&#10;Description automatically generated">
            <a:extLst>
              <a:ext uri="{FF2B5EF4-FFF2-40B4-BE49-F238E27FC236}">
                <a16:creationId xmlns:a16="http://schemas.microsoft.com/office/drawing/2014/main" id="{805D1174-015B-8588-3976-EB8E613C5D76}"/>
              </a:ext>
            </a:extLst>
          </p:cNvPr>
          <p:cNvPicPr>
            <a:picLocks noGrp="1" noChangeAspect="1"/>
          </p:cNvPicPr>
          <p:nvPr>
            <p:ph idx="1"/>
          </p:nvPr>
        </p:nvPicPr>
        <p:blipFill>
          <a:blip r:embed="rId3"/>
          <a:stretch>
            <a:fillRect/>
          </a:stretch>
        </p:blipFill>
        <p:spPr>
          <a:xfrm>
            <a:off x="1191519" y="2927352"/>
            <a:ext cx="8283986" cy="4237849"/>
          </a:xfrm>
        </p:spPr>
      </p:pic>
      <p:sp>
        <p:nvSpPr>
          <p:cNvPr id="4" name="ZoneTexte 3">
            <a:extLst>
              <a:ext uri="{FF2B5EF4-FFF2-40B4-BE49-F238E27FC236}">
                <a16:creationId xmlns:a16="http://schemas.microsoft.com/office/drawing/2014/main" id="{B8E43505-7590-DA24-0DFB-A2098B2E68DF}"/>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The oil supply chain structure (1/2)</a:t>
            </a:r>
            <a:endParaRPr lang="fr-BE" sz="2401" b="1">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46D2D7FE-D65D-CD7E-6693-110AEEE073DC}"/>
              </a:ext>
            </a:extLst>
          </p:cNvPr>
          <p:cNvSpPr txBox="1"/>
          <p:nvPr/>
        </p:nvSpPr>
        <p:spPr>
          <a:xfrm>
            <a:off x="590879" y="1087418"/>
            <a:ext cx="9485265" cy="1477912"/>
          </a:xfrm>
          <a:prstGeom prst="rect">
            <a:avLst/>
          </a:prstGeom>
          <a:noFill/>
        </p:spPr>
        <p:txBody>
          <a:bodyPr wrap="square">
            <a:spAutoFit/>
          </a:bodyPr>
          <a:lstStyle/>
          <a:p>
            <a:pPr marL="343037" indent="-343037" algn="just">
              <a:buFont typeface="Arial" panose="020B0604020202020204" pitchFamily="34" charset="0"/>
              <a:buChar char="•"/>
            </a:pPr>
            <a:r>
              <a:rPr lang="en-BE" sz="2001" b="1">
                <a:latin typeface="Arial" panose="020B0604020202020204" pitchFamily="34" charset="0"/>
                <a:cs typeface="Arial" panose="020B0604020202020204" pitchFamily="34" charset="0"/>
              </a:rPr>
              <a:t>Upstream: </a:t>
            </a:r>
            <a:r>
              <a:rPr lang="en-BE" sz="2001">
                <a:latin typeface="Arial" panose="020B0604020202020204" pitchFamily="34" charset="0"/>
                <a:cs typeface="Arial" panose="020B0604020202020204" pitchFamily="34" charset="0"/>
              </a:rPr>
              <a:t>Identification, exploration, </a:t>
            </a:r>
            <a:r>
              <a:rPr lang="fr-BE" sz="2001">
                <a:latin typeface="Arial" panose="020B0604020202020204" pitchFamily="34" charset="0"/>
                <a:cs typeface="Arial" panose="020B0604020202020204" pitchFamily="34" charset="0"/>
              </a:rPr>
              <a:t>construction and </a:t>
            </a:r>
            <a:r>
              <a:rPr lang="en-BE" sz="2001">
                <a:latin typeface="Arial" panose="020B0604020202020204" pitchFamily="34" charset="0"/>
                <a:cs typeface="Arial" panose="020B0604020202020204" pitchFamily="34" charset="0"/>
              </a:rPr>
              <a:t>production</a:t>
            </a:r>
            <a:r>
              <a:rPr lang="fr-BE"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BE"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BE" sz="2001" b="1">
                <a:latin typeface="Arial" panose="020B0604020202020204" pitchFamily="34" charset="0"/>
                <a:cs typeface="Arial" panose="020B0604020202020204" pitchFamily="34" charset="0"/>
              </a:rPr>
              <a:t>Midstream: </a:t>
            </a:r>
            <a:r>
              <a:rPr lang="en-BE" sz="2001">
                <a:latin typeface="Arial" panose="020B0604020202020204" pitchFamily="34" charset="0"/>
                <a:cs typeface="Arial" panose="020B0604020202020204" pitchFamily="34" charset="0"/>
              </a:rPr>
              <a:t>transport</a:t>
            </a:r>
            <a:r>
              <a:rPr lang="fr-BE" sz="2001">
                <a:latin typeface="Arial" panose="020B0604020202020204" pitchFamily="34" charset="0"/>
                <a:cs typeface="Arial" panose="020B0604020202020204" pitchFamily="34" charset="0"/>
              </a:rPr>
              <a:t>ation</a:t>
            </a:r>
            <a:r>
              <a:rPr lang="en-BE" sz="2001">
                <a:latin typeface="Arial" panose="020B0604020202020204" pitchFamily="34" charset="0"/>
                <a:cs typeface="Arial" panose="020B0604020202020204" pitchFamily="34" charset="0"/>
              </a:rPr>
              <a:t>, storage </a:t>
            </a:r>
            <a:r>
              <a:rPr lang="nl-BE" sz="2001">
                <a:latin typeface="Arial" panose="020B0604020202020204" pitchFamily="34" charset="0"/>
                <a:cs typeface="Arial" panose="020B0604020202020204" pitchFamily="34" charset="0"/>
              </a:rPr>
              <a:t>for the </a:t>
            </a:r>
            <a:r>
              <a:rPr lang="fr-BE" sz="2001">
                <a:latin typeface="Arial" panose="020B0604020202020204" pitchFamily="34" charset="0"/>
                <a:cs typeface="Arial" panose="020B0604020202020204" pitchFamily="34" charset="0"/>
              </a:rPr>
              <a:t>wholesale marketing of crude oil;</a:t>
            </a:r>
          </a:p>
          <a:p>
            <a:pPr marL="343037" indent="-343037" algn="just">
              <a:buFont typeface="Arial" panose="020B0604020202020204" pitchFamily="34" charset="0"/>
              <a:buChar char="•"/>
            </a:pPr>
            <a:endParaRPr lang="en-BE"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BE" sz="2001" b="1">
                <a:latin typeface="Arial" panose="020B0604020202020204" pitchFamily="34" charset="0"/>
                <a:cs typeface="Arial" panose="020B0604020202020204" pitchFamily="34" charset="0"/>
              </a:rPr>
              <a:t>Downstream: </a:t>
            </a:r>
            <a:r>
              <a:rPr lang="en-BE" sz="2001">
                <a:latin typeface="Arial" panose="020B0604020202020204" pitchFamily="34" charset="0"/>
                <a:cs typeface="Arial" panose="020B0604020202020204" pitchFamily="34" charset="0"/>
              </a:rPr>
              <a:t>refin</a:t>
            </a:r>
            <a:r>
              <a:rPr lang="fr-BE" sz="2001">
                <a:latin typeface="Arial" panose="020B0604020202020204" pitchFamily="34" charset="0"/>
                <a:cs typeface="Arial" panose="020B0604020202020204" pitchFamily="34" charset="0"/>
              </a:rPr>
              <a:t>ing, marketing and distribution of products derived from crude oil.</a:t>
            </a:r>
            <a:endParaRPr lang="en-BE" sz="2001">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687A2AA-71C7-9AC4-4792-0022581537AD}"/>
              </a:ext>
            </a:extLst>
          </p:cNvPr>
          <p:cNvSpPr/>
          <p:nvPr/>
        </p:nvSpPr>
        <p:spPr>
          <a:xfrm>
            <a:off x="993336" y="2927351"/>
            <a:ext cx="8706726" cy="4272497"/>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ZoneTexte 8">
            <a:extLst>
              <a:ext uri="{FF2B5EF4-FFF2-40B4-BE49-F238E27FC236}">
                <a16:creationId xmlns:a16="http://schemas.microsoft.com/office/drawing/2014/main" id="{73957B0D-0F5C-9ADE-5094-3D6DCBB9F6E2}"/>
              </a:ext>
            </a:extLst>
          </p:cNvPr>
          <p:cNvSpPr txBox="1"/>
          <p:nvPr/>
        </p:nvSpPr>
        <p:spPr>
          <a:xfrm>
            <a:off x="781965" y="7253972"/>
            <a:ext cx="9129465" cy="307899"/>
          </a:xfrm>
          <a:prstGeom prst="rect">
            <a:avLst/>
          </a:prstGeom>
          <a:noFill/>
        </p:spPr>
        <p:txBody>
          <a:bodyPr wrap="square">
            <a:spAutoFit/>
          </a:bodyPr>
          <a:lstStyle/>
          <a:p>
            <a:pPr algn="ctr"/>
            <a:r>
              <a:rPr lang="en-GB" sz="1401" i="1">
                <a:latin typeface="Arial" panose="020B0604020202020204" pitchFamily="34" charset="0"/>
                <a:cs typeface="Arial" panose="020B0604020202020204" pitchFamily="34" charset="0"/>
              </a:rPr>
              <a:t>The oil supply chain.</a:t>
            </a:r>
            <a:r>
              <a:rPr lang="en-GB" sz="1401" b="1" baseline="30000">
                <a:latin typeface="Arial" panose="020B0604020202020204" pitchFamily="34" charset="0"/>
                <a:cs typeface="Arial" panose="020B0604020202020204" pitchFamily="34" charset="0"/>
              </a:rPr>
              <a:t>1</a:t>
            </a:r>
            <a:endParaRPr lang="en-GB" sz="1401" b="1" baseline="30000"/>
          </a:p>
        </p:txBody>
      </p:sp>
      <p:sp>
        <p:nvSpPr>
          <p:cNvPr id="2" name="TextBox 1">
            <a:extLst>
              <a:ext uri="{FF2B5EF4-FFF2-40B4-BE49-F238E27FC236}">
                <a16:creationId xmlns:a16="http://schemas.microsoft.com/office/drawing/2014/main" id="{5FEAD6EC-728B-4A50-8D65-D2A64451989E}"/>
              </a:ext>
            </a:extLst>
          </p:cNvPr>
          <p:cNvSpPr txBox="1"/>
          <p:nvPr/>
        </p:nvSpPr>
        <p:spPr>
          <a:xfrm>
            <a:off x="189314" y="7661715"/>
            <a:ext cx="8975407" cy="538737"/>
          </a:xfrm>
          <a:prstGeom prst="rect">
            <a:avLst/>
          </a:prstGeom>
          <a:noFill/>
        </p:spPr>
        <p:txBody>
          <a:bodyPr wrap="square" rtlCol="0">
            <a:spAutoFit/>
          </a:bodyPr>
          <a:lstStyle/>
          <a:p>
            <a:r>
              <a:rPr lang="en-GB" sz="1200" b="1" baseline="30000">
                <a:latin typeface="Arial" panose="020B0604020202020204" pitchFamily="34" charset="0"/>
                <a:cs typeface="Arial" panose="020B0604020202020204" pitchFamily="34" charset="0"/>
              </a:rPr>
              <a:t>1 </a:t>
            </a:r>
            <a:r>
              <a:rPr lang="en-GB" sz="1100">
                <a:latin typeface="Arial" panose="020B0604020202020204" pitchFamily="34" charset="0"/>
                <a:cs typeface="Arial" panose="020B0604020202020204" pitchFamily="34" charset="0"/>
              </a:rPr>
              <a:t>https://www.energyinfrastructure.org/-/media/energyinfrastructure/images/about-us-ei/supply-chain-and-production/oil-supply-chain-vs-2.pdf</a:t>
            </a:r>
          </a:p>
          <a:p>
            <a:endParaRPr lang="fr-FR" sz="1801"/>
          </a:p>
        </p:txBody>
      </p:sp>
      <p:sp>
        <p:nvSpPr>
          <p:cNvPr id="7" name="Espace réservé du numéro de diapositive 6">
            <a:extLst>
              <a:ext uri="{FF2B5EF4-FFF2-40B4-BE49-F238E27FC236}">
                <a16:creationId xmlns:a16="http://schemas.microsoft.com/office/drawing/2014/main" id="{0706DB2C-B881-0223-8F94-C33B7616FBEA}"/>
              </a:ext>
            </a:extLst>
          </p:cNvPr>
          <p:cNvSpPr>
            <a:spLocks noGrp="1"/>
          </p:cNvSpPr>
          <p:nvPr>
            <p:ph type="sldNum" sz="quarter" idx="12"/>
          </p:nvPr>
        </p:nvSpPr>
        <p:spPr/>
        <p:txBody>
          <a:bodyPr/>
          <a:lstStyle/>
          <a:p>
            <a:fld id="{C7CC0789-4E3B-4896-AB79-9C52DA5A6F9C}" type="slidenum">
              <a:rPr lang="en-GB" smtClean="0"/>
              <a:t>331</a:t>
            </a:fld>
            <a:endParaRPr lang="en-GB"/>
          </a:p>
        </p:txBody>
      </p:sp>
    </p:spTree>
    <p:extLst>
      <p:ext uri="{BB962C8B-B14F-4D97-AF65-F5344CB8AC3E}">
        <p14:creationId xmlns:p14="http://schemas.microsoft.com/office/powerpoint/2010/main" val="1649480459"/>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987E37C1-9532-36D6-58F9-9CC1D679EDFC}"/>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The oil supply chain structure (2/2)</a:t>
            </a:r>
            <a:endParaRPr lang="fr-BE" sz="2401" b="1">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B12402DD-0D63-F2E5-5081-02CEDD7CF90F}"/>
              </a:ext>
            </a:extLst>
          </p:cNvPr>
          <p:cNvPicPr>
            <a:picLocks noChangeAspect="1"/>
          </p:cNvPicPr>
          <p:nvPr/>
        </p:nvPicPr>
        <p:blipFill>
          <a:blip r:embed="rId2"/>
          <a:srcRect l="17113" t="15076" r="6323" b="1263"/>
          <a:stretch/>
        </p:blipFill>
        <p:spPr>
          <a:xfrm>
            <a:off x="839831" y="1576484"/>
            <a:ext cx="9013736" cy="5232345"/>
          </a:xfrm>
          <a:prstGeom prst="rect">
            <a:avLst/>
          </a:prstGeom>
        </p:spPr>
      </p:pic>
      <p:sp>
        <p:nvSpPr>
          <p:cNvPr id="7" name="Rectangle 6">
            <a:extLst>
              <a:ext uri="{FF2B5EF4-FFF2-40B4-BE49-F238E27FC236}">
                <a16:creationId xmlns:a16="http://schemas.microsoft.com/office/drawing/2014/main" id="{CCB40710-59E6-94C7-6687-41C00B2F75D8}"/>
              </a:ext>
            </a:extLst>
          </p:cNvPr>
          <p:cNvSpPr/>
          <p:nvPr/>
        </p:nvSpPr>
        <p:spPr>
          <a:xfrm>
            <a:off x="781968" y="1473784"/>
            <a:ext cx="9129465" cy="548856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0" name="ZoneTexte 9">
            <a:extLst>
              <a:ext uri="{FF2B5EF4-FFF2-40B4-BE49-F238E27FC236}">
                <a16:creationId xmlns:a16="http://schemas.microsoft.com/office/drawing/2014/main" id="{B555663B-994E-F0F1-75F7-BDF4595D98B0}"/>
              </a:ext>
            </a:extLst>
          </p:cNvPr>
          <p:cNvSpPr txBox="1"/>
          <p:nvPr/>
        </p:nvSpPr>
        <p:spPr>
          <a:xfrm>
            <a:off x="781968" y="7087862"/>
            <a:ext cx="9129465" cy="307899"/>
          </a:xfrm>
          <a:prstGeom prst="rect">
            <a:avLst/>
          </a:prstGeom>
          <a:noFill/>
        </p:spPr>
        <p:txBody>
          <a:bodyPr wrap="square">
            <a:spAutoFit/>
          </a:bodyPr>
          <a:lstStyle/>
          <a:p>
            <a:pPr algn="ctr"/>
            <a:r>
              <a:rPr lang="en-GB" sz="1401" i="1">
                <a:latin typeface="Arial" panose="020B0604020202020204" pitchFamily="34" charset="0"/>
                <a:cs typeface="Arial" panose="020B0604020202020204" pitchFamily="34" charset="0"/>
              </a:rPr>
              <a:t>The oil supply chain legend.</a:t>
            </a:r>
            <a:endParaRPr lang="en-GB" sz="1401" i="1"/>
          </a:p>
        </p:txBody>
      </p:sp>
      <p:sp>
        <p:nvSpPr>
          <p:cNvPr id="2" name="Espace réservé du numéro de diapositive 1">
            <a:extLst>
              <a:ext uri="{FF2B5EF4-FFF2-40B4-BE49-F238E27FC236}">
                <a16:creationId xmlns:a16="http://schemas.microsoft.com/office/drawing/2014/main" id="{15BB30BD-5B17-CBBC-7697-16DA57D20F97}"/>
              </a:ext>
            </a:extLst>
          </p:cNvPr>
          <p:cNvSpPr>
            <a:spLocks noGrp="1"/>
          </p:cNvSpPr>
          <p:nvPr>
            <p:ph type="sldNum" sz="quarter" idx="12"/>
          </p:nvPr>
        </p:nvSpPr>
        <p:spPr/>
        <p:txBody>
          <a:bodyPr/>
          <a:lstStyle/>
          <a:p>
            <a:fld id="{C7CC0789-4E3B-4896-AB79-9C52DA5A6F9C}" type="slidenum">
              <a:rPr lang="en-GB" smtClean="0"/>
              <a:t>332</a:t>
            </a:fld>
            <a:endParaRPr lang="en-GB"/>
          </a:p>
        </p:txBody>
      </p:sp>
    </p:spTree>
    <p:extLst>
      <p:ext uri="{BB962C8B-B14F-4D97-AF65-F5344CB8AC3E}">
        <p14:creationId xmlns:p14="http://schemas.microsoft.com/office/powerpoint/2010/main" val="3703968105"/>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C381E-8C5E-FC30-442E-194FF704806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C34E2C2-FAA4-8ADC-3276-55322797691B}"/>
              </a:ext>
            </a:extLst>
          </p:cNvPr>
          <p:cNvSpPr/>
          <p:nvPr/>
        </p:nvSpPr>
        <p:spPr>
          <a:xfrm>
            <a:off x="937601" y="3117500"/>
            <a:ext cx="8818196" cy="17977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DF4E85A7-9FF4-3C2A-4407-34B840CA4214}"/>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1" name="ZoneTexte 10">
            <a:extLst>
              <a:ext uri="{FF2B5EF4-FFF2-40B4-BE49-F238E27FC236}">
                <a16:creationId xmlns:a16="http://schemas.microsoft.com/office/drawing/2014/main" id="{A0C40679-9B22-318F-EA43-7C6AD117FDE3}"/>
              </a:ext>
            </a:extLst>
          </p:cNvPr>
          <p:cNvSpPr txBox="1"/>
          <p:nvPr/>
        </p:nvSpPr>
        <p:spPr>
          <a:xfrm>
            <a:off x="1137050" y="3723871"/>
            <a:ext cx="8419296" cy="585006"/>
          </a:xfrm>
          <a:prstGeom prst="rect">
            <a:avLst/>
          </a:prstGeom>
          <a:noFill/>
        </p:spPr>
        <p:txBody>
          <a:bodyPr wrap="square">
            <a:spAutoFit/>
          </a:bodyPr>
          <a:lstStyle/>
          <a:p>
            <a:pPr algn="ctr"/>
            <a:r>
              <a:rPr lang="en-GB" sz="3201">
                <a:latin typeface="Arial" panose="020B0604020202020204" pitchFamily="34" charset="0"/>
                <a:cs typeface="Arial" panose="020B0604020202020204" pitchFamily="34" charset="0"/>
              </a:rPr>
              <a:t>II.  Specifics of the oil industry</a:t>
            </a:r>
            <a:endParaRPr lang="en-US" sz="320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8881058"/>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C0E4F86-88DC-0AF0-3BA4-EE2D700312CF}"/>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A global industry</a:t>
            </a:r>
            <a:endParaRPr lang="fr-BE" sz="2401" b="1">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4CE903DD-6E5B-23F8-2C27-11441F20CA6C}"/>
              </a:ext>
            </a:extLst>
          </p:cNvPr>
          <p:cNvSpPr txBox="1"/>
          <p:nvPr/>
        </p:nvSpPr>
        <p:spPr>
          <a:xfrm>
            <a:off x="590880" y="1772847"/>
            <a:ext cx="9592349" cy="4710843"/>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ease of transporting and storing oil, which has contributed to the development of a global oil market. This contrasts with the high cost of transporting coal.</a:t>
            </a:r>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Penetration of oil in the global energy balance can be attributed to several key factors among them:</a:t>
            </a:r>
          </a:p>
          <a:p>
            <a:pPr algn="just"/>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High energy density </a:t>
            </a:r>
            <a:r>
              <a:rPr lang="en-US" sz="2001">
                <a:latin typeface="Arial" panose="020B0604020202020204" pitchFamily="34" charset="0"/>
                <a:cs typeface="Arial" panose="020B0604020202020204" pitchFamily="34" charset="0"/>
              </a:rPr>
              <a:t>(41.868 MJ/kg compared to 26–33 MJ/kg of coal);</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Liquid form</a:t>
            </a:r>
            <a:r>
              <a:rPr lang="en-US"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Exceptional versatility in usage</a:t>
            </a:r>
            <a:r>
              <a:rPr lang="en-US"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Aggressive commercial strategies </a:t>
            </a:r>
            <a:r>
              <a:rPr lang="en-US" sz="2001">
                <a:latin typeface="Arial" panose="020B0604020202020204" pitchFamily="34" charset="0"/>
                <a:cs typeface="Arial" panose="020B0604020202020204" pitchFamily="34" charset="0"/>
              </a:rPr>
              <a:t>by multinational companies in the sector;</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Cost-effective production</a:t>
            </a:r>
            <a:r>
              <a:rPr lang="en-US" sz="2001">
                <a:latin typeface="Arial" panose="020B0604020202020204" pitchFamily="34" charset="0"/>
                <a:cs typeface="Arial" panose="020B0604020202020204" pitchFamily="34" charset="0"/>
              </a:rPr>
              <a:t>.</a:t>
            </a:r>
          </a:p>
        </p:txBody>
      </p:sp>
      <p:sp>
        <p:nvSpPr>
          <p:cNvPr id="2" name="Espace réservé du numéro de diapositive 1">
            <a:extLst>
              <a:ext uri="{FF2B5EF4-FFF2-40B4-BE49-F238E27FC236}">
                <a16:creationId xmlns:a16="http://schemas.microsoft.com/office/drawing/2014/main" id="{78E9E0F6-79CB-9858-47DB-A3270EBD4479}"/>
              </a:ext>
            </a:extLst>
          </p:cNvPr>
          <p:cNvSpPr>
            <a:spLocks noGrp="1"/>
          </p:cNvSpPr>
          <p:nvPr>
            <p:ph type="sldNum" sz="quarter" idx="12"/>
          </p:nvPr>
        </p:nvSpPr>
        <p:spPr/>
        <p:txBody>
          <a:bodyPr/>
          <a:lstStyle/>
          <a:p>
            <a:fld id="{C7CC0789-4E3B-4896-AB79-9C52DA5A6F9C}" type="slidenum">
              <a:rPr lang="en-GB" smtClean="0"/>
              <a:t>334</a:t>
            </a:fld>
            <a:endParaRPr lang="en-GB"/>
          </a:p>
        </p:txBody>
      </p:sp>
    </p:spTree>
    <p:extLst>
      <p:ext uri="{BB962C8B-B14F-4D97-AF65-F5344CB8AC3E}">
        <p14:creationId xmlns:p14="http://schemas.microsoft.com/office/powerpoint/2010/main" val="2952853570"/>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A276AB1B-D9D8-35F2-FE05-359E7DD8EE30}"/>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Highly capitalistic industry</a:t>
            </a:r>
            <a:endParaRPr lang="fr-BE" sz="2401" b="1">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01429688-7236-363F-6D45-0222EBB8E76D}"/>
              </a:ext>
            </a:extLst>
          </p:cNvPr>
          <p:cNvSpPr txBox="1"/>
          <p:nvPr/>
        </p:nvSpPr>
        <p:spPr>
          <a:xfrm>
            <a:off x="550396" y="2082638"/>
            <a:ext cx="9485264" cy="409509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Initially competitive, the oil industry evolved into an oligopolistic structure in the late 19th century, largely reshaped by </a:t>
            </a:r>
            <a:r>
              <a:rPr lang="en-US" sz="2001" b="1">
                <a:latin typeface="Arial" panose="020B0604020202020204" pitchFamily="34" charset="0"/>
                <a:cs typeface="Arial" panose="020B0604020202020204" pitchFamily="34" charset="0"/>
              </a:rPr>
              <a:t>Rockefeller’s strategic approach</a:t>
            </a:r>
            <a:r>
              <a:rPr lang="en-US" sz="2001">
                <a:latin typeface="Arial" panose="020B0604020202020204" pitchFamily="34" charset="0"/>
                <a:cs typeface="Arial" panose="020B0604020202020204" pitchFamily="34" charset="0"/>
              </a:rPr>
              <a:t>.</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By securing preferential rates with railroads and acquiring competing refineries, Rockefeller gained control over transportation and refining, reducing costs and driving competitors out. His company, Standard Oil, came to dominate the market, setting new standards for industrial organization and practices. Rockefeller chose the "Standard Oil" name as a symbol of the reliable "standards" of quality and service that he envisioned for the nascent oil industry.</a:t>
            </a:r>
            <a:r>
              <a:rPr lang="en-US" sz="2001" baseline="30000">
                <a:latin typeface="Arial" panose="020B0604020202020204" pitchFamily="34" charset="0"/>
                <a:cs typeface="Arial" panose="020B0604020202020204" pitchFamily="34" charset="0"/>
              </a:rPr>
              <a:t>1</a:t>
            </a:r>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Significant capital investments are required across the supply chain, from exploration and transportation to refining, with exploration posing substantial risks, as one in four drills is unproductive.</a:t>
            </a:r>
          </a:p>
        </p:txBody>
      </p:sp>
      <p:sp>
        <p:nvSpPr>
          <p:cNvPr id="2" name="ZoneTexte 1">
            <a:extLst>
              <a:ext uri="{FF2B5EF4-FFF2-40B4-BE49-F238E27FC236}">
                <a16:creationId xmlns:a16="http://schemas.microsoft.com/office/drawing/2014/main" id="{FDD2FD10-1284-B5B6-A553-AEAC545850D4}"/>
              </a:ext>
            </a:extLst>
          </p:cNvPr>
          <p:cNvSpPr txBox="1"/>
          <p:nvPr/>
        </p:nvSpPr>
        <p:spPr>
          <a:xfrm>
            <a:off x="99694" y="7448492"/>
            <a:ext cx="7123170" cy="461848"/>
          </a:xfrm>
          <a:prstGeom prst="rect">
            <a:avLst/>
          </a:prstGeom>
          <a:noFill/>
        </p:spPr>
        <p:txBody>
          <a:bodyPr wrap="square" rtlCol="0">
            <a:spAutoFit/>
          </a:bodyPr>
          <a:lstStyle/>
          <a:p>
            <a:pPr algn="just"/>
            <a:r>
              <a:rPr lang="en-US" sz="1200" baseline="30000">
                <a:latin typeface="Arial" panose="020B0604020202020204" pitchFamily="34" charset="0"/>
                <a:cs typeface="Arial" panose="020B0604020202020204" pitchFamily="34" charset="0"/>
              </a:rPr>
              <a:t>1</a:t>
            </a:r>
            <a:r>
              <a:rPr lang="en-US" sz="1200">
                <a:latin typeface="Arial" panose="020B0604020202020204" pitchFamily="34" charset="0"/>
                <a:cs typeface="Arial" panose="020B0604020202020204" pitchFamily="34" charset="0"/>
              </a:rPr>
              <a:t>Grayson, Leslie E. (1987). Who and How in Planning for Large Companies: Generalizations from the Experiences of Oil Companies. Springer. p. 213. ISBN 9781349084128. Retrieved June 27, 2017.</a:t>
            </a:r>
            <a:endParaRPr lang="fr-BE" sz="120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043B1666-1CA1-511F-5EFB-0824965BFF92}"/>
              </a:ext>
            </a:extLst>
          </p:cNvPr>
          <p:cNvSpPr>
            <a:spLocks noGrp="1"/>
          </p:cNvSpPr>
          <p:nvPr>
            <p:ph type="sldNum" sz="quarter" idx="12"/>
          </p:nvPr>
        </p:nvSpPr>
        <p:spPr/>
        <p:txBody>
          <a:bodyPr/>
          <a:lstStyle/>
          <a:p>
            <a:fld id="{C7CC0789-4E3B-4896-AB79-9C52DA5A6F9C}" type="slidenum">
              <a:rPr lang="en-GB" smtClean="0"/>
              <a:t>335</a:t>
            </a:fld>
            <a:endParaRPr lang="en-GB"/>
          </a:p>
        </p:txBody>
      </p:sp>
    </p:spTree>
    <p:extLst>
      <p:ext uri="{BB962C8B-B14F-4D97-AF65-F5344CB8AC3E}">
        <p14:creationId xmlns:p14="http://schemas.microsoft.com/office/powerpoint/2010/main" val="3908396530"/>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5F9277B-0B22-5D1D-B525-44FD12762C3A}"/>
              </a:ext>
            </a:extLst>
          </p:cNvPr>
          <p:cNvSpPr txBox="1"/>
          <p:nvPr/>
        </p:nvSpPr>
        <p:spPr>
          <a:xfrm>
            <a:off x="3872176" y="6558497"/>
            <a:ext cx="2922669" cy="307899"/>
          </a:xfrm>
          <a:prstGeom prst="rect">
            <a:avLst/>
          </a:prstGeom>
          <a:noFill/>
        </p:spPr>
        <p:txBody>
          <a:bodyPr wrap="square" rtlCol="0">
            <a:spAutoFit/>
          </a:bodyPr>
          <a:lstStyle/>
          <a:p>
            <a:pPr algn="ctr"/>
            <a:r>
              <a:rPr lang="en-GB" sz="1401" i="1">
                <a:latin typeface="Arial" panose="020B0604020202020204" pitchFamily="34" charset="0"/>
                <a:cs typeface="Arial" panose="020B0604020202020204" pitchFamily="34" charset="0"/>
              </a:rPr>
              <a:t>A sample of petroleum.</a:t>
            </a:r>
          </a:p>
        </p:txBody>
      </p:sp>
      <p:sp>
        <p:nvSpPr>
          <p:cNvPr id="11" name="ZoneTexte 10">
            <a:extLst>
              <a:ext uri="{FF2B5EF4-FFF2-40B4-BE49-F238E27FC236}">
                <a16:creationId xmlns:a16="http://schemas.microsoft.com/office/drawing/2014/main" id="{9EB593E3-8637-A795-4140-CD2DF86A44CD}"/>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But what is oil?</a:t>
            </a:r>
            <a:endParaRPr lang="fr-BE" sz="2401" b="1">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63468DD8-F255-76D3-E094-46A776C33CD5}"/>
              </a:ext>
            </a:extLst>
          </p:cNvPr>
          <p:cNvSpPr txBox="1"/>
          <p:nvPr/>
        </p:nvSpPr>
        <p:spPr>
          <a:xfrm>
            <a:off x="590880" y="1791427"/>
            <a:ext cx="9485264" cy="101606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Petroleum, also known as crude oil or simply oil, is a naturally occurring yellowish-black liquid mixture composed mainly of </a:t>
            </a:r>
            <a:r>
              <a:rPr lang="en-US" sz="2001" b="1">
                <a:latin typeface="Arial" panose="020B0604020202020204" pitchFamily="34" charset="0"/>
                <a:cs typeface="Arial" panose="020B0604020202020204" pitchFamily="34" charset="0"/>
              </a:rPr>
              <a:t>hydrocarbons</a:t>
            </a:r>
            <a:r>
              <a:rPr lang="en-US" sz="2001">
                <a:latin typeface="Arial" panose="020B0604020202020204" pitchFamily="34" charset="0"/>
                <a:cs typeface="Arial" panose="020B0604020202020204" pitchFamily="34" charset="0"/>
              </a:rPr>
              <a:t>, found in geological formations.</a:t>
            </a:r>
            <a:endParaRPr lang="en-GB" sz="2001">
              <a:latin typeface="Arial" panose="020B0604020202020204" pitchFamily="34" charset="0"/>
              <a:cs typeface="Arial" panose="020B0604020202020204" pitchFamily="34" charset="0"/>
            </a:endParaRPr>
          </a:p>
        </p:txBody>
      </p:sp>
      <p:grpSp>
        <p:nvGrpSpPr>
          <p:cNvPr id="3" name="Groupe 2">
            <a:extLst>
              <a:ext uri="{FF2B5EF4-FFF2-40B4-BE49-F238E27FC236}">
                <a16:creationId xmlns:a16="http://schemas.microsoft.com/office/drawing/2014/main" id="{292E3D03-6A66-2050-A401-C9AEAE33017F}"/>
              </a:ext>
            </a:extLst>
          </p:cNvPr>
          <p:cNvGrpSpPr/>
          <p:nvPr/>
        </p:nvGrpSpPr>
        <p:grpSpPr>
          <a:xfrm>
            <a:off x="3843239" y="3446636"/>
            <a:ext cx="3006922" cy="3006922"/>
            <a:chOff x="3840658" y="3546873"/>
            <a:chExt cx="3005733" cy="3005733"/>
          </a:xfrm>
        </p:grpSpPr>
        <p:pic>
          <p:nvPicPr>
            <p:cNvPr id="7" name="Picture 6" descr="A sample of petroleum ">
              <a:extLst>
                <a:ext uri="{FF2B5EF4-FFF2-40B4-BE49-F238E27FC236}">
                  <a16:creationId xmlns:a16="http://schemas.microsoft.com/office/drawing/2014/main" id="{75209CEC-5333-FE67-F05F-14C9AE04BA69}"/>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3840658" y="3546873"/>
              <a:ext cx="3005733" cy="3005733"/>
            </a:xfrm>
            <a:prstGeom prst="rect">
              <a:avLst/>
            </a:prstGeom>
          </p:spPr>
        </p:pic>
        <p:sp>
          <p:nvSpPr>
            <p:cNvPr id="2" name="Rectangle 1">
              <a:extLst>
                <a:ext uri="{FF2B5EF4-FFF2-40B4-BE49-F238E27FC236}">
                  <a16:creationId xmlns:a16="http://schemas.microsoft.com/office/drawing/2014/main" id="{D06BFC3E-DEDF-AC37-7431-057C2A47A18F}"/>
                </a:ext>
              </a:extLst>
            </p:cNvPr>
            <p:cNvSpPr/>
            <p:nvPr/>
          </p:nvSpPr>
          <p:spPr>
            <a:xfrm>
              <a:off x="3840658" y="3546873"/>
              <a:ext cx="3005733" cy="300573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4" name="Espace réservé du numéro de diapositive 3">
            <a:extLst>
              <a:ext uri="{FF2B5EF4-FFF2-40B4-BE49-F238E27FC236}">
                <a16:creationId xmlns:a16="http://schemas.microsoft.com/office/drawing/2014/main" id="{EFA02DDF-CE1C-D793-3670-2E77A56D0725}"/>
              </a:ext>
            </a:extLst>
          </p:cNvPr>
          <p:cNvSpPr>
            <a:spLocks noGrp="1"/>
          </p:cNvSpPr>
          <p:nvPr>
            <p:ph type="sldNum" sz="quarter" idx="12"/>
          </p:nvPr>
        </p:nvSpPr>
        <p:spPr/>
        <p:txBody>
          <a:bodyPr/>
          <a:lstStyle/>
          <a:p>
            <a:fld id="{C7CC0789-4E3B-4896-AB79-9C52DA5A6F9C}" type="slidenum">
              <a:rPr lang="en-GB" smtClean="0"/>
              <a:t>336</a:t>
            </a:fld>
            <a:endParaRPr lang="en-GB"/>
          </a:p>
        </p:txBody>
      </p:sp>
    </p:spTree>
    <p:extLst>
      <p:ext uri="{BB962C8B-B14F-4D97-AF65-F5344CB8AC3E}">
        <p14:creationId xmlns:p14="http://schemas.microsoft.com/office/powerpoint/2010/main" val="2824336658"/>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9A38BFD4-EA5C-0B19-EB4C-7F511E351FA7}"/>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Hydrocarbons</a:t>
            </a:r>
            <a:endParaRPr lang="fr-BE" sz="2401"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FD293EEB-D309-F522-DD40-7A7445E9BBBD}"/>
                  </a:ext>
                </a:extLst>
              </p:cNvPr>
              <p:cNvSpPr txBox="1"/>
              <p:nvPr/>
            </p:nvSpPr>
            <p:spPr>
              <a:xfrm>
                <a:off x="587402" y="2565739"/>
                <a:ext cx="9425397" cy="3479158"/>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A hydrocarbon (HC) is an organic compound composed exclusively of carbon (C) and hydrogen (H) atoms. Its general formula is </a:t>
                </a:r>
                <a14:m>
                  <m:oMath xmlns:m="http://schemas.openxmlformats.org/officeDocument/2006/math">
                    <m:sSub>
                      <m:sSubPr>
                        <m:ctrlPr>
                          <a:rPr lang="nl-BE" sz="2001" i="1">
                            <a:latin typeface="Cambria Math" panose="02040503050406030204" pitchFamily="18" charset="0"/>
                          </a:rPr>
                        </m:ctrlPr>
                      </m:sSubPr>
                      <m:e>
                        <m:r>
                          <a:rPr lang="nl-BE" sz="2001" i="1">
                            <a:latin typeface="Cambria Math" panose="02040503050406030204" pitchFamily="18" charset="0"/>
                          </a:rPr>
                          <m:t>𝐶</m:t>
                        </m:r>
                      </m:e>
                      <m:sub>
                        <m:r>
                          <a:rPr lang="nl-BE" sz="2001" i="1">
                            <a:latin typeface="Cambria Math" panose="02040503050406030204" pitchFamily="18" charset="0"/>
                          </a:rPr>
                          <m:t>𝑛</m:t>
                        </m:r>
                      </m:sub>
                    </m:sSub>
                    <m:sSub>
                      <m:sSubPr>
                        <m:ctrlPr>
                          <a:rPr lang="nl-BE" sz="2001" i="1">
                            <a:latin typeface="Cambria Math" panose="02040503050406030204" pitchFamily="18" charset="0"/>
                          </a:rPr>
                        </m:ctrlPr>
                      </m:sSubPr>
                      <m:e>
                        <m:r>
                          <a:rPr lang="nl-BE" sz="2001" i="1">
                            <a:latin typeface="Cambria Math" panose="02040503050406030204" pitchFamily="18" charset="0"/>
                          </a:rPr>
                          <m:t>𝐻</m:t>
                        </m:r>
                      </m:e>
                      <m:sub>
                        <m:r>
                          <a:rPr lang="nl-BE" sz="2001" i="1">
                            <a:latin typeface="Cambria Math" panose="02040503050406030204" pitchFamily="18" charset="0"/>
                          </a:rPr>
                          <m:t>𝑚</m:t>
                        </m:r>
                      </m:sub>
                    </m:sSub>
                    <m:r>
                      <a:rPr lang="nl-BE" sz="2001" i="1">
                        <a:latin typeface="Cambria Math" panose="02040503050406030204" pitchFamily="18" charset="0"/>
                      </a:rPr>
                      <m:t> </m:t>
                    </m:r>
                  </m:oMath>
                </a14:m>
                <a:r>
                  <a:rPr lang="en-GB" sz="2001">
                    <a:latin typeface="Arial" panose="020B0604020202020204" pitchFamily="34" charset="0"/>
                    <a:cs typeface="Arial" panose="020B0604020202020204" pitchFamily="34" charset="0"/>
                  </a:rPr>
                  <a:t>.</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Hydrocarbons are often divided into two categories:</a:t>
                </a:r>
              </a:p>
              <a:p>
                <a:pPr algn="just"/>
                <a:endParaRPr lang="en-GB" sz="1000">
                  <a:latin typeface="Arial" panose="020B0604020202020204" pitchFamily="34" charset="0"/>
                  <a:cs typeface="Arial" panose="020B0604020202020204" pitchFamily="34" charset="0"/>
                </a:endParaRPr>
              </a:p>
              <a:p>
                <a:pPr marL="285864" indent="-285864" algn="just">
                  <a:buFont typeface="Arial" panose="020B0604020202020204" pitchFamily="34" charset="0"/>
                  <a:buChar char="•"/>
                </a:pPr>
                <a:r>
                  <a:rPr lang="en-GB" sz="2001">
                    <a:latin typeface="Arial" panose="020B0604020202020204" pitchFamily="34" charset="0"/>
                    <a:cs typeface="Arial" panose="020B0604020202020204" pitchFamily="34" charset="0"/>
                  </a:rPr>
                  <a:t>Saturated: </a:t>
                </a:r>
                <a14:m>
                  <m:oMath xmlns:m="http://schemas.openxmlformats.org/officeDocument/2006/math">
                    <m:sSub>
                      <m:sSubPr>
                        <m:ctrlPr>
                          <a:rPr lang="nl-BE" sz="2001" i="1" dirty="0">
                            <a:latin typeface="Cambria Math" panose="02040503050406030204" pitchFamily="18" charset="0"/>
                          </a:rPr>
                        </m:ctrlPr>
                      </m:sSubPr>
                      <m:e>
                        <m:r>
                          <a:rPr lang="en-BE" sz="2001" i="1" dirty="0">
                            <a:latin typeface="Cambria Math" panose="02040503050406030204" pitchFamily="18" charset="0"/>
                          </a:rPr>
                          <m:t>𝐶</m:t>
                        </m:r>
                      </m:e>
                      <m:sub>
                        <m:r>
                          <a:rPr lang="en-BE" sz="2001" i="1" dirty="0">
                            <a:latin typeface="Cambria Math" panose="02040503050406030204" pitchFamily="18" charset="0"/>
                          </a:rPr>
                          <m:t>𝑛</m:t>
                        </m:r>
                      </m:sub>
                    </m:sSub>
                    <m:sSub>
                      <m:sSubPr>
                        <m:ctrlPr>
                          <a:rPr lang="nl-BE" sz="2001" i="1" dirty="0">
                            <a:latin typeface="Cambria Math" panose="02040503050406030204" pitchFamily="18" charset="0"/>
                          </a:rPr>
                        </m:ctrlPr>
                      </m:sSubPr>
                      <m:e>
                        <m:r>
                          <a:rPr lang="en-BE" sz="2001" i="1" dirty="0">
                            <a:latin typeface="Cambria Math" panose="02040503050406030204" pitchFamily="18" charset="0"/>
                          </a:rPr>
                          <m:t>𝐻</m:t>
                        </m:r>
                      </m:e>
                      <m:sub>
                        <m:r>
                          <a:rPr lang="nl-BE" sz="2001" i="1" dirty="0">
                            <a:latin typeface="Cambria Math" panose="02040503050406030204" pitchFamily="18" charset="0"/>
                          </a:rPr>
                          <m:t>2</m:t>
                        </m:r>
                        <m:r>
                          <a:rPr lang="nl-BE" sz="2001" i="1" dirty="0">
                            <a:latin typeface="Cambria Math" panose="02040503050406030204" pitchFamily="18" charset="0"/>
                          </a:rPr>
                          <m:t>𝑛</m:t>
                        </m:r>
                        <m:r>
                          <a:rPr lang="nl-BE" sz="2001" i="1" dirty="0">
                            <a:latin typeface="Cambria Math" panose="02040503050406030204" pitchFamily="18" charset="0"/>
                          </a:rPr>
                          <m:t>+2</m:t>
                        </m:r>
                      </m:sub>
                    </m:sSub>
                  </m:oMath>
                </a14:m>
                <a:r>
                  <a:rPr lang="en-GB" sz="2001">
                    <a:latin typeface="Arial" panose="020B0604020202020204" pitchFamily="34" charset="0"/>
                    <a:cs typeface="Arial" panose="020B0604020202020204" pitchFamily="34" charset="0"/>
                  </a:rPr>
                  <a:t>;</a:t>
                </a:r>
              </a:p>
              <a:p>
                <a:pPr marL="285864" indent="-285864"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285864" indent="-285864" algn="just">
                  <a:buFont typeface="Arial" panose="020B0604020202020204" pitchFamily="34" charset="0"/>
                  <a:buChar char="•"/>
                </a:pPr>
                <a:r>
                  <a:rPr lang="en-GB" sz="2001">
                    <a:latin typeface="Arial" panose="020B0604020202020204" pitchFamily="34" charset="0"/>
                    <a:cs typeface="Arial" panose="020B0604020202020204" pitchFamily="34" charset="0"/>
                  </a:rPr>
                  <a:t>Unsaturated: </a:t>
                </a:r>
                <a14:m>
                  <m:oMath xmlns:m="http://schemas.openxmlformats.org/officeDocument/2006/math">
                    <m:sSub>
                      <m:sSubPr>
                        <m:ctrlPr>
                          <a:rPr lang="nl-BE" sz="2001" i="1">
                            <a:latin typeface="Cambria Math" panose="02040503050406030204" pitchFamily="18" charset="0"/>
                          </a:rPr>
                        </m:ctrlPr>
                      </m:sSubPr>
                      <m:e>
                        <m:r>
                          <a:rPr lang="nl-BE" sz="2001" i="1">
                            <a:latin typeface="Cambria Math" panose="02040503050406030204" pitchFamily="18" charset="0"/>
                          </a:rPr>
                          <m:t>𝐶</m:t>
                        </m:r>
                      </m:e>
                      <m:sub>
                        <m:r>
                          <a:rPr lang="nl-BE" sz="2001" i="1">
                            <a:latin typeface="Cambria Math" panose="02040503050406030204" pitchFamily="18" charset="0"/>
                          </a:rPr>
                          <m:t>𝑛</m:t>
                        </m:r>
                      </m:sub>
                    </m:sSub>
                    <m:sSub>
                      <m:sSubPr>
                        <m:ctrlPr>
                          <a:rPr lang="nl-BE" sz="2001" i="1">
                            <a:latin typeface="Cambria Math" panose="02040503050406030204" pitchFamily="18" charset="0"/>
                          </a:rPr>
                        </m:ctrlPr>
                      </m:sSubPr>
                      <m:e>
                        <m:r>
                          <a:rPr lang="nl-BE" sz="2001" i="1">
                            <a:latin typeface="Cambria Math" panose="02040503050406030204" pitchFamily="18" charset="0"/>
                          </a:rPr>
                          <m:t>𝐻</m:t>
                        </m:r>
                      </m:e>
                      <m:sub>
                        <m:r>
                          <a:rPr lang="nl-BE" sz="2001" i="1">
                            <a:latin typeface="Cambria Math" panose="02040503050406030204" pitchFamily="18" charset="0"/>
                          </a:rPr>
                          <m:t>2</m:t>
                        </m:r>
                        <m:r>
                          <a:rPr lang="nl-BE" sz="2001" i="1">
                            <a:latin typeface="Cambria Math" panose="02040503050406030204" pitchFamily="18" charset="0"/>
                          </a:rPr>
                          <m:t>𝑛</m:t>
                        </m:r>
                      </m:sub>
                    </m:sSub>
                  </m:oMath>
                </a14:m>
                <a:r>
                  <a:rPr lang="en-GB" sz="2001">
                    <a:latin typeface="Arial" panose="020B0604020202020204" pitchFamily="34" charset="0"/>
                    <a:cs typeface="Arial" panose="020B0604020202020204" pitchFamily="34" charset="0"/>
                  </a:rPr>
                  <a:t>.</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Hydrocarbons also include acyclic hydrocarbons (without a cyclic structure) and cyclic hydrocarbons—often referred to as 'aromatics’, which have a cyclic structure.</a:t>
                </a:r>
              </a:p>
            </p:txBody>
          </p:sp>
        </mc:Choice>
        <mc:Fallback xmlns="">
          <p:sp>
            <p:nvSpPr>
              <p:cNvPr id="11" name="ZoneTexte 10">
                <a:extLst>
                  <a:ext uri="{FF2B5EF4-FFF2-40B4-BE49-F238E27FC236}">
                    <a16:creationId xmlns:a16="http://schemas.microsoft.com/office/drawing/2014/main" id="{FD293EEB-D309-F522-DD40-7A7445E9BBBD}"/>
                  </a:ext>
                </a:extLst>
              </p:cNvPr>
              <p:cNvSpPr txBox="1">
                <a:spLocks noRot="1" noChangeAspect="1" noMove="1" noResize="1" noEditPoints="1" noAdjustHandles="1" noChangeArrowheads="1" noChangeShapeType="1" noTextEdit="1"/>
              </p:cNvSpPr>
              <p:nvPr/>
            </p:nvSpPr>
            <p:spPr>
              <a:xfrm>
                <a:off x="587402" y="2565739"/>
                <a:ext cx="9425397" cy="3479158"/>
              </a:xfrm>
              <a:prstGeom prst="rect">
                <a:avLst/>
              </a:prstGeom>
              <a:blipFill>
                <a:blip r:embed="rId2"/>
                <a:stretch>
                  <a:fillRect l="-646" t="-876" r="-646" b="-2277"/>
                </a:stretch>
              </a:blipFill>
            </p:spPr>
            <p:txBody>
              <a:bodyPr/>
              <a:lstStyle/>
              <a:p>
                <a:r>
                  <a:rPr lang="en-US">
                    <a:noFill/>
                  </a:rPr>
                  <a:t> </a:t>
                </a:r>
              </a:p>
            </p:txBody>
          </p:sp>
        </mc:Fallback>
      </mc:AlternateContent>
      <p:sp>
        <p:nvSpPr>
          <p:cNvPr id="2" name="Espace réservé du numéro de diapositive 1">
            <a:extLst>
              <a:ext uri="{FF2B5EF4-FFF2-40B4-BE49-F238E27FC236}">
                <a16:creationId xmlns:a16="http://schemas.microsoft.com/office/drawing/2014/main" id="{519E1B9C-BFDB-C6B1-2484-9D0FF6D473F2}"/>
              </a:ext>
            </a:extLst>
          </p:cNvPr>
          <p:cNvSpPr>
            <a:spLocks noGrp="1"/>
          </p:cNvSpPr>
          <p:nvPr>
            <p:ph type="sldNum" sz="quarter" idx="12"/>
          </p:nvPr>
        </p:nvSpPr>
        <p:spPr/>
        <p:txBody>
          <a:bodyPr/>
          <a:lstStyle/>
          <a:p>
            <a:fld id="{C7CC0789-4E3B-4896-AB79-9C52DA5A6F9C}" type="slidenum">
              <a:rPr lang="en-GB" smtClean="0"/>
              <a:t>337</a:t>
            </a:fld>
            <a:endParaRPr lang="en-GB"/>
          </a:p>
        </p:txBody>
      </p:sp>
    </p:spTree>
    <p:extLst>
      <p:ext uri="{BB962C8B-B14F-4D97-AF65-F5344CB8AC3E}">
        <p14:creationId xmlns:p14="http://schemas.microsoft.com/office/powerpoint/2010/main" val="312531770"/>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4CDC10B-55C4-E56F-35DC-18FB15AD0276}"/>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Varieties of oil (1/2)</a:t>
            </a:r>
            <a:endParaRPr lang="fr-BE" sz="2401"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2CE0F97F-4EA0-6EFA-B086-339A06CA6B2E}"/>
                  </a:ext>
                </a:extLst>
              </p:cNvPr>
              <p:cNvSpPr txBox="1"/>
              <p:nvPr/>
            </p:nvSpPr>
            <p:spPr>
              <a:xfrm>
                <a:off x="590880" y="1659997"/>
                <a:ext cx="9485264" cy="5354158"/>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Crude oil is not a homogeneous product, and its production cost varies by location and over time. There are various types of crude oil, and quality depends on two main factors:</a:t>
                </a:r>
              </a:p>
              <a:p>
                <a:pPr algn="just"/>
                <a:endParaRPr lang="en-US" sz="2001">
                  <a:latin typeface="Arial" panose="020B0604020202020204" pitchFamily="34" charset="0"/>
                  <a:cs typeface="Arial" panose="020B0604020202020204" pitchFamily="34" charset="0"/>
                </a:endParaRPr>
              </a:p>
              <a:p>
                <a:pPr marL="457383" indent="-457383" algn="just">
                  <a:buFont typeface="+mj-lt"/>
                  <a:buAutoNum type="arabicPeriod"/>
                </a:pPr>
                <a:r>
                  <a:rPr lang="en-US" sz="2001" b="1">
                    <a:latin typeface="Arial" panose="020B0604020202020204" pitchFamily="34" charset="0"/>
                    <a:cs typeface="Arial" panose="020B0604020202020204" pitchFamily="34" charset="0"/>
                  </a:rPr>
                  <a:t>Density</a:t>
                </a:r>
                <a:r>
                  <a:rPr lang="en-US" sz="2001">
                    <a:latin typeface="Arial" panose="020B0604020202020204" pitchFamily="34" charset="0"/>
                    <a:cs typeface="Arial" panose="020B0604020202020204" pitchFamily="34" charset="0"/>
                  </a:rPr>
                  <a:t>: Measured relative to the density of water, which has an API (American Petroleum Institute) gravity of 10 degrees. A higher API gravity (&gt;10°) indicates that the oil is lighter than water.</a:t>
                </a:r>
              </a:p>
              <a:p>
                <a:pPr marL="457383" indent="-457383" algn="just">
                  <a:buFont typeface="+mj-lt"/>
                  <a:buAutoNum type="arabicPeriod"/>
                </a:pPr>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      The API gravity is calculated as follows: </a:t>
                </a:r>
              </a:p>
              <a:p>
                <a:pPr algn="just"/>
                <a:endParaRPr lang="en-US" sz="2001">
                  <a:latin typeface="Arial" panose="020B0604020202020204" pitchFamily="34" charset="0"/>
                  <a:cs typeface="Arial" panose="020B0604020202020204" pitchFamily="34" charset="0"/>
                </a:endParaRPr>
              </a:p>
              <a:p>
                <a:pPr algn="just"/>
                <a14:m>
                  <m:oMathPara xmlns:m="http://schemas.openxmlformats.org/officeDocument/2006/math">
                    <m:oMathParaPr>
                      <m:jc m:val="centerGroup"/>
                    </m:oMathParaPr>
                    <m:oMath xmlns:m="http://schemas.openxmlformats.org/officeDocument/2006/math">
                      <m:r>
                        <m:rPr>
                          <m:nor/>
                        </m:rPr>
                        <a:rPr lang="fr-BE" sz="2001">
                          <a:latin typeface="Arial" panose="020B0604020202020204" pitchFamily="34" charset="0"/>
                          <a:cs typeface="Arial" panose="020B0604020202020204" pitchFamily="34" charset="0"/>
                        </a:rPr>
                        <m:t>API</m:t>
                      </m:r>
                      <m:r>
                        <m:rPr>
                          <m:nor/>
                        </m:rPr>
                        <a:rPr lang="fr-BE" sz="2001">
                          <a:latin typeface="Arial" panose="020B0604020202020204" pitchFamily="34" charset="0"/>
                          <a:cs typeface="Arial" panose="020B0604020202020204" pitchFamily="34" charset="0"/>
                        </a:rPr>
                        <m:t> = </m:t>
                      </m:r>
                      <m:f>
                        <m:fPr>
                          <m:ctrlPr>
                            <a:rPr lang="fr-BE" sz="2001" i="1">
                              <a:latin typeface="Cambria Math" panose="02040503050406030204" pitchFamily="18" charset="0"/>
                              <a:cs typeface="Arial" panose="020B0604020202020204" pitchFamily="34" charset="0"/>
                            </a:rPr>
                          </m:ctrlPr>
                        </m:fPr>
                        <m:num>
                          <m:r>
                            <m:rPr>
                              <m:nor/>
                            </m:rPr>
                            <a:rPr lang="fr-BE" sz="2001">
                              <a:latin typeface="Arial" panose="020B0604020202020204" pitchFamily="34" charset="0"/>
                              <a:cs typeface="Arial" panose="020B0604020202020204" pitchFamily="34" charset="0"/>
                            </a:rPr>
                            <m:t>141.5</m:t>
                          </m:r>
                        </m:num>
                        <m:den>
                          <m:r>
                            <m:rPr>
                              <m:nor/>
                            </m:rPr>
                            <a:rPr lang="fr-BE" sz="2001" i="1">
                              <a:latin typeface="Arial" panose="020B0604020202020204" pitchFamily="34" charset="0"/>
                              <a:cs typeface="Arial" panose="020B0604020202020204" pitchFamily="34" charset="0"/>
                            </a:rPr>
                            <m:t>d</m:t>
                          </m:r>
                        </m:den>
                      </m:f>
                      <m:r>
                        <m:rPr>
                          <m:nor/>
                        </m:rPr>
                        <a:rPr lang="fr-BE" sz="2001">
                          <a:latin typeface="Cambria Math" panose="02040503050406030204" pitchFamily="18" charset="0"/>
                          <a:cs typeface="Arial" panose="020B0604020202020204" pitchFamily="34" charset="0"/>
                        </a:rPr>
                        <m:t> </m:t>
                      </m:r>
                      <m:r>
                        <m:rPr>
                          <m:nor/>
                        </m:rPr>
                        <a:rPr lang="fr-BE" sz="2001">
                          <a:latin typeface="Arial" panose="020B0604020202020204" pitchFamily="34" charset="0"/>
                          <a:cs typeface="Arial" panose="020B0604020202020204" pitchFamily="34" charset="0"/>
                        </a:rPr>
                        <m:t>− 131.5</m:t>
                      </m:r>
                    </m:oMath>
                  </m:oMathPara>
                </a14:m>
                <a:endParaRPr lang="fr-BE"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marL="457200" indent="-457200" algn="just">
                  <a:buClr>
                    <a:schemeClr val="bg1"/>
                  </a:buClr>
                  <a:buFont typeface="+mj-lt"/>
                  <a:buAutoNum type="arabicPeriod"/>
                </a:pPr>
                <a:r>
                  <a:rPr lang="en-US" sz="2001">
                    <a:latin typeface="Arial" panose="020B0604020202020204" pitchFamily="34" charset="0"/>
                    <a:cs typeface="Arial" panose="020B0604020202020204" pitchFamily="34" charset="0"/>
                  </a:rPr>
                  <a:t>where </a:t>
                </a:r>
                <a14:m>
                  <m:oMath xmlns:m="http://schemas.openxmlformats.org/officeDocument/2006/math">
                    <m:r>
                      <a:rPr lang="nl-BE" sz="2001" i="1">
                        <a:latin typeface="Cambria Math" panose="02040503050406030204" pitchFamily="18" charset="0"/>
                        <a:cs typeface="Arial" panose="020B0604020202020204" pitchFamily="34" charset="0"/>
                      </a:rPr>
                      <m:t>𝑑</m:t>
                    </m:r>
                    <m:r>
                      <a:rPr lang="nl-BE" sz="2001" i="1">
                        <a:latin typeface="Cambria Math" panose="02040503050406030204" pitchFamily="18" charset="0"/>
                        <a:cs typeface="Arial" panose="020B0604020202020204" pitchFamily="34" charset="0"/>
                      </a:rPr>
                      <m:t>=</m:t>
                    </m:r>
                    <m:sSub>
                      <m:sSubPr>
                        <m:ctrlPr>
                          <a:rPr lang="nl-BE" sz="2001" i="1">
                            <a:latin typeface="Cambria Math" panose="02040503050406030204" pitchFamily="18" charset="0"/>
                            <a:cs typeface="Arial" panose="020B0604020202020204" pitchFamily="34" charset="0"/>
                          </a:rPr>
                        </m:ctrlPr>
                      </m:sSubPr>
                      <m:e>
                        <m:r>
                          <a:rPr lang="nl-BE" sz="2001" i="1">
                            <a:latin typeface="Cambria Math" panose="02040503050406030204" pitchFamily="18" charset="0"/>
                            <a:cs typeface="Arial" panose="020B0604020202020204" pitchFamily="34" charset="0"/>
                          </a:rPr>
                          <m:t>𝜌</m:t>
                        </m:r>
                      </m:e>
                      <m:sub>
                        <m:r>
                          <a:rPr lang="nl-BE" sz="2001" i="1">
                            <a:latin typeface="Cambria Math" panose="02040503050406030204" pitchFamily="18" charset="0"/>
                            <a:cs typeface="Arial" panose="020B0604020202020204" pitchFamily="34" charset="0"/>
                          </a:rPr>
                          <m:t>𝑐𝑟𝑢𝑑𝑒</m:t>
                        </m:r>
                        <m:r>
                          <a:rPr lang="nl-BE" sz="2001" i="1">
                            <a:latin typeface="Cambria Math" panose="02040503050406030204" pitchFamily="18" charset="0"/>
                            <a:cs typeface="Arial" panose="020B0604020202020204" pitchFamily="34" charset="0"/>
                          </a:rPr>
                          <m:t> </m:t>
                        </m:r>
                        <m:r>
                          <a:rPr lang="nl-BE" sz="2001" i="1">
                            <a:latin typeface="Cambria Math" panose="02040503050406030204" pitchFamily="18" charset="0"/>
                            <a:cs typeface="Arial" panose="020B0604020202020204" pitchFamily="34" charset="0"/>
                          </a:rPr>
                          <m:t>𝑜𝑖𝑙</m:t>
                        </m:r>
                      </m:sub>
                    </m:sSub>
                    <m:r>
                      <a:rPr lang="nl-BE" sz="2001" i="1">
                        <a:latin typeface="Cambria Math" panose="02040503050406030204" pitchFamily="18" charset="0"/>
                        <a:cs typeface="Arial" panose="020B0604020202020204" pitchFamily="34" charset="0"/>
                      </a:rPr>
                      <m:t>/</m:t>
                    </m:r>
                    <m:sSub>
                      <m:sSubPr>
                        <m:ctrlPr>
                          <a:rPr lang="nl-BE" sz="2001" i="1">
                            <a:latin typeface="Cambria Math" panose="02040503050406030204" pitchFamily="18" charset="0"/>
                            <a:cs typeface="Arial" panose="020B0604020202020204" pitchFamily="34" charset="0"/>
                          </a:rPr>
                        </m:ctrlPr>
                      </m:sSubPr>
                      <m:e>
                        <m:r>
                          <a:rPr lang="nl-BE" sz="2001" i="1">
                            <a:latin typeface="Cambria Math" panose="02040503050406030204" pitchFamily="18" charset="0"/>
                            <a:cs typeface="Arial" panose="020B0604020202020204" pitchFamily="34" charset="0"/>
                          </a:rPr>
                          <m:t>𝜌</m:t>
                        </m:r>
                      </m:e>
                      <m:sub>
                        <m:sSub>
                          <m:sSubPr>
                            <m:ctrlPr>
                              <a:rPr lang="nl-BE" sz="2001" i="1">
                                <a:latin typeface="Cambria Math" panose="02040503050406030204" pitchFamily="18" charset="0"/>
                                <a:cs typeface="Arial" panose="020B0604020202020204" pitchFamily="34" charset="0"/>
                              </a:rPr>
                            </m:ctrlPr>
                          </m:sSubPr>
                          <m:e>
                            <m:r>
                              <a:rPr lang="nl-BE" sz="2001" i="1">
                                <a:latin typeface="Cambria Math" panose="02040503050406030204" pitchFamily="18" charset="0"/>
                                <a:cs typeface="Arial" panose="020B0604020202020204" pitchFamily="34" charset="0"/>
                              </a:rPr>
                              <m:t>𝐻</m:t>
                            </m:r>
                          </m:e>
                          <m:sub>
                            <m:r>
                              <a:rPr lang="nl-BE" sz="2001" i="1">
                                <a:latin typeface="Cambria Math" panose="02040503050406030204" pitchFamily="18" charset="0"/>
                                <a:cs typeface="Arial" panose="020B0604020202020204" pitchFamily="34" charset="0"/>
                              </a:rPr>
                              <m:t>2</m:t>
                            </m:r>
                          </m:sub>
                        </m:sSub>
                        <m:r>
                          <a:rPr lang="nl-BE" sz="2001" i="1">
                            <a:latin typeface="Cambria Math" panose="02040503050406030204" pitchFamily="18" charset="0"/>
                            <a:cs typeface="Arial" panose="020B0604020202020204" pitchFamily="34" charset="0"/>
                          </a:rPr>
                          <m:t>𝑂</m:t>
                        </m:r>
                      </m:sub>
                    </m:sSub>
                  </m:oMath>
                </a14:m>
                <a:r>
                  <a:rPr lang="en-US" sz="2001">
                    <a:latin typeface="Arial" panose="020B0604020202020204" pitchFamily="34" charset="0"/>
                    <a:cs typeface="Arial" panose="020B0604020202020204" pitchFamily="34" charset="0"/>
                  </a:rPr>
                  <a:t> is the specific gravity of the crude oil (dimensionless), </a:t>
                </a:r>
                <a14:m>
                  <m:oMath xmlns:m="http://schemas.openxmlformats.org/officeDocument/2006/math">
                    <m:sSub>
                      <m:sSubPr>
                        <m:ctrlPr>
                          <a:rPr lang="nl-BE" sz="2001" i="1">
                            <a:latin typeface="Cambria Math" panose="02040503050406030204" pitchFamily="18" charset="0"/>
                            <a:cs typeface="Arial" panose="020B0604020202020204" pitchFamily="34" charset="0"/>
                          </a:rPr>
                        </m:ctrlPr>
                      </m:sSubPr>
                      <m:e>
                        <m:r>
                          <a:rPr lang="nl-BE" sz="2001" i="1">
                            <a:latin typeface="Cambria Math" panose="02040503050406030204" pitchFamily="18" charset="0"/>
                            <a:cs typeface="Arial" panose="020B0604020202020204" pitchFamily="34" charset="0"/>
                          </a:rPr>
                          <m:t>𝜌</m:t>
                        </m:r>
                      </m:e>
                      <m:sub>
                        <m:r>
                          <a:rPr lang="nl-BE" sz="2001" i="1">
                            <a:latin typeface="Cambria Math" panose="02040503050406030204" pitchFamily="18" charset="0"/>
                            <a:cs typeface="Arial" panose="020B0604020202020204" pitchFamily="34" charset="0"/>
                          </a:rPr>
                          <m:t>𝑐𝑟𝑢𝑑𝑒</m:t>
                        </m:r>
                        <m:r>
                          <a:rPr lang="nl-BE" sz="2001" i="1">
                            <a:latin typeface="Cambria Math" panose="02040503050406030204" pitchFamily="18" charset="0"/>
                            <a:cs typeface="Arial" panose="020B0604020202020204" pitchFamily="34" charset="0"/>
                          </a:rPr>
                          <m:t> </m:t>
                        </m:r>
                        <m:r>
                          <a:rPr lang="nl-BE" sz="2001" i="1">
                            <a:latin typeface="Cambria Math" panose="02040503050406030204" pitchFamily="18" charset="0"/>
                            <a:cs typeface="Arial" panose="020B0604020202020204" pitchFamily="34" charset="0"/>
                          </a:rPr>
                          <m:t>𝑜𝑖𝑙</m:t>
                        </m:r>
                      </m:sub>
                    </m:sSub>
                  </m:oMath>
                </a14:m>
                <a:r>
                  <a:rPr lang="en-US" sz="2001" b="1">
                    <a:latin typeface="Arial" panose="020B0604020202020204" pitchFamily="34" charset="0"/>
                    <a:cs typeface="Arial" panose="020B0604020202020204" pitchFamily="34" charset="0"/>
                  </a:rPr>
                  <a:t> </a:t>
                </a:r>
                <a:r>
                  <a:rPr lang="en-US" sz="2001">
                    <a:latin typeface="Arial" panose="020B0604020202020204" pitchFamily="34" charset="0"/>
                    <a:cs typeface="Arial" panose="020B0604020202020204" pitchFamily="34" charset="0"/>
                  </a:rPr>
                  <a:t>and </a:t>
                </a:r>
                <a14:m>
                  <m:oMath xmlns:m="http://schemas.openxmlformats.org/officeDocument/2006/math">
                    <m:sSub>
                      <m:sSubPr>
                        <m:ctrlPr>
                          <a:rPr lang="nl-BE" sz="2001" i="1">
                            <a:latin typeface="Cambria Math" panose="02040503050406030204" pitchFamily="18" charset="0"/>
                            <a:cs typeface="Arial" panose="020B0604020202020204" pitchFamily="34" charset="0"/>
                          </a:rPr>
                        </m:ctrlPr>
                      </m:sSubPr>
                      <m:e>
                        <m:r>
                          <a:rPr lang="nl-BE" sz="2001" i="1">
                            <a:latin typeface="Cambria Math" panose="02040503050406030204" pitchFamily="18" charset="0"/>
                            <a:cs typeface="Arial" panose="020B0604020202020204" pitchFamily="34" charset="0"/>
                          </a:rPr>
                          <m:t>𝜌</m:t>
                        </m:r>
                      </m:e>
                      <m:sub>
                        <m:sSub>
                          <m:sSubPr>
                            <m:ctrlPr>
                              <a:rPr lang="nl-BE" sz="2001" i="1">
                                <a:latin typeface="Cambria Math" panose="02040503050406030204" pitchFamily="18" charset="0"/>
                                <a:cs typeface="Arial" panose="020B0604020202020204" pitchFamily="34" charset="0"/>
                              </a:rPr>
                            </m:ctrlPr>
                          </m:sSubPr>
                          <m:e>
                            <m:r>
                              <a:rPr lang="nl-BE" sz="2001" i="1">
                                <a:latin typeface="Cambria Math" panose="02040503050406030204" pitchFamily="18" charset="0"/>
                                <a:cs typeface="Arial" panose="020B0604020202020204" pitchFamily="34" charset="0"/>
                              </a:rPr>
                              <m:t>𝐻</m:t>
                            </m:r>
                          </m:e>
                          <m:sub>
                            <m:r>
                              <a:rPr lang="nl-BE" sz="2001" i="1">
                                <a:latin typeface="Cambria Math" panose="02040503050406030204" pitchFamily="18" charset="0"/>
                                <a:cs typeface="Arial" panose="020B0604020202020204" pitchFamily="34" charset="0"/>
                              </a:rPr>
                              <m:t>2</m:t>
                            </m:r>
                          </m:sub>
                        </m:sSub>
                        <m:r>
                          <a:rPr lang="nl-BE" sz="2001" i="1">
                            <a:latin typeface="Cambria Math" panose="02040503050406030204" pitchFamily="18" charset="0"/>
                            <a:cs typeface="Arial" panose="020B0604020202020204" pitchFamily="34" charset="0"/>
                          </a:rPr>
                          <m:t>𝑂</m:t>
                        </m:r>
                      </m:sub>
                    </m:sSub>
                  </m:oMath>
                </a14:m>
                <a:r>
                  <a:rPr lang="en-US" sz="2001" b="1">
                    <a:latin typeface="Arial" panose="020B0604020202020204" pitchFamily="34" charset="0"/>
                    <a:cs typeface="Arial" panose="020B0604020202020204" pitchFamily="34" charset="0"/>
                  </a:rPr>
                  <a:t> </a:t>
                </a:r>
                <a:r>
                  <a:rPr lang="en-US" sz="2001">
                    <a:latin typeface="Arial" panose="020B0604020202020204" pitchFamily="34" charset="0"/>
                    <a:cs typeface="Arial" panose="020B0604020202020204" pitchFamily="34" charset="0"/>
                  </a:rPr>
                  <a:t>are the densities of crude oil and water.</a:t>
                </a:r>
                <a:r>
                  <a:rPr lang="en-US" sz="2001" b="1">
                    <a:latin typeface="Arial" panose="020B0604020202020204" pitchFamily="34" charset="0"/>
                    <a:cs typeface="Arial" panose="020B0604020202020204" pitchFamily="34" charset="0"/>
                  </a:rPr>
                  <a:t> </a:t>
                </a:r>
              </a:p>
              <a:p>
                <a:pPr algn="just"/>
                <a:endParaRPr lang="en-US" sz="2001" b="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2.   Impurity content</a:t>
                </a:r>
                <a:r>
                  <a:rPr lang="en-US" sz="2001">
                    <a:latin typeface="Arial" panose="020B0604020202020204" pitchFamily="34" charset="0"/>
                    <a:cs typeface="Arial" panose="020B0604020202020204" pitchFamily="34" charset="0"/>
                  </a:rPr>
                  <a:t>, particularly sulfur content.</a:t>
                </a:r>
              </a:p>
            </p:txBody>
          </p:sp>
        </mc:Choice>
        <mc:Fallback xmlns="">
          <p:sp>
            <p:nvSpPr>
              <p:cNvPr id="12" name="ZoneTexte 11">
                <a:extLst>
                  <a:ext uri="{FF2B5EF4-FFF2-40B4-BE49-F238E27FC236}">
                    <a16:creationId xmlns:a16="http://schemas.microsoft.com/office/drawing/2014/main" id="{2CE0F97F-4EA0-6EFA-B086-339A06CA6B2E}"/>
                  </a:ext>
                </a:extLst>
              </p:cNvPr>
              <p:cNvSpPr txBox="1">
                <a:spLocks noRot="1" noChangeAspect="1" noMove="1" noResize="1" noEditPoints="1" noAdjustHandles="1" noChangeArrowheads="1" noChangeShapeType="1" noTextEdit="1"/>
              </p:cNvSpPr>
              <p:nvPr/>
            </p:nvSpPr>
            <p:spPr>
              <a:xfrm>
                <a:off x="590880" y="1659997"/>
                <a:ext cx="9485264" cy="5354158"/>
              </a:xfrm>
              <a:prstGeom prst="rect">
                <a:avLst/>
              </a:prstGeom>
              <a:blipFill>
                <a:blip r:embed="rId2"/>
                <a:stretch>
                  <a:fillRect l="-707" t="-455" r="-643" b="-1024"/>
                </a:stretch>
              </a:blipFill>
            </p:spPr>
            <p:txBody>
              <a:bodyPr/>
              <a:lstStyle/>
              <a:p>
                <a:r>
                  <a:rPr lang="en-US">
                    <a:noFill/>
                  </a:rPr>
                  <a:t> </a:t>
                </a:r>
              </a:p>
            </p:txBody>
          </p:sp>
        </mc:Fallback>
      </mc:AlternateContent>
      <p:sp>
        <p:nvSpPr>
          <p:cNvPr id="2" name="Espace réservé du numéro de diapositive 1">
            <a:extLst>
              <a:ext uri="{FF2B5EF4-FFF2-40B4-BE49-F238E27FC236}">
                <a16:creationId xmlns:a16="http://schemas.microsoft.com/office/drawing/2014/main" id="{327BF81A-8DA8-D74C-51B4-21E9D94B546A}"/>
              </a:ext>
            </a:extLst>
          </p:cNvPr>
          <p:cNvSpPr>
            <a:spLocks noGrp="1"/>
          </p:cNvSpPr>
          <p:nvPr>
            <p:ph type="sldNum" sz="quarter" idx="12"/>
          </p:nvPr>
        </p:nvSpPr>
        <p:spPr/>
        <p:txBody>
          <a:bodyPr/>
          <a:lstStyle/>
          <a:p>
            <a:fld id="{C7CC0789-4E3B-4896-AB79-9C52DA5A6F9C}" type="slidenum">
              <a:rPr lang="en-GB" smtClean="0"/>
              <a:t>338</a:t>
            </a:fld>
            <a:endParaRPr lang="en-GB"/>
          </a:p>
        </p:txBody>
      </p:sp>
    </p:spTree>
    <p:extLst>
      <p:ext uri="{BB962C8B-B14F-4D97-AF65-F5344CB8AC3E}">
        <p14:creationId xmlns:p14="http://schemas.microsoft.com/office/powerpoint/2010/main" val="1012116965"/>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EDEE3FE-42AB-7C83-795D-644F520E2062}"/>
                  </a:ext>
                </a:extLst>
              </p:cNvPr>
              <p:cNvSpPr txBox="1"/>
              <p:nvPr/>
            </p:nvSpPr>
            <p:spPr>
              <a:xfrm>
                <a:off x="590880" y="1088749"/>
                <a:ext cx="7654191" cy="1323962"/>
              </a:xfrm>
              <a:prstGeom prst="rect">
                <a:avLst/>
              </a:prstGeom>
              <a:noFill/>
            </p:spPr>
            <p:txBody>
              <a:bodyPr wrap="square" rtlCol="0">
                <a:spAutoFit/>
              </a:bodyPr>
              <a:lstStyle/>
              <a:p>
                <a:pPr marL="343037" indent="-343037">
                  <a:buFont typeface="Arial" panose="020B0604020202020204" pitchFamily="34" charset="0"/>
                  <a:buChar char="•"/>
                </a:pPr>
                <a:r>
                  <a:rPr lang="fr-FR" sz="2001" b="1">
                    <a:latin typeface="Arial" panose="020B0604020202020204" pitchFamily="34" charset="0"/>
                    <a:cs typeface="Arial" panose="020B0604020202020204" pitchFamily="34" charset="0"/>
                  </a:rPr>
                  <a:t>Petroleum gas (LPG)</a:t>
                </a:r>
                <a:r>
                  <a:rPr lang="fr-FR" sz="2001">
                    <a:latin typeface="Arial" panose="020B0604020202020204" pitchFamily="34" charset="0"/>
                    <a:cs typeface="Arial" panose="020B0604020202020204" pitchFamily="34" charset="0"/>
                  </a:rPr>
                  <a:t>: Propane (</a:t>
                </a:r>
                <a14:m>
                  <m:oMath xmlns:m="http://schemas.openxmlformats.org/officeDocument/2006/math">
                    <m:r>
                      <m:rPr>
                        <m:nor/>
                      </m:rPr>
                      <a:rPr lang="fr-FR" sz="2001" dirty="0">
                        <a:latin typeface="Arial" panose="020B0604020202020204" pitchFamily="34" charset="0"/>
                        <a:cs typeface="Arial" panose="020B0604020202020204" pitchFamily="34" charset="0"/>
                      </a:rPr>
                      <m:t>C</m:t>
                    </m:r>
                    <m:r>
                      <m:rPr>
                        <m:nor/>
                      </m:rPr>
                      <a:rPr lang="fr-FR" sz="2001" baseline="-25000" dirty="0">
                        <a:latin typeface="Arial" panose="020B0604020202020204" pitchFamily="34" charset="0"/>
                        <a:cs typeface="Arial" panose="020B0604020202020204" pitchFamily="34" charset="0"/>
                      </a:rPr>
                      <m:t>3</m:t>
                    </m:r>
                    <m:r>
                      <m:rPr>
                        <m:nor/>
                      </m:rPr>
                      <a:rPr lang="fr-FR" sz="2001" dirty="0">
                        <a:latin typeface="Arial" panose="020B0604020202020204" pitchFamily="34" charset="0"/>
                        <a:cs typeface="Arial" panose="020B0604020202020204" pitchFamily="34" charset="0"/>
                      </a:rPr>
                      <m:t>H</m:t>
                    </m:r>
                    <m:r>
                      <m:rPr>
                        <m:nor/>
                      </m:rPr>
                      <a:rPr lang="fr-FR" sz="2001" baseline="-25000" dirty="0">
                        <a:latin typeface="Arial" panose="020B0604020202020204" pitchFamily="34" charset="0"/>
                        <a:cs typeface="Arial" panose="020B0604020202020204" pitchFamily="34" charset="0"/>
                      </a:rPr>
                      <m:t>8</m:t>
                    </m:r>
                  </m:oMath>
                </a14:m>
                <a:r>
                  <a:rPr lang="en-GB" sz="2001">
                    <a:latin typeface="Arial" panose="020B0604020202020204" pitchFamily="34" charset="0"/>
                    <a:cs typeface="Arial" panose="020B0604020202020204" pitchFamily="34" charset="0"/>
                  </a:rPr>
                  <a:t>)</a:t>
                </a:r>
                <a:r>
                  <a:rPr lang="en-GB" sz="2001" b="1">
                    <a:latin typeface="Arial" panose="020B0604020202020204" pitchFamily="34" charset="0"/>
                    <a:cs typeface="Arial" panose="020B0604020202020204" pitchFamily="34" charset="0"/>
                  </a:rPr>
                  <a:t> </a:t>
                </a:r>
                <a:r>
                  <a:rPr lang="en-GB" sz="2001">
                    <a:latin typeface="Arial" panose="020B0604020202020204" pitchFamily="34" charset="0"/>
                    <a:cs typeface="Arial" panose="020B0604020202020204" pitchFamily="34" charset="0"/>
                  </a:rPr>
                  <a:t>and Butane (</a:t>
                </a:r>
                <a14:m>
                  <m:oMath xmlns:m="http://schemas.openxmlformats.org/officeDocument/2006/math">
                    <m:r>
                      <m:rPr>
                        <m:nor/>
                      </m:rPr>
                      <a:rPr lang="en-GB" sz="2001" dirty="0">
                        <a:latin typeface="Arial" panose="020B0604020202020204" pitchFamily="34" charset="0"/>
                        <a:cs typeface="Arial" panose="020B0604020202020204" pitchFamily="34" charset="0"/>
                      </a:rPr>
                      <m:t>C</m:t>
                    </m:r>
                    <m:r>
                      <m:rPr>
                        <m:nor/>
                      </m:rPr>
                      <a:rPr lang="en-GB" sz="2001" dirty="0">
                        <a:latin typeface="Arial" panose="020B0604020202020204" pitchFamily="34" charset="0"/>
                        <a:cs typeface="Arial" panose="020B0604020202020204" pitchFamily="34" charset="0"/>
                      </a:rPr>
                      <m:t>₄</m:t>
                    </m:r>
                    <m:r>
                      <m:rPr>
                        <m:nor/>
                      </m:rPr>
                      <a:rPr lang="en-GB" sz="2001" dirty="0">
                        <a:latin typeface="Arial" panose="020B0604020202020204" pitchFamily="34" charset="0"/>
                        <a:cs typeface="Arial" panose="020B0604020202020204" pitchFamily="34" charset="0"/>
                      </a:rPr>
                      <m:t>H</m:t>
                    </m:r>
                    <m:r>
                      <m:rPr>
                        <m:nor/>
                      </m:rPr>
                      <a:rPr lang="en-GB" sz="2001" dirty="0">
                        <a:latin typeface="Arial" panose="020B0604020202020204" pitchFamily="34" charset="0"/>
                        <a:cs typeface="Arial" panose="020B0604020202020204" pitchFamily="34" charset="0"/>
                      </a:rPr>
                      <m:t>₁₀</m:t>
                    </m:r>
                  </m:oMath>
                </a14:m>
                <a:r>
                  <a:rPr lang="fr-BE" sz="2001">
                    <a:latin typeface="Arial" panose="020B0604020202020204" pitchFamily="34" charset="0"/>
                    <a:cs typeface="Arial" panose="020B0604020202020204" pitchFamily="34" charset="0"/>
                  </a:rPr>
                  <a:t>);</a:t>
                </a:r>
              </a:p>
              <a:p>
                <a:pPr marL="343037" indent="-343037">
                  <a:buFont typeface="Arial" panose="020B0604020202020204" pitchFamily="34" charset="0"/>
                  <a:buChar char="•"/>
                </a:pPr>
                <a:r>
                  <a:rPr lang="fr-BE" sz="2001" b="1">
                    <a:latin typeface="Arial" panose="020B0604020202020204" pitchFamily="34" charset="0"/>
                    <a:cs typeface="Arial" panose="020B0604020202020204" pitchFamily="34" charset="0"/>
                  </a:rPr>
                  <a:t>Gasoline</a:t>
                </a:r>
                <a:r>
                  <a:rPr lang="en-BE" sz="2001">
                    <a:latin typeface="Arial" panose="020B0604020202020204" pitchFamily="34" charset="0"/>
                    <a:cs typeface="Arial" panose="020B0604020202020204" pitchFamily="34" charset="0"/>
                  </a:rPr>
                  <a:t> </a:t>
                </a:r>
                <a:r>
                  <a:rPr lang="fr-BE" sz="2001">
                    <a:latin typeface="Arial" panose="020B0604020202020204" pitchFamily="34" charset="0"/>
                    <a:cs typeface="Arial" panose="020B0604020202020204" pitchFamily="34" charset="0"/>
                  </a:rPr>
                  <a:t>(mainly </a:t>
                </a:r>
                <a14:m>
                  <m:oMath xmlns:m="http://schemas.openxmlformats.org/officeDocument/2006/math">
                    <m:r>
                      <m:rPr>
                        <m:nor/>
                      </m:rPr>
                      <a:rPr lang="en-GB" sz="2001" dirty="0">
                        <a:latin typeface="Arial" panose="020B0604020202020204" pitchFamily="34" charset="0"/>
                        <a:cs typeface="Arial" panose="020B0604020202020204" pitchFamily="34" charset="0"/>
                      </a:rPr>
                      <m:t>C</m:t>
                    </m:r>
                    <m:r>
                      <m:rPr>
                        <m:nor/>
                      </m:rPr>
                      <a:rPr lang="en-GB" sz="2001" baseline="-25000" dirty="0">
                        <a:latin typeface="Arial" panose="020B0604020202020204" pitchFamily="34" charset="0"/>
                        <a:cs typeface="Arial" panose="020B0604020202020204" pitchFamily="34" charset="0"/>
                      </a:rPr>
                      <m:t>7</m:t>
                    </m:r>
                    <m:r>
                      <m:rPr>
                        <m:nor/>
                      </m:rPr>
                      <a:rPr lang="en-GB" sz="2001" dirty="0">
                        <a:latin typeface="Arial" panose="020B0604020202020204" pitchFamily="34" charset="0"/>
                        <a:cs typeface="Arial" panose="020B0604020202020204" pitchFamily="34" charset="0"/>
                      </a:rPr>
                      <m:t>H</m:t>
                    </m:r>
                    <m:r>
                      <m:rPr>
                        <m:nor/>
                      </m:rPr>
                      <a:rPr lang="en-GB" sz="2001" baseline="-25000" dirty="0">
                        <a:latin typeface="Arial" panose="020B0604020202020204" pitchFamily="34" charset="0"/>
                        <a:cs typeface="Arial" panose="020B0604020202020204" pitchFamily="34" charset="0"/>
                      </a:rPr>
                      <m:t>16</m:t>
                    </m:r>
                  </m:oMath>
                </a14:m>
                <a:r>
                  <a:rPr lang="en-GB" sz="2001">
                    <a:latin typeface="Arial" panose="020B0604020202020204" pitchFamily="34" charset="0"/>
                    <a:cs typeface="Arial" panose="020B0604020202020204" pitchFamily="34" charset="0"/>
                  </a:rPr>
                  <a:t>);</a:t>
                </a:r>
              </a:p>
              <a:p>
                <a:pPr marL="343037" indent="-343037">
                  <a:buFont typeface="Arial" panose="020B0604020202020204" pitchFamily="34" charset="0"/>
                  <a:buChar char="•"/>
                </a:pPr>
                <a:r>
                  <a:rPr lang="fr-FR" sz="2001" b="1">
                    <a:latin typeface="Arial" panose="020B0604020202020204" pitchFamily="34" charset="0"/>
                    <a:cs typeface="Arial" panose="020B0604020202020204" pitchFamily="34" charset="0"/>
                  </a:rPr>
                  <a:t>Kerosene</a:t>
                </a:r>
                <a:r>
                  <a:rPr lang="fr-FR" sz="2001">
                    <a:latin typeface="Arial" panose="020B0604020202020204" pitchFamily="34" charset="0"/>
                    <a:cs typeface="Arial" panose="020B0604020202020204" pitchFamily="34" charset="0"/>
                  </a:rPr>
                  <a:t> (C</a:t>
                </a:r>
                <a:r>
                  <a:rPr lang="fr-FR" sz="2001" baseline="-25000">
                    <a:latin typeface="Arial" panose="020B0604020202020204" pitchFamily="34" charset="0"/>
                    <a:cs typeface="Arial" panose="020B0604020202020204" pitchFamily="34" charset="0"/>
                  </a:rPr>
                  <a:t>10</a:t>
                </a:r>
                <a:r>
                  <a:rPr lang="fr-FR" sz="2001">
                    <a:latin typeface="Arial" panose="020B0604020202020204" pitchFamily="34" charset="0"/>
                    <a:cs typeface="Arial" panose="020B0604020202020204" pitchFamily="34" charset="0"/>
                  </a:rPr>
                  <a:t>H</a:t>
                </a:r>
                <a:r>
                  <a:rPr lang="fr-FR" sz="2001" baseline="-25000">
                    <a:latin typeface="Arial" panose="020B0604020202020204" pitchFamily="34" charset="0"/>
                    <a:cs typeface="Arial" panose="020B0604020202020204" pitchFamily="34" charset="0"/>
                  </a:rPr>
                  <a:t>22</a:t>
                </a:r>
                <a:r>
                  <a:rPr lang="fr-FR" sz="2001">
                    <a:latin typeface="Arial" panose="020B0604020202020204" pitchFamily="34" charset="0"/>
                    <a:cs typeface="Arial" panose="020B0604020202020204" pitchFamily="34" charset="0"/>
                  </a:rPr>
                  <a:t> to C</a:t>
                </a:r>
                <a:r>
                  <a:rPr lang="fr-FR" sz="2001" baseline="-25000">
                    <a:latin typeface="Arial" panose="020B0604020202020204" pitchFamily="34" charset="0"/>
                    <a:cs typeface="Arial" panose="020B0604020202020204" pitchFamily="34" charset="0"/>
                  </a:rPr>
                  <a:t>14</a:t>
                </a:r>
                <a:r>
                  <a:rPr lang="fr-FR" sz="2001">
                    <a:latin typeface="Arial" panose="020B0604020202020204" pitchFamily="34" charset="0"/>
                    <a:cs typeface="Arial" panose="020B0604020202020204" pitchFamily="34" charset="0"/>
                  </a:rPr>
                  <a:t>H</a:t>
                </a:r>
                <a:r>
                  <a:rPr lang="fr-FR" sz="2001" baseline="-25000">
                    <a:latin typeface="Arial" panose="020B0604020202020204" pitchFamily="34" charset="0"/>
                    <a:cs typeface="Arial" panose="020B0604020202020204" pitchFamily="34" charset="0"/>
                  </a:rPr>
                  <a:t>30</a:t>
                </a:r>
                <a:r>
                  <a:rPr lang="fr-FR" sz="2001">
                    <a:latin typeface="Arial" panose="020B0604020202020204" pitchFamily="34" charset="0"/>
                    <a:cs typeface="Arial" panose="020B0604020202020204" pitchFamily="34" charset="0"/>
                  </a:rPr>
                  <a:t>);</a:t>
                </a:r>
                <a:endParaRPr lang="en-GB" sz="2001">
                  <a:latin typeface="Arial" panose="020B0604020202020204" pitchFamily="34" charset="0"/>
                  <a:cs typeface="Arial" panose="020B0604020202020204" pitchFamily="34" charset="0"/>
                </a:endParaRPr>
              </a:p>
              <a:p>
                <a:pPr marL="343037" indent="-343037">
                  <a:buFont typeface="Arial" panose="020B0604020202020204" pitchFamily="34" charset="0"/>
                  <a:buChar char="•"/>
                </a:pPr>
                <a:r>
                  <a:rPr lang="en-GB" sz="2001" b="1">
                    <a:latin typeface="Arial" panose="020B0604020202020204" pitchFamily="34" charset="0"/>
                    <a:cs typeface="Arial" panose="020B0604020202020204" pitchFamily="34" charset="0"/>
                  </a:rPr>
                  <a:t>Diesel </a:t>
                </a:r>
                <a:r>
                  <a:rPr lang="en-GB" sz="2001">
                    <a:latin typeface="Arial" panose="020B0604020202020204" pitchFamily="34" charset="0"/>
                    <a:cs typeface="Arial" panose="020B0604020202020204" pitchFamily="34" charset="0"/>
                  </a:rPr>
                  <a:t>(mainly </a:t>
                </a:r>
                <a14:m>
                  <m:oMath xmlns:m="http://schemas.openxmlformats.org/officeDocument/2006/math">
                    <m:r>
                      <m:rPr>
                        <m:nor/>
                      </m:rPr>
                      <a:rPr lang="en-GB" sz="2001" dirty="0">
                        <a:latin typeface="Arial" panose="020B0604020202020204" pitchFamily="34" charset="0"/>
                        <a:cs typeface="Arial" panose="020B0604020202020204" pitchFamily="34" charset="0"/>
                      </a:rPr>
                      <m:t>C</m:t>
                    </m:r>
                    <m:r>
                      <m:rPr>
                        <m:nor/>
                      </m:rPr>
                      <a:rPr lang="en-GB" sz="2001" baseline="-25000" dirty="0">
                        <a:latin typeface="Arial" panose="020B0604020202020204" pitchFamily="34" charset="0"/>
                        <a:cs typeface="Arial" panose="020B0604020202020204" pitchFamily="34" charset="0"/>
                      </a:rPr>
                      <m:t>16</m:t>
                    </m:r>
                    <m:r>
                      <m:rPr>
                        <m:nor/>
                      </m:rPr>
                      <a:rPr lang="en-GB" sz="2001" dirty="0">
                        <a:latin typeface="Arial" panose="020B0604020202020204" pitchFamily="34" charset="0"/>
                        <a:cs typeface="Arial" panose="020B0604020202020204" pitchFamily="34" charset="0"/>
                      </a:rPr>
                      <m:t>H</m:t>
                    </m:r>
                    <m:r>
                      <m:rPr>
                        <m:nor/>
                      </m:rPr>
                      <a:rPr lang="en-GB" sz="2001" baseline="-25000" dirty="0">
                        <a:latin typeface="Arial" panose="020B0604020202020204" pitchFamily="34" charset="0"/>
                        <a:cs typeface="Arial" panose="020B0604020202020204" pitchFamily="34" charset="0"/>
                      </a:rPr>
                      <m:t>34</m:t>
                    </m:r>
                  </m:oMath>
                </a14:m>
                <a:r>
                  <a:rPr lang="en-GB" sz="2001">
                    <a:latin typeface="Arial" panose="020B0604020202020204" pitchFamily="34" charset="0"/>
                    <a:cs typeface="Arial" panose="020B0604020202020204" pitchFamily="34" charset="0"/>
                  </a:rPr>
                  <a:t>).</a:t>
                </a:r>
              </a:p>
            </p:txBody>
          </p:sp>
        </mc:Choice>
        <mc:Fallback xmlns="">
          <p:sp>
            <p:nvSpPr>
              <p:cNvPr id="7" name="TextBox 6">
                <a:extLst>
                  <a:ext uri="{FF2B5EF4-FFF2-40B4-BE49-F238E27FC236}">
                    <a16:creationId xmlns:a16="http://schemas.microsoft.com/office/drawing/2014/main" id="{6EDEE3FE-42AB-7C83-795D-644F520E2062}"/>
                  </a:ext>
                </a:extLst>
              </p:cNvPr>
              <p:cNvSpPr txBox="1">
                <a:spLocks noRot="1" noChangeAspect="1" noMove="1" noResize="1" noEditPoints="1" noAdjustHandles="1" noChangeArrowheads="1" noChangeShapeType="1" noTextEdit="1"/>
              </p:cNvSpPr>
              <p:nvPr/>
            </p:nvSpPr>
            <p:spPr>
              <a:xfrm>
                <a:off x="590880" y="1088749"/>
                <a:ext cx="7654191" cy="1323962"/>
              </a:xfrm>
              <a:prstGeom prst="rect">
                <a:avLst/>
              </a:prstGeom>
              <a:blipFill>
                <a:blip r:embed="rId3"/>
                <a:stretch>
                  <a:fillRect l="-717" t="-2304" b="-7834"/>
                </a:stretch>
              </a:blipFill>
            </p:spPr>
            <p:txBody>
              <a:bodyPr/>
              <a:lstStyle/>
              <a:p>
                <a:r>
                  <a:rPr lang="en-US">
                    <a:noFill/>
                  </a:rPr>
                  <a:t> </a:t>
                </a:r>
              </a:p>
            </p:txBody>
          </p:sp>
        </mc:Fallback>
      </mc:AlternateContent>
      <p:grpSp>
        <p:nvGrpSpPr>
          <p:cNvPr id="14" name="Groupe 13">
            <a:extLst>
              <a:ext uri="{FF2B5EF4-FFF2-40B4-BE49-F238E27FC236}">
                <a16:creationId xmlns:a16="http://schemas.microsoft.com/office/drawing/2014/main" id="{99898C40-AFC5-C1F4-47E0-1FFA85E9F8CB}"/>
              </a:ext>
            </a:extLst>
          </p:cNvPr>
          <p:cNvGrpSpPr/>
          <p:nvPr/>
        </p:nvGrpSpPr>
        <p:grpSpPr>
          <a:xfrm>
            <a:off x="1809330" y="2859518"/>
            <a:ext cx="7074736" cy="4440391"/>
            <a:chOff x="1845967" y="2387600"/>
            <a:chExt cx="7809022" cy="4901259"/>
          </a:xfrm>
        </p:grpSpPr>
        <p:pic>
          <p:nvPicPr>
            <p:cNvPr id="1026" name="Picture 2">
              <a:extLst>
                <a:ext uri="{FF2B5EF4-FFF2-40B4-BE49-F238E27FC236}">
                  <a16:creationId xmlns:a16="http://schemas.microsoft.com/office/drawing/2014/main" id="{5BA8AD63-CDF1-C40A-B399-677E0D65B1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289" b="6921"/>
            <a:stretch/>
          </p:blipFill>
          <p:spPr bwMode="auto">
            <a:xfrm>
              <a:off x="1845967" y="2387600"/>
              <a:ext cx="7809022" cy="49012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430FB4C2-2CBD-A2EE-35D6-4E363C5482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075" t="93777" r="29351" b="213"/>
            <a:stretch/>
          </p:blipFill>
          <p:spPr bwMode="auto">
            <a:xfrm>
              <a:off x="7204038" y="6949440"/>
              <a:ext cx="981891" cy="3394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3D6B3268-8D4F-8714-5FAE-A859012D5027}"/>
              </a:ext>
            </a:extLst>
          </p:cNvPr>
          <p:cNvSpPr/>
          <p:nvPr/>
        </p:nvSpPr>
        <p:spPr>
          <a:xfrm>
            <a:off x="1109347" y="2689582"/>
            <a:ext cx="8474703" cy="478026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4" name="ZoneTexte 3">
            <a:extLst>
              <a:ext uri="{FF2B5EF4-FFF2-40B4-BE49-F238E27FC236}">
                <a16:creationId xmlns:a16="http://schemas.microsoft.com/office/drawing/2014/main" id="{E2534B2E-892D-B506-D68B-749732BEAEF1}"/>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Varieties of oil (2/2)</a:t>
            </a:r>
            <a:endParaRPr lang="fr-BE" sz="2401" b="1">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E8A0DB2-DDE1-892F-D967-F6F4C0FD40AE}"/>
              </a:ext>
            </a:extLst>
          </p:cNvPr>
          <p:cNvSpPr txBox="1"/>
          <p:nvPr/>
        </p:nvSpPr>
        <p:spPr>
          <a:xfrm>
            <a:off x="129365" y="7667320"/>
            <a:ext cx="8975407" cy="277109"/>
          </a:xfrm>
          <a:prstGeom prst="rect">
            <a:avLst/>
          </a:prstGeom>
          <a:noFill/>
        </p:spPr>
        <p:txBody>
          <a:bodyPr wrap="square" rtlCol="0">
            <a:spAutoFit/>
          </a:bodyPr>
          <a:lstStyle/>
          <a:p>
            <a:r>
              <a:rPr lang="en-GB" sz="1200">
                <a:latin typeface="Helvetica" pitchFamily="2" charset="0"/>
              </a:rPr>
              <a:t>https://thepetrosolutions.com/types-configurations-petroleum-oil-refineries/</a:t>
            </a:r>
          </a:p>
        </p:txBody>
      </p:sp>
      <p:sp>
        <p:nvSpPr>
          <p:cNvPr id="6" name="Espace réservé du numéro de diapositive 5">
            <a:extLst>
              <a:ext uri="{FF2B5EF4-FFF2-40B4-BE49-F238E27FC236}">
                <a16:creationId xmlns:a16="http://schemas.microsoft.com/office/drawing/2014/main" id="{3C3D64F7-E06C-BE77-FC7D-A9805268A600}"/>
              </a:ext>
            </a:extLst>
          </p:cNvPr>
          <p:cNvSpPr>
            <a:spLocks noGrp="1"/>
          </p:cNvSpPr>
          <p:nvPr>
            <p:ph type="sldNum" sz="quarter" idx="12"/>
          </p:nvPr>
        </p:nvSpPr>
        <p:spPr/>
        <p:txBody>
          <a:bodyPr/>
          <a:lstStyle/>
          <a:p>
            <a:fld id="{C7CC0789-4E3B-4896-AB79-9C52DA5A6F9C}" type="slidenum">
              <a:rPr lang="en-GB" smtClean="0"/>
              <a:t>339</a:t>
            </a:fld>
            <a:endParaRPr lang="en-GB"/>
          </a:p>
        </p:txBody>
      </p:sp>
    </p:spTree>
    <p:extLst>
      <p:ext uri="{BB962C8B-B14F-4D97-AF65-F5344CB8AC3E}">
        <p14:creationId xmlns:p14="http://schemas.microsoft.com/office/powerpoint/2010/main" val="1862400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2E44F-88BC-E493-5D9B-31A3EA1329D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F7B1460-6589-9A52-613A-3D34B71E7F54}"/>
              </a:ext>
            </a:extLst>
          </p:cNvPr>
          <p:cNvSpPr/>
          <p:nvPr/>
        </p:nvSpPr>
        <p:spPr>
          <a:xfrm>
            <a:off x="127000" y="131359"/>
            <a:ext cx="10439400" cy="777003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nvGrpSpPr>
          <p:cNvPr id="6" name="Groupe 5">
            <a:extLst>
              <a:ext uri="{FF2B5EF4-FFF2-40B4-BE49-F238E27FC236}">
                <a16:creationId xmlns:a16="http://schemas.microsoft.com/office/drawing/2014/main" id="{34FB5DE1-372F-8D7C-F712-47B1E3695551}"/>
              </a:ext>
            </a:extLst>
          </p:cNvPr>
          <p:cNvGrpSpPr/>
          <p:nvPr/>
        </p:nvGrpSpPr>
        <p:grpSpPr>
          <a:xfrm>
            <a:off x="982964" y="3027647"/>
            <a:ext cx="8727472" cy="1977456"/>
            <a:chOff x="982963" y="3323158"/>
            <a:chExt cx="8727472" cy="1977456"/>
          </a:xfrm>
        </p:grpSpPr>
        <p:sp>
          <p:nvSpPr>
            <p:cNvPr id="7" name="ZoneTexte 6">
              <a:extLst>
                <a:ext uri="{FF2B5EF4-FFF2-40B4-BE49-F238E27FC236}">
                  <a16:creationId xmlns:a16="http://schemas.microsoft.com/office/drawing/2014/main" id="{0C3AFA51-A0EA-37B6-3B20-510A3A790C96}"/>
                </a:ext>
              </a:extLst>
            </p:cNvPr>
            <p:cNvSpPr txBox="1"/>
            <p:nvPr/>
          </p:nvSpPr>
          <p:spPr>
            <a:xfrm>
              <a:off x="1411306" y="3927165"/>
              <a:ext cx="7870785" cy="769441"/>
            </a:xfrm>
            <a:prstGeom prst="rect">
              <a:avLst/>
            </a:prstGeom>
            <a:noFill/>
          </p:spPr>
          <p:txBody>
            <a:bodyPr wrap="square">
              <a:spAutoFit/>
            </a:bodyPr>
            <a:lstStyle/>
            <a:p>
              <a:pPr algn="ctr"/>
              <a:r>
                <a:rPr lang="en-GB" sz="4400" noProof="0">
                  <a:latin typeface="Arial" panose="020B0604020202020204" pitchFamily="34" charset="0"/>
                  <a:cs typeface="Arial" panose="020B0604020202020204" pitchFamily="34" charset="0"/>
                </a:rPr>
                <a:t>Why study carbon markets?</a:t>
              </a:r>
              <a:endParaRPr lang="en-GB" sz="4000" noProof="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0AFD22A-0D5C-8FF9-AB17-FA29FE60D667}"/>
                </a:ext>
              </a:extLst>
            </p:cNvPr>
            <p:cNvSpPr/>
            <p:nvPr/>
          </p:nvSpPr>
          <p:spPr>
            <a:xfrm>
              <a:off x="982963" y="3323158"/>
              <a:ext cx="8727472" cy="197745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Tree>
    <p:extLst>
      <p:ext uri="{BB962C8B-B14F-4D97-AF65-F5344CB8AC3E}">
        <p14:creationId xmlns:p14="http://schemas.microsoft.com/office/powerpoint/2010/main" val="158413296"/>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18FE1BF5-1297-FE4E-18A0-F2D609D3B65E}"/>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Hydrocarbon cracking (1/2)</a:t>
            </a:r>
            <a:endParaRPr lang="fr-BE" sz="2401" b="1">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0C45A603-C05C-C75A-7DA7-3DCFC3B3E98A}"/>
              </a:ext>
            </a:extLst>
          </p:cNvPr>
          <p:cNvSpPr txBox="1"/>
          <p:nvPr/>
        </p:nvSpPr>
        <p:spPr>
          <a:xfrm>
            <a:off x="590881" y="1799731"/>
            <a:ext cx="9485264" cy="5018742"/>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Hydrocarbon cracking is the process of breaking long hydrocarbon chains into shorter ones, yielding products that are easier to refine and use. The process requires high temperatures.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Hydrocarbon cracking includes four main types:</a:t>
            </a:r>
          </a:p>
          <a:p>
            <a:pPr algn="just"/>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Thermal cracking</a:t>
            </a:r>
            <a:r>
              <a:rPr lang="en-US" sz="2001">
                <a:latin typeface="Arial" panose="020B0604020202020204" pitchFamily="34" charset="0"/>
                <a:cs typeface="Arial" panose="020B0604020202020204" pitchFamily="34" charset="0"/>
              </a:rPr>
              <a:t>:</a:t>
            </a:r>
            <a:r>
              <a:rPr lang="en-US" sz="2001" b="1">
                <a:latin typeface="Arial" panose="020B0604020202020204" pitchFamily="34" charset="0"/>
                <a:cs typeface="Arial" panose="020B0604020202020204" pitchFamily="34" charset="0"/>
              </a:rPr>
              <a:t> </a:t>
            </a:r>
            <a:r>
              <a:rPr lang="en-US" altLang="fr-FR" sz="2001">
                <a:latin typeface="Arial" panose="020B0604020202020204" pitchFamily="34" charset="0"/>
              </a:rPr>
              <a:t>This is a process that uses high temperatures, often above 450°C, and sometimes high pressures to break down large, heavy hydrocarbons into smaller, more useful molecules. Thermal cracking is one of the earliest forms of cracking and typically produces a mix of lighter hydrocarbons, including alkenes</a:t>
            </a:r>
            <a:r>
              <a:rPr lang="fr-FR" altLang="fr-FR" sz="2001">
                <a:latin typeface="Arial" panose="020B0604020202020204" pitchFamily="34" charset="0"/>
              </a:rPr>
              <a:t>.</a:t>
            </a: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Steam cracking</a:t>
            </a:r>
            <a:r>
              <a:rPr lang="en-US" sz="2001">
                <a:latin typeface="Arial" panose="020B0604020202020204" pitchFamily="34" charset="0"/>
                <a:cs typeface="Arial" panose="020B0604020202020204" pitchFamily="34" charset="0"/>
              </a:rPr>
              <a:t>: Steam cracker units are facilities where feedstocks such as naphtha, liquefied petroleum gas (LPG), ethane, propane, or butane are thermally cracked with steam in a series of pyrolysis furnaces to produce lighter hydrocarbons;</a:t>
            </a:r>
          </a:p>
        </p:txBody>
      </p:sp>
      <p:sp>
        <p:nvSpPr>
          <p:cNvPr id="2" name="Espace réservé du numéro de diapositive 1">
            <a:extLst>
              <a:ext uri="{FF2B5EF4-FFF2-40B4-BE49-F238E27FC236}">
                <a16:creationId xmlns:a16="http://schemas.microsoft.com/office/drawing/2014/main" id="{39E9CA23-42D7-A6BF-B6EE-5098D96D56CD}"/>
              </a:ext>
            </a:extLst>
          </p:cNvPr>
          <p:cNvSpPr>
            <a:spLocks noGrp="1"/>
          </p:cNvSpPr>
          <p:nvPr>
            <p:ph type="sldNum" sz="quarter" idx="12"/>
          </p:nvPr>
        </p:nvSpPr>
        <p:spPr/>
        <p:txBody>
          <a:bodyPr/>
          <a:lstStyle/>
          <a:p>
            <a:fld id="{C7CC0789-4E3B-4896-AB79-9C52DA5A6F9C}" type="slidenum">
              <a:rPr lang="en-GB" smtClean="0"/>
              <a:t>340</a:t>
            </a:fld>
            <a:endParaRPr lang="en-GB"/>
          </a:p>
        </p:txBody>
      </p:sp>
    </p:spTree>
    <p:extLst>
      <p:ext uri="{BB962C8B-B14F-4D97-AF65-F5344CB8AC3E}">
        <p14:creationId xmlns:p14="http://schemas.microsoft.com/office/powerpoint/2010/main" val="212445118"/>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1E2226C7-DADC-6C7B-91C7-BE271B146082}"/>
              </a:ext>
            </a:extLst>
          </p:cNvPr>
          <p:cNvGrpSpPr/>
          <p:nvPr/>
        </p:nvGrpSpPr>
        <p:grpSpPr>
          <a:xfrm>
            <a:off x="2521961" y="4252138"/>
            <a:ext cx="5649479" cy="2645821"/>
            <a:chOff x="2968695" y="4719040"/>
            <a:chExt cx="5647246" cy="2644775"/>
          </a:xfrm>
        </p:grpSpPr>
        <p:pic>
          <p:nvPicPr>
            <p:cNvPr id="6" name="Picture 6" descr="A diagram of a chemical formula&#10;&#10;Description automatically generated">
              <a:extLst>
                <a:ext uri="{FF2B5EF4-FFF2-40B4-BE49-F238E27FC236}">
                  <a16:creationId xmlns:a16="http://schemas.microsoft.com/office/drawing/2014/main" id="{7E232EB5-4021-346B-B28C-EBA4E96498E5}"/>
                </a:ext>
              </a:extLst>
            </p:cNvPr>
            <p:cNvPicPr>
              <a:picLocks noChangeAspect="1"/>
            </p:cNvPicPr>
            <p:nvPr/>
          </p:nvPicPr>
          <p:blipFill>
            <a:blip r:embed="rId2"/>
            <a:srcRect l="3194" t="14232" r="37589" b="8100"/>
            <a:stretch/>
          </p:blipFill>
          <p:spPr>
            <a:xfrm>
              <a:off x="2968695" y="4719040"/>
              <a:ext cx="3584851" cy="2644775"/>
            </a:xfrm>
            <a:prstGeom prst="rect">
              <a:avLst/>
            </a:prstGeom>
          </p:spPr>
        </p:pic>
        <p:sp>
          <p:nvSpPr>
            <p:cNvPr id="7" name="ZoneTexte 6">
              <a:extLst>
                <a:ext uri="{FF2B5EF4-FFF2-40B4-BE49-F238E27FC236}">
                  <a16:creationId xmlns:a16="http://schemas.microsoft.com/office/drawing/2014/main" id="{07EF3C37-BCFE-7DDB-D44E-41EC212F5289}"/>
                </a:ext>
              </a:extLst>
            </p:cNvPr>
            <p:cNvSpPr txBox="1"/>
            <p:nvPr/>
          </p:nvSpPr>
          <p:spPr>
            <a:xfrm>
              <a:off x="6794717" y="5364318"/>
              <a:ext cx="1821224" cy="1354217"/>
            </a:xfrm>
            <a:prstGeom prst="rect">
              <a:avLst/>
            </a:prstGeom>
            <a:noFill/>
          </p:spPr>
          <p:txBody>
            <a:bodyPr wrap="square" rtlCol="0">
              <a:spAutoFit/>
            </a:bodyPr>
            <a:lstStyle/>
            <a:p>
              <a:r>
                <a:rPr lang="en-GB" sz="1601">
                  <a:latin typeface="Arial" panose="020B0604020202020204" pitchFamily="34" charset="0"/>
                  <a:cs typeface="Arial" panose="020B0604020202020204" pitchFamily="34" charset="0"/>
                </a:rPr>
                <a:t>Heptane: C</a:t>
              </a:r>
              <a:r>
                <a:rPr lang="en-GB" sz="1601" baseline="-25000">
                  <a:latin typeface="Arial" panose="020B0604020202020204" pitchFamily="34" charset="0"/>
                  <a:cs typeface="Arial" panose="020B0604020202020204" pitchFamily="34" charset="0"/>
                </a:rPr>
                <a:t>7</a:t>
              </a:r>
              <a:r>
                <a:rPr lang="en-GB" sz="1601">
                  <a:latin typeface="Arial" panose="020B0604020202020204" pitchFamily="34" charset="0"/>
                  <a:cs typeface="Arial" panose="020B0604020202020204" pitchFamily="34" charset="0"/>
                </a:rPr>
                <a:t>H</a:t>
              </a:r>
              <a:r>
                <a:rPr lang="en-GB" sz="1601" baseline="-25000">
                  <a:latin typeface="Arial" panose="020B0604020202020204" pitchFamily="34" charset="0"/>
                  <a:cs typeface="Arial" panose="020B0604020202020204" pitchFamily="34" charset="0"/>
                </a:rPr>
                <a:t>16</a:t>
              </a:r>
            </a:p>
            <a:p>
              <a:endParaRPr lang="en-GB" sz="1601">
                <a:latin typeface="Arial" panose="020B0604020202020204" pitchFamily="34" charset="0"/>
                <a:cs typeface="Arial" panose="020B0604020202020204" pitchFamily="34" charset="0"/>
              </a:endParaRPr>
            </a:p>
            <a:p>
              <a:r>
                <a:rPr lang="en-GB" sz="1601">
                  <a:latin typeface="Arial" panose="020B0604020202020204" pitchFamily="34" charset="0"/>
                  <a:cs typeface="Arial" panose="020B0604020202020204" pitchFamily="34" charset="0"/>
                </a:rPr>
                <a:t>Pentane: C</a:t>
              </a:r>
              <a:r>
                <a:rPr lang="en-GB" sz="1601" baseline="-25000">
                  <a:latin typeface="Arial" panose="020B0604020202020204" pitchFamily="34" charset="0"/>
                  <a:cs typeface="Arial" panose="020B0604020202020204" pitchFamily="34" charset="0"/>
                </a:rPr>
                <a:t>5</a:t>
              </a:r>
              <a:r>
                <a:rPr lang="en-GB" sz="1601">
                  <a:latin typeface="Arial" panose="020B0604020202020204" pitchFamily="34" charset="0"/>
                  <a:cs typeface="Arial" panose="020B0604020202020204" pitchFamily="34" charset="0"/>
                </a:rPr>
                <a:t>H</a:t>
              </a:r>
              <a:r>
                <a:rPr lang="en-GB" sz="1601" baseline="-25000">
                  <a:latin typeface="Arial" panose="020B0604020202020204" pitchFamily="34" charset="0"/>
                  <a:cs typeface="Arial" panose="020B0604020202020204" pitchFamily="34" charset="0"/>
                </a:rPr>
                <a:t>12</a:t>
              </a:r>
            </a:p>
            <a:p>
              <a:endParaRPr lang="en-GB" sz="1601">
                <a:latin typeface="Arial" panose="020B0604020202020204" pitchFamily="34" charset="0"/>
                <a:cs typeface="Arial" panose="020B0604020202020204" pitchFamily="34" charset="0"/>
              </a:endParaRPr>
            </a:p>
            <a:p>
              <a:r>
                <a:rPr lang="en-GB" sz="1601">
                  <a:latin typeface="Arial" panose="020B0604020202020204" pitchFamily="34" charset="0"/>
                  <a:cs typeface="Arial" panose="020B0604020202020204" pitchFamily="34" charset="0"/>
                </a:rPr>
                <a:t>Ethene: C</a:t>
              </a:r>
              <a:r>
                <a:rPr lang="en-GB" sz="1601" baseline="-25000">
                  <a:latin typeface="Arial" panose="020B0604020202020204" pitchFamily="34" charset="0"/>
                  <a:cs typeface="Arial" panose="020B0604020202020204" pitchFamily="34" charset="0"/>
                </a:rPr>
                <a:t>2</a:t>
              </a:r>
              <a:r>
                <a:rPr lang="en-GB" sz="1601">
                  <a:latin typeface="Arial" panose="020B0604020202020204" pitchFamily="34" charset="0"/>
                  <a:cs typeface="Arial" panose="020B0604020202020204" pitchFamily="34" charset="0"/>
                </a:rPr>
                <a:t>H</a:t>
              </a:r>
              <a:r>
                <a:rPr lang="en-GB" sz="1601" baseline="-25000">
                  <a:latin typeface="Arial" panose="020B0604020202020204" pitchFamily="34" charset="0"/>
                  <a:cs typeface="Arial" panose="020B0604020202020204" pitchFamily="34" charset="0"/>
                </a:rPr>
                <a:t>4</a:t>
              </a:r>
            </a:p>
          </p:txBody>
        </p:sp>
      </p:grpSp>
      <p:sp>
        <p:nvSpPr>
          <p:cNvPr id="8" name="Rectangle 7">
            <a:extLst>
              <a:ext uri="{FF2B5EF4-FFF2-40B4-BE49-F238E27FC236}">
                <a16:creationId xmlns:a16="http://schemas.microsoft.com/office/drawing/2014/main" id="{0850ED56-F1AA-2011-EB32-9660C3B1ECD8}"/>
              </a:ext>
            </a:extLst>
          </p:cNvPr>
          <p:cNvSpPr/>
          <p:nvPr/>
        </p:nvSpPr>
        <p:spPr>
          <a:xfrm>
            <a:off x="2233970" y="4149022"/>
            <a:ext cx="6225461" cy="285205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ZoneTexte 8">
            <a:extLst>
              <a:ext uri="{FF2B5EF4-FFF2-40B4-BE49-F238E27FC236}">
                <a16:creationId xmlns:a16="http://schemas.microsoft.com/office/drawing/2014/main" id="{CDBFEDD8-B6AF-3511-5305-9FC5F73BFD0C}"/>
              </a:ext>
            </a:extLst>
          </p:cNvPr>
          <p:cNvSpPr txBox="1"/>
          <p:nvPr/>
        </p:nvSpPr>
        <p:spPr>
          <a:xfrm>
            <a:off x="2672293" y="7104195"/>
            <a:ext cx="5348814" cy="307899"/>
          </a:xfrm>
          <a:prstGeom prst="rect">
            <a:avLst/>
          </a:prstGeom>
          <a:noFill/>
        </p:spPr>
        <p:txBody>
          <a:bodyPr wrap="square">
            <a:spAutoFit/>
          </a:bodyPr>
          <a:lstStyle/>
          <a:p>
            <a:pPr algn="ctr"/>
            <a:r>
              <a:rPr lang="en-US" sz="1401" i="1">
                <a:latin typeface="Arial" panose="020B0604020202020204" pitchFamily="34" charset="0"/>
                <a:cs typeface="Arial" panose="020B0604020202020204" pitchFamily="34" charset="0"/>
              </a:rPr>
              <a:t>Example of catalytic cracking.</a:t>
            </a:r>
            <a:r>
              <a:rPr lang="en-US" sz="1401" b="1" baseline="30000">
                <a:latin typeface="Arial" panose="020B0604020202020204" pitchFamily="34" charset="0"/>
                <a:cs typeface="Arial" panose="020B0604020202020204" pitchFamily="34" charset="0"/>
              </a:rPr>
              <a:t>1</a:t>
            </a:r>
            <a:endParaRPr lang="en-GB" sz="1401" b="1" baseline="30000"/>
          </a:p>
        </p:txBody>
      </p:sp>
      <p:sp>
        <p:nvSpPr>
          <p:cNvPr id="11" name="ZoneTexte 10">
            <a:extLst>
              <a:ext uri="{FF2B5EF4-FFF2-40B4-BE49-F238E27FC236}">
                <a16:creationId xmlns:a16="http://schemas.microsoft.com/office/drawing/2014/main" id="{AB808234-2ABD-251D-259D-C80E52A37804}"/>
              </a:ext>
            </a:extLst>
          </p:cNvPr>
          <p:cNvSpPr txBox="1"/>
          <p:nvPr/>
        </p:nvSpPr>
        <p:spPr>
          <a:xfrm>
            <a:off x="546061" y="1231780"/>
            <a:ext cx="9530084" cy="2555555"/>
          </a:xfrm>
          <a:prstGeom prst="rect">
            <a:avLst/>
          </a:prstGeom>
          <a:noFill/>
        </p:spPr>
        <p:txBody>
          <a:bodyPr wrap="square">
            <a:spAutoFit/>
          </a:bodyPr>
          <a:lstStyle/>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Fluid catalytic cracking (FCC)</a:t>
            </a:r>
            <a:r>
              <a:rPr lang="en-US" sz="2001">
                <a:latin typeface="Arial" panose="020B0604020202020204" pitchFamily="34" charset="0"/>
                <a:cs typeface="Arial" panose="020B0604020202020204" pitchFamily="34" charset="0"/>
              </a:rPr>
              <a:t>:</a:t>
            </a:r>
            <a:r>
              <a:rPr lang="en-US" sz="2001" b="1">
                <a:latin typeface="Arial" panose="020B0604020202020204" pitchFamily="34" charset="0"/>
                <a:cs typeface="Arial" panose="020B0604020202020204" pitchFamily="34" charset="0"/>
              </a:rPr>
              <a:t> </a:t>
            </a:r>
            <a:r>
              <a:rPr lang="fr-FR" altLang="fr-FR" sz="2001">
                <a:latin typeface="Arial" panose="020B0604020202020204" pitchFamily="34" charset="0"/>
              </a:rPr>
              <a:t>This type of cracking uses a </a:t>
            </a:r>
            <a:r>
              <a:rPr lang="en-US" sz="2001">
                <a:latin typeface="Arial" panose="020B0604020202020204" pitchFamily="34" charset="0"/>
              </a:rPr>
              <a:t>catalyst</a:t>
            </a:r>
            <a:r>
              <a:rPr lang="fr-FR" altLang="fr-FR" sz="2001">
                <a:latin typeface="Arial" panose="020B0604020202020204" pitchFamily="34" charset="0"/>
              </a:rPr>
              <a:t> in a </a:t>
            </a:r>
            <a:r>
              <a:rPr lang="en-US" sz="2001">
                <a:latin typeface="Arial" panose="020B0604020202020204" pitchFamily="34" charset="0"/>
              </a:rPr>
              <a:t>fluidized state to break down heavy hydrocarbons at lower temperatures than thermal cracking. The FCC process, typically occurring at temperatures around 500°C, produces gasoline, olefins, and other valuable products.</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Hydrocracking</a:t>
            </a:r>
            <a:r>
              <a:rPr lang="en-US" sz="2001">
                <a:latin typeface="Arial" panose="020B0604020202020204" pitchFamily="34" charset="0"/>
                <a:cs typeface="Arial" panose="020B0604020202020204" pitchFamily="34" charset="0"/>
              </a:rPr>
              <a:t>:</a:t>
            </a:r>
            <a:r>
              <a:rPr lang="fr-FR" sz="2001">
                <a:latin typeface="Arial" panose="020B0604020202020204" pitchFamily="34" charset="0"/>
                <a:cs typeface="Arial" panose="020B0604020202020204" pitchFamily="34" charset="0"/>
              </a:rPr>
              <a:t> </a:t>
            </a:r>
            <a:r>
              <a:rPr lang="en-US" sz="2001">
                <a:latin typeface="Arial" panose="020B0604020202020204" pitchFamily="34" charset="0"/>
                <a:cs typeface="Arial" panose="020B0604020202020204" pitchFamily="34" charset="0"/>
              </a:rPr>
              <a:t>This process </a:t>
            </a:r>
            <a:r>
              <a:rPr lang="en-US" sz="2001">
                <a:latin typeface="Arial" panose="020B0604020202020204" pitchFamily="34" charset="0"/>
              </a:rPr>
              <a:t>produces high-quality gasoline, jet fuel, and diesel, and it also removes sulfur and nitrogen impurities from the feedstock, making it particularly useful in producing cleaner fuels.</a:t>
            </a:r>
            <a:endParaRPr lang="en-US" sz="2001">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F514A76F-2A8A-AF68-59A5-453EB72209A6}"/>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Hydrocarbon cracking (2/2)</a:t>
            </a:r>
            <a:endParaRPr lang="fr-BE" sz="2401" b="1">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2670E7F-28B0-AC4B-CA81-EA4576505BD3}"/>
              </a:ext>
            </a:extLst>
          </p:cNvPr>
          <p:cNvSpPr txBox="1"/>
          <p:nvPr/>
        </p:nvSpPr>
        <p:spPr>
          <a:xfrm>
            <a:off x="124036" y="7631271"/>
            <a:ext cx="6225460" cy="554217"/>
          </a:xfrm>
          <a:prstGeom prst="rect">
            <a:avLst/>
          </a:prstGeom>
          <a:noFill/>
        </p:spPr>
        <p:txBody>
          <a:bodyPr wrap="square" rtlCol="0">
            <a:spAutoFit/>
          </a:bodyPr>
          <a:lstStyle/>
          <a:p>
            <a:r>
              <a:rPr lang="en-US" sz="1400" b="1" baseline="30000">
                <a:latin typeface="Arial" panose="020B0604020202020204" pitchFamily="34" charset="0"/>
                <a:cs typeface="Arial" panose="020B0604020202020204" pitchFamily="34" charset="0"/>
              </a:rPr>
              <a:t>1 </a:t>
            </a:r>
            <a:r>
              <a:rPr lang="en-GB" sz="1200">
                <a:latin typeface="Arial" panose="020B0604020202020204" pitchFamily="34" charset="0"/>
                <a:cs typeface="Arial" panose="020B0604020202020204" pitchFamily="34" charset="0"/>
              </a:rPr>
              <a:t>https://www.youtube.com/watch?v=zr8l7KVXy1g</a:t>
            </a:r>
          </a:p>
          <a:p>
            <a:endParaRPr lang="fr-FR" sz="1801"/>
          </a:p>
        </p:txBody>
      </p:sp>
      <p:sp>
        <p:nvSpPr>
          <p:cNvPr id="3" name="Espace réservé du numéro de diapositive 2">
            <a:extLst>
              <a:ext uri="{FF2B5EF4-FFF2-40B4-BE49-F238E27FC236}">
                <a16:creationId xmlns:a16="http://schemas.microsoft.com/office/drawing/2014/main" id="{DAE9BF73-C768-D277-20F7-21EA623F1B8E}"/>
              </a:ext>
            </a:extLst>
          </p:cNvPr>
          <p:cNvSpPr>
            <a:spLocks noGrp="1"/>
          </p:cNvSpPr>
          <p:nvPr>
            <p:ph type="sldNum" sz="quarter" idx="12"/>
          </p:nvPr>
        </p:nvSpPr>
        <p:spPr/>
        <p:txBody>
          <a:bodyPr/>
          <a:lstStyle/>
          <a:p>
            <a:fld id="{C7CC0789-4E3B-4896-AB79-9C52DA5A6F9C}" type="slidenum">
              <a:rPr lang="en-GB" smtClean="0"/>
              <a:t>341</a:t>
            </a:fld>
            <a:endParaRPr lang="en-GB"/>
          </a:p>
        </p:txBody>
      </p:sp>
    </p:spTree>
    <p:extLst>
      <p:ext uri="{BB962C8B-B14F-4D97-AF65-F5344CB8AC3E}">
        <p14:creationId xmlns:p14="http://schemas.microsoft.com/office/powerpoint/2010/main" val="4157349133"/>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FAA38DD-6FAD-79DD-E90B-8A4954B6CE8B}"/>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Differential rent of oil</a:t>
            </a:r>
            <a:endParaRPr lang="fr-BE" sz="2401" b="1">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2" name="ZoneTexte 11">
                <a:extLst>
                  <a:ext uri="{FF2B5EF4-FFF2-40B4-BE49-F238E27FC236}">
                    <a16:creationId xmlns:a16="http://schemas.microsoft.com/office/drawing/2014/main" id="{23F1E8FB-CF52-0D61-4893-9D12D4F910D7}"/>
                  </a:ext>
                </a:extLst>
              </p:cNvPr>
              <p:cNvSpPr txBox="1"/>
              <p:nvPr/>
            </p:nvSpPr>
            <p:spPr>
              <a:xfrm>
                <a:off x="590879" y="1380735"/>
                <a:ext cx="9485265" cy="6071434"/>
              </a:xfrm>
              <a:prstGeom prst="rect">
                <a:avLst/>
              </a:prstGeom>
              <a:noFill/>
            </p:spPr>
            <p:txBody>
              <a:bodyPr wrap="square">
                <a:spAutoFit/>
              </a:bodyPr>
              <a:lstStyle/>
              <a:p>
                <a:pPr algn="just"/>
                <a:r>
                  <a:rPr lang="en-US" sz="2001" dirty="0">
                    <a:latin typeface="Arial" panose="020B0604020202020204" pitchFamily="34" charset="0"/>
                    <a:cs typeface="Arial" panose="020B0604020202020204" pitchFamily="34" charset="0"/>
                  </a:rPr>
                  <a:t>Chemically, the classification of crude oils is based on API gravity that we remind:</a:t>
                </a:r>
              </a:p>
              <a:p>
                <a:pPr algn="just"/>
                <a:endParaRPr lang="en-US" sz="2001" dirty="0">
                  <a:latin typeface="Arial" panose="020B0604020202020204" pitchFamily="34" charset="0"/>
                  <a:cs typeface="Arial" panose="020B0604020202020204" pitchFamily="34" charset="0"/>
                </a:endParaRPr>
              </a:p>
              <a:p>
                <a:pPr algn="just"/>
                <a14:m>
                  <m:oMathPara xmlns:m="http://schemas.openxmlformats.org/officeDocument/2006/math">
                    <m:oMathParaPr>
                      <m:jc m:val="centerGroup"/>
                    </m:oMathParaPr>
                    <m:oMath xmlns:m="http://schemas.openxmlformats.org/officeDocument/2006/math">
                      <m:r>
                        <m:rPr>
                          <m:nor/>
                        </m:rPr>
                        <a:rPr lang="fr-BE" sz="2001">
                          <a:latin typeface="Arial" panose="020B0604020202020204" pitchFamily="34" charset="0"/>
                          <a:cs typeface="Arial" panose="020B0604020202020204" pitchFamily="34" charset="0"/>
                        </a:rPr>
                        <m:t>API</m:t>
                      </m:r>
                      <m:r>
                        <m:rPr>
                          <m:nor/>
                        </m:rPr>
                        <a:rPr lang="fr-BE" sz="2001">
                          <a:latin typeface="Arial" panose="020B0604020202020204" pitchFamily="34" charset="0"/>
                          <a:cs typeface="Arial" panose="020B0604020202020204" pitchFamily="34" charset="0"/>
                        </a:rPr>
                        <m:t> = </m:t>
                      </m:r>
                      <m:f>
                        <m:fPr>
                          <m:ctrlPr>
                            <a:rPr lang="fr-BE" sz="2001" i="1">
                              <a:latin typeface="Cambria Math" panose="02040503050406030204" pitchFamily="18" charset="0"/>
                              <a:cs typeface="Arial" panose="020B0604020202020204" pitchFamily="34" charset="0"/>
                            </a:rPr>
                          </m:ctrlPr>
                        </m:fPr>
                        <m:num>
                          <m:r>
                            <m:rPr>
                              <m:nor/>
                            </m:rPr>
                            <a:rPr lang="fr-BE" sz="2001">
                              <a:latin typeface="Arial" panose="020B0604020202020204" pitchFamily="34" charset="0"/>
                              <a:cs typeface="Arial" panose="020B0604020202020204" pitchFamily="34" charset="0"/>
                            </a:rPr>
                            <m:t>141.5</m:t>
                          </m:r>
                        </m:num>
                        <m:den>
                          <m:r>
                            <m:rPr>
                              <m:nor/>
                            </m:rPr>
                            <a:rPr lang="fr-BE" sz="2001" i="1">
                              <a:latin typeface="Arial" panose="020B0604020202020204" pitchFamily="34" charset="0"/>
                              <a:cs typeface="Arial" panose="020B0604020202020204" pitchFamily="34" charset="0"/>
                            </a:rPr>
                            <m:t>d</m:t>
                          </m:r>
                        </m:den>
                      </m:f>
                      <m:r>
                        <m:rPr>
                          <m:nor/>
                        </m:rPr>
                        <a:rPr lang="fr-BE" sz="2001">
                          <a:latin typeface="Cambria Math" panose="02040503050406030204" pitchFamily="18" charset="0"/>
                          <a:cs typeface="Arial" panose="020B0604020202020204" pitchFamily="34" charset="0"/>
                        </a:rPr>
                        <m:t> </m:t>
                      </m:r>
                      <m:r>
                        <m:rPr>
                          <m:nor/>
                        </m:rPr>
                        <a:rPr lang="fr-BE" sz="2001">
                          <a:latin typeface="Arial" panose="020B0604020202020204" pitchFamily="34" charset="0"/>
                          <a:cs typeface="Arial" panose="020B0604020202020204" pitchFamily="34" charset="0"/>
                        </a:rPr>
                        <m:t>− 131.5</m:t>
                      </m:r>
                    </m:oMath>
                  </m:oMathPara>
                </a14:m>
                <a:endParaRPr lang="en-US" sz="2001" dirty="0">
                  <a:latin typeface="Arial" panose="020B0604020202020204" pitchFamily="34" charset="0"/>
                  <a:cs typeface="Arial" panose="020B0604020202020204" pitchFamily="34" charset="0"/>
                </a:endParaRPr>
              </a:p>
              <a:p>
                <a:pPr algn="just"/>
                <a:endParaRPr lang="en-US" sz="2001" dirty="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dirty="0">
                    <a:latin typeface="Arial" panose="020B0604020202020204" pitchFamily="34" charset="0"/>
                    <a:cs typeface="Arial" panose="020B0604020202020204" pitchFamily="34" charset="0"/>
                  </a:rPr>
                  <a:t>Extra heavy oil</a:t>
                </a:r>
                <a:r>
                  <a:rPr lang="en-US" sz="2001" dirty="0">
                    <a:latin typeface="Arial" panose="020B0604020202020204" pitchFamily="34" charset="0"/>
                    <a:cs typeface="Arial" panose="020B0604020202020204" pitchFamily="34" charset="0"/>
                  </a:rPr>
                  <a:t>: API gravity below 10.0° (i.e. </a:t>
                </a:r>
                <a14:m>
                  <m:oMath xmlns:m="http://schemas.openxmlformats.org/officeDocument/2006/math">
                    <m:sSub>
                      <m:sSubPr>
                        <m:ctrlPr>
                          <a:rPr lang="nl-BE" sz="2001" i="1">
                            <a:latin typeface="Cambria Math" panose="02040503050406030204" pitchFamily="18" charset="0"/>
                            <a:cs typeface="Arial" panose="020B0604020202020204" pitchFamily="34" charset="0"/>
                          </a:rPr>
                        </m:ctrlPr>
                      </m:sSubPr>
                      <m:e>
                        <m:r>
                          <a:rPr lang="nl-BE" sz="2001" i="1">
                            <a:latin typeface="Cambria Math" panose="02040503050406030204" pitchFamily="18" charset="0"/>
                            <a:cs typeface="Arial" panose="020B0604020202020204" pitchFamily="34" charset="0"/>
                          </a:rPr>
                          <m:t>𝜌</m:t>
                        </m:r>
                      </m:e>
                      <m:sub>
                        <m:r>
                          <a:rPr lang="nl-BE" sz="2001" i="1">
                            <a:latin typeface="Cambria Math" panose="02040503050406030204" pitchFamily="18" charset="0"/>
                            <a:cs typeface="Arial" panose="020B0604020202020204" pitchFamily="34" charset="0"/>
                          </a:rPr>
                          <m:t>𝑐𝑟𝑢𝑑𝑒</m:t>
                        </m:r>
                        <m:r>
                          <a:rPr lang="nl-BE" sz="2001" i="1">
                            <a:latin typeface="Cambria Math" panose="02040503050406030204" pitchFamily="18" charset="0"/>
                            <a:cs typeface="Arial" panose="020B0604020202020204" pitchFamily="34" charset="0"/>
                          </a:rPr>
                          <m:t> </m:t>
                        </m:r>
                        <m:r>
                          <a:rPr lang="nl-BE" sz="2001" i="1">
                            <a:latin typeface="Cambria Math" panose="02040503050406030204" pitchFamily="18" charset="0"/>
                            <a:cs typeface="Arial" panose="020B0604020202020204" pitchFamily="34" charset="0"/>
                          </a:rPr>
                          <m:t>𝑜𝑖𝑙</m:t>
                        </m:r>
                      </m:sub>
                    </m:sSub>
                  </m:oMath>
                </a14:m>
                <a:r>
                  <a:rPr lang="en-US" sz="2001" dirty="0">
                    <a:latin typeface="Arial" panose="020B0604020202020204" pitchFamily="34" charset="0"/>
                    <a:cs typeface="Arial" panose="020B0604020202020204" pitchFamily="34" charset="0"/>
                  </a:rPr>
                  <a:t>&gt; 1000 kg/m³), consisting of the longest chains.</a:t>
                </a:r>
              </a:p>
              <a:p>
                <a:pPr marL="343037" indent="-343037" algn="just">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dirty="0">
                    <a:latin typeface="Arial" panose="020B0604020202020204" pitchFamily="34" charset="0"/>
                    <a:cs typeface="Arial" panose="020B0604020202020204" pitchFamily="34" charset="0"/>
                  </a:rPr>
                  <a:t>Heavy crude oil</a:t>
                </a:r>
                <a:r>
                  <a:rPr lang="en-US" sz="2001" dirty="0">
                    <a:latin typeface="Arial" panose="020B0604020202020204" pitchFamily="34" charset="0"/>
                    <a:cs typeface="Arial" panose="020B0604020202020204" pitchFamily="34" charset="0"/>
                  </a:rPr>
                  <a:t>: API gravity below 22.3° (i.e. </a:t>
                </a:r>
                <a14:m>
                  <m:oMath xmlns:m="http://schemas.openxmlformats.org/officeDocument/2006/math">
                    <m:sSub>
                      <m:sSubPr>
                        <m:ctrlPr>
                          <a:rPr lang="nl-BE" sz="2001" i="1">
                            <a:latin typeface="Cambria Math" panose="02040503050406030204" pitchFamily="18" charset="0"/>
                            <a:cs typeface="Arial" panose="020B0604020202020204" pitchFamily="34" charset="0"/>
                          </a:rPr>
                        </m:ctrlPr>
                      </m:sSubPr>
                      <m:e>
                        <m:r>
                          <a:rPr lang="nl-BE" sz="2001" i="1">
                            <a:latin typeface="Cambria Math" panose="02040503050406030204" pitchFamily="18" charset="0"/>
                            <a:cs typeface="Arial" panose="020B0604020202020204" pitchFamily="34" charset="0"/>
                          </a:rPr>
                          <m:t>𝜌</m:t>
                        </m:r>
                      </m:e>
                      <m:sub>
                        <m:r>
                          <a:rPr lang="nl-BE" sz="2001" i="1">
                            <a:latin typeface="Cambria Math" panose="02040503050406030204" pitchFamily="18" charset="0"/>
                            <a:cs typeface="Arial" panose="020B0604020202020204" pitchFamily="34" charset="0"/>
                          </a:rPr>
                          <m:t>𝑐𝑟𝑢𝑑𝑒</m:t>
                        </m:r>
                        <m:r>
                          <a:rPr lang="nl-BE" sz="2001" i="1">
                            <a:latin typeface="Cambria Math" panose="02040503050406030204" pitchFamily="18" charset="0"/>
                            <a:cs typeface="Arial" panose="020B0604020202020204" pitchFamily="34" charset="0"/>
                          </a:rPr>
                          <m:t> </m:t>
                        </m:r>
                        <m:r>
                          <a:rPr lang="nl-BE" sz="2001" i="1">
                            <a:latin typeface="Cambria Math" panose="02040503050406030204" pitchFamily="18" charset="0"/>
                            <a:cs typeface="Arial" panose="020B0604020202020204" pitchFamily="34" charset="0"/>
                          </a:rPr>
                          <m:t>𝑜𝑖𝑙</m:t>
                        </m:r>
                      </m:sub>
                    </m:sSub>
                    <m:r>
                      <a:rPr lang="nl-BE" sz="2001" i="1">
                        <a:latin typeface="Cambria Math" panose="02040503050406030204" pitchFamily="18" charset="0"/>
                        <a:cs typeface="Arial" panose="020B0604020202020204" pitchFamily="34" charset="0"/>
                      </a:rPr>
                      <m:t> </m:t>
                    </m:r>
                  </m:oMath>
                </a14:m>
                <a:r>
                  <a:rPr lang="en-US" sz="2001" dirty="0">
                    <a:latin typeface="Arial" panose="020B0604020202020204" pitchFamily="34" charset="0"/>
                    <a:cs typeface="Arial" panose="020B0604020202020204" pitchFamily="34" charset="0"/>
                  </a:rPr>
                  <a:t>from 920 to 1000 kg/m³), with longer chains;</a:t>
                </a:r>
              </a:p>
              <a:p>
                <a:pPr marL="343037" indent="-343037" algn="just">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dirty="0">
                    <a:latin typeface="Arial" panose="020B0604020202020204" pitchFamily="34" charset="0"/>
                    <a:cs typeface="Arial" panose="020B0604020202020204" pitchFamily="34" charset="0"/>
                  </a:rPr>
                  <a:t>Medium oil</a:t>
                </a:r>
                <a:r>
                  <a:rPr lang="en-US" sz="2001" dirty="0">
                    <a:latin typeface="Arial" panose="020B0604020202020204" pitchFamily="34" charset="0"/>
                    <a:cs typeface="Arial" panose="020B0604020202020204" pitchFamily="34" charset="0"/>
                  </a:rPr>
                  <a:t>: API gravity between 22.3° and 31.1° (i.e. </a:t>
                </a:r>
                <a14:m>
                  <m:oMath xmlns:m="http://schemas.openxmlformats.org/officeDocument/2006/math">
                    <m:sSub>
                      <m:sSubPr>
                        <m:ctrlPr>
                          <a:rPr lang="nl-BE" sz="2001" i="1">
                            <a:latin typeface="Cambria Math" panose="02040503050406030204" pitchFamily="18" charset="0"/>
                            <a:cs typeface="Arial" panose="020B0604020202020204" pitchFamily="34" charset="0"/>
                          </a:rPr>
                        </m:ctrlPr>
                      </m:sSubPr>
                      <m:e>
                        <m:r>
                          <a:rPr lang="nl-BE" sz="2001" i="1">
                            <a:latin typeface="Cambria Math" panose="02040503050406030204" pitchFamily="18" charset="0"/>
                            <a:cs typeface="Arial" panose="020B0604020202020204" pitchFamily="34" charset="0"/>
                          </a:rPr>
                          <m:t>𝜌</m:t>
                        </m:r>
                      </m:e>
                      <m:sub>
                        <m:r>
                          <a:rPr lang="nl-BE" sz="2001" i="1">
                            <a:latin typeface="Cambria Math" panose="02040503050406030204" pitchFamily="18" charset="0"/>
                            <a:cs typeface="Arial" panose="020B0604020202020204" pitchFamily="34" charset="0"/>
                          </a:rPr>
                          <m:t>𝑐𝑟𝑢𝑑𝑒</m:t>
                        </m:r>
                        <m:r>
                          <a:rPr lang="nl-BE" sz="2001" i="1">
                            <a:latin typeface="Cambria Math" panose="02040503050406030204" pitchFamily="18" charset="0"/>
                            <a:cs typeface="Arial" panose="020B0604020202020204" pitchFamily="34" charset="0"/>
                          </a:rPr>
                          <m:t> </m:t>
                        </m:r>
                        <m:r>
                          <a:rPr lang="nl-BE" sz="2001" i="1">
                            <a:latin typeface="Cambria Math" panose="02040503050406030204" pitchFamily="18" charset="0"/>
                            <a:cs typeface="Arial" panose="020B0604020202020204" pitchFamily="34" charset="0"/>
                          </a:rPr>
                          <m:t>𝑜𝑖𝑙</m:t>
                        </m:r>
                      </m:sub>
                    </m:sSub>
                    <m:r>
                      <a:rPr lang="nl-BE" sz="2001" i="1">
                        <a:latin typeface="Cambria Math" panose="02040503050406030204" pitchFamily="18" charset="0"/>
                        <a:cs typeface="Arial" panose="020B0604020202020204" pitchFamily="34" charset="0"/>
                      </a:rPr>
                      <m:t> </m:t>
                    </m:r>
                  </m:oMath>
                </a14:m>
                <a:r>
                  <a:rPr lang="en-US" sz="2001" dirty="0">
                    <a:latin typeface="Arial" panose="020B0604020202020204" pitchFamily="34" charset="0"/>
                    <a:cs typeface="Arial" panose="020B0604020202020204" pitchFamily="34" charset="0"/>
                  </a:rPr>
                  <a:t>from 870 to 920 kg/m³), with moderately long hydrocarbon chains;</a:t>
                </a:r>
              </a:p>
              <a:p>
                <a:pPr marL="343037" indent="-343037" algn="just">
                  <a:buFont typeface="Arial" panose="020B0604020202020204" pitchFamily="34" charset="0"/>
                  <a:buChar char="•"/>
                </a:pPr>
                <a:endParaRPr lang="en-US" sz="1000" b="1" dirty="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dirty="0">
                    <a:latin typeface="Arial" panose="020B0604020202020204" pitchFamily="34" charset="0"/>
                    <a:cs typeface="Arial" panose="020B0604020202020204" pitchFamily="34" charset="0"/>
                  </a:rPr>
                  <a:t>Light crude oil</a:t>
                </a:r>
                <a:r>
                  <a:rPr lang="en-US" sz="2001" dirty="0">
                    <a:latin typeface="Arial" panose="020B0604020202020204" pitchFamily="34" charset="0"/>
                    <a:cs typeface="Arial" panose="020B0604020202020204" pitchFamily="34" charset="0"/>
                  </a:rPr>
                  <a:t>: API gravity higher than 31.1° (</a:t>
                </a:r>
                <a:r>
                  <a:rPr lang="en-US" sz="2001" i="1" dirty="0">
                    <a:latin typeface="Arial" panose="020B0604020202020204" pitchFamily="34" charset="0"/>
                    <a:cs typeface="Arial" panose="020B0604020202020204" pitchFamily="34" charset="0"/>
                  </a:rPr>
                  <a:t>i.e. </a:t>
                </a:r>
                <a14:m>
                  <m:oMath xmlns:m="http://schemas.openxmlformats.org/officeDocument/2006/math">
                    <m:sSub>
                      <m:sSubPr>
                        <m:ctrlPr>
                          <a:rPr lang="nl-BE" sz="2001" i="1">
                            <a:latin typeface="Cambria Math" panose="02040503050406030204" pitchFamily="18" charset="0"/>
                            <a:cs typeface="Arial" panose="020B0604020202020204" pitchFamily="34" charset="0"/>
                          </a:rPr>
                        </m:ctrlPr>
                      </m:sSubPr>
                      <m:e>
                        <m:r>
                          <a:rPr lang="nl-BE" sz="2001" i="1">
                            <a:latin typeface="Cambria Math" panose="02040503050406030204" pitchFamily="18" charset="0"/>
                            <a:cs typeface="Arial" panose="020B0604020202020204" pitchFamily="34" charset="0"/>
                          </a:rPr>
                          <m:t>𝜌</m:t>
                        </m:r>
                      </m:e>
                      <m:sub>
                        <m:r>
                          <a:rPr lang="nl-BE" sz="2001" i="1">
                            <a:latin typeface="Cambria Math" panose="02040503050406030204" pitchFamily="18" charset="0"/>
                            <a:cs typeface="Arial" panose="020B0604020202020204" pitchFamily="34" charset="0"/>
                          </a:rPr>
                          <m:t>𝑐𝑟𝑢𝑑𝑒</m:t>
                        </m:r>
                        <m:r>
                          <a:rPr lang="nl-BE" sz="2001" i="1">
                            <a:latin typeface="Cambria Math" panose="02040503050406030204" pitchFamily="18" charset="0"/>
                            <a:cs typeface="Arial" panose="020B0604020202020204" pitchFamily="34" charset="0"/>
                          </a:rPr>
                          <m:t> </m:t>
                        </m:r>
                        <m:r>
                          <a:rPr lang="nl-BE" sz="2001" i="1">
                            <a:latin typeface="Cambria Math" panose="02040503050406030204" pitchFamily="18" charset="0"/>
                            <a:cs typeface="Arial" panose="020B0604020202020204" pitchFamily="34" charset="0"/>
                          </a:rPr>
                          <m:t>𝑜𝑖𝑙</m:t>
                        </m:r>
                      </m:sub>
                    </m:sSub>
                  </m:oMath>
                </a14:m>
                <a:r>
                  <a:rPr lang="en-US" sz="2001" dirty="0">
                    <a:latin typeface="Arial" panose="020B0604020202020204" pitchFamily="34" charset="0"/>
                    <a:cs typeface="Arial" panose="020B0604020202020204" pitchFamily="34" charset="0"/>
                  </a:rPr>
                  <a:t>&lt; 870 kg/m³), containing shorter hydrocarbon chains; </a:t>
                </a:r>
              </a:p>
              <a:p>
                <a:pPr algn="just"/>
                <a:endParaRPr lang="en-US" sz="2001" dirty="0">
                  <a:latin typeface="Arial" panose="020B0604020202020204" pitchFamily="34" charset="0"/>
                  <a:cs typeface="Arial" panose="020B0604020202020204" pitchFamily="34" charset="0"/>
                </a:endParaRPr>
              </a:p>
              <a:p>
                <a:pPr algn="just"/>
                <a:r>
                  <a:rPr lang="en-US" sz="2001" b="1" dirty="0">
                    <a:latin typeface="Arial" panose="020B0604020202020204" pitchFamily="34" charset="0"/>
                    <a:cs typeface="Arial" panose="020B0604020202020204" pitchFamily="34" charset="0"/>
                  </a:rPr>
                  <a:t>The lighter and shorter the hydrocarbon chains, the more valuable the product tends to be. </a:t>
                </a:r>
                <a:r>
                  <a:rPr lang="en-US" sz="2001" dirty="0">
                    <a:latin typeface="Arial" panose="020B0604020202020204" pitchFamily="34" charset="0"/>
                    <a:cs typeface="Arial" panose="020B0604020202020204" pitchFamily="34" charset="0"/>
                  </a:rPr>
                  <a:t>Light crude products like gasoline and diesel sell better than heavy crude products like fuel oil and bitumen, creating a market value difference known as the </a:t>
                </a:r>
                <a:r>
                  <a:rPr lang="en-US" sz="2001" b="1" dirty="0">
                    <a:latin typeface="Arial" panose="020B0604020202020204" pitchFamily="34" charset="0"/>
                    <a:cs typeface="Arial" panose="020B0604020202020204" pitchFamily="34" charset="0"/>
                  </a:rPr>
                  <a:t>differential rent.</a:t>
                </a:r>
              </a:p>
            </p:txBody>
          </p:sp>
        </mc:Choice>
        <mc:Fallback>
          <p:sp>
            <p:nvSpPr>
              <p:cNvPr id="12" name="ZoneTexte 11">
                <a:extLst>
                  <a:ext uri="{FF2B5EF4-FFF2-40B4-BE49-F238E27FC236}">
                    <a16:creationId xmlns:a16="http://schemas.microsoft.com/office/drawing/2014/main" id="{23F1E8FB-CF52-0D61-4893-9D12D4F910D7}"/>
                  </a:ext>
                </a:extLst>
              </p:cNvPr>
              <p:cNvSpPr txBox="1">
                <a:spLocks noRot="1" noChangeAspect="1" noMove="1" noResize="1" noEditPoints="1" noAdjustHandles="1" noChangeArrowheads="1" noChangeShapeType="1" noTextEdit="1"/>
              </p:cNvSpPr>
              <p:nvPr/>
            </p:nvSpPr>
            <p:spPr>
              <a:xfrm>
                <a:off x="590879" y="1380735"/>
                <a:ext cx="9485265" cy="6071434"/>
              </a:xfrm>
              <a:prstGeom prst="rect">
                <a:avLst/>
              </a:prstGeom>
              <a:blipFill>
                <a:blip r:embed="rId3"/>
                <a:stretch>
                  <a:fillRect l="-707" t="-402" r="-643" b="-904"/>
                </a:stretch>
              </a:blipFill>
            </p:spPr>
            <p:txBody>
              <a:bodyPr/>
              <a:lstStyle/>
              <a:p>
                <a:r>
                  <a:rPr lang="fr-BE">
                    <a:noFill/>
                  </a:rPr>
                  <a:t> </a:t>
                </a:r>
              </a:p>
            </p:txBody>
          </p:sp>
        </mc:Fallback>
      </mc:AlternateContent>
      <p:sp>
        <p:nvSpPr>
          <p:cNvPr id="2" name="Espace réservé du numéro de diapositive 1">
            <a:extLst>
              <a:ext uri="{FF2B5EF4-FFF2-40B4-BE49-F238E27FC236}">
                <a16:creationId xmlns:a16="http://schemas.microsoft.com/office/drawing/2014/main" id="{6FD1971D-E76A-B045-197D-EBEA41C60DA5}"/>
              </a:ext>
            </a:extLst>
          </p:cNvPr>
          <p:cNvSpPr>
            <a:spLocks noGrp="1"/>
          </p:cNvSpPr>
          <p:nvPr>
            <p:ph type="sldNum" sz="quarter" idx="12"/>
          </p:nvPr>
        </p:nvSpPr>
        <p:spPr/>
        <p:txBody>
          <a:bodyPr/>
          <a:lstStyle/>
          <a:p>
            <a:fld id="{C7CC0789-4E3B-4896-AB79-9C52DA5A6F9C}" type="slidenum">
              <a:rPr lang="en-GB" smtClean="0"/>
              <a:t>342</a:t>
            </a:fld>
            <a:endParaRPr lang="en-GB"/>
          </a:p>
        </p:txBody>
      </p:sp>
    </p:spTree>
    <p:extLst>
      <p:ext uri="{BB962C8B-B14F-4D97-AF65-F5344CB8AC3E}">
        <p14:creationId xmlns:p14="http://schemas.microsoft.com/office/powerpoint/2010/main" val="3622621540"/>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398237D-67ED-7321-E979-F11E3105B835}"/>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Disparities – Technical production costs</a:t>
            </a:r>
            <a:endParaRPr lang="fr-BE" sz="2401" b="1">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2649720B-86F3-6538-F9AA-1DD66134E6D0}"/>
              </a:ext>
            </a:extLst>
          </p:cNvPr>
          <p:cNvSpPr txBox="1"/>
          <p:nvPr/>
        </p:nvSpPr>
        <p:spPr>
          <a:xfrm>
            <a:off x="167970" y="7591799"/>
            <a:ext cx="9425397" cy="292388"/>
          </a:xfrm>
          <a:prstGeom prst="rect">
            <a:avLst/>
          </a:prstGeom>
          <a:noFill/>
        </p:spPr>
        <p:txBody>
          <a:bodyPr wrap="square">
            <a:spAutoFit/>
          </a:bodyPr>
          <a:lstStyle/>
          <a:p>
            <a:pPr algn="just"/>
            <a:r>
              <a:rPr lang="en-US" sz="1300" b="1">
                <a:latin typeface="Arial" panose="020B0604020202020204" pitchFamily="34" charset="0"/>
                <a:cs typeface="Arial" panose="020B0604020202020204" pitchFamily="34" charset="0"/>
              </a:rPr>
              <a:t>*</a:t>
            </a:r>
            <a:r>
              <a:rPr lang="en-US" sz="1300">
                <a:latin typeface="Arial" panose="020B0604020202020204" pitchFamily="34" charset="0"/>
                <a:cs typeface="Arial" panose="020B0604020202020204" pitchFamily="34" charset="0"/>
              </a:rPr>
              <a:t>One barrel of oil equals 159 liters, and one ton of oil is approximately 7.3 barrels.</a:t>
            </a:r>
          </a:p>
        </p:txBody>
      </p:sp>
      <p:sp>
        <p:nvSpPr>
          <p:cNvPr id="16" name="ZoneTexte 15">
            <a:extLst>
              <a:ext uri="{FF2B5EF4-FFF2-40B4-BE49-F238E27FC236}">
                <a16:creationId xmlns:a16="http://schemas.microsoft.com/office/drawing/2014/main" id="{CBB64A80-46DA-3C7D-DBFC-4301CAA0B25D}"/>
              </a:ext>
            </a:extLst>
          </p:cNvPr>
          <p:cNvSpPr txBox="1"/>
          <p:nvPr/>
        </p:nvSpPr>
        <p:spPr>
          <a:xfrm>
            <a:off x="531016" y="2154291"/>
            <a:ext cx="9485263" cy="409509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disparities in production costs are influenced by various factors, including </a:t>
            </a:r>
            <a:r>
              <a:rPr lang="en-US" sz="2001" b="1">
                <a:latin typeface="Arial" panose="020B0604020202020204" pitchFamily="34" charset="0"/>
                <a:cs typeface="Arial" panose="020B0604020202020204" pitchFamily="34" charset="0"/>
              </a:rPr>
              <a:t>geological conditions</a:t>
            </a:r>
            <a:r>
              <a:rPr lang="en-US" sz="2001">
                <a:latin typeface="Arial" panose="020B0604020202020204" pitchFamily="34" charset="0"/>
                <a:cs typeface="Arial" panose="020B0604020202020204" pitchFamily="34" charset="0"/>
              </a:rPr>
              <a:t>, </a:t>
            </a:r>
            <a:r>
              <a:rPr lang="en-US" sz="2001" b="1">
                <a:latin typeface="Arial" panose="020B0604020202020204" pitchFamily="34" charset="0"/>
                <a:cs typeface="Arial" panose="020B0604020202020204" pitchFamily="34" charset="0"/>
              </a:rPr>
              <a:t>proximity to consumption areas</a:t>
            </a:r>
            <a:r>
              <a:rPr lang="en-US" sz="2001">
                <a:latin typeface="Arial" panose="020B0604020202020204" pitchFamily="34" charset="0"/>
                <a:cs typeface="Arial" panose="020B0604020202020204" pitchFamily="34" charset="0"/>
              </a:rPr>
              <a:t>, and </a:t>
            </a:r>
            <a:r>
              <a:rPr lang="en-US" sz="2001" b="1">
                <a:latin typeface="Arial" panose="020B0604020202020204" pitchFamily="34" charset="0"/>
                <a:cs typeface="Arial" panose="020B0604020202020204" pitchFamily="34" charset="0"/>
              </a:rPr>
              <a:t>political stability</a:t>
            </a:r>
            <a:r>
              <a:rPr lang="en-US" sz="2001">
                <a:latin typeface="Arial" panose="020B0604020202020204" pitchFamily="34" charset="0"/>
                <a:cs typeface="Arial" panose="020B0604020202020204" pitchFamily="34" charset="0"/>
              </a:rPr>
              <a:t>.</a:t>
            </a: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Offshore oil production can be significantly more expensive than onshore operations</a:t>
            </a:r>
            <a:r>
              <a:rPr lang="en-US" sz="2001">
                <a:latin typeface="Arial" panose="020B0604020202020204" pitchFamily="34" charset="0"/>
                <a:cs typeface="Arial" panose="020B0604020202020204" pitchFamily="34" charset="0"/>
              </a:rPr>
              <a:t>. For example, costs in the Middle East range from $2 to $5 per barrel</a:t>
            </a:r>
            <a:r>
              <a:rPr lang="en-US" sz="2001" b="1">
                <a:latin typeface="Arial" panose="020B0604020202020204" pitchFamily="34" charset="0"/>
                <a:cs typeface="Arial" panose="020B0604020202020204" pitchFamily="34" charset="0"/>
              </a:rPr>
              <a:t>*</a:t>
            </a:r>
            <a:r>
              <a:rPr lang="en-US" sz="2001">
                <a:latin typeface="Arial" panose="020B0604020202020204" pitchFamily="34" charset="0"/>
                <a:cs typeface="Arial" panose="020B0604020202020204" pitchFamily="34" charset="0"/>
              </a:rPr>
              <a:t> for onshore production, while offshore production in the Gulf of Guinea can reach $40 to $50 per barrel. The complexities of offshore production are exemplified by the challengers of exploiting the Kashagan Offshore challenges and the Deepwater Horizon disaster.</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Nevertheless, the development of offshore oil production has been particularly prominent in regions like the North Sea, where advancements in technology and infrastructure have made it feasible despite the higher costs.</a:t>
            </a:r>
          </a:p>
        </p:txBody>
      </p:sp>
      <p:sp>
        <p:nvSpPr>
          <p:cNvPr id="2" name="Espace réservé du numéro de diapositive 1">
            <a:extLst>
              <a:ext uri="{FF2B5EF4-FFF2-40B4-BE49-F238E27FC236}">
                <a16:creationId xmlns:a16="http://schemas.microsoft.com/office/drawing/2014/main" id="{CDD3015A-9B0A-AAB8-DA23-2424FCF9CD39}"/>
              </a:ext>
            </a:extLst>
          </p:cNvPr>
          <p:cNvSpPr>
            <a:spLocks noGrp="1"/>
          </p:cNvSpPr>
          <p:nvPr>
            <p:ph type="sldNum" sz="quarter" idx="12"/>
          </p:nvPr>
        </p:nvSpPr>
        <p:spPr/>
        <p:txBody>
          <a:bodyPr/>
          <a:lstStyle/>
          <a:p>
            <a:fld id="{C7CC0789-4E3B-4896-AB79-9C52DA5A6F9C}" type="slidenum">
              <a:rPr lang="en-GB" smtClean="0"/>
              <a:t>343</a:t>
            </a:fld>
            <a:endParaRPr lang="en-GB"/>
          </a:p>
        </p:txBody>
      </p:sp>
    </p:spTree>
    <p:extLst>
      <p:ext uri="{BB962C8B-B14F-4D97-AF65-F5344CB8AC3E}">
        <p14:creationId xmlns:p14="http://schemas.microsoft.com/office/powerpoint/2010/main" val="3090867092"/>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759635F-E38A-4AA0-FF90-3DC3662BF5BC}"/>
              </a:ext>
            </a:extLst>
          </p:cNvPr>
          <p:cNvSpPr txBox="1"/>
          <p:nvPr/>
        </p:nvSpPr>
        <p:spPr>
          <a:xfrm>
            <a:off x="590881" y="1078806"/>
            <a:ext cx="9485264" cy="2863454"/>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Deepwater Horizon disaster was a catastrophic offshore oil spill that occurred on April 20, 2010, in the Gulf of Mexico. The disaster began with an explosion on the Deepwater Horizon drilling rig, </a:t>
            </a:r>
            <a:r>
              <a:rPr lang="en-US" sz="2001" b="1">
                <a:latin typeface="Arial" panose="020B0604020202020204" pitchFamily="34" charset="0"/>
                <a:cs typeface="Arial" panose="020B0604020202020204" pitchFamily="34" charset="0"/>
              </a:rPr>
              <a:t>which was operated by BP</a:t>
            </a:r>
            <a:r>
              <a:rPr lang="en-US" sz="2001">
                <a:latin typeface="Arial" panose="020B0604020202020204" pitchFamily="34" charset="0"/>
                <a:cs typeface="Arial" panose="020B0604020202020204" pitchFamily="34" charset="0"/>
              </a:rPr>
              <a:t>. The explosion and subsequent fire resulted in the sinking of the Deepwater Horizon and the deaths of 11 workers, and 17 others were injured.</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led to a blowout at the Macondo well, resulting in the release of millions of barrels of oil into the ocean over a period of nearly 87 days. It is one of the largest environmental disasters in history.</a:t>
            </a:r>
            <a:endParaRPr lang="en-GB" sz="2001">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B8C26EF3-465C-BFD0-3325-EBFBC1D085E2}"/>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The</a:t>
            </a:r>
            <a:r>
              <a:rPr lang="en-US" sz="2401">
                <a:latin typeface="Arial" panose="020B0604020202020204" pitchFamily="34" charset="0"/>
                <a:cs typeface="Arial" panose="020B0604020202020204" pitchFamily="34" charset="0"/>
              </a:rPr>
              <a:t> </a:t>
            </a:r>
            <a:r>
              <a:rPr lang="en-US" sz="2401" b="1">
                <a:latin typeface="Arial" panose="020B0604020202020204" pitchFamily="34" charset="0"/>
                <a:cs typeface="Arial" panose="020B0604020202020204" pitchFamily="34" charset="0"/>
              </a:rPr>
              <a:t>Deepwater Horizon disaster</a:t>
            </a:r>
            <a:endParaRPr lang="fr-BE" sz="2401" b="1">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D7839BF4-8C44-0643-BC2D-006527253CDB}"/>
              </a:ext>
            </a:extLst>
          </p:cNvPr>
          <p:cNvGrpSpPr/>
          <p:nvPr/>
        </p:nvGrpSpPr>
        <p:grpSpPr>
          <a:xfrm>
            <a:off x="2405265" y="4317034"/>
            <a:ext cx="5882871" cy="2998886"/>
            <a:chOff x="2131661" y="4246980"/>
            <a:chExt cx="6423727" cy="3274596"/>
          </a:xfrm>
        </p:grpSpPr>
        <p:pic>
          <p:nvPicPr>
            <p:cNvPr id="2050" name="Picture 2">
              <a:extLst>
                <a:ext uri="{FF2B5EF4-FFF2-40B4-BE49-F238E27FC236}">
                  <a16:creationId xmlns:a16="http://schemas.microsoft.com/office/drawing/2014/main" id="{C92BDF52-0018-1D4C-A278-67DAF6850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1661" y="4246980"/>
              <a:ext cx="6423727" cy="327459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3CDB802-C50D-D1C9-43E7-F34C2606C95C}"/>
                </a:ext>
              </a:extLst>
            </p:cNvPr>
            <p:cNvSpPr/>
            <p:nvPr/>
          </p:nvSpPr>
          <p:spPr>
            <a:xfrm>
              <a:off x="2131661" y="4246980"/>
              <a:ext cx="6423727" cy="327459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2" name="Espace réservé du numéro de diapositive 1">
            <a:extLst>
              <a:ext uri="{FF2B5EF4-FFF2-40B4-BE49-F238E27FC236}">
                <a16:creationId xmlns:a16="http://schemas.microsoft.com/office/drawing/2014/main" id="{F2771E61-8410-3E1C-41C7-354CCAFE592C}"/>
              </a:ext>
            </a:extLst>
          </p:cNvPr>
          <p:cNvSpPr>
            <a:spLocks noGrp="1"/>
          </p:cNvSpPr>
          <p:nvPr>
            <p:ph type="sldNum" sz="quarter" idx="12"/>
          </p:nvPr>
        </p:nvSpPr>
        <p:spPr/>
        <p:txBody>
          <a:bodyPr/>
          <a:lstStyle/>
          <a:p>
            <a:fld id="{C7CC0789-4E3B-4896-AB79-9C52DA5A6F9C}" type="slidenum">
              <a:rPr lang="en-GB" smtClean="0"/>
              <a:t>344</a:t>
            </a:fld>
            <a:endParaRPr lang="en-GB"/>
          </a:p>
        </p:txBody>
      </p:sp>
    </p:spTree>
    <p:extLst>
      <p:ext uri="{BB962C8B-B14F-4D97-AF65-F5344CB8AC3E}">
        <p14:creationId xmlns:p14="http://schemas.microsoft.com/office/powerpoint/2010/main" val="3576805894"/>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7658EF6E-E50D-6C72-AB54-37A530045CD3}"/>
              </a:ext>
            </a:extLst>
          </p:cNvPr>
          <p:cNvSpPr txBox="1"/>
          <p:nvPr/>
        </p:nvSpPr>
        <p:spPr>
          <a:xfrm>
            <a:off x="590881" y="1588640"/>
            <a:ext cx="9485264" cy="5326640"/>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In the long term, the oil industry must contend with the following factors:</a:t>
            </a:r>
          </a:p>
          <a:p>
            <a:pPr algn="just"/>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Competition among existing players</a:t>
            </a:r>
            <a:r>
              <a:rPr lang="en-US" sz="2001">
                <a:latin typeface="Arial" panose="020B0604020202020204" pitchFamily="34" charset="0"/>
                <a:cs typeface="Arial" panose="020B0604020202020204" pitchFamily="34" charset="0"/>
              </a:rPr>
              <a:t> (Insiders);</a:t>
            </a:r>
          </a:p>
          <a:p>
            <a:pPr marL="343037" indent="-343037" algn="just">
              <a:buFont typeface="Arial" panose="020B0604020202020204" pitchFamily="34" charset="0"/>
              <a:buChar char="•"/>
            </a:pPr>
            <a:endParaRPr lang="en-US"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Threat of new entrants</a:t>
            </a:r>
            <a:r>
              <a:rPr lang="en-US" sz="2001">
                <a:latin typeface="Arial" panose="020B0604020202020204" pitchFamily="34" charset="0"/>
                <a:cs typeface="Arial" panose="020B0604020202020204" pitchFamily="34" charset="0"/>
              </a:rPr>
              <a:t> (Outsiders);</a:t>
            </a:r>
          </a:p>
          <a:p>
            <a:pPr marL="343037" indent="-343037" algn="just">
              <a:buFont typeface="Arial" panose="020B0604020202020204" pitchFamily="34" charset="0"/>
              <a:buChar char="•"/>
            </a:pPr>
            <a:endParaRPr lang="en-US"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Threat of substitutes</a:t>
            </a:r>
            <a:r>
              <a:rPr lang="en-US"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US"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Power of customers</a:t>
            </a:r>
            <a:r>
              <a:rPr lang="en-US" sz="2001">
                <a:latin typeface="Arial" panose="020B0604020202020204" pitchFamily="34" charset="0"/>
                <a:cs typeface="Arial" panose="020B0604020202020204" pitchFamily="34" charset="0"/>
              </a:rPr>
              <a:t>, which was particularly evident during the COVID-19 crisis and is influenced by the relatively low lifting costs of oil;</a:t>
            </a:r>
          </a:p>
          <a:p>
            <a:pPr marL="343037" indent="-343037" algn="just">
              <a:buFont typeface="Arial" panose="020B0604020202020204" pitchFamily="34" charset="0"/>
              <a:buChar char="•"/>
            </a:pPr>
            <a:endParaRPr lang="en-US"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Bargaining power of suppliers</a:t>
            </a:r>
            <a:r>
              <a:rPr lang="en-US" sz="2001">
                <a:latin typeface="Arial" panose="020B0604020202020204" pitchFamily="34" charset="0"/>
                <a:cs typeface="Arial" panose="020B0604020202020204" pitchFamily="34" charset="0"/>
              </a:rPr>
              <a:t>, as illustrated by the influence of OPEC+.</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model is known as </a:t>
            </a:r>
            <a:r>
              <a:rPr lang="en-US" sz="2001" b="1">
                <a:latin typeface="Arial" panose="020B0604020202020204" pitchFamily="34" charset="0"/>
                <a:cs typeface="Arial" panose="020B0604020202020204" pitchFamily="34" charset="0"/>
              </a:rPr>
              <a:t>Porter’s Five Forces framework</a:t>
            </a:r>
            <a:r>
              <a:rPr lang="en-US" sz="2001" b="1" baseline="30000">
                <a:latin typeface="Arial" panose="020B0604020202020204" pitchFamily="34" charset="0"/>
                <a:cs typeface="Arial" panose="020B0604020202020204" pitchFamily="34" charset="0"/>
              </a:rPr>
              <a:t>1</a:t>
            </a:r>
            <a:r>
              <a:rPr lang="en-US" sz="2001">
                <a:latin typeface="Arial" panose="020B0604020202020204" pitchFamily="34" charset="0"/>
                <a:cs typeface="Arial" panose="020B0604020202020204" pitchFamily="34" charset="0"/>
              </a:rPr>
              <a:t>, developed by Harvard University professor Michael Porter.</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Additionally, the industry is affected by various regulations.</a:t>
            </a:r>
          </a:p>
        </p:txBody>
      </p:sp>
      <p:sp>
        <p:nvSpPr>
          <p:cNvPr id="12" name="ZoneTexte 11">
            <a:extLst>
              <a:ext uri="{FF2B5EF4-FFF2-40B4-BE49-F238E27FC236}">
                <a16:creationId xmlns:a16="http://schemas.microsoft.com/office/drawing/2014/main" id="{1B0FB339-16CA-5197-43C1-3F5C389D82BE}"/>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Disparities – Porter’s Five Forces framework</a:t>
            </a:r>
            <a:endParaRPr lang="en-US" sz="240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7F556E2B-1DC1-778B-43FF-E5A7E0F2EEDF}"/>
              </a:ext>
            </a:extLst>
          </p:cNvPr>
          <p:cNvSpPr txBox="1"/>
          <p:nvPr/>
        </p:nvSpPr>
        <p:spPr>
          <a:xfrm>
            <a:off x="80559" y="7650624"/>
            <a:ext cx="9485264" cy="277109"/>
          </a:xfrm>
          <a:prstGeom prst="rect">
            <a:avLst/>
          </a:prstGeom>
          <a:noFill/>
        </p:spPr>
        <p:txBody>
          <a:bodyPr wrap="square">
            <a:spAutoFit/>
          </a:bodyPr>
          <a:lstStyle/>
          <a:p>
            <a:pPr algn="just"/>
            <a:r>
              <a:rPr lang="en-US" sz="1200" baseline="30000">
                <a:solidFill>
                  <a:srgbClr val="202122"/>
                </a:solidFill>
                <a:latin typeface="Arial" panose="020B0604020202020204" pitchFamily="34" charset="0"/>
              </a:rPr>
              <a:t>1</a:t>
            </a:r>
            <a:r>
              <a:rPr lang="en-US" sz="1200">
                <a:solidFill>
                  <a:srgbClr val="202122"/>
                </a:solidFill>
                <a:latin typeface="Arial" panose="020B0604020202020204" pitchFamily="34" charset="0"/>
              </a:rPr>
              <a:t>Michael E. Porter, </a:t>
            </a:r>
            <a:r>
              <a:rPr lang="en-US" sz="1200">
                <a:latin typeface="Arial" panose="020B0604020202020204" pitchFamily="34" charset="0"/>
              </a:rPr>
              <a:t>"How Competitive Forces Shape Strategy"</a:t>
            </a:r>
            <a:r>
              <a:rPr lang="en-US" sz="1200">
                <a:solidFill>
                  <a:srgbClr val="202122"/>
                </a:solidFill>
                <a:latin typeface="Arial" panose="020B0604020202020204" pitchFamily="34" charset="0"/>
              </a:rPr>
              <a:t>, Harvard Business Review, May 1979 (Vol. 57, No. 2), pp. 137–145</a:t>
            </a:r>
            <a:r>
              <a:rPr lang="en-US" sz="1200" i="1">
                <a:solidFill>
                  <a:srgbClr val="202122"/>
                </a:solidFill>
                <a:latin typeface="Arial" panose="020B0604020202020204" pitchFamily="34" charset="0"/>
              </a:rPr>
              <a:t>.</a:t>
            </a:r>
            <a:endParaRPr lang="en-GB" sz="1200" i="1"/>
          </a:p>
        </p:txBody>
      </p:sp>
      <p:sp>
        <p:nvSpPr>
          <p:cNvPr id="2" name="Espace réservé du numéro de diapositive 1">
            <a:extLst>
              <a:ext uri="{FF2B5EF4-FFF2-40B4-BE49-F238E27FC236}">
                <a16:creationId xmlns:a16="http://schemas.microsoft.com/office/drawing/2014/main" id="{869F0182-1AC7-AB54-80C6-D78307F64877}"/>
              </a:ext>
            </a:extLst>
          </p:cNvPr>
          <p:cNvSpPr>
            <a:spLocks noGrp="1"/>
          </p:cNvSpPr>
          <p:nvPr>
            <p:ph type="sldNum" sz="quarter" idx="12"/>
          </p:nvPr>
        </p:nvSpPr>
        <p:spPr/>
        <p:txBody>
          <a:bodyPr/>
          <a:lstStyle/>
          <a:p>
            <a:fld id="{C7CC0789-4E3B-4896-AB79-9C52DA5A6F9C}" type="slidenum">
              <a:rPr lang="en-GB" smtClean="0"/>
              <a:t>345</a:t>
            </a:fld>
            <a:endParaRPr lang="en-GB"/>
          </a:p>
        </p:txBody>
      </p:sp>
    </p:spTree>
    <p:extLst>
      <p:ext uri="{BB962C8B-B14F-4D97-AF65-F5344CB8AC3E}">
        <p14:creationId xmlns:p14="http://schemas.microsoft.com/office/powerpoint/2010/main" val="3726796961"/>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graph&#10;&#10;Description automatically generated">
            <a:extLst>
              <a:ext uri="{FF2B5EF4-FFF2-40B4-BE49-F238E27FC236}">
                <a16:creationId xmlns:a16="http://schemas.microsoft.com/office/drawing/2014/main" id="{7F3472BC-B8B4-0879-2D2A-A057A0BAC3D3}"/>
              </a:ext>
            </a:extLst>
          </p:cNvPr>
          <p:cNvPicPr>
            <a:picLocks noGrp="1" noChangeAspect="1"/>
          </p:cNvPicPr>
          <p:nvPr>
            <p:ph idx="1"/>
          </p:nvPr>
        </p:nvPicPr>
        <p:blipFill>
          <a:blip r:embed="rId2"/>
          <a:srcRect l="2002" t="14761" r="5607" b="5701"/>
          <a:stretch/>
        </p:blipFill>
        <p:spPr>
          <a:xfrm>
            <a:off x="2172580" y="3308849"/>
            <a:ext cx="6348236" cy="3923960"/>
          </a:xfrm>
        </p:spPr>
      </p:pic>
      <p:sp>
        <p:nvSpPr>
          <p:cNvPr id="4" name="ZoneTexte 3">
            <a:extLst>
              <a:ext uri="{FF2B5EF4-FFF2-40B4-BE49-F238E27FC236}">
                <a16:creationId xmlns:a16="http://schemas.microsoft.com/office/drawing/2014/main" id="{430B6376-E9A0-FBD5-2284-71E2C858A27C}"/>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Disparities – Notion of reserve (1/2)</a:t>
            </a:r>
            <a:endParaRPr lang="en-US" sz="240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825D3927-66BC-F774-4932-B8F11AE41365}"/>
              </a:ext>
            </a:extLst>
          </p:cNvPr>
          <p:cNvSpPr txBox="1"/>
          <p:nvPr/>
        </p:nvSpPr>
        <p:spPr>
          <a:xfrm>
            <a:off x="590881" y="1042123"/>
            <a:ext cx="9485264" cy="1631861"/>
          </a:xfrm>
          <a:prstGeom prst="rect">
            <a:avLst/>
          </a:prstGeom>
          <a:noFill/>
        </p:spPr>
        <p:txBody>
          <a:bodyPr wrap="square" rtlCol="0">
            <a:spAutoFit/>
          </a:bodyPr>
          <a:lstStyle/>
          <a:p>
            <a:pPr algn="just"/>
            <a:r>
              <a:rPr lang="en-GB" sz="2001">
                <a:latin typeface="Arial" panose="020B0604020202020204" pitchFamily="34" charset="0"/>
                <a:cs typeface="Arial" panose="020B0604020202020204" pitchFamily="34" charset="0"/>
              </a:rPr>
              <a:t>Once discovered, </a:t>
            </a:r>
            <a:r>
              <a:rPr lang="en-GB" sz="2001" b="1">
                <a:latin typeface="Arial" panose="020B0604020202020204" pitchFamily="34" charset="0"/>
                <a:cs typeface="Arial" panose="020B0604020202020204" pitchFamily="34" charset="0"/>
              </a:rPr>
              <a:t>natural</a:t>
            </a:r>
            <a:r>
              <a:rPr lang="en-GB" sz="2001">
                <a:latin typeface="Arial" panose="020B0604020202020204" pitchFamily="34" charset="0"/>
                <a:cs typeface="Arial" panose="020B0604020202020204" pitchFamily="34" charset="0"/>
              </a:rPr>
              <a:t> </a:t>
            </a:r>
            <a:r>
              <a:rPr lang="en-GB" sz="2001" b="1">
                <a:latin typeface="Arial" panose="020B0604020202020204" pitchFamily="34" charset="0"/>
                <a:cs typeface="Arial" panose="020B0604020202020204" pitchFamily="34" charset="0"/>
              </a:rPr>
              <a:t>‘resources’ are defined as ‘reserves’ if they are determined to be economically recoverable</a:t>
            </a:r>
            <a:r>
              <a:rPr lang="en-GB" sz="2001">
                <a:latin typeface="Arial" panose="020B0604020202020204" pitchFamily="34" charset="0"/>
                <a:cs typeface="Arial" panose="020B0604020202020204" pitchFamily="34" charset="0"/>
              </a:rPr>
              <a:t>. The possible expansion of the ‘reserves’ category is shown on the figure to represent the dynamic nature of mineral resource extraction; economic and technological developments may allow for previously unknown or economically unviable resources to be extracted.</a:t>
            </a:r>
          </a:p>
        </p:txBody>
      </p:sp>
      <p:sp>
        <p:nvSpPr>
          <p:cNvPr id="2" name="Rectangle 1">
            <a:extLst>
              <a:ext uri="{FF2B5EF4-FFF2-40B4-BE49-F238E27FC236}">
                <a16:creationId xmlns:a16="http://schemas.microsoft.com/office/drawing/2014/main" id="{E61E76AA-349C-7841-D7BF-D915250A876E}"/>
              </a:ext>
            </a:extLst>
          </p:cNvPr>
          <p:cNvSpPr/>
          <p:nvPr/>
        </p:nvSpPr>
        <p:spPr>
          <a:xfrm>
            <a:off x="1683347" y="3049205"/>
            <a:ext cx="7326703" cy="444324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7" name="Espace réservé du numéro de diapositive 6">
            <a:extLst>
              <a:ext uri="{FF2B5EF4-FFF2-40B4-BE49-F238E27FC236}">
                <a16:creationId xmlns:a16="http://schemas.microsoft.com/office/drawing/2014/main" id="{5AE7C08D-2B16-FCB3-E0B4-045A3F30A434}"/>
              </a:ext>
            </a:extLst>
          </p:cNvPr>
          <p:cNvSpPr>
            <a:spLocks noGrp="1"/>
          </p:cNvSpPr>
          <p:nvPr>
            <p:ph type="sldNum" sz="quarter" idx="12"/>
          </p:nvPr>
        </p:nvSpPr>
        <p:spPr/>
        <p:txBody>
          <a:bodyPr/>
          <a:lstStyle/>
          <a:p>
            <a:fld id="{C7CC0789-4E3B-4896-AB79-9C52DA5A6F9C}" type="slidenum">
              <a:rPr lang="en-GB" smtClean="0"/>
              <a:t>346</a:t>
            </a:fld>
            <a:endParaRPr lang="en-GB"/>
          </a:p>
        </p:txBody>
      </p:sp>
    </p:spTree>
    <p:extLst>
      <p:ext uri="{BB962C8B-B14F-4D97-AF65-F5344CB8AC3E}">
        <p14:creationId xmlns:p14="http://schemas.microsoft.com/office/powerpoint/2010/main" val="2367588518"/>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F3CB5AAB-99D9-E8CE-D4FC-E1FCCC00FE53}"/>
              </a:ext>
            </a:extLst>
          </p:cNvPr>
          <p:cNvSpPr txBox="1"/>
          <p:nvPr/>
        </p:nvSpPr>
        <p:spPr>
          <a:xfrm>
            <a:off x="575972" y="2379784"/>
            <a:ext cx="9425398" cy="409509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Twenty percent of the barrels come from the 20 largest wells located in the Persian Gulf, Mexico, Venezuela, Brazil, Algeria, Russia, Azerbaijan, and Kazakhstan.</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concept of reserves is considered "relative" because it depends on multiple factors that can change over time (e.g., technology, economics, regulations, discovery of new reserves, production rates)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Thus, the </a:t>
            </a:r>
            <a:r>
              <a:rPr lang="en-US" sz="2001" b="1">
                <a:latin typeface="Arial" panose="020B0604020202020204" pitchFamily="34" charset="0"/>
                <a:cs typeface="Arial" panose="020B0604020202020204" pitchFamily="34" charset="0"/>
              </a:rPr>
              <a:t>R/P ratio </a:t>
            </a:r>
            <a:r>
              <a:rPr lang="en-US" sz="2001">
                <a:latin typeface="Arial" panose="020B0604020202020204" pitchFamily="34" charset="0"/>
                <a:cs typeface="Arial" panose="020B0604020202020204" pitchFamily="34" charset="0"/>
              </a:rPr>
              <a:t>and reserve estimates fluctuate over time, reflecting the relative and dynamic nature of what we consider "reserves" based on current technology, economics, and policies. This explains why the R/P ratio increased from 44 years in 2009 to 55 years in 2012; it reflects updated estimates due to these changing factors.</a:t>
            </a:r>
          </a:p>
        </p:txBody>
      </p:sp>
      <p:sp>
        <p:nvSpPr>
          <p:cNvPr id="12" name="ZoneTexte 11">
            <a:extLst>
              <a:ext uri="{FF2B5EF4-FFF2-40B4-BE49-F238E27FC236}">
                <a16:creationId xmlns:a16="http://schemas.microsoft.com/office/drawing/2014/main" id="{BEFA7FD6-28D8-451A-B8F4-F7719C8C4EF5}"/>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Disparities – Notion of reserve (2/2)</a:t>
            </a:r>
            <a:endParaRPr lang="en-US" sz="2401">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55CE4655-8B8C-36ED-774C-B68FB94A4C50}"/>
              </a:ext>
            </a:extLst>
          </p:cNvPr>
          <p:cNvSpPr>
            <a:spLocks noGrp="1"/>
          </p:cNvSpPr>
          <p:nvPr>
            <p:ph type="sldNum" sz="quarter" idx="12"/>
          </p:nvPr>
        </p:nvSpPr>
        <p:spPr/>
        <p:txBody>
          <a:bodyPr/>
          <a:lstStyle/>
          <a:p>
            <a:fld id="{C7CC0789-4E3B-4896-AB79-9C52DA5A6F9C}" type="slidenum">
              <a:rPr lang="en-GB" smtClean="0"/>
              <a:t>347</a:t>
            </a:fld>
            <a:endParaRPr lang="en-GB"/>
          </a:p>
        </p:txBody>
      </p:sp>
    </p:spTree>
    <p:extLst>
      <p:ext uri="{BB962C8B-B14F-4D97-AF65-F5344CB8AC3E}">
        <p14:creationId xmlns:p14="http://schemas.microsoft.com/office/powerpoint/2010/main" val="720808118"/>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9E082149-E6DD-85A5-B8A1-7F06B231D268}"/>
              </a:ext>
            </a:extLst>
          </p:cNvPr>
          <p:cNvSpPr txBox="1"/>
          <p:nvPr/>
        </p:nvSpPr>
        <p:spPr>
          <a:xfrm>
            <a:off x="590881" y="1683059"/>
            <a:ext cx="6198676" cy="5172691"/>
          </a:xfrm>
          <a:prstGeom prst="rect">
            <a:avLst/>
          </a:prstGeom>
          <a:noFill/>
        </p:spPr>
        <p:txBody>
          <a:bodyPr wrap="square">
            <a:spAutoFit/>
          </a:bodyPr>
          <a:lstStyle/>
          <a:p>
            <a:r>
              <a:rPr lang="fr-BE" sz="2001">
                <a:latin typeface="Arial" panose="020B0604020202020204" pitchFamily="34" charset="0"/>
                <a:cs typeface="Arial" panose="020B0604020202020204" pitchFamily="34" charset="0"/>
              </a:rPr>
              <a:t>Reserves in billions of barrels for major NOCs:</a:t>
            </a:r>
          </a:p>
          <a:p>
            <a:endParaRPr lang="fr-BE" sz="2001">
              <a:latin typeface="Arial" panose="020B0604020202020204" pitchFamily="34" charset="0"/>
              <a:cs typeface="Arial" panose="020B0604020202020204" pitchFamily="34" charset="0"/>
            </a:endParaRPr>
          </a:p>
          <a:p>
            <a:pPr marL="343037" indent="-343037">
              <a:buFont typeface="Arial" panose="020B0604020202020204" pitchFamily="34" charset="0"/>
              <a:buChar char="•"/>
            </a:pPr>
            <a:r>
              <a:rPr lang="fr-BE" sz="2001">
                <a:latin typeface="Arial" panose="020B0604020202020204" pitchFamily="34" charset="0"/>
                <a:cs typeface="Arial" panose="020B0604020202020204" pitchFamily="34" charset="0"/>
              </a:rPr>
              <a:t>Venezuela: 303;</a:t>
            </a:r>
          </a:p>
          <a:p>
            <a:endParaRPr lang="fr-BE" sz="1000" b="1">
              <a:latin typeface="Arial" panose="020B0604020202020204" pitchFamily="34" charset="0"/>
              <a:cs typeface="Arial" panose="020B0604020202020204" pitchFamily="34" charset="0"/>
            </a:endParaRPr>
          </a:p>
          <a:p>
            <a:pPr marL="343037" indent="-343037">
              <a:buFont typeface="Arial" panose="020B0604020202020204" pitchFamily="34" charset="0"/>
              <a:buChar char="•"/>
            </a:pPr>
            <a:r>
              <a:rPr lang="fr-BE" sz="2001">
                <a:latin typeface="Arial" panose="020B0604020202020204" pitchFamily="34" charset="0"/>
                <a:cs typeface="Arial" panose="020B0604020202020204" pitchFamily="34" charset="0"/>
              </a:rPr>
              <a:t>Saudi Arabia: 267;</a:t>
            </a:r>
          </a:p>
          <a:p>
            <a:pPr marL="343037" indent="-343037">
              <a:buFont typeface="Arial" panose="020B0604020202020204" pitchFamily="34" charset="0"/>
              <a:buChar char="•"/>
            </a:pPr>
            <a:endParaRPr lang="fr-BE" sz="1000">
              <a:latin typeface="Arial" panose="020B0604020202020204" pitchFamily="34" charset="0"/>
              <a:cs typeface="Arial" panose="020B0604020202020204" pitchFamily="34" charset="0"/>
            </a:endParaRPr>
          </a:p>
          <a:p>
            <a:pPr marL="343037" indent="-343037">
              <a:buFont typeface="Arial" panose="020B0604020202020204" pitchFamily="34" charset="0"/>
              <a:buChar char="•"/>
            </a:pPr>
            <a:r>
              <a:rPr lang="fr-BE" sz="2001">
                <a:latin typeface="Arial" panose="020B0604020202020204" pitchFamily="34" charset="0"/>
                <a:cs typeface="Arial" panose="020B0604020202020204" pitchFamily="34" charset="0"/>
              </a:rPr>
              <a:t>IR Iran: 209;</a:t>
            </a:r>
          </a:p>
          <a:p>
            <a:endParaRPr lang="fr-BE" sz="1000">
              <a:latin typeface="Arial" panose="020B0604020202020204" pitchFamily="34" charset="0"/>
              <a:cs typeface="Arial" panose="020B0604020202020204" pitchFamily="34" charset="0"/>
            </a:endParaRPr>
          </a:p>
          <a:p>
            <a:pPr marL="343037" indent="-343037">
              <a:buFont typeface="Arial" panose="020B0604020202020204" pitchFamily="34" charset="0"/>
              <a:buChar char="•"/>
            </a:pPr>
            <a:r>
              <a:rPr lang="fr-BE" sz="2001">
                <a:latin typeface="Arial" panose="020B0604020202020204" pitchFamily="34" charset="0"/>
                <a:cs typeface="Arial" panose="020B0604020202020204" pitchFamily="34" charset="0"/>
              </a:rPr>
              <a:t>Iraq National Oil Company: 145;</a:t>
            </a:r>
          </a:p>
          <a:p>
            <a:pPr marL="343037" indent="-343037">
              <a:buFont typeface="Arial" panose="020B0604020202020204" pitchFamily="34" charset="0"/>
              <a:buChar char="•"/>
            </a:pPr>
            <a:endParaRPr lang="fr-BE" sz="1000">
              <a:latin typeface="Arial" panose="020B0604020202020204" pitchFamily="34" charset="0"/>
              <a:cs typeface="Arial" panose="020B0604020202020204" pitchFamily="34" charset="0"/>
            </a:endParaRPr>
          </a:p>
          <a:p>
            <a:pPr marL="343037" indent="-343037">
              <a:buFont typeface="Arial" panose="020B0604020202020204" pitchFamily="34" charset="0"/>
              <a:buChar char="•"/>
            </a:pPr>
            <a:r>
              <a:rPr lang="fr-BE" sz="2001">
                <a:latin typeface="Arial" panose="020B0604020202020204" pitchFamily="34" charset="0"/>
                <a:cs typeface="Arial" panose="020B0604020202020204" pitchFamily="34" charset="0"/>
              </a:rPr>
              <a:t>United Arab Emirates: 113;</a:t>
            </a:r>
          </a:p>
          <a:p>
            <a:endParaRPr lang="fr-BE" sz="1000">
              <a:latin typeface="Arial" panose="020B0604020202020204" pitchFamily="34" charset="0"/>
              <a:cs typeface="Arial" panose="020B0604020202020204" pitchFamily="34" charset="0"/>
            </a:endParaRPr>
          </a:p>
          <a:p>
            <a:pPr marL="343037" indent="-343037">
              <a:buFont typeface="Arial" panose="020B0604020202020204" pitchFamily="34" charset="0"/>
              <a:buChar char="•"/>
            </a:pPr>
            <a:r>
              <a:rPr lang="fr-BE" sz="2001">
                <a:latin typeface="Arial" panose="020B0604020202020204" pitchFamily="34" charset="0"/>
                <a:cs typeface="Arial" panose="020B0604020202020204" pitchFamily="34" charset="0"/>
              </a:rPr>
              <a:t>Kuwait: 102;</a:t>
            </a:r>
          </a:p>
          <a:p>
            <a:pPr marL="343037" indent="-343037">
              <a:buFont typeface="Arial" panose="020B0604020202020204" pitchFamily="34" charset="0"/>
              <a:buChar char="•"/>
            </a:pPr>
            <a:endParaRPr lang="fr-BE" sz="1000">
              <a:latin typeface="Arial" panose="020B0604020202020204" pitchFamily="34" charset="0"/>
              <a:cs typeface="Arial" panose="020B0604020202020204" pitchFamily="34" charset="0"/>
            </a:endParaRPr>
          </a:p>
          <a:p>
            <a:pPr marL="343037" indent="-343037">
              <a:buFont typeface="Arial" panose="020B0604020202020204" pitchFamily="34" charset="0"/>
              <a:buChar char="•"/>
            </a:pPr>
            <a:r>
              <a:rPr lang="fr-BE" sz="2001">
                <a:latin typeface="Arial" panose="020B0604020202020204" pitchFamily="34" charset="0"/>
                <a:cs typeface="Arial" panose="020B0604020202020204" pitchFamily="34" charset="0"/>
              </a:rPr>
              <a:t>Libya: 48;</a:t>
            </a:r>
          </a:p>
          <a:p>
            <a:pPr marL="343037" indent="-343037">
              <a:buFont typeface="Arial" panose="020B0604020202020204" pitchFamily="34" charset="0"/>
              <a:buChar char="•"/>
            </a:pPr>
            <a:endParaRPr lang="fr-BE" sz="1000">
              <a:latin typeface="Arial" panose="020B0604020202020204" pitchFamily="34" charset="0"/>
              <a:cs typeface="Arial" panose="020B0604020202020204" pitchFamily="34" charset="0"/>
            </a:endParaRPr>
          </a:p>
          <a:p>
            <a:pPr marL="343037" indent="-343037">
              <a:buFont typeface="Arial" panose="020B0604020202020204" pitchFamily="34" charset="0"/>
              <a:buChar char="•"/>
            </a:pPr>
            <a:r>
              <a:rPr lang="fr-BE" sz="2001">
                <a:latin typeface="Arial" panose="020B0604020202020204" pitchFamily="34" charset="0"/>
                <a:cs typeface="Arial" panose="020B0604020202020204" pitchFamily="34" charset="0"/>
              </a:rPr>
              <a:t>Nigeria: 38;</a:t>
            </a:r>
          </a:p>
          <a:p>
            <a:endParaRPr lang="fr-BE" sz="1000">
              <a:latin typeface="Arial" panose="020B0604020202020204" pitchFamily="34" charset="0"/>
              <a:cs typeface="Arial" panose="020B0604020202020204" pitchFamily="34" charset="0"/>
            </a:endParaRPr>
          </a:p>
          <a:p>
            <a:pPr marL="343037" indent="-343037">
              <a:buFont typeface="Arial" panose="020B0604020202020204" pitchFamily="34" charset="0"/>
              <a:buChar char="•"/>
            </a:pPr>
            <a:r>
              <a:rPr lang="fr-BE" sz="2001">
                <a:latin typeface="Arial" panose="020B0604020202020204" pitchFamily="34" charset="0"/>
                <a:cs typeface="Arial" panose="020B0604020202020204" pitchFamily="34" charset="0"/>
              </a:rPr>
              <a:t>Algeria: 12;</a:t>
            </a:r>
          </a:p>
          <a:p>
            <a:pPr marL="343037" indent="-343037">
              <a:buFont typeface="Arial" panose="020B0604020202020204" pitchFamily="34" charset="0"/>
              <a:buChar char="•"/>
            </a:pPr>
            <a:endParaRPr lang="fr-BE" sz="1000">
              <a:latin typeface="Arial" panose="020B0604020202020204" pitchFamily="34" charset="0"/>
              <a:cs typeface="Arial" panose="020B0604020202020204" pitchFamily="34" charset="0"/>
            </a:endParaRPr>
          </a:p>
          <a:p>
            <a:pPr marL="343037" indent="-343037">
              <a:buFont typeface="Arial" panose="020B0604020202020204" pitchFamily="34" charset="0"/>
              <a:buChar char="•"/>
            </a:pPr>
            <a:r>
              <a:rPr lang="fr-BE" sz="2001">
                <a:latin typeface="Arial" panose="020B0604020202020204" pitchFamily="34" charset="0"/>
                <a:cs typeface="Arial" panose="020B0604020202020204" pitchFamily="34" charset="0"/>
              </a:rPr>
              <a:t>Gabon: 2.</a:t>
            </a:r>
          </a:p>
        </p:txBody>
      </p:sp>
      <p:sp>
        <p:nvSpPr>
          <p:cNvPr id="11" name="ZoneTexte 10">
            <a:extLst>
              <a:ext uri="{FF2B5EF4-FFF2-40B4-BE49-F238E27FC236}">
                <a16:creationId xmlns:a16="http://schemas.microsoft.com/office/drawing/2014/main" id="{513AE0B2-B502-FBB0-CC1E-11F84022D7F0}"/>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Reserves of National Oil Companies (NOCs) in the end of 2023</a:t>
            </a:r>
            <a:endParaRPr lang="en-US" sz="90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ECF6A5A-391D-A286-A80F-9DA995EBC8B1}"/>
              </a:ext>
            </a:extLst>
          </p:cNvPr>
          <p:cNvSpPr txBox="1"/>
          <p:nvPr/>
        </p:nvSpPr>
        <p:spPr>
          <a:xfrm>
            <a:off x="95075" y="7650530"/>
            <a:ext cx="8975407" cy="461848"/>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Source: https://publications.opec.org/asb/chapter/show/123/2113 </a:t>
            </a:r>
          </a:p>
          <a:p>
            <a:endParaRPr lang="en-GB" sz="1200">
              <a:latin typeface="Helvetica" pitchFamily="2" charset="0"/>
            </a:endParaRPr>
          </a:p>
        </p:txBody>
      </p:sp>
      <p:sp>
        <p:nvSpPr>
          <p:cNvPr id="3" name="Espace réservé du numéro de diapositive 2">
            <a:extLst>
              <a:ext uri="{FF2B5EF4-FFF2-40B4-BE49-F238E27FC236}">
                <a16:creationId xmlns:a16="http://schemas.microsoft.com/office/drawing/2014/main" id="{08473C76-7DF1-5D23-7AC4-232E9559A785}"/>
              </a:ext>
            </a:extLst>
          </p:cNvPr>
          <p:cNvSpPr>
            <a:spLocks noGrp="1"/>
          </p:cNvSpPr>
          <p:nvPr>
            <p:ph type="sldNum" sz="quarter" idx="12"/>
          </p:nvPr>
        </p:nvSpPr>
        <p:spPr/>
        <p:txBody>
          <a:bodyPr/>
          <a:lstStyle/>
          <a:p>
            <a:fld id="{C7CC0789-4E3B-4896-AB79-9C52DA5A6F9C}" type="slidenum">
              <a:rPr lang="en-GB" smtClean="0"/>
              <a:t>348</a:t>
            </a:fld>
            <a:endParaRPr lang="en-GB"/>
          </a:p>
        </p:txBody>
      </p:sp>
    </p:spTree>
    <p:extLst>
      <p:ext uri="{BB962C8B-B14F-4D97-AF65-F5344CB8AC3E}">
        <p14:creationId xmlns:p14="http://schemas.microsoft.com/office/powerpoint/2010/main" val="4012820431"/>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16CD4-B48C-FCB3-E42A-C7A65045E89A}"/>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868B4384-43DF-17E6-4C74-01CB8413A31B}"/>
              </a:ext>
            </a:extLst>
          </p:cNvPr>
          <p:cNvSpPr txBox="1"/>
          <p:nvPr/>
        </p:nvSpPr>
        <p:spPr>
          <a:xfrm>
            <a:off x="590881" y="350031"/>
            <a:ext cx="9425398" cy="461848"/>
          </a:xfrm>
          <a:prstGeom prst="rect">
            <a:avLst/>
          </a:prstGeom>
          <a:noFill/>
        </p:spPr>
        <p:txBody>
          <a:bodyPr wrap="square">
            <a:spAutoFit/>
          </a:bodyPr>
          <a:lstStyle/>
          <a:p>
            <a:r>
              <a:rPr lang="en-GB" sz="2401" b="1" u="sng">
                <a:latin typeface="Arial" panose="020B0604020202020204" pitchFamily="34" charset="0"/>
                <a:cs typeface="Arial" panose="020B0604020202020204" pitchFamily="34" charset="0"/>
              </a:rPr>
              <a:t>Exercise</a:t>
            </a:r>
            <a:endParaRPr lang="en-US" sz="2401" u="sng">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A9E5B7A7-6966-EC1F-D470-E9BE283CD93A}"/>
              </a:ext>
            </a:extLst>
          </p:cNvPr>
          <p:cNvSpPr txBox="1"/>
          <p:nvPr/>
        </p:nvSpPr>
        <p:spPr>
          <a:xfrm>
            <a:off x="590880" y="2738589"/>
            <a:ext cx="9485264" cy="2555571"/>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Knowing that:</a:t>
            </a:r>
          </a:p>
          <a:p>
            <a:pPr algn="just"/>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Saudi Aramco</a:t>
            </a:r>
            <a:r>
              <a:rPr lang="en-US" sz="2001">
                <a:latin typeface="Arial" panose="020B0604020202020204" pitchFamily="34" charset="0"/>
                <a:cs typeface="Arial" panose="020B0604020202020204" pitchFamily="34" charset="0"/>
              </a:rPr>
              <a:t> has proven reserves of around 295 billion of barrels;</a:t>
            </a:r>
          </a:p>
          <a:p>
            <a:pPr marL="343037" indent="-343037"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The </a:t>
            </a:r>
            <a:r>
              <a:rPr lang="en-US" sz="2001" b="1">
                <a:latin typeface="Arial" panose="020B0604020202020204" pitchFamily="34" charset="0"/>
                <a:cs typeface="Arial" panose="020B0604020202020204" pitchFamily="34" charset="0"/>
              </a:rPr>
              <a:t>daily worldwide oil consumption </a:t>
            </a:r>
            <a:r>
              <a:rPr lang="en-US" sz="2001">
                <a:latin typeface="Arial" panose="020B0604020202020204" pitchFamily="34" charset="0"/>
                <a:cs typeface="Arial" panose="020B0604020202020204" pitchFamily="34" charset="0"/>
              </a:rPr>
              <a:t>is around 100 million barrels.</a:t>
            </a:r>
          </a:p>
          <a:p>
            <a:pPr algn="just"/>
            <a:endParaRPr lang="en-US" sz="2001" b="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For how many years could Aramco serve the worldwide oil consumption?</a:t>
            </a:r>
          </a:p>
          <a:p>
            <a:pPr algn="just"/>
            <a:endParaRPr lang="en-US" sz="2001">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141C4B39-511E-46BD-26FF-AEFAA91088CE}"/>
              </a:ext>
            </a:extLst>
          </p:cNvPr>
          <p:cNvSpPr>
            <a:spLocks noGrp="1"/>
          </p:cNvSpPr>
          <p:nvPr>
            <p:ph type="sldNum" sz="quarter" idx="12"/>
          </p:nvPr>
        </p:nvSpPr>
        <p:spPr/>
        <p:txBody>
          <a:bodyPr/>
          <a:lstStyle/>
          <a:p>
            <a:fld id="{C7CC0789-4E3B-4896-AB79-9C52DA5A6F9C}" type="slidenum">
              <a:rPr lang="en-GB" smtClean="0"/>
              <a:t>349</a:t>
            </a:fld>
            <a:endParaRPr lang="en-GB"/>
          </a:p>
        </p:txBody>
      </p:sp>
    </p:spTree>
    <p:extLst>
      <p:ext uri="{BB962C8B-B14F-4D97-AF65-F5344CB8AC3E}">
        <p14:creationId xmlns:p14="http://schemas.microsoft.com/office/powerpoint/2010/main" val="144510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5B24C7D-4295-827B-A1C1-5D530347556C}"/>
              </a:ext>
            </a:extLst>
          </p:cNvPr>
          <p:cNvSpPr txBox="1"/>
          <p:nvPr/>
        </p:nvSpPr>
        <p:spPr>
          <a:xfrm>
            <a:off x="590881" y="350031"/>
            <a:ext cx="9425398" cy="461848"/>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trading of carbon allowances (1/3)</a:t>
            </a:r>
            <a:endParaRPr lang="fr-BE" sz="2401" b="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921B8E83-F2D9-9334-16D4-87BCFFBF3EF3}"/>
              </a:ext>
            </a:extLst>
          </p:cNvPr>
          <p:cNvSpPr txBox="1"/>
          <p:nvPr/>
        </p:nvSpPr>
        <p:spPr>
          <a:xfrm>
            <a:off x="2672948" y="6699505"/>
            <a:ext cx="5347504" cy="307777"/>
          </a:xfrm>
          <a:prstGeom prst="rect">
            <a:avLst/>
          </a:prstGeom>
          <a:noFill/>
        </p:spPr>
        <p:txBody>
          <a:bodyPr wrap="square">
            <a:spAutoFit/>
          </a:bodyPr>
          <a:lstStyle/>
          <a:p>
            <a:pPr algn="ctr"/>
            <a:r>
              <a:rPr lang="fr-BE" sz="1400" b="0" i="1">
                <a:solidFill>
                  <a:srgbClr val="212529"/>
                </a:solidFill>
                <a:effectLst/>
                <a:latin typeface="Arial" panose="020B0604020202020204" pitchFamily="34" charset="0"/>
                <a:cs typeface="Arial" panose="020B0604020202020204" pitchFamily="34" charset="0"/>
              </a:rPr>
              <a:t>Historical price evolution in EUR of European Union Allowances.</a:t>
            </a:r>
            <a:r>
              <a:rPr lang="fr-BE" sz="1400" b="1" baseline="30000">
                <a:solidFill>
                  <a:srgbClr val="212529"/>
                </a:solidFill>
                <a:effectLst/>
                <a:latin typeface="Arial" panose="020B0604020202020204" pitchFamily="34" charset="0"/>
                <a:cs typeface="Arial" panose="020B0604020202020204" pitchFamily="34" charset="0"/>
              </a:rPr>
              <a:t>1</a:t>
            </a:r>
            <a:endParaRPr lang="en-GB" sz="1400" b="1" baseline="30000">
              <a:latin typeface="Arial" panose="020B0604020202020204" pitchFamily="34" charset="0"/>
              <a:cs typeface="Arial" panose="020B0604020202020204" pitchFamily="34" charset="0"/>
            </a:endParaRPr>
          </a:p>
        </p:txBody>
      </p:sp>
      <p:grpSp>
        <p:nvGrpSpPr>
          <p:cNvPr id="9" name="Groupe 8">
            <a:extLst>
              <a:ext uri="{FF2B5EF4-FFF2-40B4-BE49-F238E27FC236}">
                <a16:creationId xmlns:a16="http://schemas.microsoft.com/office/drawing/2014/main" id="{C2931A2A-D66B-AD4A-A108-D7B423A1A791}"/>
              </a:ext>
            </a:extLst>
          </p:cNvPr>
          <p:cNvGrpSpPr/>
          <p:nvPr/>
        </p:nvGrpSpPr>
        <p:grpSpPr>
          <a:xfrm>
            <a:off x="940029" y="1588770"/>
            <a:ext cx="8813341" cy="5018113"/>
            <a:chOff x="880110" y="1771650"/>
            <a:chExt cx="8813341" cy="5018113"/>
          </a:xfrm>
        </p:grpSpPr>
        <p:pic>
          <p:nvPicPr>
            <p:cNvPr id="2050" name="Picture 2" descr="EU ETS price chart">
              <a:extLst>
                <a:ext uri="{FF2B5EF4-FFF2-40B4-BE49-F238E27FC236}">
                  <a16:creationId xmlns:a16="http://schemas.microsoft.com/office/drawing/2014/main" id="{3712FE03-56DC-E8D2-A659-518A1183C0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786"/>
            <a:stretch/>
          </p:blipFill>
          <p:spPr bwMode="auto">
            <a:xfrm>
              <a:off x="987094" y="1852842"/>
              <a:ext cx="8599371" cy="483286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B3E00C5-659E-4524-7534-37E631CB36B5}"/>
                </a:ext>
              </a:extLst>
            </p:cNvPr>
            <p:cNvSpPr/>
            <p:nvPr/>
          </p:nvSpPr>
          <p:spPr>
            <a:xfrm>
              <a:off x="880110" y="1771650"/>
              <a:ext cx="8813341" cy="501811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11" name="ZoneTexte 10">
            <a:extLst>
              <a:ext uri="{FF2B5EF4-FFF2-40B4-BE49-F238E27FC236}">
                <a16:creationId xmlns:a16="http://schemas.microsoft.com/office/drawing/2014/main" id="{FDA9E302-4962-070D-E412-CBEFA7440115}"/>
              </a:ext>
            </a:extLst>
          </p:cNvPr>
          <p:cNvSpPr txBox="1"/>
          <p:nvPr/>
        </p:nvSpPr>
        <p:spPr>
          <a:xfrm>
            <a:off x="342900" y="7555865"/>
            <a:ext cx="5349240" cy="261610"/>
          </a:xfrm>
          <a:prstGeom prst="rect">
            <a:avLst/>
          </a:prstGeom>
          <a:noFill/>
        </p:spPr>
        <p:txBody>
          <a:bodyPr wrap="square">
            <a:spAutoFit/>
          </a:bodyPr>
          <a:lstStyle/>
          <a:p>
            <a:r>
              <a:rPr lang="fr-BE" sz="1100" b="1" baseline="30000">
                <a:solidFill>
                  <a:srgbClr val="212529"/>
                </a:solidFill>
                <a:effectLst/>
                <a:latin typeface="Arial" panose="020B0604020202020204" pitchFamily="34" charset="0"/>
                <a:cs typeface="Arial" panose="020B0604020202020204" pitchFamily="34" charset="0"/>
              </a:rPr>
              <a:t>1 </a:t>
            </a:r>
            <a:r>
              <a:rPr lang="en-GB" sz="1100">
                <a:latin typeface="Arial" panose="020B0604020202020204" pitchFamily="34" charset="0"/>
                <a:cs typeface="Arial" panose="020B0604020202020204" pitchFamily="34" charset="0"/>
              </a:rPr>
              <a:t>https://www.homaio.com/post/what-drives-the-eu-ets-carbon-allowance-price</a:t>
            </a:r>
          </a:p>
        </p:txBody>
      </p:sp>
      <p:sp>
        <p:nvSpPr>
          <p:cNvPr id="3" name="Espace réservé du numéro de diapositive 2">
            <a:extLst>
              <a:ext uri="{FF2B5EF4-FFF2-40B4-BE49-F238E27FC236}">
                <a16:creationId xmlns:a16="http://schemas.microsoft.com/office/drawing/2014/main" id="{E347F36E-789D-4CBB-66C4-529A4D8D5A9D}"/>
              </a:ext>
            </a:extLst>
          </p:cNvPr>
          <p:cNvSpPr>
            <a:spLocks noGrp="1"/>
          </p:cNvSpPr>
          <p:nvPr>
            <p:ph type="sldNum" sz="quarter" idx="12"/>
          </p:nvPr>
        </p:nvSpPr>
        <p:spPr/>
        <p:txBody>
          <a:bodyPr/>
          <a:lstStyle/>
          <a:p>
            <a:fld id="{C7CC0789-4E3B-4896-AB79-9C52DA5A6F9C}" type="slidenum">
              <a:rPr lang="en-GB" smtClean="0"/>
              <a:t>35</a:t>
            </a:fld>
            <a:endParaRPr lang="en-GB"/>
          </a:p>
        </p:txBody>
      </p:sp>
    </p:spTree>
    <p:extLst>
      <p:ext uri="{BB962C8B-B14F-4D97-AF65-F5344CB8AC3E}">
        <p14:creationId xmlns:p14="http://schemas.microsoft.com/office/powerpoint/2010/main" val="3555884116"/>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17FC0-9EE0-154A-E8AE-ABC1575FFDDE}"/>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4DF1FFC5-0AA4-8DE2-5B9E-4F67B7EAB4B7}"/>
              </a:ext>
            </a:extLst>
          </p:cNvPr>
          <p:cNvSpPr txBox="1"/>
          <p:nvPr/>
        </p:nvSpPr>
        <p:spPr>
          <a:xfrm>
            <a:off x="590881" y="350031"/>
            <a:ext cx="9425398" cy="461848"/>
          </a:xfrm>
          <a:prstGeom prst="rect">
            <a:avLst/>
          </a:prstGeom>
          <a:noFill/>
        </p:spPr>
        <p:txBody>
          <a:bodyPr wrap="square">
            <a:spAutoFit/>
          </a:bodyPr>
          <a:lstStyle/>
          <a:p>
            <a:r>
              <a:rPr lang="en-GB" sz="2401" b="1" u="sng">
                <a:latin typeface="Arial" panose="020B0604020202020204" pitchFamily="34" charset="0"/>
                <a:cs typeface="Arial" panose="020B0604020202020204" pitchFamily="34" charset="0"/>
              </a:rPr>
              <a:t>Solution</a:t>
            </a:r>
            <a:endParaRPr lang="en-US" sz="2401" u="sng">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1E283C8-0026-34D8-F9A2-BD77B07D96BB}"/>
                  </a:ext>
                </a:extLst>
              </p:cNvPr>
              <p:cNvSpPr txBox="1"/>
              <p:nvPr/>
            </p:nvSpPr>
            <p:spPr>
              <a:xfrm>
                <a:off x="590881" y="3170975"/>
                <a:ext cx="8827535" cy="779381"/>
              </a:xfrm>
              <a:prstGeom prst="rect">
                <a:avLst/>
              </a:prstGeom>
              <a:noFill/>
            </p:spPr>
            <p:txBody>
              <a:bodyPr wrap="square" rtlCol="0">
                <a:spAutoFit/>
              </a:bodyPr>
              <a:lstStyle/>
              <a:p>
                <a14:m>
                  <m:oMath xmlns:m="http://schemas.openxmlformats.org/officeDocument/2006/math">
                    <m:f>
                      <m:fPr>
                        <m:ctrlPr>
                          <a:rPr lang="nl-BE" sz="2000" i="1">
                            <a:latin typeface="Cambria Math" panose="02040503050406030204" pitchFamily="18" charset="0"/>
                          </a:rPr>
                        </m:ctrlPr>
                      </m:fPr>
                      <m:num>
                        <m:r>
                          <m:rPr>
                            <m:nor/>
                          </m:rPr>
                          <a:rPr lang="nl-BE" sz="2000" i="0">
                            <a:latin typeface="Arial" panose="020B0604020202020204" pitchFamily="34" charset="0"/>
                            <a:cs typeface="Arial" panose="020B0604020202020204" pitchFamily="34" charset="0"/>
                          </a:rPr>
                          <m:t>295 × </m:t>
                        </m:r>
                        <m:sSup>
                          <m:sSupPr>
                            <m:ctrlPr>
                              <a:rPr lang="nl-BE" sz="2000" i="1">
                                <a:latin typeface="Cambria Math" panose="02040503050406030204" pitchFamily="18" charset="0"/>
                              </a:rPr>
                            </m:ctrlPr>
                          </m:sSupPr>
                          <m:e>
                            <m:r>
                              <m:rPr>
                                <m:nor/>
                              </m:rPr>
                              <a:rPr lang="nl-BE" sz="2000" i="0">
                                <a:latin typeface="Arial" panose="020B0604020202020204" pitchFamily="34" charset="0"/>
                                <a:cs typeface="Arial" panose="020B0604020202020204" pitchFamily="34" charset="0"/>
                              </a:rPr>
                              <m:t>10</m:t>
                            </m:r>
                          </m:e>
                          <m:sup>
                            <m:r>
                              <m:rPr>
                                <m:nor/>
                              </m:rPr>
                              <a:rPr lang="nl-BE" sz="2000" i="0">
                                <a:latin typeface="Arial" panose="020B0604020202020204" pitchFamily="34" charset="0"/>
                                <a:cs typeface="Arial" panose="020B0604020202020204" pitchFamily="34" charset="0"/>
                              </a:rPr>
                              <m:t>9</m:t>
                            </m:r>
                          </m:sup>
                        </m:sSup>
                        <m:r>
                          <m:rPr>
                            <m:nor/>
                          </m:rPr>
                          <a:rPr lang="nl-BE" sz="2000" i="0">
                            <a:latin typeface="Arial" panose="020B0604020202020204" pitchFamily="34" charset="0"/>
                            <a:cs typeface="Arial" panose="020B0604020202020204" pitchFamily="34" charset="0"/>
                          </a:rPr>
                          <m:t> </m:t>
                        </m:r>
                        <m:r>
                          <m:rPr>
                            <m:nor/>
                          </m:rPr>
                          <a:rPr lang="nl-BE" sz="2000" i="0">
                            <a:latin typeface="Arial" panose="020B0604020202020204" pitchFamily="34" charset="0"/>
                            <a:cs typeface="Arial" panose="020B0604020202020204" pitchFamily="34" charset="0"/>
                          </a:rPr>
                          <m:t>barrels</m:t>
                        </m:r>
                      </m:num>
                      <m:den>
                        <m:r>
                          <m:rPr>
                            <m:nor/>
                          </m:rPr>
                          <a:rPr lang="nl-BE" sz="2000" i="0">
                            <a:latin typeface="Arial" panose="020B0604020202020204" pitchFamily="34" charset="0"/>
                            <a:cs typeface="Arial" panose="020B0604020202020204" pitchFamily="34" charset="0"/>
                          </a:rPr>
                          <m:t>100 × </m:t>
                        </m:r>
                        <m:sSup>
                          <m:sSupPr>
                            <m:ctrlPr>
                              <a:rPr lang="nl-BE" sz="2000" i="1">
                                <a:latin typeface="Cambria Math" panose="02040503050406030204" pitchFamily="18" charset="0"/>
                              </a:rPr>
                            </m:ctrlPr>
                          </m:sSupPr>
                          <m:e>
                            <m:r>
                              <m:rPr>
                                <m:nor/>
                              </m:rPr>
                              <a:rPr lang="nl-BE" sz="2000" i="0">
                                <a:latin typeface="Arial" panose="020B0604020202020204" pitchFamily="34" charset="0"/>
                                <a:cs typeface="Arial" panose="020B0604020202020204" pitchFamily="34" charset="0"/>
                              </a:rPr>
                              <m:t>10</m:t>
                            </m:r>
                          </m:e>
                          <m:sup>
                            <m:r>
                              <m:rPr>
                                <m:nor/>
                              </m:rPr>
                              <a:rPr lang="nl-BE" sz="2000" i="0">
                                <a:latin typeface="Arial" panose="020B0604020202020204" pitchFamily="34" charset="0"/>
                                <a:cs typeface="Arial" panose="020B0604020202020204" pitchFamily="34" charset="0"/>
                              </a:rPr>
                              <m:t>6</m:t>
                            </m:r>
                          </m:sup>
                        </m:sSup>
                        <m:r>
                          <m:rPr>
                            <m:nor/>
                          </m:rPr>
                          <a:rPr lang="nl-BE" sz="2000" i="0">
                            <a:latin typeface="Arial" panose="020B0604020202020204" pitchFamily="34" charset="0"/>
                            <a:cs typeface="Arial" panose="020B0604020202020204" pitchFamily="34" charset="0"/>
                          </a:rPr>
                          <m:t>barrels</m:t>
                        </m:r>
                        <m:r>
                          <m:rPr>
                            <m:nor/>
                          </m:rPr>
                          <a:rPr lang="nl-BE" sz="2000" i="0">
                            <a:latin typeface="Arial" panose="020B0604020202020204" pitchFamily="34" charset="0"/>
                            <a:cs typeface="Arial" panose="020B0604020202020204" pitchFamily="34" charset="0"/>
                          </a:rPr>
                          <m:t>/</m:t>
                        </m:r>
                        <m:r>
                          <m:rPr>
                            <m:nor/>
                          </m:rPr>
                          <a:rPr lang="nl-BE" sz="2000" i="0">
                            <a:latin typeface="Arial" panose="020B0604020202020204" pitchFamily="34" charset="0"/>
                            <a:cs typeface="Arial" panose="020B0604020202020204" pitchFamily="34" charset="0"/>
                          </a:rPr>
                          <m:t>day</m:t>
                        </m:r>
                      </m:den>
                    </m:f>
                    <m:r>
                      <m:rPr>
                        <m:nor/>
                      </m:rPr>
                      <a:rPr lang="nl-BE" sz="2000" i="0">
                        <a:latin typeface="Arial" panose="020B0604020202020204" pitchFamily="34" charset="0"/>
                        <a:cs typeface="Arial" panose="020B0604020202020204" pitchFamily="34" charset="0"/>
                      </a:rPr>
                      <m:t>=</m:t>
                    </m:r>
                    <m:r>
                      <m:rPr>
                        <m:nor/>
                      </m:rPr>
                      <a:rPr lang="fr-BE" sz="2000" b="0" i="0" smtClean="0">
                        <a:latin typeface="Arial" panose="020B0604020202020204" pitchFamily="34" charset="0"/>
                        <a:cs typeface="Arial" panose="020B0604020202020204" pitchFamily="34" charset="0"/>
                      </a:rPr>
                      <m:t> </m:t>
                    </m:r>
                    <m:r>
                      <m:rPr>
                        <m:nor/>
                      </m:rPr>
                      <a:rPr lang="nl-BE" sz="2000" i="0">
                        <a:latin typeface="Arial" panose="020B0604020202020204" pitchFamily="34" charset="0"/>
                        <a:cs typeface="Arial" panose="020B0604020202020204" pitchFamily="34" charset="0"/>
                      </a:rPr>
                      <m:t>2.95 × </m:t>
                    </m:r>
                    <m:sSup>
                      <m:sSupPr>
                        <m:ctrlPr>
                          <a:rPr lang="nl-BE" sz="2000" i="1">
                            <a:latin typeface="Cambria Math" panose="02040503050406030204" pitchFamily="18" charset="0"/>
                          </a:rPr>
                        </m:ctrlPr>
                      </m:sSupPr>
                      <m:e>
                        <m:r>
                          <m:rPr>
                            <m:nor/>
                          </m:rPr>
                          <a:rPr lang="nl-BE" sz="2000" i="0">
                            <a:latin typeface="Arial" panose="020B0604020202020204" pitchFamily="34" charset="0"/>
                            <a:cs typeface="Arial" panose="020B0604020202020204" pitchFamily="34" charset="0"/>
                          </a:rPr>
                          <m:t>10</m:t>
                        </m:r>
                      </m:e>
                      <m:sup>
                        <m:r>
                          <m:rPr>
                            <m:nor/>
                          </m:rPr>
                          <a:rPr lang="nl-BE" sz="2000" i="0">
                            <a:latin typeface="Arial" panose="020B0604020202020204" pitchFamily="34" charset="0"/>
                            <a:cs typeface="Arial" panose="020B0604020202020204" pitchFamily="34" charset="0"/>
                          </a:rPr>
                          <m:t>3</m:t>
                        </m:r>
                      </m:sup>
                    </m:sSup>
                    <m:r>
                      <m:rPr>
                        <m:nor/>
                      </m:rPr>
                      <a:rPr lang="nl-BE" sz="2000" i="0">
                        <a:latin typeface="Arial" panose="020B0604020202020204" pitchFamily="34" charset="0"/>
                        <a:cs typeface="Arial" panose="020B0604020202020204" pitchFamily="34" charset="0"/>
                      </a:rPr>
                      <m:t> </m:t>
                    </m:r>
                    <m:r>
                      <m:rPr>
                        <m:nor/>
                      </m:rPr>
                      <a:rPr lang="nl-BE" sz="2000" i="0">
                        <a:latin typeface="Arial" panose="020B0604020202020204" pitchFamily="34" charset="0"/>
                        <a:cs typeface="Arial" panose="020B0604020202020204" pitchFamily="34" charset="0"/>
                      </a:rPr>
                      <m:t>days</m:t>
                    </m:r>
                    <m:r>
                      <m:rPr>
                        <m:nor/>
                      </m:rPr>
                      <a:rPr lang="fr-BE" sz="2000" b="0" i="0" smtClean="0">
                        <a:latin typeface="Arial" panose="020B0604020202020204" pitchFamily="34" charset="0"/>
                        <a:cs typeface="Arial" panose="020B0604020202020204" pitchFamily="34" charset="0"/>
                      </a:rPr>
                      <m:t> </m:t>
                    </m:r>
                    <m:r>
                      <m:rPr>
                        <m:nor/>
                      </m:rPr>
                      <a:rPr lang="nl-BE" sz="2000" i="0">
                        <a:latin typeface="Arial" panose="020B0604020202020204" pitchFamily="34" charset="0"/>
                        <a:cs typeface="Arial" panose="020B0604020202020204" pitchFamily="34" charset="0"/>
                      </a:rPr>
                      <m:t>≈</m:t>
                    </m:r>
                    <m:r>
                      <m:rPr>
                        <m:nor/>
                      </m:rPr>
                      <a:rPr lang="fr-BE" sz="2000" b="0" i="0" smtClean="0">
                        <a:latin typeface="Arial" panose="020B0604020202020204" pitchFamily="34" charset="0"/>
                        <a:cs typeface="Arial" panose="020B0604020202020204" pitchFamily="34" charset="0"/>
                      </a:rPr>
                      <m:t> </m:t>
                    </m:r>
                    <m:r>
                      <m:rPr>
                        <m:nor/>
                      </m:rPr>
                      <a:rPr lang="nl-BE" sz="2000" i="0">
                        <a:latin typeface="Arial" panose="020B0604020202020204" pitchFamily="34" charset="0"/>
                        <a:cs typeface="Arial" panose="020B0604020202020204" pitchFamily="34" charset="0"/>
                      </a:rPr>
                      <m:t>8.08 </m:t>
                    </m:r>
                    <m:r>
                      <m:rPr>
                        <m:nor/>
                      </m:rPr>
                      <a:rPr lang="nl-BE" sz="2000" i="0">
                        <a:latin typeface="Arial" panose="020B0604020202020204" pitchFamily="34" charset="0"/>
                        <a:cs typeface="Arial" panose="020B0604020202020204" pitchFamily="34" charset="0"/>
                      </a:rPr>
                      <m:t>years</m:t>
                    </m:r>
                    <m:r>
                      <m:rPr>
                        <m:nor/>
                      </m:rPr>
                      <a:rPr lang="nl-BE" sz="2000" i="0">
                        <a:latin typeface="Arial" panose="020B0604020202020204" pitchFamily="34" charset="0"/>
                        <a:cs typeface="Arial" panose="020B0604020202020204" pitchFamily="34" charset="0"/>
                      </a:rPr>
                      <m:t> </m:t>
                    </m:r>
                  </m:oMath>
                </a14:m>
                <a:r>
                  <a:rPr lang="fr-FR" sz="2000">
                    <a:latin typeface="Arial" panose="020B0604020202020204" pitchFamily="34" charset="0"/>
                    <a:cs typeface="Arial" panose="020B0604020202020204" pitchFamily="34" charset="0"/>
                  </a:rPr>
                  <a:t> </a:t>
                </a:r>
                <a:endParaRPr lang="fr-FR" sz="2401">
                  <a:latin typeface="Arial" panose="020B0604020202020204" pitchFamily="34"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21E283C8-0026-34D8-F9A2-BD77B07D96BB}"/>
                  </a:ext>
                </a:extLst>
              </p:cNvPr>
              <p:cNvSpPr txBox="1">
                <a:spLocks noRot="1" noChangeAspect="1" noMove="1" noResize="1" noEditPoints="1" noAdjustHandles="1" noChangeArrowheads="1" noChangeShapeType="1" noTextEdit="1"/>
              </p:cNvSpPr>
              <p:nvPr/>
            </p:nvSpPr>
            <p:spPr>
              <a:xfrm>
                <a:off x="590881" y="3170975"/>
                <a:ext cx="8827535" cy="779381"/>
              </a:xfrm>
              <a:prstGeom prst="rect">
                <a:avLst/>
              </a:prstGeom>
              <a:blipFill>
                <a:blip r:embed="rId3"/>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B8334F0B-C16A-1299-203F-E44928BABBB9}"/>
              </a:ext>
            </a:extLst>
          </p:cNvPr>
          <p:cNvSpPr txBox="1"/>
          <p:nvPr/>
        </p:nvSpPr>
        <p:spPr>
          <a:xfrm>
            <a:off x="590881" y="4288134"/>
            <a:ext cx="9638969" cy="400238"/>
          </a:xfrm>
          <a:prstGeom prst="rect">
            <a:avLst/>
          </a:prstGeom>
          <a:noFill/>
        </p:spPr>
        <p:txBody>
          <a:bodyPr wrap="square" rtlCol="0">
            <a:spAutoFit/>
          </a:bodyPr>
          <a:lstStyle/>
          <a:p>
            <a:r>
              <a:rPr lang="fr-FR" sz="2001">
                <a:latin typeface="Arial" panose="020B0604020202020204" pitchFamily="34" charset="0"/>
                <a:cs typeface="Arial" panose="020B0604020202020204" pitchFamily="34" charset="0"/>
              </a:rPr>
              <a:t>Saudi Aramco could supply approximatively 8 years of worlwide oil consumption.</a:t>
            </a:r>
          </a:p>
        </p:txBody>
      </p:sp>
      <p:sp>
        <p:nvSpPr>
          <p:cNvPr id="4" name="Espace réservé du numéro de diapositive 3">
            <a:extLst>
              <a:ext uri="{FF2B5EF4-FFF2-40B4-BE49-F238E27FC236}">
                <a16:creationId xmlns:a16="http://schemas.microsoft.com/office/drawing/2014/main" id="{348050A8-7C68-E0D6-5BD7-F5A2592C77BF}"/>
              </a:ext>
            </a:extLst>
          </p:cNvPr>
          <p:cNvSpPr>
            <a:spLocks noGrp="1"/>
          </p:cNvSpPr>
          <p:nvPr>
            <p:ph type="sldNum" sz="quarter" idx="12"/>
          </p:nvPr>
        </p:nvSpPr>
        <p:spPr/>
        <p:txBody>
          <a:bodyPr/>
          <a:lstStyle/>
          <a:p>
            <a:fld id="{C7CC0789-4E3B-4896-AB79-9C52DA5A6F9C}" type="slidenum">
              <a:rPr lang="en-GB" smtClean="0"/>
              <a:t>350</a:t>
            </a:fld>
            <a:endParaRPr lang="en-GB"/>
          </a:p>
        </p:txBody>
      </p:sp>
    </p:spTree>
    <p:extLst>
      <p:ext uri="{BB962C8B-B14F-4D97-AF65-F5344CB8AC3E}">
        <p14:creationId xmlns:p14="http://schemas.microsoft.com/office/powerpoint/2010/main" val="2815095643"/>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1A53E-C87E-16AF-14E7-53985B695537}"/>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5C66BDD7-4C03-29FE-9682-354DC1EA19D8}"/>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Unconventional oil (1/3)</a:t>
            </a:r>
            <a:endParaRPr lang="en-US" sz="240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624D9D01-3621-3542-64A0-5432B3442025}"/>
              </a:ext>
            </a:extLst>
          </p:cNvPr>
          <p:cNvSpPr txBox="1"/>
          <p:nvPr/>
        </p:nvSpPr>
        <p:spPr>
          <a:xfrm>
            <a:off x="590880" y="2687893"/>
            <a:ext cx="9485264" cy="1631861"/>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Unconventional oil refers to crude oil extracted from sources that require advanced technologies for production. As example of those sources we have: oil sands, shale oil, or deepwater reserves. On the contrary, conventional oil is obtained from easily accessible reservoirs.</a:t>
            </a:r>
          </a:p>
          <a:p>
            <a:pPr algn="just"/>
            <a:endParaRPr lang="en-US" sz="200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ABFE8136-76CA-EC58-1C0D-4500CBEE5020}"/>
              </a:ext>
            </a:extLst>
          </p:cNvPr>
          <p:cNvSpPr txBox="1"/>
          <p:nvPr/>
        </p:nvSpPr>
        <p:spPr>
          <a:xfrm>
            <a:off x="590880" y="4223858"/>
            <a:ext cx="9425398" cy="1323962"/>
          </a:xfrm>
          <a:prstGeom prst="rect">
            <a:avLst/>
          </a:prstGeom>
          <a:noFill/>
        </p:spPr>
        <p:txBody>
          <a:bodyPr wrap="square">
            <a:spAutoFit/>
          </a:bodyPr>
          <a:lstStyle/>
          <a:p>
            <a:pPr algn="just" defTabSz="914766">
              <a:defRPr/>
            </a:pPr>
            <a:r>
              <a:rPr lang="en-US" sz="2001">
                <a:latin typeface="Arial" panose="020B0604020202020204" pitchFamily="34" charset="0"/>
                <a:cs typeface="Arial" panose="020B0604020202020204" pitchFamily="34" charset="0"/>
              </a:rPr>
              <a:t>From a chemical perspective, there is no difference between these types. The differentiation between conventional and unconventional resources mainly comes from the reservoir's geological characteristics and the fluid properties (permeability and viscosity). </a:t>
            </a:r>
          </a:p>
        </p:txBody>
      </p:sp>
      <p:sp>
        <p:nvSpPr>
          <p:cNvPr id="2" name="Espace réservé du numéro de diapositive 1">
            <a:extLst>
              <a:ext uri="{FF2B5EF4-FFF2-40B4-BE49-F238E27FC236}">
                <a16:creationId xmlns:a16="http://schemas.microsoft.com/office/drawing/2014/main" id="{0021224B-DE6C-2728-0757-F4F432C3DF57}"/>
              </a:ext>
            </a:extLst>
          </p:cNvPr>
          <p:cNvSpPr>
            <a:spLocks noGrp="1"/>
          </p:cNvSpPr>
          <p:nvPr>
            <p:ph type="sldNum" sz="quarter" idx="12"/>
          </p:nvPr>
        </p:nvSpPr>
        <p:spPr/>
        <p:txBody>
          <a:bodyPr/>
          <a:lstStyle/>
          <a:p>
            <a:fld id="{C7CC0789-4E3B-4896-AB79-9C52DA5A6F9C}" type="slidenum">
              <a:rPr lang="en-GB" smtClean="0"/>
              <a:t>351</a:t>
            </a:fld>
            <a:endParaRPr lang="en-GB"/>
          </a:p>
        </p:txBody>
      </p:sp>
    </p:spTree>
    <p:extLst>
      <p:ext uri="{BB962C8B-B14F-4D97-AF65-F5344CB8AC3E}">
        <p14:creationId xmlns:p14="http://schemas.microsoft.com/office/powerpoint/2010/main" val="3273204240"/>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70AB023-D484-A618-609A-4FD0B2E2C2BA}"/>
              </a:ext>
            </a:extLst>
          </p:cNvPr>
          <p:cNvSpPr txBox="1"/>
          <p:nvPr/>
        </p:nvSpPr>
        <p:spPr>
          <a:xfrm>
            <a:off x="590881" y="1228129"/>
            <a:ext cx="8827440" cy="2401427"/>
          </a:xfrm>
          <a:prstGeom prst="rect">
            <a:avLst/>
          </a:prstGeom>
          <a:noFill/>
        </p:spPr>
        <p:txBody>
          <a:bodyPr wrap="square" rtlCol="0">
            <a:spAutoFit/>
          </a:bodyPr>
          <a:lstStyle/>
          <a:p>
            <a:pPr algn="just"/>
            <a:r>
              <a:rPr lang="en-US" sz="2001">
                <a:latin typeface="Arial" panose="020B0604020202020204" pitchFamily="34" charset="0"/>
                <a:cs typeface="Arial" panose="020B0604020202020204" pitchFamily="34" charset="0"/>
              </a:rPr>
              <a:t>These advanced technologies include:</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Hydraulic fracturing (fracking): injecting high-pressure water, sand, and chemicals into a well to fracture the rock and release the oil or gas.</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Steam injection: injecting steam into a well to heat the oil and reduce its viscosity, making it easier to extract.</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Mining: bitumen is mined and then processed to extract the oil.</a:t>
            </a:r>
          </a:p>
        </p:txBody>
      </p:sp>
      <p:sp>
        <p:nvSpPr>
          <p:cNvPr id="6" name="ZoneTexte 5">
            <a:extLst>
              <a:ext uri="{FF2B5EF4-FFF2-40B4-BE49-F238E27FC236}">
                <a16:creationId xmlns:a16="http://schemas.microsoft.com/office/drawing/2014/main" id="{FE7D0EC8-ECA7-7CA7-B8E3-808B66B1805B}"/>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Unconventional oil (2/3)</a:t>
            </a:r>
            <a:endParaRPr lang="en-US" sz="2401">
              <a:latin typeface="Arial" panose="020B0604020202020204" pitchFamily="34" charset="0"/>
              <a:cs typeface="Arial" panose="020B0604020202020204" pitchFamily="34" charset="0"/>
            </a:endParaRPr>
          </a:p>
        </p:txBody>
      </p:sp>
      <p:grpSp>
        <p:nvGrpSpPr>
          <p:cNvPr id="8" name="Groupe 7">
            <a:extLst>
              <a:ext uri="{FF2B5EF4-FFF2-40B4-BE49-F238E27FC236}">
                <a16:creationId xmlns:a16="http://schemas.microsoft.com/office/drawing/2014/main" id="{77F882AB-D54F-2C26-60CA-3BD11147CF6E}"/>
              </a:ext>
            </a:extLst>
          </p:cNvPr>
          <p:cNvGrpSpPr/>
          <p:nvPr/>
        </p:nvGrpSpPr>
        <p:grpSpPr>
          <a:xfrm>
            <a:off x="2803644" y="4045805"/>
            <a:ext cx="5086112" cy="2982011"/>
            <a:chOff x="2803644" y="4045805"/>
            <a:chExt cx="5086112" cy="2982011"/>
          </a:xfrm>
        </p:grpSpPr>
        <p:pic>
          <p:nvPicPr>
            <p:cNvPr id="4" name="Picture 2" descr="undefined">
              <a:extLst>
                <a:ext uri="{FF2B5EF4-FFF2-40B4-BE49-F238E27FC236}">
                  <a16:creationId xmlns:a16="http://schemas.microsoft.com/office/drawing/2014/main" id="{3D14FBBF-8DB2-D722-C4BE-7B1410B746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3644" y="4045806"/>
              <a:ext cx="5086112" cy="29820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7D6B6C4-8FE3-CEBF-2CF3-9E50BE5F18C9}"/>
                </a:ext>
              </a:extLst>
            </p:cNvPr>
            <p:cNvSpPr/>
            <p:nvPr/>
          </p:nvSpPr>
          <p:spPr>
            <a:xfrm>
              <a:off x="2803644" y="4045805"/>
              <a:ext cx="5086112" cy="298201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2" name="Espace réservé du numéro de diapositive 1">
            <a:extLst>
              <a:ext uri="{FF2B5EF4-FFF2-40B4-BE49-F238E27FC236}">
                <a16:creationId xmlns:a16="http://schemas.microsoft.com/office/drawing/2014/main" id="{AC2BECF5-709D-B6E5-C553-69C13F6D89D3}"/>
              </a:ext>
            </a:extLst>
          </p:cNvPr>
          <p:cNvSpPr>
            <a:spLocks noGrp="1"/>
          </p:cNvSpPr>
          <p:nvPr>
            <p:ph type="sldNum" sz="quarter" idx="12"/>
          </p:nvPr>
        </p:nvSpPr>
        <p:spPr/>
        <p:txBody>
          <a:bodyPr/>
          <a:lstStyle/>
          <a:p>
            <a:fld id="{C7CC0789-4E3B-4896-AB79-9C52DA5A6F9C}" type="slidenum">
              <a:rPr lang="en-GB" smtClean="0"/>
              <a:t>352</a:t>
            </a:fld>
            <a:endParaRPr lang="en-GB"/>
          </a:p>
        </p:txBody>
      </p:sp>
    </p:spTree>
    <p:extLst>
      <p:ext uri="{BB962C8B-B14F-4D97-AF65-F5344CB8AC3E}">
        <p14:creationId xmlns:p14="http://schemas.microsoft.com/office/powerpoint/2010/main" val="3258202459"/>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BD9C9-93F4-4199-52C5-360A5C422B32}"/>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B0B7A9D4-587B-C23A-B2E9-CA1DA488DBFB}"/>
              </a:ext>
            </a:extLst>
          </p:cNvPr>
          <p:cNvSpPr txBox="1"/>
          <p:nvPr/>
        </p:nvSpPr>
        <p:spPr>
          <a:xfrm>
            <a:off x="590881" y="1321260"/>
            <a:ext cx="9485263" cy="1015663"/>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The emergence of unconventional oil in the 2000s was driven by high oil prices in 2008, which made unconventional oil production profitable. This development has an impact on the reserves-to-production (R/P) ratio. </a:t>
            </a:r>
          </a:p>
        </p:txBody>
      </p:sp>
      <p:pic>
        <p:nvPicPr>
          <p:cNvPr id="2050" name="Picture 2" descr="undefined">
            <a:extLst>
              <a:ext uri="{FF2B5EF4-FFF2-40B4-BE49-F238E27FC236}">
                <a16:creationId xmlns:a16="http://schemas.microsoft.com/office/drawing/2014/main" id="{7A4D7005-8173-B92A-26FD-F126B010F7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61"/>
          <a:stretch/>
        </p:blipFill>
        <p:spPr bwMode="auto">
          <a:xfrm>
            <a:off x="1583033" y="2885982"/>
            <a:ext cx="7527331" cy="357800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55AC8BF5-CD33-C60E-C27B-5A1C8FBABDFB}"/>
              </a:ext>
            </a:extLst>
          </p:cNvPr>
          <p:cNvSpPr txBox="1"/>
          <p:nvPr/>
        </p:nvSpPr>
        <p:spPr>
          <a:xfrm>
            <a:off x="1150495" y="6749087"/>
            <a:ext cx="8392405" cy="307905"/>
          </a:xfrm>
          <a:prstGeom prst="rect">
            <a:avLst/>
          </a:prstGeom>
          <a:noFill/>
        </p:spPr>
        <p:txBody>
          <a:bodyPr wrap="square" rtlCol="0">
            <a:spAutoFit/>
          </a:bodyPr>
          <a:lstStyle/>
          <a:p>
            <a:pPr algn="ctr"/>
            <a:r>
              <a:rPr lang="en-US" sz="1401">
                <a:latin typeface="Arial" panose="020B0604020202020204" pitchFamily="34" charset="0"/>
                <a:cs typeface="Arial" panose="020B0604020202020204" pitchFamily="34" charset="0"/>
              </a:rPr>
              <a:t>Monthly U.S. field production of crude oil (January 1920-August 2018).</a:t>
            </a:r>
            <a:r>
              <a:rPr lang="en-US" sz="1400" b="1" baseline="30000">
                <a:latin typeface="Arial" panose="020B0604020202020204" pitchFamily="34" charset="0"/>
                <a:cs typeface="Arial" panose="020B0604020202020204" pitchFamily="34" charset="0"/>
              </a:rPr>
              <a:t> 1</a:t>
            </a:r>
            <a:r>
              <a:rPr lang="en-US" sz="1401">
                <a:latin typeface="Arial" panose="020B0604020202020204" pitchFamily="34" charset="0"/>
                <a:cs typeface="Arial" panose="020B0604020202020204" pitchFamily="34" charset="0"/>
              </a:rPr>
              <a:t> </a:t>
            </a:r>
            <a:endParaRPr lang="fr-BE" sz="1401">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1007A15E-83D0-E0FE-2AAE-CE7A5B662508}"/>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Unconventional oil (3/3)</a:t>
            </a:r>
            <a:endParaRPr lang="en-US" sz="2401">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87858E9-8D4C-62A0-A730-FBA597EC83D5}"/>
              </a:ext>
            </a:extLst>
          </p:cNvPr>
          <p:cNvSpPr/>
          <p:nvPr/>
        </p:nvSpPr>
        <p:spPr>
          <a:xfrm>
            <a:off x="1440180" y="2697715"/>
            <a:ext cx="7795260" cy="395454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8" name="ZoneTexte 7">
            <a:extLst>
              <a:ext uri="{FF2B5EF4-FFF2-40B4-BE49-F238E27FC236}">
                <a16:creationId xmlns:a16="http://schemas.microsoft.com/office/drawing/2014/main" id="{7CB9C386-BF48-A203-E1CA-3CD073DF0E81}"/>
              </a:ext>
            </a:extLst>
          </p:cNvPr>
          <p:cNvSpPr txBox="1"/>
          <p:nvPr/>
        </p:nvSpPr>
        <p:spPr>
          <a:xfrm>
            <a:off x="195702" y="7607188"/>
            <a:ext cx="5349240" cy="261610"/>
          </a:xfrm>
          <a:prstGeom prst="rect">
            <a:avLst/>
          </a:prstGeom>
          <a:noFill/>
        </p:spPr>
        <p:txBody>
          <a:bodyPr wrap="square">
            <a:spAutoFit/>
          </a:bodyPr>
          <a:lstStyle/>
          <a:p>
            <a:r>
              <a:rPr lang="en-US" sz="1100" b="1" baseline="30000">
                <a:latin typeface="Arial" panose="020B0604020202020204" pitchFamily="34" charset="0"/>
                <a:cs typeface="Arial" panose="020B0604020202020204" pitchFamily="34" charset="0"/>
              </a:rPr>
              <a:t>1</a:t>
            </a:r>
            <a:r>
              <a:rPr lang="en-US" sz="1100">
                <a:latin typeface="Arial" panose="020B0604020202020204" pitchFamily="34" charset="0"/>
                <a:cs typeface="Arial" panose="020B0604020202020204" pitchFamily="34" charset="0"/>
              </a:rPr>
              <a:t>https://commons.wikimedia.org/w/index.php?curid=74033050</a:t>
            </a:r>
            <a:endParaRPr lang="en-GB" sz="1100">
              <a:latin typeface="Arial" panose="020B0604020202020204" pitchFamily="34" charset="0"/>
              <a:cs typeface="Arial" panose="020B0604020202020204" pitchFamily="34" charset="0"/>
            </a:endParaRPr>
          </a:p>
        </p:txBody>
      </p:sp>
      <p:sp>
        <p:nvSpPr>
          <p:cNvPr id="5" name="Espace réservé du numéro de diapositive 4">
            <a:extLst>
              <a:ext uri="{FF2B5EF4-FFF2-40B4-BE49-F238E27FC236}">
                <a16:creationId xmlns:a16="http://schemas.microsoft.com/office/drawing/2014/main" id="{4999520C-2AB9-D2F9-1A6C-7A5CAF93F1B6}"/>
              </a:ext>
            </a:extLst>
          </p:cNvPr>
          <p:cNvSpPr>
            <a:spLocks noGrp="1"/>
          </p:cNvSpPr>
          <p:nvPr>
            <p:ph type="sldNum" sz="quarter" idx="12"/>
          </p:nvPr>
        </p:nvSpPr>
        <p:spPr/>
        <p:txBody>
          <a:bodyPr/>
          <a:lstStyle/>
          <a:p>
            <a:fld id="{C7CC0789-4E3B-4896-AB79-9C52DA5A6F9C}" type="slidenum">
              <a:rPr lang="en-GB" smtClean="0"/>
              <a:t>353</a:t>
            </a:fld>
            <a:endParaRPr lang="en-GB"/>
          </a:p>
        </p:txBody>
      </p:sp>
    </p:spTree>
    <p:extLst>
      <p:ext uri="{BB962C8B-B14F-4D97-AF65-F5344CB8AC3E}">
        <p14:creationId xmlns:p14="http://schemas.microsoft.com/office/powerpoint/2010/main" val="1679570565"/>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066C2-5D41-E289-0BC8-80F0B8E17DB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67DCA5A-F078-D27C-F1BD-E001C45B15BD}"/>
              </a:ext>
            </a:extLst>
          </p:cNvPr>
          <p:cNvSpPr/>
          <p:nvPr/>
        </p:nvSpPr>
        <p:spPr>
          <a:xfrm>
            <a:off x="937601" y="3117500"/>
            <a:ext cx="8818196" cy="17977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54BF6F21-BB61-D9C5-2741-1C887E48A31C}"/>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1" name="ZoneTexte 10">
            <a:extLst>
              <a:ext uri="{FF2B5EF4-FFF2-40B4-BE49-F238E27FC236}">
                <a16:creationId xmlns:a16="http://schemas.microsoft.com/office/drawing/2014/main" id="{47659B67-CFC1-9A6C-64AF-E950945DF8DD}"/>
              </a:ext>
            </a:extLst>
          </p:cNvPr>
          <p:cNvSpPr txBox="1"/>
          <p:nvPr/>
        </p:nvSpPr>
        <p:spPr>
          <a:xfrm>
            <a:off x="1137050" y="3723871"/>
            <a:ext cx="8419296" cy="585006"/>
          </a:xfrm>
          <a:prstGeom prst="rect">
            <a:avLst/>
          </a:prstGeom>
          <a:noFill/>
        </p:spPr>
        <p:txBody>
          <a:bodyPr wrap="square">
            <a:spAutoFit/>
          </a:bodyPr>
          <a:lstStyle/>
          <a:p>
            <a:pPr algn="ctr"/>
            <a:r>
              <a:rPr lang="en-GB" sz="3201">
                <a:latin typeface="Arial" panose="020B0604020202020204" pitchFamily="34" charset="0"/>
                <a:cs typeface="Arial" panose="020B0604020202020204" pitchFamily="34" charset="0"/>
              </a:rPr>
              <a:t>III.  Key milestones in the industry</a:t>
            </a:r>
            <a:endParaRPr lang="en-US" sz="320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7371310"/>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dwin L. Drake, to the right, and the Drake Well in the background,">
            <a:extLst>
              <a:ext uri="{FF2B5EF4-FFF2-40B4-BE49-F238E27FC236}">
                <a16:creationId xmlns:a16="http://schemas.microsoft.com/office/drawing/2014/main" id="{4DAE633F-6D95-FD94-1518-D0AFC4ADFD60}"/>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3873865" y="2674953"/>
            <a:ext cx="2945668" cy="4050295"/>
          </a:xfrm>
          <a:prstGeom prst="rect">
            <a:avLst/>
          </a:prstGeom>
        </p:spPr>
      </p:pic>
      <p:sp>
        <p:nvSpPr>
          <p:cNvPr id="7" name="TextBox 6">
            <a:extLst>
              <a:ext uri="{FF2B5EF4-FFF2-40B4-BE49-F238E27FC236}">
                <a16:creationId xmlns:a16="http://schemas.microsoft.com/office/drawing/2014/main" id="{176CEEED-B071-EEEC-7A66-45978CFF334B}"/>
              </a:ext>
            </a:extLst>
          </p:cNvPr>
          <p:cNvSpPr txBox="1"/>
          <p:nvPr/>
        </p:nvSpPr>
        <p:spPr>
          <a:xfrm>
            <a:off x="2064537" y="6835695"/>
            <a:ext cx="6564321" cy="523427"/>
          </a:xfrm>
          <a:prstGeom prst="rect">
            <a:avLst/>
          </a:prstGeom>
          <a:noFill/>
        </p:spPr>
        <p:txBody>
          <a:bodyPr wrap="square" rtlCol="0">
            <a:spAutoFit/>
          </a:bodyPr>
          <a:lstStyle/>
          <a:p>
            <a:pPr algn="ctr"/>
            <a:r>
              <a:rPr lang="en-GB" sz="1401" i="1">
                <a:latin typeface="Arial" panose="020B0604020202020204" pitchFamily="34" charset="0"/>
                <a:cs typeface="Arial" panose="020B0604020202020204" pitchFamily="34" charset="0"/>
              </a:rPr>
              <a:t>Edwin L. Drake, to the right, and </a:t>
            </a:r>
            <a:r>
              <a:rPr lang="en-GB" sz="1401" b="1" i="1">
                <a:latin typeface="Arial" panose="020B0604020202020204" pitchFamily="34" charset="0"/>
                <a:cs typeface="Arial" panose="020B0604020202020204" pitchFamily="34" charset="0"/>
              </a:rPr>
              <a:t>the Drake Well </a:t>
            </a:r>
            <a:r>
              <a:rPr lang="en-GB" sz="1401" i="1">
                <a:latin typeface="Arial" panose="020B0604020202020204" pitchFamily="34" charset="0"/>
                <a:cs typeface="Arial" panose="020B0604020202020204" pitchFamily="34" charset="0"/>
              </a:rPr>
              <a:t>in the background, in Titusville, Pennsylvania, where the first commercial well was drilled in 1859 to find oil.</a:t>
            </a:r>
          </a:p>
        </p:txBody>
      </p:sp>
      <p:sp>
        <p:nvSpPr>
          <p:cNvPr id="8" name="ZoneTexte 7">
            <a:extLst>
              <a:ext uri="{FF2B5EF4-FFF2-40B4-BE49-F238E27FC236}">
                <a16:creationId xmlns:a16="http://schemas.microsoft.com/office/drawing/2014/main" id="{DCFF4D2D-1814-DAEC-E75A-910F7F2428AA}"/>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From 1859 to 1870</a:t>
            </a:r>
            <a:endParaRPr lang="en-US" sz="900">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A68FFD02-A08C-1D20-BD6A-1FA9BF4417F7}"/>
              </a:ext>
            </a:extLst>
          </p:cNvPr>
          <p:cNvSpPr txBox="1"/>
          <p:nvPr/>
        </p:nvSpPr>
        <p:spPr>
          <a:xfrm>
            <a:off x="590881" y="1371028"/>
            <a:ext cx="9485264" cy="708166"/>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oil industry was primarily American, characterized by chaotic competition and strong price volatility due to daily fluctuations in discoveries.</a:t>
            </a:r>
            <a:endParaRPr lang="en-GB" sz="2001">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94DA8CB-177F-A396-E3FF-43050CB280A1}"/>
              </a:ext>
            </a:extLst>
          </p:cNvPr>
          <p:cNvSpPr/>
          <p:nvPr/>
        </p:nvSpPr>
        <p:spPr>
          <a:xfrm>
            <a:off x="3873864" y="2674954"/>
            <a:ext cx="2945669" cy="405029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3" name="Espace réservé du numéro de diapositive 2">
            <a:extLst>
              <a:ext uri="{FF2B5EF4-FFF2-40B4-BE49-F238E27FC236}">
                <a16:creationId xmlns:a16="http://schemas.microsoft.com/office/drawing/2014/main" id="{0256C317-5A35-62A0-EEB6-3C62F7E85C35}"/>
              </a:ext>
            </a:extLst>
          </p:cNvPr>
          <p:cNvSpPr>
            <a:spLocks noGrp="1"/>
          </p:cNvSpPr>
          <p:nvPr>
            <p:ph type="sldNum" sz="quarter" idx="12"/>
          </p:nvPr>
        </p:nvSpPr>
        <p:spPr/>
        <p:txBody>
          <a:bodyPr/>
          <a:lstStyle/>
          <a:p>
            <a:fld id="{C7CC0789-4E3B-4896-AB79-9C52DA5A6F9C}" type="slidenum">
              <a:rPr lang="en-GB" smtClean="0"/>
              <a:t>355</a:t>
            </a:fld>
            <a:endParaRPr lang="en-GB"/>
          </a:p>
        </p:txBody>
      </p:sp>
    </p:spTree>
    <p:extLst>
      <p:ext uri="{BB962C8B-B14F-4D97-AF65-F5344CB8AC3E}">
        <p14:creationId xmlns:p14="http://schemas.microsoft.com/office/powerpoint/2010/main" val="1652002524"/>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61124B-FEAC-563D-B184-5A2D95837540}"/>
              </a:ext>
            </a:extLst>
          </p:cNvPr>
          <p:cNvSpPr txBox="1"/>
          <p:nvPr/>
        </p:nvSpPr>
        <p:spPr>
          <a:xfrm>
            <a:off x="7110950" y="4805244"/>
            <a:ext cx="3368866" cy="307899"/>
          </a:xfrm>
          <a:prstGeom prst="rect">
            <a:avLst/>
          </a:prstGeom>
          <a:noFill/>
        </p:spPr>
        <p:txBody>
          <a:bodyPr wrap="square" rtlCol="0">
            <a:spAutoFit/>
          </a:bodyPr>
          <a:lstStyle/>
          <a:p>
            <a:pPr algn="ctr"/>
            <a:r>
              <a:rPr lang="en-BE" sz="1401" i="1">
                <a:latin typeface="Arial" panose="020B0604020202020204" pitchFamily="34" charset="0"/>
                <a:cs typeface="Arial" panose="020B0604020202020204" pitchFamily="34" charset="0"/>
              </a:rPr>
              <a:t>Standard Oil </a:t>
            </a:r>
            <a:r>
              <a:rPr lang="fr-BE" sz="1401" i="1">
                <a:latin typeface="Arial" panose="020B0604020202020204" pitchFamily="34" charset="0"/>
                <a:cs typeface="Arial" panose="020B0604020202020204" pitchFamily="34" charset="0"/>
              </a:rPr>
              <a:t>c</a:t>
            </a:r>
            <a:r>
              <a:rPr lang="en-BE" sz="1401" i="1">
                <a:latin typeface="Arial" panose="020B0604020202020204" pitchFamily="34" charset="0"/>
                <a:cs typeface="Arial" panose="020B0604020202020204" pitchFamily="34" charset="0"/>
              </a:rPr>
              <a:t>ompany </a:t>
            </a:r>
            <a:r>
              <a:rPr lang="fr-BE" sz="1401" i="1">
                <a:latin typeface="Arial" panose="020B0604020202020204" pitchFamily="34" charset="0"/>
                <a:cs typeface="Arial" panose="020B0604020202020204" pitchFamily="34" charset="0"/>
              </a:rPr>
              <a:t>l</a:t>
            </a:r>
            <a:r>
              <a:rPr lang="en-BE" sz="1401" i="1">
                <a:latin typeface="Arial" panose="020B0604020202020204" pitchFamily="34" charset="0"/>
                <a:cs typeface="Arial" panose="020B0604020202020204" pitchFamily="34" charset="0"/>
              </a:rPr>
              <a:t>ogo</a:t>
            </a:r>
            <a:r>
              <a:rPr lang="fr-BE" sz="1401" i="1">
                <a:latin typeface="Arial" panose="020B0604020202020204" pitchFamily="34" charset="0"/>
                <a:cs typeface="Arial" panose="020B0604020202020204" pitchFamily="34" charset="0"/>
              </a:rPr>
              <a:t>.</a:t>
            </a:r>
            <a:endParaRPr lang="en-BE" sz="1401" i="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12453995-7F90-F5AA-1A69-1793E46CF781}"/>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From 1870 to 1911</a:t>
            </a:r>
            <a:endParaRPr lang="en-US" sz="900">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5471C9D3-9686-45D6-53D9-009DBC28CBA1}"/>
              </a:ext>
            </a:extLst>
          </p:cNvPr>
          <p:cNvSpPr txBox="1"/>
          <p:nvPr/>
        </p:nvSpPr>
        <p:spPr>
          <a:xfrm>
            <a:off x="590881" y="1447174"/>
            <a:ext cx="9485264" cy="1016047"/>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While the oil industry remained predominantly American, a shift toward monopolization occurred under the influence of D. Rockefeller, the founder of Standard Oil.</a:t>
            </a:r>
          </a:p>
        </p:txBody>
      </p:sp>
      <p:grpSp>
        <p:nvGrpSpPr>
          <p:cNvPr id="3" name="Groupe 2">
            <a:extLst>
              <a:ext uri="{FF2B5EF4-FFF2-40B4-BE49-F238E27FC236}">
                <a16:creationId xmlns:a16="http://schemas.microsoft.com/office/drawing/2014/main" id="{FD052A7E-D11B-D41B-BEE5-54E9706E2909}"/>
              </a:ext>
            </a:extLst>
          </p:cNvPr>
          <p:cNvGrpSpPr/>
          <p:nvPr/>
        </p:nvGrpSpPr>
        <p:grpSpPr>
          <a:xfrm>
            <a:off x="7669529" y="2928604"/>
            <a:ext cx="2251711" cy="1798976"/>
            <a:chOff x="4089399" y="5092700"/>
            <a:chExt cx="2250821" cy="1798265"/>
          </a:xfrm>
        </p:grpSpPr>
        <p:pic>
          <p:nvPicPr>
            <p:cNvPr id="7" name="Picture 6" descr="A logo of a gas station&#10;&#10;Description automatically generated">
              <a:extLst>
                <a:ext uri="{FF2B5EF4-FFF2-40B4-BE49-F238E27FC236}">
                  <a16:creationId xmlns:a16="http://schemas.microsoft.com/office/drawing/2014/main" id="{30FECAE1-AD1D-04D3-1A7F-FC6618B742B9}"/>
                </a:ext>
              </a:extLst>
            </p:cNvPr>
            <p:cNvPicPr>
              <a:picLocks noChangeAspect="1"/>
            </p:cNvPicPr>
            <p:nvPr/>
          </p:nvPicPr>
          <p:blipFill>
            <a:blip r:embed="rId3"/>
            <a:stretch>
              <a:fillRect/>
            </a:stretch>
          </p:blipFill>
          <p:spPr>
            <a:xfrm>
              <a:off x="4236609" y="5165696"/>
              <a:ext cx="1956399" cy="1692285"/>
            </a:xfrm>
            <a:prstGeom prst="rect">
              <a:avLst/>
            </a:prstGeom>
          </p:spPr>
        </p:pic>
        <p:sp>
          <p:nvSpPr>
            <p:cNvPr id="2" name="Rectangle 1">
              <a:extLst>
                <a:ext uri="{FF2B5EF4-FFF2-40B4-BE49-F238E27FC236}">
                  <a16:creationId xmlns:a16="http://schemas.microsoft.com/office/drawing/2014/main" id="{6CA48B9F-6632-5EE9-F4F3-8CD530EB918D}"/>
                </a:ext>
              </a:extLst>
            </p:cNvPr>
            <p:cNvSpPr/>
            <p:nvPr/>
          </p:nvSpPr>
          <p:spPr>
            <a:xfrm>
              <a:off x="4089399" y="5092700"/>
              <a:ext cx="2250821" cy="179826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4" name="TextBox 3">
            <a:extLst>
              <a:ext uri="{FF2B5EF4-FFF2-40B4-BE49-F238E27FC236}">
                <a16:creationId xmlns:a16="http://schemas.microsoft.com/office/drawing/2014/main" id="{7C6B53A6-1B8B-22A4-763B-C948211330DC}"/>
              </a:ext>
            </a:extLst>
          </p:cNvPr>
          <p:cNvSpPr txBox="1"/>
          <p:nvPr/>
        </p:nvSpPr>
        <p:spPr>
          <a:xfrm>
            <a:off x="590881" y="2652746"/>
            <a:ext cx="6610997" cy="3171253"/>
          </a:xfrm>
          <a:prstGeom prst="rect">
            <a:avLst/>
          </a:prstGeom>
          <a:noFill/>
        </p:spPr>
        <p:txBody>
          <a:bodyPr wrap="square" rtlCol="0">
            <a:spAutoFit/>
          </a:bodyPr>
          <a:lstStyle/>
          <a:p>
            <a:pPr algn="just"/>
            <a:r>
              <a:rPr lang="en-GB" sz="2001">
                <a:latin typeface="Arial" panose="020B0604020202020204" pitchFamily="34" charset="0"/>
                <a:cs typeface="Arial" panose="020B0604020202020204" pitchFamily="34" charset="0"/>
              </a:rPr>
              <a:t>Standard Oil achieved monopoly status by employing at least two key strategies:</a:t>
            </a:r>
          </a:p>
          <a:p>
            <a:pPr algn="just"/>
            <a:endParaRPr lang="en-GB" sz="1000" b="1">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1" b="1">
                <a:latin typeface="Arial" panose="020B0604020202020204" pitchFamily="34" charset="0"/>
                <a:cs typeface="Arial" panose="020B0604020202020204" pitchFamily="34" charset="0"/>
              </a:rPr>
              <a:t>Strategic Focus on Transportation and Refining</a:t>
            </a:r>
            <a:r>
              <a:rPr lang="en-GB" sz="2001">
                <a:latin typeface="Arial" panose="020B0604020202020204" pitchFamily="34" charset="0"/>
                <a:cs typeface="Arial" panose="020B0604020202020204" pitchFamily="34" charset="0"/>
              </a:rPr>
              <a:t>: Rather than concentrating on the uncertain process of oil exploration and production (where only 1 in 4 wells was productive), Standard Oil prioritized transportation and refining. These essential, lower-risk segments of the oil industry provided a more stable foundation for growth and control.</a:t>
            </a:r>
          </a:p>
          <a:p>
            <a:pPr algn="just"/>
            <a:endParaRPr lang="en-GB" sz="1000" b="1">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03B01589-266E-FC89-FE8A-3F1B8E56F863}"/>
              </a:ext>
            </a:extLst>
          </p:cNvPr>
          <p:cNvSpPr txBox="1"/>
          <p:nvPr/>
        </p:nvSpPr>
        <p:spPr>
          <a:xfrm>
            <a:off x="590881" y="5702561"/>
            <a:ext cx="9511638" cy="1631216"/>
          </a:xfrm>
          <a:prstGeom prst="rect">
            <a:avLst/>
          </a:prstGeom>
          <a:noFill/>
        </p:spPr>
        <p:txBody>
          <a:bodyPr wrap="square">
            <a:spAutoFit/>
          </a:bodyPr>
          <a:lstStyle/>
          <a:p>
            <a:pPr marL="342900" indent="-342900" algn="just">
              <a:buFont typeface="Arial" panose="020B0604020202020204" pitchFamily="34" charset="0"/>
              <a:buChar char="•"/>
            </a:pPr>
            <a:r>
              <a:rPr lang="en-GB" sz="2000" b="1">
                <a:latin typeface="Arial" panose="020B0604020202020204" pitchFamily="34" charset="0"/>
                <a:cs typeface="Arial" panose="020B0604020202020204" pitchFamily="34" charset="0"/>
              </a:rPr>
              <a:t>Aggressive Pricing to Eliminate Competition</a:t>
            </a:r>
            <a:r>
              <a:rPr lang="en-GB" sz="2000">
                <a:latin typeface="Arial" panose="020B0604020202020204" pitchFamily="34" charset="0"/>
                <a:cs typeface="Arial" panose="020B0604020202020204" pitchFamily="34" charset="0"/>
              </a:rPr>
              <a:t>: Once large enough to influence market prices, Standard Oil sold its oil at significantly reduced prices, undercutting competitors until they could no longer sustain operations. This aggressive pricing strategy allowed Standard Oil to drive rivals out of business and consolidate its market dominance.</a:t>
            </a:r>
          </a:p>
        </p:txBody>
      </p:sp>
      <p:sp>
        <p:nvSpPr>
          <p:cNvPr id="9" name="Espace réservé du numéro de diapositive 8">
            <a:extLst>
              <a:ext uri="{FF2B5EF4-FFF2-40B4-BE49-F238E27FC236}">
                <a16:creationId xmlns:a16="http://schemas.microsoft.com/office/drawing/2014/main" id="{C38E3B03-AC58-9841-D84A-78E978F439DA}"/>
              </a:ext>
            </a:extLst>
          </p:cNvPr>
          <p:cNvSpPr>
            <a:spLocks noGrp="1"/>
          </p:cNvSpPr>
          <p:nvPr>
            <p:ph type="sldNum" sz="quarter" idx="12"/>
          </p:nvPr>
        </p:nvSpPr>
        <p:spPr/>
        <p:txBody>
          <a:bodyPr/>
          <a:lstStyle/>
          <a:p>
            <a:fld id="{C7CC0789-4E3B-4896-AB79-9C52DA5A6F9C}" type="slidenum">
              <a:rPr lang="en-GB" smtClean="0"/>
              <a:t>356</a:t>
            </a:fld>
            <a:endParaRPr lang="en-GB"/>
          </a:p>
        </p:txBody>
      </p:sp>
    </p:spTree>
    <p:extLst>
      <p:ext uri="{BB962C8B-B14F-4D97-AF65-F5344CB8AC3E}">
        <p14:creationId xmlns:p14="http://schemas.microsoft.com/office/powerpoint/2010/main" val="1702706509"/>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A017F062-FEAF-2B37-9682-476EA5184A05}"/>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1911: Standard Oil company decomposition</a:t>
            </a:r>
            <a:endParaRPr lang="en-US" sz="2401">
              <a:latin typeface="Arial" panose="020B0604020202020204" pitchFamily="34" charset="0"/>
              <a:cs typeface="Arial" panose="020B0604020202020204" pitchFamily="34" charset="0"/>
            </a:endParaRPr>
          </a:p>
        </p:txBody>
      </p:sp>
      <p:grpSp>
        <p:nvGrpSpPr>
          <p:cNvPr id="3" name="Groupe 2">
            <a:extLst>
              <a:ext uri="{FF2B5EF4-FFF2-40B4-BE49-F238E27FC236}">
                <a16:creationId xmlns:a16="http://schemas.microsoft.com/office/drawing/2014/main" id="{C1BC8290-251C-6317-A8AD-BFFEA9B5FEB2}"/>
              </a:ext>
            </a:extLst>
          </p:cNvPr>
          <p:cNvGrpSpPr/>
          <p:nvPr/>
        </p:nvGrpSpPr>
        <p:grpSpPr>
          <a:xfrm>
            <a:off x="834308" y="2369887"/>
            <a:ext cx="9024781" cy="4502934"/>
            <a:chOff x="832918" y="2112297"/>
            <a:chExt cx="9021214" cy="4501154"/>
          </a:xfrm>
        </p:grpSpPr>
        <p:pic>
          <p:nvPicPr>
            <p:cNvPr id="4" name="Picture 3" descr="A diagram of different brands of oil&#10;&#10;Description automatically generated">
              <a:extLst>
                <a:ext uri="{FF2B5EF4-FFF2-40B4-BE49-F238E27FC236}">
                  <a16:creationId xmlns:a16="http://schemas.microsoft.com/office/drawing/2014/main" id="{3D0CD203-B32C-AED5-C272-FF7AA21D4742}"/>
                </a:ext>
              </a:extLst>
            </p:cNvPr>
            <p:cNvPicPr>
              <a:picLocks noChangeAspect="1"/>
            </p:cNvPicPr>
            <p:nvPr/>
          </p:nvPicPr>
          <p:blipFill>
            <a:blip r:embed="rId3"/>
            <a:srcRect l="4417" t="1553" r="6902" b="1387"/>
            <a:stretch/>
          </p:blipFill>
          <p:spPr>
            <a:xfrm>
              <a:off x="1190624" y="2351193"/>
              <a:ext cx="8305801" cy="4023361"/>
            </a:xfrm>
            <a:prstGeom prst="rect">
              <a:avLst/>
            </a:prstGeom>
          </p:spPr>
        </p:pic>
        <p:sp>
          <p:nvSpPr>
            <p:cNvPr id="2" name="Rectangle 1">
              <a:extLst>
                <a:ext uri="{FF2B5EF4-FFF2-40B4-BE49-F238E27FC236}">
                  <a16:creationId xmlns:a16="http://schemas.microsoft.com/office/drawing/2014/main" id="{73752E92-5924-6E65-5E36-6748D439BAEC}"/>
                </a:ext>
              </a:extLst>
            </p:cNvPr>
            <p:cNvSpPr/>
            <p:nvPr/>
          </p:nvSpPr>
          <p:spPr>
            <a:xfrm>
              <a:off x="832918" y="2112297"/>
              <a:ext cx="9021214" cy="450115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8" name="ZoneTexte 7">
            <a:extLst>
              <a:ext uri="{FF2B5EF4-FFF2-40B4-BE49-F238E27FC236}">
                <a16:creationId xmlns:a16="http://schemas.microsoft.com/office/drawing/2014/main" id="{6FDD8B92-0436-C9CD-1231-0BFFB3962CDF}"/>
              </a:ext>
            </a:extLst>
          </p:cNvPr>
          <p:cNvSpPr txBox="1"/>
          <p:nvPr/>
        </p:nvSpPr>
        <p:spPr>
          <a:xfrm>
            <a:off x="2674212" y="6954397"/>
            <a:ext cx="5344973" cy="307899"/>
          </a:xfrm>
          <a:prstGeom prst="rect">
            <a:avLst/>
          </a:prstGeom>
          <a:noFill/>
        </p:spPr>
        <p:txBody>
          <a:bodyPr wrap="square">
            <a:spAutoFit/>
          </a:bodyPr>
          <a:lstStyle/>
          <a:p>
            <a:pPr algn="ctr"/>
            <a:r>
              <a:rPr lang="en-GB" sz="1401">
                <a:latin typeface="Arial" panose="020B0604020202020204" pitchFamily="34" charset="0"/>
                <a:cs typeface="Arial" panose="020B0604020202020204" pitchFamily="34" charset="0"/>
              </a:rPr>
              <a:t>Standard Oil company decomposition.</a:t>
            </a:r>
            <a:r>
              <a:rPr lang="en-GB" sz="1400" b="1" baseline="30000">
                <a:latin typeface="Arial" panose="020B0604020202020204" pitchFamily="34" charset="0"/>
                <a:cs typeface="Arial" panose="020B0604020202020204" pitchFamily="34" charset="0"/>
              </a:rPr>
              <a:t> 1</a:t>
            </a:r>
            <a:endParaRPr lang="en-GB" sz="1401" b="1"/>
          </a:p>
        </p:txBody>
      </p:sp>
      <p:sp>
        <p:nvSpPr>
          <p:cNvPr id="7" name="TextBox 6">
            <a:extLst>
              <a:ext uri="{FF2B5EF4-FFF2-40B4-BE49-F238E27FC236}">
                <a16:creationId xmlns:a16="http://schemas.microsoft.com/office/drawing/2014/main" id="{7155FAA8-82FC-05D6-5B83-3E79021BB3D5}"/>
              </a:ext>
            </a:extLst>
          </p:cNvPr>
          <p:cNvSpPr txBox="1"/>
          <p:nvPr/>
        </p:nvSpPr>
        <p:spPr>
          <a:xfrm>
            <a:off x="590881" y="1116865"/>
            <a:ext cx="9485263" cy="1200804"/>
          </a:xfrm>
          <a:prstGeom prst="rect">
            <a:avLst/>
          </a:prstGeom>
          <a:noFill/>
        </p:spPr>
        <p:txBody>
          <a:bodyPr wrap="square" rtlCol="0">
            <a:spAutoFit/>
          </a:bodyPr>
          <a:lstStyle/>
          <a:p>
            <a:pPr algn="just"/>
            <a:r>
              <a:rPr lang="en-US" sz="1801">
                <a:latin typeface="Arial" panose="020B0604020202020204" pitchFamily="34" charset="0"/>
                <a:cs typeface="Arial" panose="020B0604020202020204" pitchFamily="34" charset="0"/>
              </a:rPr>
              <a:t>The Sherman Act, passed in 1890 by the U.S. Congress, ultimately led to the breakup of Standard Oil, resulting in the formation of 33 independent companies following a Supreme Court decision in 1911.</a:t>
            </a:r>
            <a:endParaRPr lang="en-GB" sz="1801">
              <a:latin typeface="Arial" panose="020B0604020202020204" pitchFamily="34" charset="0"/>
              <a:cs typeface="Arial" panose="020B0604020202020204" pitchFamily="34" charset="0"/>
            </a:endParaRPr>
          </a:p>
          <a:p>
            <a:endParaRPr lang="fr-FR" sz="1801"/>
          </a:p>
        </p:txBody>
      </p:sp>
      <p:sp>
        <p:nvSpPr>
          <p:cNvPr id="9" name="TextBox 8">
            <a:extLst>
              <a:ext uri="{FF2B5EF4-FFF2-40B4-BE49-F238E27FC236}">
                <a16:creationId xmlns:a16="http://schemas.microsoft.com/office/drawing/2014/main" id="{0FCF2825-9067-4B1A-9BE6-5703A3F00422}"/>
              </a:ext>
            </a:extLst>
          </p:cNvPr>
          <p:cNvSpPr txBox="1"/>
          <p:nvPr/>
        </p:nvSpPr>
        <p:spPr>
          <a:xfrm>
            <a:off x="121370" y="7654131"/>
            <a:ext cx="8975407" cy="277109"/>
          </a:xfrm>
          <a:prstGeom prst="rect">
            <a:avLst/>
          </a:prstGeom>
          <a:noFill/>
        </p:spPr>
        <p:txBody>
          <a:bodyPr wrap="square" rtlCol="0">
            <a:spAutoFit/>
          </a:bodyPr>
          <a:lstStyle/>
          <a:p>
            <a:r>
              <a:rPr lang="en-GB" sz="1200" b="1" baseline="30000">
                <a:latin typeface="Arial" panose="020B0604020202020204" pitchFamily="34" charset="0"/>
                <a:cs typeface="Arial" panose="020B0604020202020204" pitchFamily="34" charset="0"/>
              </a:rPr>
              <a:t>1</a:t>
            </a:r>
            <a:r>
              <a:rPr lang="en-GB" sz="1200">
                <a:latin typeface="Arial" panose="020B0604020202020204" pitchFamily="34" charset="0"/>
                <a:cs typeface="Arial" panose="020B0604020202020204" pitchFamily="34" charset="0"/>
              </a:rPr>
              <a:t>https://www.mazdaofnorthmiami.com/history-of-miami-henry-flagler-3-of-5-2/</a:t>
            </a:r>
          </a:p>
        </p:txBody>
      </p:sp>
      <p:sp>
        <p:nvSpPr>
          <p:cNvPr id="10" name="Espace réservé du numéro de diapositive 9">
            <a:extLst>
              <a:ext uri="{FF2B5EF4-FFF2-40B4-BE49-F238E27FC236}">
                <a16:creationId xmlns:a16="http://schemas.microsoft.com/office/drawing/2014/main" id="{1F495BB3-B74A-63FE-88DE-E096FCC7593E}"/>
              </a:ext>
            </a:extLst>
          </p:cNvPr>
          <p:cNvSpPr>
            <a:spLocks noGrp="1"/>
          </p:cNvSpPr>
          <p:nvPr>
            <p:ph type="sldNum" sz="quarter" idx="12"/>
          </p:nvPr>
        </p:nvSpPr>
        <p:spPr/>
        <p:txBody>
          <a:bodyPr/>
          <a:lstStyle/>
          <a:p>
            <a:fld id="{C7CC0789-4E3B-4896-AB79-9C52DA5A6F9C}" type="slidenum">
              <a:rPr lang="en-GB" smtClean="0"/>
              <a:t>357</a:t>
            </a:fld>
            <a:endParaRPr lang="en-GB"/>
          </a:p>
        </p:txBody>
      </p:sp>
    </p:spTree>
    <p:extLst>
      <p:ext uri="{BB962C8B-B14F-4D97-AF65-F5344CB8AC3E}">
        <p14:creationId xmlns:p14="http://schemas.microsoft.com/office/powerpoint/2010/main" val="3136228706"/>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25557AA-17A9-6551-C572-FB41E6FA19B9}"/>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From 1911 to 1928 – Decreasing marginal costs</a:t>
            </a:r>
            <a:endParaRPr lang="en-US" sz="900">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18817826-DBA2-35E8-DECF-B6E5F429C754}"/>
              </a:ext>
            </a:extLst>
          </p:cNvPr>
          <p:cNvSpPr txBox="1"/>
          <p:nvPr/>
        </p:nvSpPr>
        <p:spPr>
          <a:xfrm>
            <a:off x="590881" y="1372351"/>
            <a:ext cx="9485264" cy="1631861"/>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global oil market became internationalized and more competitive, this time among multinational corporations. This era witnessed the rise of major companies such as Standard Oil of New Jersey, Royal Dutch Shell, Anglo-Persian Oil Company (now British Petroleum), Gulf Oil, Socony Mobil Oil, Standard Oil of California (SoCal, now Chevron), and Texaco.</a:t>
            </a:r>
            <a:endParaRPr lang="en-GB" sz="2001">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8085F8EC-AA32-FB2E-1520-08AAA528D75A}"/>
              </a:ext>
            </a:extLst>
          </p:cNvPr>
          <p:cNvSpPr txBox="1"/>
          <p:nvPr/>
        </p:nvSpPr>
        <p:spPr>
          <a:xfrm>
            <a:off x="590881" y="3119702"/>
            <a:ext cx="9425398" cy="4095047"/>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Marginal cost refers to the expenses incurred to manufacture one additional unit</a:t>
            </a:r>
          </a:p>
          <a:p>
            <a:pPr algn="just"/>
            <a:r>
              <a:rPr lang="en-US" sz="2001">
                <a:latin typeface="Arial" panose="020B0604020202020204" pitchFamily="34" charset="0"/>
                <a:cs typeface="Arial" panose="020B0604020202020204" pitchFamily="34" charset="0"/>
              </a:rPr>
              <a:t>of a good. As a manufacturing process becomes more efficient or as economies of</a:t>
            </a:r>
          </a:p>
          <a:p>
            <a:pPr algn="just"/>
            <a:r>
              <a:rPr lang="en-US" sz="2001">
                <a:latin typeface="Arial" panose="020B0604020202020204" pitchFamily="34" charset="0"/>
                <a:cs typeface="Arial" panose="020B0604020202020204" pitchFamily="34" charset="0"/>
              </a:rPr>
              <a:t>scale are realized, the marginal cost often declines over time. However, there</a:t>
            </a:r>
          </a:p>
          <a:p>
            <a:pPr algn="just"/>
            <a:r>
              <a:rPr lang="en-US" sz="2001">
                <a:latin typeface="Arial" panose="020B0604020202020204" pitchFamily="34" charset="0"/>
                <a:cs typeface="Arial" panose="020B0604020202020204" pitchFamily="34" charset="0"/>
              </a:rPr>
              <a:t>comes a point when it may become increasingly more expensive to produce one</a:t>
            </a:r>
          </a:p>
          <a:p>
            <a:pPr algn="just"/>
            <a:r>
              <a:rPr lang="en-US" sz="2001">
                <a:latin typeface="Arial" panose="020B0604020202020204" pitchFamily="34" charset="0"/>
                <a:cs typeface="Arial" panose="020B0604020202020204" pitchFamily="34" charset="0"/>
              </a:rPr>
              <a:t>additional unit.</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In the context of the oil industry, as companies improve their extraction and production processes or achieve economies of scale (where the cost per unit decreases as production increases), it often happens that the marginal cost of accessing crude oil declines over time.</a:t>
            </a: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The decline in the long-term marginal cost of accessing crude oil encouraged companies to cooperate and avoid destructive competition</a:t>
            </a:r>
            <a:r>
              <a:rPr lang="en-US" sz="2001">
                <a:latin typeface="Arial" panose="020B0604020202020204" pitchFamily="34" charset="0"/>
                <a:cs typeface="Arial" panose="020B0604020202020204" pitchFamily="34" charset="0"/>
              </a:rPr>
              <a:t>.</a:t>
            </a:r>
          </a:p>
        </p:txBody>
      </p:sp>
      <p:sp>
        <p:nvSpPr>
          <p:cNvPr id="2" name="Espace réservé du numéro de diapositive 1">
            <a:extLst>
              <a:ext uri="{FF2B5EF4-FFF2-40B4-BE49-F238E27FC236}">
                <a16:creationId xmlns:a16="http://schemas.microsoft.com/office/drawing/2014/main" id="{98E23C83-0A37-1230-916F-CBBCBD3D46B8}"/>
              </a:ext>
            </a:extLst>
          </p:cNvPr>
          <p:cNvSpPr>
            <a:spLocks noGrp="1"/>
          </p:cNvSpPr>
          <p:nvPr>
            <p:ph type="sldNum" sz="quarter" idx="12"/>
          </p:nvPr>
        </p:nvSpPr>
        <p:spPr/>
        <p:txBody>
          <a:bodyPr/>
          <a:lstStyle/>
          <a:p>
            <a:fld id="{C7CC0789-4E3B-4896-AB79-9C52DA5A6F9C}" type="slidenum">
              <a:rPr lang="en-GB" smtClean="0"/>
              <a:t>358</a:t>
            </a:fld>
            <a:endParaRPr lang="en-GB"/>
          </a:p>
        </p:txBody>
      </p:sp>
    </p:spTree>
    <p:extLst>
      <p:ext uri="{BB962C8B-B14F-4D97-AF65-F5344CB8AC3E}">
        <p14:creationId xmlns:p14="http://schemas.microsoft.com/office/powerpoint/2010/main" val="2812302735"/>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E9B0423-EC1B-60C4-8956-EF7BA7185A31}"/>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From 1911 to 1928 – Cartelization</a:t>
            </a:r>
            <a:endParaRPr lang="en-US" sz="90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9E661530-C16A-B5DD-71DC-EB6A9C47D53B}"/>
              </a:ext>
            </a:extLst>
          </p:cNvPr>
          <p:cNvSpPr txBox="1"/>
          <p:nvPr/>
        </p:nvSpPr>
        <p:spPr>
          <a:xfrm>
            <a:off x="590881" y="2182222"/>
            <a:ext cx="9485264" cy="409509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This cooperation can manifest as the formation of </a:t>
            </a:r>
            <a:r>
              <a:rPr lang="en-US" sz="2001" b="1">
                <a:latin typeface="Arial" panose="020B0604020202020204" pitchFamily="34" charset="0"/>
                <a:cs typeface="Arial" panose="020B0604020202020204" pitchFamily="34" charset="0"/>
              </a:rPr>
              <a:t>cartels</a:t>
            </a:r>
            <a:r>
              <a:rPr lang="en-US" sz="2001">
                <a:latin typeface="Arial" panose="020B0604020202020204" pitchFamily="34" charset="0"/>
                <a:cs typeface="Arial" panose="020B0604020202020204" pitchFamily="34" charset="0"/>
              </a:rPr>
              <a:t>, where a group of producers agree to limit production to maintain higher prices and secure their profitability. Cartels can help stabilize an industry by reducing competition, but they can also lead to anti-competitive practices.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risk of cartelization is particularly pronounced when industry insiders (established companies with lower marginal costs) seek to prevent new entrants from competing. These new entrants may have access to more cost-effective extraction methods or technologies, which could disrupt the market by driving prices down.</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To protect their interests, insiders may collude to limit competition and maintain their market position, working against the principles of free market competition.</a:t>
            </a:r>
          </a:p>
        </p:txBody>
      </p:sp>
      <p:sp>
        <p:nvSpPr>
          <p:cNvPr id="2" name="Espace réservé du numéro de diapositive 1">
            <a:extLst>
              <a:ext uri="{FF2B5EF4-FFF2-40B4-BE49-F238E27FC236}">
                <a16:creationId xmlns:a16="http://schemas.microsoft.com/office/drawing/2014/main" id="{DD8B5E5E-388A-C9A3-80B1-BE7B5AABA392}"/>
              </a:ext>
            </a:extLst>
          </p:cNvPr>
          <p:cNvSpPr>
            <a:spLocks noGrp="1"/>
          </p:cNvSpPr>
          <p:nvPr>
            <p:ph type="sldNum" sz="quarter" idx="12"/>
          </p:nvPr>
        </p:nvSpPr>
        <p:spPr/>
        <p:txBody>
          <a:bodyPr/>
          <a:lstStyle/>
          <a:p>
            <a:fld id="{C7CC0789-4E3B-4896-AB79-9C52DA5A6F9C}" type="slidenum">
              <a:rPr lang="en-GB" smtClean="0"/>
              <a:t>359</a:t>
            </a:fld>
            <a:endParaRPr lang="en-GB"/>
          </a:p>
        </p:txBody>
      </p:sp>
    </p:spTree>
    <p:extLst>
      <p:ext uri="{BB962C8B-B14F-4D97-AF65-F5344CB8AC3E}">
        <p14:creationId xmlns:p14="http://schemas.microsoft.com/office/powerpoint/2010/main" val="1579736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4EA51F13-1203-409B-C5F0-FD8A8C078638}"/>
              </a:ext>
            </a:extLst>
          </p:cNvPr>
          <p:cNvSpPr txBox="1"/>
          <p:nvPr/>
        </p:nvSpPr>
        <p:spPr>
          <a:xfrm>
            <a:off x="590881" y="1965317"/>
            <a:ext cx="9480219" cy="4708981"/>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Carbon dioxide (CO₂), the primary greenhouse gas driving climate change, is now monitored and traded as a commodity in systems known as carbon markets. These markets place a monetary value on CO₂ emissions, effectively incorporating their environmental and social impacts into economic decision-making.</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The </a:t>
            </a:r>
            <a:r>
              <a:rPr lang="en-US" sz="2000" b="1">
                <a:latin typeface="Arial" panose="020B0604020202020204" pitchFamily="34" charset="0"/>
                <a:cs typeface="Arial" panose="020B0604020202020204" pitchFamily="34" charset="0"/>
              </a:rPr>
              <a:t>cap-and-trade system </a:t>
            </a:r>
            <a:r>
              <a:rPr lang="en-US" sz="2000">
                <a:latin typeface="Arial" panose="020B0604020202020204" pitchFamily="34" charset="0"/>
                <a:cs typeface="Arial" panose="020B0604020202020204" pitchFamily="34" charset="0"/>
              </a:rPr>
              <a:t>is a widely used market-based mechanism to reduce CO₂ emissions. Under this system, countries or companies are allocated a cap, or maximum limit, on their emissions. This cap represents the </a:t>
            </a:r>
            <a:r>
              <a:rPr lang="en-US" sz="2000" b="1">
                <a:latin typeface="Arial" panose="020B0604020202020204" pitchFamily="34" charset="0"/>
                <a:cs typeface="Arial" panose="020B0604020202020204" pitchFamily="34" charset="0"/>
              </a:rPr>
              <a:t>allowable amount of CO₂ they can emit, measured in tons of CO₂ equivalent.</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Entities that emit less than their cap generate surplus allowances—essentially unused emission rights. </a:t>
            </a:r>
            <a:r>
              <a:rPr lang="en-US" sz="2000" b="1">
                <a:latin typeface="Arial" panose="020B0604020202020204" pitchFamily="34" charset="0"/>
                <a:cs typeface="Arial" panose="020B0604020202020204" pitchFamily="34" charset="0"/>
              </a:rPr>
              <a:t>These allowances can be traded or sold to other entities that exceed their emission limits</a:t>
            </a:r>
            <a:r>
              <a:rPr lang="en-US" sz="2000">
                <a:latin typeface="Arial" panose="020B0604020202020204" pitchFamily="34" charset="0"/>
                <a:cs typeface="Arial" panose="020B0604020202020204" pitchFamily="34" charset="0"/>
              </a:rPr>
              <a:t>, creating a financial incentive to reduce emissions and allowing the market to determine the most cost-effective reduction measures.</a:t>
            </a:r>
          </a:p>
        </p:txBody>
      </p:sp>
      <p:sp>
        <p:nvSpPr>
          <p:cNvPr id="16" name="ZoneTexte 15">
            <a:extLst>
              <a:ext uri="{FF2B5EF4-FFF2-40B4-BE49-F238E27FC236}">
                <a16:creationId xmlns:a16="http://schemas.microsoft.com/office/drawing/2014/main" id="{2A284541-C435-A9A1-A10A-20ADE002AB2D}"/>
              </a:ext>
            </a:extLst>
          </p:cNvPr>
          <p:cNvSpPr txBox="1"/>
          <p:nvPr/>
        </p:nvSpPr>
        <p:spPr>
          <a:xfrm>
            <a:off x="590881" y="350031"/>
            <a:ext cx="9425398" cy="461848"/>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trading of carbon allowances (2/3)</a:t>
            </a:r>
            <a:endParaRPr lang="fr-BE" sz="2401" b="1">
              <a:latin typeface="Arial" panose="020B0604020202020204" pitchFamily="34" charset="0"/>
              <a:cs typeface="Arial" panose="020B0604020202020204" pitchFamily="34" charset="0"/>
            </a:endParaRPr>
          </a:p>
        </p:txBody>
      </p:sp>
      <p:sp>
        <p:nvSpPr>
          <p:cNvPr id="3" name="Espace réservé du numéro de diapositive 2">
            <a:extLst>
              <a:ext uri="{FF2B5EF4-FFF2-40B4-BE49-F238E27FC236}">
                <a16:creationId xmlns:a16="http://schemas.microsoft.com/office/drawing/2014/main" id="{BEFE5FA4-BE9D-83D4-525D-CC4B45C27ED6}"/>
              </a:ext>
            </a:extLst>
          </p:cNvPr>
          <p:cNvSpPr>
            <a:spLocks noGrp="1"/>
          </p:cNvSpPr>
          <p:nvPr>
            <p:ph type="sldNum" sz="quarter" idx="12"/>
          </p:nvPr>
        </p:nvSpPr>
        <p:spPr/>
        <p:txBody>
          <a:bodyPr/>
          <a:lstStyle/>
          <a:p>
            <a:fld id="{C7CC0789-4E3B-4896-AB79-9C52DA5A6F9C}" type="slidenum">
              <a:rPr lang="en-GB" smtClean="0"/>
              <a:t>36</a:t>
            </a:fld>
            <a:endParaRPr lang="en-GB"/>
          </a:p>
        </p:txBody>
      </p:sp>
    </p:spTree>
    <p:extLst>
      <p:ext uri="{BB962C8B-B14F-4D97-AF65-F5344CB8AC3E}">
        <p14:creationId xmlns:p14="http://schemas.microsoft.com/office/powerpoint/2010/main" val="3223115073"/>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B494E04-0D67-7681-6B34-C1D9BADAF661}"/>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From 1928 to 1960</a:t>
            </a:r>
            <a:endParaRPr lang="en-US" sz="900">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73FD13D4-8462-110C-0B9A-19464A0CEA0F}"/>
              </a:ext>
            </a:extLst>
          </p:cNvPr>
          <p:cNvSpPr txBox="1"/>
          <p:nvPr/>
        </p:nvSpPr>
        <p:spPr>
          <a:xfrm>
            <a:off x="590881" y="1387742"/>
            <a:ext cx="9485264" cy="5788487"/>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highly internationalized global oil industry became dominated by the ‘Seven Sisters’ cartel, which comprised:</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Anglo-Iranian Oil Company (now BP),</a:t>
            </a: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Gulf Oil (later part of Chevron),</a:t>
            </a: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Royal Dutch Shell,</a:t>
            </a: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Standard Oil Company of California (SoCal, now Chevron),</a:t>
            </a: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Standard Oil Company of New Jersey (Esso, later Exxon, and since 1999 part of ExxonMobil),</a:t>
            </a: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Standard Oil Company of New York (Socony, later Mobil, and since 1999 part of ExxonMobil),</a:t>
            </a: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Texaco (merged with Chevron in 2001).</a:t>
            </a:r>
          </a:p>
          <a:p>
            <a:pPr algn="just">
              <a:buFont typeface="Arial" panose="020B0604020202020204" pitchFamily="34" charset="0"/>
              <a:buChar char="•"/>
            </a:pPr>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Three of the seven multinational corporations </a:t>
            </a:r>
            <a:r>
              <a:rPr lang="en-US" sz="2001" b="1">
                <a:latin typeface="Arial" panose="020B0604020202020204" pitchFamily="34" charset="0"/>
                <a:cs typeface="Arial" panose="020B0604020202020204" pitchFamily="34" charset="0"/>
              </a:rPr>
              <a:t>agreed on production levels and prices</a:t>
            </a:r>
            <a:r>
              <a:rPr lang="en-US" sz="2001">
                <a:latin typeface="Arial" panose="020B0604020202020204" pitchFamily="34" charset="0"/>
                <a:cs typeface="Arial" panose="020B0604020202020204" pitchFamily="34" charset="0"/>
              </a:rPr>
              <a:t>, and the remaining four followed suit. The cartel controlled over 90% of international trade and more than 75% of refining and distribution.</a:t>
            </a: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The agreement established the “Gulf Plus System” to set a price for a barrel of oil anywhere in the world.</a:t>
            </a:r>
          </a:p>
        </p:txBody>
      </p:sp>
      <p:sp>
        <p:nvSpPr>
          <p:cNvPr id="2" name="Espace réservé du numéro de diapositive 1">
            <a:extLst>
              <a:ext uri="{FF2B5EF4-FFF2-40B4-BE49-F238E27FC236}">
                <a16:creationId xmlns:a16="http://schemas.microsoft.com/office/drawing/2014/main" id="{70796218-1E3E-79A4-150B-AF96E108FFCC}"/>
              </a:ext>
            </a:extLst>
          </p:cNvPr>
          <p:cNvSpPr>
            <a:spLocks noGrp="1"/>
          </p:cNvSpPr>
          <p:nvPr>
            <p:ph type="sldNum" sz="quarter" idx="12"/>
          </p:nvPr>
        </p:nvSpPr>
        <p:spPr/>
        <p:txBody>
          <a:bodyPr/>
          <a:lstStyle/>
          <a:p>
            <a:fld id="{C7CC0789-4E3B-4896-AB79-9C52DA5A6F9C}" type="slidenum">
              <a:rPr lang="en-GB" smtClean="0"/>
              <a:t>360</a:t>
            </a:fld>
            <a:endParaRPr lang="en-GB"/>
          </a:p>
        </p:txBody>
      </p:sp>
    </p:spTree>
    <p:extLst>
      <p:ext uri="{BB962C8B-B14F-4D97-AF65-F5344CB8AC3E}">
        <p14:creationId xmlns:p14="http://schemas.microsoft.com/office/powerpoint/2010/main" val="3922277116"/>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3514A06-73FD-F2E5-0201-465CDB6ACE15}"/>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Gulf Plus System from 1928 to 1943 </a:t>
            </a:r>
            <a:endParaRPr lang="en-US" sz="240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C2744245-3007-6660-88EF-3643566F061B}"/>
                  </a:ext>
                </a:extLst>
              </p:cNvPr>
              <p:cNvSpPr txBox="1"/>
              <p:nvPr/>
            </p:nvSpPr>
            <p:spPr>
              <a:xfrm>
                <a:off x="590881" y="1746718"/>
                <a:ext cx="9485264" cy="3864958"/>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Single quotation, single base point: </a:t>
                </a:r>
                <a14:m>
                  <m:oMath xmlns:m="http://schemas.openxmlformats.org/officeDocument/2006/math">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𝑗</m:t>
                        </m:r>
                      </m:sub>
                    </m:sSub>
                    <m:r>
                      <a:rPr lang="nl-BE" sz="2001" i="1">
                        <a:latin typeface="Cambria Math" panose="02040503050406030204" pitchFamily="18" charset="0"/>
                      </a:rPr>
                      <m:t>=</m:t>
                    </m:r>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1</m:t>
                        </m:r>
                      </m:sub>
                    </m:sSub>
                    <m:r>
                      <a:rPr lang="nl-BE" sz="2001" i="1">
                        <a:latin typeface="Cambria Math" panose="02040503050406030204" pitchFamily="18" charset="0"/>
                      </a:rPr>
                      <m:t>+</m:t>
                    </m:r>
                    <m:r>
                      <a:rPr lang="nl-BE" sz="2001" i="1">
                        <a:latin typeface="Cambria Math" panose="02040503050406030204" pitchFamily="18" charset="0"/>
                      </a:rPr>
                      <m:t>𝑎</m:t>
                    </m:r>
                    <m:r>
                      <a:rPr lang="nl-BE" sz="2001" i="1">
                        <a:latin typeface="Cambria Math" panose="02040503050406030204" pitchFamily="18" charset="0"/>
                      </a:rPr>
                      <m:t> </m:t>
                    </m:r>
                    <m:sSub>
                      <m:sSubPr>
                        <m:ctrlPr>
                          <a:rPr lang="nl-BE" sz="2001" i="1">
                            <a:latin typeface="Cambria Math" panose="02040503050406030204" pitchFamily="18" charset="0"/>
                          </a:rPr>
                        </m:ctrlPr>
                      </m:sSubPr>
                      <m:e>
                        <m:r>
                          <a:rPr lang="nl-BE" sz="2001" i="1">
                            <a:latin typeface="Cambria Math" panose="02040503050406030204" pitchFamily="18" charset="0"/>
                          </a:rPr>
                          <m:t>𝐷</m:t>
                        </m:r>
                      </m:e>
                      <m:sub>
                        <m:r>
                          <a:rPr lang="nl-BE" sz="2001" i="1">
                            <a:latin typeface="Cambria Math" panose="02040503050406030204" pitchFamily="18" charset="0"/>
                          </a:rPr>
                          <m:t>𝑖𝑗</m:t>
                        </m:r>
                      </m:sub>
                    </m:sSub>
                  </m:oMath>
                </a14:m>
                <a:endParaRPr lang="fr-BE" sz="2001">
                  <a:latin typeface="Arial" panose="020B0604020202020204" pitchFamily="34" charset="0"/>
                  <a:cs typeface="Arial" panose="020B0604020202020204" pitchFamily="34" charset="0"/>
                </a:endParaRPr>
              </a:p>
              <a:p>
                <a:pPr algn="just"/>
                <a:endParaRPr lang="en-BE"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14:m>
                  <m:oMath xmlns:m="http://schemas.openxmlformats.org/officeDocument/2006/math">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𝑗</m:t>
                        </m:r>
                      </m:sub>
                    </m:sSub>
                  </m:oMath>
                </a14:m>
                <a:r>
                  <a:rPr lang="en-GB" sz="2001">
                    <a:latin typeface="Arial" panose="020B0604020202020204" pitchFamily="34" charset="0"/>
                    <a:cs typeface="Arial" panose="020B0604020202020204" pitchFamily="34" charset="0"/>
                  </a:rPr>
                  <a:t> is the price at destination </a:t>
                </a:r>
                <a14:m>
                  <m:oMath xmlns:m="http://schemas.openxmlformats.org/officeDocument/2006/math">
                    <m:r>
                      <a:rPr lang="fr-BE" sz="2001" i="1">
                        <a:latin typeface="Cambria Math" panose="02040503050406030204" pitchFamily="18" charset="0"/>
                      </a:rPr>
                      <m:t>𝑗</m:t>
                    </m:r>
                  </m:oMath>
                </a14:m>
                <a:r>
                  <a:rPr lang="en-GB"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The base point </a:t>
                </a:r>
                <a14:m>
                  <m:oMath xmlns:m="http://schemas.openxmlformats.org/officeDocument/2006/math">
                    <m:r>
                      <a:rPr lang="fr-BE" sz="2001" i="1">
                        <a:latin typeface="Cambria Math" panose="02040503050406030204" pitchFamily="18" charset="0"/>
                      </a:rPr>
                      <m:t>𝑖</m:t>
                    </m:r>
                  </m:oMath>
                </a14:m>
                <a:r>
                  <a:rPr lang="en-GB" sz="2001">
                    <a:latin typeface="Arial" panose="020B0604020202020204" pitchFamily="34" charset="0"/>
                    <a:cs typeface="Arial" panose="020B0604020202020204" pitchFamily="34" charset="0"/>
                  </a:rPr>
                  <a:t> is</a:t>
                </a:r>
                <a:r>
                  <a:rPr lang="en-GB" sz="2001" b="1">
                    <a:latin typeface="Arial" panose="020B0604020202020204" pitchFamily="34" charset="0"/>
                    <a:cs typeface="Arial" panose="020B0604020202020204" pitchFamily="34" charset="0"/>
                  </a:rPr>
                  <a:t> the Gulf of Mexico </a:t>
                </a:r>
                <a:r>
                  <a:rPr lang="en-GB" sz="2001">
                    <a:latin typeface="Arial" panose="020B0604020202020204" pitchFamily="34" charset="0"/>
                    <a:cs typeface="Arial" panose="020B0604020202020204" pitchFamily="34" charset="0"/>
                  </a:rPr>
                  <a:t>(east coast of the USA);</a:t>
                </a:r>
              </a:p>
              <a:p>
                <a:pPr marL="343037" indent="-343037" algn="just">
                  <a:buFont typeface="Arial" panose="020B0604020202020204" pitchFamily="34" charset="0"/>
                  <a:buChar char="•"/>
                </a:pPr>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BE" sz="2001">
                    <a:latin typeface="Arial" panose="020B0604020202020204" pitchFamily="34" charset="0"/>
                    <a:cs typeface="Arial" panose="020B0604020202020204" pitchFamily="34" charset="0"/>
                  </a:rPr>
                  <a:t>The price </a:t>
                </a:r>
                <a14:m>
                  <m:oMath xmlns:m="http://schemas.openxmlformats.org/officeDocument/2006/math">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1</m:t>
                        </m:r>
                      </m:sub>
                    </m:sSub>
                  </m:oMath>
                </a14:m>
                <a:r>
                  <a:rPr lang="fr-BE" sz="2001">
                    <a:latin typeface="Arial" panose="020B0604020202020204" pitchFamily="34" charset="0"/>
                    <a:cs typeface="Arial" panose="020B0604020202020204" pitchFamily="34" charset="0"/>
                  </a:rPr>
                  <a:t> </a:t>
                </a:r>
                <a:r>
                  <a:rPr lang="en-BE" sz="2001">
                    <a:latin typeface="Arial" panose="020B0604020202020204" pitchFamily="34" charset="0"/>
                    <a:cs typeface="Arial" panose="020B0604020202020204" pitchFamily="34" charset="0"/>
                  </a:rPr>
                  <a:t>is the Platt’s cotation of crude oil (</a:t>
                </a:r>
                <a:r>
                  <a:rPr lang="en-GB" sz="2001">
                    <a:latin typeface="Arial" panose="020B0604020202020204" pitchFamily="34" charset="0"/>
                    <a:cs typeface="Arial" panose="020B0604020202020204" pitchFamily="34" charset="0"/>
                  </a:rPr>
                  <a:t>a Cleveland trading newspaper that published the daily price of crude oil</a:t>
                </a:r>
                <a:r>
                  <a:rPr lang="en-BE" sz="2001">
                    <a:latin typeface="Arial" panose="020B0604020202020204" pitchFamily="34" charset="0"/>
                    <a:cs typeface="Arial" panose="020B0604020202020204" pitchFamily="34" charset="0"/>
                  </a:rPr>
                  <a:t>)</a:t>
                </a:r>
                <a:r>
                  <a:rPr lang="fr-BE"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fr-BE"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BE" sz="2001">
                    <a:latin typeface="Arial" panose="020B0604020202020204" pitchFamily="34" charset="0"/>
                    <a:cs typeface="Arial" panose="020B0604020202020204" pitchFamily="34" charset="0"/>
                  </a:rPr>
                  <a:t>The </a:t>
                </a:r>
                <a14:m>
                  <m:oMath xmlns:m="http://schemas.openxmlformats.org/officeDocument/2006/math">
                    <m:sSub>
                      <m:sSubPr>
                        <m:ctrlPr>
                          <a:rPr lang="nl-BE" sz="2001" i="1">
                            <a:latin typeface="Cambria Math" panose="02040503050406030204" pitchFamily="18" charset="0"/>
                          </a:rPr>
                        </m:ctrlPr>
                      </m:sSubPr>
                      <m:e>
                        <m:r>
                          <a:rPr lang="nl-BE" sz="2001" i="1">
                            <a:latin typeface="Cambria Math" panose="02040503050406030204" pitchFamily="18" charset="0"/>
                          </a:rPr>
                          <m:t>𝐷</m:t>
                        </m:r>
                      </m:e>
                      <m:sub>
                        <m:r>
                          <a:rPr lang="nl-BE" sz="2001" i="1">
                            <a:latin typeface="Cambria Math" panose="02040503050406030204" pitchFamily="18" charset="0"/>
                          </a:rPr>
                          <m:t>𝑖𝑗</m:t>
                        </m:r>
                      </m:sub>
                    </m:sSub>
                  </m:oMath>
                </a14:m>
                <a:r>
                  <a:rPr lang="en-BE" sz="2001">
                    <a:latin typeface="Arial" panose="020B0604020202020204" pitchFamily="34" charset="0"/>
                    <a:cs typeface="Arial" panose="020B0604020202020204" pitchFamily="34" charset="0"/>
                  </a:rPr>
                  <a:t> is the distance between the base point </a:t>
                </a:r>
                <a14:m>
                  <m:oMath xmlns:m="http://schemas.openxmlformats.org/officeDocument/2006/math">
                    <m:r>
                      <a:rPr lang="fr-BE" sz="2001" i="1">
                        <a:latin typeface="Cambria Math" panose="02040503050406030204" pitchFamily="18" charset="0"/>
                      </a:rPr>
                      <m:t>𝑖</m:t>
                    </m:r>
                  </m:oMath>
                </a14:m>
                <a:r>
                  <a:rPr lang="en-BE" sz="2001">
                    <a:latin typeface="Arial" panose="020B0604020202020204" pitchFamily="34" charset="0"/>
                    <a:cs typeface="Arial" panose="020B0604020202020204" pitchFamily="34" charset="0"/>
                  </a:rPr>
                  <a:t> and the destination </a:t>
                </a:r>
                <a14:m>
                  <m:oMath xmlns:m="http://schemas.openxmlformats.org/officeDocument/2006/math">
                    <m:r>
                      <a:rPr lang="fr-BE" sz="2001" i="1">
                        <a:latin typeface="Cambria Math" panose="02040503050406030204" pitchFamily="18" charset="0"/>
                      </a:rPr>
                      <m:t>𝑗</m:t>
                    </m:r>
                  </m:oMath>
                </a14:m>
                <a:r>
                  <a:rPr lang="fr-BE"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fr-BE" sz="2001" i="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14:m>
                  <m:oMath xmlns:m="http://schemas.openxmlformats.org/officeDocument/2006/math">
                    <m:r>
                      <a:rPr lang="nl-BE" sz="2001" i="1">
                        <a:latin typeface="Cambria Math" panose="02040503050406030204" pitchFamily="18" charset="0"/>
                      </a:rPr>
                      <m:t>𝑎</m:t>
                    </m:r>
                  </m:oMath>
                </a14:m>
                <a:r>
                  <a:rPr lang="en-BE" sz="2001">
                    <a:latin typeface="Arial" panose="020B0604020202020204" pitchFamily="34" charset="0"/>
                    <a:cs typeface="Arial" panose="020B0604020202020204" pitchFamily="34" charset="0"/>
                  </a:rPr>
                  <a:t> is the cost per unit of distance to transport a barrel of oil.</a:t>
                </a:r>
              </a:p>
            </p:txBody>
          </p:sp>
        </mc:Choice>
        <mc:Fallback xmlns="">
          <p:sp>
            <p:nvSpPr>
              <p:cNvPr id="12" name="ZoneTexte 11">
                <a:extLst>
                  <a:ext uri="{FF2B5EF4-FFF2-40B4-BE49-F238E27FC236}">
                    <a16:creationId xmlns:a16="http://schemas.microsoft.com/office/drawing/2014/main" id="{C2744245-3007-6660-88EF-3643566F061B}"/>
                  </a:ext>
                </a:extLst>
              </p:cNvPr>
              <p:cNvSpPr txBox="1">
                <a:spLocks noRot="1" noChangeAspect="1" noMove="1" noResize="1" noEditPoints="1" noAdjustHandles="1" noChangeArrowheads="1" noChangeShapeType="1" noTextEdit="1"/>
              </p:cNvSpPr>
              <p:nvPr/>
            </p:nvSpPr>
            <p:spPr>
              <a:xfrm>
                <a:off x="590881" y="1746718"/>
                <a:ext cx="9485264" cy="3864958"/>
              </a:xfrm>
              <a:prstGeom prst="rect">
                <a:avLst/>
              </a:prstGeom>
              <a:blipFill>
                <a:blip r:embed="rId3"/>
                <a:stretch>
                  <a:fillRect l="-707" t="-946" r="-643" b="-1893"/>
                </a:stretch>
              </a:blipFill>
            </p:spPr>
            <p:txBody>
              <a:bodyPr/>
              <a:lstStyle/>
              <a:p>
                <a:r>
                  <a:rPr lang="en-US">
                    <a:noFill/>
                  </a:rPr>
                  <a:t> </a:t>
                </a:r>
              </a:p>
            </p:txBody>
          </p:sp>
        </mc:Fallback>
      </mc:AlternateContent>
      <p:sp>
        <p:nvSpPr>
          <p:cNvPr id="4" name="ZoneTexte 3">
            <a:extLst>
              <a:ext uri="{FF2B5EF4-FFF2-40B4-BE49-F238E27FC236}">
                <a16:creationId xmlns:a16="http://schemas.microsoft.com/office/drawing/2014/main" id="{F84A37B5-984B-3F39-A566-164DC61AAC9A}"/>
              </a:ext>
            </a:extLst>
          </p:cNvPr>
          <p:cNvSpPr txBox="1"/>
          <p:nvPr/>
        </p:nvSpPr>
        <p:spPr>
          <a:xfrm>
            <a:off x="1493026" y="6451888"/>
            <a:ext cx="7707338" cy="708166"/>
          </a:xfrm>
          <a:prstGeom prst="rect">
            <a:avLst/>
          </a:prstGeom>
          <a:noFill/>
        </p:spPr>
        <p:txBody>
          <a:bodyPr wrap="square">
            <a:spAutoFit/>
          </a:bodyPr>
          <a:lstStyle/>
          <a:p>
            <a:pPr algn="ctr"/>
            <a:r>
              <a:rPr lang="en-BE" sz="2001" b="1" u="sng">
                <a:latin typeface="Arial" panose="020B0604020202020204" pitchFamily="34" charset="0"/>
                <a:cs typeface="Arial" panose="020B0604020202020204" pitchFamily="34" charset="0"/>
              </a:rPr>
              <a:t>Question</a:t>
            </a:r>
            <a:r>
              <a:rPr lang="en-BE" sz="2001" b="1">
                <a:latin typeface="Arial" panose="020B0604020202020204" pitchFamily="34" charset="0"/>
                <a:cs typeface="Arial" panose="020B0604020202020204" pitchFamily="34" charset="0"/>
              </a:rPr>
              <a:t>:</a:t>
            </a:r>
            <a:r>
              <a:rPr lang="fr-BE" sz="2001" b="1">
                <a:latin typeface="Arial" panose="020B0604020202020204" pitchFamily="34" charset="0"/>
                <a:cs typeface="Arial" panose="020B0604020202020204" pitchFamily="34" charset="0"/>
              </a:rPr>
              <a:t> </a:t>
            </a:r>
            <a:r>
              <a:rPr lang="en-GB" sz="2001" b="1">
                <a:latin typeface="Arial" panose="020B0604020202020204" pitchFamily="34" charset="0"/>
                <a:cs typeface="Arial" panose="020B0604020202020204" pitchFamily="34" charset="0"/>
              </a:rPr>
              <a:t>If you were a major oil company, how could you trick this system to maximize your revenues?</a:t>
            </a:r>
          </a:p>
        </p:txBody>
      </p:sp>
      <p:sp>
        <p:nvSpPr>
          <p:cNvPr id="7" name="Rectangle 6">
            <a:extLst>
              <a:ext uri="{FF2B5EF4-FFF2-40B4-BE49-F238E27FC236}">
                <a16:creationId xmlns:a16="http://schemas.microsoft.com/office/drawing/2014/main" id="{1152790D-5BC6-1C35-AA89-966E4A4193CB}"/>
              </a:ext>
            </a:extLst>
          </p:cNvPr>
          <p:cNvSpPr/>
          <p:nvPr/>
        </p:nvSpPr>
        <p:spPr>
          <a:xfrm>
            <a:off x="1058363" y="6324912"/>
            <a:ext cx="8576665" cy="957788"/>
          </a:xfrm>
          <a:prstGeom prst="rect">
            <a:avLst/>
          </a:prstGeom>
          <a:noFill/>
          <a:ln w="9525">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2" name="Espace réservé du numéro de diapositive 1">
            <a:extLst>
              <a:ext uri="{FF2B5EF4-FFF2-40B4-BE49-F238E27FC236}">
                <a16:creationId xmlns:a16="http://schemas.microsoft.com/office/drawing/2014/main" id="{5B5A0516-C04B-72C5-8DA4-182A8FA3014B}"/>
              </a:ext>
            </a:extLst>
          </p:cNvPr>
          <p:cNvSpPr>
            <a:spLocks noGrp="1"/>
          </p:cNvSpPr>
          <p:nvPr>
            <p:ph type="sldNum" sz="quarter" idx="12"/>
          </p:nvPr>
        </p:nvSpPr>
        <p:spPr/>
        <p:txBody>
          <a:bodyPr/>
          <a:lstStyle/>
          <a:p>
            <a:fld id="{C7CC0789-4E3B-4896-AB79-9C52DA5A6F9C}" type="slidenum">
              <a:rPr lang="en-GB" smtClean="0"/>
              <a:t>361</a:t>
            </a:fld>
            <a:endParaRPr lang="en-GB"/>
          </a:p>
        </p:txBody>
      </p:sp>
    </p:spTree>
    <p:extLst>
      <p:ext uri="{BB962C8B-B14F-4D97-AF65-F5344CB8AC3E}">
        <p14:creationId xmlns:p14="http://schemas.microsoft.com/office/powerpoint/2010/main" val="1597693600"/>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2B301-7AA2-994E-4C5E-C36B6D70EC9D}"/>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24C9B2CE-979E-9AD2-4C07-E8CA6E319740}"/>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Gulf Plus System from 1928 to 1943 </a:t>
            </a:r>
            <a:endParaRPr lang="en-US" sz="2401">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AB314EAE-DF02-90CC-B6B6-E2C6EF2A5947}"/>
              </a:ext>
            </a:extLst>
          </p:cNvPr>
          <p:cNvSpPr txBox="1"/>
          <p:nvPr/>
        </p:nvSpPr>
        <p:spPr>
          <a:xfrm>
            <a:off x="590881" y="3134635"/>
            <a:ext cx="9485264" cy="2247657"/>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Gulf Plus System, which used a single base point and single pricing quotation, led to "ghost freight" charges. These charges occurred when crude oil was sourced from the Middle East rather than from the USA.</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Despite the actual shipping origin, freight costs were calculated as if the oil were shipped from the USA, resulting in inflated and sometimes misleading freight charges.</a:t>
            </a:r>
            <a:endParaRPr lang="en-BE" sz="2001">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6E217074-B1A9-0759-0571-5AB5C0A3F81A}"/>
              </a:ext>
            </a:extLst>
          </p:cNvPr>
          <p:cNvSpPr>
            <a:spLocks noGrp="1"/>
          </p:cNvSpPr>
          <p:nvPr>
            <p:ph type="sldNum" sz="quarter" idx="12"/>
          </p:nvPr>
        </p:nvSpPr>
        <p:spPr/>
        <p:txBody>
          <a:bodyPr/>
          <a:lstStyle/>
          <a:p>
            <a:fld id="{C7CC0789-4E3B-4896-AB79-9C52DA5A6F9C}" type="slidenum">
              <a:rPr lang="en-GB" smtClean="0"/>
              <a:t>362</a:t>
            </a:fld>
            <a:endParaRPr lang="en-GB"/>
          </a:p>
        </p:txBody>
      </p:sp>
    </p:spTree>
    <p:extLst>
      <p:ext uri="{BB962C8B-B14F-4D97-AF65-F5344CB8AC3E}">
        <p14:creationId xmlns:p14="http://schemas.microsoft.com/office/powerpoint/2010/main" val="2149048260"/>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ABEFA95-F3DA-AD95-198E-D742E7EC9388}"/>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Gulf Plus System from 1943 to 1947 </a:t>
            </a:r>
            <a:endParaRPr lang="en-US" sz="240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BABFBDB6-668C-1013-2228-2CA5156D8DF8}"/>
                  </a:ext>
                </a:extLst>
              </p:cNvPr>
              <p:cNvSpPr txBox="1"/>
              <p:nvPr/>
            </p:nvSpPr>
            <p:spPr>
              <a:xfrm>
                <a:off x="590880" y="1945958"/>
                <a:ext cx="9485264" cy="4630563"/>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Single quotation, double base point:</a:t>
                </a:r>
              </a:p>
              <a:p>
                <a:pPr algn="just"/>
                <a:endParaRPr lang="en-GB" sz="1000">
                  <a:latin typeface="Arial" panose="020B0604020202020204" pitchFamily="34" charset="0"/>
                  <a:cs typeface="Arial" panose="020B0604020202020204" pitchFamily="34" charset="0"/>
                </a:endParaRPr>
              </a:p>
              <a:p>
                <a:pPr algn="just"/>
                <a14:m>
                  <m:oMath xmlns:m="http://schemas.openxmlformats.org/officeDocument/2006/math">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𝑗</m:t>
                        </m:r>
                      </m:sub>
                    </m:sSub>
                    <m:r>
                      <a:rPr lang="nl-BE" sz="2001" i="1">
                        <a:latin typeface="Cambria Math" panose="02040503050406030204" pitchFamily="18" charset="0"/>
                      </a:rPr>
                      <m:t>=</m:t>
                    </m:r>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1</m:t>
                        </m:r>
                      </m:sub>
                    </m:sSub>
                    <m:r>
                      <a:rPr lang="nl-BE" sz="2001" i="1">
                        <a:latin typeface="Cambria Math" panose="02040503050406030204" pitchFamily="18" charset="0"/>
                      </a:rPr>
                      <m:t>+</m:t>
                    </m:r>
                    <m:r>
                      <a:rPr lang="nl-BE" sz="2001" i="1">
                        <a:latin typeface="Cambria Math" panose="02040503050406030204" pitchFamily="18" charset="0"/>
                      </a:rPr>
                      <m:t>𝑎</m:t>
                    </m:r>
                    <m:r>
                      <a:rPr lang="nl-BE" sz="2001" i="1">
                        <a:latin typeface="Cambria Math" panose="02040503050406030204" pitchFamily="18" charset="0"/>
                      </a:rPr>
                      <m:t> </m:t>
                    </m:r>
                    <m:sSub>
                      <m:sSubPr>
                        <m:ctrlPr>
                          <a:rPr lang="nl-BE" sz="2001" i="1">
                            <a:latin typeface="Cambria Math" panose="02040503050406030204" pitchFamily="18" charset="0"/>
                          </a:rPr>
                        </m:ctrlPr>
                      </m:sSubPr>
                      <m:e>
                        <m:r>
                          <a:rPr lang="nl-BE" sz="2001" i="1">
                            <a:latin typeface="Cambria Math" panose="02040503050406030204" pitchFamily="18" charset="0"/>
                          </a:rPr>
                          <m:t>𝐷</m:t>
                        </m:r>
                      </m:e>
                      <m:sub>
                        <m:r>
                          <a:rPr lang="nl-BE" sz="2001" i="1">
                            <a:latin typeface="Cambria Math" panose="02040503050406030204" pitchFamily="18" charset="0"/>
                          </a:rPr>
                          <m:t>𝑖𝑗</m:t>
                        </m:r>
                      </m:sub>
                    </m:sSub>
                  </m:oMath>
                </a14:m>
                <a:r>
                  <a:rPr lang="en-BE" sz="2001">
                    <a:latin typeface="Arial" panose="020B0604020202020204" pitchFamily="34" charset="0"/>
                    <a:cs typeface="Arial" panose="020B0604020202020204" pitchFamily="34" charset="0"/>
                  </a:rPr>
                  <a:t> </a:t>
                </a:r>
                <a:r>
                  <a:rPr lang="nl-BE" sz="2001">
                    <a:latin typeface="Arial" panose="020B0604020202020204" pitchFamily="34" charset="0"/>
                    <a:cs typeface="Arial" panose="020B0604020202020204" pitchFamily="34" charset="0"/>
                  </a:rPr>
                  <a:t>if point </a:t>
                </a:r>
                <a14:m>
                  <m:oMath xmlns:m="http://schemas.openxmlformats.org/officeDocument/2006/math">
                    <m:r>
                      <a:rPr lang="fr-BE" sz="2001" i="1">
                        <a:latin typeface="Cambria Math" panose="02040503050406030204" pitchFamily="18" charset="0"/>
                      </a:rPr>
                      <m:t>𝑗</m:t>
                    </m:r>
                  </m:oMath>
                </a14:m>
                <a:r>
                  <a:rPr lang="nl-BE" sz="2001">
                    <a:latin typeface="Arial" panose="020B0604020202020204" pitchFamily="34" charset="0"/>
                    <a:cs typeface="Arial" panose="020B0604020202020204" pitchFamily="34" charset="0"/>
                  </a:rPr>
                  <a:t> is closer to the Gulf of Mexico than the Persian Gulf,</a:t>
                </a:r>
                <a:endParaRPr lang="nl-BE" sz="2001" i="1">
                  <a:latin typeface="Cambria Math" panose="02040503050406030204" pitchFamily="18" charset="0"/>
                </a:endParaRPr>
              </a:p>
              <a:p>
                <a:pPr algn="just"/>
                <a14:m>
                  <m:oMath xmlns:m="http://schemas.openxmlformats.org/officeDocument/2006/math">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𝑗</m:t>
                        </m:r>
                      </m:sub>
                    </m:sSub>
                    <m:r>
                      <a:rPr lang="nl-BE" sz="2001" i="1">
                        <a:latin typeface="Cambria Math" panose="02040503050406030204" pitchFamily="18" charset="0"/>
                      </a:rPr>
                      <m:t>=</m:t>
                    </m:r>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1</m:t>
                        </m:r>
                      </m:sub>
                    </m:sSub>
                    <m:r>
                      <a:rPr lang="nl-BE" sz="2001" i="1">
                        <a:latin typeface="Cambria Math" panose="02040503050406030204" pitchFamily="18" charset="0"/>
                      </a:rPr>
                      <m:t>+</m:t>
                    </m:r>
                    <m:r>
                      <a:rPr lang="nl-BE" sz="2001" i="1">
                        <a:latin typeface="Cambria Math" panose="02040503050406030204" pitchFamily="18" charset="0"/>
                      </a:rPr>
                      <m:t>𝑎</m:t>
                    </m:r>
                    <m:r>
                      <a:rPr lang="nl-BE" sz="2001" i="1">
                        <a:latin typeface="Cambria Math" panose="02040503050406030204" pitchFamily="18" charset="0"/>
                      </a:rPr>
                      <m:t> </m:t>
                    </m:r>
                    <m:sSub>
                      <m:sSubPr>
                        <m:ctrlPr>
                          <a:rPr lang="nl-BE" sz="2001" i="1">
                            <a:latin typeface="Cambria Math" panose="02040503050406030204" pitchFamily="18" charset="0"/>
                          </a:rPr>
                        </m:ctrlPr>
                      </m:sSubPr>
                      <m:e>
                        <m:r>
                          <a:rPr lang="nl-BE" sz="2001" i="1">
                            <a:latin typeface="Cambria Math" panose="02040503050406030204" pitchFamily="18" charset="0"/>
                          </a:rPr>
                          <m:t>𝐷</m:t>
                        </m:r>
                      </m:e>
                      <m:sub>
                        <m:r>
                          <a:rPr lang="nl-BE" sz="2001" i="1">
                            <a:latin typeface="Cambria Math" panose="02040503050406030204" pitchFamily="18" charset="0"/>
                          </a:rPr>
                          <m:t>𝑘𝑗</m:t>
                        </m:r>
                      </m:sub>
                    </m:sSub>
                  </m:oMath>
                </a14:m>
                <a:r>
                  <a:rPr lang="nl-BE" sz="2001" i="1">
                    <a:latin typeface="Arial" panose="020B0604020202020204" pitchFamily="34" charset="0"/>
                    <a:cs typeface="Arial" panose="020B0604020202020204" pitchFamily="34" charset="0"/>
                  </a:rPr>
                  <a:t> </a:t>
                </a:r>
                <a:r>
                  <a:rPr lang="nl-BE" sz="2001">
                    <a:latin typeface="Arial" panose="020B0604020202020204" pitchFamily="34" charset="0"/>
                    <a:cs typeface="Arial" panose="020B0604020202020204" pitchFamily="34" charset="0"/>
                  </a:rPr>
                  <a:t>if point </a:t>
                </a:r>
                <a14:m>
                  <m:oMath xmlns:m="http://schemas.openxmlformats.org/officeDocument/2006/math">
                    <m:r>
                      <a:rPr lang="fr-BE" sz="2001" i="1">
                        <a:latin typeface="Cambria Math" panose="02040503050406030204" pitchFamily="18" charset="0"/>
                      </a:rPr>
                      <m:t>𝑗</m:t>
                    </m:r>
                  </m:oMath>
                </a14:m>
                <a:r>
                  <a:rPr lang="nl-BE" sz="2001">
                    <a:latin typeface="Arial" panose="020B0604020202020204" pitchFamily="34" charset="0"/>
                    <a:cs typeface="Arial" panose="020B0604020202020204" pitchFamily="34" charset="0"/>
                  </a:rPr>
                  <a:t> is closer to the Persian Gulf than the Gulf of Mexico.</a:t>
                </a:r>
              </a:p>
              <a:p>
                <a:pPr algn="just"/>
                <a:endParaRPr lang="nl-BE" sz="2001" i="1">
                  <a:latin typeface="Cambria Math" panose="02040503050406030204" pitchFamily="18" charset="0"/>
                </a:endParaRPr>
              </a:p>
              <a:p>
                <a:pPr marL="343037" indent="-343037" algn="just">
                  <a:buFont typeface="Arial" panose="020B0604020202020204" pitchFamily="34" charset="0"/>
                  <a:buChar char="•"/>
                </a:pPr>
                <a14:m>
                  <m:oMath xmlns:m="http://schemas.openxmlformats.org/officeDocument/2006/math">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𝑗</m:t>
                        </m:r>
                      </m:sub>
                    </m:sSub>
                  </m:oMath>
                </a14:m>
                <a:r>
                  <a:rPr lang="en-GB" sz="2001">
                    <a:latin typeface="Arial" panose="020B0604020202020204" pitchFamily="34" charset="0"/>
                    <a:cs typeface="Arial" panose="020B0604020202020204" pitchFamily="34" charset="0"/>
                  </a:rPr>
                  <a:t> is the price at destination </a:t>
                </a:r>
                <a14:m>
                  <m:oMath xmlns:m="http://schemas.openxmlformats.org/officeDocument/2006/math">
                    <m:r>
                      <a:rPr lang="fr-BE" sz="2001" i="1">
                        <a:latin typeface="Cambria Math" panose="02040503050406030204" pitchFamily="18" charset="0"/>
                      </a:rPr>
                      <m:t>𝑗</m:t>
                    </m:r>
                  </m:oMath>
                </a14:m>
                <a:r>
                  <a:rPr lang="en-GB" sz="2001">
                    <a:latin typeface="Arial" panose="020B0604020202020204" pitchFamily="34" charset="0"/>
                    <a:cs typeface="Arial" panose="020B0604020202020204" pitchFamily="34" charset="0"/>
                  </a:rPr>
                  <a:t>;</a:t>
                </a:r>
                <a:endParaRPr lang="en-GB"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endParaRPr lang="en-GB"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First base point </a:t>
                </a:r>
                <a14:m>
                  <m:oMath xmlns:m="http://schemas.openxmlformats.org/officeDocument/2006/math">
                    <m:r>
                      <a:rPr lang="fr-BE" sz="2001" b="1" i="1">
                        <a:latin typeface="Cambria Math" panose="02040503050406030204" pitchFamily="18" charset="0"/>
                      </a:rPr>
                      <m:t>𝒊</m:t>
                    </m:r>
                  </m:oMath>
                </a14:m>
                <a:r>
                  <a:rPr lang="en-GB" sz="2001" b="1">
                    <a:latin typeface="Arial" panose="020B0604020202020204" pitchFamily="34" charset="0"/>
                    <a:cs typeface="Arial" panose="020B0604020202020204" pitchFamily="34" charset="0"/>
                  </a:rPr>
                  <a:t> is the Gulf of Mexico</a:t>
                </a:r>
                <a:r>
                  <a:rPr lang="en-GB"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GB"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Second base point </a:t>
                </a:r>
                <a14:m>
                  <m:oMath xmlns:m="http://schemas.openxmlformats.org/officeDocument/2006/math">
                    <m:r>
                      <a:rPr lang="fr-BE" sz="2001" b="1" i="1">
                        <a:latin typeface="Cambria Math" panose="02040503050406030204" pitchFamily="18" charset="0"/>
                      </a:rPr>
                      <m:t>𝒌</m:t>
                    </m:r>
                  </m:oMath>
                </a14:m>
                <a:r>
                  <a:rPr lang="en-GB" sz="2001" b="1">
                    <a:latin typeface="Arial" panose="020B0604020202020204" pitchFamily="34" charset="0"/>
                    <a:cs typeface="Arial" panose="020B0604020202020204" pitchFamily="34" charset="0"/>
                  </a:rPr>
                  <a:t> is the Persian Gulf</a:t>
                </a:r>
                <a:r>
                  <a:rPr lang="en-GB" sz="2001">
                    <a:latin typeface="Arial" panose="020B0604020202020204" pitchFamily="34" charset="0"/>
                    <a:cs typeface="Arial" panose="020B0604020202020204" pitchFamily="34" charset="0"/>
                  </a:rPr>
                  <a:t>; </a:t>
                </a:r>
              </a:p>
              <a:p>
                <a:pPr marL="343037" indent="-343037" algn="just">
                  <a:buFont typeface="Arial" panose="020B0604020202020204" pitchFamily="34" charset="0"/>
                  <a:buChar char="•"/>
                </a:pPr>
                <a:endParaRPr lang="en-GB" sz="2001" b="1" i="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14:m>
                  <m:oMath xmlns:m="http://schemas.openxmlformats.org/officeDocument/2006/math">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1</m:t>
                        </m:r>
                      </m:sub>
                    </m:sSub>
                  </m:oMath>
                </a14:m>
                <a:r>
                  <a:rPr lang="fr-BE" sz="2001">
                    <a:latin typeface="Arial" panose="020B0604020202020204" pitchFamily="34" charset="0"/>
                    <a:cs typeface="Arial" panose="020B0604020202020204" pitchFamily="34" charset="0"/>
                  </a:rPr>
                  <a:t> </a:t>
                </a:r>
                <a:r>
                  <a:rPr lang="en-BE" sz="2001">
                    <a:latin typeface="Arial" panose="020B0604020202020204" pitchFamily="34" charset="0"/>
                    <a:cs typeface="Arial" panose="020B0604020202020204" pitchFamily="34" charset="0"/>
                  </a:rPr>
                  <a:t>is the Platt’s cotation of crude oil.</a:t>
                </a:r>
                <a:endParaRPr lang="en-GB" sz="2001">
                  <a:latin typeface="Arial" panose="020B0604020202020204" pitchFamily="34" charset="0"/>
                  <a:cs typeface="Arial" panose="020B0604020202020204" pitchFamily="34" charset="0"/>
                </a:endParaRPr>
              </a:p>
              <a:p>
                <a:pPr algn="just"/>
                <a:endParaRPr lang="en-GB"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neutral point is located in Malta. Anything west of Malta should originate from the USA, while anything to the east should come from the Middle East.</a:t>
                </a:r>
                <a:endParaRPr lang="en-BE" sz="2001">
                  <a:latin typeface="Arial" panose="020B0604020202020204" pitchFamily="34" charset="0"/>
                  <a:cs typeface="Arial" panose="020B0604020202020204" pitchFamily="34" charset="0"/>
                </a:endParaRPr>
              </a:p>
            </p:txBody>
          </p:sp>
        </mc:Choice>
        <mc:Fallback xmlns="">
          <p:sp>
            <p:nvSpPr>
              <p:cNvPr id="10" name="ZoneTexte 9">
                <a:extLst>
                  <a:ext uri="{FF2B5EF4-FFF2-40B4-BE49-F238E27FC236}">
                    <a16:creationId xmlns:a16="http://schemas.microsoft.com/office/drawing/2014/main" id="{BABFBDB6-668C-1013-2228-2CA5156D8DF8}"/>
                  </a:ext>
                </a:extLst>
              </p:cNvPr>
              <p:cNvSpPr txBox="1">
                <a:spLocks noRot="1" noChangeAspect="1" noMove="1" noResize="1" noEditPoints="1" noAdjustHandles="1" noChangeArrowheads="1" noChangeShapeType="1" noTextEdit="1"/>
              </p:cNvSpPr>
              <p:nvPr/>
            </p:nvSpPr>
            <p:spPr>
              <a:xfrm>
                <a:off x="590880" y="1945958"/>
                <a:ext cx="9485264" cy="4630563"/>
              </a:xfrm>
              <a:prstGeom prst="rect">
                <a:avLst/>
              </a:prstGeom>
              <a:blipFill>
                <a:blip r:embed="rId3"/>
                <a:stretch>
                  <a:fillRect l="-707" t="-526" r="-643" b="-1447"/>
                </a:stretch>
              </a:blipFill>
            </p:spPr>
            <p:txBody>
              <a:bodyPr/>
              <a:lstStyle/>
              <a:p>
                <a:r>
                  <a:rPr lang="en-US">
                    <a:noFill/>
                  </a:rPr>
                  <a:t> </a:t>
                </a:r>
              </a:p>
            </p:txBody>
          </p:sp>
        </mc:Fallback>
      </mc:AlternateContent>
      <p:sp>
        <p:nvSpPr>
          <p:cNvPr id="2" name="Espace réservé du numéro de diapositive 1">
            <a:extLst>
              <a:ext uri="{FF2B5EF4-FFF2-40B4-BE49-F238E27FC236}">
                <a16:creationId xmlns:a16="http://schemas.microsoft.com/office/drawing/2014/main" id="{861DBDB8-3759-0A95-3A27-DC10225CB2C9}"/>
              </a:ext>
            </a:extLst>
          </p:cNvPr>
          <p:cNvSpPr>
            <a:spLocks noGrp="1"/>
          </p:cNvSpPr>
          <p:nvPr>
            <p:ph type="sldNum" sz="quarter" idx="12"/>
          </p:nvPr>
        </p:nvSpPr>
        <p:spPr/>
        <p:txBody>
          <a:bodyPr/>
          <a:lstStyle/>
          <a:p>
            <a:fld id="{C7CC0789-4E3B-4896-AB79-9C52DA5A6F9C}" type="slidenum">
              <a:rPr lang="en-GB" smtClean="0"/>
              <a:t>363</a:t>
            </a:fld>
            <a:endParaRPr lang="en-GB"/>
          </a:p>
        </p:txBody>
      </p:sp>
    </p:spTree>
    <p:extLst>
      <p:ext uri="{BB962C8B-B14F-4D97-AF65-F5344CB8AC3E}">
        <p14:creationId xmlns:p14="http://schemas.microsoft.com/office/powerpoint/2010/main" val="1025526804"/>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266F124-3744-C00F-DB37-C64907322005}"/>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Gulf Plus System from 1947 to 1959 </a:t>
            </a:r>
            <a:endParaRPr lang="en-US" sz="240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ZoneTexte 14">
                <a:extLst>
                  <a:ext uri="{FF2B5EF4-FFF2-40B4-BE49-F238E27FC236}">
                    <a16:creationId xmlns:a16="http://schemas.microsoft.com/office/drawing/2014/main" id="{51030F39-346D-71BF-E35C-3EF277D83D68}"/>
                  </a:ext>
                </a:extLst>
              </p:cNvPr>
              <p:cNvSpPr txBox="1"/>
              <p:nvPr/>
            </p:nvSpPr>
            <p:spPr>
              <a:xfrm>
                <a:off x="590881" y="1530674"/>
                <a:ext cx="9485264" cy="4322658"/>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Double quotation, double base point:</a:t>
                </a:r>
              </a:p>
              <a:p>
                <a:pPr algn="just"/>
                <a:endParaRPr lang="en-GB" sz="1000">
                  <a:latin typeface="Arial" panose="020B0604020202020204" pitchFamily="34" charset="0"/>
                  <a:cs typeface="Arial" panose="020B0604020202020204" pitchFamily="34" charset="0"/>
                </a:endParaRPr>
              </a:p>
              <a:p>
                <a:pPr algn="just"/>
                <a14:m>
                  <m:oMath xmlns:m="http://schemas.openxmlformats.org/officeDocument/2006/math">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𝑗</m:t>
                        </m:r>
                      </m:sub>
                    </m:sSub>
                    <m:r>
                      <a:rPr lang="nl-BE" sz="2001" i="1">
                        <a:latin typeface="Cambria Math" panose="02040503050406030204" pitchFamily="18" charset="0"/>
                      </a:rPr>
                      <m:t>=</m:t>
                    </m:r>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1</m:t>
                        </m:r>
                      </m:sub>
                    </m:sSub>
                    <m:r>
                      <a:rPr lang="nl-BE" sz="2001" i="1">
                        <a:latin typeface="Cambria Math" panose="02040503050406030204" pitchFamily="18" charset="0"/>
                      </a:rPr>
                      <m:t>+</m:t>
                    </m:r>
                    <m:r>
                      <a:rPr lang="nl-BE" sz="2001" i="1">
                        <a:latin typeface="Cambria Math" panose="02040503050406030204" pitchFamily="18" charset="0"/>
                      </a:rPr>
                      <m:t>𝑎</m:t>
                    </m:r>
                    <m:r>
                      <a:rPr lang="nl-BE" sz="2001" i="1">
                        <a:latin typeface="Cambria Math" panose="02040503050406030204" pitchFamily="18" charset="0"/>
                      </a:rPr>
                      <m:t> </m:t>
                    </m:r>
                    <m:sSub>
                      <m:sSubPr>
                        <m:ctrlPr>
                          <a:rPr lang="nl-BE" sz="2001" i="1">
                            <a:latin typeface="Cambria Math" panose="02040503050406030204" pitchFamily="18" charset="0"/>
                          </a:rPr>
                        </m:ctrlPr>
                      </m:sSubPr>
                      <m:e>
                        <m:r>
                          <a:rPr lang="nl-BE" sz="2001" i="1">
                            <a:latin typeface="Cambria Math" panose="02040503050406030204" pitchFamily="18" charset="0"/>
                          </a:rPr>
                          <m:t>𝐷</m:t>
                        </m:r>
                      </m:e>
                      <m:sub>
                        <m:r>
                          <a:rPr lang="nl-BE" sz="2001" i="1">
                            <a:latin typeface="Cambria Math" panose="02040503050406030204" pitchFamily="18" charset="0"/>
                          </a:rPr>
                          <m:t>𝑖𝑗</m:t>
                        </m:r>
                      </m:sub>
                    </m:sSub>
                  </m:oMath>
                </a14:m>
                <a:r>
                  <a:rPr lang="en-BE" sz="2001">
                    <a:latin typeface="Arial" panose="020B0604020202020204" pitchFamily="34" charset="0"/>
                    <a:cs typeface="Arial" panose="020B0604020202020204" pitchFamily="34" charset="0"/>
                  </a:rPr>
                  <a:t> </a:t>
                </a:r>
                <a:r>
                  <a:rPr lang="nl-BE" sz="2001">
                    <a:latin typeface="Arial" panose="020B0604020202020204" pitchFamily="34" charset="0"/>
                    <a:cs typeface="Arial" panose="020B0604020202020204" pitchFamily="34" charset="0"/>
                  </a:rPr>
                  <a:t>if point </a:t>
                </a:r>
                <a14:m>
                  <m:oMath xmlns:m="http://schemas.openxmlformats.org/officeDocument/2006/math">
                    <m:r>
                      <a:rPr lang="fr-BE" sz="2001" i="1">
                        <a:latin typeface="Cambria Math" panose="02040503050406030204" pitchFamily="18" charset="0"/>
                      </a:rPr>
                      <m:t>𝑗</m:t>
                    </m:r>
                  </m:oMath>
                </a14:m>
                <a:r>
                  <a:rPr lang="nl-BE" sz="2001">
                    <a:latin typeface="Arial" panose="020B0604020202020204" pitchFamily="34" charset="0"/>
                    <a:cs typeface="Arial" panose="020B0604020202020204" pitchFamily="34" charset="0"/>
                  </a:rPr>
                  <a:t> is closer to the Gulf of Mexico,</a:t>
                </a:r>
              </a:p>
              <a:p>
                <a:pPr algn="just"/>
                <a14:m>
                  <m:oMath xmlns:m="http://schemas.openxmlformats.org/officeDocument/2006/math">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𝑗</m:t>
                        </m:r>
                      </m:sub>
                    </m:sSub>
                    <m:r>
                      <a:rPr lang="nl-BE" sz="2001" i="1">
                        <a:latin typeface="Cambria Math" panose="02040503050406030204" pitchFamily="18" charset="0"/>
                      </a:rPr>
                      <m:t>=</m:t>
                    </m:r>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2</m:t>
                        </m:r>
                      </m:sub>
                    </m:sSub>
                    <m:r>
                      <a:rPr lang="nl-BE" sz="2001" i="1">
                        <a:latin typeface="Cambria Math" panose="02040503050406030204" pitchFamily="18" charset="0"/>
                      </a:rPr>
                      <m:t>+</m:t>
                    </m:r>
                    <m:r>
                      <a:rPr lang="nl-BE" sz="2001" i="1">
                        <a:latin typeface="Cambria Math" panose="02040503050406030204" pitchFamily="18" charset="0"/>
                      </a:rPr>
                      <m:t>𝑎</m:t>
                    </m:r>
                    <m:r>
                      <a:rPr lang="nl-BE" sz="2001" i="1">
                        <a:latin typeface="Cambria Math" panose="02040503050406030204" pitchFamily="18" charset="0"/>
                      </a:rPr>
                      <m:t> </m:t>
                    </m:r>
                    <m:sSub>
                      <m:sSubPr>
                        <m:ctrlPr>
                          <a:rPr lang="nl-BE" sz="2001" i="1">
                            <a:latin typeface="Cambria Math" panose="02040503050406030204" pitchFamily="18" charset="0"/>
                          </a:rPr>
                        </m:ctrlPr>
                      </m:sSubPr>
                      <m:e>
                        <m:r>
                          <a:rPr lang="nl-BE" sz="2001" i="1">
                            <a:latin typeface="Cambria Math" panose="02040503050406030204" pitchFamily="18" charset="0"/>
                          </a:rPr>
                          <m:t>𝐷</m:t>
                        </m:r>
                      </m:e>
                      <m:sub>
                        <m:r>
                          <a:rPr lang="nl-BE" sz="2001" i="1">
                            <a:latin typeface="Cambria Math" panose="02040503050406030204" pitchFamily="18" charset="0"/>
                          </a:rPr>
                          <m:t>𝑘𝑗</m:t>
                        </m:r>
                      </m:sub>
                    </m:sSub>
                  </m:oMath>
                </a14:m>
                <a:r>
                  <a:rPr lang="nl-BE" sz="2001" i="1">
                    <a:latin typeface="Arial" panose="020B0604020202020204" pitchFamily="34" charset="0"/>
                    <a:cs typeface="Arial" panose="020B0604020202020204" pitchFamily="34" charset="0"/>
                  </a:rPr>
                  <a:t> </a:t>
                </a:r>
                <a:r>
                  <a:rPr lang="nl-BE" sz="2001">
                    <a:latin typeface="Arial" panose="020B0604020202020204" pitchFamily="34" charset="0"/>
                    <a:cs typeface="Arial" panose="020B0604020202020204" pitchFamily="34" charset="0"/>
                  </a:rPr>
                  <a:t>if point </a:t>
                </a:r>
                <a14:m>
                  <m:oMath xmlns:m="http://schemas.openxmlformats.org/officeDocument/2006/math">
                    <m:r>
                      <a:rPr lang="fr-BE" sz="2001" i="1">
                        <a:latin typeface="Cambria Math" panose="02040503050406030204" pitchFamily="18" charset="0"/>
                      </a:rPr>
                      <m:t>𝑗</m:t>
                    </m:r>
                  </m:oMath>
                </a14:m>
                <a:r>
                  <a:rPr lang="nl-BE" sz="2001">
                    <a:latin typeface="Arial" panose="020B0604020202020204" pitchFamily="34" charset="0"/>
                    <a:cs typeface="Arial" panose="020B0604020202020204" pitchFamily="34" charset="0"/>
                  </a:rPr>
                  <a:t> is closer to the Persian Gulf.</a:t>
                </a:r>
              </a:p>
              <a:p>
                <a:pPr algn="just"/>
                <a:endParaRPr lang="nl-BE" sz="2001" i="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14:m>
                  <m:oMath xmlns:m="http://schemas.openxmlformats.org/officeDocument/2006/math">
                    <m:sSub>
                      <m:sSubPr>
                        <m:ctrlPr>
                          <a:rPr lang="nl-BE" sz="2001" i="1">
                            <a:latin typeface="Cambria Math" panose="02040503050406030204" pitchFamily="18" charset="0"/>
                          </a:rPr>
                        </m:ctrlPr>
                      </m:sSubPr>
                      <m:e>
                        <m:r>
                          <a:rPr lang="nl-BE" sz="2001" i="1">
                            <a:latin typeface="Cambria Math" panose="02040503050406030204" pitchFamily="18" charset="0"/>
                          </a:rPr>
                          <m:t>𝑃</m:t>
                        </m:r>
                      </m:e>
                      <m:sub>
                        <m:r>
                          <a:rPr lang="nl-BE" sz="2001" i="1">
                            <a:latin typeface="Cambria Math" panose="02040503050406030204" pitchFamily="18" charset="0"/>
                          </a:rPr>
                          <m:t>𝑗</m:t>
                        </m:r>
                      </m:sub>
                    </m:sSub>
                  </m:oMath>
                </a14:m>
                <a:r>
                  <a:rPr lang="en-GB" sz="2001">
                    <a:latin typeface="Arial" panose="020B0604020202020204" pitchFamily="34" charset="0"/>
                    <a:cs typeface="Arial" panose="020B0604020202020204" pitchFamily="34" charset="0"/>
                  </a:rPr>
                  <a:t> is the price at destination </a:t>
                </a:r>
                <a14:m>
                  <m:oMath xmlns:m="http://schemas.openxmlformats.org/officeDocument/2006/math">
                    <m:r>
                      <a:rPr lang="fr-BE" sz="2001" i="1">
                        <a:latin typeface="Cambria Math" panose="02040503050406030204" pitchFamily="18" charset="0"/>
                      </a:rPr>
                      <m:t>𝑗</m:t>
                    </m:r>
                  </m:oMath>
                </a14:m>
                <a:r>
                  <a:rPr lang="en-GB" sz="2001">
                    <a:latin typeface="Arial" panose="020B0604020202020204" pitchFamily="34" charset="0"/>
                    <a:cs typeface="Arial" panose="020B0604020202020204" pitchFamily="34" charset="0"/>
                  </a:rPr>
                  <a:t>;</a:t>
                </a:r>
                <a:endParaRPr lang="en-GB"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endParaRPr lang="en-GB"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First base point </a:t>
                </a:r>
                <a14:m>
                  <m:oMath xmlns:m="http://schemas.openxmlformats.org/officeDocument/2006/math">
                    <m:r>
                      <a:rPr lang="fr-BE" sz="2001" i="1">
                        <a:latin typeface="Cambria Math" panose="02040503050406030204" pitchFamily="18" charset="0"/>
                      </a:rPr>
                      <m:t>𝑖</m:t>
                    </m:r>
                  </m:oMath>
                </a14:m>
                <a:r>
                  <a:rPr lang="en-GB" sz="2001">
                    <a:latin typeface="Arial" panose="020B0604020202020204" pitchFamily="34" charset="0"/>
                    <a:cs typeface="Arial" panose="020B0604020202020204" pitchFamily="34" charset="0"/>
                  </a:rPr>
                  <a:t> is the Gulf of Mexico;</a:t>
                </a:r>
              </a:p>
              <a:p>
                <a:pPr marL="343037" indent="-343037" algn="just">
                  <a:buFont typeface="Arial" panose="020B0604020202020204" pitchFamily="34" charset="0"/>
                  <a:buChar char="•"/>
                </a:pPr>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Second base point </a:t>
                </a:r>
                <a14:m>
                  <m:oMath xmlns:m="http://schemas.openxmlformats.org/officeDocument/2006/math">
                    <m:r>
                      <a:rPr lang="fr-BE" sz="2001" i="1">
                        <a:latin typeface="Cambria Math" panose="02040503050406030204" pitchFamily="18" charset="0"/>
                      </a:rPr>
                      <m:t>𝑘</m:t>
                    </m:r>
                  </m:oMath>
                </a14:m>
                <a:r>
                  <a:rPr lang="en-GB" sz="2001">
                    <a:latin typeface="Arial" panose="020B0604020202020204" pitchFamily="34" charset="0"/>
                    <a:cs typeface="Arial" panose="020B0604020202020204" pitchFamily="34" charset="0"/>
                  </a:rPr>
                  <a:t> is the Persian Gulf; </a:t>
                </a:r>
              </a:p>
              <a:p>
                <a:pPr marL="343037" indent="-343037" algn="just">
                  <a:buFont typeface="Arial" panose="020B0604020202020204" pitchFamily="34" charset="0"/>
                  <a:buChar char="•"/>
                </a:pPr>
                <a:endParaRPr lang="en-GB" sz="2001" b="1" i="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14:m>
                  <m:oMath xmlns:m="http://schemas.openxmlformats.org/officeDocument/2006/math">
                    <m:sSub>
                      <m:sSubPr>
                        <m:ctrlPr>
                          <a:rPr lang="nl-BE" sz="2001" b="1" i="1">
                            <a:latin typeface="Cambria Math" panose="02040503050406030204" pitchFamily="18" charset="0"/>
                          </a:rPr>
                        </m:ctrlPr>
                      </m:sSubPr>
                      <m:e>
                        <m:r>
                          <a:rPr lang="nl-BE" sz="2001" b="1" i="1">
                            <a:latin typeface="Cambria Math" panose="02040503050406030204" pitchFamily="18" charset="0"/>
                          </a:rPr>
                          <m:t>𝑷</m:t>
                        </m:r>
                      </m:e>
                      <m:sub>
                        <m:r>
                          <a:rPr lang="nl-BE" sz="2001" b="1" i="1">
                            <a:latin typeface="Cambria Math" panose="02040503050406030204" pitchFamily="18" charset="0"/>
                          </a:rPr>
                          <m:t>𝟏</m:t>
                        </m:r>
                      </m:sub>
                    </m:sSub>
                  </m:oMath>
                </a14:m>
                <a:r>
                  <a:rPr lang="fr-BE" sz="2001" b="1">
                    <a:latin typeface="Arial" panose="020B0604020202020204" pitchFamily="34" charset="0"/>
                    <a:cs typeface="Arial" panose="020B0604020202020204" pitchFamily="34" charset="0"/>
                  </a:rPr>
                  <a:t> </a:t>
                </a:r>
                <a:r>
                  <a:rPr lang="en-BE" sz="2001" b="1">
                    <a:latin typeface="Arial" panose="020B0604020202020204" pitchFamily="34" charset="0"/>
                    <a:cs typeface="Arial" panose="020B0604020202020204" pitchFamily="34" charset="0"/>
                  </a:rPr>
                  <a:t>is the Platt’s cotation of crude oil</a:t>
                </a:r>
                <a:r>
                  <a:rPr lang="fr-BE" sz="2001" b="1">
                    <a:latin typeface="Arial" panose="020B0604020202020204" pitchFamily="34" charset="0"/>
                    <a:cs typeface="Arial" panose="020B0604020202020204" pitchFamily="34" charset="0"/>
                  </a:rPr>
                  <a:t> </a:t>
                </a:r>
                <a:r>
                  <a:rPr lang="en-BE" sz="2001" b="1">
                    <a:latin typeface="Arial" panose="020B0604020202020204" pitchFamily="34" charset="0"/>
                    <a:cs typeface="Arial" panose="020B0604020202020204" pitchFamily="34" charset="0"/>
                  </a:rPr>
                  <a:t>at the </a:t>
                </a:r>
                <a:r>
                  <a:rPr lang="fr-BE" sz="2001" b="1">
                    <a:latin typeface="Arial" panose="020B0604020202020204" pitchFamily="34" charset="0"/>
                    <a:cs typeface="Arial" panose="020B0604020202020204" pitchFamily="34" charset="0"/>
                  </a:rPr>
                  <a:t>G</a:t>
                </a:r>
                <a:r>
                  <a:rPr lang="en-BE" sz="2001" b="1">
                    <a:latin typeface="Arial" panose="020B0604020202020204" pitchFamily="34" charset="0"/>
                    <a:cs typeface="Arial" panose="020B0604020202020204" pitchFamily="34" charset="0"/>
                  </a:rPr>
                  <a:t>ulf of Mexico</a:t>
                </a:r>
                <a:r>
                  <a:rPr lang="fr-BE" sz="2001" b="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fr-BE"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14:m>
                  <m:oMath xmlns:m="http://schemas.openxmlformats.org/officeDocument/2006/math">
                    <m:sSub>
                      <m:sSubPr>
                        <m:ctrlPr>
                          <a:rPr lang="nl-BE" sz="2001" b="1" i="1">
                            <a:latin typeface="Cambria Math" panose="02040503050406030204" pitchFamily="18" charset="0"/>
                          </a:rPr>
                        </m:ctrlPr>
                      </m:sSubPr>
                      <m:e>
                        <m:r>
                          <a:rPr lang="nl-BE" sz="2001" b="1" i="1">
                            <a:latin typeface="Cambria Math" panose="02040503050406030204" pitchFamily="18" charset="0"/>
                          </a:rPr>
                          <m:t>𝑷</m:t>
                        </m:r>
                      </m:e>
                      <m:sub>
                        <m:r>
                          <a:rPr lang="nl-BE" sz="2001" b="1" i="1">
                            <a:latin typeface="Cambria Math" panose="02040503050406030204" pitchFamily="18" charset="0"/>
                          </a:rPr>
                          <m:t>𝟐</m:t>
                        </m:r>
                      </m:sub>
                    </m:sSub>
                  </m:oMath>
                </a14:m>
                <a:r>
                  <a:rPr lang="en-BE" sz="2001" b="1">
                    <a:latin typeface="Arial" panose="020B0604020202020204" pitchFamily="34" charset="0"/>
                    <a:cs typeface="Arial" panose="020B0604020202020204" pitchFamily="34" charset="0"/>
                  </a:rPr>
                  <a:t> is the Platt’s cotation of crude oil</a:t>
                </a:r>
                <a:r>
                  <a:rPr lang="fr-BE" sz="2001" b="1">
                    <a:latin typeface="Arial" panose="020B0604020202020204" pitchFamily="34" charset="0"/>
                    <a:cs typeface="Arial" panose="020B0604020202020204" pitchFamily="34" charset="0"/>
                  </a:rPr>
                  <a:t> </a:t>
                </a:r>
                <a:r>
                  <a:rPr lang="en-BE" sz="2001" b="1">
                    <a:latin typeface="Arial" panose="020B0604020202020204" pitchFamily="34" charset="0"/>
                    <a:cs typeface="Arial" panose="020B0604020202020204" pitchFamily="34" charset="0"/>
                  </a:rPr>
                  <a:t>at the Persian </a:t>
                </a:r>
                <a:r>
                  <a:rPr lang="fr-BE" sz="2001" b="1">
                    <a:latin typeface="Arial" panose="020B0604020202020204" pitchFamily="34" charset="0"/>
                    <a:cs typeface="Arial" panose="020B0604020202020204" pitchFamily="34" charset="0"/>
                  </a:rPr>
                  <a:t>Gulf</a:t>
                </a:r>
                <a:r>
                  <a:rPr lang="en-BE" sz="2001" b="1">
                    <a:latin typeface="Arial" panose="020B0604020202020204" pitchFamily="34" charset="0"/>
                    <a:cs typeface="Arial" panose="020B0604020202020204" pitchFamily="34" charset="0"/>
                  </a:rPr>
                  <a:t>.</a:t>
                </a:r>
                <a:endParaRPr lang="fr-BE" sz="2001" b="1">
                  <a:latin typeface="Arial" panose="020B0604020202020204" pitchFamily="34" charset="0"/>
                  <a:cs typeface="Arial" panose="020B0604020202020204" pitchFamily="34" charset="0"/>
                </a:endParaRPr>
              </a:p>
            </p:txBody>
          </p:sp>
        </mc:Choice>
        <mc:Fallback xmlns="">
          <p:sp>
            <p:nvSpPr>
              <p:cNvPr id="15" name="ZoneTexte 14">
                <a:extLst>
                  <a:ext uri="{FF2B5EF4-FFF2-40B4-BE49-F238E27FC236}">
                    <a16:creationId xmlns:a16="http://schemas.microsoft.com/office/drawing/2014/main" id="{51030F39-346D-71BF-E35C-3EF277D83D68}"/>
                  </a:ext>
                </a:extLst>
              </p:cNvPr>
              <p:cNvSpPr txBox="1">
                <a:spLocks noRot="1" noChangeAspect="1" noMove="1" noResize="1" noEditPoints="1" noAdjustHandles="1" noChangeArrowheads="1" noChangeShapeType="1" noTextEdit="1"/>
              </p:cNvSpPr>
              <p:nvPr/>
            </p:nvSpPr>
            <p:spPr>
              <a:xfrm>
                <a:off x="590881" y="1530674"/>
                <a:ext cx="9485264" cy="4322658"/>
              </a:xfrm>
              <a:prstGeom prst="rect">
                <a:avLst/>
              </a:prstGeom>
              <a:blipFill>
                <a:blip r:embed="rId3"/>
                <a:stretch>
                  <a:fillRect l="-707" t="-564" b="-16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D30FDF25-ACB1-7133-23B1-11EBBDC118E3}"/>
                  </a:ext>
                </a:extLst>
              </p:cNvPr>
              <p:cNvSpPr txBox="1"/>
              <p:nvPr/>
            </p:nvSpPr>
            <p:spPr>
              <a:xfrm>
                <a:off x="2259488" y="6523321"/>
                <a:ext cx="6174413" cy="708166"/>
              </a:xfrm>
              <a:prstGeom prst="rect">
                <a:avLst/>
              </a:prstGeom>
              <a:noFill/>
            </p:spPr>
            <p:txBody>
              <a:bodyPr wrap="square">
                <a:spAutoFit/>
              </a:bodyPr>
              <a:lstStyle/>
              <a:p>
                <a:pPr algn="ctr"/>
                <a:r>
                  <a:rPr lang="en-BE" sz="2001" b="1" u="sng">
                    <a:latin typeface="Arial" panose="020B0604020202020204" pitchFamily="34" charset="0"/>
                    <a:cs typeface="Arial" panose="020B0604020202020204" pitchFamily="34" charset="0"/>
                  </a:rPr>
                  <a:t>Question</a:t>
                </a:r>
                <a:r>
                  <a:rPr lang="en-BE" sz="2001" b="1">
                    <a:latin typeface="Arial" panose="020B0604020202020204" pitchFamily="34" charset="0"/>
                    <a:cs typeface="Arial" panose="020B0604020202020204" pitchFamily="34" charset="0"/>
                  </a:rPr>
                  <a:t>:</a:t>
                </a:r>
                <a:r>
                  <a:rPr lang="fr-BE" sz="2001" b="1">
                    <a:latin typeface="Arial" panose="020B0604020202020204" pitchFamily="34" charset="0"/>
                    <a:cs typeface="Arial" panose="020B0604020202020204" pitchFamily="34" charset="0"/>
                  </a:rPr>
                  <a:t> What could happen if </a:t>
                </a:r>
                <a14:m>
                  <m:oMath xmlns:m="http://schemas.openxmlformats.org/officeDocument/2006/math">
                    <m:sSub>
                      <m:sSubPr>
                        <m:ctrlPr>
                          <a:rPr lang="fr-BE" sz="2001" b="1" i="1" dirty="0">
                            <a:latin typeface="Cambria Math" panose="02040503050406030204" pitchFamily="18" charset="0"/>
                            <a:cs typeface="Arial" panose="020B0604020202020204" pitchFamily="34" charset="0"/>
                          </a:rPr>
                        </m:ctrlPr>
                      </m:sSubPr>
                      <m:e>
                        <m:r>
                          <a:rPr lang="fr-BE" sz="2001" b="1" i="1" dirty="0">
                            <a:latin typeface="Cambria Math" panose="02040503050406030204" pitchFamily="18" charset="0"/>
                            <a:cs typeface="Arial" panose="020B0604020202020204" pitchFamily="34" charset="0"/>
                          </a:rPr>
                          <m:t>𝑷</m:t>
                        </m:r>
                      </m:e>
                      <m:sub>
                        <m:r>
                          <a:rPr lang="fr-BE" sz="2001" b="1" i="1" dirty="0">
                            <a:latin typeface="Cambria Math" panose="02040503050406030204" pitchFamily="18" charset="0"/>
                            <a:cs typeface="Arial" panose="020B0604020202020204" pitchFamily="34" charset="0"/>
                          </a:rPr>
                          <m:t>𝟐</m:t>
                        </m:r>
                      </m:sub>
                    </m:sSub>
                  </m:oMath>
                </a14:m>
                <a:r>
                  <a:rPr lang="fr-BE" sz="2001" b="1">
                    <a:latin typeface="Arial" panose="020B0604020202020204" pitchFamily="34" charset="0"/>
                    <a:cs typeface="Arial" panose="020B0604020202020204" pitchFamily="34" charset="0"/>
                  </a:rPr>
                  <a:t> becomes lower and lower than </a:t>
                </a:r>
                <a14:m>
                  <m:oMath xmlns:m="http://schemas.openxmlformats.org/officeDocument/2006/math">
                    <m:sSub>
                      <m:sSubPr>
                        <m:ctrlPr>
                          <a:rPr lang="fr-BE" sz="2001" b="1" i="1" dirty="0">
                            <a:latin typeface="Cambria Math" panose="02040503050406030204" pitchFamily="18" charset="0"/>
                            <a:cs typeface="Arial" panose="020B0604020202020204" pitchFamily="34" charset="0"/>
                          </a:rPr>
                        </m:ctrlPr>
                      </m:sSubPr>
                      <m:e>
                        <m:r>
                          <a:rPr lang="fr-BE" sz="2001" b="1" i="1" dirty="0">
                            <a:latin typeface="Cambria Math" panose="02040503050406030204" pitchFamily="18" charset="0"/>
                            <a:cs typeface="Arial" panose="020B0604020202020204" pitchFamily="34" charset="0"/>
                          </a:rPr>
                          <m:t>𝑷</m:t>
                        </m:r>
                      </m:e>
                      <m:sub>
                        <m:r>
                          <a:rPr lang="fr-BE" sz="2001" b="1" i="1" dirty="0">
                            <a:latin typeface="Cambria Math" panose="02040503050406030204" pitchFamily="18" charset="0"/>
                            <a:cs typeface="Arial" panose="020B0604020202020204" pitchFamily="34" charset="0"/>
                          </a:rPr>
                          <m:t>𝟏</m:t>
                        </m:r>
                      </m:sub>
                    </m:sSub>
                  </m:oMath>
                </a14:m>
                <a:r>
                  <a:rPr lang="fr-BE" sz="2001" b="1">
                    <a:latin typeface="Arial" panose="020B0604020202020204" pitchFamily="34" charset="0"/>
                    <a:cs typeface="Arial" panose="020B0604020202020204" pitchFamily="34" charset="0"/>
                  </a:rPr>
                  <a:t>? </a:t>
                </a:r>
              </a:p>
            </p:txBody>
          </p:sp>
        </mc:Choice>
        <mc:Fallback xmlns="">
          <p:sp>
            <p:nvSpPr>
              <p:cNvPr id="2" name="ZoneTexte 1">
                <a:extLst>
                  <a:ext uri="{FF2B5EF4-FFF2-40B4-BE49-F238E27FC236}">
                    <a16:creationId xmlns:a16="http://schemas.microsoft.com/office/drawing/2014/main" id="{D30FDF25-ACB1-7133-23B1-11EBBDC118E3}"/>
                  </a:ext>
                </a:extLst>
              </p:cNvPr>
              <p:cNvSpPr txBox="1">
                <a:spLocks noRot="1" noChangeAspect="1" noMove="1" noResize="1" noEditPoints="1" noAdjustHandles="1" noChangeArrowheads="1" noChangeShapeType="1" noTextEdit="1"/>
              </p:cNvSpPr>
              <p:nvPr/>
            </p:nvSpPr>
            <p:spPr>
              <a:xfrm>
                <a:off x="2259488" y="6523321"/>
                <a:ext cx="6174413" cy="708166"/>
              </a:xfrm>
              <a:prstGeom prst="rect">
                <a:avLst/>
              </a:prstGeom>
              <a:blipFill>
                <a:blip r:embed="rId4"/>
                <a:stretch>
                  <a:fillRect t="-3448" b="-15517"/>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1C8D176B-7727-FC61-44D5-292D90318A87}"/>
              </a:ext>
            </a:extLst>
          </p:cNvPr>
          <p:cNvSpPr/>
          <p:nvPr/>
        </p:nvSpPr>
        <p:spPr>
          <a:xfrm>
            <a:off x="1058363" y="6387997"/>
            <a:ext cx="8576665" cy="957788"/>
          </a:xfrm>
          <a:prstGeom prst="rect">
            <a:avLst/>
          </a:prstGeom>
          <a:noFill/>
          <a:ln w="9525">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4" name="Espace réservé du numéro de diapositive 3">
            <a:extLst>
              <a:ext uri="{FF2B5EF4-FFF2-40B4-BE49-F238E27FC236}">
                <a16:creationId xmlns:a16="http://schemas.microsoft.com/office/drawing/2014/main" id="{56C27BC0-FD63-1F36-1A72-7AA4312771F9}"/>
              </a:ext>
            </a:extLst>
          </p:cNvPr>
          <p:cNvSpPr>
            <a:spLocks noGrp="1"/>
          </p:cNvSpPr>
          <p:nvPr>
            <p:ph type="sldNum" sz="quarter" idx="12"/>
          </p:nvPr>
        </p:nvSpPr>
        <p:spPr/>
        <p:txBody>
          <a:bodyPr/>
          <a:lstStyle/>
          <a:p>
            <a:fld id="{C7CC0789-4E3B-4896-AB79-9C52DA5A6F9C}" type="slidenum">
              <a:rPr lang="en-GB" smtClean="0"/>
              <a:t>364</a:t>
            </a:fld>
            <a:endParaRPr lang="en-GB"/>
          </a:p>
        </p:txBody>
      </p:sp>
    </p:spTree>
    <p:extLst>
      <p:ext uri="{BB962C8B-B14F-4D97-AF65-F5344CB8AC3E}">
        <p14:creationId xmlns:p14="http://schemas.microsoft.com/office/powerpoint/2010/main" val="2887220256"/>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EEABA-A118-68F8-84AE-3BCCA7DCD4AC}"/>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E5719F50-6EFD-323F-7B6F-4CC8ED901B81}"/>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Gulf Plus System from 1947 to 1959 </a:t>
            </a:r>
            <a:endParaRPr lang="en-US" sz="2401">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FFCD4C9D-62FA-F3E5-4270-C107981A8FA0}"/>
              </a:ext>
            </a:extLst>
          </p:cNvPr>
          <p:cNvSpPr txBox="1"/>
          <p:nvPr/>
        </p:nvSpPr>
        <p:spPr>
          <a:xfrm>
            <a:off x="590881" y="2813443"/>
            <a:ext cx="9485264" cy="3171352"/>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In the context of oil pricing, if the price of oil in the Middle East (𝑃₂) was lower than the price in the United States (𝑃₁), the “neutral point” — the geographical location where it became equally economical to ship oil from either the Middle East or the U.S. — shifted westward. </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By the early 1950s, this neutral point had moved all the way to the east coast of the United States. This shift meant that, for much of the U.S., importing oil from the Middle East became more cost-effective than relying on domestic supplies, influencing the U.S. market's reliance on Middle Eastern oil and impacting global trade dynamics.</a:t>
            </a:r>
            <a:endParaRPr lang="en-BE" sz="2001">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B514314A-97E9-6069-3A74-73C68945E23D}"/>
              </a:ext>
            </a:extLst>
          </p:cNvPr>
          <p:cNvSpPr>
            <a:spLocks noGrp="1"/>
          </p:cNvSpPr>
          <p:nvPr>
            <p:ph type="sldNum" sz="quarter" idx="12"/>
          </p:nvPr>
        </p:nvSpPr>
        <p:spPr/>
        <p:txBody>
          <a:bodyPr/>
          <a:lstStyle/>
          <a:p>
            <a:fld id="{C7CC0789-4E3B-4896-AB79-9C52DA5A6F9C}" type="slidenum">
              <a:rPr lang="en-GB" smtClean="0"/>
              <a:t>365</a:t>
            </a:fld>
            <a:endParaRPr lang="en-GB"/>
          </a:p>
        </p:txBody>
      </p:sp>
    </p:spTree>
    <p:extLst>
      <p:ext uri="{BB962C8B-B14F-4D97-AF65-F5344CB8AC3E}">
        <p14:creationId xmlns:p14="http://schemas.microsoft.com/office/powerpoint/2010/main" val="1753720136"/>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5907819C-6347-91DB-34D0-BFFEE7EE2955}"/>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In 1960</a:t>
            </a:r>
            <a:endParaRPr lang="en-US" sz="2401">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FF48FB73-9A58-A5BB-C2F0-5EB82BC16CF6}"/>
              </a:ext>
            </a:extLst>
          </p:cNvPr>
          <p:cNvSpPr txBox="1"/>
          <p:nvPr/>
        </p:nvSpPr>
        <p:spPr>
          <a:xfrm>
            <a:off x="590881" y="1372570"/>
            <a:ext cx="9485264" cy="1323962"/>
          </a:xfrm>
          <a:prstGeom prst="rect">
            <a:avLst/>
          </a:prstGeom>
          <a:noFill/>
        </p:spPr>
        <p:txBody>
          <a:bodyPr wrap="square">
            <a:spAutoFit/>
          </a:bodyPr>
          <a:lstStyle/>
          <a:p>
            <a:pPr algn="just"/>
            <a:r>
              <a:rPr lang="fr-BE" sz="2001">
                <a:latin typeface="Arial" panose="020B0604020202020204" pitchFamily="34" charset="0"/>
                <a:cs typeface="Arial" panose="020B0604020202020204" pitchFamily="34" charset="0"/>
              </a:rPr>
              <a:t>The Organization of the Petroleum Exporting Countries (OPEC) was created by five producer countries: Saudi Arabia, Kuwait, Iran, Iraq, and Venezuela. It was later joined by Qatar, Indonesia, Libya, Abu Dhabi, Algeria, Nigeria, Ecuador, and Gabon.</a:t>
            </a:r>
            <a:endParaRPr lang="en-GB" sz="2001">
              <a:latin typeface="Arial" panose="020B0604020202020204" pitchFamily="34" charset="0"/>
              <a:cs typeface="Arial" panose="020B0604020202020204" pitchFamily="34" charset="0"/>
            </a:endParaRPr>
          </a:p>
        </p:txBody>
      </p:sp>
      <p:grpSp>
        <p:nvGrpSpPr>
          <p:cNvPr id="6" name="Groupe 5">
            <a:extLst>
              <a:ext uri="{FF2B5EF4-FFF2-40B4-BE49-F238E27FC236}">
                <a16:creationId xmlns:a16="http://schemas.microsoft.com/office/drawing/2014/main" id="{5194FB51-F2B1-A56C-7AE0-EC6A8FB2B603}"/>
              </a:ext>
            </a:extLst>
          </p:cNvPr>
          <p:cNvGrpSpPr/>
          <p:nvPr/>
        </p:nvGrpSpPr>
        <p:grpSpPr>
          <a:xfrm>
            <a:off x="1753155" y="3182151"/>
            <a:ext cx="7187090" cy="3665318"/>
            <a:chOff x="1751399" y="3308484"/>
            <a:chExt cx="7184249" cy="3663869"/>
          </a:xfrm>
        </p:grpSpPr>
        <p:pic>
          <p:nvPicPr>
            <p:cNvPr id="5" name="Graphic 4">
              <a:extLst>
                <a:ext uri="{FF2B5EF4-FFF2-40B4-BE49-F238E27FC236}">
                  <a16:creationId xmlns:a16="http://schemas.microsoft.com/office/drawing/2014/main" id="{EABEB018-62DC-FBE3-8E36-69AEE191BCE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064633" y="3458280"/>
              <a:ext cx="6557779" cy="3364278"/>
            </a:xfrm>
            <a:prstGeom prst="rect">
              <a:avLst/>
            </a:prstGeom>
          </p:spPr>
        </p:pic>
        <p:sp>
          <p:nvSpPr>
            <p:cNvPr id="4" name="Rectangle 3">
              <a:extLst>
                <a:ext uri="{FF2B5EF4-FFF2-40B4-BE49-F238E27FC236}">
                  <a16:creationId xmlns:a16="http://schemas.microsoft.com/office/drawing/2014/main" id="{41D1C67A-5EEC-E10A-81B1-AACCCFC17A2E}"/>
                </a:ext>
              </a:extLst>
            </p:cNvPr>
            <p:cNvSpPr/>
            <p:nvPr/>
          </p:nvSpPr>
          <p:spPr>
            <a:xfrm>
              <a:off x="1751399" y="3308484"/>
              <a:ext cx="7184249" cy="366386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9" name="ZoneTexte 8">
            <a:extLst>
              <a:ext uri="{FF2B5EF4-FFF2-40B4-BE49-F238E27FC236}">
                <a16:creationId xmlns:a16="http://schemas.microsoft.com/office/drawing/2014/main" id="{6DA18081-BC58-19DE-89E2-017F04D14385}"/>
              </a:ext>
            </a:extLst>
          </p:cNvPr>
          <p:cNvSpPr txBox="1"/>
          <p:nvPr/>
        </p:nvSpPr>
        <p:spPr>
          <a:xfrm>
            <a:off x="2674211" y="6931698"/>
            <a:ext cx="5344973" cy="307899"/>
          </a:xfrm>
          <a:prstGeom prst="rect">
            <a:avLst/>
          </a:prstGeom>
          <a:noFill/>
        </p:spPr>
        <p:txBody>
          <a:bodyPr wrap="square">
            <a:spAutoFit/>
          </a:bodyPr>
          <a:lstStyle/>
          <a:p>
            <a:pPr algn="ctr"/>
            <a:r>
              <a:rPr lang="fr-BE" sz="1401" i="1">
                <a:latin typeface="Arial" panose="020B0604020202020204" pitchFamily="34" charset="0"/>
                <a:cs typeface="Arial" panose="020B0604020202020204" pitchFamily="34" charset="0"/>
              </a:rPr>
              <a:t>OPEC members in 2020.</a:t>
            </a:r>
            <a:r>
              <a:rPr lang="en-GB" sz="1400" b="1" baseline="30000">
                <a:latin typeface="Arial" panose="020B0604020202020204" pitchFamily="34" charset="0"/>
                <a:cs typeface="Arial" panose="020B0604020202020204" pitchFamily="34" charset="0"/>
              </a:rPr>
              <a:t> 1</a:t>
            </a:r>
            <a:endParaRPr lang="en-GB" sz="1401" i="1"/>
          </a:p>
        </p:txBody>
      </p:sp>
      <p:sp>
        <p:nvSpPr>
          <p:cNvPr id="2" name="TextBox 1">
            <a:extLst>
              <a:ext uri="{FF2B5EF4-FFF2-40B4-BE49-F238E27FC236}">
                <a16:creationId xmlns:a16="http://schemas.microsoft.com/office/drawing/2014/main" id="{5DF6025A-3A43-59AE-B95A-9E9AA5CB415E}"/>
              </a:ext>
            </a:extLst>
          </p:cNvPr>
          <p:cNvSpPr txBox="1"/>
          <p:nvPr/>
        </p:nvSpPr>
        <p:spPr>
          <a:xfrm>
            <a:off x="83645" y="7682719"/>
            <a:ext cx="8975407" cy="261610"/>
          </a:xfrm>
          <a:prstGeom prst="rect">
            <a:avLst/>
          </a:prstGeom>
          <a:noFill/>
        </p:spPr>
        <p:txBody>
          <a:bodyPr wrap="square" rtlCol="0">
            <a:spAutoFit/>
          </a:bodyPr>
          <a:lstStyle/>
          <a:p>
            <a:r>
              <a:rPr lang="en-GB" sz="1100" b="1" baseline="30000">
                <a:latin typeface="Arial" panose="020B0604020202020204" pitchFamily="34" charset="0"/>
                <a:cs typeface="Arial" panose="020B0604020202020204" pitchFamily="34" charset="0"/>
              </a:rPr>
              <a:t>1</a:t>
            </a:r>
            <a:r>
              <a:rPr lang="en-GB" sz="1100">
                <a:latin typeface="Arial" panose="020B0604020202020204" pitchFamily="34" charset="0"/>
                <a:cs typeface="Arial" panose="020B0604020202020204" pitchFamily="34" charset="0"/>
              </a:rPr>
              <a:t>https://commons.wikimedia.org/w/index.php?curid=4428362</a:t>
            </a:r>
          </a:p>
        </p:txBody>
      </p:sp>
      <p:sp>
        <p:nvSpPr>
          <p:cNvPr id="3" name="Espace réservé du numéro de diapositive 2">
            <a:extLst>
              <a:ext uri="{FF2B5EF4-FFF2-40B4-BE49-F238E27FC236}">
                <a16:creationId xmlns:a16="http://schemas.microsoft.com/office/drawing/2014/main" id="{E6DE6AB1-648E-26AF-3A11-C43A594BA5BF}"/>
              </a:ext>
            </a:extLst>
          </p:cNvPr>
          <p:cNvSpPr>
            <a:spLocks noGrp="1"/>
          </p:cNvSpPr>
          <p:nvPr>
            <p:ph type="sldNum" sz="quarter" idx="12"/>
          </p:nvPr>
        </p:nvSpPr>
        <p:spPr/>
        <p:txBody>
          <a:bodyPr/>
          <a:lstStyle/>
          <a:p>
            <a:fld id="{C7CC0789-4E3B-4896-AB79-9C52DA5A6F9C}" type="slidenum">
              <a:rPr lang="en-GB" smtClean="0"/>
              <a:t>366</a:t>
            </a:fld>
            <a:endParaRPr lang="en-GB"/>
          </a:p>
        </p:txBody>
      </p:sp>
    </p:spTree>
    <p:extLst>
      <p:ext uri="{BB962C8B-B14F-4D97-AF65-F5344CB8AC3E}">
        <p14:creationId xmlns:p14="http://schemas.microsoft.com/office/powerpoint/2010/main" val="2935361862"/>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D4D2048-D2D7-CDC7-C6DA-28652DCF9AB8}"/>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From 1960 to 1971</a:t>
            </a:r>
            <a:endParaRPr lang="en-US" sz="2401">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2664EBA7-E4D9-D29E-C780-39BE11C592AB}"/>
              </a:ext>
            </a:extLst>
          </p:cNvPr>
          <p:cNvSpPr txBox="1"/>
          <p:nvPr/>
        </p:nvSpPr>
        <p:spPr>
          <a:xfrm>
            <a:off x="590881" y="1655684"/>
            <a:ext cx="9485264" cy="5326715"/>
          </a:xfrm>
          <a:prstGeom prst="rect">
            <a:avLst/>
          </a:prstGeom>
          <a:noFill/>
        </p:spPr>
        <p:txBody>
          <a:bodyPr wrap="square">
            <a:spAutoFit/>
          </a:bodyPr>
          <a:lstStyle/>
          <a:p>
            <a:pPr algn="just"/>
            <a:r>
              <a:rPr lang="en-US" sz="2001" b="1">
                <a:latin typeface="Arial" panose="020B0604020202020204" pitchFamily="34" charset="0"/>
                <a:cs typeface="Arial" panose="020B0604020202020204" pitchFamily="34" charset="0"/>
              </a:rPr>
              <a:t>OPEC restructured global oil production in favor of oil-producing states</a:t>
            </a:r>
            <a:r>
              <a:rPr lang="en-US" sz="2001">
                <a:latin typeface="Arial" panose="020B0604020202020204" pitchFamily="34" charset="0"/>
                <a:cs typeface="Arial" panose="020B0604020202020204" pitchFamily="34" charset="0"/>
              </a:rPr>
              <a:t>. Its coordination allowed for nationalization and favorable pricing without Western interference. Before OPEC, states faced penalties for altering oil production governance. These penalties included military coercion (e.g., in 1953, the US and UK sponsored a coup against Mohammad Mosaddegh after he nationalized Iran's oil production) and economic sanctions (e.g., the Seven Sisters slowed down oil production in one non-compliant state while ramping up production elsewhere).</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Alongside OPEC, competition emerged from so-called </a:t>
            </a:r>
            <a:r>
              <a:rPr lang="en-US" sz="2001" b="1">
                <a:latin typeface="Arial" panose="020B0604020202020204" pitchFamily="34" charset="0"/>
                <a:cs typeface="Arial" panose="020B0604020202020204" pitchFamily="34" charset="0"/>
              </a:rPr>
              <a:t>‘independents’</a:t>
            </a:r>
            <a:r>
              <a:rPr lang="en-US" sz="2001">
                <a:latin typeface="Arial" panose="020B0604020202020204" pitchFamily="34" charset="0"/>
                <a:cs typeface="Arial" panose="020B0604020202020204" pitchFamily="34" charset="0"/>
              </a:rPr>
              <a:t>,</a:t>
            </a:r>
            <a:r>
              <a:rPr lang="en-US" sz="2001" b="1">
                <a:latin typeface="Arial" panose="020B0604020202020204" pitchFamily="34" charset="0"/>
                <a:cs typeface="Arial" panose="020B0604020202020204" pitchFamily="34" charset="0"/>
              </a:rPr>
              <a:t> </a:t>
            </a:r>
            <a:r>
              <a:rPr lang="en-US" sz="2001">
                <a:latin typeface="Arial" panose="020B0604020202020204" pitchFamily="34" charset="0"/>
                <a:cs typeface="Arial" panose="020B0604020202020204" pitchFamily="34" charset="0"/>
              </a:rPr>
              <a:t>predominantly Anglo-Saxon multinationals such as Amoco, Arco, Conoco, Getty Oil, Occidental, and Sinclair. Additionally, </a:t>
            </a:r>
            <a:r>
              <a:rPr lang="en-US" sz="2001" b="1">
                <a:latin typeface="Arial" panose="020B0604020202020204" pitchFamily="34" charset="0"/>
                <a:cs typeface="Arial" panose="020B0604020202020204" pitchFamily="34" charset="0"/>
              </a:rPr>
              <a:t>public companies </a:t>
            </a:r>
            <a:r>
              <a:rPr lang="en-US" sz="2001">
                <a:latin typeface="Arial" panose="020B0604020202020204" pitchFamily="34" charset="0"/>
                <a:cs typeface="Arial" panose="020B0604020202020204" pitchFamily="34" charset="0"/>
              </a:rPr>
              <a:t>from importing countries, like Compagnie Française des Pétroles (Total) in France and Eni in Italy, also contributed to this competitive landscape.</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However, demand has been increasing while the supply side struggles to meet this rising demand, giving rise to concerns about potential shortages reminiscent of the 1970s and fueling discussions on resource depletion.</a:t>
            </a:r>
          </a:p>
        </p:txBody>
      </p:sp>
      <p:sp>
        <p:nvSpPr>
          <p:cNvPr id="2" name="Espace réservé du numéro de diapositive 1">
            <a:extLst>
              <a:ext uri="{FF2B5EF4-FFF2-40B4-BE49-F238E27FC236}">
                <a16:creationId xmlns:a16="http://schemas.microsoft.com/office/drawing/2014/main" id="{CA82E5FA-5451-13EC-A4D0-B5B3305E6E70}"/>
              </a:ext>
            </a:extLst>
          </p:cNvPr>
          <p:cNvSpPr>
            <a:spLocks noGrp="1"/>
          </p:cNvSpPr>
          <p:nvPr>
            <p:ph type="sldNum" sz="quarter" idx="12"/>
          </p:nvPr>
        </p:nvSpPr>
        <p:spPr/>
        <p:txBody>
          <a:bodyPr/>
          <a:lstStyle/>
          <a:p>
            <a:fld id="{C7CC0789-4E3B-4896-AB79-9C52DA5A6F9C}" type="slidenum">
              <a:rPr lang="en-GB" smtClean="0"/>
              <a:t>367</a:t>
            </a:fld>
            <a:endParaRPr lang="en-GB"/>
          </a:p>
        </p:txBody>
      </p:sp>
    </p:spTree>
    <p:extLst>
      <p:ext uri="{BB962C8B-B14F-4D97-AF65-F5344CB8AC3E}">
        <p14:creationId xmlns:p14="http://schemas.microsoft.com/office/powerpoint/2010/main" val="1727692111"/>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6B381-9F14-B537-460B-E4050C945814}"/>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3A15C1ED-D1DD-CE70-4C32-1353E2CE4DE0}"/>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1971: End of Bretton Woods system</a:t>
            </a:r>
            <a:endParaRPr lang="en-US" sz="2401">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17BDFFAA-0F34-E7FE-8143-50F484F62FA5}"/>
              </a:ext>
            </a:extLst>
          </p:cNvPr>
          <p:cNvSpPr txBox="1"/>
          <p:nvPr/>
        </p:nvSpPr>
        <p:spPr>
          <a:xfrm>
            <a:off x="590881" y="1394554"/>
            <a:ext cx="9485264" cy="5788487"/>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Bretton Woods system, established in 1944, was a monetary order that aimed to promote international economic stability after World War II. Under this system, countries agreed to peg their currencies to the U.S. dollar, which was itself convertible to gold at a fixed rate of $35 per ounce.</a:t>
            </a:r>
            <a:r>
              <a:rPr lang="en-US" sz="2001" b="1">
                <a:latin typeface="Arial" panose="020B0604020202020204" pitchFamily="34" charset="0"/>
                <a:cs typeface="Arial" panose="020B0604020202020204" pitchFamily="34" charset="0"/>
              </a:rPr>
              <a:t>* </a:t>
            </a:r>
          </a:p>
          <a:p>
            <a:pPr algn="just"/>
            <a:endParaRPr lang="en-US" sz="2001" b="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Countries participating in the Bretton Woods system were required to maintain fixed exchange rates between their currencies and the U.S. dollar</a:t>
            </a:r>
            <a:r>
              <a:rPr lang="en-US" sz="2001">
                <a:latin typeface="Arial" panose="020B0604020202020204" pitchFamily="34" charset="0"/>
                <a:cs typeface="Arial" panose="020B0604020202020204" pitchFamily="34" charset="0"/>
              </a:rPr>
              <a:t>. This led to some problems:</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After World War II, the U.S. economy grew rapidly, leading to an increase in the supply of U.S. dollars. Many of these dollars circulated outside the United States as a result of foreign aid, military spending, and international trade;</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As more U.S. dollars accumulated in foreign markets, countries began to hold large reserves. If a country held more dollars than it could convert to gold (due to the U.S. holding a limited amount of gold), this created potential instability.​</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To finance its spending, the U.S. government printed more dollars, leading to inflationary pressures. If more dollars were in circulation without a corresponding increase in gold reserves, it could devalue the dollar.</a:t>
            </a:r>
          </a:p>
        </p:txBody>
      </p:sp>
      <p:sp>
        <p:nvSpPr>
          <p:cNvPr id="2" name="ZoneTexte 1">
            <a:extLst>
              <a:ext uri="{FF2B5EF4-FFF2-40B4-BE49-F238E27FC236}">
                <a16:creationId xmlns:a16="http://schemas.microsoft.com/office/drawing/2014/main" id="{558CB410-1CA8-D81B-1A5A-CE6ADA6DD243}"/>
              </a:ext>
            </a:extLst>
          </p:cNvPr>
          <p:cNvSpPr txBox="1"/>
          <p:nvPr/>
        </p:nvSpPr>
        <p:spPr>
          <a:xfrm>
            <a:off x="83645" y="7627891"/>
            <a:ext cx="1581507" cy="308027"/>
          </a:xfrm>
          <a:prstGeom prst="rect">
            <a:avLst/>
          </a:prstGeom>
          <a:noFill/>
        </p:spPr>
        <p:txBody>
          <a:bodyPr wrap="none" rtlCol="0">
            <a:spAutoFit/>
          </a:bodyPr>
          <a:lstStyle/>
          <a:p>
            <a:r>
              <a:rPr lang="fr-BE" sz="1401"/>
              <a:t>*1 ounce ~ 28.35g</a:t>
            </a:r>
          </a:p>
        </p:txBody>
      </p:sp>
      <p:sp>
        <p:nvSpPr>
          <p:cNvPr id="3" name="Espace réservé du numéro de diapositive 2">
            <a:extLst>
              <a:ext uri="{FF2B5EF4-FFF2-40B4-BE49-F238E27FC236}">
                <a16:creationId xmlns:a16="http://schemas.microsoft.com/office/drawing/2014/main" id="{091283CB-3438-5539-B90E-56B899E09AEC}"/>
              </a:ext>
            </a:extLst>
          </p:cNvPr>
          <p:cNvSpPr>
            <a:spLocks noGrp="1"/>
          </p:cNvSpPr>
          <p:nvPr>
            <p:ph type="sldNum" sz="quarter" idx="12"/>
          </p:nvPr>
        </p:nvSpPr>
        <p:spPr/>
        <p:txBody>
          <a:bodyPr/>
          <a:lstStyle/>
          <a:p>
            <a:fld id="{C7CC0789-4E3B-4896-AB79-9C52DA5A6F9C}" type="slidenum">
              <a:rPr lang="en-GB" smtClean="0"/>
              <a:t>368</a:t>
            </a:fld>
            <a:endParaRPr lang="en-GB"/>
          </a:p>
        </p:txBody>
      </p:sp>
    </p:spTree>
    <p:extLst>
      <p:ext uri="{BB962C8B-B14F-4D97-AF65-F5344CB8AC3E}">
        <p14:creationId xmlns:p14="http://schemas.microsoft.com/office/powerpoint/2010/main" val="2473769751"/>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0F4457A4-FDEA-1FB8-639C-072C147899D6}"/>
              </a:ext>
            </a:extLst>
          </p:cNvPr>
          <p:cNvSpPr txBox="1"/>
          <p:nvPr/>
        </p:nvSpPr>
        <p:spPr>
          <a:xfrm>
            <a:off x="590881" y="1665078"/>
            <a:ext cx="9485264" cy="5326640"/>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In 1971, President Nixon ended the Bretton Woods system by suspending the direct convertibility of U.S. dollars to gold. This move was prompted by a significant decline in U.S. gold reserves, rising inflation, and growing doubts about the dollar's stability. The value of the dollar declined relative to gold, and the dollar was no longer guaranteed by a fixed gold value.</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As the dollar's value fluctuated due to its separation from gold, oil-producing nations faced a decline in their revenue. To counteract this, OPEC announced in September 1971 that they would adopt a gold-based pricing system for oil. However, this system did not remain in place for long.</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OPEC gold pricing system swiftly evolved into the petrodollar system, where oil-exporting countries earned U.S. dollars through the sale of their oil. By 1973, during the oil crisis, OPEC member countries began </a:t>
            </a:r>
            <a:r>
              <a:rPr lang="en-US" sz="2001" b="1">
                <a:latin typeface="Arial" panose="020B0604020202020204" pitchFamily="34" charset="0"/>
                <a:cs typeface="Arial" panose="020B0604020202020204" pitchFamily="34" charset="0"/>
              </a:rPr>
              <a:t>pricing oil exclusively in U.S. dollars</a:t>
            </a:r>
            <a:r>
              <a:rPr lang="en-US" sz="2001">
                <a:latin typeface="Arial" panose="020B0604020202020204" pitchFamily="34" charset="0"/>
                <a:cs typeface="Arial" panose="020B0604020202020204" pitchFamily="34" charset="0"/>
              </a:rPr>
              <a:t>, which established a new standard for global oil transactions. This shift was driven by a desire to stabilize oil revenues following the collapse of the Bretton Woods system.</a:t>
            </a:r>
          </a:p>
        </p:txBody>
      </p:sp>
      <p:sp>
        <p:nvSpPr>
          <p:cNvPr id="10" name="ZoneTexte 9">
            <a:extLst>
              <a:ext uri="{FF2B5EF4-FFF2-40B4-BE49-F238E27FC236}">
                <a16:creationId xmlns:a16="http://schemas.microsoft.com/office/drawing/2014/main" id="{E55AB801-2BBA-825A-4D1E-EB67B4D3F7EB}"/>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From 1971 to 1973</a:t>
            </a:r>
            <a:endParaRPr lang="en-US" sz="2401">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8D007D4C-52EA-1990-7991-6C3089BDF983}"/>
              </a:ext>
            </a:extLst>
          </p:cNvPr>
          <p:cNvSpPr>
            <a:spLocks noGrp="1"/>
          </p:cNvSpPr>
          <p:nvPr>
            <p:ph type="sldNum" sz="quarter" idx="12"/>
          </p:nvPr>
        </p:nvSpPr>
        <p:spPr/>
        <p:txBody>
          <a:bodyPr/>
          <a:lstStyle/>
          <a:p>
            <a:fld id="{C7CC0789-4E3B-4896-AB79-9C52DA5A6F9C}" type="slidenum">
              <a:rPr lang="en-GB" smtClean="0"/>
              <a:t>369</a:t>
            </a:fld>
            <a:endParaRPr lang="en-GB"/>
          </a:p>
        </p:txBody>
      </p:sp>
    </p:spTree>
    <p:extLst>
      <p:ext uri="{BB962C8B-B14F-4D97-AF65-F5344CB8AC3E}">
        <p14:creationId xmlns:p14="http://schemas.microsoft.com/office/powerpoint/2010/main" val="3752138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9D948-AB57-E501-EE69-B7BCAD03DE23}"/>
            </a:ext>
          </a:extLst>
        </p:cNvPr>
        <p:cNvGrpSpPr/>
        <p:nvPr/>
      </p:nvGrpSpPr>
      <p:grpSpPr>
        <a:xfrm>
          <a:off x="0" y="0"/>
          <a:ext cx="0" cy="0"/>
          <a:chOff x="0" y="0"/>
          <a:chExt cx="0" cy="0"/>
        </a:xfrm>
      </p:grpSpPr>
      <p:sp>
        <p:nvSpPr>
          <p:cNvPr id="14" name="ZoneTexte 13">
            <a:extLst>
              <a:ext uri="{FF2B5EF4-FFF2-40B4-BE49-F238E27FC236}">
                <a16:creationId xmlns:a16="http://schemas.microsoft.com/office/drawing/2014/main" id="{691996F5-D337-7DE9-D311-C616250684F8}"/>
              </a:ext>
            </a:extLst>
          </p:cNvPr>
          <p:cNvSpPr txBox="1"/>
          <p:nvPr/>
        </p:nvSpPr>
        <p:spPr>
          <a:xfrm>
            <a:off x="606590" y="2662547"/>
            <a:ext cx="9480219" cy="3170099"/>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Power plants burning fossil fuels (coal, natural gas, oil) must purchase carbon allowances for each ton of CO</a:t>
            </a:r>
            <a:r>
              <a:rPr lang="en-US" sz="2000" baseline="-25000">
                <a:latin typeface="Arial" panose="020B0604020202020204" pitchFamily="34" charset="0"/>
                <a:cs typeface="Arial" panose="020B0604020202020204" pitchFamily="34" charset="0"/>
              </a:rPr>
              <a:t>2</a:t>
            </a:r>
            <a:r>
              <a:rPr lang="en-US" sz="2000">
                <a:latin typeface="Arial" panose="020B0604020202020204" pitchFamily="34" charset="0"/>
                <a:cs typeface="Arial" panose="020B0604020202020204" pitchFamily="34" charset="0"/>
              </a:rPr>
              <a:t> they emit. The price of these allowances directly adds to the cost of electricity generation. Higher carbon prices make fossil-fuel-based electricity more expensive (this is basically their primary goal: encouraging a shift to cleaner energy sources).</a:t>
            </a:r>
          </a:p>
          <a:p>
            <a:pPr algn="just"/>
            <a:endParaRPr lang="en-US" sz="20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However, in practice, gas-fired power plants often set prices on the day-ahead market, especially during times of high demand or low renewable output. As a consequence, the Emissions Trading System (ETS) upward impacts almost directly electricity markets.</a:t>
            </a:r>
          </a:p>
        </p:txBody>
      </p:sp>
      <p:sp>
        <p:nvSpPr>
          <p:cNvPr id="16" name="ZoneTexte 15">
            <a:extLst>
              <a:ext uri="{FF2B5EF4-FFF2-40B4-BE49-F238E27FC236}">
                <a16:creationId xmlns:a16="http://schemas.microsoft.com/office/drawing/2014/main" id="{41A4739A-41C4-4797-9C23-44144DE9F8B6}"/>
              </a:ext>
            </a:extLst>
          </p:cNvPr>
          <p:cNvSpPr txBox="1"/>
          <p:nvPr/>
        </p:nvSpPr>
        <p:spPr>
          <a:xfrm>
            <a:off x="590881" y="350031"/>
            <a:ext cx="9425398" cy="461848"/>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The trading of carbon allowances (3/3)</a:t>
            </a:r>
            <a:endParaRPr lang="fr-BE" sz="2401" b="1">
              <a:latin typeface="Arial" panose="020B0604020202020204" pitchFamily="34" charset="0"/>
              <a:cs typeface="Arial" panose="020B0604020202020204" pitchFamily="34" charset="0"/>
            </a:endParaRPr>
          </a:p>
        </p:txBody>
      </p:sp>
      <p:sp>
        <p:nvSpPr>
          <p:cNvPr id="3" name="Espace réservé du numéro de diapositive 2">
            <a:extLst>
              <a:ext uri="{FF2B5EF4-FFF2-40B4-BE49-F238E27FC236}">
                <a16:creationId xmlns:a16="http://schemas.microsoft.com/office/drawing/2014/main" id="{4B3CD5F0-F6B3-03BC-BD9D-53CEBAAF7549}"/>
              </a:ext>
            </a:extLst>
          </p:cNvPr>
          <p:cNvSpPr>
            <a:spLocks noGrp="1"/>
          </p:cNvSpPr>
          <p:nvPr>
            <p:ph type="sldNum" sz="quarter" idx="12"/>
          </p:nvPr>
        </p:nvSpPr>
        <p:spPr/>
        <p:txBody>
          <a:bodyPr/>
          <a:lstStyle/>
          <a:p>
            <a:fld id="{C7CC0789-4E3B-4896-AB79-9C52DA5A6F9C}" type="slidenum">
              <a:rPr lang="en-GB" smtClean="0"/>
              <a:t>37</a:t>
            </a:fld>
            <a:endParaRPr lang="en-GB"/>
          </a:p>
        </p:txBody>
      </p:sp>
    </p:spTree>
    <p:extLst>
      <p:ext uri="{BB962C8B-B14F-4D97-AF65-F5344CB8AC3E}">
        <p14:creationId xmlns:p14="http://schemas.microsoft.com/office/powerpoint/2010/main" val="2931380599"/>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e 26">
            <a:extLst>
              <a:ext uri="{FF2B5EF4-FFF2-40B4-BE49-F238E27FC236}">
                <a16:creationId xmlns:a16="http://schemas.microsoft.com/office/drawing/2014/main" id="{84C2060E-79BC-A87F-041F-1C4D42BB0458}"/>
              </a:ext>
            </a:extLst>
          </p:cNvPr>
          <p:cNvGrpSpPr/>
          <p:nvPr/>
        </p:nvGrpSpPr>
        <p:grpSpPr>
          <a:xfrm>
            <a:off x="2208340" y="2736180"/>
            <a:ext cx="6276721" cy="2199638"/>
            <a:chOff x="2199342" y="3605871"/>
            <a:chExt cx="6288365" cy="2203719"/>
          </a:xfrm>
        </p:grpSpPr>
        <p:pic>
          <p:nvPicPr>
            <p:cNvPr id="6" name="Picture 5" descr="A graph with orange and blue lines&#10;&#10;Description automatically generated">
              <a:extLst>
                <a:ext uri="{FF2B5EF4-FFF2-40B4-BE49-F238E27FC236}">
                  <a16:creationId xmlns:a16="http://schemas.microsoft.com/office/drawing/2014/main" id="{96DE5938-9458-AF9E-9B1F-19F8C7CD39E8}"/>
                </a:ext>
              </a:extLst>
            </p:cNvPr>
            <p:cNvPicPr>
              <a:picLocks noChangeAspect="1"/>
            </p:cNvPicPr>
            <p:nvPr/>
          </p:nvPicPr>
          <p:blipFill>
            <a:blip r:embed="rId3"/>
            <a:stretch>
              <a:fillRect/>
            </a:stretch>
          </p:blipFill>
          <p:spPr>
            <a:xfrm>
              <a:off x="2199342" y="4014787"/>
              <a:ext cx="6288365" cy="1794803"/>
            </a:xfrm>
            <a:prstGeom prst="rect">
              <a:avLst/>
            </a:prstGeom>
          </p:spPr>
        </p:pic>
        <p:cxnSp>
          <p:nvCxnSpPr>
            <p:cNvPr id="8" name="Straight Arrow Connector 7">
              <a:extLst>
                <a:ext uri="{FF2B5EF4-FFF2-40B4-BE49-F238E27FC236}">
                  <a16:creationId xmlns:a16="http://schemas.microsoft.com/office/drawing/2014/main" id="{2ED484F3-4EFA-30B4-1B82-768947B32CB1}"/>
                </a:ext>
              </a:extLst>
            </p:cNvPr>
            <p:cNvCxnSpPr>
              <a:cxnSpLocks/>
            </p:cNvCxnSpPr>
            <p:nvPr/>
          </p:nvCxnSpPr>
          <p:spPr>
            <a:xfrm>
              <a:off x="6457206" y="4468920"/>
              <a:ext cx="385314" cy="443268"/>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94FB2CE-B7FB-76DA-1A28-B6E49899E19D}"/>
                </a:ext>
              </a:extLst>
            </p:cNvPr>
            <p:cNvCxnSpPr>
              <a:cxnSpLocks/>
            </p:cNvCxnSpPr>
            <p:nvPr/>
          </p:nvCxnSpPr>
          <p:spPr>
            <a:xfrm>
              <a:off x="7090209" y="3903518"/>
              <a:ext cx="0" cy="40217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3605648-2AF5-04EB-9798-09DA228DD3F0}"/>
                </a:ext>
              </a:extLst>
            </p:cNvPr>
            <p:cNvSpPr txBox="1"/>
            <p:nvPr/>
          </p:nvSpPr>
          <p:spPr>
            <a:xfrm>
              <a:off x="5637914" y="4174832"/>
              <a:ext cx="2003822" cy="552160"/>
            </a:xfrm>
            <a:prstGeom prst="rect">
              <a:avLst/>
            </a:prstGeom>
            <a:noFill/>
          </p:spPr>
          <p:txBody>
            <a:bodyPr wrap="square" rtlCol="0">
              <a:spAutoFit/>
            </a:bodyPr>
            <a:lstStyle/>
            <a:p>
              <a:r>
                <a:rPr lang="en-BE" sz="1401"/>
                <a:t>Kippur War</a:t>
              </a:r>
            </a:p>
            <a:p>
              <a:endParaRPr lang="en-BE" sz="1579"/>
            </a:p>
          </p:txBody>
        </p:sp>
        <p:sp>
          <p:nvSpPr>
            <p:cNvPr id="13" name="TextBox 12">
              <a:extLst>
                <a:ext uri="{FF2B5EF4-FFF2-40B4-BE49-F238E27FC236}">
                  <a16:creationId xmlns:a16="http://schemas.microsoft.com/office/drawing/2014/main" id="{565D5BB7-4773-9BE8-6DBF-E7BC0093A165}"/>
                </a:ext>
              </a:extLst>
            </p:cNvPr>
            <p:cNvSpPr txBox="1"/>
            <p:nvPr/>
          </p:nvSpPr>
          <p:spPr>
            <a:xfrm>
              <a:off x="6639825" y="3605871"/>
              <a:ext cx="1669852" cy="308598"/>
            </a:xfrm>
            <a:prstGeom prst="rect">
              <a:avLst/>
            </a:prstGeom>
            <a:noFill/>
          </p:spPr>
          <p:txBody>
            <a:bodyPr wrap="square" rtlCol="0">
              <a:spAutoFit/>
            </a:bodyPr>
            <a:lstStyle/>
            <a:p>
              <a:r>
                <a:rPr lang="en-BE" sz="1401"/>
                <a:t>Iran-Ira</a:t>
              </a:r>
              <a:r>
                <a:rPr lang="fr-BE" sz="1401"/>
                <a:t>q</a:t>
              </a:r>
              <a:r>
                <a:rPr lang="en-BE" sz="1401"/>
                <a:t> War</a:t>
              </a:r>
            </a:p>
          </p:txBody>
        </p:sp>
      </p:grpSp>
      <p:sp>
        <p:nvSpPr>
          <p:cNvPr id="11" name="ZoneTexte 10">
            <a:extLst>
              <a:ext uri="{FF2B5EF4-FFF2-40B4-BE49-F238E27FC236}">
                <a16:creationId xmlns:a16="http://schemas.microsoft.com/office/drawing/2014/main" id="{AAD9416E-95E5-7729-E1D0-6F511A398DFF}"/>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From 1973 to 1981</a:t>
            </a:r>
            <a:endParaRPr lang="en-US" sz="2401">
              <a:latin typeface="Arial" panose="020B060402020202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388B2F62-607F-65BE-7BD9-595E0E2A1978}"/>
              </a:ext>
            </a:extLst>
          </p:cNvPr>
          <p:cNvSpPr txBox="1"/>
          <p:nvPr/>
        </p:nvSpPr>
        <p:spPr>
          <a:xfrm>
            <a:off x="590881" y="995539"/>
            <a:ext cx="9485263" cy="1323962"/>
          </a:xfrm>
          <a:prstGeom prst="rect">
            <a:avLst/>
          </a:prstGeom>
          <a:noFill/>
        </p:spPr>
        <p:txBody>
          <a:bodyPr wrap="square">
            <a:spAutoFit/>
          </a:bodyPr>
          <a:lstStyle/>
          <a:p>
            <a:pPr algn="just" defTabSz="914766" eaLnBrk="0" fontAlgn="base" hangingPunct="0">
              <a:spcBef>
                <a:spcPct val="0"/>
              </a:spcBef>
              <a:spcAft>
                <a:spcPct val="0"/>
              </a:spcAft>
            </a:pPr>
            <a:r>
              <a:rPr lang="en-US" sz="2001">
                <a:latin typeface="Arial" panose="020B0604020202020204" pitchFamily="34" charset="0"/>
                <a:cs typeface="Arial" panose="020B0604020202020204" pitchFamily="34" charset="0"/>
              </a:rPr>
              <a:t>The seventies have seen </a:t>
            </a:r>
            <a:r>
              <a:rPr lang="en-US" sz="2001" b="1">
                <a:latin typeface="Arial" panose="020B0604020202020204" pitchFamily="34" charset="0"/>
                <a:cs typeface="Arial" panose="020B0604020202020204" pitchFamily="34" charset="0"/>
              </a:rPr>
              <a:t>two oil crises: </a:t>
            </a:r>
            <a:r>
              <a:rPr lang="fr-FR" altLang="fr-FR" sz="2001">
                <a:latin typeface="Arial" panose="020B0604020202020204" pitchFamily="34" charset="0"/>
              </a:rPr>
              <a:t>The detonating events were the </a:t>
            </a:r>
            <a:r>
              <a:rPr lang="fr-FR" altLang="fr-FR" sz="2001" b="1">
                <a:latin typeface="Arial" panose="020B0604020202020204" pitchFamily="34" charset="0"/>
              </a:rPr>
              <a:t>Yom Kippur War </a:t>
            </a:r>
            <a:r>
              <a:rPr lang="fr-FR" altLang="fr-FR" sz="2001">
                <a:latin typeface="Arial" panose="020B0604020202020204" pitchFamily="34" charset="0"/>
              </a:rPr>
              <a:t>(1973-1974), a conflict between Israel and a coalition of Arab states led by Egypt and Syria, and the </a:t>
            </a:r>
            <a:r>
              <a:rPr lang="fr-FR" altLang="fr-FR" sz="2001" b="1">
                <a:latin typeface="Arial" panose="020B0604020202020204" pitchFamily="34" charset="0"/>
              </a:rPr>
              <a:t>Iran-Iraq War </a:t>
            </a:r>
            <a:r>
              <a:rPr lang="fr-FR" altLang="fr-FR" sz="2001">
                <a:latin typeface="Arial" panose="020B0604020202020204" pitchFamily="34" charset="0"/>
              </a:rPr>
              <a:t>(1979-1981), where both countries relied on oil revenues to fund their military efforts.</a:t>
            </a:r>
          </a:p>
        </p:txBody>
      </p:sp>
      <p:sp>
        <p:nvSpPr>
          <p:cNvPr id="22" name="ZoneTexte 21">
            <a:extLst>
              <a:ext uri="{FF2B5EF4-FFF2-40B4-BE49-F238E27FC236}">
                <a16:creationId xmlns:a16="http://schemas.microsoft.com/office/drawing/2014/main" id="{8A01522C-3EB7-AC4B-87A7-28A37C758CB8}"/>
              </a:ext>
            </a:extLst>
          </p:cNvPr>
          <p:cNvSpPr txBox="1"/>
          <p:nvPr/>
        </p:nvSpPr>
        <p:spPr>
          <a:xfrm>
            <a:off x="590881" y="5314158"/>
            <a:ext cx="9485263" cy="2324632"/>
          </a:xfrm>
          <a:prstGeom prst="rect">
            <a:avLst/>
          </a:prstGeom>
          <a:noFill/>
        </p:spPr>
        <p:txBody>
          <a:bodyPr wrap="square">
            <a:spAutoFit/>
          </a:bodyPr>
          <a:lstStyle/>
          <a:p>
            <a:pPr algn="just"/>
            <a:r>
              <a:rPr lang="en-US" sz="2001" b="1">
                <a:latin typeface="Arial" panose="020B0604020202020204" pitchFamily="34" charset="0"/>
                <a:cs typeface="Arial" panose="020B0604020202020204" pitchFamily="34" charset="0"/>
              </a:rPr>
              <a:t>1973–1974</a:t>
            </a:r>
            <a:r>
              <a:rPr lang="en-US" sz="2001">
                <a:latin typeface="Arial" panose="020B0604020202020204" pitchFamily="34" charset="0"/>
                <a:cs typeface="Arial" panose="020B0604020202020204" pitchFamily="34" charset="0"/>
              </a:rPr>
              <a:t>: During the First Oil shock, prices quadrupled to around $12/barrel during, driven by an OPEC embargo.</a:t>
            </a:r>
          </a:p>
          <a:p>
            <a:pPr algn="just"/>
            <a:r>
              <a:rPr lang="en-US" sz="2001" b="1">
                <a:latin typeface="Arial" panose="020B0604020202020204" pitchFamily="34" charset="0"/>
                <a:cs typeface="Arial" panose="020B0604020202020204" pitchFamily="34" charset="0"/>
              </a:rPr>
              <a:t>Mid-1970s</a:t>
            </a:r>
            <a:r>
              <a:rPr lang="en-US" sz="2001">
                <a:latin typeface="Arial" panose="020B0604020202020204" pitchFamily="34" charset="0"/>
                <a:cs typeface="Arial" panose="020B0604020202020204" pitchFamily="34" charset="0"/>
              </a:rPr>
              <a:t>: Prices stabilized at a high level but remained around $12-15/barrel.</a:t>
            </a:r>
          </a:p>
          <a:p>
            <a:pPr algn="just"/>
            <a:endParaRPr lang="en-US" sz="500">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1979–1980</a:t>
            </a:r>
            <a:r>
              <a:rPr lang="en-US" sz="2001">
                <a:latin typeface="Arial" panose="020B0604020202020204" pitchFamily="34" charset="0"/>
                <a:cs typeface="Arial" panose="020B0604020202020204" pitchFamily="34" charset="0"/>
              </a:rPr>
              <a:t>: Prices doubled to nearly $39/barrel due to the Second Oil Shock.</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During this period, new oil fields were brought into production, particularly in the North Sea. </a:t>
            </a:r>
          </a:p>
        </p:txBody>
      </p:sp>
      <p:sp>
        <p:nvSpPr>
          <p:cNvPr id="4" name="Rectangle 3">
            <a:extLst>
              <a:ext uri="{FF2B5EF4-FFF2-40B4-BE49-F238E27FC236}">
                <a16:creationId xmlns:a16="http://schemas.microsoft.com/office/drawing/2014/main" id="{3544F8E6-45F7-6253-F8D1-CFB5214AADF8}"/>
              </a:ext>
            </a:extLst>
          </p:cNvPr>
          <p:cNvSpPr/>
          <p:nvPr/>
        </p:nvSpPr>
        <p:spPr>
          <a:xfrm>
            <a:off x="1729945" y="2541812"/>
            <a:ext cx="7233511" cy="263778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2" name="TextBox 1">
            <a:extLst>
              <a:ext uri="{FF2B5EF4-FFF2-40B4-BE49-F238E27FC236}">
                <a16:creationId xmlns:a16="http://schemas.microsoft.com/office/drawing/2014/main" id="{84482F4B-253C-D1CC-5128-7DCA868F7AD5}"/>
              </a:ext>
            </a:extLst>
          </p:cNvPr>
          <p:cNvSpPr txBox="1"/>
          <p:nvPr/>
        </p:nvSpPr>
        <p:spPr>
          <a:xfrm>
            <a:off x="83645" y="7682719"/>
            <a:ext cx="8975407" cy="276999"/>
          </a:xfrm>
          <a:prstGeom prst="rect">
            <a:avLst/>
          </a:prstGeom>
          <a:noFill/>
        </p:spPr>
        <p:txBody>
          <a:bodyPr wrap="square" rtlCol="0">
            <a:spAutoFit/>
          </a:bodyPr>
          <a:lstStyle/>
          <a:p>
            <a:r>
              <a:rPr lang="en-GB" sz="1200">
                <a:latin typeface="Helvetica" pitchFamily="2" charset="0"/>
              </a:rPr>
              <a:t>https://commons.wikimedia.org/w/index.php?curid=4040114</a:t>
            </a:r>
          </a:p>
        </p:txBody>
      </p:sp>
      <p:sp>
        <p:nvSpPr>
          <p:cNvPr id="3" name="Espace réservé du numéro de diapositive 2">
            <a:extLst>
              <a:ext uri="{FF2B5EF4-FFF2-40B4-BE49-F238E27FC236}">
                <a16:creationId xmlns:a16="http://schemas.microsoft.com/office/drawing/2014/main" id="{55418198-3A77-0293-C6FB-97039520A4EE}"/>
              </a:ext>
            </a:extLst>
          </p:cNvPr>
          <p:cNvSpPr>
            <a:spLocks noGrp="1"/>
          </p:cNvSpPr>
          <p:nvPr>
            <p:ph type="sldNum" sz="quarter" idx="12"/>
          </p:nvPr>
        </p:nvSpPr>
        <p:spPr/>
        <p:txBody>
          <a:bodyPr/>
          <a:lstStyle/>
          <a:p>
            <a:fld id="{C7CC0789-4E3B-4896-AB79-9C52DA5A6F9C}" type="slidenum">
              <a:rPr lang="en-GB" smtClean="0"/>
              <a:t>370</a:t>
            </a:fld>
            <a:endParaRPr lang="en-GB"/>
          </a:p>
        </p:txBody>
      </p:sp>
    </p:spTree>
    <p:extLst>
      <p:ext uri="{BB962C8B-B14F-4D97-AF65-F5344CB8AC3E}">
        <p14:creationId xmlns:p14="http://schemas.microsoft.com/office/powerpoint/2010/main" val="1492545084"/>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25435-85FE-9211-7EEE-D85FECEA2E0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33EBD0A-0BF8-231F-D271-279BA0CAD3A9}"/>
              </a:ext>
            </a:extLst>
          </p:cNvPr>
          <p:cNvSpPr/>
          <p:nvPr/>
        </p:nvSpPr>
        <p:spPr>
          <a:xfrm>
            <a:off x="937601" y="3117500"/>
            <a:ext cx="8818196" cy="17977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E3A849A0-9B94-14F1-7086-B2CFA1CBC744}"/>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1" name="ZoneTexte 10">
            <a:extLst>
              <a:ext uri="{FF2B5EF4-FFF2-40B4-BE49-F238E27FC236}">
                <a16:creationId xmlns:a16="http://schemas.microsoft.com/office/drawing/2014/main" id="{7346AEAF-7B5B-5F93-763F-ABD3786C1E64}"/>
              </a:ext>
            </a:extLst>
          </p:cNvPr>
          <p:cNvSpPr txBox="1"/>
          <p:nvPr/>
        </p:nvSpPr>
        <p:spPr>
          <a:xfrm>
            <a:off x="1137052" y="3723872"/>
            <a:ext cx="8419296" cy="585006"/>
          </a:xfrm>
          <a:prstGeom prst="rect">
            <a:avLst/>
          </a:prstGeom>
          <a:noFill/>
        </p:spPr>
        <p:txBody>
          <a:bodyPr wrap="square">
            <a:spAutoFit/>
          </a:bodyPr>
          <a:lstStyle/>
          <a:p>
            <a:pPr algn="ctr"/>
            <a:r>
              <a:rPr lang="en-GB" sz="3201">
                <a:latin typeface="Arial" panose="020B0604020202020204" pitchFamily="34" charset="0"/>
                <a:cs typeface="Arial" panose="020B0604020202020204" pitchFamily="34" charset="0"/>
              </a:rPr>
              <a:t>IV. Determinants of oil prices</a:t>
            </a:r>
            <a:endParaRPr lang="en-GB" sz="3201"/>
          </a:p>
        </p:txBody>
      </p:sp>
    </p:spTree>
    <p:extLst>
      <p:ext uri="{BB962C8B-B14F-4D97-AF65-F5344CB8AC3E}">
        <p14:creationId xmlns:p14="http://schemas.microsoft.com/office/powerpoint/2010/main" val="1980998371"/>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CDCD992-733C-1C4D-B53B-46015BC45FBC}"/>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Economic and geopolitical factors influencing oil prices</a:t>
            </a:r>
            <a:endParaRPr lang="en-US" sz="2401">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A71F9536-3234-CA76-EC6B-C1EA2EB25CC8}"/>
              </a:ext>
            </a:extLst>
          </p:cNvPr>
          <p:cNvSpPr txBox="1"/>
          <p:nvPr/>
        </p:nvSpPr>
        <p:spPr>
          <a:xfrm>
            <a:off x="590880" y="2191087"/>
            <a:ext cx="7794089" cy="4095047"/>
          </a:xfrm>
          <a:prstGeom prst="rect">
            <a:avLst/>
          </a:prstGeom>
          <a:noFill/>
        </p:spPr>
        <p:txBody>
          <a:bodyPr wrap="square">
            <a:spAutoFit/>
          </a:bodyPr>
          <a:lstStyle/>
          <a:p>
            <a:pPr marL="457383" indent="-457383">
              <a:buFont typeface="+mj-lt"/>
              <a:buAutoNum type="arabicParenR"/>
            </a:pPr>
            <a:r>
              <a:rPr lang="en-GB" sz="2001" b="1">
                <a:latin typeface="Arial" panose="020B0604020202020204" pitchFamily="34" charset="0"/>
                <a:cs typeface="Arial" panose="020B0604020202020204" pitchFamily="34" charset="0"/>
              </a:rPr>
              <a:t>Depletion of reserves;</a:t>
            </a:r>
          </a:p>
          <a:p>
            <a:pPr marL="457383" indent="-457383">
              <a:buFont typeface="+mj-lt"/>
              <a:buAutoNum type="arabicParenR"/>
            </a:pPr>
            <a:endParaRPr lang="en-GB" sz="2001" b="1">
              <a:latin typeface="Arial" panose="020B0604020202020204" pitchFamily="34" charset="0"/>
              <a:cs typeface="Arial" panose="020B0604020202020204" pitchFamily="34" charset="0"/>
            </a:endParaRPr>
          </a:p>
          <a:p>
            <a:pPr marL="457383" indent="-457383">
              <a:buFont typeface="+mj-lt"/>
              <a:buAutoNum type="arabicParenR"/>
            </a:pPr>
            <a:endParaRPr lang="en-GB" sz="2001" b="1">
              <a:latin typeface="Arial" panose="020B0604020202020204" pitchFamily="34" charset="0"/>
              <a:cs typeface="Arial" panose="020B0604020202020204" pitchFamily="34" charset="0"/>
            </a:endParaRPr>
          </a:p>
          <a:p>
            <a:pPr marL="457383" indent="-457383">
              <a:buFont typeface="+mj-lt"/>
              <a:buAutoNum type="arabicParenR"/>
            </a:pPr>
            <a:r>
              <a:rPr lang="en-GB" sz="2001" b="1">
                <a:latin typeface="Arial" panose="020B0604020202020204" pitchFamily="34" charset="0"/>
                <a:cs typeface="Arial" panose="020B0604020202020204" pitchFamily="34" charset="0"/>
              </a:rPr>
              <a:t>Demand;</a:t>
            </a:r>
          </a:p>
          <a:p>
            <a:pPr marL="457383" indent="-457383">
              <a:buFont typeface="+mj-lt"/>
              <a:buAutoNum type="arabicParenR"/>
            </a:pPr>
            <a:endParaRPr lang="en-GB" sz="2001" b="1">
              <a:latin typeface="Arial" panose="020B0604020202020204" pitchFamily="34" charset="0"/>
              <a:cs typeface="Arial" panose="020B0604020202020204" pitchFamily="34" charset="0"/>
            </a:endParaRPr>
          </a:p>
          <a:p>
            <a:pPr marL="457383" indent="-457383">
              <a:buFont typeface="+mj-lt"/>
              <a:buAutoNum type="arabicParenR"/>
            </a:pPr>
            <a:endParaRPr lang="en-GB" sz="2001" b="1">
              <a:latin typeface="Arial" panose="020B0604020202020204" pitchFamily="34" charset="0"/>
              <a:cs typeface="Arial" panose="020B0604020202020204" pitchFamily="34" charset="0"/>
            </a:endParaRPr>
          </a:p>
          <a:p>
            <a:pPr marL="457383" indent="-457383">
              <a:buFont typeface="+mj-lt"/>
              <a:buAutoNum type="arabicParenR"/>
            </a:pPr>
            <a:r>
              <a:rPr lang="en-GB" sz="2001" b="1">
                <a:latin typeface="Arial" panose="020B0604020202020204" pitchFamily="34" charset="0"/>
                <a:cs typeface="Arial" panose="020B0604020202020204" pitchFamily="34" charset="0"/>
              </a:rPr>
              <a:t>Production;</a:t>
            </a:r>
          </a:p>
          <a:p>
            <a:pPr marL="457383" indent="-457383">
              <a:buFont typeface="+mj-lt"/>
              <a:buAutoNum type="arabicParenR"/>
            </a:pPr>
            <a:endParaRPr lang="en-GB" sz="2001" b="1">
              <a:latin typeface="Arial" panose="020B0604020202020204" pitchFamily="34" charset="0"/>
              <a:cs typeface="Arial" panose="020B0604020202020204" pitchFamily="34" charset="0"/>
            </a:endParaRPr>
          </a:p>
          <a:p>
            <a:pPr marL="457383" indent="-457383">
              <a:buFont typeface="+mj-lt"/>
              <a:buAutoNum type="arabicParenR"/>
            </a:pPr>
            <a:endParaRPr lang="en-GB" sz="2001" b="1">
              <a:latin typeface="Arial" panose="020B0604020202020204" pitchFamily="34" charset="0"/>
              <a:cs typeface="Arial" panose="020B0604020202020204" pitchFamily="34" charset="0"/>
            </a:endParaRPr>
          </a:p>
          <a:p>
            <a:pPr marL="457383" indent="-457383">
              <a:buFont typeface="+mj-lt"/>
              <a:buAutoNum type="arabicParenR"/>
            </a:pPr>
            <a:r>
              <a:rPr lang="en-GB" sz="2001" b="1">
                <a:latin typeface="Arial" panose="020B0604020202020204" pitchFamily="34" charset="0"/>
                <a:cs typeface="Arial" panose="020B0604020202020204" pitchFamily="34" charset="0"/>
              </a:rPr>
              <a:t>Speculation and the value of the U.S. dollar;</a:t>
            </a:r>
          </a:p>
          <a:p>
            <a:pPr marL="457383" indent="-457383">
              <a:buFont typeface="+mj-lt"/>
              <a:buAutoNum type="arabicParenR"/>
            </a:pPr>
            <a:endParaRPr lang="en-GB" sz="2001" b="1">
              <a:latin typeface="Arial" panose="020B0604020202020204" pitchFamily="34" charset="0"/>
              <a:cs typeface="Arial" panose="020B0604020202020204" pitchFamily="34" charset="0"/>
            </a:endParaRPr>
          </a:p>
          <a:p>
            <a:pPr marL="457383" indent="-457383">
              <a:buFont typeface="+mj-lt"/>
              <a:buAutoNum type="arabicParenR"/>
            </a:pPr>
            <a:endParaRPr lang="en-GB" sz="2001" b="1">
              <a:latin typeface="Arial" panose="020B0604020202020204" pitchFamily="34" charset="0"/>
              <a:cs typeface="Arial" panose="020B0604020202020204" pitchFamily="34" charset="0"/>
            </a:endParaRPr>
          </a:p>
          <a:p>
            <a:pPr marL="457383" indent="-457383">
              <a:buFont typeface="+mj-lt"/>
              <a:buAutoNum type="arabicParenR"/>
            </a:pPr>
            <a:r>
              <a:rPr lang="en-GB" sz="2001" b="1">
                <a:latin typeface="Arial" panose="020B0604020202020204" pitchFamily="34" charset="0"/>
                <a:cs typeface="Arial" panose="020B0604020202020204" pitchFamily="34" charset="0"/>
              </a:rPr>
              <a:t>Exporters' absorption capacity and economic tensions</a:t>
            </a:r>
            <a:r>
              <a:rPr lang="en-GB" sz="2001">
                <a:latin typeface="Arial" panose="020B0604020202020204" pitchFamily="34" charset="0"/>
                <a:cs typeface="Arial" panose="020B0604020202020204" pitchFamily="34" charset="0"/>
              </a:rPr>
              <a:t>.</a:t>
            </a:r>
          </a:p>
        </p:txBody>
      </p:sp>
      <p:sp>
        <p:nvSpPr>
          <p:cNvPr id="2" name="Espace réservé du numéro de diapositive 1">
            <a:extLst>
              <a:ext uri="{FF2B5EF4-FFF2-40B4-BE49-F238E27FC236}">
                <a16:creationId xmlns:a16="http://schemas.microsoft.com/office/drawing/2014/main" id="{FBCE79EE-4A5F-E06B-3581-BFB48E9739A9}"/>
              </a:ext>
            </a:extLst>
          </p:cNvPr>
          <p:cNvSpPr>
            <a:spLocks noGrp="1"/>
          </p:cNvSpPr>
          <p:nvPr>
            <p:ph type="sldNum" sz="quarter" idx="12"/>
          </p:nvPr>
        </p:nvSpPr>
        <p:spPr/>
        <p:txBody>
          <a:bodyPr/>
          <a:lstStyle/>
          <a:p>
            <a:fld id="{C7CC0789-4E3B-4896-AB79-9C52DA5A6F9C}" type="slidenum">
              <a:rPr lang="en-GB" smtClean="0"/>
              <a:t>372</a:t>
            </a:fld>
            <a:endParaRPr lang="en-GB"/>
          </a:p>
        </p:txBody>
      </p:sp>
    </p:spTree>
    <p:extLst>
      <p:ext uri="{BB962C8B-B14F-4D97-AF65-F5344CB8AC3E}">
        <p14:creationId xmlns:p14="http://schemas.microsoft.com/office/powerpoint/2010/main" val="1588912025"/>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613D155-9682-8E7E-042C-F23A93A06348}"/>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1)  Depletion of reserves</a:t>
            </a:r>
            <a:endParaRPr lang="en-US" sz="240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2EC0EB3A-40B0-2DAF-6DF4-67B5D0C782DA}"/>
              </a:ext>
            </a:extLst>
          </p:cNvPr>
          <p:cNvSpPr txBox="1"/>
          <p:nvPr/>
        </p:nvSpPr>
        <p:spPr>
          <a:xfrm>
            <a:off x="590881" y="1590805"/>
            <a:ext cx="9485264" cy="5480589"/>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depletion of oil reserves leads to diminishing supply, which can increase extraction costs and drive prices higher due to scarcity concerns. The existence of a </a:t>
            </a:r>
            <a:r>
              <a:rPr lang="en-US" sz="2001" b="1">
                <a:latin typeface="Arial" panose="020B0604020202020204" pitchFamily="34" charset="0"/>
                <a:cs typeface="Arial" panose="020B0604020202020204" pitchFamily="34" charset="0"/>
              </a:rPr>
              <a:t>scarcity rent </a:t>
            </a:r>
            <a:r>
              <a:rPr lang="en-US" sz="2001">
                <a:latin typeface="Arial" panose="020B0604020202020204" pitchFamily="34" charset="0"/>
                <a:cs typeface="Arial" panose="020B0604020202020204" pitchFamily="34" charset="0"/>
              </a:rPr>
              <a:t>is a significant determinant of international oil prices, as market prices typically exceed the marginal cost of production.</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Various economic theories help explain these dynamics:</a:t>
            </a:r>
          </a:p>
          <a:p>
            <a:pPr algn="just"/>
            <a:endParaRPr lang="en-US"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Hotelling's Theory:</a:t>
            </a:r>
            <a:r>
              <a:rPr lang="en-US" sz="2001">
                <a:latin typeface="Arial" panose="020B0604020202020204" pitchFamily="34" charset="0"/>
                <a:cs typeface="Arial" panose="020B0604020202020204" pitchFamily="34" charset="0"/>
              </a:rPr>
              <a:t> Harold Hotelling's theory asserts that the price of non-renewable resources should rise over time at the rate of interest, reflecting their diminishing availability.</a:t>
            </a:r>
          </a:p>
          <a:p>
            <a:pPr marL="343037" indent="-343037" algn="just">
              <a:buFont typeface="Arial" panose="020B0604020202020204" pitchFamily="34" charset="0"/>
              <a:buChar char="•"/>
            </a:pPr>
            <a:endParaRPr lang="en-US"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Pakravan's Theory:</a:t>
            </a:r>
            <a:r>
              <a:rPr lang="en-US" sz="2001">
                <a:latin typeface="Arial" panose="020B0604020202020204" pitchFamily="34" charset="0"/>
                <a:cs typeface="Arial" panose="020B0604020202020204" pitchFamily="34" charset="0"/>
              </a:rPr>
              <a:t> F. Pakravan suggests that oil-producing nations should carefully balance output to manage prices effectively. By controlling production levels, OPEC can stabilize prices and ensure long-term sustainability, even as reserves deplete.</a:t>
            </a:r>
          </a:p>
          <a:p>
            <a:pPr marL="343037" indent="-343037" algn="just">
              <a:buFont typeface="Arial" panose="020B0604020202020204" pitchFamily="34" charset="0"/>
              <a:buChar char="•"/>
            </a:pPr>
            <a:endParaRPr lang="en-US"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Pindyck's Theory:</a:t>
            </a:r>
            <a:r>
              <a:rPr lang="en-US" sz="2001">
                <a:latin typeface="Arial" panose="020B0604020202020204" pitchFamily="34" charset="0"/>
                <a:cs typeface="Arial" panose="020B0604020202020204" pitchFamily="34" charset="0"/>
              </a:rPr>
              <a:t> Robert Pindyck examines how price volatility and uncertainty impact investment decisions in the oil industry, suggesting that fluctuations can lead to underinvestment.</a:t>
            </a:r>
          </a:p>
        </p:txBody>
      </p:sp>
      <p:sp>
        <p:nvSpPr>
          <p:cNvPr id="2" name="Espace réservé du numéro de diapositive 1">
            <a:extLst>
              <a:ext uri="{FF2B5EF4-FFF2-40B4-BE49-F238E27FC236}">
                <a16:creationId xmlns:a16="http://schemas.microsoft.com/office/drawing/2014/main" id="{07B96F81-BB24-84FD-82A4-CB95DD946D4D}"/>
              </a:ext>
            </a:extLst>
          </p:cNvPr>
          <p:cNvSpPr>
            <a:spLocks noGrp="1"/>
          </p:cNvSpPr>
          <p:nvPr>
            <p:ph type="sldNum" sz="quarter" idx="12"/>
          </p:nvPr>
        </p:nvSpPr>
        <p:spPr/>
        <p:txBody>
          <a:bodyPr/>
          <a:lstStyle/>
          <a:p>
            <a:fld id="{C7CC0789-4E3B-4896-AB79-9C52DA5A6F9C}" type="slidenum">
              <a:rPr lang="en-GB" smtClean="0"/>
              <a:t>373</a:t>
            </a:fld>
            <a:endParaRPr lang="en-GB"/>
          </a:p>
        </p:txBody>
      </p:sp>
    </p:spTree>
    <p:extLst>
      <p:ext uri="{BB962C8B-B14F-4D97-AF65-F5344CB8AC3E}">
        <p14:creationId xmlns:p14="http://schemas.microsoft.com/office/powerpoint/2010/main" val="3888239601"/>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BFDAF3C7-5C68-D8F0-87E5-489C070C6186}"/>
                  </a:ext>
                </a:extLst>
              </p:cNvPr>
              <p:cNvSpPr txBox="1"/>
              <p:nvPr/>
            </p:nvSpPr>
            <p:spPr>
              <a:xfrm>
                <a:off x="590881" y="974009"/>
                <a:ext cx="9485264" cy="2401606"/>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Developed by King Hubbert, the theory posits that all production from a reservoir follows a </a:t>
                </a:r>
                <a:r>
                  <a:rPr lang="en-US" sz="2001" b="1">
                    <a:latin typeface="Arial" panose="020B0604020202020204" pitchFamily="34" charset="0"/>
                    <a:cs typeface="Arial" panose="020B0604020202020204" pitchFamily="34" charset="0"/>
                  </a:rPr>
                  <a:t>Hubbert curve</a:t>
                </a:r>
                <a:r>
                  <a:rPr lang="en-US" sz="2001">
                    <a:latin typeface="Arial" panose="020B0604020202020204" pitchFamily="34" charset="0"/>
                    <a:cs typeface="Arial" panose="020B0604020202020204" pitchFamily="34" charset="0"/>
                  </a:rPr>
                  <a:t>. The peak is reached when the quantities extracted equal those remaining to be extracted. A key challenge is the need to estimate proven reserves (P), which depend on crude oil prices and the intensity of technological progress: P = </a:t>
                </a:r>
                <a14:m>
                  <m:oMath xmlns:m="http://schemas.openxmlformats.org/officeDocument/2006/math">
                    <m:r>
                      <a:rPr lang="en-US" sz="2001" i="1" dirty="0">
                        <a:latin typeface="Cambria Math" panose="02040503050406030204" pitchFamily="18" charset="0"/>
                        <a:cs typeface="Arial" panose="020B0604020202020204" pitchFamily="34" charset="0"/>
                      </a:rPr>
                      <m:t>𝑓</m:t>
                    </m:r>
                  </m:oMath>
                </a14:m>
                <a:r>
                  <a:rPr lang="en-US" sz="2001">
                    <a:latin typeface="Arial" panose="020B0604020202020204" pitchFamily="34" charset="0"/>
                    <a:cs typeface="Arial" panose="020B0604020202020204" pitchFamily="34" charset="0"/>
                  </a:rPr>
                  <a:t>(crude oil price, technological progress intensity). </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estimation of proven reserves is often "strategic" and can frequently be overestimated or underestimated in various cases (e.g., OPEC, Russia, etc.).</a:t>
                </a:r>
              </a:p>
            </p:txBody>
          </p:sp>
        </mc:Choice>
        <mc:Fallback xmlns="">
          <p:sp>
            <p:nvSpPr>
              <p:cNvPr id="9" name="ZoneTexte 8">
                <a:extLst>
                  <a:ext uri="{FF2B5EF4-FFF2-40B4-BE49-F238E27FC236}">
                    <a16:creationId xmlns:a16="http://schemas.microsoft.com/office/drawing/2014/main" id="{BFDAF3C7-5C68-D8F0-87E5-489C070C6186}"/>
                  </a:ext>
                </a:extLst>
              </p:cNvPr>
              <p:cNvSpPr txBox="1">
                <a:spLocks noRot="1" noChangeAspect="1" noMove="1" noResize="1" noEditPoints="1" noAdjustHandles="1" noChangeArrowheads="1" noChangeShapeType="1" noTextEdit="1"/>
              </p:cNvSpPr>
              <p:nvPr/>
            </p:nvSpPr>
            <p:spPr>
              <a:xfrm>
                <a:off x="590881" y="974009"/>
                <a:ext cx="9485264" cy="2401606"/>
              </a:xfrm>
              <a:prstGeom prst="rect">
                <a:avLst/>
              </a:prstGeom>
              <a:blipFill>
                <a:blip r:embed="rId3"/>
                <a:stretch>
                  <a:fillRect l="-707" t="-1269" r="-643" b="-3807"/>
                </a:stretch>
              </a:blipFill>
            </p:spPr>
            <p:txBody>
              <a:bodyPr/>
              <a:lstStyle/>
              <a:p>
                <a:r>
                  <a:rPr lang="en-US">
                    <a:noFill/>
                  </a:rPr>
                  <a:t> </a:t>
                </a:r>
              </a:p>
            </p:txBody>
          </p:sp>
        </mc:Fallback>
      </mc:AlternateContent>
      <p:sp>
        <p:nvSpPr>
          <p:cNvPr id="10" name="ZoneTexte 9">
            <a:extLst>
              <a:ext uri="{FF2B5EF4-FFF2-40B4-BE49-F238E27FC236}">
                <a16:creationId xmlns:a16="http://schemas.microsoft.com/office/drawing/2014/main" id="{A40F7518-0385-5684-87BE-373BA3A99CFF}"/>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peak oil Theory</a:t>
            </a:r>
            <a:endParaRPr lang="en-US" sz="2401">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7F70604-EF32-4FBE-A538-4481653878B4}"/>
              </a:ext>
            </a:extLst>
          </p:cNvPr>
          <p:cNvSpPr/>
          <p:nvPr/>
        </p:nvSpPr>
        <p:spPr>
          <a:xfrm>
            <a:off x="1235078" y="3703504"/>
            <a:ext cx="5022117" cy="350024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4" name="ZoneTexte 3">
            <a:extLst>
              <a:ext uri="{FF2B5EF4-FFF2-40B4-BE49-F238E27FC236}">
                <a16:creationId xmlns:a16="http://schemas.microsoft.com/office/drawing/2014/main" id="{E130E1B5-22B5-60F6-823F-5CA37380EB03}"/>
              </a:ext>
            </a:extLst>
          </p:cNvPr>
          <p:cNvSpPr txBox="1"/>
          <p:nvPr/>
        </p:nvSpPr>
        <p:spPr>
          <a:xfrm>
            <a:off x="6274814" y="6532440"/>
            <a:ext cx="3654132" cy="738956"/>
          </a:xfrm>
          <a:prstGeom prst="rect">
            <a:avLst/>
          </a:prstGeom>
          <a:noFill/>
        </p:spPr>
        <p:txBody>
          <a:bodyPr wrap="square">
            <a:spAutoFit/>
          </a:bodyPr>
          <a:lstStyle/>
          <a:p>
            <a:r>
              <a:rPr lang="en-US" sz="1401" i="1">
                <a:latin typeface="Segoe UI" panose="020B0502040204020203" pitchFamily="34" charset="0"/>
              </a:rPr>
              <a:t>Hubbert's upper-bound prediction for US crude oil production </a:t>
            </a:r>
            <a:r>
              <a:rPr lang="en-US" sz="1401" i="1">
                <a:solidFill>
                  <a:srgbClr val="202122"/>
                </a:solidFill>
                <a:latin typeface="Arial" panose="020B0604020202020204" pitchFamily="34" charset="0"/>
              </a:rPr>
              <a:t>(</a:t>
            </a:r>
            <a:r>
              <a:rPr lang="en-US" sz="1401" i="1">
                <a:solidFill>
                  <a:srgbClr val="E2150E"/>
                </a:solidFill>
                <a:latin typeface="Arial" panose="020B0604020202020204" pitchFamily="34" charset="0"/>
              </a:rPr>
              <a:t>Hubbert curve</a:t>
            </a:r>
            <a:r>
              <a:rPr lang="en-US" sz="1401" i="1">
                <a:solidFill>
                  <a:srgbClr val="202122"/>
                </a:solidFill>
                <a:latin typeface="Arial" panose="020B0604020202020204" pitchFamily="34" charset="0"/>
              </a:rPr>
              <a:t>) in 1956 versus actual production through 2016.</a:t>
            </a:r>
            <a:endParaRPr lang="en-US" sz="1401" i="1">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97F46AB8-57C1-AFE8-8887-2C121501B7B1}"/>
              </a:ext>
            </a:extLst>
          </p:cNvPr>
          <p:cNvSpPr txBox="1"/>
          <p:nvPr/>
        </p:nvSpPr>
        <p:spPr>
          <a:xfrm>
            <a:off x="58235" y="7682720"/>
            <a:ext cx="5348814" cy="277109"/>
          </a:xfrm>
          <a:prstGeom prst="rect">
            <a:avLst/>
          </a:prstGeom>
          <a:noFill/>
        </p:spPr>
        <p:txBody>
          <a:bodyPr wrap="square">
            <a:spAutoFit/>
          </a:bodyPr>
          <a:lstStyle/>
          <a:p>
            <a:r>
              <a:rPr lang="en-GB" sz="1200" i="1">
                <a:latin typeface="Arial" panose="020B0604020202020204" pitchFamily="34" charset="0"/>
                <a:cs typeface="Arial" panose="020B0604020202020204" pitchFamily="34" charset="0"/>
              </a:rPr>
              <a:t>Source: https://en.wikipedia.org/wiki/Hubbert_peak_theory</a:t>
            </a:r>
          </a:p>
        </p:txBody>
      </p:sp>
      <p:pic>
        <p:nvPicPr>
          <p:cNvPr id="4100" name="Picture 4" descr="undefined">
            <a:extLst>
              <a:ext uri="{FF2B5EF4-FFF2-40B4-BE49-F238E27FC236}">
                <a16:creationId xmlns:a16="http://schemas.microsoft.com/office/drawing/2014/main" id="{B7EC8456-D048-494D-8DF4-587CBDF90A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8739" y="3753534"/>
            <a:ext cx="4654795" cy="3400182"/>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a:extLst>
              <a:ext uri="{FF2B5EF4-FFF2-40B4-BE49-F238E27FC236}">
                <a16:creationId xmlns:a16="http://schemas.microsoft.com/office/drawing/2014/main" id="{D671B066-3CF4-BAA0-2210-D03231A3949C}"/>
              </a:ext>
            </a:extLst>
          </p:cNvPr>
          <p:cNvSpPr>
            <a:spLocks noGrp="1"/>
          </p:cNvSpPr>
          <p:nvPr>
            <p:ph type="sldNum" sz="quarter" idx="12"/>
          </p:nvPr>
        </p:nvSpPr>
        <p:spPr/>
        <p:txBody>
          <a:bodyPr/>
          <a:lstStyle/>
          <a:p>
            <a:fld id="{C7CC0789-4E3B-4896-AB79-9C52DA5A6F9C}" type="slidenum">
              <a:rPr lang="en-GB" smtClean="0"/>
              <a:t>374</a:t>
            </a:fld>
            <a:endParaRPr lang="en-GB"/>
          </a:p>
        </p:txBody>
      </p:sp>
    </p:spTree>
    <p:extLst>
      <p:ext uri="{BB962C8B-B14F-4D97-AF65-F5344CB8AC3E}">
        <p14:creationId xmlns:p14="http://schemas.microsoft.com/office/powerpoint/2010/main" val="3559206794"/>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graph of a graph showing the growth of the energy consumption&#10;&#10;Description automatically generated with medium confidence">
            <a:extLst>
              <a:ext uri="{FF2B5EF4-FFF2-40B4-BE49-F238E27FC236}">
                <a16:creationId xmlns:a16="http://schemas.microsoft.com/office/drawing/2014/main" id="{7F8783DF-901C-D254-EB84-E52F453A619C}"/>
              </a:ext>
            </a:extLst>
          </p:cNvPr>
          <p:cNvPicPr>
            <a:picLocks noGrp="1" noChangeAspect="1"/>
          </p:cNvPicPr>
          <p:nvPr>
            <p:ph idx="1"/>
          </p:nvPr>
        </p:nvPicPr>
        <p:blipFill>
          <a:blip r:embed="rId2"/>
          <a:srcRect t="8819" b="5001"/>
          <a:stretch/>
        </p:blipFill>
        <p:spPr>
          <a:xfrm>
            <a:off x="1627714" y="2250602"/>
            <a:ext cx="7437964" cy="4524727"/>
          </a:xfrm>
        </p:spPr>
      </p:pic>
      <p:sp>
        <p:nvSpPr>
          <p:cNvPr id="4" name="ZoneTexte 3">
            <a:extLst>
              <a:ext uri="{FF2B5EF4-FFF2-40B4-BE49-F238E27FC236}">
                <a16:creationId xmlns:a16="http://schemas.microsoft.com/office/drawing/2014/main" id="{AA560528-CB2F-411B-90CF-E24964C60D6D}"/>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2)  Demand</a:t>
            </a:r>
            <a:endParaRPr lang="en-US" sz="2401">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3D641119-B943-97AA-F15F-42ECF9F94E64}"/>
              </a:ext>
            </a:extLst>
          </p:cNvPr>
          <p:cNvSpPr txBox="1"/>
          <p:nvPr/>
        </p:nvSpPr>
        <p:spPr>
          <a:xfrm>
            <a:off x="2635878" y="7040355"/>
            <a:ext cx="5421636" cy="307899"/>
          </a:xfrm>
          <a:prstGeom prst="rect">
            <a:avLst/>
          </a:prstGeom>
          <a:noFill/>
        </p:spPr>
        <p:txBody>
          <a:bodyPr wrap="square" rtlCol="0">
            <a:spAutoFit/>
          </a:bodyPr>
          <a:lstStyle/>
          <a:p>
            <a:pPr algn="ctr"/>
            <a:r>
              <a:rPr lang="en-GB" sz="1401" i="1">
                <a:latin typeface="Arial" panose="020B0604020202020204" pitchFamily="34" charset="0"/>
                <a:cs typeface="Arial" panose="020B0604020202020204" pitchFamily="34" charset="0"/>
              </a:rPr>
              <a:t>Fossil fuel consumption in selected countries from 1965 to 2022.</a:t>
            </a:r>
          </a:p>
        </p:txBody>
      </p:sp>
      <p:sp>
        <p:nvSpPr>
          <p:cNvPr id="12" name="ZoneTexte 11">
            <a:extLst>
              <a:ext uri="{FF2B5EF4-FFF2-40B4-BE49-F238E27FC236}">
                <a16:creationId xmlns:a16="http://schemas.microsoft.com/office/drawing/2014/main" id="{45D80254-75A2-9492-8EE8-212B2376BC4E}"/>
              </a:ext>
            </a:extLst>
          </p:cNvPr>
          <p:cNvSpPr txBox="1"/>
          <p:nvPr/>
        </p:nvSpPr>
        <p:spPr>
          <a:xfrm>
            <a:off x="590880" y="1245868"/>
            <a:ext cx="5343546" cy="400268"/>
          </a:xfrm>
          <a:prstGeom prst="rect">
            <a:avLst/>
          </a:prstGeom>
          <a:noFill/>
        </p:spPr>
        <p:txBody>
          <a:bodyPr wrap="square">
            <a:spAutoFit/>
          </a:bodyPr>
          <a:lstStyle/>
          <a:p>
            <a:r>
              <a:rPr lang="en-GB" sz="2001">
                <a:latin typeface="Arial" panose="020B0604020202020204" pitchFamily="34" charset="0"/>
                <a:cs typeface="Arial" panose="020B0604020202020204" pitchFamily="34" charset="0"/>
              </a:rPr>
              <a:t>Demand growth in Asia (China and India).</a:t>
            </a:r>
          </a:p>
        </p:txBody>
      </p:sp>
      <p:sp>
        <p:nvSpPr>
          <p:cNvPr id="2" name="Rectangle 1">
            <a:extLst>
              <a:ext uri="{FF2B5EF4-FFF2-40B4-BE49-F238E27FC236}">
                <a16:creationId xmlns:a16="http://schemas.microsoft.com/office/drawing/2014/main" id="{823A2C91-2006-D623-9101-548C2A89A42E}"/>
              </a:ext>
            </a:extLst>
          </p:cNvPr>
          <p:cNvSpPr/>
          <p:nvPr/>
        </p:nvSpPr>
        <p:spPr>
          <a:xfrm>
            <a:off x="1280920" y="2080126"/>
            <a:ext cx="8131553" cy="486568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5" name="Espace réservé du numéro de diapositive 4">
            <a:extLst>
              <a:ext uri="{FF2B5EF4-FFF2-40B4-BE49-F238E27FC236}">
                <a16:creationId xmlns:a16="http://schemas.microsoft.com/office/drawing/2014/main" id="{A5F4154F-86E2-EA01-4FCC-00EDB6686D26}"/>
              </a:ext>
            </a:extLst>
          </p:cNvPr>
          <p:cNvSpPr>
            <a:spLocks noGrp="1"/>
          </p:cNvSpPr>
          <p:nvPr>
            <p:ph type="sldNum" sz="quarter" idx="12"/>
          </p:nvPr>
        </p:nvSpPr>
        <p:spPr/>
        <p:txBody>
          <a:bodyPr/>
          <a:lstStyle/>
          <a:p>
            <a:fld id="{C7CC0789-4E3B-4896-AB79-9C52DA5A6F9C}" type="slidenum">
              <a:rPr lang="en-GB" smtClean="0"/>
              <a:t>375</a:t>
            </a:fld>
            <a:endParaRPr lang="en-GB"/>
          </a:p>
        </p:txBody>
      </p:sp>
    </p:spTree>
    <p:extLst>
      <p:ext uri="{BB962C8B-B14F-4D97-AF65-F5344CB8AC3E}">
        <p14:creationId xmlns:p14="http://schemas.microsoft.com/office/powerpoint/2010/main" val="240940924"/>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0067D77F-35D4-A96F-7A21-4DF097C7B3EC}"/>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3)  Production (1/2)</a:t>
            </a:r>
            <a:endParaRPr lang="en-US" sz="2401">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9A7E9E94-F3D0-C0DD-D114-7EB45A8727E1}"/>
              </a:ext>
            </a:extLst>
          </p:cNvPr>
          <p:cNvSpPr txBox="1"/>
          <p:nvPr/>
        </p:nvSpPr>
        <p:spPr>
          <a:xfrm>
            <a:off x="531015" y="1220236"/>
            <a:ext cx="9545130" cy="6250334"/>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Several key factors on the production side contribute to fluctuations in global oil prices. These determinants shape both the supply dynamics and the market power of major producers:</a:t>
            </a:r>
          </a:p>
          <a:p>
            <a:pPr algn="just"/>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Structure of Production</a:t>
            </a:r>
            <a:r>
              <a:rPr lang="en-GB" sz="2001">
                <a:latin typeface="Arial" panose="020B0604020202020204" pitchFamily="34" charset="0"/>
                <a:cs typeface="Arial" panose="020B0604020202020204" pitchFamily="34" charset="0"/>
              </a:rPr>
              <a:t>: The organization and ownership of oil production facilities significantly influence pricing. Market power concentration, especially in a few influential companies or countries, can amplify the impact of production decisions on global oil prices.</a:t>
            </a:r>
          </a:p>
          <a:p>
            <a:pPr marL="343037" indent="-343037" algn="just">
              <a:buFont typeface="Arial" panose="020B0604020202020204" pitchFamily="34" charset="0"/>
              <a:buChar char="•"/>
            </a:pPr>
            <a:endParaRPr lang="en-GB"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Production Volumes</a:t>
            </a:r>
            <a:r>
              <a:rPr lang="en-GB" sz="2001">
                <a:latin typeface="Arial" panose="020B0604020202020204" pitchFamily="34" charset="0"/>
                <a:cs typeface="Arial" panose="020B0604020202020204" pitchFamily="34" charset="0"/>
              </a:rPr>
              <a:t>: Increases in oil production volumes typically exert downward pressure on prices by boosting supply. However, sustained increases depend on the capacity of major producers and geopolitical stability in oil-rich regions, which affects the elasticity of oil supply.</a:t>
            </a:r>
          </a:p>
          <a:p>
            <a:pPr marL="343037" indent="-343037" algn="just">
              <a:buFont typeface="Arial" panose="020B0604020202020204" pitchFamily="34" charset="0"/>
              <a:buChar char="•"/>
            </a:pPr>
            <a:endParaRPr lang="en-GB"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Export Market Share</a:t>
            </a:r>
            <a:r>
              <a:rPr lang="en-GB" sz="2001">
                <a:latin typeface="Arial" panose="020B0604020202020204" pitchFamily="34" charset="0"/>
                <a:cs typeface="Arial" panose="020B0604020202020204" pitchFamily="34" charset="0"/>
              </a:rPr>
              <a:t>: Exporting countries’ share of the global oil market has been a crucial price determinant, particularly through the influence of OPEC. For example, during the first oil crisis, OPEC accounted for approximately 86% of global oil exports, granting it significant leverage in controlling oil prices. This share decreased to around 53% by 2008, reflecting shifts in production and export capacity among both OPEC and non-OPEC countries.</a:t>
            </a:r>
          </a:p>
        </p:txBody>
      </p:sp>
      <p:sp>
        <p:nvSpPr>
          <p:cNvPr id="2" name="Espace réservé du numéro de diapositive 1">
            <a:extLst>
              <a:ext uri="{FF2B5EF4-FFF2-40B4-BE49-F238E27FC236}">
                <a16:creationId xmlns:a16="http://schemas.microsoft.com/office/drawing/2014/main" id="{4DEA797E-1EF4-69F9-D8ED-5D037E791592}"/>
              </a:ext>
            </a:extLst>
          </p:cNvPr>
          <p:cNvSpPr>
            <a:spLocks noGrp="1"/>
          </p:cNvSpPr>
          <p:nvPr>
            <p:ph type="sldNum" sz="quarter" idx="12"/>
          </p:nvPr>
        </p:nvSpPr>
        <p:spPr/>
        <p:txBody>
          <a:bodyPr/>
          <a:lstStyle/>
          <a:p>
            <a:fld id="{C7CC0789-4E3B-4896-AB79-9C52DA5A6F9C}" type="slidenum">
              <a:rPr lang="en-GB" smtClean="0"/>
              <a:t>376</a:t>
            </a:fld>
            <a:endParaRPr lang="en-GB"/>
          </a:p>
        </p:txBody>
      </p:sp>
    </p:spTree>
    <p:extLst>
      <p:ext uri="{BB962C8B-B14F-4D97-AF65-F5344CB8AC3E}">
        <p14:creationId xmlns:p14="http://schemas.microsoft.com/office/powerpoint/2010/main" val="3470324964"/>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D094F-76BA-6F48-3D21-B70F99F25FD5}"/>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AD7473CD-F32A-C259-4403-2002884533E3}"/>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3)  Production (2/2)</a:t>
            </a:r>
            <a:endParaRPr lang="en-US" sz="2401">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52E1E3D4-F339-6714-6DB2-3D23925ED141}"/>
              </a:ext>
            </a:extLst>
          </p:cNvPr>
          <p:cNvSpPr txBox="1"/>
          <p:nvPr/>
        </p:nvSpPr>
        <p:spPr>
          <a:xfrm>
            <a:off x="590881" y="1470595"/>
            <a:ext cx="9485264" cy="5326640"/>
          </a:xfrm>
          <a:prstGeom prst="rect">
            <a:avLst/>
          </a:prstGeom>
          <a:noFill/>
        </p:spPr>
        <p:txBody>
          <a:bodyPr wrap="square">
            <a:spAutoFit/>
          </a:bodyPr>
          <a:lstStyle/>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Industry Consolidation</a:t>
            </a:r>
            <a:r>
              <a:rPr lang="en-GB" sz="2001">
                <a:latin typeface="Arial" panose="020B0604020202020204" pitchFamily="34" charset="0"/>
                <a:cs typeface="Arial" panose="020B0604020202020204" pitchFamily="34" charset="0"/>
              </a:rPr>
              <a:t>: The transformation of the dominant oil companies, known historically as the "Seven Sisters," into the "Five Majors" (ExxonMobil, Chevron, BP, Shell, and Total) has reshaped the competitive landscape. The consolidation of these firms has strengthened their role in stabilizing or influencing oil prices through coordinated investment and production strategies.</a:t>
            </a:r>
          </a:p>
          <a:p>
            <a:pPr algn="just">
              <a:buFont typeface="+mj-lt"/>
              <a:buAutoNum type="arabicPeriod" startAt="4"/>
            </a:pPr>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Capacity Utilization Rates</a:t>
            </a:r>
            <a:r>
              <a:rPr lang="en-GB" sz="2001">
                <a:latin typeface="Arial" panose="020B0604020202020204" pitchFamily="34" charset="0"/>
                <a:cs typeface="Arial" panose="020B0604020202020204" pitchFamily="34" charset="0"/>
              </a:rPr>
              <a:t>: The degree to which oil producers utilize their available capacity directly affects prices. Higher utilization rates signal strong demand or supply constraints, often resulting in price increases. Conversely, low utilization rates may reflect weaker demand or an oversupply, putting downward pressure on prices.</a:t>
            </a:r>
          </a:p>
          <a:p>
            <a:pPr algn="just">
              <a:buFont typeface="+mj-lt"/>
              <a:buAutoNum type="arabicPeriod" startAt="4"/>
            </a:pPr>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Cost of Accessing Crude Oil</a:t>
            </a:r>
            <a:r>
              <a:rPr lang="en-GB" sz="2001">
                <a:latin typeface="Arial" panose="020B0604020202020204" pitchFamily="34" charset="0"/>
                <a:cs typeface="Arial" panose="020B0604020202020204" pitchFamily="34" charset="0"/>
              </a:rPr>
              <a:t>: Production costs, which include the expenses associated with locating, extracting, and transporting crude oil, vary widely depending on geographic and technological factors. Higher access costs, often found in offshore or unconventional oil sources, tend to drive up prices, especially when cheaper sources become less available.</a:t>
            </a:r>
            <a:endParaRPr lang="en-US" sz="2001">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6403CFE1-CBA0-8511-F6CD-EF7BF4668970}"/>
              </a:ext>
            </a:extLst>
          </p:cNvPr>
          <p:cNvSpPr>
            <a:spLocks noGrp="1"/>
          </p:cNvSpPr>
          <p:nvPr>
            <p:ph type="sldNum" sz="quarter" idx="12"/>
          </p:nvPr>
        </p:nvSpPr>
        <p:spPr/>
        <p:txBody>
          <a:bodyPr/>
          <a:lstStyle/>
          <a:p>
            <a:fld id="{C7CC0789-4E3B-4896-AB79-9C52DA5A6F9C}" type="slidenum">
              <a:rPr lang="en-GB" smtClean="0"/>
              <a:t>377</a:t>
            </a:fld>
            <a:endParaRPr lang="en-GB"/>
          </a:p>
        </p:txBody>
      </p:sp>
    </p:spTree>
    <p:extLst>
      <p:ext uri="{BB962C8B-B14F-4D97-AF65-F5344CB8AC3E}">
        <p14:creationId xmlns:p14="http://schemas.microsoft.com/office/powerpoint/2010/main" val="1265348828"/>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A9541A1A-B305-6357-5DD6-E91CDE627535}"/>
              </a:ext>
            </a:extLst>
          </p:cNvPr>
          <p:cNvSpPr txBox="1"/>
          <p:nvPr/>
        </p:nvSpPr>
        <p:spPr>
          <a:xfrm>
            <a:off x="590880" y="350031"/>
            <a:ext cx="9662205"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4)  Speculation and value of the U.S. dollar</a:t>
            </a:r>
            <a:endParaRPr lang="en-US" sz="2401">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8A36775F-7C10-2F24-F374-E666E6E4DD69}"/>
              </a:ext>
            </a:extLst>
          </p:cNvPr>
          <p:cNvSpPr txBox="1"/>
          <p:nvPr/>
        </p:nvSpPr>
        <p:spPr>
          <a:xfrm>
            <a:off x="590880" y="1812762"/>
            <a:ext cx="9485264" cy="471090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Petrodollars are the </a:t>
            </a:r>
            <a:r>
              <a:rPr lang="en-US" sz="2001" b="1">
                <a:latin typeface="Arial" panose="020B0604020202020204" pitchFamily="34" charset="0"/>
                <a:cs typeface="Arial" panose="020B0604020202020204" pitchFamily="34" charset="0"/>
              </a:rPr>
              <a:t>U.S. dollars earned by oil-producing countries from their oil exports</a:t>
            </a:r>
            <a:r>
              <a:rPr lang="en-US" sz="2001">
                <a:latin typeface="Arial" panose="020B0604020202020204" pitchFamily="34" charset="0"/>
                <a:cs typeface="Arial" panose="020B0604020202020204" pitchFamily="34" charset="0"/>
              </a:rPr>
              <a:t>. This concept emerged in the 1970s when rising U.S. imports of increasingly expensive crude oil significantly increased the dollar reserves of foreign producers.</a:t>
            </a: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Petrodollar recycling </a:t>
            </a:r>
            <a:r>
              <a:rPr lang="en-US" sz="2001">
                <a:latin typeface="Arial" panose="020B0604020202020204" pitchFamily="34" charset="0"/>
                <a:cs typeface="Arial" panose="020B0604020202020204" pitchFamily="34" charset="0"/>
              </a:rPr>
              <a:t>refers to the reinvestment of these dollar-denominated oil revenues into global financial markets. The U.S. dollar had already established itself as the world’s leading currency before the rise of petrodollars, and it has maintained this position despite the growth of U.S. energy production and expanding trade deficits.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relationship between the U.S. dollar’s exchange rate and oil prices is intricate; shifts in the dollar can impact oil prices, while U.S. monetary policy adjusts in response to these exchange rate movements. This interdependence helps explain how U.S. economic cycles are closely tied to fluctuations in oil prices.</a:t>
            </a:r>
          </a:p>
        </p:txBody>
      </p:sp>
      <p:sp>
        <p:nvSpPr>
          <p:cNvPr id="2" name="TextBox 1">
            <a:extLst>
              <a:ext uri="{FF2B5EF4-FFF2-40B4-BE49-F238E27FC236}">
                <a16:creationId xmlns:a16="http://schemas.microsoft.com/office/drawing/2014/main" id="{899ACE82-87E9-05D5-B765-420B97DBB730}"/>
              </a:ext>
            </a:extLst>
          </p:cNvPr>
          <p:cNvSpPr txBox="1"/>
          <p:nvPr/>
        </p:nvSpPr>
        <p:spPr>
          <a:xfrm>
            <a:off x="247980" y="7631271"/>
            <a:ext cx="8975407" cy="277109"/>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Source: https://www.investopedia.com/articles/forex/072915/how-petrodollars-affect-us-dollar.asp</a:t>
            </a:r>
          </a:p>
        </p:txBody>
      </p:sp>
      <p:sp>
        <p:nvSpPr>
          <p:cNvPr id="3" name="Espace réservé du numéro de diapositive 2">
            <a:extLst>
              <a:ext uri="{FF2B5EF4-FFF2-40B4-BE49-F238E27FC236}">
                <a16:creationId xmlns:a16="http://schemas.microsoft.com/office/drawing/2014/main" id="{1EB2C5EB-EA5B-F45C-3DD1-1D726C6E95AB}"/>
              </a:ext>
            </a:extLst>
          </p:cNvPr>
          <p:cNvSpPr>
            <a:spLocks noGrp="1"/>
          </p:cNvSpPr>
          <p:nvPr>
            <p:ph type="sldNum" sz="quarter" idx="12"/>
          </p:nvPr>
        </p:nvSpPr>
        <p:spPr/>
        <p:txBody>
          <a:bodyPr/>
          <a:lstStyle/>
          <a:p>
            <a:fld id="{C7CC0789-4E3B-4896-AB79-9C52DA5A6F9C}" type="slidenum">
              <a:rPr lang="en-GB" smtClean="0"/>
              <a:t>378</a:t>
            </a:fld>
            <a:endParaRPr lang="en-GB"/>
          </a:p>
        </p:txBody>
      </p:sp>
    </p:spTree>
    <p:extLst>
      <p:ext uri="{BB962C8B-B14F-4D97-AF65-F5344CB8AC3E}">
        <p14:creationId xmlns:p14="http://schemas.microsoft.com/office/powerpoint/2010/main" val="2920610305"/>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24EE4D1-9DF8-C93C-5E14-46227647A221}"/>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5)  Exporters' absorption capacity and economic tensions</a:t>
            </a:r>
            <a:endParaRPr lang="en-US" sz="2401">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C09D9990-41A3-1872-C5F3-56C11DC1B1DF}"/>
              </a:ext>
            </a:extLst>
          </p:cNvPr>
          <p:cNvSpPr txBox="1"/>
          <p:nvPr/>
        </p:nvSpPr>
        <p:spPr>
          <a:xfrm>
            <a:off x="590880" y="2951425"/>
            <a:ext cx="9485264" cy="2863476"/>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When oil prices increase, production initially rises but eventually stabilizes and declines past a certain price point, suggesting a limit to the investment capacities to absorb the revenues generated.</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Oil-exporting states often establish sovereign wealth funds to invest in sectors that can replace oil revenues over time.</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Additionally, factors such as political tensions (e.g., the Gulf War) and natural disasters can impact oil prices.</a:t>
            </a:r>
            <a:endParaRPr lang="en-GB" sz="2001">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0639405D-AE2E-E5B7-F521-D9992B7C1A12}"/>
              </a:ext>
            </a:extLst>
          </p:cNvPr>
          <p:cNvSpPr>
            <a:spLocks noGrp="1"/>
          </p:cNvSpPr>
          <p:nvPr>
            <p:ph type="sldNum" sz="quarter" idx="12"/>
          </p:nvPr>
        </p:nvSpPr>
        <p:spPr/>
        <p:txBody>
          <a:bodyPr/>
          <a:lstStyle/>
          <a:p>
            <a:fld id="{C7CC0789-4E3B-4896-AB79-9C52DA5A6F9C}" type="slidenum">
              <a:rPr lang="en-GB" smtClean="0"/>
              <a:t>379</a:t>
            </a:fld>
            <a:endParaRPr lang="en-GB"/>
          </a:p>
        </p:txBody>
      </p:sp>
    </p:spTree>
    <p:extLst>
      <p:ext uri="{BB962C8B-B14F-4D97-AF65-F5344CB8AC3E}">
        <p14:creationId xmlns:p14="http://schemas.microsoft.com/office/powerpoint/2010/main" val="14485528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A7A514EE-2D91-038B-7DFB-D1F8B308358D}"/>
              </a:ext>
            </a:extLst>
          </p:cNvPr>
          <p:cNvSpPr txBox="1"/>
          <p:nvPr/>
        </p:nvSpPr>
        <p:spPr>
          <a:xfrm>
            <a:off x="1422400" y="2756144"/>
            <a:ext cx="7848600" cy="344646"/>
          </a:xfrm>
          <a:prstGeom prst="rect">
            <a:avLst/>
          </a:prstGeom>
        </p:spPr>
        <p:txBody>
          <a:bodyPr vert="horz" wrap="square" lIns="0" tIns="11430" rIns="0" bIns="0" rtlCol="0">
            <a:spAutoFit/>
          </a:bodyPr>
          <a:lstStyle/>
          <a:p>
            <a:pPr marL="742950" marR="5080" indent="-730885" algn="ctr">
              <a:lnSpc>
                <a:spcPct val="119200"/>
              </a:lnSpc>
              <a:spcBef>
                <a:spcPts val="90"/>
              </a:spcBef>
              <a:tabLst>
                <a:tab pos="1699260" algn="l"/>
              </a:tabLst>
            </a:pPr>
            <a:r>
              <a:rPr lang="en-GB" sz="2000" u="sng" noProof="0">
                <a:latin typeface="Arial"/>
                <a:cs typeface="Arial"/>
              </a:rPr>
              <a:t>Lecturer</a:t>
            </a:r>
            <a:r>
              <a:rPr lang="en-GB" sz="2000" noProof="0">
                <a:latin typeface="Arial"/>
                <a:cs typeface="Arial"/>
              </a:rPr>
              <a:t>: Damien Ernst – University of Liège (</a:t>
            </a:r>
            <a:r>
              <a:rPr lang="en-GB" sz="2000" i="1" noProof="0">
                <a:latin typeface="Arial"/>
                <a:cs typeface="Arial"/>
              </a:rPr>
              <a:t>dernst@uliege.be</a:t>
            </a:r>
            <a:r>
              <a:rPr lang="en-GB" sz="2000" noProof="0">
                <a:latin typeface="Arial"/>
                <a:cs typeface="Arial"/>
              </a:rPr>
              <a:t>)</a:t>
            </a:r>
          </a:p>
        </p:txBody>
      </p:sp>
      <p:sp>
        <p:nvSpPr>
          <p:cNvPr id="3" name="TextBox 5">
            <a:extLst>
              <a:ext uri="{FF2B5EF4-FFF2-40B4-BE49-F238E27FC236}">
                <a16:creationId xmlns:a16="http://schemas.microsoft.com/office/drawing/2014/main" id="{2C688035-1467-F4CC-57CB-4BAA7DCC08B3}"/>
              </a:ext>
            </a:extLst>
          </p:cNvPr>
          <p:cNvSpPr txBox="1"/>
          <p:nvPr/>
        </p:nvSpPr>
        <p:spPr>
          <a:xfrm>
            <a:off x="1784350" y="953171"/>
            <a:ext cx="7124700" cy="1323439"/>
          </a:xfrm>
          <a:prstGeom prst="rect">
            <a:avLst/>
          </a:prstGeom>
          <a:noFill/>
        </p:spPr>
        <p:txBody>
          <a:bodyPr wrap="square">
            <a:spAutoFit/>
          </a:bodyPr>
          <a:lstStyle/>
          <a:p>
            <a:pPr algn="ctr"/>
            <a:r>
              <a:rPr lang="en-GB" sz="4000" i="0" cap="all" noProof="0">
                <a:effectLst/>
                <a:latin typeface="Arial" panose="020B0604020202020204" pitchFamily="34" charset="0"/>
                <a:cs typeface="Arial" panose="020B0604020202020204" pitchFamily="34" charset="0"/>
              </a:rPr>
              <a:t>ELEC0018-1</a:t>
            </a:r>
          </a:p>
          <a:p>
            <a:pPr algn="ctr"/>
            <a:r>
              <a:rPr lang="en-GB" sz="4000" noProof="0">
                <a:solidFill>
                  <a:srgbClr val="333333"/>
                </a:solidFill>
                <a:effectLst/>
                <a:latin typeface="Arial" panose="020B0604020202020204" pitchFamily="34" charset="0"/>
                <a:cs typeface="Arial" panose="020B0604020202020204" pitchFamily="34" charset="0"/>
              </a:rPr>
              <a:t>Energy market and regulation</a:t>
            </a:r>
          </a:p>
        </p:txBody>
      </p:sp>
      <p:sp>
        <p:nvSpPr>
          <p:cNvPr id="4" name="TextBox 5">
            <a:extLst>
              <a:ext uri="{FF2B5EF4-FFF2-40B4-BE49-F238E27FC236}">
                <a16:creationId xmlns:a16="http://schemas.microsoft.com/office/drawing/2014/main" id="{49A7BBB7-F097-76E8-4399-35227A92B317}"/>
              </a:ext>
            </a:extLst>
          </p:cNvPr>
          <p:cNvSpPr txBox="1"/>
          <p:nvPr/>
        </p:nvSpPr>
        <p:spPr>
          <a:xfrm>
            <a:off x="1329764" y="3739376"/>
            <a:ext cx="8033871" cy="523220"/>
          </a:xfrm>
          <a:prstGeom prst="rect">
            <a:avLst/>
          </a:prstGeom>
          <a:noFill/>
        </p:spPr>
        <p:txBody>
          <a:bodyPr wrap="square" lIns="91440" tIns="45720" rIns="91440" bIns="45720" anchor="t">
            <a:spAutoFit/>
          </a:bodyPr>
          <a:lstStyle/>
          <a:p>
            <a:pPr algn="ctr"/>
            <a:r>
              <a:rPr lang="en-GB" sz="2800" b="1" noProof="0">
                <a:solidFill>
                  <a:srgbClr val="333333"/>
                </a:solidFill>
                <a:effectLst/>
                <a:latin typeface="Arial"/>
                <a:cs typeface="Arial"/>
              </a:rPr>
              <a:t>Chapter </a:t>
            </a:r>
            <a:r>
              <a:rPr lang="en-GB" sz="2800" b="1" noProof="0">
                <a:solidFill>
                  <a:srgbClr val="333333"/>
                </a:solidFill>
                <a:latin typeface="Arial"/>
                <a:cs typeface="Arial"/>
              </a:rPr>
              <a:t>02</a:t>
            </a:r>
            <a:r>
              <a:rPr lang="en-GB" sz="2800" b="1" noProof="0">
                <a:solidFill>
                  <a:srgbClr val="333333"/>
                </a:solidFill>
                <a:effectLst/>
                <a:latin typeface="Arial"/>
                <a:cs typeface="Arial"/>
              </a:rPr>
              <a:t> – Overview of electricity markets</a:t>
            </a:r>
          </a:p>
        </p:txBody>
      </p:sp>
      <p:sp>
        <p:nvSpPr>
          <p:cNvPr id="8" name="Rectangle 7">
            <a:extLst>
              <a:ext uri="{FF2B5EF4-FFF2-40B4-BE49-F238E27FC236}">
                <a16:creationId xmlns:a16="http://schemas.microsoft.com/office/drawing/2014/main" id="{E851CF32-1BB8-C010-F61B-BCB67E2E179C}"/>
              </a:ext>
            </a:extLst>
          </p:cNvPr>
          <p:cNvSpPr/>
          <p:nvPr/>
        </p:nvSpPr>
        <p:spPr>
          <a:xfrm>
            <a:off x="1422400" y="663575"/>
            <a:ext cx="7848600" cy="190263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Rectangle 8">
            <a:extLst>
              <a:ext uri="{FF2B5EF4-FFF2-40B4-BE49-F238E27FC236}">
                <a16:creationId xmlns:a16="http://schemas.microsoft.com/office/drawing/2014/main" id="{A055AF78-B3D0-DFD6-FF31-1DAB70097A25}"/>
              </a:ext>
            </a:extLst>
          </p:cNvPr>
          <p:cNvSpPr/>
          <p:nvPr/>
        </p:nvSpPr>
        <p:spPr>
          <a:xfrm>
            <a:off x="127000" y="131359"/>
            <a:ext cx="10439400" cy="777003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D85BC72-50A3-936F-57EE-9FAE0862B976}"/>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Oil price – WTI vs. Brent</a:t>
            </a:r>
            <a:endParaRPr lang="en-US" sz="2401">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DBAD675D-F8EA-F077-46F9-12FFC114AE13}"/>
              </a:ext>
            </a:extLst>
          </p:cNvPr>
          <p:cNvSpPr txBox="1"/>
          <p:nvPr/>
        </p:nvSpPr>
        <p:spPr>
          <a:xfrm>
            <a:off x="590879" y="984768"/>
            <a:ext cx="9485265" cy="1785810"/>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Nowadays, two benchmark references for determining the price of oil:</a:t>
            </a:r>
          </a:p>
          <a:p>
            <a:pPr algn="just"/>
            <a:endParaRPr lang="en-US"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Price on the New York Mercantile Exchange (</a:t>
            </a:r>
            <a:r>
              <a:rPr lang="en-US" sz="2001" b="1">
                <a:latin typeface="Arial" panose="020B0604020202020204" pitchFamily="34" charset="0"/>
                <a:cs typeface="Arial" panose="020B0604020202020204" pitchFamily="34" charset="0"/>
              </a:rPr>
              <a:t>NYMEX</a:t>
            </a:r>
            <a:r>
              <a:rPr lang="en-US" sz="2001">
                <a:latin typeface="Arial" panose="020B0604020202020204" pitchFamily="34" charset="0"/>
                <a:cs typeface="Arial" panose="020B0604020202020204" pitchFamily="34" charset="0"/>
              </a:rPr>
              <a:t>): West Texas Intermediate (</a:t>
            </a:r>
            <a:r>
              <a:rPr lang="en-US" sz="2001" b="1">
                <a:latin typeface="Arial" panose="020B0604020202020204" pitchFamily="34" charset="0"/>
                <a:cs typeface="Arial" panose="020B0604020202020204" pitchFamily="34" charset="0"/>
              </a:rPr>
              <a:t>WTI</a:t>
            </a:r>
            <a:r>
              <a:rPr lang="en-US" sz="2001">
                <a:latin typeface="Arial" panose="020B0604020202020204" pitchFamily="34" charset="0"/>
                <a:cs typeface="Arial" panose="020B0604020202020204" pitchFamily="34" charset="0"/>
              </a:rPr>
              <a:t>). WTI crude has an API gravity of 39.6°, making it very ‘light’.</a:t>
            </a:r>
          </a:p>
          <a:p>
            <a:pPr algn="just"/>
            <a:endParaRPr lang="en-US"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Price on the Intercontinental Exchange (</a:t>
            </a:r>
            <a:r>
              <a:rPr lang="en-US" sz="2001" b="1">
                <a:latin typeface="Arial" panose="020B0604020202020204" pitchFamily="34" charset="0"/>
                <a:cs typeface="Arial" panose="020B0604020202020204" pitchFamily="34" charset="0"/>
              </a:rPr>
              <a:t>ICE</a:t>
            </a:r>
            <a:r>
              <a:rPr lang="en-US" sz="2001">
                <a:latin typeface="Arial" panose="020B0604020202020204" pitchFamily="34" charset="0"/>
                <a:cs typeface="Arial" panose="020B0604020202020204" pitchFamily="34" charset="0"/>
              </a:rPr>
              <a:t>): North Sea </a:t>
            </a:r>
            <a:r>
              <a:rPr lang="en-US" sz="2001" b="1">
                <a:latin typeface="Arial" panose="020B0604020202020204" pitchFamily="34" charset="0"/>
                <a:cs typeface="Arial" panose="020B0604020202020204" pitchFamily="34" charset="0"/>
              </a:rPr>
              <a:t>Brent </a:t>
            </a:r>
            <a:r>
              <a:rPr lang="en-US" sz="2001">
                <a:latin typeface="Arial" panose="020B0604020202020204" pitchFamily="34" charset="0"/>
                <a:cs typeface="Arial" panose="020B0604020202020204" pitchFamily="34" charset="0"/>
              </a:rPr>
              <a:t>Crude. Brent has an API gravity of 38°—still quite light, though not as light as WTI.</a:t>
            </a:r>
          </a:p>
        </p:txBody>
      </p:sp>
      <p:pic>
        <p:nvPicPr>
          <p:cNvPr id="13" name="Content Placeholder 5" descr="A graph with lines and lines&#10;&#10;Description automatically generated with medium confidence">
            <a:extLst>
              <a:ext uri="{FF2B5EF4-FFF2-40B4-BE49-F238E27FC236}">
                <a16:creationId xmlns:a16="http://schemas.microsoft.com/office/drawing/2014/main" id="{2DD6FBD5-B850-0E63-6F27-A3022EA5737C}"/>
              </a:ext>
            </a:extLst>
          </p:cNvPr>
          <p:cNvPicPr>
            <a:picLocks noGrp="1" noChangeAspect="1"/>
          </p:cNvPicPr>
          <p:nvPr>
            <p:ph idx="1"/>
          </p:nvPr>
        </p:nvPicPr>
        <p:blipFill>
          <a:blip r:embed="rId2"/>
          <a:stretch>
            <a:fillRect/>
          </a:stretch>
        </p:blipFill>
        <p:spPr>
          <a:xfrm>
            <a:off x="1776834" y="3154599"/>
            <a:ext cx="7139728" cy="2593109"/>
          </a:xfrm>
        </p:spPr>
      </p:pic>
      <p:sp>
        <p:nvSpPr>
          <p:cNvPr id="14" name="TextBox 7">
            <a:extLst>
              <a:ext uri="{FF2B5EF4-FFF2-40B4-BE49-F238E27FC236}">
                <a16:creationId xmlns:a16="http://schemas.microsoft.com/office/drawing/2014/main" id="{FBFE8FA3-BA6E-83FD-5A3A-FDF0DCFB13F9}"/>
              </a:ext>
            </a:extLst>
          </p:cNvPr>
          <p:cNvSpPr txBox="1"/>
          <p:nvPr/>
        </p:nvSpPr>
        <p:spPr>
          <a:xfrm>
            <a:off x="1482731" y="5953343"/>
            <a:ext cx="7727933" cy="335289"/>
          </a:xfrm>
          <a:prstGeom prst="rect">
            <a:avLst/>
          </a:prstGeom>
          <a:noFill/>
        </p:spPr>
        <p:txBody>
          <a:bodyPr wrap="square" rtlCol="0">
            <a:spAutoFit/>
          </a:bodyPr>
          <a:lstStyle/>
          <a:p>
            <a:pPr algn="ctr"/>
            <a:r>
              <a:rPr lang="en-GB" sz="1401" i="1">
                <a:latin typeface="Arial" panose="020B0604020202020204" pitchFamily="34" charset="0"/>
                <a:cs typeface="Arial" panose="020B0604020202020204" pitchFamily="34" charset="0"/>
              </a:rPr>
              <a:t>Spot price of West Texas Intermediate in relation to the price of Brent crude</a:t>
            </a:r>
            <a:r>
              <a:rPr lang="en-GB" sz="1579">
                <a:latin typeface="Arial" panose="020B0604020202020204" pitchFamily="34" charset="0"/>
                <a:cs typeface="Arial" panose="020B0604020202020204" pitchFamily="34" charset="0"/>
              </a:rPr>
              <a:t>.</a:t>
            </a:r>
            <a:r>
              <a:rPr lang="en-GB" sz="1579" b="1" baseline="30000">
                <a:latin typeface="Arial" panose="020B0604020202020204" pitchFamily="34" charset="0"/>
                <a:cs typeface="Arial" panose="020B0604020202020204" pitchFamily="34" charset="0"/>
              </a:rPr>
              <a:t>1</a:t>
            </a:r>
            <a:endParaRPr lang="en-BE" sz="1579" b="1" baseline="30000">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C6BFB8A2-C619-2B55-318D-E785E38C95CD}"/>
              </a:ext>
            </a:extLst>
          </p:cNvPr>
          <p:cNvSpPr txBox="1"/>
          <p:nvPr/>
        </p:nvSpPr>
        <p:spPr>
          <a:xfrm>
            <a:off x="1670676" y="6675545"/>
            <a:ext cx="7352038" cy="708166"/>
          </a:xfrm>
          <a:prstGeom prst="rect">
            <a:avLst/>
          </a:prstGeom>
          <a:noFill/>
        </p:spPr>
        <p:txBody>
          <a:bodyPr wrap="square">
            <a:spAutoFit/>
          </a:bodyPr>
          <a:lstStyle/>
          <a:p>
            <a:pPr algn="ctr"/>
            <a:r>
              <a:rPr lang="en-BE" sz="2001" b="1" u="sng">
                <a:latin typeface="Arial" panose="020B0604020202020204" pitchFamily="34" charset="0"/>
                <a:cs typeface="Arial" panose="020B0604020202020204" pitchFamily="34" charset="0"/>
              </a:rPr>
              <a:t>Question</a:t>
            </a:r>
            <a:r>
              <a:rPr lang="en-BE" sz="2001" b="1">
                <a:latin typeface="Arial" panose="020B0604020202020204" pitchFamily="34" charset="0"/>
                <a:cs typeface="Arial" panose="020B0604020202020204" pitchFamily="34" charset="0"/>
              </a:rPr>
              <a:t>:</a:t>
            </a:r>
            <a:r>
              <a:rPr lang="fr-BE" sz="2001" b="1">
                <a:latin typeface="Arial" panose="020B0604020202020204" pitchFamily="34" charset="0"/>
                <a:cs typeface="Arial" panose="020B0604020202020204" pitchFamily="34" charset="0"/>
              </a:rPr>
              <a:t> </a:t>
            </a:r>
            <a:r>
              <a:rPr lang="en-US" sz="2001" b="1">
                <a:latin typeface="Arial" panose="020B0604020202020204" pitchFamily="34" charset="0"/>
                <a:cs typeface="Arial" panose="020B0604020202020204" pitchFamily="34" charset="0"/>
              </a:rPr>
              <a:t>What are nowadays the arguments for potential increases or decreases in oil prices?</a:t>
            </a:r>
            <a:endParaRPr lang="en-BE" sz="2001" b="1">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97AFB73-846B-E948-3C7B-CFF8383FC30A}"/>
              </a:ext>
            </a:extLst>
          </p:cNvPr>
          <p:cNvSpPr/>
          <p:nvPr/>
        </p:nvSpPr>
        <p:spPr>
          <a:xfrm>
            <a:off x="1730653" y="3039077"/>
            <a:ext cx="7232089" cy="282415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3" name="Rectangle 2">
            <a:extLst>
              <a:ext uri="{FF2B5EF4-FFF2-40B4-BE49-F238E27FC236}">
                <a16:creationId xmlns:a16="http://schemas.microsoft.com/office/drawing/2014/main" id="{C55C3114-6790-6FA8-5A06-C56F31F991EC}"/>
              </a:ext>
            </a:extLst>
          </p:cNvPr>
          <p:cNvSpPr/>
          <p:nvPr/>
        </p:nvSpPr>
        <p:spPr>
          <a:xfrm>
            <a:off x="1058363" y="6550735"/>
            <a:ext cx="8576665" cy="957788"/>
          </a:xfrm>
          <a:prstGeom prst="rect">
            <a:avLst/>
          </a:prstGeom>
          <a:noFill/>
          <a:ln w="9525">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4" name="TextBox 3">
            <a:extLst>
              <a:ext uri="{FF2B5EF4-FFF2-40B4-BE49-F238E27FC236}">
                <a16:creationId xmlns:a16="http://schemas.microsoft.com/office/drawing/2014/main" id="{AC2666DA-9D37-51B6-5FB7-98C72A6B90B3}"/>
              </a:ext>
            </a:extLst>
          </p:cNvPr>
          <p:cNvSpPr txBox="1"/>
          <p:nvPr/>
        </p:nvSpPr>
        <p:spPr>
          <a:xfrm>
            <a:off x="163655" y="7680812"/>
            <a:ext cx="8975407" cy="261610"/>
          </a:xfrm>
          <a:prstGeom prst="rect">
            <a:avLst/>
          </a:prstGeom>
          <a:noFill/>
        </p:spPr>
        <p:txBody>
          <a:bodyPr wrap="square" rtlCol="0">
            <a:spAutoFit/>
          </a:bodyPr>
          <a:lstStyle/>
          <a:p>
            <a:r>
              <a:rPr lang="en-GB" sz="1100" b="1" baseline="30000">
                <a:latin typeface="Arial" panose="020B0604020202020204" pitchFamily="34" charset="0"/>
                <a:cs typeface="Arial" panose="020B0604020202020204" pitchFamily="34" charset="0"/>
              </a:rPr>
              <a:t>1 </a:t>
            </a:r>
            <a:r>
              <a:rPr lang="en-GB" sz="1100">
                <a:latin typeface="Arial" panose="020B0604020202020204" pitchFamily="34" charset="0"/>
                <a:cs typeface="Arial" panose="020B0604020202020204" pitchFamily="34" charset="0"/>
              </a:rPr>
              <a:t>https://commons.wikimedia.org/w/index.php?curid=50518908</a:t>
            </a:r>
          </a:p>
        </p:txBody>
      </p:sp>
      <p:sp>
        <p:nvSpPr>
          <p:cNvPr id="7" name="Espace réservé du numéro de diapositive 6">
            <a:extLst>
              <a:ext uri="{FF2B5EF4-FFF2-40B4-BE49-F238E27FC236}">
                <a16:creationId xmlns:a16="http://schemas.microsoft.com/office/drawing/2014/main" id="{BB095D87-92E6-CB71-4F57-21E998AACA41}"/>
              </a:ext>
            </a:extLst>
          </p:cNvPr>
          <p:cNvSpPr>
            <a:spLocks noGrp="1"/>
          </p:cNvSpPr>
          <p:nvPr>
            <p:ph type="sldNum" sz="quarter" idx="12"/>
          </p:nvPr>
        </p:nvSpPr>
        <p:spPr/>
        <p:txBody>
          <a:bodyPr/>
          <a:lstStyle/>
          <a:p>
            <a:fld id="{C7CC0789-4E3B-4896-AB79-9C52DA5A6F9C}" type="slidenum">
              <a:rPr lang="en-GB" smtClean="0"/>
              <a:t>380</a:t>
            </a:fld>
            <a:endParaRPr lang="en-GB"/>
          </a:p>
        </p:txBody>
      </p:sp>
    </p:spTree>
    <p:extLst>
      <p:ext uri="{BB962C8B-B14F-4D97-AF65-F5344CB8AC3E}">
        <p14:creationId xmlns:p14="http://schemas.microsoft.com/office/powerpoint/2010/main" val="343699470"/>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79ED91B-2F90-CF01-599F-E9A5C411E94F}"/>
              </a:ext>
            </a:extLst>
          </p:cNvPr>
          <p:cNvSpPr txBox="1"/>
          <p:nvPr/>
        </p:nvSpPr>
        <p:spPr>
          <a:xfrm>
            <a:off x="590879" y="1068227"/>
            <a:ext cx="9485265" cy="6789156"/>
          </a:xfrm>
          <a:prstGeom prst="rect">
            <a:avLst/>
          </a:prstGeom>
          <a:noFill/>
        </p:spPr>
        <p:txBody>
          <a:bodyPr wrap="square">
            <a:spAutoFit/>
          </a:bodyPr>
          <a:lstStyle/>
          <a:p>
            <a:r>
              <a:rPr lang="en-GB" sz="2001" b="1">
                <a:latin typeface="Arial" panose="020B0604020202020204" pitchFamily="34" charset="0"/>
                <a:cs typeface="Arial" panose="020B0604020202020204" pitchFamily="34" charset="0"/>
              </a:rPr>
              <a:t>Arguments in favor of future price increases:</a:t>
            </a:r>
          </a:p>
          <a:p>
            <a:endParaRPr lang="en-GB" sz="500" b="1">
              <a:latin typeface="Arial" panose="020B0604020202020204" pitchFamily="34" charset="0"/>
              <a:cs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GB" altLang="fr-FR" sz="2001">
                <a:latin typeface="Arial" panose="020B0604020202020204" pitchFamily="34" charset="0"/>
              </a:rPr>
              <a:t>Sustained strong demand in Asia and emerging countries with growing populations;</a:t>
            </a:r>
          </a:p>
          <a:p>
            <a:pPr marL="343037" indent="-343037" algn="just" defTabSz="914766" eaLnBrk="0" fontAlgn="base" hangingPunct="0">
              <a:spcBef>
                <a:spcPct val="0"/>
              </a:spcBef>
              <a:spcAft>
                <a:spcPct val="0"/>
              </a:spcAft>
              <a:buFont typeface="Arial" panose="020B0604020202020204" pitchFamily="34" charset="0"/>
              <a:buChar char="•"/>
            </a:pPr>
            <a:endParaRPr lang="en-GB" altLang="fr-FR" sz="500">
              <a:latin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GB" altLang="fr-FR" sz="2001">
                <a:latin typeface="Arial" panose="020B0604020202020204" pitchFamily="34" charset="0"/>
              </a:rPr>
              <a:t>Rising costs of oil access due to stricter environmental regulations and higher insurance costs;</a:t>
            </a:r>
          </a:p>
          <a:p>
            <a:pPr marL="343037" indent="-343037" algn="just" defTabSz="914766" eaLnBrk="0" fontAlgn="base" hangingPunct="0">
              <a:spcBef>
                <a:spcPct val="0"/>
              </a:spcBef>
              <a:spcAft>
                <a:spcPct val="0"/>
              </a:spcAft>
              <a:buFont typeface="Arial" panose="020B0604020202020204" pitchFamily="34" charset="0"/>
              <a:buChar char="•"/>
            </a:pPr>
            <a:endParaRPr lang="en-GB" altLang="fr-FR" sz="500">
              <a:latin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GB" altLang="fr-FR" sz="2001">
                <a:latin typeface="Arial" panose="020B0604020202020204" pitchFamily="34" charset="0"/>
              </a:rPr>
              <a:t>Lack of investment in upstream capacity;</a:t>
            </a:r>
          </a:p>
          <a:p>
            <a:pPr marL="343037" indent="-343037" algn="just" defTabSz="914766" eaLnBrk="0" fontAlgn="base" hangingPunct="0">
              <a:spcBef>
                <a:spcPct val="0"/>
              </a:spcBef>
              <a:spcAft>
                <a:spcPct val="0"/>
              </a:spcAft>
              <a:buFont typeface="Arial" panose="020B0604020202020204" pitchFamily="34" charset="0"/>
              <a:buChar char="•"/>
            </a:pPr>
            <a:endParaRPr lang="en-GB" altLang="fr-FR" sz="500">
              <a:latin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GB" altLang="fr-FR" sz="2001">
                <a:latin typeface="Arial" panose="020B0604020202020204" pitchFamily="34" charset="0"/>
              </a:rPr>
              <a:t>Producers' preference for high prices;</a:t>
            </a:r>
          </a:p>
          <a:p>
            <a:pPr marL="343037" indent="-343037" algn="just" defTabSz="914766" eaLnBrk="0" fontAlgn="base" hangingPunct="0">
              <a:spcBef>
                <a:spcPct val="0"/>
              </a:spcBef>
              <a:spcAft>
                <a:spcPct val="0"/>
              </a:spcAft>
              <a:buFont typeface="Arial" panose="020B0604020202020204" pitchFamily="34" charset="0"/>
              <a:buChar char="•"/>
            </a:pPr>
            <a:endParaRPr lang="en-GB" altLang="fr-FR" sz="500">
              <a:latin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GB" altLang="fr-FR" sz="2001">
                <a:latin typeface="Arial" panose="020B0604020202020204" pitchFamily="34" charset="0"/>
              </a:rPr>
              <a:t>Diplomatic and military tensions leading to speculation.</a:t>
            </a:r>
          </a:p>
          <a:p>
            <a:pPr marL="343037" indent="-343037" algn="just" defTabSz="914766" eaLnBrk="0" fontAlgn="base" hangingPunct="0">
              <a:spcBef>
                <a:spcPct val="0"/>
              </a:spcBef>
              <a:spcAft>
                <a:spcPct val="0"/>
              </a:spcAft>
              <a:buFont typeface="Arial" panose="020B0604020202020204" pitchFamily="34" charset="0"/>
              <a:buChar char="•"/>
            </a:pPr>
            <a:endParaRPr lang="en-GB" altLang="fr-FR" sz="2001">
              <a:latin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endParaRPr lang="en-GB" altLang="fr-FR" sz="1000">
              <a:latin typeface="Arial" panose="020B0604020202020204" pitchFamily="34" charset="0"/>
            </a:endParaRPr>
          </a:p>
          <a:p>
            <a:pPr algn="just" defTabSz="914766" eaLnBrk="0" fontAlgn="base" hangingPunct="0">
              <a:spcBef>
                <a:spcPct val="0"/>
              </a:spcBef>
              <a:spcAft>
                <a:spcPct val="0"/>
              </a:spcAft>
            </a:pPr>
            <a:r>
              <a:rPr lang="en-GB" sz="2001" b="1">
                <a:latin typeface="Arial" panose="020B0604020202020204" pitchFamily="34" charset="0"/>
                <a:cs typeface="Arial" panose="020B0604020202020204" pitchFamily="34" charset="0"/>
              </a:rPr>
              <a:t>Arguments in favor of future price decreases:</a:t>
            </a:r>
          </a:p>
          <a:p>
            <a:pPr marL="343037" indent="-343037" algn="just" defTabSz="914766" eaLnBrk="0" fontAlgn="base" hangingPunct="0">
              <a:spcBef>
                <a:spcPct val="0"/>
              </a:spcBef>
              <a:spcAft>
                <a:spcPct val="0"/>
              </a:spcAft>
              <a:buFont typeface="Arial" panose="020B0604020202020204" pitchFamily="34" charset="0"/>
              <a:buChar char="•"/>
            </a:pPr>
            <a:endParaRPr lang="en-GB" altLang="fr-FR" sz="500">
              <a:latin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US" altLang="fr-FR" sz="2001">
                <a:latin typeface="Arial" panose="020B0604020202020204" pitchFamily="34" charset="0"/>
              </a:rPr>
              <a:t>Energy efficiency and substitution policies (e.g., coal, gas, renewables, and nuclear) in importing countries;</a:t>
            </a:r>
          </a:p>
          <a:p>
            <a:pPr marL="343037" indent="-343037" algn="just" defTabSz="914766" eaLnBrk="0" fontAlgn="base" hangingPunct="0">
              <a:spcBef>
                <a:spcPct val="0"/>
              </a:spcBef>
              <a:spcAft>
                <a:spcPct val="0"/>
              </a:spcAft>
              <a:buFont typeface="Arial" panose="020B0604020202020204" pitchFamily="34" charset="0"/>
              <a:buChar char="•"/>
            </a:pPr>
            <a:endParaRPr lang="en-US" altLang="fr-FR" sz="500">
              <a:latin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US" altLang="fr-FR" sz="2001">
                <a:latin typeface="Arial" panose="020B0604020202020204" pitchFamily="34" charset="0"/>
              </a:rPr>
              <a:t>High potential of unconventional oil;</a:t>
            </a:r>
          </a:p>
          <a:p>
            <a:pPr marL="343037" indent="-343037" algn="just" defTabSz="914766" eaLnBrk="0" fontAlgn="base" hangingPunct="0">
              <a:spcBef>
                <a:spcPct val="0"/>
              </a:spcBef>
              <a:spcAft>
                <a:spcPct val="0"/>
              </a:spcAft>
              <a:buFont typeface="Arial" panose="020B0604020202020204" pitchFamily="34" charset="0"/>
              <a:buChar char="•"/>
            </a:pPr>
            <a:endParaRPr lang="en-US" altLang="fr-FR" sz="500">
              <a:latin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US" altLang="fr-FR" sz="2001">
                <a:latin typeface="Arial" panose="020B0604020202020204" pitchFamily="34" charset="0"/>
              </a:rPr>
              <a:t>Growing role of new oil-exporting countries in Africa and Asia, reducing supply disruption risks;</a:t>
            </a:r>
          </a:p>
          <a:p>
            <a:pPr marL="343037" indent="-343037" algn="just" defTabSz="914766" eaLnBrk="0" fontAlgn="base" hangingPunct="0">
              <a:spcBef>
                <a:spcPct val="0"/>
              </a:spcBef>
              <a:spcAft>
                <a:spcPct val="0"/>
              </a:spcAft>
              <a:buFont typeface="Arial" panose="020B0604020202020204" pitchFamily="34" charset="0"/>
              <a:buChar char="•"/>
            </a:pPr>
            <a:endParaRPr lang="en-US" altLang="fr-FR" sz="500">
              <a:latin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US" altLang="fr-FR" sz="2001">
                <a:latin typeface="Arial" panose="020B0604020202020204" pitchFamily="34" charset="0"/>
              </a:rPr>
              <a:t>Technological advancements, particularly in offshore drilling and shale oil, leading to reduced crude oil production costs;</a:t>
            </a:r>
          </a:p>
          <a:p>
            <a:pPr marL="343037" indent="-343037" algn="just" defTabSz="914766" eaLnBrk="0" fontAlgn="base" hangingPunct="0">
              <a:spcBef>
                <a:spcPct val="0"/>
              </a:spcBef>
              <a:spcAft>
                <a:spcPct val="0"/>
              </a:spcAft>
              <a:buFont typeface="Arial" panose="020B0604020202020204" pitchFamily="34" charset="0"/>
              <a:buChar char="•"/>
            </a:pPr>
            <a:endParaRPr lang="en-US" altLang="fr-FR" sz="500">
              <a:latin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US" sz="2001">
                <a:latin typeface="Arial" panose="020B0604020202020204" pitchFamily="34" charset="0"/>
              </a:rPr>
              <a:t>Electrification of the heating and transport sectors.</a:t>
            </a:r>
            <a:endParaRPr lang="en-US" sz="2001"/>
          </a:p>
        </p:txBody>
      </p:sp>
      <p:sp>
        <p:nvSpPr>
          <p:cNvPr id="12" name="ZoneTexte 11">
            <a:extLst>
              <a:ext uri="{FF2B5EF4-FFF2-40B4-BE49-F238E27FC236}">
                <a16:creationId xmlns:a16="http://schemas.microsoft.com/office/drawing/2014/main" id="{68DA78DA-025B-2450-9CAF-D4D936BAB080}"/>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Answers to the question</a:t>
            </a:r>
            <a:endParaRPr lang="en-US" sz="2401">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83CF1EF7-3D93-7817-E26C-9B82332265AE}"/>
              </a:ext>
            </a:extLst>
          </p:cNvPr>
          <p:cNvSpPr>
            <a:spLocks noGrp="1"/>
          </p:cNvSpPr>
          <p:nvPr>
            <p:ph type="sldNum" sz="quarter" idx="12"/>
          </p:nvPr>
        </p:nvSpPr>
        <p:spPr/>
        <p:txBody>
          <a:bodyPr/>
          <a:lstStyle/>
          <a:p>
            <a:fld id="{C7CC0789-4E3B-4896-AB79-9C52DA5A6F9C}" type="slidenum">
              <a:rPr lang="en-GB" smtClean="0"/>
              <a:t>381</a:t>
            </a:fld>
            <a:endParaRPr lang="en-GB"/>
          </a:p>
        </p:txBody>
      </p:sp>
    </p:spTree>
    <p:extLst>
      <p:ext uri="{BB962C8B-B14F-4D97-AF65-F5344CB8AC3E}">
        <p14:creationId xmlns:p14="http://schemas.microsoft.com/office/powerpoint/2010/main" val="1107848853"/>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website&#10;&#10;Description automatically generated">
            <a:extLst>
              <a:ext uri="{FF2B5EF4-FFF2-40B4-BE49-F238E27FC236}">
                <a16:creationId xmlns:a16="http://schemas.microsoft.com/office/drawing/2014/main" id="{67F61801-24D3-F45C-D385-A65A3F728669}"/>
              </a:ext>
            </a:extLst>
          </p:cNvPr>
          <p:cNvPicPr>
            <a:picLocks noGrp="1" noChangeAspect="1"/>
          </p:cNvPicPr>
          <p:nvPr>
            <p:ph idx="1"/>
          </p:nvPr>
        </p:nvPicPr>
        <p:blipFill>
          <a:blip r:embed="rId2"/>
          <a:stretch>
            <a:fillRect/>
          </a:stretch>
        </p:blipFill>
        <p:spPr>
          <a:xfrm>
            <a:off x="1509347" y="682323"/>
            <a:ext cx="4531488" cy="1370450"/>
          </a:xfrm>
        </p:spPr>
      </p:pic>
      <p:pic>
        <p:nvPicPr>
          <p:cNvPr id="8" name="Picture 7" descr="A close-up of a price&#10;&#10;Description automatically generated">
            <a:extLst>
              <a:ext uri="{FF2B5EF4-FFF2-40B4-BE49-F238E27FC236}">
                <a16:creationId xmlns:a16="http://schemas.microsoft.com/office/drawing/2014/main" id="{6AD03FD0-8B41-5F3B-28C7-D350DB13F40C}"/>
              </a:ext>
            </a:extLst>
          </p:cNvPr>
          <p:cNvPicPr>
            <a:picLocks noChangeAspect="1"/>
          </p:cNvPicPr>
          <p:nvPr/>
        </p:nvPicPr>
        <p:blipFill>
          <a:blip r:embed="rId3"/>
          <a:stretch>
            <a:fillRect/>
          </a:stretch>
        </p:blipFill>
        <p:spPr>
          <a:xfrm>
            <a:off x="1427955" y="6016167"/>
            <a:ext cx="7245198" cy="1740588"/>
          </a:xfrm>
          <a:prstGeom prst="rect">
            <a:avLst/>
          </a:prstGeom>
        </p:spPr>
      </p:pic>
      <p:pic>
        <p:nvPicPr>
          <p:cNvPr id="10" name="Picture 9" descr="A white background with black text&#10;&#10;Description automatically generated">
            <a:extLst>
              <a:ext uri="{FF2B5EF4-FFF2-40B4-BE49-F238E27FC236}">
                <a16:creationId xmlns:a16="http://schemas.microsoft.com/office/drawing/2014/main" id="{6940C275-5E82-9F45-91AD-6000784B6F13}"/>
              </a:ext>
            </a:extLst>
          </p:cNvPr>
          <p:cNvPicPr>
            <a:picLocks noChangeAspect="1"/>
          </p:cNvPicPr>
          <p:nvPr/>
        </p:nvPicPr>
        <p:blipFill>
          <a:blip r:embed="rId4"/>
          <a:stretch>
            <a:fillRect/>
          </a:stretch>
        </p:blipFill>
        <p:spPr>
          <a:xfrm>
            <a:off x="1427956" y="4625395"/>
            <a:ext cx="7063371" cy="1572031"/>
          </a:xfrm>
          <a:prstGeom prst="rect">
            <a:avLst/>
          </a:prstGeom>
        </p:spPr>
      </p:pic>
      <p:pic>
        <p:nvPicPr>
          <p:cNvPr id="12" name="Picture 11" descr="A blue background with white text&#10;&#10;Description automatically generated">
            <a:extLst>
              <a:ext uri="{FF2B5EF4-FFF2-40B4-BE49-F238E27FC236}">
                <a16:creationId xmlns:a16="http://schemas.microsoft.com/office/drawing/2014/main" id="{DBE39AF8-9FDD-AC51-5359-696F1F6BE742}"/>
              </a:ext>
            </a:extLst>
          </p:cNvPr>
          <p:cNvPicPr>
            <a:picLocks noChangeAspect="1"/>
          </p:cNvPicPr>
          <p:nvPr/>
        </p:nvPicPr>
        <p:blipFill>
          <a:blip r:embed="rId5"/>
          <a:stretch>
            <a:fillRect/>
          </a:stretch>
        </p:blipFill>
        <p:spPr>
          <a:xfrm>
            <a:off x="1509346" y="3440521"/>
            <a:ext cx="7775473" cy="1115423"/>
          </a:xfrm>
          <a:prstGeom prst="rect">
            <a:avLst/>
          </a:prstGeom>
        </p:spPr>
      </p:pic>
      <p:pic>
        <p:nvPicPr>
          <p:cNvPr id="14" name="Picture 13" descr="A close up of a text&#10;&#10;Description automatically generated">
            <a:extLst>
              <a:ext uri="{FF2B5EF4-FFF2-40B4-BE49-F238E27FC236}">
                <a16:creationId xmlns:a16="http://schemas.microsoft.com/office/drawing/2014/main" id="{262F36E3-0DC4-D84E-5780-ABBF240BD472}"/>
              </a:ext>
            </a:extLst>
          </p:cNvPr>
          <p:cNvPicPr>
            <a:picLocks noChangeAspect="1"/>
          </p:cNvPicPr>
          <p:nvPr/>
        </p:nvPicPr>
        <p:blipFill>
          <a:blip r:embed="rId6"/>
          <a:stretch>
            <a:fillRect/>
          </a:stretch>
        </p:blipFill>
        <p:spPr>
          <a:xfrm>
            <a:off x="1427955" y="2049749"/>
            <a:ext cx="6123820" cy="1321322"/>
          </a:xfrm>
          <a:prstGeom prst="rect">
            <a:avLst/>
          </a:prstGeom>
        </p:spPr>
      </p:pic>
      <p:sp>
        <p:nvSpPr>
          <p:cNvPr id="3" name="TextBox 2">
            <a:extLst>
              <a:ext uri="{FF2B5EF4-FFF2-40B4-BE49-F238E27FC236}">
                <a16:creationId xmlns:a16="http://schemas.microsoft.com/office/drawing/2014/main" id="{3FBE3152-57DB-B779-5283-FE80CE7E8158}"/>
              </a:ext>
            </a:extLst>
          </p:cNvPr>
          <p:cNvSpPr txBox="1"/>
          <p:nvPr/>
        </p:nvSpPr>
        <p:spPr>
          <a:xfrm>
            <a:off x="133680" y="7644897"/>
            <a:ext cx="8975407" cy="277109"/>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Sources: </a:t>
            </a:r>
            <a:r>
              <a:rPr lang="en-GB" sz="1200">
                <a:latin typeface="Helvetica" pitchFamily="2" charset="0"/>
              </a:rPr>
              <a:t>Bloomberg; Reuters; The Economist.</a:t>
            </a:r>
          </a:p>
        </p:txBody>
      </p:sp>
      <p:sp>
        <p:nvSpPr>
          <p:cNvPr id="5" name="ZoneTexte 11">
            <a:extLst>
              <a:ext uri="{FF2B5EF4-FFF2-40B4-BE49-F238E27FC236}">
                <a16:creationId xmlns:a16="http://schemas.microsoft.com/office/drawing/2014/main" id="{FEFD5D18-FBB9-352A-41FE-113ED301E672}"/>
              </a:ext>
            </a:extLst>
          </p:cNvPr>
          <p:cNvSpPr txBox="1"/>
          <p:nvPr/>
        </p:nvSpPr>
        <p:spPr>
          <a:xfrm>
            <a:off x="590880" y="252853"/>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Some press papers</a:t>
            </a:r>
            <a:endParaRPr lang="en-US" sz="2401">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3673AF1C-EDFD-7B50-0896-932E75C869E9}"/>
              </a:ext>
            </a:extLst>
          </p:cNvPr>
          <p:cNvSpPr>
            <a:spLocks noGrp="1"/>
          </p:cNvSpPr>
          <p:nvPr>
            <p:ph type="sldNum" sz="quarter" idx="12"/>
          </p:nvPr>
        </p:nvSpPr>
        <p:spPr/>
        <p:txBody>
          <a:bodyPr/>
          <a:lstStyle/>
          <a:p>
            <a:fld id="{C7CC0789-4E3B-4896-AB79-9C52DA5A6F9C}" type="slidenum">
              <a:rPr lang="en-GB" smtClean="0"/>
              <a:t>382</a:t>
            </a:fld>
            <a:endParaRPr lang="en-GB"/>
          </a:p>
        </p:txBody>
      </p:sp>
    </p:spTree>
    <p:extLst>
      <p:ext uri="{BB962C8B-B14F-4D97-AF65-F5344CB8AC3E}">
        <p14:creationId xmlns:p14="http://schemas.microsoft.com/office/powerpoint/2010/main" val="2599065675"/>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A2B16-DF5A-6735-1A54-795EC6785DC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96DE609-2F3D-F18B-7271-DB151CDEAEE6}"/>
              </a:ext>
            </a:extLst>
          </p:cNvPr>
          <p:cNvSpPr/>
          <p:nvPr/>
        </p:nvSpPr>
        <p:spPr>
          <a:xfrm>
            <a:off x="937601" y="3117500"/>
            <a:ext cx="8818196" cy="17977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C1158F6E-20DA-EA0E-4CCA-0054CC2C867E}"/>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1" name="ZoneTexte 10">
            <a:extLst>
              <a:ext uri="{FF2B5EF4-FFF2-40B4-BE49-F238E27FC236}">
                <a16:creationId xmlns:a16="http://schemas.microsoft.com/office/drawing/2014/main" id="{B8D7EDCF-6E68-21D2-E111-BECCFB79C42A}"/>
              </a:ext>
            </a:extLst>
          </p:cNvPr>
          <p:cNvSpPr txBox="1"/>
          <p:nvPr/>
        </p:nvSpPr>
        <p:spPr>
          <a:xfrm>
            <a:off x="1137050" y="3723871"/>
            <a:ext cx="8419296" cy="585006"/>
          </a:xfrm>
          <a:prstGeom prst="rect">
            <a:avLst/>
          </a:prstGeom>
          <a:noFill/>
        </p:spPr>
        <p:txBody>
          <a:bodyPr wrap="square">
            <a:spAutoFit/>
          </a:bodyPr>
          <a:lstStyle/>
          <a:p>
            <a:pPr algn="ctr"/>
            <a:r>
              <a:rPr lang="en-GB" sz="3201">
                <a:latin typeface="Arial" panose="020B0604020202020204" pitchFamily="34" charset="0"/>
                <a:cs typeface="Arial" panose="020B0604020202020204" pitchFamily="34" charset="0"/>
              </a:rPr>
              <a:t>V. Oil contracts and types of hedging </a:t>
            </a:r>
          </a:p>
        </p:txBody>
      </p:sp>
    </p:spTree>
    <p:extLst>
      <p:ext uri="{BB962C8B-B14F-4D97-AF65-F5344CB8AC3E}">
        <p14:creationId xmlns:p14="http://schemas.microsoft.com/office/powerpoint/2010/main" val="1386439955"/>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33E3CA-309F-B712-9547-4AD8CF946781}"/>
              </a:ext>
            </a:extLst>
          </p:cNvPr>
          <p:cNvSpPr>
            <a:spLocks noGrp="1"/>
          </p:cNvSpPr>
          <p:nvPr>
            <p:ph idx="1"/>
          </p:nvPr>
        </p:nvSpPr>
        <p:spPr>
          <a:xfrm>
            <a:off x="634000" y="2936044"/>
            <a:ext cx="9425397" cy="5096706"/>
          </a:xfrm>
        </p:spPr>
        <p:txBody>
          <a:bodyPr>
            <a:normAutofit/>
          </a:bodyPr>
          <a:lstStyle/>
          <a:p>
            <a:pPr marL="0" indent="0" algn="just">
              <a:buNone/>
            </a:pPr>
            <a:r>
              <a:rPr lang="en-GB" sz="2001">
                <a:latin typeface="Arial" panose="020B0604020202020204" pitchFamily="34" charset="0"/>
                <a:cs typeface="Arial" panose="020B0604020202020204" pitchFamily="34" charset="0"/>
              </a:rPr>
              <a:t>In the oil industry, there are three main types of contracts that enable an oil company to exploit a resource within a country:</a:t>
            </a:r>
          </a:p>
          <a:p>
            <a:pPr marL="0" indent="0" algn="just">
              <a:buNone/>
            </a:pPr>
            <a:endParaRPr lang="en-GB" sz="2001">
              <a:latin typeface="Arial" panose="020B0604020202020204" pitchFamily="34" charset="0"/>
              <a:cs typeface="Arial" panose="020B0604020202020204" pitchFamily="34" charset="0"/>
            </a:endParaRPr>
          </a:p>
          <a:p>
            <a:pPr lvl="1" algn="just"/>
            <a:r>
              <a:rPr lang="en-GB" sz="2001">
                <a:latin typeface="Arial" panose="020B0604020202020204" pitchFamily="34" charset="0"/>
                <a:cs typeface="Arial" panose="020B0604020202020204" pitchFamily="34" charset="0"/>
              </a:rPr>
              <a:t>Concession contracts;</a:t>
            </a:r>
          </a:p>
          <a:p>
            <a:pPr lvl="1" algn="just"/>
            <a:r>
              <a:rPr lang="en-GB" sz="2001">
                <a:latin typeface="Arial" panose="020B0604020202020204" pitchFamily="34" charset="0"/>
                <a:cs typeface="Arial" panose="020B0604020202020204" pitchFamily="34" charset="0"/>
              </a:rPr>
              <a:t>Production-sharing contracts;</a:t>
            </a:r>
          </a:p>
          <a:p>
            <a:pPr lvl="1" algn="just"/>
            <a:r>
              <a:rPr lang="en-GB" sz="2001">
                <a:latin typeface="Arial" panose="020B0604020202020204" pitchFamily="34" charset="0"/>
                <a:cs typeface="Arial" panose="020B0604020202020204" pitchFamily="34" charset="0"/>
              </a:rPr>
              <a:t>Service contracts. </a:t>
            </a:r>
          </a:p>
        </p:txBody>
      </p:sp>
      <p:sp>
        <p:nvSpPr>
          <p:cNvPr id="5" name="ZoneTexte 5">
            <a:extLst>
              <a:ext uri="{FF2B5EF4-FFF2-40B4-BE49-F238E27FC236}">
                <a16:creationId xmlns:a16="http://schemas.microsoft.com/office/drawing/2014/main" id="{67FBF7CE-E1BF-6D77-9A20-C130B7ABAD21}"/>
              </a:ext>
            </a:extLst>
          </p:cNvPr>
          <p:cNvSpPr txBox="1"/>
          <p:nvPr/>
        </p:nvSpPr>
        <p:spPr>
          <a:xfrm>
            <a:off x="634001" y="375433"/>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Oil contracts</a:t>
            </a:r>
            <a:endParaRPr lang="en-US" sz="2401">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656E58E0-CB02-DBD7-1672-65BBD47D0685}"/>
              </a:ext>
            </a:extLst>
          </p:cNvPr>
          <p:cNvSpPr>
            <a:spLocks noGrp="1"/>
          </p:cNvSpPr>
          <p:nvPr>
            <p:ph type="sldNum" sz="quarter" idx="12"/>
          </p:nvPr>
        </p:nvSpPr>
        <p:spPr/>
        <p:txBody>
          <a:bodyPr/>
          <a:lstStyle/>
          <a:p>
            <a:fld id="{C7CC0789-4E3B-4896-AB79-9C52DA5A6F9C}" type="slidenum">
              <a:rPr lang="en-GB" smtClean="0"/>
              <a:t>384</a:t>
            </a:fld>
            <a:endParaRPr lang="en-GB"/>
          </a:p>
        </p:txBody>
      </p:sp>
    </p:spTree>
    <p:extLst>
      <p:ext uri="{BB962C8B-B14F-4D97-AF65-F5344CB8AC3E}">
        <p14:creationId xmlns:p14="http://schemas.microsoft.com/office/powerpoint/2010/main" val="3832523028"/>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BF8BFB02-4299-7138-E14D-F969468E3AF9}"/>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Concession contracts</a:t>
            </a:r>
            <a:endParaRPr lang="en-US" sz="2401">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93260661-6413-66F6-A216-4D47C3F3CF0D}"/>
              </a:ext>
            </a:extLst>
          </p:cNvPr>
          <p:cNvSpPr txBox="1"/>
          <p:nvPr/>
        </p:nvSpPr>
        <p:spPr>
          <a:xfrm>
            <a:off x="560947" y="1242457"/>
            <a:ext cx="9485264" cy="5942437"/>
          </a:xfrm>
          <a:prstGeom prst="rect">
            <a:avLst/>
          </a:prstGeom>
          <a:noFill/>
        </p:spPr>
        <p:txBody>
          <a:bodyPr wrap="square">
            <a:spAutoFit/>
          </a:bodyPr>
          <a:lstStyle/>
          <a:p>
            <a:r>
              <a:rPr lang="en-GB" sz="2001">
                <a:latin typeface="Arial" panose="020B0604020202020204" pitchFamily="34" charset="0"/>
                <a:cs typeface="Arial" panose="020B0604020202020204" pitchFamily="34" charset="0"/>
              </a:rPr>
              <a:t>Under a concession contract, a producing state grants a concessionary oil company (typically private) the right to explore for oil and develop any discoveries made, under clearly defined terms.</a:t>
            </a:r>
          </a:p>
          <a:p>
            <a:endParaRPr lang="en-GB" sz="2001">
              <a:latin typeface="Arial" panose="020B0604020202020204" pitchFamily="34" charset="0"/>
              <a:cs typeface="Arial" panose="020B0604020202020204" pitchFamily="34" charset="0"/>
            </a:endParaRPr>
          </a:p>
          <a:p>
            <a:r>
              <a:rPr lang="en-GB" sz="2001">
                <a:latin typeface="Arial" panose="020B0604020202020204" pitchFamily="34" charset="0"/>
                <a:cs typeface="Arial" panose="020B0604020202020204" pitchFamily="34" charset="0"/>
              </a:rPr>
              <a:t>In return, the producing state may receive various forms of revenue, depending on the terms of the concession contract:</a:t>
            </a:r>
          </a:p>
          <a:p>
            <a:pPr lvl="1">
              <a:buFont typeface="Arial" panose="020B0604020202020204" pitchFamily="34" charset="0"/>
              <a:buChar char="•"/>
            </a:pPr>
            <a:r>
              <a:rPr lang="en-GB" sz="2001" b="1">
                <a:latin typeface="Arial" panose="020B0604020202020204" pitchFamily="34" charset="0"/>
                <a:cs typeface="Arial" panose="020B0604020202020204" pitchFamily="34" charset="0"/>
              </a:rPr>
              <a:t> Bonuses</a:t>
            </a:r>
            <a:r>
              <a:rPr lang="en-GB" sz="2001">
                <a:latin typeface="Arial" panose="020B0604020202020204" pitchFamily="34" charset="0"/>
                <a:cs typeface="Arial" panose="020B0604020202020204" pitchFamily="34" charset="0"/>
              </a:rPr>
              <a:t>: Payments made upfront, often through auctions.</a:t>
            </a:r>
          </a:p>
          <a:p>
            <a:pPr lvl="1">
              <a:buFont typeface="Arial" panose="020B0604020202020204" pitchFamily="34" charset="0"/>
              <a:buChar char="•"/>
            </a:pPr>
            <a:r>
              <a:rPr lang="en-GB" sz="2001" b="1">
                <a:latin typeface="Arial" panose="020B0604020202020204" pitchFamily="34" charset="0"/>
                <a:cs typeface="Arial" panose="020B0604020202020204" pitchFamily="34" charset="0"/>
              </a:rPr>
              <a:t> Surface Royalties</a:t>
            </a:r>
            <a:r>
              <a:rPr lang="en-GB" sz="2001">
                <a:latin typeface="Arial" panose="020B0604020202020204" pitchFamily="34" charset="0"/>
                <a:cs typeface="Arial" panose="020B0604020202020204" pitchFamily="34" charset="0"/>
              </a:rPr>
              <a:t>: Payments proportional to the area of land exploited.</a:t>
            </a:r>
          </a:p>
          <a:p>
            <a:pPr lvl="1">
              <a:buFont typeface="Arial" panose="020B0604020202020204" pitchFamily="34" charset="0"/>
              <a:buChar char="•"/>
            </a:pPr>
            <a:r>
              <a:rPr lang="en-GB" sz="2001" b="1">
                <a:latin typeface="Arial" panose="020B0604020202020204" pitchFamily="34" charset="0"/>
                <a:cs typeface="Arial" panose="020B0604020202020204" pitchFamily="34" charset="0"/>
              </a:rPr>
              <a:t> Production Royalties</a:t>
            </a:r>
            <a:r>
              <a:rPr lang="en-GB" sz="2001">
                <a:latin typeface="Arial" panose="020B0604020202020204" pitchFamily="34" charset="0"/>
                <a:cs typeface="Arial" panose="020B0604020202020204" pitchFamily="34" charset="0"/>
              </a:rPr>
              <a:t>: Payments proportional to the volume of oil produced.</a:t>
            </a:r>
          </a:p>
          <a:p>
            <a:pPr lvl="1">
              <a:buFont typeface="Arial" panose="020B0604020202020204" pitchFamily="34" charset="0"/>
              <a:buChar char="•"/>
            </a:pPr>
            <a:r>
              <a:rPr lang="en-GB" sz="2001" b="1">
                <a:latin typeface="Arial" panose="020B0604020202020204" pitchFamily="34" charset="0"/>
                <a:cs typeface="Arial" panose="020B0604020202020204" pitchFamily="34" charset="0"/>
              </a:rPr>
              <a:t> Corporate Income Tax</a:t>
            </a:r>
            <a:r>
              <a:rPr lang="en-GB" sz="2001">
                <a:latin typeface="Arial" panose="020B0604020202020204" pitchFamily="34" charset="0"/>
                <a:cs typeface="Arial" panose="020B0604020202020204" pitchFamily="34" charset="0"/>
              </a:rPr>
              <a:t>: Tax paid by the concessionaire on their income.</a:t>
            </a:r>
          </a:p>
          <a:p>
            <a:pPr>
              <a:buFont typeface="Arial" panose="020B0604020202020204" pitchFamily="34" charset="0"/>
              <a:buChar char="•"/>
            </a:pPr>
            <a:endParaRPr lang="en-GB" sz="2001">
              <a:latin typeface="Arial" panose="020B0604020202020204" pitchFamily="34" charset="0"/>
              <a:cs typeface="Arial" panose="020B0604020202020204" pitchFamily="34" charset="0"/>
            </a:endParaRPr>
          </a:p>
          <a:p>
            <a:r>
              <a:rPr lang="en-GB" sz="2001" b="1">
                <a:latin typeface="Arial" panose="020B0604020202020204" pitchFamily="34" charset="0"/>
                <a:cs typeface="Arial" panose="020B0604020202020204" pitchFamily="34" charset="0"/>
              </a:rPr>
              <a:t>What is a Royalty?</a:t>
            </a:r>
            <a:br>
              <a:rPr lang="en-GB" sz="2001">
                <a:latin typeface="Arial" panose="020B0604020202020204" pitchFamily="34" charset="0"/>
                <a:cs typeface="Arial" panose="020B0604020202020204" pitchFamily="34" charset="0"/>
              </a:rPr>
            </a:br>
            <a:r>
              <a:rPr lang="en-GB" sz="2001">
                <a:latin typeface="Arial" panose="020B0604020202020204" pitchFamily="34" charset="0"/>
                <a:cs typeface="Arial" panose="020B0604020202020204" pitchFamily="34" charset="0"/>
              </a:rPr>
              <a:t>A royalty is a "royal right" (originally referring to minerals) granted by the sovereign to an individual or corporation. In the oil industry, royalties are payments made by the producer of minerals, oil, or natural gas to the owner of the land or mineral rights.</a:t>
            </a:r>
          </a:p>
          <a:p>
            <a:endParaRPr lang="en-GB" sz="2001">
              <a:latin typeface="Arial" panose="020B0604020202020204" pitchFamily="34" charset="0"/>
              <a:cs typeface="Arial" panose="020B0604020202020204" pitchFamily="34" charset="0"/>
            </a:endParaRPr>
          </a:p>
          <a:p>
            <a:r>
              <a:rPr lang="en-GB" sz="2001">
                <a:latin typeface="Arial" panose="020B0604020202020204" pitchFamily="34" charset="0"/>
                <a:cs typeface="Arial" panose="020B0604020202020204" pitchFamily="34" charset="0"/>
              </a:rPr>
              <a:t>Typically, a concession is granted for a limited duration, ranging from 10 to 20 years.</a:t>
            </a:r>
          </a:p>
        </p:txBody>
      </p:sp>
      <p:sp>
        <p:nvSpPr>
          <p:cNvPr id="2" name="Espace réservé du numéro de diapositive 1">
            <a:extLst>
              <a:ext uri="{FF2B5EF4-FFF2-40B4-BE49-F238E27FC236}">
                <a16:creationId xmlns:a16="http://schemas.microsoft.com/office/drawing/2014/main" id="{642471FC-01D9-4019-7E01-14B9941F4C83}"/>
              </a:ext>
            </a:extLst>
          </p:cNvPr>
          <p:cNvSpPr>
            <a:spLocks noGrp="1"/>
          </p:cNvSpPr>
          <p:nvPr>
            <p:ph type="sldNum" sz="quarter" idx="12"/>
          </p:nvPr>
        </p:nvSpPr>
        <p:spPr/>
        <p:txBody>
          <a:bodyPr/>
          <a:lstStyle/>
          <a:p>
            <a:fld id="{C7CC0789-4E3B-4896-AB79-9C52DA5A6F9C}" type="slidenum">
              <a:rPr lang="en-GB" smtClean="0"/>
              <a:t>385</a:t>
            </a:fld>
            <a:endParaRPr lang="en-GB"/>
          </a:p>
        </p:txBody>
      </p:sp>
    </p:spTree>
    <p:extLst>
      <p:ext uri="{BB962C8B-B14F-4D97-AF65-F5344CB8AC3E}">
        <p14:creationId xmlns:p14="http://schemas.microsoft.com/office/powerpoint/2010/main" val="1197130989"/>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company&#10;&#10;Description automatically generated">
            <a:extLst>
              <a:ext uri="{FF2B5EF4-FFF2-40B4-BE49-F238E27FC236}">
                <a16:creationId xmlns:a16="http://schemas.microsoft.com/office/drawing/2014/main" id="{7D12C571-D5FF-A81C-FD89-C40560773EC9}"/>
              </a:ext>
            </a:extLst>
          </p:cNvPr>
          <p:cNvPicPr>
            <a:picLocks noChangeAspect="1"/>
          </p:cNvPicPr>
          <p:nvPr/>
        </p:nvPicPr>
        <p:blipFill>
          <a:blip r:embed="rId3"/>
          <a:srcRect l="3237"/>
          <a:stretch/>
        </p:blipFill>
        <p:spPr>
          <a:xfrm>
            <a:off x="5591588" y="1441071"/>
            <a:ext cx="4079645" cy="2686569"/>
          </a:xfrm>
          <a:prstGeom prst="rect">
            <a:avLst/>
          </a:prstGeom>
        </p:spPr>
      </p:pic>
      <p:sp>
        <p:nvSpPr>
          <p:cNvPr id="6" name="ZoneTexte 5">
            <a:extLst>
              <a:ext uri="{FF2B5EF4-FFF2-40B4-BE49-F238E27FC236}">
                <a16:creationId xmlns:a16="http://schemas.microsoft.com/office/drawing/2014/main" id="{C6ECA5CF-B91C-2E01-90EA-BD5CBF1CA220}"/>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Production sharing contracts</a:t>
            </a:r>
            <a:endParaRPr lang="en-US" sz="2401">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634495C4-0052-746A-49A6-A663710BE259}"/>
              </a:ext>
            </a:extLst>
          </p:cNvPr>
          <p:cNvSpPr txBox="1"/>
          <p:nvPr/>
        </p:nvSpPr>
        <p:spPr>
          <a:xfrm>
            <a:off x="590879" y="1295212"/>
            <a:ext cx="4571270" cy="3017403"/>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 producer state authorizes a foreign company to explore for and extract oil in partnership with its national company (usually state-owned).</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producing state retains ownership of the discovered oil, while the foreign company is entitled to recover its incurred costs ("cost oil") and receive a share of the oil ("profit oil").</a:t>
            </a:r>
          </a:p>
        </p:txBody>
      </p:sp>
      <p:sp>
        <p:nvSpPr>
          <p:cNvPr id="19" name="ZoneTexte 18">
            <a:extLst>
              <a:ext uri="{FF2B5EF4-FFF2-40B4-BE49-F238E27FC236}">
                <a16:creationId xmlns:a16="http://schemas.microsoft.com/office/drawing/2014/main" id="{66957547-605C-0C20-357C-81604332981E}"/>
              </a:ext>
            </a:extLst>
          </p:cNvPr>
          <p:cNvSpPr txBox="1"/>
          <p:nvPr/>
        </p:nvSpPr>
        <p:spPr>
          <a:xfrm>
            <a:off x="590879" y="4735556"/>
            <a:ext cx="9425398" cy="270950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Historically, this share was split with 65% for the state and 35% for the company; today, the split has shifted to 85% for the state and 15% for the company. This system was introduced by Indonesia in 1966 and later by Peru in 1971.</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An alternative model, known as the </a:t>
            </a:r>
            <a:r>
              <a:rPr lang="en-US" sz="2001" b="1">
                <a:latin typeface="Arial" panose="020B0604020202020204" pitchFamily="34" charset="0"/>
                <a:cs typeface="Arial" panose="020B0604020202020204" pitchFamily="34" charset="0"/>
              </a:rPr>
              <a:t>‘buy-back’ system</a:t>
            </a:r>
            <a:r>
              <a:rPr lang="en-US" sz="2001">
                <a:latin typeface="Arial" panose="020B0604020202020204" pitchFamily="34" charset="0"/>
                <a:cs typeface="Arial" panose="020B0604020202020204" pitchFamily="34" charset="0"/>
              </a:rPr>
              <a:t>, also exists. In this model, cost oil remains to cover exploration and production expenses, but profit oil is replaced by a fixed fee, independent of the oil price or production volume. This system was first negotiated in 1995 between Iran and the American company Conoco.</a:t>
            </a:r>
          </a:p>
        </p:txBody>
      </p:sp>
      <p:sp>
        <p:nvSpPr>
          <p:cNvPr id="2" name="Rectangle 1">
            <a:extLst>
              <a:ext uri="{FF2B5EF4-FFF2-40B4-BE49-F238E27FC236}">
                <a16:creationId xmlns:a16="http://schemas.microsoft.com/office/drawing/2014/main" id="{7E4DFFDF-7876-F522-853C-5D3F7C42F8DF}"/>
              </a:ext>
            </a:extLst>
          </p:cNvPr>
          <p:cNvSpPr/>
          <p:nvPr/>
        </p:nvSpPr>
        <p:spPr>
          <a:xfrm>
            <a:off x="5345776" y="1287544"/>
            <a:ext cx="4571270" cy="302850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3" name="Espace réservé du numéro de diapositive 2">
            <a:extLst>
              <a:ext uri="{FF2B5EF4-FFF2-40B4-BE49-F238E27FC236}">
                <a16:creationId xmlns:a16="http://schemas.microsoft.com/office/drawing/2014/main" id="{1D1B2F0B-72B0-6978-2782-B388735B3175}"/>
              </a:ext>
            </a:extLst>
          </p:cNvPr>
          <p:cNvSpPr>
            <a:spLocks noGrp="1"/>
          </p:cNvSpPr>
          <p:nvPr>
            <p:ph type="sldNum" sz="quarter" idx="12"/>
          </p:nvPr>
        </p:nvSpPr>
        <p:spPr/>
        <p:txBody>
          <a:bodyPr/>
          <a:lstStyle/>
          <a:p>
            <a:fld id="{C7CC0789-4E3B-4896-AB79-9C52DA5A6F9C}" type="slidenum">
              <a:rPr lang="en-GB" smtClean="0"/>
              <a:t>386</a:t>
            </a:fld>
            <a:endParaRPr lang="en-GB"/>
          </a:p>
        </p:txBody>
      </p:sp>
    </p:spTree>
    <p:extLst>
      <p:ext uri="{BB962C8B-B14F-4D97-AF65-F5344CB8AC3E}">
        <p14:creationId xmlns:p14="http://schemas.microsoft.com/office/powerpoint/2010/main" val="920372111"/>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62F6A5-A2B6-7E5E-CFB2-725CD9370348}"/>
              </a:ext>
            </a:extLst>
          </p:cNvPr>
          <p:cNvSpPr txBox="1"/>
          <p:nvPr/>
        </p:nvSpPr>
        <p:spPr>
          <a:xfrm>
            <a:off x="1008938" y="6402681"/>
            <a:ext cx="8675525" cy="400268"/>
          </a:xfrm>
          <a:prstGeom prst="rect">
            <a:avLst/>
          </a:prstGeom>
          <a:noFill/>
        </p:spPr>
        <p:txBody>
          <a:bodyPr wrap="square" rtlCol="0">
            <a:spAutoFit/>
          </a:bodyPr>
          <a:lstStyle/>
          <a:p>
            <a:pPr algn="ctr"/>
            <a:r>
              <a:rPr lang="en-BE" sz="2001" b="1" u="sng">
                <a:latin typeface="Arial" panose="020B0604020202020204" pitchFamily="34" charset="0"/>
                <a:cs typeface="Arial" panose="020B0604020202020204" pitchFamily="34" charset="0"/>
              </a:rPr>
              <a:t>Question</a:t>
            </a:r>
            <a:r>
              <a:rPr lang="en-BE" sz="2001" b="1">
                <a:latin typeface="Arial" panose="020B0604020202020204" pitchFamily="34" charset="0"/>
                <a:cs typeface="Arial" panose="020B0604020202020204" pitchFamily="34" charset="0"/>
              </a:rPr>
              <a:t>: What is the prefered contract of oil companies? </a:t>
            </a:r>
          </a:p>
        </p:txBody>
      </p:sp>
      <p:sp>
        <p:nvSpPr>
          <p:cNvPr id="7" name="ZoneTexte 6">
            <a:extLst>
              <a:ext uri="{FF2B5EF4-FFF2-40B4-BE49-F238E27FC236}">
                <a16:creationId xmlns:a16="http://schemas.microsoft.com/office/drawing/2014/main" id="{E2E73CD1-B26C-130A-8315-D4B59FEA181A}"/>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Services </a:t>
            </a:r>
            <a:r>
              <a:rPr lang="en-GB" sz="2401" b="1">
                <a:latin typeface="Arial" panose="020B0604020202020204" pitchFamily="34" charset="0"/>
                <a:cs typeface="Arial" panose="020B0604020202020204" pitchFamily="34" charset="0"/>
              </a:rPr>
              <a:t>contracts</a:t>
            </a:r>
            <a:endParaRPr lang="en-US" sz="240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950F8A70-D3C8-84C7-318F-F94D7690F3F7}"/>
              </a:ext>
            </a:extLst>
          </p:cNvPr>
          <p:cNvSpPr txBox="1"/>
          <p:nvPr/>
        </p:nvSpPr>
        <p:spPr>
          <a:xfrm>
            <a:off x="590881" y="1955981"/>
            <a:ext cx="9485264" cy="3171352"/>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In technical assistance contracts, the </a:t>
            </a:r>
            <a:r>
              <a:rPr lang="en-US" sz="2001" b="1">
                <a:latin typeface="Arial" panose="020B0604020202020204" pitchFamily="34" charset="0"/>
                <a:cs typeface="Arial" panose="020B0604020202020204" pitchFamily="34" charset="0"/>
              </a:rPr>
              <a:t>foreign company provides its expertise in exchange for financial remuneration</a:t>
            </a:r>
            <a:r>
              <a:rPr lang="en-US" sz="2001">
                <a:latin typeface="Arial" panose="020B0604020202020204" pitchFamily="34" charset="0"/>
                <a:cs typeface="Arial" panose="020B0604020202020204" pitchFamily="34" charset="0"/>
              </a:rPr>
              <a:t>, regardless of the research outcomes or associated risks.</a:t>
            </a: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The company has no ownership of any crude oil discovered.</a:t>
            </a: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However, certain clauses incentivize discoveries, such as a preferential price on a portion of the production or a bonus proportional to the discovery.</a:t>
            </a:r>
          </a:p>
        </p:txBody>
      </p:sp>
      <p:sp>
        <p:nvSpPr>
          <p:cNvPr id="2" name="Rectangle 1">
            <a:extLst>
              <a:ext uri="{FF2B5EF4-FFF2-40B4-BE49-F238E27FC236}">
                <a16:creationId xmlns:a16="http://schemas.microsoft.com/office/drawing/2014/main" id="{1F7CB7F6-0AD6-2B60-099B-30A912C695F8}"/>
              </a:ext>
            </a:extLst>
          </p:cNvPr>
          <p:cNvSpPr/>
          <p:nvPr/>
        </p:nvSpPr>
        <p:spPr>
          <a:xfrm>
            <a:off x="873445" y="6194646"/>
            <a:ext cx="8920133" cy="816339"/>
          </a:xfrm>
          <a:prstGeom prst="rect">
            <a:avLst/>
          </a:prstGeom>
          <a:noFill/>
          <a:ln w="9525">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3" name="Espace réservé du numéro de diapositive 2">
            <a:extLst>
              <a:ext uri="{FF2B5EF4-FFF2-40B4-BE49-F238E27FC236}">
                <a16:creationId xmlns:a16="http://schemas.microsoft.com/office/drawing/2014/main" id="{79F634B4-8112-0339-5F16-9159EAE64099}"/>
              </a:ext>
            </a:extLst>
          </p:cNvPr>
          <p:cNvSpPr>
            <a:spLocks noGrp="1"/>
          </p:cNvSpPr>
          <p:nvPr>
            <p:ph type="sldNum" sz="quarter" idx="12"/>
          </p:nvPr>
        </p:nvSpPr>
        <p:spPr/>
        <p:txBody>
          <a:bodyPr/>
          <a:lstStyle/>
          <a:p>
            <a:fld id="{C7CC0789-4E3B-4896-AB79-9C52DA5A6F9C}" type="slidenum">
              <a:rPr lang="en-GB" smtClean="0"/>
              <a:t>387</a:t>
            </a:fld>
            <a:endParaRPr lang="en-GB"/>
          </a:p>
        </p:txBody>
      </p:sp>
    </p:spTree>
    <p:extLst>
      <p:ext uri="{BB962C8B-B14F-4D97-AF65-F5344CB8AC3E}">
        <p14:creationId xmlns:p14="http://schemas.microsoft.com/office/powerpoint/2010/main" val="1470312789"/>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318EEFBF-124F-1C90-7CFD-09D408A11F9C}"/>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Answers to the question</a:t>
            </a:r>
            <a:endParaRPr lang="en-US" sz="2401">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1EB2DED0-3D8D-7145-663B-E661488D9975}"/>
              </a:ext>
            </a:extLst>
          </p:cNvPr>
          <p:cNvSpPr txBox="1"/>
          <p:nvPr/>
        </p:nvSpPr>
        <p:spPr>
          <a:xfrm>
            <a:off x="590881" y="2393756"/>
            <a:ext cx="9485264" cy="3479250"/>
          </a:xfrm>
          <a:prstGeom prst="rect">
            <a:avLst/>
          </a:prstGeom>
          <a:noFill/>
        </p:spPr>
        <p:txBody>
          <a:bodyPr wrap="square">
            <a:spAutoFit/>
          </a:bodyPr>
          <a:lstStyle/>
          <a:p>
            <a:pPr algn="just"/>
            <a:r>
              <a:rPr lang="en-US" sz="2001" b="1">
                <a:latin typeface="Arial" panose="020B0604020202020204" pitchFamily="34" charset="0"/>
                <a:cs typeface="Arial" panose="020B0604020202020204" pitchFamily="34" charset="0"/>
              </a:rPr>
              <a:t>To Maximize Revenue:</a:t>
            </a:r>
          </a:p>
          <a:p>
            <a:pPr algn="just"/>
            <a:endParaRPr lang="en-US" sz="2001" b="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Concession contracts involve higher risk due to exploration but offer high returns in the event of a discovery.</a:t>
            </a: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To Minimize Risk:</a:t>
            </a:r>
          </a:p>
          <a:p>
            <a:pPr algn="just"/>
            <a:endParaRPr lang="en-US" sz="2001" b="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Technical assistance contracts eliminate exploration risk, but they also result in lower revenue since the company does not own any of the oil.</a:t>
            </a:r>
          </a:p>
        </p:txBody>
      </p:sp>
      <p:sp>
        <p:nvSpPr>
          <p:cNvPr id="2" name="Espace réservé du numéro de diapositive 1">
            <a:extLst>
              <a:ext uri="{FF2B5EF4-FFF2-40B4-BE49-F238E27FC236}">
                <a16:creationId xmlns:a16="http://schemas.microsoft.com/office/drawing/2014/main" id="{76647DBA-C95F-DEFC-DE3A-ACA24D952456}"/>
              </a:ext>
            </a:extLst>
          </p:cNvPr>
          <p:cNvSpPr>
            <a:spLocks noGrp="1"/>
          </p:cNvSpPr>
          <p:nvPr>
            <p:ph type="sldNum" sz="quarter" idx="12"/>
          </p:nvPr>
        </p:nvSpPr>
        <p:spPr/>
        <p:txBody>
          <a:bodyPr/>
          <a:lstStyle/>
          <a:p>
            <a:fld id="{C7CC0789-4E3B-4896-AB79-9C52DA5A6F9C}" type="slidenum">
              <a:rPr lang="en-GB" smtClean="0"/>
              <a:t>388</a:t>
            </a:fld>
            <a:endParaRPr lang="en-GB"/>
          </a:p>
        </p:txBody>
      </p:sp>
    </p:spTree>
    <p:extLst>
      <p:ext uri="{BB962C8B-B14F-4D97-AF65-F5344CB8AC3E}">
        <p14:creationId xmlns:p14="http://schemas.microsoft.com/office/powerpoint/2010/main" val="949610392"/>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08CA89F-FC46-0F09-C5C7-B0D6977F709B}"/>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Types of hedging</a:t>
            </a:r>
            <a:endParaRPr lang="en-US" sz="2401">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8FECACAE-F6A2-AF89-B4C3-95930086F754}"/>
              </a:ext>
            </a:extLst>
          </p:cNvPr>
          <p:cNvSpPr txBox="1"/>
          <p:nvPr/>
        </p:nvSpPr>
        <p:spPr>
          <a:xfrm>
            <a:off x="590881" y="1806005"/>
            <a:ext cx="9485264" cy="5018742"/>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When the price was effectively "regulated" by the Seven Sisters cartel or by OPEC, hedging was of little interest.</a:t>
            </a: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Since 1980, </a:t>
            </a:r>
            <a:r>
              <a:rPr lang="en-US" sz="2001" b="1">
                <a:latin typeface="Arial" panose="020B0604020202020204" pitchFamily="34" charset="0"/>
                <a:cs typeface="Arial" panose="020B0604020202020204" pitchFamily="34" charset="0"/>
              </a:rPr>
              <a:t>spot prices </a:t>
            </a:r>
            <a:r>
              <a:rPr lang="en-US" sz="2001">
                <a:latin typeface="Arial" panose="020B0604020202020204" pitchFamily="34" charset="0"/>
                <a:cs typeface="Arial" panose="020B0604020202020204" pitchFamily="34" charset="0"/>
              </a:rPr>
              <a:t>have fluctuated daily based on supply and demand dynamics.</a:t>
            </a: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Following the oil crisis, volatility in the spot market increased due to agents acting in contradictory ways, leading to the </a:t>
            </a:r>
            <a:r>
              <a:rPr lang="en-US" sz="2001" b="1">
                <a:latin typeface="Arial" panose="020B0604020202020204" pitchFamily="34" charset="0"/>
                <a:cs typeface="Arial" panose="020B0604020202020204" pitchFamily="34" charset="0"/>
              </a:rPr>
              <a:t>emergence of derivatives markets</a:t>
            </a:r>
            <a:r>
              <a:rPr lang="en-US" sz="2001">
                <a:latin typeface="Arial" panose="020B0604020202020204" pitchFamily="34" charset="0"/>
                <a:cs typeface="Arial" panose="020B0604020202020204" pitchFamily="34" charset="0"/>
              </a:rPr>
              <a:t>, including:</a:t>
            </a:r>
          </a:p>
          <a:p>
            <a:pPr algn="just"/>
            <a:endParaRPr lang="en-US" sz="1000" b="1">
              <a:latin typeface="Arial" panose="020B0604020202020204" pitchFamily="34" charset="0"/>
              <a:cs typeface="Arial" panose="020B0604020202020204" pitchFamily="34" charset="0"/>
            </a:endParaRPr>
          </a:p>
          <a:p>
            <a:pPr marL="457383" indent="-457383" algn="just">
              <a:buFont typeface="+mj-lt"/>
              <a:buAutoNum type="arabicParenR"/>
            </a:pPr>
            <a:r>
              <a:rPr lang="en-US" sz="2001">
                <a:latin typeface="Arial" panose="020B0604020202020204" pitchFamily="34" charset="0"/>
                <a:cs typeface="Arial" panose="020B0604020202020204" pitchFamily="34" charset="0"/>
              </a:rPr>
              <a:t>Forward and futures contracts;</a:t>
            </a:r>
          </a:p>
          <a:p>
            <a:pPr marL="457383" indent="-457383" algn="just">
              <a:buFont typeface="+mj-lt"/>
              <a:buAutoNum type="arabicParenR"/>
            </a:pPr>
            <a:endParaRPr lang="en-US" sz="1000">
              <a:latin typeface="Arial" panose="020B0604020202020204" pitchFamily="34" charset="0"/>
              <a:cs typeface="Arial" panose="020B0604020202020204" pitchFamily="34" charset="0"/>
            </a:endParaRPr>
          </a:p>
          <a:p>
            <a:pPr marL="457383" indent="-457383" algn="just">
              <a:buFont typeface="+mj-lt"/>
              <a:buAutoNum type="arabicParenR"/>
            </a:pPr>
            <a:r>
              <a:rPr lang="en-US" sz="2001">
                <a:latin typeface="Arial" panose="020B0604020202020204" pitchFamily="34" charset="0"/>
                <a:cs typeface="Arial" panose="020B0604020202020204" pitchFamily="34" charset="0"/>
              </a:rPr>
              <a:t>Options;</a:t>
            </a:r>
          </a:p>
          <a:p>
            <a:pPr marL="457383" indent="-457383" algn="just">
              <a:buFont typeface="+mj-lt"/>
              <a:buAutoNum type="arabicParenR"/>
            </a:pPr>
            <a:endParaRPr lang="en-US" sz="1000">
              <a:latin typeface="Arial" panose="020B0604020202020204" pitchFamily="34" charset="0"/>
              <a:cs typeface="Arial" panose="020B0604020202020204" pitchFamily="34" charset="0"/>
            </a:endParaRPr>
          </a:p>
          <a:p>
            <a:pPr marL="457383" indent="-457383" algn="just">
              <a:buFont typeface="+mj-lt"/>
              <a:buAutoNum type="arabicParenR"/>
            </a:pPr>
            <a:r>
              <a:rPr lang="en-US" sz="2001">
                <a:latin typeface="Arial" panose="020B0604020202020204" pitchFamily="34" charset="0"/>
                <a:cs typeface="Arial" panose="020B0604020202020204" pitchFamily="34" charset="0"/>
              </a:rPr>
              <a:t>Swaps.</a:t>
            </a:r>
            <a:endParaRPr lang="en-GB" sz="2001">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B3A16309-B409-AC27-FEBE-735941243AE1}"/>
              </a:ext>
            </a:extLst>
          </p:cNvPr>
          <p:cNvSpPr>
            <a:spLocks noGrp="1"/>
          </p:cNvSpPr>
          <p:nvPr>
            <p:ph type="sldNum" sz="quarter" idx="12"/>
          </p:nvPr>
        </p:nvSpPr>
        <p:spPr/>
        <p:txBody>
          <a:bodyPr/>
          <a:lstStyle/>
          <a:p>
            <a:fld id="{C7CC0789-4E3B-4896-AB79-9C52DA5A6F9C}" type="slidenum">
              <a:rPr lang="en-GB" smtClean="0"/>
              <a:t>389</a:t>
            </a:fld>
            <a:endParaRPr lang="en-GB"/>
          </a:p>
        </p:txBody>
      </p:sp>
    </p:spTree>
    <p:extLst>
      <p:ext uri="{BB962C8B-B14F-4D97-AF65-F5344CB8AC3E}">
        <p14:creationId xmlns:p14="http://schemas.microsoft.com/office/powerpoint/2010/main" val="1063326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7E9012E-1190-8E21-54BD-8AD38E9CB6DE}"/>
              </a:ext>
            </a:extLst>
          </p:cNvPr>
          <p:cNvSpPr txBox="1"/>
          <p:nvPr/>
        </p:nvSpPr>
        <p:spPr>
          <a:xfrm>
            <a:off x="589585" y="985014"/>
            <a:ext cx="9421673" cy="1431161"/>
          </a:xfrm>
          <a:prstGeom prst="rect">
            <a:avLst/>
          </a:prstGeom>
          <a:noFill/>
        </p:spPr>
        <p:txBody>
          <a:bodyPr wrap="square">
            <a:spAutoFit/>
          </a:bodyPr>
          <a:lstStyle/>
          <a:p>
            <a:pPr marL="14851"/>
            <a:r>
              <a:rPr lang="en-GB" sz="2000" noProof="0">
                <a:latin typeface="Arial" panose="020B0604020202020204" pitchFamily="34" charset="0"/>
                <a:cs typeface="Arial" panose="020B0604020202020204" pitchFamily="34" charset="0"/>
              </a:rPr>
              <a:t>The </a:t>
            </a:r>
            <a:r>
              <a:rPr lang="en-GB" sz="2000" spc="-6" noProof="0">
                <a:latin typeface="Arial" panose="020B0604020202020204" pitchFamily="34" charset="0"/>
                <a:cs typeface="Arial" panose="020B0604020202020204" pitchFamily="34" charset="0"/>
              </a:rPr>
              <a:t>three</a:t>
            </a:r>
            <a:r>
              <a:rPr lang="en-GB" sz="2000" spc="23" noProof="0">
                <a:latin typeface="Arial" panose="020B0604020202020204" pitchFamily="34" charset="0"/>
                <a:cs typeface="Arial" panose="020B0604020202020204" pitchFamily="34" charset="0"/>
              </a:rPr>
              <a:t> </a:t>
            </a:r>
            <a:r>
              <a:rPr lang="en-GB" sz="2000" spc="-6" noProof="0">
                <a:latin typeface="Arial" panose="020B0604020202020204" pitchFamily="34" charset="0"/>
                <a:cs typeface="Arial" panose="020B0604020202020204" pitchFamily="34" charset="0"/>
              </a:rPr>
              <a:t>main</a:t>
            </a:r>
            <a:r>
              <a:rPr lang="en-GB" sz="2000" spc="18" noProof="0">
                <a:latin typeface="Arial" panose="020B0604020202020204" pitchFamily="34" charset="0"/>
                <a:cs typeface="Arial" panose="020B0604020202020204" pitchFamily="34" charset="0"/>
              </a:rPr>
              <a:t> </a:t>
            </a:r>
            <a:r>
              <a:rPr lang="en-GB" sz="2000" spc="-6" noProof="0">
                <a:latin typeface="Arial" panose="020B0604020202020204" pitchFamily="34" charset="0"/>
                <a:cs typeface="Arial" panose="020B0604020202020204" pitchFamily="34" charset="0"/>
              </a:rPr>
              <a:t>components</a:t>
            </a:r>
            <a:r>
              <a:rPr lang="en-GB" sz="2000" spc="12" noProof="0">
                <a:latin typeface="Arial" panose="020B0604020202020204" pitchFamily="34" charset="0"/>
                <a:cs typeface="Arial" panose="020B0604020202020204" pitchFamily="34" charset="0"/>
              </a:rPr>
              <a:t> </a:t>
            </a:r>
            <a:r>
              <a:rPr lang="en-GB" sz="2000" spc="-6" noProof="0">
                <a:latin typeface="Arial" panose="020B0604020202020204" pitchFamily="34" charset="0"/>
                <a:cs typeface="Arial" panose="020B0604020202020204" pitchFamily="34" charset="0"/>
              </a:rPr>
              <a:t>of</a:t>
            </a:r>
            <a:r>
              <a:rPr lang="en-GB" sz="2000" spc="12" noProof="0">
                <a:latin typeface="Arial" panose="020B0604020202020204" pitchFamily="34" charset="0"/>
                <a:cs typeface="Arial" panose="020B0604020202020204" pitchFamily="34" charset="0"/>
              </a:rPr>
              <a:t> </a:t>
            </a:r>
            <a:r>
              <a:rPr lang="en-GB" sz="2000" spc="-6" noProof="0">
                <a:latin typeface="Arial" panose="020B0604020202020204" pitchFamily="34" charset="0"/>
                <a:cs typeface="Arial" panose="020B0604020202020204" pitchFamily="34" charset="0"/>
              </a:rPr>
              <a:t>the</a:t>
            </a:r>
            <a:r>
              <a:rPr lang="en-GB" sz="2000" spc="23" noProof="0">
                <a:latin typeface="Arial" panose="020B0604020202020204" pitchFamily="34" charset="0"/>
                <a:cs typeface="Arial" panose="020B0604020202020204" pitchFamily="34" charset="0"/>
              </a:rPr>
              <a:t> </a:t>
            </a:r>
            <a:r>
              <a:rPr lang="en-GB" sz="2000" spc="-6" noProof="0">
                <a:latin typeface="Arial" panose="020B0604020202020204" pitchFamily="34" charset="0"/>
                <a:cs typeface="Arial" panose="020B0604020202020204" pitchFamily="34" charset="0"/>
              </a:rPr>
              <a:t>electricity</a:t>
            </a:r>
            <a:r>
              <a:rPr lang="en-GB" sz="2000" spc="12" noProof="0">
                <a:latin typeface="Arial" panose="020B0604020202020204" pitchFamily="34" charset="0"/>
                <a:cs typeface="Arial" panose="020B0604020202020204" pitchFamily="34" charset="0"/>
              </a:rPr>
              <a:t> </a:t>
            </a:r>
            <a:r>
              <a:rPr lang="en-GB" sz="2000" spc="-6" noProof="0">
                <a:latin typeface="Arial" panose="020B0604020202020204" pitchFamily="34" charset="0"/>
                <a:cs typeface="Arial" panose="020B0604020202020204" pitchFamily="34" charset="0"/>
              </a:rPr>
              <a:t>grid are:</a:t>
            </a:r>
          </a:p>
          <a:p>
            <a:pPr marL="14851"/>
            <a:endParaRPr lang="en-GB" sz="200" spc="-6" noProof="0">
              <a:latin typeface="Arial" panose="020B0604020202020204" pitchFamily="34" charset="0"/>
              <a:cs typeface="Arial" panose="020B0604020202020204" pitchFamily="34" charset="0"/>
            </a:endParaRPr>
          </a:p>
          <a:p>
            <a:pPr marL="14851"/>
            <a:endParaRPr lang="en-GB" sz="500" noProof="0">
              <a:latin typeface="Arial" panose="020B0604020202020204" pitchFamily="34" charset="0"/>
              <a:cs typeface="Arial" panose="020B0604020202020204" pitchFamily="34" charset="0"/>
            </a:endParaRPr>
          </a:p>
          <a:p>
            <a:pPr marL="300601" indent="-285750">
              <a:buFont typeface="Arial" panose="020B0604020202020204" pitchFamily="34" charset="0"/>
              <a:buChar char="•"/>
            </a:pPr>
            <a:r>
              <a:rPr lang="en-GB" sz="2000" spc="-6" noProof="0">
                <a:latin typeface="Arial" panose="020B0604020202020204" pitchFamily="34" charset="0"/>
                <a:cs typeface="Arial" panose="020B0604020202020204" pitchFamily="34" charset="0"/>
              </a:rPr>
              <a:t>Generation</a:t>
            </a:r>
            <a:endParaRPr lang="en-GB" sz="2000" noProof="0">
              <a:latin typeface="Arial" panose="020B0604020202020204" pitchFamily="34" charset="0"/>
              <a:cs typeface="Arial" panose="020B0604020202020204" pitchFamily="34" charset="0"/>
            </a:endParaRPr>
          </a:p>
          <a:p>
            <a:pPr marL="300601" indent="-285750">
              <a:buFont typeface="Arial" panose="020B0604020202020204" pitchFamily="34" charset="0"/>
              <a:buChar char="•"/>
            </a:pPr>
            <a:r>
              <a:rPr lang="en-GB" sz="2000" spc="-6" noProof="0">
                <a:latin typeface="Arial" panose="020B0604020202020204" pitchFamily="34" charset="0"/>
                <a:cs typeface="Arial" panose="020B0604020202020204" pitchFamily="34" charset="0"/>
              </a:rPr>
              <a:t>Transmission and Distribution</a:t>
            </a:r>
            <a:endParaRPr lang="en-GB" sz="2000" noProof="0">
              <a:latin typeface="Arial" panose="020B0604020202020204" pitchFamily="34" charset="0"/>
              <a:cs typeface="Arial" panose="020B0604020202020204" pitchFamily="34" charset="0"/>
            </a:endParaRPr>
          </a:p>
          <a:p>
            <a:pPr marL="300601" indent="-285750">
              <a:buFont typeface="Arial" panose="020B0604020202020204" pitchFamily="34" charset="0"/>
              <a:buChar char="•"/>
            </a:pPr>
            <a:r>
              <a:rPr lang="en-GB" sz="2000" spc="-6" noProof="0">
                <a:latin typeface="Arial" panose="020B0604020202020204" pitchFamily="34" charset="0"/>
                <a:cs typeface="Arial" panose="020B0604020202020204" pitchFamily="34" charset="0"/>
              </a:rPr>
              <a:t>Consumption.</a:t>
            </a:r>
            <a:endParaRPr lang="en-GB" sz="2000" noProof="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3B5E87C8-5FF9-9D0E-2248-D5848F468B13}"/>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The flow of energy – How electricity reaches consumers (1/2)</a:t>
            </a:r>
          </a:p>
        </p:txBody>
      </p:sp>
      <p:sp>
        <p:nvSpPr>
          <p:cNvPr id="23" name="Rectangle 22">
            <a:extLst>
              <a:ext uri="{FF2B5EF4-FFF2-40B4-BE49-F238E27FC236}">
                <a16:creationId xmlns:a16="http://schemas.microsoft.com/office/drawing/2014/main" id="{5401D3CD-999A-F3A0-208D-634031F7FA2E}"/>
              </a:ext>
            </a:extLst>
          </p:cNvPr>
          <p:cNvSpPr/>
          <p:nvPr/>
        </p:nvSpPr>
        <p:spPr>
          <a:xfrm>
            <a:off x="1188173" y="2644775"/>
            <a:ext cx="8317053" cy="490441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3074" name="Picture 2">
            <a:extLst>
              <a:ext uri="{FF2B5EF4-FFF2-40B4-BE49-F238E27FC236}">
                <a16:creationId xmlns:a16="http://schemas.microsoft.com/office/drawing/2014/main" id="{ED7300F2-694E-647F-8079-7317FB3AB2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146" y="2853842"/>
            <a:ext cx="7448550" cy="4486275"/>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a:extLst>
              <a:ext uri="{FF2B5EF4-FFF2-40B4-BE49-F238E27FC236}">
                <a16:creationId xmlns:a16="http://schemas.microsoft.com/office/drawing/2014/main" id="{EC9E250F-DA26-12D8-82F9-AEFE1BDD3AD7}"/>
              </a:ext>
            </a:extLst>
          </p:cNvPr>
          <p:cNvSpPr>
            <a:spLocks noGrp="1"/>
          </p:cNvSpPr>
          <p:nvPr>
            <p:ph type="sldNum" sz="quarter" idx="12"/>
          </p:nvPr>
        </p:nvSpPr>
        <p:spPr/>
        <p:txBody>
          <a:bodyPr/>
          <a:lstStyle/>
          <a:p>
            <a:fld id="{C7CC0789-4E3B-4896-AB79-9C52DA5A6F9C}" type="slidenum">
              <a:rPr lang="en-GB" smtClean="0"/>
              <a:t>39</a:t>
            </a:fld>
            <a:endParaRPr lang="en-GB"/>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C633451-B078-7B8F-D9E2-F835248692CC}"/>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1) Forwards and futures contracts</a:t>
            </a:r>
            <a:endParaRPr lang="en-US" sz="240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82478D72-4206-B00B-2E8A-BC31C6EEE421}"/>
              </a:ext>
            </a:extLst>
          </p:cNvPr>
          <p:cNvSpPr txBox="1"/>
          <p:nvPr/>
        </p:nvSpPr>
        <p:spPr>
          <a:xfrm>
            <a:off x="590880" y="1617033"/>
            <a:ext cx="9485264" cy="708166"/>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As in the electricity market, forwards and futures are contracts in which two parties agree to buy and sell an asset at a specified price by a certain date.</a:t>
            </a:r>
            <a:endParaRPr lang="en-GB" sz="2001">
              <a:latin typeface="Arial" panose="020B0604020202020204" pitchFamily="34" charset="0"/>
              <a:cs typeface="Arial" panose="020B0604020202020204" pitchFamily="34" charset="0"/>
            </a:endParaRPr>
          </a:p>
        </p:txBody>
      </p:sp>
      <p:graphicFrame>
        <p:nvGraphicFramePr>
          <p:cNvPr id="14" name="Tableau 13">
            <a:extLst>
              <a:ext uri="{FF2B5EF4-FFF2-40B4-BE49-F238E27FC236}">
                <a16:creationId xmlns:a16="http://schemas.microsoft.com/office/drawing/2014/main" id="{1D71525E-F689-B886-81B6-9C0184006A0B}"/>
              </a:ext>
            </a:extLst>
          </p:cNvPr>
          <p:cNvGraphicFramePr>
            <a:graphicFrameLocks noGrp="1"/>
          </p:cNvGraphicFramePr>
          <p:nvPr/>
        </p:nvGraphicFramePr>
        <p:xfrm>
          <a:off x="841363" y="2949525"/>
          <a:ext cx="9010674" cy="3935190"/>
        </p:xfrm>
        <a:graphic>
          <a:graphicData uri="http://schemas.openxmlformats.org/drawingml/2006/table">
            <a:tbl>
              <a:tblPr firstRow="1" bandRow="1">
                <a:tableStyleId>{5C22544A-7EE6-4342-B048-85BDC9FD1C3A}</a:tableStyleId>
              </a:tblPr>
              <a:tblGrid>
                <a:gridCol w="4505337">
                  <a:extLst>
                    <a:ext uri="{9D8B030D-6E8A-4147-A177-3AD203B41FA5}">
                      <a16:colId xmlns:a16="http://schemas.microsoft.com/office/drawing/2014/main" val="4076347396"/>
                    </a:ext>
                  </a:extLst>
                </a:gridCol>
                <a:gridCol w="4505337">
                  <a:extLst>
                    <a:ext uri="{9D8B030D-6E8A-4147-A177-3AD203B41FA5}">
                      <a16:colId xmlns:a16="http://schemas.microsoft.com/office/drawing/2014/main" val="2870315925"/>
                    </a:ext>
                  </a:extLst>
                </a:gridCol>
              </a:tblGrid>
              <a:tr h="571455">
                <a:tc>
                  <a:txBody>
                    <a:bodyPr/>
                    <a:lstStyle/>
                    <a:p>
                      <a:pPr algn="ctr"/>
                      <a:r>
                        <a:rPr lang="en-BE" sz="2000">
                          <a:solidFill>
                            <a:schemeClr val="tx1"/>
                          </a:solidFill>
                          <a:latin typeface="Arial" panose="020B0604020202020204" pitchFamily="34" charset="0"/>
                          <a:cs typeface="Arial" panose="020B0604020202020204" pitchFamily="34" charset="0"/>
                        </a:rPr>
                        <a:t>Forward</a:t>
                      </a:r>
                    </a:p>
                  </a:txBody>
                  <a:tcPr marL="80185" marR="80185" marT="40092" marB="40092"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en-BE" sz="2000">
                          <a:solidFill>
                            <a:schemeClr val="tx1"/>
                          </a:solidFill>
                          <a:latin typeface="Arial" panose="020B0604020202020204" pitchFamily="34" charset="0"/>
                          <a:cs typeface="Arial" panose="020B0604020202020204" pitchFamily="34" charset="0"/>
                        </a:rPr>
                        <a:t>Future</a:t>
                      </a:r>
                    </a:p>
                  </a:txBody>
                  <a:tcPr marL="80185" marR="80185" marT="40092" marB="40092"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465768118"/>
                  </a:ext>
                </a:extLst>
              </a:tr>
              <a:tr h="845694">
                <a:tc>
                  <a:txBody>
                    <a:bodyPr/>
                    <a:lstStyle/>
                    <a:p>
                      <a:pPr algn="ctr"/>
                      <a:r>
                        <a:rPr lang="en-GB" sz="1800">
                          <a:latin typeface="Arial" panose="020B0604020202020204" pitchFamily="34" charset="0"/>
                          <a:cs typeface="Arial" panose="020B0604020202020204" pitchFamily="34" charset="0"/>
                        </a:rPr>
                        <a:t>Private and customizable agreement that settles at the end of the agreement.</a:t>
                      </a:r>
                      <a:endParaRPr lang="en-BE" sz="1800">
                        <a:latin typeface="Arial" panose="020B0604020202020204" pitchFamily="34" charset="0"/>
                        <a:cs typeface="Arial" panose="020B0604020202020204" pitchFamily="34" charset="0"/>
                      </a:endParaRPr>
                    </a:p>
                  </a:txBody>
                  <a:tcPr marL="80185" marR="80185" marT="40092" marB="40092"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a:latin typeface="Arial" panose="020B0604020202020204" pitchFamily="34" charset="0"/>
                          <a:cs typeface="Arial" panose="020B0604020202020204" pitchFamily="34" charset="0"/>
                        </a:rPr>
                        <a:t>Standardized terms.</a:t>
                      </a:r>
                      <a:endParaRPr lang="en-BE" sz="1800">
                        <a:latin typeface="Arial" panose="020B0604020202020204" pitchFamily="34" charset="0"/>
                        <a:cs typeface="Arial" panose="020B0604020202020204" pitchFamily="34" charset="0"/>
                      </a:endParaRPr>
                    </a:p>
                  </a:txBody>
                  <a:tcPr marL="80185" marR="80185" marT="40092" marB="40092"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4408154"/>
                  </a:ext>
                </a:extLst>
              </a:tr>
              <a:tr h="1087326">
                <a:tc>
                  <a:txBody>
                    <a:bodyPr/>
                    <a:lstStyle/>
                    <a:p>
                      <a:pPr algn="ctr"/>
                      <a:r>
                        <a:rPr lang="en-GB" sz="1800">
                          <a:latin typeface="Arial" panose="020B0604020202020204" pitchFamily="34" charset="0"/>
                          <a:cs typeface="Arial" panose="020B0604020202020204" pitchFamily="34" charset="0"/>
                        </a:rPr>
                        <a:t>Traded over the counter (OTC).</a:t>
                      </a:r>
                      <a:endParaRPr lang="en-BE" sz="1800">
                        <a:latin typeface="Arial" panose="020B0604020202020204" pitchFamily="34" charset="0"/>
                        <a:cs typeface="Arial" panose="020B0604020202020204" pitchFamily="34" charset="0"/>
                      </a:endParaRPr>
                    </a:p>
                  </a:txBody>
                  <a:tcPr marL="80185" marR="80185" marT="40092" marB="40092"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a:latin typeface="Arial" panose="020B0604020202020204" pitchFamily="34" charset="0"/>
                          <a:cs typeface="Arial" panose="020B0604020202020204" pitchFamily="34" charset="0"/>
                        </a:rPr>
                        <a:t>Traded on an exchange, where prices are settled on a daily basis until the end of the contract.</a:t>
                      </a:r>
                      <a:endParaRPr lang="en-BE" sz="1800">
                        <a:latin typeface="Arial" panose="020B0604020202020204" pitchFamily="34" charset="0"/>
                        <a:cs typeface="Arial" panose="020B0604020202020204" pitchFamily="34" charset="0"/>
                      </a:endParaRPr>
                    </a:p>
                  </a:txBody>
                  <a:tcPr marL="80185" marR="80185" marT="40092" marB="40092"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4759077"/>
                  </a:ext>
                </a:extLst>
              </a:tr>
              <a:tr h="840305">
                <a:tc>
                  <a:txBody>
                    <a:bodyPr/>
                    <a:lstStyle/>
                    <a:p>
                      <a:pPr algn="ctr"/>
                      <a:r>
                        <a:rPr lang="en-GB" sz="1800">
                          <a:latin typeface="Arial" panose="020B0604020202020204" pitchFamily="34" charset="0"/>
                          <a:cs typeface="Arial" panose="020B0604020202020204" pitchFamily="34" charset="0"/>
                        </a:rPr>
                        <a:t>No oversight.</a:t>
                      </a:r>
                      <a:endParaRPr lang="en-BE" sz="1800">
                        <a:latin typeface="Arial" panose="020B0604020202020204" pitchFamily="34" charset="0"/>
                        <a:cs typeface="Arial" panose="020B0604020202020204" pitchFamily="34" charset="0"/>
                      </a:endParaRPr>
                    </a:p>
                  </a:txBody>
                  <a:tcPr marL="80185" marR="80185" marT="40092" marB="40092"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a:latin typeface="Arial" panose="020B0604020202020204" pitchFamily="34" charset="0"/>
                          <a:cs typeface="Arial" panose="020B0604020202020204" pitchFamily="34" charset="0"/>
                        </a:rPr>
                        <a:t>Regulated by the Commodity Futures Trading Commission (CFTC).</a:t>
                      </a:r>
                      <a:endParaRPr lang="en-BE" sz="1800">
                        <a:latin typeface="Arial" panose="020B0604020202020204" pitchFamily="34" charset="0"/>
                        <a:cs typeface="Arial" panose="020B0604020202020204" pitchFamily="34" charset="0"/>
                      </a:endParaRPr>
                    </a:p>
                  </a:txBody>
                  <a:tcPr marL="80185" marR="80185" marT="40092" marB="40092"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0834971"/>
                  </a:ext>
                </a:extLst>
              </a:tr>
              <a:tr h="590410">
                <a:tc>
                  <a:txBody>
                    <a:bodyPr/>
                    <a:lstStyle/>
                    <a:p>
                      <a:pPr algn="ctr"/>
                      <a:r>
                        <a:rPr lang="en-GB" sz="1800">
                          <a:latin typeface="Arial" panose="020B0604020202020204" pitchFamily="34" charset="0"/>
                          <a:cs typeface="Arial" panose="020B0604020202020204" pitchFamily="34" charset="0"/>
                        </a:rPr>
                        <a:t>Counterparty risk.</a:t>
                      </a:r>
                      <a:endParaRPr lang="en-BE" sz="1800">
                        <a:latin typeface="Arial" panose="020B0604020202020204" pitchFamily="34" charset="0"/>
                        <a:cs typeface="Arial" panose="020B0604020202020204" pitchFamily="34" charset="0"/>
                      </a:endParaRPr>
                    </a:p>
                  </a:txBody>
                  <a:tcPr marL="80185" marR="80185" marT="40092" marB="40092"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a:latin typeface="Arial" panose="020B0604020202020204" pitchFamily="34" charset="0"/>
                          <a:cs typeface="Arial" panose="020B0604020202020204" pitchFamily="34" charset="0"/>
                        </a:rPr>
                        <a:t>Almost no chance for default.</a:t>
                      </a:r>
                      <a:endParaRPr lang="en-BE" sz="1800">
                        <a:latin typeface="Arial" panose="020B0604020202020204" pitchFamily="34" charset="0"/>
                        <a:cs typeface="Arial" panose="020B0604020202020204" pitchFamily="34" charset="0"/>
                      </a:endParaRPr>
                    </a:p>
                  </a:txBody>
                  <a:tcPr marL="80185" marR="80185" marT="40092" marB="40092"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4017202"/>
                  </a:ext>
                </a:extLst>
              </a:tr>
            </a:tbl>
          </a:graphicData>
        </a:graphic>
      </p:graphicFrame>
      <p:sp>
        <p:nvSpPr>
          <p:cNvPr id="2" name="TextBox 1">
            <a:extLst>
              <a:ext uri="{FF2B5EF4-FFF2-40B4-BE49-F238E27FC236}">
                <a16:creationId xmlns:a16="http://schemas.microsoft.com/office/drawing/2014/main" id="{B5E86782-A17E-27B0-50A9-6760F9A725AF}"/>
              </a:ext>
            </a:extLst>
          </p:cNvPr>
          <p:cNvSpPr txBox="1"/>
          <p:nvPr/>
        </p:nvSpPr>
        <p:spPr>
          <a:xfrm>
            <a:off x="186515" y="7631271"/>
            <a:ext cx="8975407" cy="277109"/>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Source: https://www.investopedia.com/ask/answers/06/forwardsandfutures.asp</a:t>
            </a:r>
          </a:p>
        </p:txBody>
      </p:sp>
      <p:sp>
        <p:nvSpPr>
          <p:cNvPr id="3" name="Espace réservé du numéro de diapositive 2">
            <a:extLst>
              <a:ext uri="{FF2B5EF4-FFF2-40B4-BE49-F238E27FC236}">
                <a16:creationId xmlns:a16="http://schemas.microsoft.com/office/drawing/2014/main" id="{089CC68F-AF3D-E58F-A3C7-FA11CDB34CB6}"/>
              </a:ext>
            </a:extLst>
          </p:cNvPr>
          <p:cNvSpPr>
            <a:spLocks noGrp="1"/>
          </p:cNvSpPr>
          <p:nvPr>
            <p:ph type="sldNum" sz="quarter" idx="12"/>
          </p:nvPr>
        </p:nvSpPr>
        <p:spPr/>
        <p:txBody>
          <a:bodyPr/>
          <a:lstStyle/>
          <a:p>
            <a:fld id="{C7CC0789-4E3B-4896-AB79-9C52DA5A6F9C}" type="slidenum">
              <a:rPr lang="en-GB" smtClean="0"/>
              <a:t>390</a:t>
            </a:fld>
            <a:endParaRPr lang="en-GB"/>
          </a:p>
        </p:txBody>
      </p:sp>
    </p:spTree>
    <p:extLst>
      <p:ext uri="{BB962C8B-B14F-4D97-AF65-F5344CB8AC3E}">
        <p14:creationId xmlns:p14="http://schemas.microsoft.com/office/powerpoint/2010/main" val="3916441254"/>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B5296D4-6315-2A1F-E312-3ABD72FC145B}"/>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2) Options</a:t>
            </a:r>
            <a:endParaRPr lang="en-US" sz="2401">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2D9A3EE7-AA09-5E50-5783-CFDA95B52EA1}"/>
              </a:ext>
            </a:extLst>
          </p:cNvPr>
          <p:cNvSpPr txBox="1"/>
          <p:nvPr/>
        </p:nvSpPr>
        <p:spPr>
          <a:xfrm>
            <a:off x="590881" y="1035692"/>
            <a:ext cx="9485264" cy="1631861"/>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An option is </a:t>
            </a:r>
            <a:r>
              <a:rPr lang="en-US" sz="2001" b="1">
                <a:latin typeface="Arial" panose="020B0604020202020204" pitchFamily="34" charset="0"/>
                <a:cs typeface="Arial" panose="020B0604020202020204" pitchFamily="34" charset="0"/>
              </a:rPr>
              <a:t>a type of futures contract without a firm commitment</a:t>
            </a:r>
            <a:r>
              <a:rPr lang="en-US" sz="2001">
                <a:latin typeface="Arial" panose="020B0604020202020204" pitchFamily="34" charset="0"/>
                <a:cs typeface="Arial" panose="020B0604020202020204" pitchFamily="34" charset="0"/>
              </a:rPr>
              <a:t>, where obligations are asymmetrical (seller’s obligations ≠ buyer’s obligations). The buyer pays a premium and has the right to buy or sell the underlying asset at a predetermined price (the "strike price"). </a:t>
            </a:r>
            <a:r>
              <a:rPr lang="en-US" sz="2001" b="1">
                <a:latin typeface="Arial" panose="020B0604020202020204" pitchFamily="34" charset="0"/>
                <a:cs typeface="Arial" panose="020B0604020202020204" pitchFamily="34" charset="0"/>
              </a:rPr>
              <a:t>The issuer of the option faces higher risk, while the buyer’s risk is limited to the premium paid. </a:t>
            </a:r>
          </a:p>
        </p:txBody>
      </p:sp>
      <p:pic>
        <p:nvPicPr>
          <p:cNvPr id="13" name="Content Placeholder 4" descr="A red line on a black background&#10;&#10;Description automatically generated">
            <a:extLst>
              <a:ext uri="{FF2B5EF4-FFF2-40B4-BE49-F238E27FC236}">
                <a16:creationId xmlns:a16="http://schemas.microsoft.com/office/drawing/2014/main" id="{705B1D5A-B870-99C0-2A5D-081463C05664}"/>
              </a:ext>
            </a:extLst>
          </p:cNvPr>
          <p:cNvPicPr>
            <a:picLocks noChangeAspect="1"/>
          </p:cNvPicPr>
          <p:nvPr/>
        </p:nvPicPr>
        <p:blipFill>
          <a:blip r:embed="rId3"/>
          <a:stretch>
            <a:fillRect/>
          </a:stretch>
        </p:blipFill>
        <p:spPr>
          <a:xfrm>
            <a:off x="2148069" y="4840097"/>
            <a:ext cx="2841795" cy="1822220"/>
          </a:xfrm>
          <a:prstGeom prst="rect">
            <a:avLst/>
          </a:prstGeom>
        </p:spPr>
      </p:pic>
      <p:pic>
        <p:nvPicPr>
          <p:cNvPr id="14" name="Picture 7" descr="A red line on a black background&#10;&#10;Description automatically generated">
            <a:extLst>
              <a:ext uri="{FF2B5EF4-FFF2-40B4-BE49-F238E27FC236}">
                <a16:creationId xmlns:a16="http://schemas.microsoft.com/office/drawing/2014/main" id="{AA58C4D5-97B4-57D7-A49E-475A4F4C6AE9}"/>
              </a:ext>
            </a:extLst>
          </p:cNvPr>
          <p:cNvPicPr>
            <a:picLocks noChangeAspect="1"/>
          </p:cNvPicPr>
          <p:nvPr/>
        </p:nvPicPr>
        <p:blipFill>
          <a:blip r:embed="rId4"/>
          <a:stretch>
            <a:fillRect/>
          </a:stretch>
        </p:blipFill>
        <p:spPr>
          <a:xfrm>
            <a:off x="5519695" y="4840098"/>
            <a:ext cx="2852643" cy="1822219"/>
          </a:xfrm>
          <a:prstGeom prst="rect">
            <a:avLst/>
          </a:prstGeom>
        </p:spPr>
      </p:pic>
      <p:sp>
        <p:nvSpPr>
          <p:cNvPr id="15" name="TextBox 8">
            <a:extLst>
              <a:ext uri="{FF2B5EF4-FFF2-40B4-BE49-F238E27FC236}">
                <a16:creationId xmlns:a16="http://schemas.microsoft.com/office/drawing/2014/main" id="{52343AD7-DB03-D3B0-D530-DBE52AAD5670}"/>
              </a:ext>
            </a:extLst>
          </p:cNvPr>
          <p:cNvSpPr txBox="1"/>
          <p:nvPr/>
        </p:nvSpPr>
        <p:spPr>
          <a:xfrm>
            <a:off x="2458750" y="7028971"/>
            <a:ext cx="5775901" cy="523427"/>
          </a:xfrm>
          <a:prstGeom prst="rect">
            <a:avLst/>
          </a:prstGeom>
          <a:noFill/>
        </p:spPr>
        <p:txBody>
          <a:bodyPr wrap="square" rtlCol="0">
            <a:spAutoFit/>
          </a:bodyPr>
          <a:lstStyle/>
          <a:p>
            <a:pPr algn="ctr"/>
            <a:r>
              <a:rPr lang="en-US" sz="1401" i="1">
                <a:latin typeface="Arial" panose="020B0604020202020204" pitchFamily="34" charset="0"/>
                <a:cs typeface="Arial" panose="020B0604020202020204" pitchFamily="34" charset="0"/>
              </a:rPr>
              <a:t>(a) Earnings profile for a call buyer with premium p and strike price K; (b) Earnings profile for a put buyer with premium p and strike price K.</a:t>
            </a:r>
            <a:r>
              <a:rPr lang="en-GB" sz="1401" i="1">
                <a:latin typeface="Arial" panose="020B0604020202020204" pitchFamily="34" charset="0"/>
                <a:cs typeface="Arial" panose="020B0604020202020204" pitchFamily="34" charset="0"/>
              </a:rPr>
              <a:t> </a:t>
            </a:r>
          </a:p>
        </p:txBody>
      </p:sp>
      <p:sp>
        <p:nvSpPr>
          <p:cNvPr id="18" name="ZoneTexte 17">
            <a:extLst>
              <a:ext uri="{FF2B5EF4-FFF2-40B4-BE49-F238E27FC236}">
                <a16:creationId xmlns:a16="http://schemas.microsoft.com/office/drawing/2014/main" id="{99A369BA-D78B-59B5-E729-C5D9AADB4CA3}"/>
              </a:ext>
            </a:extLst>
          </p:cNvPr>
          <p:cNvSpPr txBox="1"/>
          <p:nvPr/>
        </p:nvSpPr>
        <p:spPr>
          <a:xfrm>
            <a:off x="590881" y="2784994"/>
            <a:ext cx="9425398" cy="1477912"/>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An American option can be exercised at any time up to maturity, while a European option can only be exercised at maturity.</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An option is defined by four components: </a:t>
            </a:r>
            <a:r>
              <a:rPr lang="en-US" sz="2001" b="1">
                <a:latin typeface="Arial" panose="020B0604020202020204" pitchFamily="34" charset="0"/>
                <a:cs typeface="Arial" panose="020B0604020202020204" pitchFamily="34" charset="0"/>
              </a:rPr>
              <a:t>its nature </a:t>
            </a:r>
            <a:r>
              <a:rPr lang="en-US" sz="2001">
                <a:latin typeface="Arial" panose="020B0604020202020204" pitchFamily="34" charset="0"/>
                <a:cs typeface="Arial" panose="020B0604020202020204" pitchFamily="34" charset="0"/>
              </a:rPr>
              <a:t>(Call, the right to buy, or Put, the right to sell), </a:t>
            </a:r>
            <a:r>
              <a:rPr lang="en-US" sz="2001" b="1">
                <a:latin typeface="Arial" panose="020B0604020202020204" pitchFamily="34" charset="0"/>
                <a:cs typeface="Arial" panose="020B0604020202020204" pitchFamily="34" charset="0"/>
              </a:rPr>
              <a:t>the strike price</a:t>
            </a:r>
            <a:r>
              <a:rPr lang="en-US" sz="2001">
                <a:latin typeface="Arial" panose="020B0604020202020204" pitchFamily="34" charset="0"/>
                <a:cs typeface="Arial" panose="020B0604020202020204" pitchFamily="34" charset="0"/>
              </a:rPr>
              <a:t>, </a:t>
            </a:r>
            <a:r>
              <a:rPr lang="en-US" sz="2001" b="1">
                <a:latin typeface="Arial" panose="020B0604020202020204" pitchFamily="34" charset="0"/>
                <a:cs typeface="Arial" panose="020B0604020202020204" pitchFamily="34" charset="0"/>
              </a:rPr>
              <a:t>the specified date</a:t>
            </a:r>
            <a:r>
              <a:rPr lang="en-US" sz="2001">
                <a:latin typeface="Arial" panose="020B0604020202020204" pitchFamily="34" charset="0"/>
                <a:cs typeface="Arial" panose="020B0604020202020204" pitchFamily="34" charset="0"/>
              </a:rPr>
              <a:t>, and </a:t>
            </a:r>
            <a:r>
              <a:rPr lang="en-US" sz="2001" b="1">
                <a:latin typeface="Arial" panose="020B0604020202020204" pitchFamily="34" charset="0"/>
                <a:cs typeface="Arial" panose="020B0604020202020204" pitchFamily="34" charset="0"/>
              </a:rPr>
              <a:t>the premium</a:t>
            </a:r>
            <a:r>
              <a:rPr lang="en-US" sz="2001">
                <a:latin typeface="Arial" panose="020B0604020202020204" pitchFamily="34" charset="0"/>
                <a:cs typeface="Arial" panose="020B0604020202020204" pitchFamily="34" charset="0"/>
              </a:rPr>
              <a:t>.</a:t>
            </a:r>
          </a:p>
        </p:txBody>
      </p:sp>
      <p:sp>
        <p:nvSpPr>
          <p:cNvPr id="19" name="Rectangle 18">
            <a:extLst>
              <a:ext uri="{FF2B5EF4-FFF2-40B4-BE49-F238E27FC236}">
                <a16:creationId xmlns:a16="http://schemas.microsoft.com/office/drawing/2014/main" id="{C6B69FA1-A759-A86A-7916-DA47DC67127B}"/>
              </a:ext>
            </a:extLst>
          </p:cNvPr>
          <p:cNvSpPr/>
          <p:nvPr/>
        </p:nvSpPr>
        <p:spPr>
          <a:xfrm>
            <a:off x="1791233" y="4582041"/>
            <a:ext cx="7110935" cy="23383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2" name="Rectangle 1">
            <a:extLst>
              <a:ext uri="{FF2B5EF4-FFF2-40B4-BE49-F238E27FC236}">
                <a16:creationId xmlns:a16="http://schemas.microsoft.com/office/drawing/2014/main" id="{DD434F37-0BD1-E2D8-76FD-D712CF4AB21F}"/>
              </a:ext>
            </a:extLst>
          </p:cNvPr>
          <p:cNvSpPr/>
          <p:nvPr/>
        </p:nvSpPr>
        <p:spPr>
          <a:xfrm>
            <a:off x="2542966" y="4921905"/>
            <a:ext cx="696190" cy="25904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1801"/>
          </a:p>
        </p:txBody>
      </p:sp>
      <p:sp>
        <p:nvSpPr>
          <p:cNvPr id="3" name="Rectangle 2">
            <a:extLst>
              <a:ext uri="{FF2B5EF4-FFF2-40B4-BE49-F238E27FC236}">
                <a16:creationId xmlns:a16="http://schemas.microsoft.com/office/drawing/2014/main" id="{C8E4BC82-7286-5EB8-A61A-1E73E4ED7BFD}"/>
              </a:ext>
            </a:extLst>
          </p:cNvPr>
          <p:cNvSpPr/>
          <p:nvPr/>
        </p:nvSpPr>
        <p:spPr>
          <a:xfrm>
            <a:off x="5951060" y="4921905"/>
            <a:ext cx="646861" cy="25904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1801"/>
          </a:p>
        </p:txBody>
      </p:sp>
      <p:sp>
        <p:nvSpPr>
          <p:cNvPr id="4" name="Rectangle 3">
            <a:extLst>
              <a:ext uri="{FF2B5EF4-FFF2-40B4-BE49-F238E27FC236}">
                <a16:creationId xmlns:a16="http://schemas.microsoft.com/office/drawing/2014/main" id="{40F70B97-3634-7ECE-1226-411593083EE9}"/>
              </a:ext>
            </a:extLst>
          </p:cNvPr>
          <p:cNvSpPr/>
          <p:nvPr/>
        </p:nvSpPr>
        <p:spPr>
          <a:xfrm>
            <a:off x="4293674" y="6248174"/>
            <a:ext cx="696190" cy="25904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1801"/>
          </a:p>
        </p:txBody>
      </p:sp>
      <p:sp>
        <p:nvSpPr>
          <p:cNvPr id="6" name="Rectangle 5">
            <a:extLst>
              <a:ext uri="{FF2B5EF4-FFF2-40B4-BE49-F238E27FC236}">
                <a16:creationId xmlns:a16="http://schemas.microsoft.com/office/drawing/2014/main" id="{22D0B209-6DF0-D66C-AF59-567CDF2351D8}"/>
              </a:ext>
            </a:extLst>
          </p:cNvPr>
          <p:cNvSpPr/>
          <p:nvPr/>
        </p:nvSpPr>
        <p:spPr>
          <a:xfrm>
            <a:off x="7618677" y="6225462"/>
            <a:ext cx="659707" cy="2536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1801"/>
          </a:p>
        </p:txBody>
      </p:sp>
      <p:sp>
        <p:nvSpPr>
          <p:cNvPr id="7" name="TextBox 6">
            <a:extLst>
              <a:ext uri="{FF2B5EF4-FFF2-40B4-BE49-F238E27FC236}">
                <a16:creationId xmlns:a16="http://schemas.microsoft.com/office/drawing/2014/main" id="{2836D330-B9E0-DA03-0DE8-97887586F323}"/>
              </a:ext>
            </a:extLst>
          </p:cNvPr>
          <p:cNvSpPr txBox="1"/>
          <p:nvPr/>
        </p:nvSpPr>
        <p:spPr>
          <a:xfrm>
            <a:off x="2542965" y="4851294"/>
            <a:ext cx="1289333" cy="246318"/>
          </a:xfrm>
          <a:prstGeom prst="rect">
            <a:avLst/>
          </a:prstGeom>
          <a:noFill/>
        </p:spPr>
        <p:txBody>
          <a:bodyPr wrap="square" rtlCol="0">
            <a:spAutoFit/>
          </a:bodyPr>
          <a:lstStyle/>
          <a:p>
            <a:r>
              <a:rPr lang="fr-FR" sz="1000"/>
              <a:t>Earnings</a:t>
            </a:r>
          </a:p>
        </p:txBody>
      </p:sp>
      <p:sp>
        <p:nvSpPr>
          <p:cNvPr id="9" name="TextBox 8">
            <a:extLst>
              <a:ext uri="{FF2B5EF4-FFF2-40B4-BE49-F238E27FC236}">
                <a16:creationId xmlns:a16="http://schemas.microsoft.com/office/drawing/2014/main" id="{080BA750-F0FD-CEF5-F83A-D4A41C450FD2}"/>
              </a:ext>
            </a:extLst>
          </p:cNvPr>
          <p:cNvSpPr txBox="1"/>
          <p:nvPr/>
        </p:nvSpPr>
        <p:spPr>
          <a:xfrm>
            <a:off x="5931631" y="4836450"/>
            <a:ext cx="1129237" cy="246318"/>
          </a:xfrm>
          <a:prstGeom prst="rect">
            <a:avLst/>
          </a:prstGeom>
          <a:noFill/>
        </p:spPr>
        <p:txBody>
          <a:bodyPr wrap="square" rtlCol="0">
            <a:spAutoFit/>
          </a:bodyPr>
          <a:lstStyle/>
          <a:p>
            <a:r>
              <a:rPr lang="fr-FR" sz="1000"/>
              <a:t>Earnings</a:t>
            </a:r>
          </a:p>
        </p:txBody>
      </p:sp>
      <p:sp>
        <p:nvSpPr>
          <p:cNvPr id="16" name="TextBox 15">
            <a:extLst>
              <a:ext uri="{FF2B5EF4-FFF2-40B4-BE49-F238E27FC236}">
                <a16:creationId xmlns:a16="http://schemas.microsoft.com/office/drawing/2014/main" id="{E68D50FF-7863-494A-B6F7-ED66E46057E2}"/>
              </a:ext>
            </a:extLst>
          </p:cNvPr>
          <p:cNvSpPr txBox="1"/>
          <p:nvPr/>
        </p:nvSpPr>
        <p:spPr>
          <a:xfrm>
            <a:off x="4000660" y="6248173"/>
            <a:ext cx="2346094" cy="230923"/>
          </a:xfrm>
          <a:prstGeom prst="rect">
            <a:avLst/>
          </a:prstGeom>
          <a:noFill/>
        </p:spPr>
        <p:txBody>
          <a:bodyPr wrap="square" rtlCol="0">
            <a:spAutoFit/>
          </a:bodyPr>
          <a:lstStyle/>
          <a:p>
            <a:r>
              <a:rPr lang="fr-FR" sz="900"/>
              <a:t>Price of the underlying</a:t>
            </a:r>
          </a:p>
        </p:txBody>
      </p:sp>
      <p:sp>
        <p:nvSpPr>
          <p:cNvPr id="17" name="Rectangle 16">
            <a:extLst>
              <a:ext uri="{FF2B5EF4-FFF2-40B4-BE49-F238E27FC236}">
                <a16:creationId xmlns:a16="http://schemas.microsoft.com/office/drawing/2014/main" id="{51BF5725-3004-ADC0-D8FF-B170F8C078DA}"/>
              </a:ext>
            </a:extLst>
          </p:cNvPr>
          <p:cNvSpPr/>
          <p:nvPr/>
        </p:nvSpPr>
        <p:spPr>
          <a:xfrm>
            <a:off x="7885624" y="6305764"/>
            <a:ext cx="659707" cy="14497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1801"/>
          </a:p>
        </p:txBody>
      </p:sp>
      <p:sp>
        <p:nvSpPr>
          <p:cNvPr id="10" name="TextBox 9">
            <a:extLst>
              <a:ext uri="{FF2B5EF4-FFF2-40B4-BE49-F238E27FC236}">
                <a16:creationId xmlns:a16="http://schemas.microsoft.com/office/drawing/2014/main" id="{E3306DE7-B08C-997C-DB76-25406D6D8BC3}"/>
              </a:ext>
            </a:extLst>
          </p:cNvPr>
          <p:cNvSpPr txBox="1"/>
          <p:nvPr/>
        </p:nvSpPr>
        <p:spPr>
          <a:xfrm>
            <a:off x="7464206" y="6236817"/>
            <a:ext cx="2346094" cy="230923"/>
          </a:xfrm>
          <a:prstGeom prst="rect">
            <a:avLst/>
          </a:prstGeom>
          <a:noFill/>
        </p:spPr>
        <p:txBody>
          <a:bodyPr wrap="square" rtlCol="0">
            <a:spAutoFit/>
          </a:bodyPr>
          <a:lstStyle/>
          <a:p>
            <a:r>
              <a:rPr lang="fr-FR" sz="900"/>
              <a:t>Price of the underlying</a:t>
            </a:r>
          </a:p>
        </p:txBody>
      </p:sp>
      <p:sp>
        <p:nvSpPr>
          <p:cNvPr id="8" name="Espace réservé du numéro de diapositive 7">
            <a:extLst>
              <a:ext uri="{FF2B5EF4-FFF2-40B4-BE49-F238E27FC236}">
                <a16:creationId xmlns:a16="http://schemas.microsoft.com/office/drawing/2014/main" id="{368D8704-1145-2750-77F9-B1CCC7856AD6}"/>
              </a:ext>
            </a:extLst>
          </p:cNvPr>
          <p:cNvSpPr>
            <a:spLocks noGrp="1"/>
          </p:cNvSpPr>
          <p:nvPr>
            <p:ph type="sldNum" sz="quarter" idx="12"/>
          </p:nvPr>
        </p:nvSpPr>
        <p:spPr/>
        <p:txBody>
          <a:bodyPr/>
          <a:lstStyle/>
          <a:p>
            <a:fld id="{C7CC0789-4E3B-4896-AB79-9C52DA5A6F9C}" type="slidenum">
              <a:rPr lang="en-GB" smtClean="0"/>
              <a:t>391</a:t>
            </a:fld>
            <a:endParaRPr lang="en-GB"/>
          </a:p>
        </p:txBody>
      </p:sp>
    </p:spTree>
    <p:extLst>
      <p:ext uri="{BB962C8B-B14F-4D97-AF65-F5344CB8AC3E}">
        <p14:creationId xmlns:p14="http://schemas.microsoft.com/office/powerpoint/2010/main" val="1990937166"/>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0655234-75A5-4BAD-474D-1443FFE9BF63}"/>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3) Swaps</a:t>
            </a:r>
            <a:endParaRPr lang="en-US" sz="2401">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666B444D-57EC-9323-6945-D39EEA6C48A5}"/>
              </a:ext>
            </a:extLst>
          </p:cNvPr>
          <p:cNvSpPr txBox="1"/>
          <p:nvPr/>
        </p:nvSpPr>
        <p:spPr>
          <a:xfrm>
            <a:off x="590880" y="2733652"/>
            <a:ext cx="9485264" cy="3171381"/>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Swaps are financial contracts where two parties agree to exchange specific financial assets, obligations, or cash flows to manage exposure to certain market risks, such as price fluctuations. In the oil industry, swaps are commonly used to hedge against price volatility, enabling companies to stabilize revenues and costs.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It is a tailor-made contract, functioning because </a:t>
            </a:r>
            <a:r>
              <a:rPr lang="en-US" sz="2001" b="1">
                <a:latin typeface="Arial" panose="020B0604020202020204" pitchFamily="34" charset="0"/>
                <a:cs typeface="Arial" panose="020B0604020202020204" pitchFamily="34" charset="0"/>
              </a:rPr>
              <a:t>each party anticipates opposite market movements</a:t>
            </a:r>
            <a:r>
              <a:rPr lang="en-US" sz="2001">
                <a:latin typeface="Arial" panose="020B0604020202020204" pitchFamily="34" charset="0"/>
                <a:cs typeface="Arial" panose="020B0604020202020204" pitchFamily="34" charset="0"/>
              </a:rPr>
              <a:t>. In a forward or futures contract, the buyer anticipates that the asset's price will increase, so he aims to lock in a lower price now. Meanwhile, the seller believes the price will either stay the same or decrease, so he is willing to secure today’s higher price. </a:t>
            </a:r>
            <a:endParaRPr lang="en-GB" sz="2001">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65F37638-4AFE-BBA0-D0DE-CE55108D1218}"/>
              </a:ext>
            </a:extLst>
          </p:cNvPr>
          <p:cNvSpPr>
            <a:spLocks noGrp="1"/>
          </p:cNvSpPr>
          <p:nvPr>
            <p:ph type="sldNum" sz="quarter" idx="12"/>
          </p:nvPr>
        </p:nvSpPr>
        <p:spPr/>
        <p:txBody>
          <a:bodyPr/>
          <a:lstStyle/>
          <a:p>
            <a:fld id="{C7CC0789-4E3B-4896-AB79-9C52DA5A6F9C}" type="slidenum">
              <a:rPr lang="en-GB" smtClean="0"/>
              <a:t>392</a:t>
            </a:fld>
            <a:endParaRPr lang="en-GB"/>
          </a:p>
        </p:txBody>
      </p:sp>
    </p:spTree>
    <p:extLst>
      <p:ext uri="{BB962C8B-B14F-4D97-AF65-F5344CB8AC3E}">
        <p14:creationId xmlns:p14="http://schemas.microsoft.com/office/powerpoint/2010/main" val="1428528793"/>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36FA6-6B2E-5C2B-CA31-6E52AD4AEDB3}"/>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8AED4702-4EB0-177B-3CC8-45E55A6C1B02}"/>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3) Example of a Swap in the Oil Industry</a:t>
            </a:r>
          </a:p>
        </p:txBody>
      </p:sp>
      <p:sp>
        <p:nvSpPr>
          <p:cNvPr id="12" name="ZoneTexte 11">
            <a:extLst>
              <a:ext uri="{FF2B5EF4-FFF2-40B4-BE49-F238E27FC236}">
                <a16:creationId xmlns:a16="http://schemas.microsoft.com/office/drawing/2014/main" id="{91670FFF-BD55-0238-FD14-C2489E21CEBB}"/>
              </a:ext>
            </a:extLst>
          </p:cNvPr>
          <p:cNvSpPr txBox="1"/>
          <p:nvPr/>
        </p:nvSpPr>
        <p:spPr>
          <a:xfrm>
            <a:off x="590881" y="1795876"/>
            <a:ext cx="9472077" cy="5018742"/>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Consider a situation where an airline company (Party A) wants to protect itself from rising oil prices, while an oil producer (Party B) wants to safeguard against a drop in oil prices. They could enter into an oil price swap:</a:t>
            </a:r>
          </a:p>
          <a:p>
            <a:pPr algn="just"/>
            <a:endParaRPr lang="en-GB" sz="2001" b="1">
              <a:latin typeface="Arial" panose="020B0604020202020204" pitchFamily="34" charset="0"/>
              <a:cs typeface="Arial" panose="020B0604020202020204" pitchFamily="34" charset="0"/>
            </a:endParaRPr>
          </a:p>
          <a:p>
            <a:pPr marL="457383" indent="-457383" algn="just">
              <a:buAutoNum type="arabicPeriod"/>
            </a:pPr>
            <a:r>
              <a:rPr lang="en-GB" sz="2001" b="1">
                <a:latin typeface="Arial" panose="020B0604020202020204" pitchFamily="34" charset="0"/>
                <a:cs typeface="Arial" panose="020B0604020202020204" pitchFamily="34" charset="0"/>
              </a:rPr>
              <a:t>Terms</a:t>
            </a:r>
            <a:r>
              <a:rPr lang="en-GB" sz="2001">
                <a:latin typeface="Arial" panose="020B0604020202020204" pitchFamily="34" charset="0"/>
                <a:cs typeface="Arial" panose="020B0604020202020204" pitchFamily="34" charset="0"/>
              </a:rPr>
              <a:t>: Party A agrees to pay Party B a fixed price per barrel for oil it consumes (e.g., $80 per barrel), while Party B agrees to pay Party A Warnings floating price based on the market rate of oil at that time.</a:t>
            </a:r>
          </a:p>
          <a:p>
            <a:pPr marL="457383" indent="-457383" algn="just">
              <a:buAutoNum type="arabicPeriod"/>
            </a:pPr>
            <a:endParaRPr lang="en-GB" sz="2001" b="1">
              <a:latin typeface="Arial" panose="020B0604020202020204" pitchFamily="34" charset="0"/>
              <a:cs typeface="Arial" panose="020B0604020202020204" pitchFamily="34" charset="0"/>
            </a:endParaRPr>
          </a:p>
          <a:p>
            <a:pPr marL="457383" indent="-457383" algn="just">
              <a:buAutoNum type="arabicPeriod"/>
            </a:pPr>
            <a:r>
              <a:rPr lang="en-GB" sz="2001" b="1">
                <a:latin typeface="Arial" panose="020B0604020202020204" pitchFamily="34" charset="0"/>
                <a:cs typeface="Arial" panose="020B0604020202020204" pitchFamily="34" charset="0"/>
              </a:rPr>
              <a:t>How It Works</a:t>
            </a:r>
            <a:r>
              <a:rPr lang="en-GB" sz="2001">
                <a:latin typeface="Arial" panose="020B0604020202020204" pitchFamily="34" charset="0"/>
                <a:cs typeface="Arial" panose="020B0604020202020204" pitchFamily="34" charset="0"/>
              </a:rPr>
              <a:t>: Each month, if the market price of oil is higher than $80, Party B pays the difference to Party A, compensating Party A for the higher fuel cost. Conversely, if the market price is below $80, Party A pays the difference to Party B, ensuring Party B has a stable income.</a:t>
            </a:r>
          </a:p>
          <a:p>
            <a:pPr lvl="1" algn="just">
              <a:buFont typeface="+mj-lt"/>
              <a:buAutoNum type="arabicPeriod"/>
            </a:pPr>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This arrangement provides price certainty: the airline is protected from high fuel costs, and the oil producer benefits from a steady income even if market prices fall.</a:t>
            </a:r>
          </a:p>
        </p:txBody>
      </p:sp>
      <p:sp>
        <p:nvSpPr>
          <p:cNvPr id="2" name="Espace réservé du numéro de diapositive 1">
            <a:extLst>
              <a:ext uri="{FF2B5EF4-FFF2-40B4-BE49-F238E27FC236}">
                <a16:creationId xmlns:a16="http://schemas.microsoft.com/office/drawing/2014/main" id="{53609E7A-541F-55AA-84B8-089F2DFEEEF9}"/>
              </a:ext>
            </a:extLst>
          </p:cNvPr>
          <p:cNvSpPr>
            <a:spLocks noGrp="1"/>
          </p:cNvSpPr>
          <p:nvPr>
            <p:ph type="sldNum" sz="quarter" idx="12"/>
          </p:nvPr>
        </p:nvSpPr>
        <p:spPr/>
        <p:txBody>
          <a:bodyPr/>
          <a:lstStyle/>
          <a:p>
            <a:fld id="{C7CC0789-4E3B-4896-AB79-9C52DA5A6F9C}" type="slidenum">
              <a:rPr lang="en-GB" smtClean="0"/>
              <a:t>393</a:t>
            </a:fld>
            <a:endParaRPr lang="en-GB"/>
          </a:p>
        </p:txBody>
      </p:sp>
    </p:spTree>
    <p:extLst>
      <p:ext uri="{BB962C8B-B14F-4D97-AF65-F5344CB8AC3E}">
        <p14:creationId xmlns:p14="http://schemas.microsoft.com/office/powerpoint/2010/main" val="3491976042"/>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AFEB7-6C1F-4485-0939-2E5ECA9D73E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107BB3A-B74E-6963-7A1D-AE51AED51B71}"/>
              </a:ext>
            </a:extLst>
          </p:cNvPr>
          <p:cNvSpPr/>
          <p:nvPr/>
        </p:nvSpPr>
        <p:spPr>
          <a:xfrm>
            <a:off x="937601" y="3117500"/>
            <a:ext cx="8818196" cy="17977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D129C7DD-7BC3-DEB4-0FA5-5D99D37467C9}"/>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1" name="ZoneTexte 10">
            <a:extLst>
              <a:ext uri="{FF2B5EF4-FFF2-40B4-BE49-F238E27FC236}">
                <a16:creationId xmlns:a16="http://schemas.microsoft.com/office/drawing/2014/main" id="{10B41D9E-0962-5E3F-9CED-0472A6BA34A1}"/>
              </a:ext>
            </a:extLst>
          </p:cNvPr>
          <p:cNvSpPr txBox="1"/>
          <p:nvPr/>
        </p:nvSpPr>
        <p:spPr>
          <a:xfrm>
            <a:off x="1137050" y="3723871"/>
            <a:ext cx="8419296" cy="585006"/>
          </a:xfrm>
          <a:prstGeom prst="rect">
            <a:avLst/>
          </a:prstGeom>
          <a:noFill/>
        </p:spPr>
        <p:txBody>
          <a:bodyPr wrap="square">
            <a:spAutoFit/>
          </a:bodyPr>
          <a:lstStyle/>
          <a:p>
            <a:pPr algn="ctr"/>
            <a:r>
              <a:rPr lang="en-GB" sz="3201">
                <a:latin typeface="Arial" panose="020B0604020202020204" pitchFamily="34" charset="0"/>
                <a:cs typeface="Arial" panose="020B0604020202020204" pitchFamily="34" charset="0"/>
              </a:rPr>
              <a:t>VI. Focus on U.S. oil markets</a:t>
            </a:r>
          </a:p>
        </p:txBody>
      </p:sp>
    </p:spTree>
    <p:extLst>
      <p:ext uri="{BB962C8B-B14F-4D97-AF65-F5344CB8AC3E}">
        <p14:creationId xmlns:p14="http://schemas.microsoft.com/office/powerpoint/2010/main" val="2198715723"/>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factory and a truck&#10;&#10;Description automatically generated with medium confidence">
            <a:extLst>
              <a:ext uri="{FF2B5EF4-FFF2-40B4-BE49-F238E27FC236}">
                <a16:creationId xmlns:a16="http://schemas.microsoft.com/office/drawing/2014/main" id="{61A8CDB6-FB4A-09FA-2F19-32809AC46148}"/>
              </a:ext>
            </a:extLst>
          </p:cNvPr>
          <p:cNvPicPr>
            <a:picLocks noGrp="1" noChangeAspect="1"/>
          </p:cNvPicPr>
          <p:nvPr>
            <p:ph idx="1"/>
          </p:nvPr>
        </p:nvPicPr>
        <p:blipFill>
          <a:blip r:embed="rId2"/>
          <a:srcRect t="12831"/>
          <a:stretch/>
        </p:blipFill>
        <p:spPr>
          <a:xfrm>
            <a:off x="1037886" y="2660068"/>
            <a:ext cx="8660177" cy="2989179"/>
          </a:xfrm>
        </p:spPr>
      </p:pic>
      <p:sp>
        <p:nvSpPr>
          <p:cNvPr id="9" name="ZoneTexte 8">
            <a:extLst>
              <a:ext uri="{FF2B5EF4-FFF2-40B4-BE49-F238E27FC236}">
                <a16:creationId xmlns:a16="http://schemas.microsoft.com/office/drawing/2014/main" id="{94D7CF08-4D5E-7324-DD1B-78CCE841FC52}"/>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oil market chain in the U.S.</a:t>
            </a:r>
            <a:endParaRPr lang="en-US" sz="2401">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550B47E-9CD4-71C2-F8CA-51AF3369902B}"/>
              </a:ext>
            </a:extLst>
          </p:cNvPr>
          <p:cNvSpPr/>
          <p:nvPr/>
        </p:nvSpPr>
        <p:spPr>
          <a:xfrm>
            <a:off x="1037886" y="2660069"/>
            <a:ext cx="8660177" cy="298917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2" name="TextBox 1">
            <a:extLst>
              <a:ext uri="{FF2B5EF4-FFF2-40B4-BE49-F238E27FC236}">
                <a16:creationId xmlns:a16="http://schemas.microsoft.com/office/drawing/2014/main" id="{F9F587CB-208D-C7CD-86B3-BED24C08E858}"/>
              </a:ext>
            </a:extLst>
          </p:cNvPr>
          <p:cNvSpPr txBox="1"/>
          <p:nvPr/>
        </p:nvSpPr>
        <p:spPr>
          <a:xfrm>
            <a:off x="179401" y="7599493"/>
            <a:ext cx="8975407" cy="276999"/>
          </a:xfrm>
          <a:prstGeom prst="rect">
            <a:avLst/>
          </a:prstGeom>
          <a:noFill/>
        </p:spPr>
        <p:txBody>
          <a:bodyPr wrap="square" rtlCol="0">
            <a:spAutoFit/>
          </a:bodyPr>
          <a:lstStyle/>
          <a:p>
            <a:r>
              <a:rPr lang="fr-FR" sz="1200">
                <a:latin typeface="Arial" panose="020B0604020202020204" pitchFamily="34" charset="0"/>
                <a:cs typeface="Arial" panose="020B0604020202020204" pitchFamily="34" charset="0"/>
              </a:rPr>
              <a:t>Source: </a:t>
            </a:r>
            <a:r>
              <a:rPr lang="en-GB" sz="1200">
                <a:latin typeface="Arial" panose="020B0604020202020204" pitchFamily="34" charset="0"/>
                <a:cs typeface="Arial" panose="020B0604020202020204" pitchFamily="34" charset="0"/>
              </a:rPr>
              <a:t>Oil Price Information Service (OPIS) (2023). Fuel Buying 101.</a:t>
            </a:r>
            <a:endParaRPr lang="fr-FR" sz="1200">
              <a:latin typeface="Arial" panose="020B0604020202020204" pitchFamily="34" charset="0"/>
              <a:cs typeface="Arial" panose="020B0604020202020204" pitchFamily="34" charset="0"/>
            </a:endParaRPr>
          </a:p>
        </p:txBody>
      </p:sp>
      <p:sp>
        <p:nvSpPr>
          <p:cNvPr id="3" name="Espace réservé du numéro de diapositive 2">
            <a:extLst>
              <a:ext uri="{FF2B5EF4-FFF2-40B4-BE49-F238E27FC236}">
                <a16:creationId xmlns:a16="http://schemas.microsoft.com/office/drawing/2014/main" id="{751E7EB7-F484-0BB0-2445-566A6F0309F1}"/>
              </a:ext>
            </a:extLst>
          </p:cNvPr>
          <p:cNvSpPr>
            <a:spLocks noGrp="1"/>
          </p:cNvSpPr>
          <p:nvPr>
            <p:ph type="sldNum" sz="quarter" idx="12"/>
          </p:nvPr>
        </p:nvSpPr>
        <p:spPr/>
        <p:txBody>
          <a:bodyPr/>
          <a:lstStyle/>
          <a:p>
            <a:fld id="{C7CC0789-4E3B-4896-AB79-9C52DA5A6F9C}" type="slidenum">
              <a:rPr lang="en-GB" smtClean="0"/>
              <a:t>395</a:t>
            </a:fld>
            <a:endParaRPr lang="en-GB"/>
          </a:p>
        </p:txBody>
      </p:sp>
    </p:spTree>
    <p:extLst>
      <p:ext uri="{BB962C8B-B14F-4D97-AF65-F5344CB8AC3E}">
        <p14:creationId xmlns:p14="http://schemas.microsoft.com/office/powerpoint/2010/main" val="1717849481"/>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37A8130-6B6B-77DA-1E1D-950DD41BEDAC}"/>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NYMEX or futures market (1/2) </a:t>
            </a:r>
            <a:endParaRPr lang="en-US" sz="2401">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B65044D2-9EA3-698D-FE15-249D5C1F2702}"/>
              </a:ext>
            </a:extLst>
          </p:cNvPr>
          <p:cNvSpPr txBox="1"/>
          <p:nvPr/>
        </p:nvSpPr>
        <p:spPr>
          <a:xfrm>
            <a:off x="560921" y="2568925"/>
            <a:ext cx="9485318" cy="3479286"/>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New York Mercantile Exchange (NYMEX), also known as ‘Merc’, ‘the futures market’ or simply ‘the print’ is a mostly electronic platform where buyers and sellers can trade fuel commodities (on paper) for delivery dates ranging from a month up to 18 months in the future, giving it the name ‘futures market’.</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market is often called a ‘paper’ market because few physical barrels ever change hands; instead, trading volume consists mainly of contracts exchanged among participants.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Commodity Futures Trading Commission (CFTC) regulates NYMEX, ensuring accountability for every 1,000-barrel contract traded.</a:t>
            </a:r>
            <a:endParaRPr lang="en-GB" sz="2001">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5051F57F-F654-E5AC-3216-498C863F7387}"/>
              </a:ext>
            </a:extLst>
          </p:cNvPr>
          <p:cNvSpPr>
            <a:spLocks noGrp="1"/>
          </p:cNvSpPr>
          <p:nvPr>
            <p:ph type="sldNum" sz="quarter" idx="12"/>
          </p:nvPr>
        </p:nvSpPr>
        <p:spPr/>
        <p:txBody>
          <a:bodyPr/>
          <a:lstStyle/>
          <a:p>
            <a:fld id="{C7CC0789-4E3B-4896-AB79-9C52DA5A6F9C}" type="slidenum">
              <a:rPr lang="en-GB" smtClean="0"/>
              <a:t>396</a:t>
            </a:fld>
            <a:endParaRPr lang="en-GB"/>
          </a:p>
        </p:txBody>
      </p:sp>
    </p:spTree>
    <p:extLst>
      <p:ext uri="{BB962C8B-B14F-4D97-AF65-F5344CB8AC3E}">
        <p14:creationId xmlns:p14="http://schemas.microsoft.com/office/powerpoint/2010/main" val="2130359687"/>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B1EF17FD-E7AE-834A-FFFE-B5A80B23D070}"/>
              </a:ext>
            </a:extLst>
          </p:cNvPr>
          <p:cNvSpPr txBox="1"/>
          <p:nvPr/>
        </p:nvSpPr>
        <p:spPr>
          <a:xfrm>
            <a:off x="590881" y="2815355"/>
            <a:ext cx="9485264" cy="2863348"/>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Two other key features of NYMEX:</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Trades are anonymous;</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The exchange guarantees counterparty performance, minimizing risks of defaults like the Enron collapse in 2001.</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NYMEX prices tend to respond to significant factors, including currency market shifts, geopolitical events, OPEC decisions, supply reports (like weekly U.S. inventory and production figures), refinery incidents, and weather events.</a:t>
            </a:r>
          </a:p>
        </p:txBody>
      </p:sp>
      <p:sp>
        <p:nvSpPr>
          <p:cNvPr id="17" name="ZoneTexte 16">
            <a:extLst>
              <a:ext uri="{FF2B5EF4-FFF2-40B4-BE49-F238E27FC236}">
                <a16:creationId xmlns:a16="http://schemas.microsoft.com/office/drawing/2014/main" id="{94031FC9-F2E5-0047-2A56-EB1C95F662C0}"/>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NYMEX or futures market (2/2) </a:t>
            </a:r>
            <a:endParaRPr lang="en-US" sz="2401">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F70C1931-74D0-0F92-D689-955BC2223021}"/>
              </a:ext>
            </a:extLst>
          </p:cNvPr>
          <p:cNvSpPr>
            <a:spLocks noGrp="1"/>
          </p:cNvSpPr>
          <p:nvPr>
            <p:ph type="sldNum" sz="quarter" idx="12"/>
          </p:nvPr>
        </p:nvSpPr>
        <p:spPr/>
        <p:txBody>
          <a:bodyPr/>
          <a:lstStyle/>
          <a:p>
            <a:fld id="{C7CC0789-4E3B-4896-AB79-9C52DA5A6F9C}" type="slidenum">
              <a:rPr lang="en-GB" smtClean="0"/>
              <a:t>397</a:t>
            </a:fld>
            <a:endParaRPr lang="en-GB"/>
          </a:p>
        </p:txBody>
      </p:sp>
    </p:spTree>
    <p:extLst>
      <p:ext uri="{BB962C8B-B14F-4D97-AF65-F5344CB8AC3E}">
        <p14:creationId xmlns:p14="http://schemas.microsoft.com/office/powerpoint/2010/main" val="403783781"/>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C014D18-6D2D-B889-889C-1A0C5CAB5A95}"/>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spot fuel market (1/3) </a:t>
            </a:r>
            <a:endParaRPr lang="en-US" sz="2401">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A535EF99-D1FF-74C7-A32A-F1EF3E560342}"/>
              </a:ext>
            </a:extLst>
          </p:cNvPr>
          <p:cNvSpPr txBox="1"/>
          <p:nvPr/>
        </p:nvSpPr>
        <p:spPr>
          <a:xfrm>
            <a:off x="590881" y="1171656"/>
            <a:ext cx="9485264" cy="3017403"/>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Spot purchases refer to fuel that is physically traded either through pipelines or on water (via barges or cargo). The term ‘spot’ indicates that the negotiation occurs for immediate delivery. Unlike the NYMEX, </a:t>
            </a:r>
            <a:r>
              <a:rPr lang="en-US" sz="2001" b="1">
                <a:latin typeface="Arial" panose="020B0604020202020204" pitchFamily="34" charset="0"/>
                <a:cs typeface="Arial" panose="020B0604020202020204" pitchFamily="34" charset="0"/>
              </a:rPr>
              <a:t>the physical product changes hands directly, as Refiner X sells diesel to End-User Y for a tank at Location Z</a:t>
            </a:r>
            <a:r>
              <a:rPr lang="en-US" sz="2001">
                <a:latin typeface="Arial" panose="020B0604020202020204" pitchFamily="34" charset="0"/>
                <a:cs typeface="Arial" panose="020B0604020202020204" pitchFamily="34" charset="0"/>
              </a:rPr>
              <a:t>.</a:t>
            </a:r>
          </a:p>
          <a:p>
            <a:pPr algn="just"/>
            <a:endParaRPr lang="en-US" sz="15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Spot deals are always conducted in bulk, with a minimum of 5,000 barrels and typically ranging up to 50,000 barrels.</a:t>
            </a:r>
          </a:p>
          <a:p>
            <a:pPr algn="just"/>
            <a:endParaRPr lang="en-US" sz="15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There are seven major U.S. spot markets </a:t>
            </a:r>
            <a:r>
              <a:rPr lang="en-US" sz="2001">
                <a:latin typeface="Arial" panose="020B0604020202020204" pitchFamily="34" charset="0"/>
                <a:cs typeface="Arial" panose="020B0604020202020204" pitchFamily="34" charset="0"/>
              </a:rPr>
              <a:t>located in specific refinery hubs, so it is essential to identify the one that corresponds to your local wholesale market.</a:t>
            </a:r>
          </a:p>
        </p:txBody>
      </p:sp>
      <p:sp>
        <p:nvSpPr>
          <p:cNvPr id="15" name="ZoneTexte 14">
            <a:extLst>
              <a:ext uri="{FF2B5EF4-FFF2-40B4-BE49-F238E27FC236}">
                <a16:creationId xmlns:a16="http://schemas.microsoft.com/office/drawing/2014/main" id="{8FC80CE3-F126-532E-2F81-9DC8ACEBDBF5}"/>
              </a:ext>
            </a:extLst>
          </p:cNvPr>
          <p:cNvSpPr txBox="1"/>
          <p:nvPr/>
        </p:nvSpPr>
        <p:spPr>
          <a:xfrm>
            <a:off x="167971" y="7584043"/>
            <a:ext cx="9425397" cy="307899"/>
          </a:xfrm>
          <a:prstGeom prst="rect">
            <a:avLst/>
          </a:prstGeom>
          <a:noFill/>
        </p:spPr>
        <p:txBody>
          <a:bodyPr wrap="square">
            <a:spAutoFit/>
          </a:bodyPr>
          <a:lstStyle/>
          <a:p>
            <a:pPr algn="just"/>
            <a:r>
              <a:rPr lang="en-US" sz="1401" u="sng">
                <a:latin typeface="Arial" panose="020B0604020202020204" pitchFamily="34" charset="0"/>
                <a:cs typeface="Arial" panose="020B0604020202020204" pitchFamily="34" charset="0"/>
              </a:rPr>
              <a:t>Note:</a:t>
            </a:r>
            <a:r>
              <a:rPr lang="en-US" sz="1401">
                <a:latin typeface="Arial" panose="020B0604020202020204" pitchFamily="34" charset="0"/>
                <a:cs typeface="Arial" panose="020B0604020202020204" pitchFamily="34" charset="0"/>
              </a:rPr>
              <a:t> One barrel of oil equals 159 liters, and one ton of oil is approximately 7.3 barrels.</a:t>
            </a:r>
          </a:p>
        </p:txBody>
      </p:sp>
      <p:grpSp>
        <p:nvGrpSpPr>
          <p:cNvPr id="18" name="Groupe 17">
            <a:extLst>
              <a:ext uri="{FF2B5EF4-FFF2-40B4-BE49-F238E27FC236}">
                <a16:creationId xmlns:a16="http://schemas.microsoft.com/office/drawing/2014/main" id="{B8E00985-9A51-09FF-321C-67984D595A9B}"/>
              </a:ext>
            </a:extLst>
          </p:cNvPr>
          <p:cNvGrpSpPr/>
          <p:nvPr/>
        </p:nvGrpSpPr>
        <p:grpSpPr>
          <a:xfrm>
            <a:off x="3206008" y="4548662"/>
            <a:ext cx="4281385" cy="2514940"/>
            <a:chOff x="3203678" y="4578763"/>
            <a:chExt cx="4279693" cy="2513946"/>
          </a:xfrm>
        </p:grpSpPr>
        <p:pic>
          <p:nvPicPr>
            <p:cNvPr id="16" name="Picture 8" descr="A map of the united states&#10;&#10;Description automatically generated">
              <a:extLst>
                <a:ext uri="{FF2B5EF4-FFF2-40B4-BE49-F238E27FC236}">
                  <a16:creationId xmlns:a16="http://schemas.microsoft.com/office/drawing/2014/main" id="{5F50B516-75A7-C5BF-172D-78AEE34533F3}"/>
                </a:ext>
              </a:extLst>
            </p:cNvPr>
            <p:cNvPicPr>
              <a:picLocks noChangeAspect="1"/>
            </p:cNvPicPr>
            <p:nvPr/>
          </p:nvPicPr>
          <p:blipFill>
            <a:blip r:embed="rId2"/>
            <a:stretch>
              <a:fillRect/>
            </a:stretch>
          </p:blipFill>
          <p:spPr>
            <a:xfrm>
              <a:off x="3203678" y="4578764"/>
              <a:ext cx="4279693" cy="2513945"/>
            </a:xfrm>
            <a:prstGeom prst="rect">
              <a:avLst/>
            </a:prstGeom>
          </p:spPr>
        </p:pic>
        <p:sp>
          <p:nvSpPr>
            <p:cNvPr id="17" name="Rectangle 16">
              <a:extLst>
                <a:ext uri="{FF2B5EF4-FFF2-40B4-BE49-F238E27FC236}">
                  <a16:creationId xmlns:a16="http://schemas.microsoft.com/office/drawing/2014/main" id="{5E580754-E919-45C0-CFA2-C633B62A3343}"/>
                </a:ext>
              </a:extLst>
            </p:cNvPr>
            <p:cNvSpPr/>
            <p:nvPr/>
          </p:nvSpPr>
          <p:spPr>
            <a:xfrm>
              <a:off x="3203678" y="4578763"/>
              <a:ext cx="4279693" cy="251394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2" name="Espace réservé du numéro de diapositive 1">
            <a:extLst>
              <a:ext uri="{FF2B5EF4-FFF2-40B4-BE49-F238E27FC236}">
                <a16:creationId xmlns:a16="http://schemas.microsoft.com/office/drawing/2014/main" id="{1498D7E0-D6DA-42A2-6083-4A078B14FE2B}"/>
              </a:ext>
            </a:extLst>
          </p:cNvPr>
          <p:cNvSpPr>
            <a:spLocks noGrp="1"/>
          </p:cNvSpPr>
          <p:nvPr>
            <p:ph type="sldNum" sz="quarter" idx="12"/>
          </p:nvPr>
        </p:nvSpPr>
        <p:spPr/>
        <p:txBody>
          <a:bodyPr/>
          <a:lstStyle/>
          <a:p>
            <a:fld id="{C7CC0789-4E3B-4896-AB79-9C52DA5A6F9C}" type="slidenum">
              <a:rPr lang="en-GB" smtClean="0"/>
              <a:t>398</a:t>
            </a:fld>
            <a:endParaRPr lang="en-GB"/>
          </a:p>
        </p:txBody>
      </p:sp>
    </p:spTree>
    <p:extLst>
      <p:ext uri="{BB962C8B-B14F-4D97-AF65-F5344CB8AC3E}">
        <p14:creationId xmlns:p14="http://schemas.microsoft.com/office/powerpoint/2010/main" val="4207602260"/>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57E142-7F2D-AC53-F1F5-1317FF313E25}"/>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spot fuel market (2/3) </a:t>
            </a:r>
            <a:endParaRPr lang="en-US" sz="2401">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908099F5-DF42-F695-5CCC-39653FE103CB}"/>
              </a:ext>
            </a:extLst>
          </p:cNvPr>
          <p:cNvSpPr txBox="1"/>
          <p:nvPr/>
        </p:nvSpPr>
        <p:spPr>
          <a:xfrm>
            <a:off x="590881" y="1558918"/>
            <a:ext cx="9425397" cy="5326458"/>
          </a:xfrm>
          <a:prstGeom prst="rect">
            <a:avLst/>
          </a:prstGeom>
          <a:noFill/>
        </p:spPr>
        <p:txBody>
          <a:bodyPr wrap="square">
            <a:spAutoFit/>
          </a:bodyPr>
          <a:lstStyle/>
          <a:p>
            <a:pPr algn="just"/>
            <a:r>
              <a:rPr lang="en-US" sz="2001" b="1">
                <a:latin typeface="Arial" panose="020B0604020202020204" pitchFamily="34" charset="0"/>
                <a:cs typeface="Arial" panose="020B0604020202020204" pitchFamily="34" charset="0"/>
              </a:rPr>
              <a:t>Who buys and sells?</a:t>
            </a:r>
          </a:p>
          <a:p>
            <a:pPr algn="just"/>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Refiners</a:t>
            </a:r>
            <a:r>
              <a:rPr lang="en-US" sz="2001">
                <a:latin typeface="Arial" panose="020B0604020202020204" pitchFamily="34" charset="0"/>
                <a:cs typeface="Arial" panose="020B0604020202020204" pitchFamily="34" charset="0"/>
              </a:rPr>
              <a:t> produce fuel and may need to buy more if they do not have enough or sell excess fuel if they have too much.</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Traders</a:t>
            </a:r>
            <a:r>
              <a:rPr lang="en-US" sz="2001">
                <a:latin typeface="Arial" panose="020B0604020202020204" pitchFamily="34" charset="0"/>
                <a:cs typeface="Arial" panose="020B0604020202020204" pitchFamily="34" charset="0"/>
              </a:rPr>
              <a:t> are speculators who bet on market movements, taking large physical positions based on their predictions.</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Brokers</a:t>
            </a:r>
            <a:r>
              <a:rPr lang="en-US" sz="2001">
                <a:latin typeface="Arial" panose="020B0604020202020204" pitchFamily="34" charset="0"/>
                <a:cs typeface="Arial" panose="020B0604020202020204" pitchFamily="34" charset="0"/>
              </a:rPr>
              <a:t> facilitate transactions by matching buyers with sellers and collecting a commission; they never handle the fuel themselves.</a:t>
            </a:r>
          </a:p>
          <a:p>
            <a:pPr marL="343037" indent="-343037" algn="just">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b="1">
                <a:latin typeface="Arial" panose="020B0604020202020204" pitchFamily="34" charset="0"/>
                <a:cs typeface="Arial" panose="020B0604020202020204" pitchFamily="34" charset="0"/>
              </a:rPr>
              <a:t>End-users</a:t>
            </a:r>
            <a:r>
              <a:rPr lang="en-US" sz="2001">
                <a:latin typeface="Arial" panose="020B0604020202020204" pitchFamily="34" charset="0"/>
                <a:cs typeface="Arial" panose="020B0604020202020204" pitchFamily="34" charset="0"/>
              </a:rPr>
              <a:t> include fleets, truck stops, or jobbers looking to supplement their rack purchases with spot purchases. However, end-users must be able to trade sufficient volume on the pipeline and have enough storage to accommodate a spot-sized fuel shipment.</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spot market generally reacts to what the NYMEX does, but it also responds to its own set of forces, including weather events, refinery outages, and infrastructure disruptions.</a:t>
            </a:r>
          </a:p>
        </p:txBody>
      </p:sp>
      <p:sp>
        <p:nvSpPr>
          <p:cNvPr id="2" name="Espace réservé du numéro de diapositive 1">
            <a:extLst>
              <a:ext uri="{FF2B5EF4-FFF2-40B4-BE49-F238E27FC236}">
                <a16:creationId xmlns:a16="http://schemas.microsoft.com/office/drawing/2014/main" id="{C6EF5B09-C4D4-AE6F-FFB1-3220B6CBCAE7}"/>
              </a:ext>
            </a:extLst>
          </p:cNvPr>
          <p:cNvSpPr>
            <a:spLocks noGrp="1"/>
          </p:cNvSpPr>
          <p:nvPr>
            <p:ph type="sldNum" sz="quarter" idx="12"/>
          </p:nvPr>
        </p:nvSpPr>
        <p:spPr/>
        <p:txBody>
          <a:bodyPr/>
          <a:lstStyle/>
          <a:p>
            <a:fld id="{C7CC0789-4E3B-4896-AB79-9C52DA5A6F9C}" type="slidenum">
              <a:rPr lang="en-GB" smtClean="0"/>
              <a:t>399</a:t>
            </a:fld>
            <a:endParaRPr lang="en-GB"/>
          </a:p>
        </p:txBody>
      </p:sp>
    </p:spTree>
    <p:extLst>
      <p:ext uri="{BB962C8B-B14F-4D97-AF65-F5344CB8AC3E}">
        <p14:creationId xmlns:p14="http://schemas.microsoft.com/office/powerpoint/2010/main" val="923315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DA5FB2E-E828-015D-CAC4-20E5026BD8E2}"/>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Course guidelines and evaluation criteria</a:t>
            </a:r>
          </a:p>
        </p:txBody>
      </p:sp>
      <p:sp>
        <p:nvSpPr>
          <p:cNvPr id="11" name="ZoneTexte 10">
            <a:extLst>
              <a:ext uri="{FF2B5EF4-FFF2-40B4-BE49-F238E27FC236}">
                <a16:creationId xmlns:a16="http://schemas.microsoft.com/office/drawing/2014/main" id="{7D8BF6E8-0622-AF16-51C6-D15CBFE6944D}"/>
              </a:ext>
            </a:extLst>
          </p:cNvPr>
          <p:cNvSpPr txBox="1"/>
          <p:nvPr/>
        </p:nvSpPr>
        <p:spPr>
          <a:xfrm>
            <a:off x="589585" y="1212833"/>
            <a:ext cx="9481515" cy="6478697"/>
          </a:xfrm>
          <a:prstGeom prst="rect">
            <a:avLst/>
          </a:prstGeom>
          <a:noFill/>
        </p:spPr>
        <p:txBody>
          <a:bodyPr wrap="square">
            <a:spAutoFit/>
          </a:bodyPr>
          <a:lstStyle/>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Attendance in the course is </a:t>
            </a:r>
            <a:r>
              <a:rPr lang="en-GB" sz="2000" b="1" noProof="0">
                <a:latin typeface="Arial" panose="020B0604020202020204" pitchFamily="34" charset="0"/>
                <a:cs typeface="Arial" panose="020B0604020202020204" pitchFamily="34" charset="0"/>
              </a:rPr>
              <a:t>mandatory</a:t>
            </a:r>
            <a:r>
              <a:rPr lang="en-GB" sz="2000" noProof="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endParaRPr lang="en-GB" sz="2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The course will include:</a:t>
            </a:r>
          </a:p>
          <a:p>
            <a:pPr marL="342900" indent="-342900" algn="just">
              <a:buFont typeface="Arial" panose="020B0604020202020204" pitchFamily="34" charset="0"/>
              <a:buChar char="•"/>
            </a:pPr>
            <a:endParaRPr lang="en-GB" sz="500" noProof="0">
              <a:latin typeface="Arial" panose="020B0604020202020204" pitchFamily="34" charset="0"/>
              <a:cs typeface="Arial" panose="020B0604020202020204" pitchFamily="34" charset="0"/>
            </a:endParaRPr>
          </a:p>
          <a:p>
            <a:pPr marL="800100" lvl="1"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Plenary lectures given by Damien Ernst and invited guests,</a:t>
            </a:r>
          </a:p>
          <a:p>
            <a:pPr marL="800100" lvl="1" indent="-342900" algn="just">
              <a:buFont typeface="Arial" panose="020B0604020202020204" pitchFamily="34" charset="0"/>
              <a:buChar char="–"/>
            </a:pPr>
            <a:endParaRPr lang="en-GB" sz="500" noProof="0">
              <a:latin typeface="Arial" panose="020B0604020202020204" pitchFamily="34" charset="0"/>
              <a:cs typeface="Arial" panose="020B0604020202020204" pitchFamily="34" charset="0"/>
            </a:endParaRPr>
          </a:p>
          <a:p>
            <a:pPr marL="800100" lvl="1"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Plenary lectures given </a:t>
            </a:r>
            <a:r>
              <a:rPr lang="en-GB" sz="2000">
                <a:latin typeface="Arial"/>
                <a:cs typeface="Arial"/>
              </a:rPr>
              <a:t>by prestigious invited speakers, whose teaching material is available on the class website: </a:t>
            </a:r>
            <a:r>
              <a:rPr lang="en-GB" sz="2000">
                <a:ea typeface="+mn-lt"/>
                <a:cs typeface="+mn-lt"/>
                <a:hlinkClick r:id="rId2">
                  <a:extLst>
                    <a:ext uri="{A12FA001-AC4F-418D-AE19-62706E023703}">
                      <ahyp:hlinkClr xmlns:ahyp="http://schemas.microsoft.com/office/drawing/2018/hyperlinkcolor" val="tx"/>
                    </a:ext>
                  </a:extLst>
                </a:hlinkClick>
              </a:rPr>
              <a:t>https://damien-ernst.be/teaching/elec0018-1-energy-markets/</a:t>
            </a:r>
            <a:r>
              <a:rPr lang="en-GB" sz="2000">
                <a:ea typeface="+mn-lt"/>
                <a:cs typeface="+mn-lt"/>
              </a:rPr>
              <a:t>,</a:t>
            </a:r>
            <a:endParaRPr lang="en-GB" sz="2000" noProof="0">
              <a:latin typeface="Arial" panose="020B0604020202020204" pitchFamily="34" charset="0"/>
              <a:cs typeface="Arial" panose="020B0604020202020204" pitchFamily="34" charset="0"/>
            </a:endParaRPr>
          </a:p>
          <a:p>
            <a:pPr marL="800100" lvl="1" indent="-342900" algn="just">
              <a:buFont typeface="Arial" panose="020B0604020202020204" pitchFamily="34" charset="0"/>
              <a:buChar char="–"/>
            </a:pPr>
            <a:endParaRPr lang="en-GB" sz="500" noProof="0">
              <a:latin typeface="Arial" panose="020B0604020202020204" pitchFamily="34" charset="0"/>
              <a:cs typeface="Arial" panose="020B0604020202020204" pitchFamily="34" charset="0"/>
            </a:endParaRPr>
          </a:p>
          <a:p>
            <a:pPr marL="800100" lvl="1"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Weekly reading assignments of scientific papers,</a:t>
            </a:r>
          </a:p>
          <a:p>
            <a:pPr marL="800100" lvl="1" indent="-342900" algn="just">
              <a:buFont typeface="Arial" panose="020B0604020202020204" pitchFamily="34" charset="0"/>
              <a:buChar char="–"/>
            </a:pPr>
            <a:endParaRPr lang="en-GB" sz="500" noProof="0">
              <a:latin typeface="Arial" panose="020B0604020202020204" pitchFamily="34" charset="0"/>
              <a:cs typeface="Arial" panose="020B0604020202020204" pitchFamily="34" charset="0"/>
            </a:endParaRPr>
          </a:p>
          <a:p>
            <a:pPr marL="800100" lvl="1"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Evaluations based on the readings,</a:t>
            </a:r>
          </a:p>
          <a:p>
            <a:pPr marL="800100" lvl="1" indent="-342900" algn="just">
              <a:buFont typeface="Arial" panose="020B0604020202020204" pitchFamily="34" charset="0"/>
              <a:buChar char="–"/>
            </a:pPr>
            <a:endParaRPr lang="en-GB" sz="500" noProof="0">
              <a:latin typeface="Arial" panose="020B0604020202020204" pitchFamily="34" charset="0"/>
              <a:cs typeface="Arial" panose="020B0604020202020204" pitchFamily="34" charset="0"/>
            </a:endParaRPr>
          </a:p>
          <a:p>
            <a:pPr marL="800100" lvl="1"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Group presentations of the readings.</a:t>
            </a:r>
          </a:p>
          <a:p>
            <a:pPr algn="just"/>
            <a:endParaRPr lang="en-GB" sz="2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Grading will be based on the following:</a:t>
            </a:r>
          </a:p>
          <a:p>
            <a:pPr marL="342900" indent="-342900" algn="just">
              <a:buFont typeface="Arial" panose="020B0604020202020204" pitchFamily="34" charset="0"/>
              <a:buChar char="•"/>
            </a:pPr>
            <a:endParaRPr lang="en-GB" sz="500" noProof="0">
              <a:latin typeface="Arial" panose="020B0604020202020204" pitchFamily="34" charset="0"/>
              <a:cs typeface="Arial" panose="020B0604020202020204" pitchFamily="34" charset="0"/>
            </a:endParaRPr>
          </a:p>
          <a:p>
            <a:pPr marL="800100" lvl="1"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Evaluation of the reading assignments (25%),</a:t>
            </a:r>
          </a:p>
          <a:p>
            <a:pPr marL="800100" lvl="1" indent="-342900" algn="just">
              <a:buFont typeface="Arial" panose="020B0604020202020204" pitchFamily="34" charset="0"/>
              <a:buChar char="–"/>
            </a:pPr>
            <a:endParaRPr lang="en-GB" sz="500" noProof="0">
              <a:latin typeface="Arial" panose="020B0604020202020204" pitchFamily="34" charset="0"/>
              <a:cs typeface="Arial" panose="020B0604020202020204" pitchFamily="34" charset="0"/>
            </a:endParaRPr>
          </a:p>
          <a:p>
            <a:pPr marL="800100" lvl="1"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Group presentation of the reading (25%),</a:t>
            </a:r>
          </a:p>
          <a:p>
            <a:pPr marL="800100" lvl="1" indent="-342900" algn="just">
              <a:buFont typeface="Arial" panose="020B0604020202020204" pitchFamily="34" charset="0"/>
              <a:buChar char="–"/>
            </a:pPr>
            <a:endParaRPr lang="en-GB" sz="500" noProof="0">
              <a:latin typeface="Arial" panose="020B0604020202020204" pitchFamily="34" charset="0"/>
              <a:cs typeface="Arial" panose="020B0604020202020204" pitchFamily="34" charset="0"/>
            </a:endParaRPr>
          </a:p>
          <a:p>
            <a:pPr marL="800100" lvl="1"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Oral exam (50%).</a:t>
            </a:r>
          </a:p>
          <a:p>
            <a:pPr algn="just"/>
            <a:endParaRPr lang="en-GB" sz="2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For the second session, grades will be based on a new scientific paper presentation (50%) and an oral exam (50%).</a:t>
            </a:r>
          </a:p>
        </p:txBody>
      </p:sp>
      <p:sp>
        <p:nvSpPr>
          <p:cNvPr id="4" name="Espace réservé du numéro de diapositive 3">
            <a:extLst>
              <a:ext uri="{FF2B5EF4-FFF2-40B4-BE49-F238E27FC236}">
                <a16:creationId xmlns:a16="http://schemas.microsoft.com/office/drawing/2014/main" id="{C6E739F0-26A4-EAF0-A0A0-A580BE1365B7}"/>
              </a:ext>
            </a:extLst>
          </p:cNvPr>
          <p:cNvSpPr>
            <a:spLocks noGrp="1"/>
          </p:cNvSpPr>
          <p:nvPr>
            <p:ph type="sldNum" sz="quarter" idx="12"/>
          </p:nvPr>
        </p:nvSpPr>
        <p:spPr/>
        <p:txBody>
          <a:bodyPr/>
          <a:lstStyle/>
          <a:p>
            <a:fld id="{C7CC0789-4E3B-4896-AB79-9C52DA5A6F9C}" type="slidenum">
              <a:rPr lang="en-GB" smtClean="0"/>
              <a:t>4</a:t>
            </a:fld>
            <a:endParaRPr lang="en-GB"/>
          </a:p>
        </p:txBody>
      </p:sp>
    </p:spTree>
    <p:extLst>
      <p:ext uri="{BB962C8B-B14F-4D97-AF65-F5344CB8AC3E}">
        <p14:creationId xmlns:p14="http://schemas.microsoft.com/office/powerpoint/2010/main" val="3683817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61F53EE-8FF9-EAF2-D22E-62C5E7A29CEE}"/>
              </a:ext>
            </a:extLst>
          </p:cNvPr>
          <p:cNvPicPr>
            <a:picLocks noChangeAspect="1"/>
          </p:cNvPicPr>
          <p:nvPr/>
        </p:nvPicPr>
        <p:blipFill>
          <a:blip r:embed="rId2"/>
          <a:stretch>
            <a:fillRect/>
          </a:stretch>
        </p:blipFill>
        <p:spPr>
          <a:xfrm>
            <a:off x="1078705" y="2327305"/>
            <a:ext cx="8535988" cy="3849741"/>
          </a:xfrm>
          <a:prstGeom prst="rect">
            <a:avLst/>
          </a:prstGeom>
        </p:spPr>
      </p:pic>
      <p:sp>
        <p:nvSpPr>
          <p:cNvPr id="5" name="ZoneTexte 4">
            <a:extLst>
              <a:ext uri="{FF2B5EF4-FFF2-40B4-BE49-F238E27FC236}">
                <a16:creationId xmlns:a16="http://schemas.microsoft.com/office/drawing/2014/main" id="{16C5857B-45E7-41CF-4D2F-2A40C11F37C6}"/>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The flow of energy – How electricity reaches consumers (2/2)</a:t>
            </a:r>
          </a:p>
        </p:txBody>
      </p:sp>
      <p:sp>
        <p:nvSpPr>
          <p:cNvPr id="6" name="Rectangle 5">
            <a:extLst>
              <a:ext uri="{FF2B5EF4-FFF2-40B4-BE49-F238E27FC236}">
                <a16:creationId xmlns:a16="http://schemas.microsoft.com/office/drawing/2014/main" id="{4ED81C77-AC1D-280A-6AE0-0FCBE85D5705}"/>
              </a:ext>
            </a:extLst>
          </p:cNvPr>
          <p:cNvSpPr/>
          <p:nvPr/>
        </p:nvSpPr>
        <p:spPr>
          <a:xfrm>
            <a:off x="684187" y="1889975"/>
            <a:ext cx="9232468" cy="472440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 name="Espace réservé du numéro de diapositive 2">
            <a:extLst>
              <a:ext uri="{FF2B5EF4-FFF2-40B4-BE49-F238E27FC236}">
                <a16:creationId xmlns:a16="http://schemas.microsoft.com/office/drawing/2014/main" id="{712D1A3A-1057-E386-91B0-A91967333CCD}"/>
              </a:ext>
            </a:extLst>
          </p:cNvPr>
          <p:cNvSpPr>
            <a:spLocks noGrp="1"/>
          </p:cNvSpPr>
          <p:nvPr>
            <p:ph type="sldNum" sz="quarter" idx="12"/>
          </p:nvPr>
        </p:nvSpPr>
        <p:spPr/>
        <p:txBody>
          <a:bodyPr/>
          <a:lstStyle/>
          <a:p>
            <a:fld id="{C7CC0789-4E3B-4896-AB79-9C52DA5A6F9C}" type="slidenum">
              <a:rPr lang="en-GB" smtClean="0"/>
              <a:t>40</a:t>
            </a:fld>
            <a:endParaRPr lang="en-GB"/>
          </a:p>
        </p:txBody>
      </p:sp>
    </p:spTree>
    <p:extLst>
      <p:ext uri="{BB962C8B-B14F-4D97-AF65-F5344CB8AC3E}">
        <p14:creationId xmlns:p14="http://schemas.microsoft.com/office/powerpoint/2010/main" val="49719713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56BCAA53-ED28-396B-60BF-A5242601492C}"/>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spot fuel market (3/3) – The spot basis </a:t>
            </a:r>
            <a:endParaRPr lang="en-US" sz="240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02CB0285-8250-5A6B-FC79-6BB53BEA4B96}"/>
              </a:ext>
            </a:extLst>
          </p:cNvPr>
          <p:cNvSpPr txBox="1"/>
          <p:nvPr/>
        </p:nvSpPr>
        <p:spPr>
          <a:xfrm>
            <a:off x="590881" y="1130398"/>
            <a:ext cx="9485264" cy="3941207"/>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spot basis refers to the relationship between the paper market and the spot market, specifically between a commodity on the NYMEX and its corresponding commodity in the physical bulk market. This relationship can</a:t>
            </a:r>
            <a:r>
              <a:rPr lang="en-US" sz="2001" b="1">
                <a:latin typeface="Arial" panose="020B0604020202020204" pitchFamily="34" charset="0"/>
                <a:cs typeface="Arial" panose="020B0604020202020204" pitchFamily="34" charset="0"/>
              </a:rPr>
              <a:t> sometimes be positive, sometimes</a:t>
            </a:r>
            <a:r>
              <a:rPr lang="en-US" sz="2001">
                <a:latin typeface="Arial" panose="020B0604020202020204" pitchFamily="34" charset="0"/>
                <a:cs typeface="Arial" panose="020B0604020202020204" pitchFamily="34" charset="0"/>
              </a:rPr>
              <a:t> </a:t>
            </a:r>
            <a:r>
              <a:rPr lang="en-US" sz="2001" b="1">
                <a:latin typeface="Arial" panose="020B0604020202020204" pitchFamily="34" charset="0"/>
                <a:cs typeface="Arial" panose="020B0604020202020204" pitchFamily="34" charset="0"/>
              </a:rPr>
              <a:t>negative</a:t>
            </a:r>
            <a:r>
              <a:rPr lang="en-US" sz="2001">
                <a:latin typeface="Arial" panose="020B0604020202020204" pitchFamily="34" charset="0"/>
                <a:cs typeface="Arial" panose="020B0604020202020204" pitchFamily="34" charset="0"/>
              </a:rPr>
              <a:t>, and occasionally "flat" compared to futures prices.</a:t>
            </a:r>
          </a:p>
          <a:p>
            <a:pPr algn="just"/>
            <a:endParaRPr lang="en-US" sz="15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If the current-month, often called the spot-month, RBOB gasoline blendstock is trading on the NYMEX at $1.65/gallon</a:t>
            </a:r>
            <a:r>
              <a:rPr lang="en-US" sz="2001" b="1">
                <a:latin typeface="Arial" panose="020B0604020202020204" pitchFamily="34" charset="0"/>
                <a:cs typeface="Arial" panose="020B0604020202020204" pitchFamily="34" charset="0"/>
              </a:rPr>
              <a:t>*</a:t>
            </a:r>
            <a:r>
              <a:rPr lang="en-US" sz="2001">
                <a:latin typeface="Arial" panose="020B0604020202020204" pitchFamily="34" charset="0"/>
                <a:cs typeface="Arial" panose="020B0604020202020204" pitchFamily="34" charset="0"/>
              </a:rPr>
              <a:t>, a Gulf Coast refiner may indicate that they are selling spot for 15 cents under that price. Traders are typically busy and may not specify ‘15 cents under NYMEX RBOB’, but that is the implied meaning. </a:t>
            </a:r>
            <a:r>
              <a:rPr lang="en-US" sz="2001" b="1">
                <a:latin typeface="Arial" panose="020B0604020202020204" pitchFamily="34" charset="0"/>
                <a:cs typeface="Arial" panose="020B0604020202020204" pitchFamily="34" charset="0"/>
              </a:rPr>
              <a:t>The minus 15 cents represents what you are negotiating against the NYMEX price, and this amount is also referred to as a ‘differential’.</a:t>
            </a:r>
          </a:p>
          <a:p>
            <a:pPr algn="just"/>
            <a:endParaRPr lang="en-US" sz="15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differentials fluctuate based on market conditions both in the U.S. and globally. </a:t>
            </a:r>
            <a:endParaRPr lang="en-US" sz="1000">
              <a:latin typeface="Arial" panose="020B0604020202020204" pitchFamily="34" charset="0"/>
              <a:cs typeface="Arial" panose="020B0604020202020204" pitchFamily="34" charset="0"/>
            </a:endParaRPr>
          </a:p>
        </p:txBody>
      </p:sp>
      <p:pic>
        <p:nvPicPr>
          <p:cNvPr id="14" name="Picture 5" descr="A diagram of a graph&#10;&#10;Description automatically generated with medium confidence">
            <a:extLst>
              <a:ext uri="{FF2B5EF4-FFF2-40B4-BE49-F238E27FC236}">
                <a16:creationId xmlns:a16="http://schemas.microsoft.com/office/drawing/2014/main" id="{7160758C-DD1F-3477-5FEE-BEDB6D3E7715}"/>
              </a:ext>
            </a:extLst>
          </p:cNvPr>
          <p:cNvPicPr>
            <a:picLocks noChangeAspect="1"/>
          </p:cNvPicPr>
          <p:nvPr/>
        </p:nvPicPr>
        <p:blipFill>
          <a:blip r:embed="rId2"/>
          <a:stretch>
            <a:fillRect/>
          </a:stretch>
        </p:blipFill>
        <p:spPr>
          <a:xfrm>
            <a:off x="1929414" y="5509354"/>
            <a:ext cx="6834567" cy="1386723"/>
          </a:xfrm>
          <a:prstGeom prst="rect">
            <a:avLst/>
          </a:prstGeom>
        </p:spPr>
      </p:pic>
      <p:sp>
        <p:nvSpPr>
          <p:cNvPr id="18" name="ZoneTexte 17">
            <a:extLst>
              <a:ext uri="{FF2B5EF4-FFF2-40B4-BE49-F238E27FC236}">
                <a16:creationId xmlns:a16="http://schemas.microsoft.com/office/drawing/2014/main" id="{2F83D66E-6F06-31AD-E5BE-DA9BD703F9FC}"/>
              </a:ext>
            </a:extLst>
          </p:cNvPr>
          <p:cNvSpPr txBox="1"/>
          <p:nvPr/>
        </p:nvSpPr>
        <p:spPr>
          <a:xfrm>
            <a:off x="213690" y="7584043"/>
            <a:ext cx="5344973" cy="292388"/>
          </a:xfrm>
          <a:prstGeom prst="rect">
            <a:avLst/>
          </a:prstGeom>
          <a:noFill/>
        </p:spPr>
        <p:txBody>
          <a:bodyPr wrap="square">
            <a:spAutoFit/>
          </a:bodyPr>
          <a:lstStyle/>
          <a:p>
            <a:r>
              <a:rPr lang="en-GB" sz="1300" b="1">
                <a:latin typeface="Arial" panose="020B0604020202020204" pitchFamily="34" charset="0"/>
                <a:cs typeface="Arial" panose="020B0604020202020204" pitchFamily="34" charset="0"/>
              </a:rPr>
              <a:t>*</a:t>
            </a:r>
            <a:r>
              <a:rPr lang="en-GB" sz="1300">
                <a:latin typeface="Arial" panose="020B0604020202020204" pitchFamily="34" charset="0"/>
                <a:cs typeface="Arial" panose="020B0604020202020204" pitchFamily="34" charset="0"/>
              </a:rPr>
              <a:t>One gallon is approximately equal to 3.78 litres.</a:t>
            </a:r>
          </a:p>
        </p:txBody>
      </p:sp>
      <p:sp>
        <p:nvSpPr>
          <p:cNvPr id="19" name="Rectangle 18">
            <a:extLst>
              <a:ext uri="{FF2B5EF4-FFF2-40B4-BE49-F238E27FC236}">
                <a16:creationId xmlns:a16="http://schemas.microsoft.com/office/drawing/2014/main" id="{8319A0B3-F8E7-3694-075B-029C13A5A40B}"/>
              </a:ext>
            </a:extLst>
          </p:cNvPr>
          <p:cNvSpPr/>
          <p:nvPr/>
        </p:nvSpPr>
        <p:spPr>
          <a:xfrm>
            <a:off x="1650424" y="5390124"/>
            <a:ext cx="7392551" cy="164869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2" name="Espace réservé du numéro de diapositive 1">
            <a:extLst>
              <a:ext uri="{FF2B5EF4-FFF2-40B4-BE49-F238E27FC236}">
                <a16:creationId xmlns:a16="http://schemas.microsoft.com/office/drawing/2014/main" id="{2D882E96-13DF-DDB1-27D0-27E48B88B067}"/>
              </a:ext>
            </a:extLst>
          </p:cNvPr>
          <p:cNvSpPr>
            <a:spLocks noGrp="1"/>
          </p:cNvSpPr>
          <p:nvPr>
            <p:ph type="sldNum" sz="quarter" idx="12"/>
          </p:nvPr>
        </p:nvSpPr>
        <p:spPr/>
        <p:txBody>
          <a:bodyPr/>
          <a:lstStyle/>
          <a:p>
            <a:fld id="{C7CC0789-4E3B-4896-AB79-9C52DA5A6F9C}" type="slidenum">
              <a:rPr lang="en-GB" smtClean="0"/>
              <a:t>400</a:t>
            </a:fld>
            <a:endParaRPr lang="en-GB"/>
          </a:p>
        </p:txBody>
      </p:sp>
    </p:spTree>
    <p:extLst>
      <p:ext uri="{BB962C8B-B14F-4D97-AF65-F5344CB8AC3E}">
        <p14:creationId xmlns:p14="http://schemas.microsoft.com/office/powerpoint/2010/main" val="1183427529"/>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3AEC27EE-7F31-0CD1-8069-5D7F5DCCDE10}"/>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wholesale rack market (1/4)</a:t>
            </a:r>
            <a:endParaRPr lang="en-US" sz="240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FA43C1E7-5672-8E52-1DB2-7B05125DA289}"/>
              </a:ext>
            </a:extLst>
          </p:cNvPr>
          <p:cNvSpPr txBox="1"/>
          <p:nvPr/>
        </p:nvSpPr>
        <p:spPr>
          <a:xfrm>
            <a:off x="590880" y="1039933"/>
            <a:ext cx="9485264" cy="6635208"/>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 rack is a fuel distribution point, usually located along a pipeline, where fuel is supplied. It is called a “rack” because trucks pull up to an actual loading rack to receive fuel from their suppliers. There are approximately 400 racks in the United States, with 220 situated on pipelines and the remainder not.</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Unlike spot transactions, which typically involve high volumes, </a:t>
            </a:r>
            <a:r>
              <a:rPr lang="en-US" sz="2001" b="1">
                <a:latin typeface="Arial" panose="020B0604020202020204" pitchFamily="34" charset="0"/>
                <a:cs typeface="Arial" panose="020B0604020202020204" pitchFamily="34" charset="0"/>
              </a:rPr>
              <a:t>rack transactions usually consist of ‘truck and trailer’ quantities </a:t>
            </a:r>
            <a:r>
              <a:rPr lang="en-US" sz="2001">
                <a:latin typeface="Arial" panose="020B0604020202020204" pitchFamily="34" charset="0"/>
                <a:cs typeface="Arial" panose="020B0604020202020204" pitchFamily="34" charset="0"/>
              </a:rPr>
              <a:t>(approximately 8,000 gallons).</a:t>
            </a: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Who pulls fuel from a rack?</a:t>
            </a:r>
          </a:p>
          <a:p>
            <a:pPr algn="just"/>
            <a:endParaRPr lang="en-US"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Jobbers: Distributors who resell fuel, treating it as a revenue center;</a:t>
            </a:r>
          </a:p>
          <a:p>
            <a:pPr marL="343037" indent="-343037" algn="just">
              <a:buFont typeface="Arial" panose="020B0604020202020204" pitchFamily="34" charset="0"/>
              <a:buChar char="•"/>
            </a:pPr>
            <a:endParaRPr lang="en-US"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Retailers: Businesses that sell fuel to consumers;</a:t>
            </a:r>
          </a:p>
          <a:p>
            <a:pPr marL="343037" indent="-343037" algn="just">
              <a:buFont typeface="Arial" panose="020B0604020202020204" pitchFamily="34" charset="0"/>
              <a:buChar char="•"/>
            </a:pPr>
            <a:endParaRPr lang="en-US"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End Users: Organizations or individuals who directly use the fuel.</a:t>
            </a:r>
          </a:p>
        </p:txBody>
      </p:sp>
      <p:pic>
        <p:nvPicPr>
          <p:cNvPr id="14" name="Picture 6" descr="A white truck parked in a warehouse&#10;&#10;Description automatically generated">
            <a:extLst>
              <a:ext uri="{FF2B5EF4-FFF2-40B4-BE49-F238E27FC236}">
                <a16:creationId xmlns:a16="http://schemas.microsoft.com/office/drawing/2014/main" id="{9129742C-911C-EF4F-96BF-D0B9D37E4D32}"/>
              </a:ext>
            </a:extLst>
          </p:cNvPr>
          <p:cNvPicPr>
            <a:picLocks noChangeAspect="1"/>
          </p:cNvPicPr>
          <p:nvPr/>
        </p:nvPicPr>
        <p:blipFill>
          <a:blip r:embed="rId2"/>
          <a:stretch>
            <a:fillRect/>
          </a:stretch>
        </p:blipFill>
        <p:spPr>
          <a:xfrm>
            <a:off x="2729667" y="3531405"/>
            <a:ext cx="5234066" cy="2169138"/>
          </a:xfrm>
          <a:prstGeom prst="rect">
            <a:avLst/>
          </a:prstGeom>
        </p:spPr>
      </p:pic>
      <p:sp>
        <p:nvSpPr>
          <p:cNvPr id="15" name="Rectangle 14">
            <a:extLst>
              <a:ext uri="{FF2B5EF4-FFF2-40B4-BE49-F238E27FC236}">
                <a16:creationId xmlns:a16="http://schemas.microsoft.com/office/drawing/2014/main" id="{826635A4-A38C-5669-02C8-A6C72637EA43}"/>
              </a:ext>
            </a:extLst>
          </p:cNvPr>
          <p:cNvSpPr/>
          <p:nvPr/>
        </p:nvSpPr>
        <p:spPr>
          <a:xfrm>
            <a:off x="2729667" y="3531405"/>
            <a:ext cx="5234066" cy="216913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2" name="Espace réservé du numéro de diapositive 1">
            <a:extLst>
              <a:ext uri="{FF2B5EF4-FFF2-40B4-BE49-F238E27FC236}">
                <a16:creationId xmlns:a16="http://schemas.microsoft.com/office/drawing/2014/main" id="{CA6540F5-AABA-5B1B-6A33-A9A90197DD26}"/>
              </a:ext>
            </a:extLst>
          </p:cNvPr>
          <p:cNvSpPr>
            <a:spLocks noGrp="1"/>
          </p:cNvSpPr>
          <p:nvPr>
            <p:ph type="sldNum" sz="quarter" idx="12"/>
          </p:nvPr>
        </p:nvSpPr>
        <p:spPr/>
        <p:txBody>
          <a:bodyPr/>
          <a:lstStyle/>
          <a:p>
            <a:fld id="{C7CC0789-4E3B-4896-AB79-9C52DA5A6F9C}" type="slidenum">
              <a:rPr lang="en-GB" smtClean="0"/>
              <a:t>401</a:t>
            </a:fld>
            <a:endParaRPr lang="en-GB"/>
          </a:p>
        </p:txBody>
      </p:sp>
    </p:spTree>
    <p:extLst>
      <p:ext uri="{BB962C8B-B14F-4D97-AF65-F5344CB8AC3E}">
        <p14:creationId xmlns:p14="http://schemas.microsoft.com/office/powerpoint/2010/main" val="3723898061"/>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diagram of a pipe and dollar sign&#10;&#10;Description automatically generated">
            <a:extLst>
              <a:ext uri="{FF2B5EF4-FFF2-40B4-BE49-F238E27FC236}">
                <a16:creationId xmlns:a16="http://schemas.microsoft.com/office/drawing/2014/main" id="{3617B6F8-B6E1-1A02-9486-A48544F81DAE}"/>
              </a:ext>
            </a:extLst>
          </p:cNvPr>
          <p:cNvPicPr>
            <a:picLocks noGrp="1" noChangeAspect="1"/>
          </p:cNvPicPr>
          <p:nvPr>
            <p:ph idx="1"/>
          </p:nvPr>
        </p:nvPicPr>
        <p:blipFill>
          <a:blip r:embed="rId2"/>
          <a:stretch>
            <a:fillRect/>
          </a:stretch>
        </p:blipFill>
        <p:spPr>
          <a:xfrm>
            <a:off x="2494437" y="5050381"/>
            <a:ext cx="5704524" cy="2042063"/>
          </a:xfrm>
        </p:spPr>
      </p:pic>
      <p:sp>
        <p:nvSpPr>
          <p:cNvPr id="9" name="TextBox 8">
            <a:extLst>
              <a:ext uri="{FF2B5EF4-FFF2-40B4-BE49-F238E27FC236}">
                <a16:creationId xmlns:a16="http://schemas.microsoft.com/office/drawing/2014/main" id="{61D3771D-2948-F676-F419-BBB840EF52BC}"/>
              </a:ext>
            </a:extLst>
          </p:cNvPr>
          <p:cNvSpPr txBox="1"/>
          <p:nvPr/>
        </p:nvSpPr>
        <p:spPr>
          <a:xfrm>
            <a:off x="2608563" y="7131516"/>
            <a:ext cx="5476269" cy="523427"/>
          </a:xfrm>
          <a:prstGeom prst="rect">
            <a:avLst/>
          </a:prstGeom>
          <a:noFill/>
        </p:spPr>
        <p:txBody>
          <a:bodyPr wrap="square">
            <a:spAutoFit/>
          </a:bodyPr>
          <a:lstStyle/>
          <a:p>
            <a:pPr algn="ctr"/>
            <a:r>
              <a:rPr lang="en-GB" sz="1401" i="1">
                <a:latin typeface="Arial" panose="020B0604020202020204" pitchFamily="34" charset="0"/>
                <a:cs typeface="Arial" panose="020B0604020202020204" pitchFamily="34" charset="0"/>
              </a:rPr>
              <a:t>A spot price increase or decrease day-to-day changes that equation AND impacts the refiner price at the rack. </a:t>
            </a:r>
          </a:p>
        </p:txBody>
      </p:sp>
      <p:sp>
        <p:nvSpPr>
          <p:cNvPr id="10" name="ZoneTexte 9">
            <a:extLst>
              <a:ext uri="{FF2B5EF4-FFF2-40B4-BE49-F238E27FC236}">
                <a16:creationId xmlns:a16="http://schemas.microsoft.com/office/drawing/2014/main" id="{3302887F-1A6D-38D2-3188-28F232E31EA4}"/>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wholesale rack market (2/4)</a:t>
            </a:r>
            <a:endParaRPr lang="en-US" sz="2401">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0E6CC063-498B-937B-54B2-833EB1F7DC45}"/>
              </a:ext>
            </a:extLst>
          </p:cNvPr>
          <p:cNvSpPr txBox="1"/>
          <p:nvPr/>
        </p:nvSpPr>
        <p:spPr>
          <a:xfrm>
            <a:off x="590881" y="1072685"/>
            <a:ext cx="9621712" cy="2478581"/>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An example of spot-to-rack pricing: Atlanta is served by the Gulf Coast spot market. </a:t>
            </a:r>
          </a:p>
          <a:p>
            <a:pPr algn="just"/>
            <a:endParaRPr lang="en-GB" sz="1000">
              <a:latin typeface="Arial" panose="020B0604020202020204" pitchFamily="34" charset="0"/>
              <a:cs typeface="Arial" panose="020B0604020202020204" pitchFamily="34" charset="0"/>
            </a:endParaRPr>
          </a:p>
          <a:p>
            <a:pPr algn="just"/>
            <a:r>
              <a:rPr lang="en-GB" sz="2001" u="sng">
                <a:latin typeface="Arial" panose="020B0604020202020204" pitchFamily="34" charset="0"/>
                <a:cs typeface="Arial" panose="020B0604020202020204" pitchFamily="34" charset="0"/>
              </a:rPr>
              <a:t>Assumptions:</a:t>
            </a:r>
          </a:p>
          <a:p>
            <a:pPr algn="just"/>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The cost to ship diesel from the Gulf Coast to Atlanta is approximately $0.0375/gallon.  </a:t>
            </a: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Extra fees amount to $0.0125/gallon (e.g. terminal fees, security fees, …).  </a:t>
            </a: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Today’s average spot price for Gulf Coast ultra-low-sulfur diesel is $2.58/gallon (calculated as NYMEX price +/- differential).  </a:t>
            </a:r>
          </a:p>
        </p:txBody>
      </p:sp>
      <p:sp>
        <p:nvSpPr>
          <p:cNvPr id="14" name="ZoneTexte 13">
            <a:extLst>
              <a:ext uri="{FF2B5EF4-FFF2-40B4-BE49-F238E27FC236}">
                <a16:creationId xmlns:a16="http://schemas.microsoft.com/office/drawing/2014/main" id="{F5AC3BCE-3200-8066-35D0-287C4421236E}"/>
              </a:ext>
            </a:extLst>
          </p:cNvPr>
          <p:cNvSpPr txBox="1"/>
          <p:nvPr/>
        </p:nvSpPr>
        <p:spPr>
          <a:xfrm>
            <a:off x="1454313" y="4062592"/>
            <a:ext cx="7698531" cy="400268"/>
          </a:xfrm>
          <a:prstGeom prst="rect">
            <a:avLst/>
          </a:prstGeom>
          <a:noFill/>
        </p:spPr>
        <p:txBody>
          <a:bodyPr wrap="square">
            <a:spAutoFit/>
          </a:bodyPr>
          <a:lstStyle/>
          <a:p>
            <a:pPr algn="ctr"/>
            <a:r>
              <a:rPr lang="en-US" sz="2001" b="1">
                <a:latin typeface="Arial" panose="020B0604020202020204" pitchFamily="34" charset="0"/>
                <a:cs typeface="Arial" panose="020B0604020202020204" pitchFamily="34" charset="0"/>
              </a:rPr>
              <a:t>Question:</a:t>
            </a:r>
            <a:r>
              <a:rPr lang="en-US" sz="2001">
                <a:latin typeface="Arial" panose="020B0604020202020204" pitchFamily="34" charset="0"/>
                <a:cs typeface="Arial" panose="020B0604020202020204" pitchFamily="34" charset="0"/>
              </a:rPr>
              <a:t> </a:t>
            </a:r>
            <a:r>
              <a:rPr lang="en-US" sz="2001" b="1">
                <a:latin typeface="Arial" panose="020B0604020202020204" pitchFamily="34" charset="0"/>
                <a:cs typeface="Arial" panose="020B0604020202020204" pitchFamily="34" charset="0"/>
              </a:rPr>
              <a:t>What is the total cost to the refiner in this example?</a:t>
            </a:r>
            <a:endParaRPr lang="en-GB" sz="2001" b="1">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0563BCAE-14CB-36BE-5241-B5F596753AD2}"/>
              </a:ext>
            </a:extLst>
          </p:cNvPr>
          <p:cNvSpPr/>
          <p:nvPr/>
        </p:nvSpPr>
        <p:spPr>
          <a:xfrm>
            <a:off x="2494437" y="5050381"/>
            <a:ext cx="5704524" cy="204206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6" name="Rectangle 15">
            <a:extLst>
              <a:ext uri="{FF2B5EF4-FFF2-40B4-BE49-F238E27FC236}">
                <a16:creationId xmlns:a16="http://schemas.microsoft.com/office/drawing/2014/main" id="{BB4738F7-CC58-C1D5-F9A4-6A7B5B89931B}"/>
              </a:ext>
            </a:extLst>
          </p:cNvPr>
          <p:cNvSpPr/>
          <p:nvPr/>
        </p:nvSpPr>
        <p:spPr>
          <a:xfrm>
            <a:off x="873445" y="3854557"/>
            <a:ext cx="8920133" cy="816339"/>
          </a:xfrm>
          <a:prstGeom prst="rect">
            <a:avLst/>
          </a:prstGeom>
          <a:noFill/>
          <a:ln w="9525">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2" name="Espace réservé du numéro de diapositive 1">
            <a:extLst>
              <a:ext uri="{FF2B5EF4-FFF2-40B4-BE49-F238E27FC236}">
                <a16:creationId xmlns:a16="http://schemas.microsoft.com/office/drawing/2014/main" id="{83897D90-DE24-3BAC-D88A-E04FBEDA45DE}"/>
              </a:ext>
            </a:extLst>
          </p:cNvPr>
          <p:cNvSpPr>
            <a:spLocks noGrp="1"/>
          </p:cNvSpPr>
          <p:nvPr>
            <p:ph type="sldNum" sz="quarter" idx="12"/>
          </p:nvPr>
        </p:nvSpPr>
        <p:spPr/>
        <p:txBody>
          <a:bodyPr/>
          <a:lstStyle/>
          <a:p>
            <a:fld id="{C7CC0789-4E3B-4896-AB79-9C52DA5A6F9C}" type="slidenum">
              <a:rPr lang="en-GB" smtClean="0"/>
              <a:t>402</a:t>
            </a:fld>
            <a:endParaRPr lang="en-GB"/>
          </a:p>
        </p:txBody>
      </p:sp>
    </p:spTree>
    <p:extLst>
      <p:ext uri="{BB962C8B-B14F-4D97-AF65-F5344CB8AC3E}">
        <p14:creationId xmlns:p14="http://schemas.microsoft.com/office/powerpoint/2010/main" val="2969899500"/>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CE9115B-3E93-F954-84A7-37C0992D12E5}"/>
              </a:ext>
            </a:extLst>
          </p:cNvPr>
          <p:cNvSpPr txBox="1"/>
          <p:nvPr/>
        </p:nvSpPr>
        <p:spPr>
          <a:xfrm>
            <a:off x="590880" y="1774608"/>
            <a:ext cx="9485264" cy="708166"/>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refiner’s total cost to get the diesel from their refinery to the Atlanta rack is </a:t>
            </a:r>
            <a:r>
              <a:rPr lang="en-GB" sz="2001" b="1">
                <a:latin typeface="Arial" panose="020B0604020202020204" pitchFamily="34" charset="0"/>
                <a:cs typeface="Arial" panose="020B0604020202020204" pitchFamily="34" charset="0"/>
              </a:rPr>
              <a:t>$2.63/gallon </a:t>
            </a:r>
            <a:r>
              <a:rPr lang="en-GB" sz="2001">
                <a:latin typeface="Arial" panose="020B0604020202020204" pitchFamily="34" charset="0"/>
                <a:cs typeface="Arial" panose="020B0604020202020204" pitchFamily="34" charset="0"/>
              </a:rPr>
              <a:t>($2.58 + $0.0375 + $0.0125).  </a:t>
            </a:r>
          </a:p>
        </p:txBody>
      </p:sp>
      <p:sp>
        <p:nvSpPr>
          <p:cNvPr id="11" name="ZoneTexte 10">
            <a:extLst>
              <a:ext uri="{FF2B5EF4-FFF2-40B4-BE49-F238E27FC236}">
                <a16:creationId xmlns:a16="http://schemas.microsoft.com/office/drawing/2014/main" id="{726C95DF-195E-AC6D-DF06-5D4378AAE559}"/>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wholesale rack market (3/4)</a:t>
            </a:r>
            <a:endParaRPr lang="en-US" sz="240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B55F8A09-DEDF-D2CF-D1C6-57B38A47905A}"/>
              </a:ext>
            </a:extLst>
          </p:cNvPr>
          <p:cNvSpPr txBox="1"/>
          <p:nvPr/>
        </p:nvSpPr>
        <p:spPr>
          <a:xfrm>
            <a:off x="590879" y="3215001"/>
            <a:ext cx="9425399" cy="3479250"/>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Now, let us say that a day later, the cost at the Gulf Coast rises from $2.58/gallon to $2.63/gallon; a 5-cent per gallon increase.</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Using the same calculations as above, the ‘spot replacement’ cost jumped from $2.63/gallon yesterday to $2.68 today. You can bet that refiners, who monitor the spot market throughout the day, will not ‘eat’ those 5 cents per gallon.</a:t>
            </a:r>
          </a:p>
          <a:p>
            <a:pPr algn="just"/>
            <a:endParaRPr lang="en-US" sz="1000">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They will raise their rack prices by some or all of that amount to account for the change in their market cost.</a:t>
            </a:r>
          </a:p>
          <a:p>
            <a:pPr algn="just"/>
            <a:endParaRPr lang="en-US" sz="1000" b="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increase is expected to take effect around 6 p.m. local time at the corresponding rack.</a:t>
            </a:r>
          </a:p>
        </p:txBody>
      </p:sp>
      <p:sp>
        <p:nvSpPr>
          <p:cNvPr id="2" name="Espace réservé du numéro de diapositive 1">
            <a:extLst>
              <a:ext uri="{FF2B5EF4-FFF2-40B4-BE49-F238E27FC236}">
                <a16:creationId xmlns:a16="http://schemas.microsoft.com/office/drawing/2014/main" id="{79F4F829-5E81-D59A-9B99-366985A1E378}"/>
              </a:ext>
            </a:extLst>
          </p:cNvPr>
          <p:cNvSpPr>
            <a:spLocks noGrp="1"/>
          </p:cNvSpPr>
          <p:nvPr>
            <p:ph type="sldNum" sz="quarter" idx="12"/>
          </p:nvPr>
        </p:nvSpPr>
        <p:spPr/>
        <p:txBody>
          <a:bodyPr/>
          <a:lstStyle/>
          <a:p>
            <a:fld id="{C7CC0789-4E3B-4896-AB79-9C52DA5A6F9C}" type="slidenum">
              <a:rPr lang="en-GB" smtClean="0"/>
              <a:t>403</a:t>
            </a:fld>
            <a:endParaRPr lang="en-GB"/>
          </a:p>
        </p:txBody>
      </p:sp>
    </p:spTree>
    <p:extLst>
      <p:ext uri="{BB962C8B-B14F-4D97-AF65-F5344CB8AC3E}">
        <p14:creationId xmlns:p14="http://schemas.microsoft.com/office/powerpoint/2010/main" val="1191232444"/>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839D606-6BF5-4179-A2EA-7A6CC39C8B7C}"/>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wholesale rack market (4/4)</a:t>
            </a:r>
            <a:endParaRPr lang="en-US" sz="2401">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46654283-7265-28D0-6756-B4AC04A4503B}"/>
              </a:ext>
            </a:extLst>
          </p:cNvPr>
          <p:cNvSpPr txBox="1"/>
          <p:nvPr/>
        </p:nvSpPr>
        <p:spPr>
          <a:xfrm>
            <a:off x="590880" y="3191327"/>
            <a:ext cx="9485264" cy="2555571"/>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only charges included in a rack price are those incurred in transporting the fuel from the refinery to the distribution rack. Rack prices do not include taxes or freight charges for carrying the fuel from the rack to the retail station.</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products sold at the rack include most grades of gasoline, distillates, biodiesel, renewable diesel, pure ethanol, and, in some cases, jet fuel. Propane is sold at racks that are separate from those for refined products, but it can also be found at racks that sell refined products.</a:t>
            </a:r>
          </a:p>
        </p:txBody>
      </p:sp>
      <p:sp>
        <p:nvSpPr>
          <p:cNvPr id="2" name="Espace réservé du numéro de diapositive 1">
            <a:extLst>
              <a:ext uri="{FF2B5EF4-FFF2-40B4-BE49-F238E27FC236}">
                <a16:creationId xmlns:a16="http://schemas.microsoft.com/office/drawing/2014/main" id="{34FC6C9D-73B0-C216-BD97-B3E40E19CBF3}"/>
              </a:ext>
            </a:extLst>
          </p:cNvPr>
          <p:cNvSpPr>
            <a:spLocks noGrp="1"/>
          </p:cNvSpPr>
          <p:nvPr>
            <p:ph type="sldNum" sz="quarter" idx="12"/>
          </p:nvPr>
        </p:nvSpPr>
        <p:spPr/>
        <p:txBody>
          <a:bodyPr/>
          <a:lstStyle/>
          <a:p>
            <a:fld id="{C7CC0789-4E3B-4896-AB79-9C52DA5A6F9C}" type="slidenum">
              <a:rPr lang="en-GB" smtClean="0"/>
              <a:t>404</a:t>
            </a:fld>
            <a:endParaRPr lang="en-GB"/>
          </a:p>
        </p:txBody>
      </p:sp>
    </p:spTree>
    <p:extLst>
      <p:ext uri="{BB962C8B-B14F-4D97-AF65-F5344CB8AC3E}">
        <p14:creationId xmlns:p14="http://schemas.microsoft.com/office/powerpoint/2010/main" val="1944716868"/>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E1B28CE7-F19D-EED4-4FBC-0678DF168D5B}"/>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retail market (1/2)</a:t>
            </a:r>
            <a:endParaRPr lang="en-US" sz="240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2CE9D565-6966-64BC-8941-11E8BCECF713}"/>
              </a:ext>
            </a:extLst>
          </p:cNvPr>
          <p:cNvSpPr txBox="1"/>
          <p:nvPr/>
        </p:nvSpPr>
        <p:spPr>
          <a:xfrm>
            <a:off x="590880" y="3052004"/>
            <a:ext cx="9485264" cy="2555571"/>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retail portion of the fuel chain is the most visible to the public and likely the most complex to navigate. In the previous section, we discussed wholesale racks, where fuel resellers, retailers, and end users pick up fuel in ‘truck and trailer’ quantities at one of roughly 400 terminals in the U.S.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Aside from some ancillary shipping-related charges, there is no tax included in a rack price. Up until this point, we have not considered the cost of getting the fuel from the rack to the station, but that changes once we reach the retail price level.</a:t>
            </a:r>
          </a:p>
        </p:txBody>
      </p:sp>
      <p:sp>
        <p:nvSpPr>
          <p:cNvPr id="2" name="Espace réservé du numéro de diapositive 1">
            <a:extLst>
              <a:ext uri="{FF2B5EF4-FFF2-40B4-BE49-F238E27FC236}">
                <a16:creationId xmlns:a16="http://schemas.microsoft.com/office/drawing/2014/main" id="{77D1B17B-DC00-460F-0716-B732D3A9B9CC}"/>
              </a:ext>
            </a:extLst>
          </p:cNvPr>
          <p:cNvSpPr>
            <a:spLocks noGrp="1"/>
          </p:cNvSpPr>
          <p:nvPr>
            <p:ph type="sldNum" sz="quarter" idx="12"/>
          </p:nvPr>
        </p:nvSpPr>
        <p:spPr/>
        <p:txBody>
          <a:bodyPr/>
          <a:lstStyle/>
          <a:p>
            <a:fld id="{C7CC0789-4E3B-4896-AB79-9C52DA5A6F9C}" type="slidenum">
              <a:rPr lang="en-GB" smtClean="0"/>
              <a:t>405</a:t>
            </a:fld>
            <a:endParaRPr lang="en-GB"/>
          </a:p>
        </p:txBody>
      </p:sp>
    </p:spTree>
    <p:extLst>
      <p:ext uri="{BB962C8B-B14F-4D97-AF65-F5344CB8AC3E}">
        <p14:creationId xmlns:p14="http://schemas.microsoft.com/office/powerpoint/2010/main" val="410250712"/>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32C6B233-5A39-9AF3-E08A-53DE72469C01}"/>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retail market (2/2)</a:t>
            </a:r>
            <a:endParaRPr lang="en-US" sz="240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A4F4577B-E044-74EB-405C-B6EE9E22EAB1}"/>
              </a:ext>
            </a:extLst>
          </p:cNvPr>
          <p:cNvSpPr txBox="1"/>
          <p:nvPr/>
        </p:nvSpPr>
        <p:spPr>
          <a:xfrm>
            <a:off x="590880" y="2933608"/>
            <a:ext cx="9485264" cy="2863476"/>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 station seeks to </a:t>
            </a:r>
            <a:r>
              <a:rPr lang="en-US" sz="2001" b="1">
                <a:latin typeface="Arial" panose="020B0604020202020204" pitchFamily="34" charset="0"/>
                <a:cs typeface="Arial" panose="020B0604020202020204" pitchFamily="34" charset="0"/>
              </a:rPr>
              <a:t>set a price that reflects the perceived value of the brand in the market</a:t>
            </a:r>
            <a:r>
              <a:rPr lang="en-US" sz="2001">
                <a:latin typeface="Arial" panose="020B0604020202020204" pitchFamily="34" charset="0"/>
                <a:cs typeface="Arial" panose="020B0604020202020204" pitchFamily="34" charset="0"/>
              </a:rPr>
              <a:t>, balancing customer expectations with competitive pricing. This is a complex process aimed at attracting customers, maximizing fuel volume sold, and optimizing profit margins.</a:t>
            </a: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Elasticity of demand plays a crucial role here</a:t>
            </a:r>
            <a:r>
              <a:rPr lang="en-US" sz="2001">
                <a:latin typeface="Arial" panose="020B0604020202020204" pitchFamily="34" charset="0"/>
                <a:cs typeface="Arial" panose="020B0604020202020204" pitchFamily="34" charset="0"/>
              </a:rPr>
              <a:t>, as some stations experience high elasticity (meaning that lowering their price leads to an increase in volume sold), while others have low elasticity, where lowering prices does not significantly boost sales and instead just reduces profits. It is a very complicated scenario.</a:t>
            </a:r>
          </a:p>
        </p:txBody>
      </p:sp>
      <p:sp>
        <p:nvSpPr>
          <p:cNvPr id="2" name="Espace réservé du numéro de diapositive 1">
            <a:extLst>
              <a:ext uri="{FF2B5EF4-FFF2-40B4-BE49-F238E27FC236}">
                <a16:creationId xmlns:a16="http://schemas.microsoft.com/office/drawing/2014/main" id="{CC08BAAD-D809-8C2B-F641-8DB9FD9911D2}"/>
              </a:ext>
            </a:extLst>
          </p:cNvPr>
          <p:cNvSpPr>
            <a:spLocks noGrp="1"/>
          </p:cNvSpPr>
          <p:nvPr>
            <p:ph type="sldNum" sz="quarter" idx="12"/>
          </p:nvPr>
        </p:nvSpPr>
        <p:spPr/>
        <p:txBody>
          <a:bodyPr/>
          <a:lstStyle/>
          <a:p>
            <a:fld id="{C7CC0789-4E3B-4896-AB79-9C52DA5A6F9C}" type="slidenum">
              <a:rPr lang="en-GB" smtClean="0"/>
              <a:t>406</a:t>
            </a:fld>
            <a:endParaRPr lang="en-GB"/>
          </a:p>
        </p:txBody>
      </p:sp>
    </p:spTree>
    <p:extLst>
      <p:ext uri="{BB962C8B-B14F-4D97-AF65-F5344CB8AC3E}">
        <p14:creationId xmlns:p14="http://schemas.microsoft.com/office/powerpoint/2010/main" val="737863537"/>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EE1C786-B733-482A-BD93-557D5A2A7178}"/>
              </a:ext>
            </a:extLst>
          </p:cNvPr>
          <p:cNvSpPr txBox="1"/>
          <p:nvPr/>
        </p:nvSpPr>
        <p:spPr>
          <a:xfrm>
            <a:off x="590881" y="350031"/>
            <a:ext cx="9425398" cy="461848"/>
          </a:xfrm>
          <a:prstGeom prst="rect">
            <a:avLst/>
          </a:prstGeom>
          <a:noFill/>
        </p:spPr>
        <p:txBody>
          <a:bodyPr wrap="square">
            <a:spAutoFit/>
          </a:bodyPr>
          <a:lstStyle/>
          <a:p>
            <a:r>
              <a:rPr lang="fr-BE" sz="2401" b="1">
                <a:latin typeface="Arial" panose="020B0604020202020204" pitchFamily="34" charset="0"/>
                <a:cs typeface="Arial" panose="020B0604020202020204" pitchFamily="34" charset="0"/>
              </a:rPr>
              <a:t>Conclusion</a:t>
            </a:r>
            <a:endParaRPr lang="en-GB" sz="2401" b="1"/>
          </a:p>
        </p:txBody>
      </p:sp>
      <p:sp>
        <p:nvSpPr>
          <p:cNvPr id="12" name="ZoneTexte 11">
            <a:extLst>
              <a:ext uri="{FF2B5EF4-FFF2-40B4-BE49-F238E27FC236}">
                <a16:creationId xmlns:a16="http://schemas.microsoft.com/office/drawing/2014/main" id="{5387D0E6-A064-B999-C3E3-8AA8B8E96B9D}"/>
              </a:ext>
            </a:extLst>
          </p:cNvPr>
          <p:cNvSpPr txBox="1"/>
          <p:nvPr/>
        </p:nvSpPr>
        <p:spPr>
          <a:xfrm>
            <a:off x="590879" y="1970053"/>
            <a:ext cx="9485265" cy="4402945"/>
          </a:xfrm>
          <a:prstGeom prst="rect">
            <a:avLst/>
          </a:prstGeom>
          <a:noFill/>
        </p:spPr>
        <p:txBody>
          <a:bodyPr wrap="square">
            <a:spAutoFit/>
          </a:bodyPr>
          <a:lstStyle/>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Oil supply chain</a:t>
            </a:r>
            <a:r>
              <a:rPr lang="en-GB" sz="2001">
                <a:latin typeface="Arial" panose="020B0604020202020204" pitchFamily="34" charset="0"/>
                <a:cs typeface="Arial" panose="020B0604020202020204" pitchFamily="34" charset="0"/>
              </a:rPr>
              <a:t>: upstream, midstream, and downstream segments;</a:t>
            </a:r>
          </a:p>
          <a:p>
            <a:pPr algn="just"/>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Industry diversity</a:t>
            </a:r>
            <a:r>
              <a:rPr lang="en-GB" sz="2001">
                <a:latin typeface="Arial" panose="020B0604020202020204" pitchFamily="34" charset="0"/>
                <a:cs typeface="Arial" panose="020B0604020202020204" pitchFamily="34" charset="0"/>
              </a:rPr>
              <a:t>: disparities in oil types, technical costs, and reserves availability;</a:t>
            </a:r>
          </a:p>
          <a:p>
            <a:pPr marL="343037" indent="-343037" algn="just">
              <a:buFont typeface="Arial" panose="020B0604020202020204" pitchFamily="34" charset="0"/>
              <a:buChar char="•"/>
            </a:pPr>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History</a:t>
            </a:r>
            <a:r>
              <a:rPr lang="en-GB" sz="2001">
                <a:latin typeface="Arial" panose="020B0604020202020204" pitchFamily="34" charset="0"/>
                <a:cs typeface="Arial" panose="020B0604020202020204" pitchFamily="34" charset="0"/>
              </a:rPr>
              <a:t>: dating back to the first oil well in 1860;  </a:t>
            </a:r>
          </a:p>
          <a:p>
            <a:pPr marL="343037" indent="-343037" algn="just">
              <a:buFont typeface="Arial" panose="020B0604020202020204" pitchFamily="34" charset="0"/>
              <a:buChar char="•"/>
            </a:pPr>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Price determinants</a:t>
            </a:r>
            <a:r>
              <a:rPr lang="en-GB" sz="2001">
                <a:latin typeface="Arial" panose="020B0604020202020204" pitchFamily="34" charset="0"/>
                <a:cs typeface="Arial" panose="020B0604020202020204" pitchFamily="34" charset="0"/>
              </a:rPr>
              <a:t>: reserve depletion, supply, demand, speculation, and economic tensions;</a:t>
            </a:r>
          </a:p>
          <a:p>
            <a:pPr marL="343037" indent="-343037" algn="just">
              <a:buFont typeface="Arial" panose="020B0604020202020204" pitchFamily="34" charset="0"/>
              <a:buChar char="•"/>
            </a:pPr>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Oil contracts</a:t>
            </a:r>
            <a:r>
              <a:rPr lang="en-GB" sz="2001">
                <a:latin typeface="Arial" panose="020B0604020202020204" pitchFamily="34" charset="0"/>
                <a:cs typeface="Arial" panose="020B0604020202020204" pitchFamily="34" charset="0"/>
              </a:rPr>
              <a:t>: concession agreements, production sharing agreements, service contracts, hedging types (Forwards/Futures, Options, Swaps); </a:t>
            </a:r>
          </a:p>
          <a:p>
            <a:pPr marL="343037" indent="-343037" algn="just">
              <a:buFont typeface="Arial" panose="020B0604020202020204" pitchFamily="34" charset="0"/>
              <a:buChar char="•"/>
            </a:pPr>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Oil markets</a:t>
            </a:r>
            <a:r>
              <a:rPr lang="en-GB" sz="2001">
                <a:latin typeface="Arial" panose="020B0604020202020204" pitchFamily="34" charset="0"/>
                <a:cs typeface="Arial" panose="020B0604020202020204" pitchFamily="34" charset="0"/>
              </a:rPr>
              <a:t>: Futures, Spot, Rack, Retail.</a:t>
            </a:r>
          </a:p>
        </p:txBody>
      </p:sp>
      <p:sp>
        <p:nvSpPr>
          <p:cNvPr id="2" name="Espace réservé du numéro de diapositive 1">
            <a:extLst>
              <a:ext uri="{FF2B5EF4-FFF2-40B4-BE49-F238E27FC236}">
                <a16:creationId xmlns:a16="http://schemas.microsoft.com/office/drawing/2014/main" id="{425A793D-F703-C94E-82B2-8229C4B05828}"/>
              </a:ext>
            </a:extLst>
          </p:cNvPr>
          <p:cNvSpPr>
            <a:spLocks noGrp="1"/>
          </p:cNvSpPr>
          <p:nvPr>
            <p:ph type="sldNum" sz="quarter" idx="12"/>
          </p:nvPr>
        </p:nvSpPr>
        <p:spPr/>
        <p:txBody>
          <a:bodyPr/>
          <a:lstStyle/>
          <a:p>
            <a:fld id="{C7CC0789-4E3B-4896-AB79-9C52DA5A6F9C}" type="slidenum">
              <a:rPr lang="en-GB" smtClean="0"/>
              <a:t>407</a:t>
            </a:fld>
            <a:endParaRPr lang="en-GB"/>
          </a:p>
        </p:txBody>
      </p:sp>
    </p:spTree>
    <p:extLst>
      <p:ext uri="{BB962C8B-B14F-4D97-AF65-F5344CB8AC3E}">
        <p14:creationId xmlns:p14="http://schemas.microsoft.com/office/powerpoint/2010/main" val="2547958765"/>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3A7BB-D5F3-9F54-9870-7C9C8AFFC6CC}"/>
            </a:ext>
          </a:extLst>
        </p:cNvPr>
        <p:cNvGrpSpPr/>
        <p:nvPr/>
      </p:nvGrpSpPr>
      <p:grpSpPr>
        <a:xfrm>
          <a:off x="0" y="0"/>
          <a:ext cx="0" cy="0"/>
          <a:chOff x="0" y="0"/>
          <a:chExt cx="0" cy="0"/>
        </a:xfrm>
      </p:grpSpPr>
      <p:sp>
        <p:nvSpPr>
          <p:cNvPr id="4" name="object 3">
            <a:extLst>
              <a:ext uri="{FF2B5EF4-FFF2-40B4-BE49-F238E27FC236}">
                <a16:creationId xmlns:a16="http://schemas.microsoft.com/office/drawing/2014/main" id="{03F4480A-9059-56AA-3A4D-AD14FF33C152}"/>
              </a:ext>
            </a:extLst>
          </p:cNvPr>
          <p:cNvSpPr txBox="1"/>
          <p:nvPr/>
        </p:nvSpPr>
        <p:spPr>
          <a:xfrm>
            <a:off x="1423181" y="2756396"/>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en-GB" sz="2000" u="sng">
                <a:latin typeface="Arial"/>
                <a:cs typeface="Arial"/>
              </a:rPr>
              <a:t>Lecturer</a:t>
            </a:r>
            <a:r>
              <a:rPr lang="en-GB" sz="2000">
                <a:latin typeface="Arial"/>
                <a:cs typeface="Arial"/>
              </a:rPr>
              <a:t>: Damien Ernst – University of Liège (</a:t>
            </a:r>
            <a:r>
              <a:rPr lang="en-GB" sz="2000" i="1">
                <a:latin typeface="Arial"/>
                <a:cs typeface="Arial"/>
              </a:rPr>
              <a:t>dernst@uliege.be</a:t>
            </a:r>
            <a:r>
              <a:rPr lang="en-GB" sz="2000">
                <a:latin typeface="Arial"/>
                <a:cs typeface="Arial"/>
              </a:rPr>
              <a:t>)</a:t>
            </a:r>
          </a:p>
        </p:txBody>
      </p:sp>
      <p:sp>
        <p:nvSpPr>
          <p:cNvPr id="5" name="TextBox 5">
            <a:extLst>
              <a:ext uri="{FF2B5EF4-FFF2-40B4-BE49-F238E27FC236}">
                <a16:creationId xmlns:a16="http://schemas.microsoft.com/office/drawing/2014/main" id="{50D9B645-25CC-3AC5-32C1-78D0C0A3BE90}"/>
              </a:ext>
            </a:extLst>
          </p:cNvPr>
          <p:cNvSpPr txBox="1"/>
          <p:nvPr/>
        </p:nvSpPr>
        <p:spPr>
          <a:xfrm>
            <a:off x="1785059" y="953781"/>
            <a:ext cx="7123285" cy="1323176"/>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4000" cap="all">
                <a:latin typeface="Arial" panose="020B0604020202020204" pitchFamily="34" charset="0"/>
                <a:cs typeface="Arial" panose="020B0604020202020204" pitchFamily="34" charset="0"/>
              </a:rPr>
              <a:t>ELEC0018-1</a:t>
            </a:r>
          </a:p>
          <a:p>
            <a:pPr algn="ctr"/>
            <a:r>
              <a:rPr lang="en-GB" sz="4000">
                <a:solidFill>
                  <a:srgbClr val="333333"/>
                </a:solidFill>
                <a:latin typeface="Arial" panose="020B0604020202020204" pitchFamily="34" charset="0"/>
                <a:cs typeface="Arial" panose="020B0604020202020204" pitchFamily="34" charset="0"/>
              </a:rPr>
              <a:t>Energy market and regulation</a:t>
            </a:r>
          </a:p>
        </p:txBody>
      </p:sp>
      <p:sp>
        <p:nvSpPr>
          <p:cNvPr id="6" name="TextBox 5">
            <a:extLst>
              <a:ext uri="{FF2B5EF4-FFF2-40B4-BE49-F238E27FC236}">
                <a16:creationId xmlns:a16="http://schemas.microsoft.com/office/drawing/2014/main" id="{566A2091-C41D-3E41-D455-739EF261F2A2}"/>
              </a:ext>
            </a:extLst>
          </p:cNvPr>
          <p:cNvSpPr txBox="1"/>
          <p:nvPr/>
        </p:nvSpPr>
        <p:spPr>
          <a:xfrm>
            <a:off x="1203053" y="3743115"/>
            <a:ext cx="8287294" cy="523427"/>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en-GB" sz="2801" b="1">
                <a:solidFill>
                  <a:srgbClr val="333333"/>
                </a:solidFill>
                <a:latin typeface="Arial"/>
                <a:cs typeface="Arial"/>
              </a:rPr>
              <a:t>Chapter 13 – Overview of carbon markets</a:t>
            </a:r>
          </a:p>
        </p:txBody>
      </p:sp>
      <p:sp>
        <p:nvSpPr>
          <p:cNvPr id="7" name="Rectangle 6">
            <a:extLst>
              <a:ext uri="{FF2B5EF4-FFF2-40B4-BE49-F238E27FC236}">
                <a16:creationId xmlns:a16="http://schemas.microsoft.com/office/drawing/2014/main" id="{00FA55F8-98F9-8CB3-699D-F312EB98C546}"/>
              </a:ext>
            </a:extLst>
          </p:cNvPr>
          <p:cNvSpPr/>
          <p:nvPr/>
        </p:nvSpPr>
        <p:spPr>
          <a:xfrm>
            <a:off x="1423181" y="664241"/>
            <a:ext cx="7847041" cy="190225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8" name="Rectangle 7">
            <a:extLst>
              <a:ext uri="{FF2B5EF4-FFF2-40B4-BE49-F238E27FC236}">
                <a16:creationId xmlns:a16="http://schemas.microsoft.com/office/drawing/2014/main" id="{7CA98DBC-6497-0412-5B4F-BBE0343CED26}"/>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Tree>
    <p:extLst>
      <p:ext uri="{BB962C8B-B14F-4D97-AF65-F5344CB8AC3E}">
        <p14:creationId xmlns:p14="http://schemas.microsoft.com/office/powerpoint/2010/main" val="3687105189"/>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8190271-31D5-6F92-FBFA-2E846FE71B07}"/>
              </a:ext>
            </a:extLst>
          </p:cNvPr>
          <p:cNvSpPr txBox="1"/>
          <p:nvPr/>
        </p:nvSpPr>
        <p:spPr>
          <a:xfrm>
            <a:off x="560947" y="1935490"/>
            <a:ext cx="6552387" cy="2863454"/>
          </a:xfrm>
          <a:prstGeom prst="rect">
            <a:avLst/>
          </a:prstGeom>
          <a:noFill/>
        </p:spPr>
        <p:txBody>
          <a:bodyPr wrap="square">
            <a:spAutoFit/>
          </a:bodyPr>
          <a:lstStyle/>
          <a:p>
            <a:pPr algn="just" defTabSz="914766" eaLnBrk="0" fontAlgn="base" hangingPunct="0">
              <a:spcBef>
                <a:spcPct val="0"/>
              </a:spcBef>
              <a:spcAft>
                <a:spcPct val="0"/>
              </a:spcAft>
            </a:pPr>
            <a:r>
              <a:rPr lang="en-GB" sz="2001" b="1">
                <a:latin typeface="Arial" panose="020B0604020202020204" pitchFamily="34" charset="0"/>
              </a:rPr>
              <a:t>Arthur Cecil Pigou </a:t>
            </a:r>
            <a:r>
              <a:rPr lang="en-GB" sz="2001">
                <a:latin typeface="Arial" panose="020B0604020202020204" pitchFamily="34" charset="0"/>
              </a:rPr>
              <a:t>(1877 – 1959) was an English economist who conceptualized pollution as an </a:t>
            </a:r>
            <a:r>
              <a:rPr lang="en-GB" sz="2001" b="1">
                <a:latin typeface="Arial" panose="020B0604020202020204" pitchFamily="34" charset="0"/>
              </a:rPr>
              <a:t>externality</a:t>
            </a:r>
            <a:r>
              <a:rPr lang="en-GB" sz="2001">
                <a:latin typeface="Arial" panose="020B0604020202020204" pitchFamily="34" charset="0"/>
              </a:rPr>
              <a:t>, which is </a:t>
            </a:r>
            <a:r>
              <a:rPr lang="en-GB" sz="2001" b="1">
                <a:latin typeface="Arial" panose="020B0604020202020204" pitchFamily="34" charset="0"/>
              </a:rPr>
              <a:t>unaccounted-for cost or benefit of an activity that affect social welfare</a:t>
            </a:r>
            <a:r>
              <a:rPr lang="en-GB" sz="2001">
                <a:latin typeface="Arial" panose="020B0604020202020204" pitchFamily="34" charset="0"/>
              </a:rPr>
              <a:t>.</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He identified negative externalities as social costs not accounted for in economic transactions, where private benefits could exceed social costs, leading to inefficient resource allocation. </a:t>
            </a:r>
          </a:p>
        </p:txBody>
      </p:sp>
      <p:sp>
        <p:nvSpPr>
          <p:cNvPr id="6" name="ZoneTexte 5">
            <a:extLst>
              <a:ext uri="{FF2B5EF4-FFF2-40B4-BE49-F238E27FC236}">
                <a16:creationId xmlns:a16="http://schemas.microsoft.com/office/drawing/2014/main" id="{9D18FF67-6FE0-DC96-2F29-A602BB0FE644}"/>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Climate change as an externality and taxes for tackling it</a:t>
            </a:r>
            <a:endParaRPr lang="en-GB" sz="2401">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15367DFD-5521-18D9-8E57-982A9E7FC4F4}"/>
              </a:ext>
            </a:extLst>
          </p:cNvPr>
          <p:cNvSpPr txBox="1"/>
          <p:nvPr/>
        </p:nvSpPr>
        <p:spPr>
          <a:xfrm>
            <a:off x="560947" y="4968477"/>
            <a:ext cx="9515198" cy="1631861"/>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Pigou proposed that these externalities could be addressed through so-called Pigouvian taxes, imposed by the state to internalize these costs and optimize economic welfare. Environmental economists adapted it to address issues like climate change, viewed as a </a:t>
            </a:r>
            <a:r>
              <a:rPr lang="en-GB" sz="2001" b="1">
                <a:latin typeface="Arial" panose="020B0604020202020204" pitchFamily="34" charset="0"/>
                <a:cs typeface="Arial" panose="020B0604020202020204" pitchFamily="34" charset="0"/>
              </a:rPr>
              <a:t>market failure </a:t>
            </a:r>
            <a:r>
              <a:rPr lang="en-GB" sz="2001">
                <a:latin typeface="Arial" panose="020B0604020202020204" pitchFamily="34" charset="0"/>
                <a:cs typeface="Arial" panose="020B0604020202020204" pitchFamily="34" charset="0"/>
              </a:rPr>
              <a:t>caused by unpriced social costs of carbon emissions.</a:t>
            </a:r>
          </a:p>
        </p:txBody>
      </p:sp>
      <p:grpSp>
        <p:nvGrpSpPr>
          <p:cNvPr id="10" name="Groupe 9">
            <a:extLst>
              <a:ext uri="{FF2B5EF4-FFF2-40B4-BE49-F238E27FC236}">
                <a16:creationId xmlns:a16="http://schemas.microsoft.com/office/drawing/2014/main" id="{BDB0AEDF-52AF-577D-77DD-A8BBF993B4A1}"/>
              </a:ext>
            </a:extLst>
          </p:cNvPr>
          <p:cNvGrpSpPr/>
          <p:nvPr/>
        </p:nvGrpSpPr>
        <p:grpSpPr>
          <a:xfrm>
            <a:off x="7752169" y="2062736"/>
            <a:ext cx="2016448" cy="2529219"/>
            <a:chOff x="7697243" y="2061920"/>
            <a:chExt cx="2015651" cy="2528219"/>
          </a:xfrm>
        </p:grpSpPr>
        <p:pic>
          <p:nvPicPr>
            <p:cNvPr id="25602" name="Picture 2" descr="Pigou et l'examen de conscience humaine – ÉCONOPHILE">
              <a:extLst>
                <a:ext uri="{FF2B5EF4-FFF2-40B4-BE49-F238E27FC236}">
                  <a16:creationId xmlns:a16="http://schemas.microsoft.com/office/drawing/2014/main" id="{90EB0A0D-0A5E-359F-F6CE-0D24A11917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51" r="4049"/>
            <a:stretch/>
          </p:blipFill>
          <p:spPr bwMode="auto">
            <a:xfrm>
              <a:off x="7697243" y="2061920"/>
              <a:ext cx="2015651" cy="252821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A6353D9-0641-8D8E-270A-1F9F6F9D0872}"/>
                </a:ext>
              </a:extLst>
            </p:cNvPr>
            <p:cNvSpPr/>
            <p:nvPr/>
          </p:nvSpPr>
          <p:spPr>
            <a:xfrm>
              <a:off x="7697243" y="2061920"/>
              <a:ext cx="2015651" cy="2528219"/>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grpSp>
      <p:sp>
        <p:nvSpPr>
          <p:cNvPr id="2" name="Espace réservé du numéro de diapositive 1">
            <a:extLst>
              <a:ext uri="{FF2B5EF4-FFF2-40B4-BE49-F238E27FC236}">
                <a16:creationId xmlns:a16="http://schemas.microsoft.com/office/drawing/2014/main" id="{CA005796-6597-9981-7970-A87CA547E83E}"/>
              </a:ext>
            </a:extLst>
          </p:cNvPr>
          <p:cNvSpPr>
            <a:spLocks noGrp="1"/>
          </p:cNvSpPr>
          <p:nvPr>
            <p:ph type="sldNum" sz="quarter" idx="12"/>
          </p:nvPr>
        </p:nvSpPr>
        <p:spPr/>
        <p:txBody>
          <a:bodyPr/>
          <a:lstStyle/>
          <a:p>
            <a:fld id="{C7CC0789-4E3B-4896-AB79-9C52DA5A6F9C}" type="slidenum">
              <a:rPr lang="en-GB" smtClean="0"/>
              <a:t>409</a:t>
            </a:fld>
            <a:endParaRPr lang="en-GB"/>
          </a:p>
        </p:txBody>
      </p:sp>
    </p:spTree>
    <p:extLst>
      <p:ext uri="{BB962C8B-B14F-4D97-AF65-F5344CB8AC3E}">
        <p14:creationId xmlns:p14="http://schemas.microsoft.com/office/powerpoint/2010/main" val="2330218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9B10F1A-5A5B-CEB3-FD3C-A4755ECB157E}"/>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Electricity industry – Presentation of the entities</a:t>
            </a:r>
          </a:p>
        </p:txBody>
      </p:sp>
      <p:sp>
        <p:nvSpPr>
          <p:cNvPr id="10" name="ZoneTexte 9">
            <a:extLst>
              <a:ext uri="{FF2B5EF4-FFF2-40B4-BE49-F238E27FC236}">
                <a16:creationId xmlns:a16="http://schemas.microsoft.com/office/drawing/2014/main" id="{9B0D246E-9F04-0517-7056-34E3CC33E687}"/>
              </a:ext>
            </a:extLst>
          </p:cNvPr>
          <p:cNvSpPr txBox="1"/>
          <p:nvPr/>
        </p:nvSpPr>
        <p:spPr>
          <a:xfrm>
            <a:off x="589584" y="1164147"/>
            <a:ext cx="9481516" cy="6355586"/>
          </a:xfrm>
          <a:prstGeom prst="rect">
            <a:avLst/>
          </a:prstGeom>
          <a:noFill/>
        </p:spPr>
        <p:txBody>
          <a:bodyPr wrap="square" lIns="91440" tIns="45720" rIns="91440" bIns="45720" anchor="t">
            <a:spAutoFit/>
          </a:bodyPr>
          <a:lstStyle/>
          <a:p>
            <a:pPr algn="just"/>
            <a:r>
              <a:rPr lang="en-GB" sz="2000" b="1" noProof="0">
                <a:latin typeface="Arial"/>
                <a:cs typeface="Arial"/>
              </a:rPr>
              <a:t>Transmission System Operator (TSO): </a:t>
            </a:r>
            <a:r>
              <a:rPr lang="en-GB" sz="2000" noProof="0">
                <a:latin typeface="Arial"/>
                <a:cs typeface="Arial"/>
              </a:rPr>
              <a:t>Operates the high-voltage electricity transmission network. Its role is to ensure the stability and security of the electricity supply.</a:t>
            </a:r>
            <a:endParaRPr lang="en-GB" sz="2000" noProof="0">
              <a:solidFill>
                <a:srgbClr val="000000"/>
              </a:solidFill>
              <a:latin typeface="Arial"/>
              <a:cs typeface="Arial"/>
            </a:endParaRPr>
          </a:p>
          <a:p>
            <a:pPr algn="just"/>
            <a:endParaRPr lang="en-GB" sz="1200" noProof="0">
              <a:latin typeface="Arial"/>
              <a:cs typeface="Arial"/>
            </a:endParaRPr>
          </a:p>
          <a:p>
            <a:pPr algn="just"/>
            <a:r>
              <a:rPr lang="en-GB" sz="2000" b="1" noProof="0">
                <a:latin typeface="Arial"/>
                <a:cs typeface="Arial"/>
              </a:rPr>
              <a:t>Distribution System Operator (DSO): </a:t>
            </a:r>
            <a:r>
              <a:rPr lang="en-GB" sz="2000" noProof="0">
                <a:latin typeface="Arial"/>
                <a:cs typeface="Arial"/>
              </a:rPr>
              <a:t>Responsible for managing the medium and low-voltage distribution network, delivering electricity to end users.</a:t>
            </a:r>
          </a:p>
          <a:p>
            <a:pPr algn="just"/>
            <a:endParaRPr lang="en-GB" sz="1200" noProof="0">
              <a:latin typeface="Arial"/>
              <a:cs typeface="Arial"/>
            </a:endParaRPr>
          </a:p>
          <a:p>
            <a:pPr algn="just"/>
            <a:r>
              <a:rPr lang="en-GB" sz="2000" b="1" noProof="0">
                <a:latin typeface="Arial"/>
                <a:cs typeface="Arial"/>
              </a:rPr>
              <a:t>Producer/Generator: </a:t>
            </a:r>
            <a:r>
              <a:rPr lang="en-GB" sz="2000" noProof="0">
                <a:latin typeface="Arial"/>
                <a:cs typeface="Arial"/>
              </a:rPr>
              <a:t>Produces electrical energy and generates sales in the wholesale market.</a:t>
            </a:r>
          </a:p>
          <a:p>
            <a:pPr algn="just"/>
            <a:endParaRPr lang="en-GB" sz="1200" noProof="0">
              <a:latin typeface="Arial"/>
              <a:cs typeface="Arial"/>
            </a:endParaRPr>
          </a:p>
          <a:p>
            <a:pPr algn="just"/>
            <a:r>
              <a:rPr lang="en-GB" sz="2000" b="1" noProof="0">
                <a:latin typeface="Arial"/>
                <a:cs typeface="Arial"/>
              </a:rPr>
              <a:t>Retailer: </a:t>
            </a:r>
            <a:r>
              <a:rPr lang="en-GB" sz="2000" noProof="0">
                <a:latin typeface="Arial"/>
                <a:cs typeface="Arial"/>
              </a:rPr>
              <a:t>Purchases electricity in the wholesale market for their customers (end consumers).</a:t>
            </a:r>
          </a:p>
          <a:p>
            <a:pPr algn="just"/>
            <a:endParaRPr lang="en-GB" sz="1200" noProof="0">
              <a:latin typeface="Arial"/>
              <a:cs typeface="Arial"/>
            </a:endParaRPr>
          </a:p>
          <a:p>
            <a:pPr algn="just"/>
            <a:r>
              <a:rPr lang="en-GB" sz="2000" b="1" noProof="0">
                <a:latin typeface="Arial"/>
                <a:cs typeface="Arial"/>
              </a:rPr>
              <a:t>Supplier: </a:t>
            </a:r>
            <a:r>
              <a:rPr lang="en-GB" sz="2000" noProof="0">
                <a:latin typeface="Arial"/>
                <a:cs typeface="Arial"/>
              </a:rPr>
              <a:t>Both procures electricity from the wholesale market and sells it to end consumers.</a:t>
            </a:r>
          </a:p>
          <a:p>
            <a:pPr algn="just"/>
            <a:endParaRPr lang="en-GB" sz="1200" noProof="0">
              <a:latin typeface="Arial"/>
              <a:cs typeface="Arial"/>
            </a:endParaRPr>
          </a:p>
          <a:p>
            <a:pPr algn="just"/>
            <a:r>
              <a:rPr lang="en-GB" sz="2000" b="1" noProof="0">
                <a:latin typeface="Arial"/>
                <a:cs typeface="Arial"/>
              </a:rPr>
              <a:t>Consumer: </a:t>
            </a:r>
            <a:r>
              <a:rPr lang="en-US" sz="2000" noProof="0">
                <a:latin typeface="Arial"/>
                <a:cs typeface="Arial"/>
              </a:rPr>
              <a:t>Most consumers purchase electricity via retailers; only large industrial consumers directly access wholesale markets.</a:t>
            </a:r>
          </a:p>
          <a:p>
            <a:pPr algn="just"/>
            <a:endParaRPr lang="en-GB" sz="1200" noProof="0">
              <a:latin typeface="Arial"/>
              <a:cs typeface="Arial"/>
            </a:endParaRPr>
          </a:p>
          <a:p>
            <a:pPr algn="just"/>
            <a:r>
              <a:rPr lang="en-GB" sz="2000" b="1" noProof="0">
                <a:latin typeface="Arial"/>
                <a:cs typeface="Arial"/>
              </a:rPr>
              <a:t>Market regulator: </a:t>
            </a:r>
            <a:r>
              <a:rPr lang="en-GB" sz="2000" noProof="0">
                <a:latin typeface="Arial"/>
                <a:cs typeface="Arial"/>
              </a:rPr>
              <a:t>Defines market rules and monitors potential abuse of market power.</a:t>
            </a:r>
          </a:p>
          <a:p>
            <a:pPr algn="just"/>
            <a:endParaRPr lang="en-GB" sz="1200" noProof="0">
              <a:latin typeface="Arial"/>
              <a:cs typeface="Arial"/>
            </a:endParaRPr>
          </a:p>
          <a:p>
            <a:pPr algn="just"/>
            <a:r>
              <a:rPr lang="en-GB" sz="2000" b="1" noProof="0">
                <a:latin typeface="Arial"/>
                <a:cs typeface="Arial"/>
              </a:rPr>
              <a:t>Market operator: </a:t>
            </a:r>
            <a:r>
              <a:rPr lang="en-GB" sz="2000" noProof="0">
                <a:latin typeface="Arial"/>
                <a:cs typeface="Arial"/>
              </a:rPr>
              <a:t>Operates the energy markets (matching, clearing, settlements).</a:t>
            </a:r>
          </a:p>
        </p:txBody>
      </p:sp>
      <p:sp>
        <p:nvSpPr>
          <p:cNvPr id="3" name="Espace réservé du numéro de diapositive 2">
            <a:extLst>
              <a:ext uri="{FF2B5EF4-FFF2-40B4-BE49-F238E27FC236}">
                <a16:creationId xmlns:a16="http://schemas.microsoft.com/office/drawing/2014/main" id="{99A5A26F-1DE6-8FAF-210C-EB065C418CB2}"/>
              </a:ext>
            </a:extLst>
          </p:cNvPr>
          <p:cNvSpPr>
            <a:spLocks noGrp="1"/>
          </p:cNvSpPr>
          <p:nvPr>
            <p:ph type="sldNum" sz="quarter" idx="12"/>
          </p:nvPr>
        </p:nvSpPr>
        <p:spPr/>
        <p:txBody>
          <a:bodyPr/>
          <a:lstStyle/>
          <a:p>
            <a:fld id="{C7CC0789-4E3B-4896-AB79-9C52DA5A6F9C}" type="slidenum">
              <a:rPr lang="en-GB" smtClean="0"/>
              <a:t>41</a:t>
            </a:fld>
            <a:endParaRPr lang="en-GB"/>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931925B-BAC7-8688-CF11-97BBB5A0C578}"/>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Internalize climate change with market-based mechanisms</a:t>
            </a:r>
            <a:endParaRPr lang="en-GB" sz="2401">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9461C9AE-44E9-1F68-8B67-DBF480D455EC}"/>
              </a:ext>
            </a:extLst>
          </p:cNvPr>
          <p:cNvSpPr txBox="1"/>
          <p:nvPr/>
        </p:nvSpPr>
        <p:spPr>
          <a:xfrm>
            <a:off x="590880" y="1251188"/>
            <a:ext cx="6588519" cy="3171352"/>
          </a:xfrm>
          <a:prstGeom prst="rect">
            <a:avLst/>
          </a:prstGeom>
          <a:noFill/>
        </p:spPr>
        <p:txBody>
          <a:bodyPr wrap="square" rtlCol="0">
            <a:spAutoFit/>
          </a:bodyPr>
          <a:lstStyle/>
          <a:p>
            <a:pPr algn="just"/>
            <a:r>
              <a:rPr lang="en-GB" sz="2001">
                <a:latin typeface="Arial" panose="020B0604020202020204" pitchFamily="34" charset="0"/>
                <a:cs typeface="Arial" panose="020B0604020202020204" pitchFamily="34" charset="0"/>
              </a:rPr>
              <a:t>In his 1960 paper, </a:t>
            </a:r>
            <a:r>
              <a:rPr lang="en-GB" sz="2001" i="1">
                <a:latin typeface="Arial" panose="020B0604020202020204" pitchFamily="34" charset="0"/>
                <a:cs typeface="Arial" panose="020B0604020202020204" pitchFamily="34" charset="0"/>
              </a:rPr>
              <a:t>‘The Problem of Social Cost’, </a:t>
            </a:r>
            <a:r>
              <a:rPr lang="en-GB" sz="2001" b="1">
                <a:latin typeface="Arial" panose="020B0604020202020204" pitchFamily="34" charset="0"/>
                <a:cs typeface="Arial" panose="020B0604020202020204" pitchFamily="34" charset="0"/>
              </a:rPr>
              <a:t>Ronald Harry Coase</a:t>
            </a:r>
            <a:r>
              <a:rPr lang="en-GB" sz="2001">
                <a:latin typeface="Arial" panose="020B0604020202020204" pitchFamily="34" charset="0"/>
                <a:cs typeface="Arial" panose="020B0604020202020204" pitchFamily="34" charset="0"/>
              </a:rPr>
              <a:t> (1910 – 2013), another English economist, critiques Pigou’s approach and offers a new perspective.</a:t>
            </a:r>
          </a:p>
          <a:p>
            <a:pPr algn="just"/>
            <a:endParaRPr lang="en-GB" sz="2001">
              <a:latin typeface="Arial" panose="020B0604020202020204" pitchFamily="34" charset="0"/>
              <a:cs typeface="Arial" panose="020B0604020202020204" pitchFamily="34" charset="0"/>
            </a:endParaRPr>
          </a:p>
          <a:p>
            <a:pPr algn="just"/>
            <a:r>
              <a:rPr lang="en-GB" sz="2001" b="1">
                <a:latin typeface="Arial" panose="020B0604020202020204" pitchFamily="34" charset="0"/>
                <a:cs typeface="Arial" panose="020B0604020202020204" pitchFamily="34" charset="0"/>
              </a:rPr>
              <a:t>When property rights are well-defined and transaction costs are low, private parties can negotiate solutions to externalities without the need for government intervention</a:t>
            </a:r>
            <a:r>
              <a:rPr lang="en-GB" sz="2001">
                <a:latin typeface="Arial" panose="020B0604020202020204" pitchFamily="34" charset="0"/>
                <a:cs typeface="Arial" panose="020B0604020202020204" pitchFamily="34" charset="0"/>
              </a:rPr>
              <a:t>. Property rights refer to the arrangements that define the ownership, use, and transfer of resources and assets.</a:t>
            </a:r>
          </a:p>
        </p:txBody>
      </p:sp>
      <p:grpSp>
        <p:nvGrpSpPr>
          <p:cNvPr id="9" name="Groupe 8">
            <a:extLst>
              <a:ext uri="{FF2B5EF4-FFF2-40B4-BE49-F238E27FC236}">
                <a16:creationId xmlns:a16="http://schemas.microsoft.com/office/drawing/2014/main" id="{56488765-8667-B90D-1257-D0D9942B5868}"/>
              </a:ext>
            </a:extLst>
          </p:cNvPr>
          <p:cNvGrpSpPr/>
          <p:nvPr/>
        </p:nvGrpSpPr>
        <p:grpSpPr>
          <a:xfrm>
            <a:off x="7752167" y="1545540"/>
            <a:ext cx="2016448" cy="2529219"/>
            <a:chOff x="7697242" y="1559000"/>
            <a:chExt cx="1956348" cy="2451735"/>
          </a:xfrm>
        </p:grpSpPr>
        <p:pic>
          <p:nvPicPr>
            <p:cNvPr id="26626" name="Picture 2" descr="Ronald Coase - Wikipedia">
              <a:extLst>
                <a:ext uri="{FF2B5EF4-FFF2-40B4-BE49-F238E27FC236}">
                  <a16:creationId xmlns:a16="http://schemas.microsoft.com/office/drawing/2014/main" id="{BC85FADE-AEBD-B7D5-06FC-694CC9E1E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7243" y="1559000"/>
              <a:ext cx="1956347" cy="245173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2F47FD6-BD67-1FB2-EAA3-FC2D1F73B30D}"/>
                </a:ext>
              </a:extLst>
            </p:cNvPr>
            <p:cNvSpPr/>
            <p:nvPr/>
          </p:nvSpPr>
          <p:spPr>
            <a:xfrm>
              <a:off x="7697242" y="1559000"/>
              <a:ext cx="1956347" cy="245173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grpSp>
      <p:sp>
        <p:nvSpPr>
          <p:cNvPr id="11" name="ZoneTexte 10">
            <a:extLst>
              <a:ext uri="{FF2B5EF4-FFF2-40B4-BE49-F238E27FC236}">
                <a16:creationId xmlns:a16="http://schemas.microsoft.com/office/drawing/2014/main" id="{88A80082-7D27-C1A8-652F-863F0FF17245}"/>
              </a:ext>
            </a:extLst>
          </p:cNvPr>
          <p:cNvSpPr txBox="1"/>
          <p:nvPr/>
        </p:nvSpPr>
        <p:spPr>
          <a:xfrm>
            <a:off x="590880" y="4553023"/>
            <a:ext cx="9485264" cy="2863454"/>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Coase emphasized that </a:t>
            </a:r>
            <a:r>
              <a:rPr lang="en-GB" sz="2001" b="1">
                <a:latin typeface="Arial" panose="020B0604020202020204" pitchFamily="34" charset="0"/>
                <a:cs typeface="Arial" panose="020B0604020202020204" pitchFamily="34" charset="0"/>
              </a:rPr>
              <a:t>externalities </a:t>
            </a:r>
            <a:r>
              <a:rPr lang="en-GB" sz="2001">
                <a:latin typeface="Arial" panose="020B0604020202020204" pitchFamily="34" charset="0"/>
                <a:cs typeface="Arial" panose="020B0604020202020204" pitchFamily="34" charset="0"/>
              </a:rPr>
              <a:t>involve reciprocal relationship. For example, a factory emitting pollution imposes costs on nearby residents, but restricting the factory's operations could impose costs on the factory owners. Resolving the issue involves balancing these reciprocal effects.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According to Coase, government intervention might be unnecessary in many cases if private negotiations are feasible. However, when transaction costs are high, government regulation or corrective policies (like taxes or subsidies) might still be needed.</a:t>
            </a:r>
          </a:p>
        </p:txBody>
      </p:sp>
      <p:sp>
        <p:nvSpPr>
          <p:cNvPr id="3" name="Espace réservé du numéro de diapositive 2">
            <a:extLst>
              <a:ext uri="{FF2B5EF4-FFF2-40B4-BE49-F238E27FC236}">
                <a16:creationId xmlns:a16="http://schemas.microsoft.com/office/drawing/2014/main" id="{93F1AE75-A37F-E266-31D0-A40480B894A0}"/>
              </a:ext>
            </a:extLst>
          </p:cNvPr>
          <p:cNvSpPr>
            <a:spLocks noGrp="1"/>
          </p:cNvSpPr>
          <p:nvPr>
            <p:ph type="sldNum" sz="quarter" idx="12"/>
          </p:nvPr>
        </p:nvSpPr>
        <p:spPr/>
        <p:txBody>
          <a:bodyPr/>
          <a:lstStyle/>
          <a:p>
            <a:fld id="{C7CC0789-4E3B-4896-AB79-9C52DA5A6F9C}" type="slidenum">
              <a:rPr lang="en-GB" smtClean="0"/>
              <a:t>410</a:t>
            </a:fld>
            <a:endParaRPr lang="en-GB"/>
          </a:p>
        </p:txBody>
      </p:sp>
    </p:spTree>
    <p:extLst>
      <p:ext uri="{BB962C8B-B14F-4D97-AF65-F5344CB8AC3E}">
        <p14:creationId xmlns:p14="http://schemas.microsoft.com/office/powerpoint/2010/main" val="930945381"/>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253F2B2-71C5-32D8-5107-5028DDB60374}"/>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Pricing pollution with carbon markets </a:t>
            </a:r>
            <a:endParaRPr lang="en-GB" sz="2401" b="1">
              <a:highlight>
                <a:srgbClr val="FFFF00"/>
              </a:highlight>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2708C9C3-7DB1-A8D7-DF1C-AAEC36FBED7E}"/>
              </a:ext>
            </a:extLst>
          </p:cNvPr>
          <p:cNvSpPr txBox="1"/>
          <p:nvPr/>
        </p:nvSpPr>
        <p:spPr>
          <a:xfrm>
            <a:off x="590881" y="1911719"/>
            <a:ext cx="9485264" cy="4710843"/>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Since carbon dioxide is the main greenhouse gas driving climate change, this lesson will focus on its trading, often referred to simply as ‘</a:t>
            </a:r>
            <a:r>
              <a:rPr lang="en-GB" sz="2001" b="1">
                <a:latin typeface="Arial" panose="020B0604020202020204" pitchFamily="34" charset="0"/>
                <a:cs typeface="Arial" panose="020B0604020202020204" pitchFamily="34" charset="0"/>
              </a:rPr>
              <a:t>carbon markets</a:t>
            </a:r>
            <a:r>
              <a:rPr lang="en-GB" sz="2001">
                <a:latin typeface="Arial" panose="020B0604020202020204" pitchFamily="34" charset="0"/>
                <a:cs typeface="Arial" panose="020B0604020202020204" pitchFamily="34" charset="0"/>
              </a:rPr>
              <a:t>’. Carbon markets are a practical application of the Coase theorem, which emphasizes market-based solutions to address externalities like climate change.</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The Coase theorem suggests that when property rights are clearly defined – in this case, </a:t>
            </a:r>
            <a:r>
              <a:rPr lang="en-GB" sz="2001" b="1">
                <a:latin typeface="Arial" panose="020B0604020202020204" pitchFamily="34" charset="0"/>
                <a:cs typeface="Arial" panose="020B0604020202020204" pitchFamily="34" charset="0"/>
              </a:rPr>
              <a:t>the right to emit CO₂ </a:t>
            </a:r>
            <a:r>
              <a:rPr lang="en-GB" sz="2001">
                <a:latin typeface="Arial" panose="020B0604020202020204" pitchFamily="34" charset="0"/>
                <a:cs typeface="Arial" panose="020B0604020202020204" pitchFamily="34" charset="0"/>
              </a:rPr>
              <a:t>–</a:t>
            </a:r>
            <a:r>
              <a:rPr lang="en-GB" sz="2001" b="1">
                <a:latin typeface="Arial" panose="020B0604020202020204" pitchFamily="34" charset="0"/>
                <a:cs typeface="Arial" panose="020B0604020202020204" pitchFamily="34" charset="0"/>
              </a:rPr>
              <a:t> </a:t>
            </a:r>
            <a:r>
              <a:rPr lang="en-GB" sz="2001">
                <a:latin typeface="Arial" panose="020B0604020202020204" pitchFamily="34" charset="0"/>
                <a:cs typeface="Arial" panose="020B0604020202020204" pitchFamily="34" charset="0"/>
              </a:rPr>
              <a:t>and transaction costs are low, market mechanisms can enable efficient solutions. Building on this idea, </a:t>
            </a:r>
            <a:r>
              <a:rPr lang="en-GB" sz="2001" b="1">
                <a:latin typeface="Arial" panose="020B0604020202020204" pitchFamily="34" charset="0"/>
                <a:cs typeface="Arial" panose="020B0604020202020204" pitchFamily="34" charset="0"/>
              </a:rPr>
              <a:t>carbon markets assign a monetary value to carbon emissions, internalizing their environmental and social costs.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By setting a price on emissions and allowing their trading, </a:t>
            </a:r>
            <a:r>
              <a:rPr lang="en-GB" sz="2001" b="1">
                <a:latin typeface="Arial" panose="020B0604020202020204" pitchFamily="34" charset="0"/>
                <a:cs typeface="Arial" panose="020B0604020202020204" pitchFamily="34" charset="0"/>
              </a:rPr>
              <a:t>carbon markets incentivize economic actors to adopt cleaner solutions where it is most cost-effective</a:t>
            </a:r>
            <a:r>
              <a:rPr lang="en-GB" sz="2001">
                <a:latin typeface="Arial" panose="020B0604020202020204" pitchFamily="34" charset="0"/>
                <a:cs typeface="Arial" panose="020B0604020202020204" pitchFamily="34" charset="0"/>
              </a:rPr>
              <a:t>. This approach ensures that pollution is accounted for in economic decision-making while minimizing the overall costs of the ecological transition.</a:t>
            </a:r>
          </a:p>
        </p:txBody>
      </p:sp>
      <p:sp>
        <p:nvSpPr>
          <p:cNvPr id="2" name="Espace réservé du numéro de diapositive 1">
            <a:extLst>
              <a:ext uri="{FF2B5EF4-FFF2-40B4-BE49-F238E27FC236}">
                <a16:creationId xmlns:a16="http://schemas.microsoft.com/office/drawing/2014/main" id="{7528CCF2-ACA7-3CDE-5FE0-08CCE2F80FD9}"/>
              </a:ext>
            </a:extLst>
          </p:cNvPr>
          <p:cNvSpPr>
            <a:spLocks noGrp="1"/>
          </p:cNvSpPr>
          <p:nvPr>
            <p:ph type="sldNum" sz="quarter" idx="12"/>
          </p:nvPr>
        </p:nvSpPr>
        <p:spPr/>
        <p:txBody>
          <a:bodyPr/>
          <a:lstStyle/>
          <a:p>
            <a:fld id="{C7CC0789-4E3B-4896-AB79-9C52DA5A6F9C}" type="slidenum">
              <a:rPr lang="en-GB" smtClean="0"/>
              <a:t>411</a:t>
            </a:fld>
            <a:endParaRPr lang="en-GB"/>
          </a:p>
        </p:txBody>
      </p:sp>
    </p:spTree>
    <p:extLst>
      <p:ext uri="{BB962C8B-B14F-4D97-AF65-F5344CB8AC3E}">
        <p14:creationId xmlns:p14="http://schemas.microsoft.com/office/powerpoint/2010/main" val="2043221847"/>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30CFF2B-1744-C871-285F-2FA72982B209}"/>
              </a:ext>
            </a:extLst>
          </p:cNvPr>
          <p:cNvSpPr txBox="1"/>
          <p:nvPr/>
        </p:nvSpPr>
        <p:spPr>
          <a:xfrm>
            <a:off x="590880" y="350031"/>
            <a:ext cx="9629565" cy="461793"/>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Overview of policy instruments to reduce CO₂ emissions (1/2)</a:t>
            </a:r>
            <a:endParaRPr lang="en-GB" sz="2401" b="1">
              <a:highlight>
                <a:srgbClr val="FFFF00"/>
              </a:highlight>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DE26A19B-338A-593B-B7D2-B23A12FC988C}"/>
              </a:ext>
            </a:extLst>
          </p:cNvPr>
          <p:cNvSpPr txBox="1"/>
          <p:nvPr/>
        </p:nvSpPr>
        <p:spPr>
          <a:xfrm>
            <a:off x="590880" y="2224236"/>
            <a:ext cx="9485264" cy="4094069"/>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There are several ways for public authorities to internalize the external costs of carbon emissions and reduce CO₂ emissions.</a:t>
            </a:r>
          </a:p>
          <a:p>
            <a:pPr algn="just"/>
            <a:endParaRPr lang="en-US" sz="2001">
              <a:latin typeface="+mj-lt"/>
              <a:cs typeface="Arial" panose="020B0604020202020204" pitchFamily="34" charset="0"/>
            </a:endParaRPr>
          </a:p>
          <a:p>
            <a:pPr algn="just"/>
            <a:r>
              <a:rPr lang="en-US" sz="2001">
                <a:latin typeface="+mj-lt"/>
                <a:cs typeface="Arial" panose="020B0604020202020204" pitchFamily="34" charset="0"/>
              </a:rPr>
              <a:t>Here are four main policy approaches:</a:t>
            </a:r>
          </a:p>
          <a:p>
            <a:pPr algn="just"/>
            <a:endParaRPr lang="en-US" sz="1000">
              <a:latin typeface="+mj-lt"/>
              <a:cs typeface="Arial" panose="020B0604020202020204" pitchFamily="34" charset="0"/>
            </a:endParaRPr>
          </a:p>
          <a:p>
            <a:pPr marL="343037" indent="-343037" algn="just">
              <a:buFont typeface="Arial" panose="020B0604020202020204" pitchFamily="34" charset="0"/>
              <a:buChar char="•"/>
            </a:pPr>
            <a:r>
              <a:rPr lang="en-US" sz="2001">
                <a:latin typeface="+mj-lt"/>
                <a:cs typeface="Arial" panose="020B0604020202020204" pitchFamily="34" charset="0"/>
              </a:rPr>
              <a:t>Baseline-and-credit systems;</a:t>
            </a:r>
            <a:endParaRPr lang="en-US" sz="2000">
              <a:latin typeface="+mj-lt"/>
              <a:cs typeface="Arial" panose="020B0604020202020204" pitchFamily="34" charset="0"/>
            </a:endParaRPr>
          </a:p>
          <a:p>
            <a:pPr marL="343037" indent="-343037" algn="just">
              <a:buFont typeface="Arial" panose="020B0604020202020204" pitchFamily="34" charset="0"/>
              <a:buChar char="•"/>
            </a:pPr>
            <a:endParaRPr lang="en-US" sz="1000">
              <a:latin typeface="+mj-lt"/>
              <a:cs typeface="Arial" panose="020B0604020202020204" pitchFamily="34" charset="0"/>
            </a:endParaRPr>
          </a:p>
          <a:p>
            <a:pPr marL="343037" indent="-343037" algn="just">
              <a:buFont typeface="Arial" panose="020B0604020202020204" pitchFamily="34" charset="0"/>
              <a:buChar char="•"/>
            </a:pPr>
            <a:r>
              <a:rPr lang="en-US" sz="2000">
                <a:latin typeface="+mj-lt"/>
              </a:rPr>
              <a:t>Command-and-control regulation;</a:t>
            </a:r>
          </a:p>
          <a:p>
            <a:pPr marL="343037" indent="-343037" algn="just">
              <a:buFont typeface="Arial" panose="020B0604020202020204" pitchFamily="34" charset="0"/>
              <a:buChar char="•"/>
            </a:pPr>
            <a:endParaRPr lang="en-US" sz="1000">
              <a:latin typeface="+mj-lt"/>
            </a:endParaRPr>
          </a:p>
          <a:p>
            <a:pPr marL="343037" indent="-343037" algn="just">
              <a:buFont typeface="Arial" panose="020B0604020202020204" pitchFamily="34" charset="0"/>
              <a:buChar char="•"/>
            </a:pPr>
            <a:r>
              <a:rPr lang="en-US" sz="2000">
                <a:latin typeface="+mj-lt"/>
              </a:rPr>
              <a:t>Carbon tax;</a:t>
            </a:r>
          </a:p>
          <a:p>
            <a:pPr marL="343037" indent="-343037" algn="just">
              <a:buFont typeface="Arial" panose="020B0604020202020204" pitchFamily="34" charset="0"/>
              <a:buChar char="•"/>
            </a:pPr>
            <a:endParaRPr lang="en-US" sz="1000">
              <a:latin typeface="+mj-lt"/>
            </a:endParaRPr>
          </a:p>
          <a:p>
            <a:pPr marL="343037" indent="-343037" algn="just">
              <a:buFont typeface="Arial" panose="020B0604020202020204" pitchFamily="34" charset="0"/>
              <a:buChar char="•"/>
            </a:pPr>
            <a:r>
              <a:rPr lang="en-US" sz="2000">
                <a:latin typeface="+mj-lt"/>
              </a:rPr>
              <a:t>Carbon market: cap-and-trade mechanism.</a:t>
            </a:r>
          </a:p>
          <a:p>
            <a:pPr marL="343037" indent="-343037" algn="just">
              <a:buFont typeface="Arial" panose="020B0604020202020204" pitchFamily="34" charset="0"/>
              <a:buChar char="•"/>
            </a:pPr>
            <a:endParaRPr lang="en-US" sz="2000">
              <a:latin typeface="+mj-lt"/>
              <a:cs typeface="Arial" panose="020B0604020202020204" pitchFamily="34" charset="0"/>
            </a:endParaRPr>
          </a:p>
          <a:p>
            <a:pPr algn="just"/>
            <a:r>
              <a:rPr lang="en-US" sz="2000"/>
              <a:t>In this chapter, we will focus on the last two mechanisms, which rely on market-based incentives.</a:t>
            </a:r>
            <a:endParaRPr lang="en-US" sz="2001">
              <a:latin typeface="+mj-lt"/>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782A9908-8D51-4588-6A77-00571819501F}"/>
              </a:ext>
            </a:extLst>
          </p:cNvPr>
          <p:cNvSpPr>
            <a:spLocks noGrp="1"/>
          </p:cNvSpPr>
          <p:nvPr>
            <p:ph type="sldNum" sz="quarter" idx="12"/>
          </p:nvPr>
        </p:nvSpPr>
        <p:spPr/>
        <p:txBody>
          <a:bodyPr/>
          <a:lstStyle/>
          <a:p>
            <a:fld id="{C7CC0789-4E3B-4896-AB79-9C52DA5A6F9C}" type="slidenum">
              <a:rPr lang="en-GB" smtClean="0"/>
              <a:t>412</a:t>
            </a:fld>
            <a:endParaRPr lang="en-GB"/>
          </a:p>
        </p:txBody>
      </p:sp>
    </p:spTree>
    <p:extLst>
      <p:ext uri="{BB962C8B-B14F-4D97-AF65-F5344CB8AC3E}">
        <p14:creationId xmlns:p14="http://schemas.microsoft.com/office/powerpoint/2010/main" val="1786502324"/>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BB2A41B-159E-9866-488D-03B88DB32682}"/>
              </a:ext>
            </a:extLst>
          </p:cNvPr>
          <p:cNvSpPr txBox="1"/>
          <p:nvPr/>
        </p:nvSpPr>
        <p:spPr>
          <a:xfrm>
            <a:off x="590880" y="350031"/>
            <a:ext cx="9629565" cy="461793"/>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Overview of policy instruments to reduce CO₂ emissions (2/2)</a:t>
            </a:r>
            <a:endParaRPr lang="en-GB" sz="2401" b="1">
              <a:highlight>
                <a:srgbClr val="FFFF00"/>
              </a:highlight>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0958AE2C-58B5-52D2-7E99-78EE8A4817FF}"/>
              </a:ext>
            </a:extLst>
          </p:cNvPr>
          <p:cNvSpPr txBox="1"/>
          <p:nvPr/>
        </p:nvSpPr>
        <p:spPr>
          <a:xfrm>
            <a:off x="590881" y="1127615"/>
            <a:ext cx="9485264" cy="6247864"/>
          </a:xfrm>
          <a:prstGeom prst="rect">
            <a:avLst/>
          </a:prstGeom>
          <a:noFill/>
        </p:spPr>
        <p:txBody>
          <a:bodyPr wrap="square">
            <a:spAutoFit/>
          </a:bodyPr>
          <a:lstStyle/>
          <a:p>
            <a:r>
              <a:rPr lang="en-US" sz="2000" b="1"/>
              <a:t>Baseline-and-credit systems</a:t>
            </a:r>
          </a:p>
          <a:p>
            <a:endParaRPr lang="en-US" sz="1000"/>
          </a:p>
          <a:p>
            <a:r>
              <a:rPr lang="en-US" sz="2000"/>
              <a:t>A reference level (baseline) of emissions is defined for a given sector. Actors emitting more than the baseline must buy allowances from actors emitting less. </a:t>
            </a:r>
          </a:p>
          <a:p>
            <a:endParaRPr lang="en-US" sz="2000"/>
          </a:p>
          <a:p>
            <a:r>
              <a:rPr lang="en-US" sz="2000" b="1"/>
              <a:t>Command-and-control regulation</a:t>
            </a:r>
          </a:p>
          <a:p>
            <a:endParaRPr lang="en-US" sz="1000" b="1"/>
          </a:p>
          <a:p>
            <a:r>
              <a:rPr lang="en-US" sz="2000"/>
              <a:t>This approach relies on regulatory measures such as standard settings, permissions, limits on emissions, or prohibitions. It does not rely on price signals but on legal obligations imposed by public authorities.</a:t>
            </a:r>
          </a:p>
          <a:p>
            <a:endParaRPr lang="en-US" sz="2000"/>
          </a:p>
          <a:p>
            <a:r>
              <a:rPr lang="en-US" sz="2000" b="1"/>
              <a:t>Carbon tax</a:t>
            </a:r>
          </a:p>
          <a:p>
            <a:endParaRPr lang="en-US" sz="1000" b="1"/>
          </a:p>
          <a:p>
            <a:r>
              <a:rPr lang="en-US" sz="2000"/>
              <a:t>A carbon tax sets a price per unit of emissions (€/</a:t>
            </a:r>
            <a:r>
              <a:rPr lang="en-US" sz="2000" err="1"/>
              <a:t>tCO</a:t>
            </a:r>
            <a:r>
              <a:rPr lang="en-US" sz="2000"/>
              <a:t>₂). Economic actors then decide how much to emit depending on their abatement costs. The market determines the optimal level of emissions reduction.</a:t>
            </a:r>
          </a:p>
          <a:p>
            <a:endParaRPr lang="en-US" sz="2000"/>
          </a:p>
          <a:p>
            <a:r>
              <a:rPr lang="en-US" sz="2000" b="1"/>
              <a:t>Carbon market (cap-and-trade mechanism)</a:t>
            </a:r>
          </a:p>
          <a:p>
            <a:endParaRPr lang="en-US" sz="1000" b="1"/>
          </a:p>
          <a:p>
            <a:r>
              <a:rPr lang="en-US" sz="2000"/>
              <a:t>A maximum total level of emissions (cap) is fixed. Emission allowances are allocated or auctioned and can be traded between market participants. The market determines the carbon price consistent with the emissions cap.</a:t>
            </a:r>
          </a:p>
        </p:txBody>
      </p:sp>
      <p:sp>
        <p:nvSpPr>
          <p:cNvPr id="2" name="Espace réservé du numéro de diapositive 1">
            <a:extLst>
              <a:ext uri="{FF2B5EF4-FFF2-40B4-BE49-F238E27FC236}">
                <a16:creationId xmlns:a16="http://schemas.microsoft.com/office/drawing/2014/main" id="{D6BD237C-9114-F3F8-A790-C5120ABA03A8}"/>
              </a:ext>
            </a:extLst>
          </p:cNvPr>
          <p:cNvSpPr>
            <a:spLocks noGrp="1"/>
          </p:cNvSpPr>
          <p:nvPr>
            <p:ph type="sldNum" sz="quarter" idx="12"/>
          </p:nvPr>
        </p:nvSpPr>
        <p:spPr/>
        <p:txBody>
          <a:bodyPr/>
          <a:lstStyle/>
          <a:p>
            <a:fld id="{C7CC0789-4E3B-4896-AB79-9C52DA5A6F9C}" type="slidenum">
              <a:rPr lang="en-GB" smtClean="0"/>
              <a:t>413</a:t>
            </a:fld>
            <a:endParaRPr lang="en-GB"/>
          </a:p>
        </p:txBody>
      </p:sp>
    </p:spTree>
    <p:extLst>
      <p:ext uri="{BB962C8B-B14F-4D97-AF65-F5344CB8AC3E}">
        <p14:creationId xmlns:p14="http://schemas.microsoft.com/office/powerpoint/2010/main" val="3886362133"/>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80C3D-6638-E29C-17DD-D9B9DFAC6986}"/>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DADFEC33-38CD-A2E9-5BEE-94A64E31B84F}"/>
              </a:ext>
            </a:extLst>
          </p:cNvPr>
          <p:cNvSpPr txBox="1"/>
          <p:nvPr/>
        </p:nvSpPr>
        <p:spPr>
          <a:xfrm>
            <a:off x="590880" y="350031"/>
            <a:ext cx="9629565" cy="461665"/>
          </a:xfrm>
          <a:prstGeom prst="rect">
            <a:avLst/>
          </a:prstGeom>
          <a:noFill/>
        </p:spPr>
        <p:txBody>
          <a:bodyPr wrap="square">
            <a:spAutoFit/>
          </a:bodyPr>
          <a:lstStyle/>
          <a:p>
            <a:r>
              <a:rPr lang="en-US" sz="2400" b="1"/>
              <a:t>Carbon tax vs. carbon market (cap-and-trade)</a:t>
            </a:r>
            <a:endParaRPr lang="en-GB" sz="2401" b="1">
              <a:highlight>
                <a:srgbClr val="FFFF00"/>
              </a:highlight>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D125593D-4EDE-E962-782C-B97788D81CED}"/>
              </a:ext>
            </a:extLst>
          </p:cNvPr>
          <p:cNvSpPr txBox="1"/>
          <p:nvPr/>
        </p:nvSpPr>
        <p:spPr>
          <a:xfrm>
            <a:off x="590880" y="1349684"/>
            <a:ext cx="9485264" cy="5955476"/>
          </a:xfrm>
          <a:prstGeom prst="rect">
            <a:avLst/>
          </a:prstGeom>
          <a:noFill/>
        </p:spPr>
        <p:txBody>
          <a:bodyPr wrap="square">
            <a:spAutoFit/>
          </a:bodyPr>
          <a:lstStyle/>
          <a:p>
            <a:r>
              <a:rPr lang="en-US" sz="2000"/>
              <a:t>Carbon tax and cap-and-trade systems are both market-based instruments designed to internalize the external costs of carbon emissions.</a:t>
            </a:r>
          </a:p>
          <a:p>
            <a:endParaRPr lang="en-US" sz="1000"/>
          </a:p>
          <a:p>
            <a:r>
              <a:rPr lang="en-US" sz="2000"/>
              <a:t>Both mechanisms (</a:t>
            </a:r>
            <a:r>
              <a:rPr lang="en-US" sz="2000" err="1"/>
              <a:t>i</a:t>
            </a:r>
            <a:r>
              <a:rPr lang="en-US" sz="2000"/>
              <a:t>) encourage emissions reductions where they are least costly, (ii) provide incentives to develop low-carbon technologies, (iii) generate public revenues, and (iv) allow flexibility in how emissions reductions are achieved.</a:t>
            </a:r>
          </a:p>
          <a:p>
            <a:endParaRPr lang="en-US" sz="100"/>
          </a:p>
          <a:p>
            <a:endParaRPr lang="en-US" sz="1000"/>
          </a:p>
          <a:p>
            <a:r>
              <a:rPr lang="en-US" sz="2000"/>
              <a:t>However, they differ in how price and quantity are determined.</a:t>
            </a:r>
          </a:p>
          <a:p>
            <a:endParaRPr lang="en-US" sz="2000"/>
          </a:p>
          <a:p>
            <a:endParaRPr lang="en-US" sz="2000"/>
          </a:p>
          <a:p>
            <a:r>
              <a:rPr lang="en-US" sz="2000" b="1"/>
              <a:t>Carbon tax (price instrument): </a:t>
            </a:r>
            <a:r>
              <a:rPr lang="en-US" sz="2000"/>
              <a:t>The regulator fixes the carbon price. The market determines the resulting quantity of emissions reductions.</a:t>
            </a:r>
          </a:p>
          <a:p>
            <a:endParaRPr lang="en-US" sz="1000"/>
          </a:p>
          <a:p>
            <a:r>
              <a:rPr lang="en-US" sz="2000" u="sng"/>
              <a:t>Advantages:</a:t>
            </a:r>
            <a:r>
              <a:rPr lang="en-US" sz="2000"/>
              <a:t> a stable and predictable carbon price, facilitating investment decisions without uncertainty about future regulatory costs.</a:t>
            </a:r>
          </a:p>
          <a:p>
            <a:endParaRPr lang="en-US" sz="2000"/>
          </a:p>
          <a:p>
            <a:r>
              <a:rPr lang="en-US" sz="2000" b="1"/>
              <a:t>Cap-and-trade (quantity instrument): </a:t>
            </a:r>
            <a:r>
              <a:rPr lang="en-US" sz="2000"/>
              <a:t>The regulator fixes the total quantity of emissions allowed. The market determines the carbon price.</a:t>
            </a:r>
          </a:p>
          <a:p>
            <a:endParaRPr lang="en-US" sz="1000"/>
          </a:p>
          <a:p>
            <a:r>
              <a:rPr lang="en-US" sz="2000" u="sng"/>
              <a:t>Advantages:</a:t>
            </a:r>
            <a:r>
              <a:rPr lang="en-US" sz="2000"/>
              <a:t> it ensures that emissions remain below a predefined target, while the carbon price adjusts automatically to economic conditions such as inflation.</a:t>
            </a:r>
          </a:p>
        </p:txBody>
      </p:sp>
      <p:sp>
        <p:nvSpPr>
          <p:cNvPr id="2" name="Espace réservé du numéro de diapositive 1">
            <a:extLst>
              <a:ext uri="{FF2B5EF4-FFF2-40B4-BE49-F238E27FC236}">
                <a16:creationId xmlns:a16="http://schemas.microsoft.com/office/drawing/2014/main" id="{BF71C91F-31D2-E90E-8766-93DE6F4228A4}"/>
              </a:ext>
            </a:extLst>
          </p:cNvPr>
          <p:cNvSpPr>
            <a:spLocks noGrp="1"/>
          </p:cNvSpPr>
          <p:nvPr>
            <p:ph type="sldNum" sz="quarter" idx="12"/>
          </p:nvPr>
        </p:nvSpPr>
        <p:spPr/>
        <p:txBody>
          <a:bodyPr/>
          <a:lstStyle/>
          <a:p>
            <a:fld id="{C7CC0789-4E3B-4896-AB79-9C52DA5A6F9C}" type="slidenum">
              <a:rPr lang="en-GB" smtClean="0"/>
              <a:t>414</a:t>
            </a:fld>
            <a:endParaRPr lang="en-GB"/>
          </a:p>
        </p:txBody>
      </p:sp>
    </p:spTree>
    <p:extLst>
      <p:ext uri="{BB962C8B-B14F-4D97-AF65-F5344CB8AC3E}">
        <p14:creationId xmlns:p14="http://schemas.microsoft.com/office/powerpoint/2010/main" val="3238068861"/>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EB2E1D3-0514-7AAE-84CB-315C0E87920E}"/>
              </a:ext>
            </a:extLst>
          </p:cNvPr>
          <p:cNvSpPr txBox="1"/>
          <p:nvPr/>
        </p:nvSpPr>
        <p:spPr>
          <a:xfrm>
            <a:off x="590881" y="350031"/>
            <a:ext cx="9425398" cy="461848"/>
          </a:xfrm>
          <a:prstGeom prst="rect">
            <a:avLst/>
          </a:prstGeom>
          <a:noFill/>
        </p:spPr>
        <p:txBody>
          <a:bodyPr wrap="square" lIns="91476" tIns="45738" rIns="91476" bIns="45738" anchor="t">
            <a:spAutoFit/>
          </a:bodyPr>
          <a:lstStyle/>
          <a:p>
            <a:r>
              <a:rPr lang="en-GB" sz="2401" b="1">
                <a:latin typeface="Arial"/>
                <a:cs typeface="Arial"/>
              </a:rPr>
              <a:t>Outline of the chapter</a:t>
            </a:r>
            <a:endParaRPr lang="en-GB" sz="2401" b="1">
              <a:highlight>
                <a:srgbClr val="FFFF00"/>
              </a:highlight>
              <a:latin typeface="Arial"/>
              <a:cs typeface="Arial"/>
            </a:endParaRPr>
          </a:p>
        </p:txBody>
      </p:sp>
      <p:sp>
        <p:nvSpPr>
          <p:cNvPr id="6" name="ZoneTexte 5">
            <a:extLst>
              <a:ext uri="{FF2B5EF4-FFF2-40B4-BE49-F238E27FC236}">
                <a16:creationId xmlns:a16="http://schemas.microsoft.com/office/drawing/2014/main" id="{8FB55AB2-4935-A642-1296-E6150F37E434}"/>
              </a:ext>
            </a:extLst>
          </p:cNvPr>
          <p:cNvSpPr txBox="1"/>
          <p:nvPr/>
        </p:nvSpPr>
        <p:spPr>
          <a:xfrm>
            <a:off x="590881" y="1734439"/>
            <a:ext cx="9463818" cy="5018742"/>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In this lesson, we will explore the origins of carbon markets, the organisations that established them, and examine the functioning of market-based mechanisms, with a focus on allowance auctions and trading.</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This will allow us to understand the price of carbon and its evolution over the past 20 years in Europe.</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The lesson is divided into four parts:</a:t>
            </a:r>
          </a:p>
          <a:p>
            <a:pPr algn="just"/>
            <a:endParaRPr lang="en-GB" sz="2001">
              <a:latin typeface="Arial" panose="020B0604020202020204" pitchFamily="34" charset="0"/>
              <a:cs typeface="Arial" panose="020B0604020202020204" pitchFamily="34" charset="0"/>
            </a:endParaRPr>
          </a:p>
          <a:p>
            <a:pPr marL="514556" indent="-514556" algn="just">
              <a:buAutoNum type="romanUcPeriod"/>
            </a:pPr>
            <a:r>
              <a:rPr lang="en-GB" sz="2001" b="1">
                <a:latin typeface="Arial" panose="020B0604020202020204" pitchFamily="34" charset="0"/>
                <a:cs typeface="Arial" panose="020B0604020202020204" pitchFamily="34" charset="0"/>
              </a:rPr>
              <a:t>The Kyoto Protocol</a:t>
            </a:r>
          </a:p>
          <a:p>
            <a:pPr marL="514556" indent="-514556" algn="just">
              <a:buAutoNum type="romanUcPeriod"/>
            </a:pPr>
            <a:endParaRPr lang="en-GB" sz="2001" b="1">
              <a:latin typeface="Arial" panose="020B0604020202020204" pitchFamily="34" charset="0"/>
              <a:cs typeface="Arial" panose="020B0604020202020204" pitchFamily="34" charset="0"/>
            </a:endParaRPr>
          </a:p>
          <a:p>
            <a:pPr marL="514556" indent="-514556" algn="just">
              <a:buAutoNum type="romanUcPeriod"/>
            </a:pPr>
            <a:r>
              <a:rPr lang="en-GB" sz="2001" b="1">
                <a:latin typeface="Arial" panose="020B0604020202020204" pitchFamily="34" charset="0"/>
                <a:cs typeface="Arial" panose="020B0604020202020204" pitchFamily="34" charset="0"/>
              </a:rPr>
              <a:t>The European Emissions Trading System (EU ETS)</a:t>
            </a:r>
          </a:p>
          <a:p>
            <a:pPr marL="514556" indent="-514556" algn="just">
              <a:buAutoNum type="romanUcPeriod"/>
            </a:pPr>
            <a:endParaRPr lang="en-GB" sz="2001" b="1">
              <a:latin typeface="Arial" panose="020B0604020202020204" pitchFamily="34" charset="0"/>
              <a:cs typeface="Arial" panose="020B0604020202020204" pitchFamily="34" charset="0"/>
            </a:endParaRPr>
          </a:p>
          <a:p>
            <a:pPr marL="514556" indent="-514556" algn="just">
              <a:buAutoNum type="romanUcPeriod"/>
            </a:pPr>
            <a:r>
              <a:rPr lang="en-GB" sz="2001" b="1">
                <a:latin typeface="Arial" panose="020B0604020202020204" pitchFamily="34" charset="0"/>
                <a:cs typeface="Arial" panose="020B0604020202020204" pitchFamily="34" charset="0"/>
              </a:rPr>
              <a:t>The auctioning and trading of EU Allowances (EUAs)</a:t>
            </a:r>
          </a:p>
          <a:p>
            <a:pPr marL="514556" indent="-514556" algn="just">
              <a:buAutoNum type="romanUcPeriod"/>
            </a:pPr>
            <a:endParaRPr lang="en-GB" sz="2001" b="1">
              <a:latin typeface="Arial" panose="020B0604020202020204" pitchFamily="34" charset="0"/>
              <a:cs typeface="Arial" panose="020B0604020202020204" pitchFamily="34" charset="0"/>
            </a:endParaRPr>
          </a:p>
          <a:p>
            <a:pPr marL="514556" indent="-514556" algn="just">
              <a:buAutoNum type="romanUcPeriod"/>
            </a:pPr>
            <a:r>
              <a:rPr lang="en-GB" sz="2001" b="1">
                <a:latin typeface="Arial" panose="020B0604020202020204" pitchFamily="34" charset="0"/>
                <a:cs typeface="Arial" panose="020B0604020202020204" pitchFamily="34" charset="0"/>
              </a:rPr>
              <a:t>The history of EUA pricing and its impact on fossil fuel power plants</a:t>
            </a:r>
          </a:p>
        </p:txBody>
      </p:sp>
      <p:sp>
        <p:nvSpPr>
          <p:cNvPr id="2" name="Espace réservé du numéro de diapositive 1">
            <a:extLst>
              <a:ext uri="{FF2B5EF4-FFF2-40B4-BE49-F238E27FC236}">
                <a16:creationId xmlns:a16="http://schemas.microsoft.com/office/drawing/2014/main" id="{3AE135A8-0DCD-FB48-0B78-3085A274F96A}"/>
              </a:ext>
            </a:extLst>
          </p:cNvPr>
          <p:cNvSpPr>
            <a:spLocks noGrp="1"/>
          </p:cNvSpPr>
          <p:nvPr>
            <p:ph type="sldNum" sz="quarter" idx="12"/>
          </p:nvPr>
        </p:nvSpPr>
        <p:spPr/>
        <p:txBody>
          <a:bodyPr/>
          <a:lstStyle/>
          <a:p>
            <a:fld id="{C7CC0789-4E3B-4896-AB79-9C52DA5A6F9C}" type="slidenum">
              <a:rPr lang="en-GB" smtClean="0"/>
              <a:t>415</a:t>
            </a:fld>
            <a:endParaRPr lang="en-GB"/>
          </a:p>
        </p:txBody>
      </p:sp>
    </p:spTree>
    <p:extLst>
      <p:ext uri="{BB962C8B-B14F-4D97-AF65-F5344CB8AC3E}">
        <p14:creationId xmlns:p14="http://schemas.microsoft.com/office/powerpoint/2010/main" val="999071224"/>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874C7-2269-8F45-1D96-2C7E55A2E81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EE1FBAF-3E4C-339A-9E44-F35B53B67BD9}"/>
              </a:ext>
            </a:extLst>
          </p:cNvPr>
          <p:cNvSpPr/>
          <p:nvPr/>
        </p:nvSpPr>
        <p:spPr>
          <a:xfrm>
            <a:off x="937601" y="3117500"/>
            <a:ext cx="8818196" cy="17977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9" name="Rectangle 8">
            <a:extLst>
              <a:ext uri="{FF2B5EF4-FFF2-40B4-BE49-F238E27FC236}">
                <a16:creationId xmlns:a16="http://schemas.microsoft.com/office/drawing/2014/main" id="{8147C7B8-308C-F52D-F9C3-4B536EC1A7D9}"/>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11" name="ZoneTexte 10">
            <a:extLst>
              <a:ext uri="{FF2B5EF4-FFF2-40B4-BE49-F238E27FC236}">
                <a16:creationId xmlns:a16="http://schemas.microsoft.com/office/drawing/2014/main" id="{0CFBF355-1451-013B-A832-91D1E810A574}"/>
              </a:ext>
            </a:extLst>
          </p:cNvPr>
          <p:cNvSpPr txBox="1"/>
          <p:nvPr/>
        </p:nvSpPr>
        <p:spPr>
          <a:xfrm>
            <a:off x="1137050" y="3723871"/>
            <a:ext cx="8419296" cy="585006"/>
          </a:xfrm>
          <a:prstGeom prst="rect">
            <a:avLst/>
          </a:prstGeom>
          <a:noFill/>
        </p:spPr>
        <p:txBody>
          <a:bodyPr wrap="square">
            <a:spAutoFit/>
          </a:bodyPr>
          <a:lstStyle/>
          <a:p>
            <a:pPr algn="ctr"/>
            <a:r>
              <a:rPr lang="en-GB" sz="3201">
                <a:latin typeface="Arial" panose="020B0604020202020204" pitchFamily="34" charset="0"/>
                <a:cs typeface="Arial" panose="020B0604020202020204" pitchFamily="34" charset="0"/>
              </a:rPr>
              <a:t>I.  The Kyoto Protocol</a:t>
            </a:r>
          </a:p>
        </p:txBody>
      </p:sp>
    </p:spTree>
    <p:extLst>
      <p:ext uri="{BB962C8B-B14F-4D97-AF65-F5344CB8AC3E}">
        <p14:creationId xmlns:p14="http://schemas.microsoft.com/office/powerpoint/2010/main" val="999409311"/>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FCC1909-E049-A04B-BAAF-281AE838497B}"/>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sulphur dioxide market as a pioneer</a:t>
            </a:r>
            <a:endParaRPr lang="en-GB" sz="2401">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ABD3E102-19C0-B081-B489-5F630B2FE5E5}"/>
              </a:ext>
            </a:extLst>
          </p:cNvPr>
          <p:cNvSpPr txBox="1"/>
          <p:nvPr/>
        </p:nvSpPr>
        <p:spPr>
          <a:xfrm>
            <a:off x="590881" y="1045132"/>
            <a:ext cx="9485264" cy="2863454"/>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origins of carbon markets can be traced back to the 1970s in the United States, with the introduction of emissions trading for sulphur dioxide (SO₂) by the U.S. Environmental Protection Agency.</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In 1990, the U.S. introduced the first nationwide SO₂ trading scheme. Its goal was to reduce acid rain by cutting SO₂ emissions from fossil fuel power plants by 50% compared to 1980 levels. </a:t>
            </a:r>
            <a:r>
              <a:rPr lang="en-GB" sz="2001" b="1">
                <a:latin typeface="Arial" panose="020B0604020202020204" pitchFamily="34" charset="0"/>
                <a:cs typeface="Arial" panose="020B0604020202020204" pitchFamily="34" charset="0"/>
              </a:rPr>
              <a:t>The scheme’s innovation was allowing power plants to trade emissions allowances</a:t>
            </a:r>
            <a:r>
              <a:rPr lang="en-GB" sz="2001">
                <a:latin typeface="Arial" panose="020B0604020202020204" pitchFamily="34" charset="0"/>
                <a:cs typeface="Arial" panose="020B0604020202020204" pitchFamily="34" charset="0"/>
              </a:rPr>
              <a:t>, thereby determining how reductions would be achieved through market forces rather than direct government mandates.</a:t>
            </a:r>
          </a:p>
        </p:txBody>
      </p:sp>
      <p:sp>
        <p:nvSpPr>
          <p:cNvPr id="11" name="ZoneTexte 10">
            <a:extLst>
              <a:ext uri="{FF2B5EF4-FFF2-40B4-BE49-F238E27FC236}">
                <a16:creationId xmlns:a16="http://schemas.microsoft.com/office/drawing/2014/main" id="{3CFFA35A-5ED6-0936-5533-7AD42D6024F0}"/>
              </a:ext>
            </a:extLst>
          </p:cNvPr>
          <p:cNvSpPr txBox="1"/>
          <p:nvPr/>
        </p:nvSpPr>
        <p:spPr>
          <a:xfrm>
            <a:off x="5425358" y="7041647"/>
            <a:ext cx="4464782" cy="523427"/>
          </a:xfrm>
          <a:prstGeom prst="rect">
            <a:avLst/>
          </a:prstGeom>
          <a:noFill/>
        </p:spPr>
        <p:txBody>
          <a:bodyPr wrap="square">
            <a:spAutoFit/>
          </a:bodyPr>
          <a:lstStyle/>
          <a:p>
            <a:pPr algn="ctr"/>
            <a:r>
              <a:rPr lang="en-GB" sz="1401" i="1">
                <a:solidFill>
                  <a:srgbClr val="1F1F1F"/>
                </a:solidFill>
                <a:latin typeface="Arial" panose="020B0604020202020204" pitchFamily="34" charset="0"/>
                <a:cs typeface="Arial" panose="020B0604020202020204" pitchFamily="34" charset="0"/>
              </a:rPr>
              <a:t>From 1994 to 2004, SO</a:t>
            </a:r>
            <a:r>
              <a:rPr lang="en-GB" sz="1401" i="1" baseline="-25000">
                <a:solidFill>
                  <a:srgbClr val="1F1F1F"/>
                </a:solidFill>
                <a:latin typeface="Arial" panose="020B0604020202020204" pitchFamily="34" charset="0"/>
                <a:cs typeface="Arial" panose="020B0604020202020204" pitchFamily="34" charset="0"/>
              </a:rPr>
              <a:t>2</a:t>
            </a:r>
            <a:r>
              <a:rPr lang="en-GB" sz="1401" i="1">
                <a:solidFill>
                  <a:srgbClr val="1F1F1F"/>
                </a:solidFill>
                <a:latin typeface="Arial" panose="020B0604020202020204" pitchFamily="34" charset="0"/>
                <a:cs typeface="Arial" panose="020B0604020202020204" pitchFamily="34" charset="0"/>
              </a:rPr>
              <a:t> emissions in U.S. decreased by 11.7 million tons/year (a 79% decline).</a:t>
            </a:r>
            <a:r>
              <a:rPr lang="en-GB" sz="1401" b="1" baseline="30000">
                <a:solidFill>
                  <a:srgbClr val="1F1F1F"/>
                </a:solidFill>
                <a:latin typeface="Arial" panose="020B0604020202020204" pitchFamily="34" charset="0"/>
                <a:cs typeface="Arial" panose="020B0604020202020204" pitchFamily="34" charset="0"/>
              </a:rPr>
              <a:t>1</a:t>
            </a:r>
            <a:endParaRPr lang="en-GB" sz="1401" b="1" baseline="30000">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7DB8799C-116D-23EB-32E4-25B2993E93BB}"/>
              </a:ext>
            </a:extLst>
          </p:cNvPr>
          <p:cNvSpPr txBox="1"/>
          <p:nvPr/>
        </p:nvSpPr>
        <p:spPr>
          <a:xfrm>
            <a:off x="590880" y="4141840"/>
            <a:ext cx="4307002" cy="1939759"/>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success of the SO₂ trading program in reducing emissions at a lower cost than direct regulation made it a compelling case for the use of market-based mechanisms, such as carbon trading.</a:t>
            </a:r>
          </a:p>
        </p:txBody>
      </p:sp>
      <p:grpSp>
        <p:nvGrpSpPr>
          <p:cNvPr id="15" name="Groupe 14">
            <a:extLst>
              <a:ext uri="{FF2B5EF4-FFF2-40B4-BE49-F238E27FC236}">
                <a16:creationId xmlns:a16="http://schemas.microsoft.com/office/drawing/2014/main" id="{7B1F8E12-DE3A-B2E8-B6D9-C530C53EF6EB}"/>
              </a:ext>
            </a:extLst>
          </p:cNvPr>
          <p:cNvGrpSpPr/>
          <p:nvPr/>
        </p:nvGrpSpPr>
        <p:grpSpPr>
          <a:xfrm>
            <a:off x="5504249" y="4268595"/>
            <a:ext cx="4307003" cy="2687112"/>
            <a:chOff x="5015024" y="4245503"/>
            <a:chExt cx="4305301" cy="2686050"/>
          </a:xfrm>
        </p:grpSpPr>
        <p:pic>
          <p:nvPicPr>
            <p:cNvPr id="1026" name="Picture 2" descr="Fig. 1">
              <a:extLst>
                <a:ext uri="{FF2B5EF4-FFF2-40B4-BE49-F238E27FC236}">
                  <a16:creationId xmlns:a16="http://schemas.microsoft.com/office/drawing/2014/main" id="{9CBE526E-0C6F-4EB9-D040-4B9A192DA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5025" y="4245503"/>
              <a:ext cx="4305300" cy="268605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DC244BF-BBB0-DE89-BD8E-11A32EC5B7CC}"/>
                </a:ext>
              </a:extLst>
            </p:cNvPr>
            <p:cNvSpPr/>
            <p:nvPr/>
          </p:nvSpPr>
          <p:spPr>
            <a:xfrm>
              <a:off x="5015024" y="4245503"/>
              <a:ext cx="4305301" cy="268605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grpSp>
      <p:sp>
        <p:nvSpPr>
          <p:cNvPr id="3" name="ZoneTexte 2">
            <a:extLst>
              <a:ext uri="{FF2B5EF4-FFF2-40B4-BE49-F238E27FC236}">
                <a16:creationId xmlns:a16="http://schemas.microsoft.com/office/drawing/2014/main" id="{1F4C2ABB-07B3-6B20-4748-54682F0B22A9}"/>
              </a:ext>
            </a:extLst>
          </p:cNvPr>
          <p:cNvSpPr txBox="1"/>
          <p:nvPr/>
        </p:nvSpPr>
        <p:spPr>
          <a:xfrm>
            <a:off x="192915" y="7631271"/>
            <a:ext cx="5345637" cy="254016"/>
          </a:xfrm>
          <a:prstGeom prst="rect">
            <a:avLst/>
          </a:prstGeom>
          <a:noFill/>
        </p:spPr>
        <p:txBody>
          <a:bodyPr wrap="square">
            <a:spAutoFit/>
          </a:bodyPr>
          <a:lstStyle/>
          <a:p>
            <a:r>
              <a:rPr lang="en-GB" sz="1050" b="1" baseline="30000">
                <a:solidFill>
                  <a:srgbClr val="1F1F1F"/>
                </a:solidFill>
                <a:latin typeface="Arial" panose="020B0604020202020204" pitchFamily="34" charset="0"/>
                <a:cs typeface="Arial" panose="020B0604020202020204" pitchFamily="34" charset="0"/>
              </a:rPr>
              <a:t>1 </a:t>
            </a:r>
            <a:r>
              <a:rPr lang="en-GB" sz="1050">
                <a:latin typeface="Arial" panose="020B0604020202020204" pitchFamily="34" charset="0"/>
                <a:cs typeface="Arial" panose="020B0604020202020204" pitchFamily="34" charset="0"/>
              </a:rPr>
              <a:t>https://doi.org/10.1016/j.tej.2016.12.00</a:t>
            </a:r>
          </a:p>
        </p:txBody>
      </p:sp>
      <p:sp>
        <p:nvSpPr>
          <p:cNvPr id="2" name="Espace réservé du numéro de diapositive 1">
            <a:extLst>
              <a:ext uri="{FF2B5EF4-FFF2-40B4-BE49-F238E27FC236}">
                <a16:creationId xmlns:a16="http://schemas.microsoft.com/office/drawing/2014/main" id="{635FEF8F-816B-2AB7-B0F5-DDD75FF58190}"/>
              </a:ext>
            </a:extLst>
          </p:cNvPr>
          <p:cNvSpPr>
            <a:spLocks noGrp="1"/>
          </p:cNvSpPr>
          <p:nvPr>
            <p:ph type="sldNum" sz="quarter" idx="12"/>
          </p:nvPr>
        </p:nvSpPr>
        <p:spPr/>
        <p:txBody>
          <a:bodyPr/>
          <a:lstStyle/>
          <a:p>
            <a:fld id="{C7CC0789-4E3B-4896-AB79-9C52DA5A6F9C}" type="slidenum">
              <a:rPr lang="en-GB" smtClean="0"/>
              <a:t>417</a:t>
            </a:fld>
            <a:endParaRPr lang="en-GB"/>
          </a:p>
        </p:txBody>
      </p:sp>
    </p:spTree>
    <p:extLst>
      <p:ext uri="{BB962C8B-B14F-4D97-AF65-F5344CB8AC3E}">
        <p14:creationId xmlns:p14="http://schemas.microsoft.com/office/powerpoint/2010/main" val="3120032648"/>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C2156B8-7DBB-FF63-AD52-A73B7AB7BF74}"/>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negotiation of the Kyoto Protocol</a:t>
            </a:r>
            <a:endParaRPr lang="en-GB" sz="240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88389703-B7CF-CAA5-7AF5-5257733E22DB}"/>
              </a:ext>
            </a:extLst>
          </p:cNvPr>
          <p:cNvSpPr txBox="1"/>
          <p:nvPr/>
        </p:nvSpPr>
        <p:spPr>
          <a:xfrm>
            <a:off x="590881" y="1067829"/>
            <a:ext cx="9485264" cy="2401606"/>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In 1997, the Third Conference of the Parties (COP 3) to the United Nations Framework Convention on Climate Change (UNFCCC) was held in Kyoto, Japan. During this conference, the </a:t>
            </a:r>
            <a:r>
              <a:rPr lang="en-GB" sz="2001" b="1">
                <a:latin typeface="Arial" panose="020B0604020202020204" pitchFamily="34" charset="0"/>
                <a:cs typeface="Arial" panose="020B0604020202020204" pitchFamily="34" charset="0"/>
              </a:rPr>
              <a:t>Kyoto Protocol </a:t>
            </a:r>
            <a:r>
              <a:rPr lang="en-GB" sz="2001">
                <a:latin typeface="Arial" panose="020B0604020202020204" pitchFamily="34" charset="0"/>
                <a:cs typeface="Arial" panose="020B0604020202020204" pitchFamily="34" charset="0"/>
              </a:rPr>
              <a:t>was negotiated, marking the first legally binding agreement to set GHG emission reduction targets for developed countries and economies in transition.</a:t>
            </a:r>
          </a:p>
          <a:p>
            <a:pPr algn="just"/>
            <a:endParaRPr lang="en-GB" sz="1000">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In the treaty, the U.S. successfully advocated for the inclusion of market-based mechanisms to help meet emissions reduction targets.</a:t>
            </a:r>
          </a:p>
        </p:txBody>
      </p:sp>
      <p:grpSp>
        <p:nvGrpSpPr>
          <p:cNvPr id="15" name="Groupe 14">
            <a:extLst>
              <a:ext uri="{FF2B5EF4-FFF2-40B4-BE49-F238E27FC236}">
                <a16:creationId xmlns:a16="http://schemas.microsoft.com/office/drawing/2014/main" id="{B64AB627-D3B6-D91B-67F3-ABF11153B1ED}"/>
              </a:ext>
            </a:extLst>
          </p:cNvPr>
          <p:cNvGrpSpPr/>
          <p:nvPr/>
        </p:nvGrpSpPr>
        <p:grpSpPr>
          <a:xfrm>
            <a:off x="2888703" y="3666385"/>
            <a:ext cx="4915995" cy="3778922"/>
            <a:chOff x="2659181" y="3812146"/>
            <a:chExt cx="5166572" cy="3971541"/>
          </a:xfrm>
        </p:grpSpPr>
        <p:sp>
          <p:nvSpPr>
            <p:cNvPr id="7" name="ZoneTexte 6">
              <a:extLst>
                <a:ext uri="{FF2B5EF4-FFF2-40B4-BE49-F238E27FC236}">
                  <a16:creationId xmlns:a16="http://schemas.microsoft.com/office/drawing/2014/main" id="{BB93FEEA-BBB3-5F16-EDF2-43AC0FA992BE}"/>
                </a:ext>
              </a:extLst>
            </p:cNvPr>
            <p:cNvSpPr txBox="1"/>
            <p:nvPr/>
          </p:nvSpPr>
          <p:spPr>
            <a:xfrm>
              <a:off x="2659181" y="7233580"/>
              <a:ext cx="5166571" cy="550107"/>
            </a:xfrm>
            <a:prstGeom prst="rect">
              <a:avLst/>
            </a:prstGeom>
            <a:noFill/>
          </p:spPr>
          <p:txBody>
            <a:bodyPr wrap="square">
              <a:spAutoFit/>
            </a:bodyPr>
            <a:lstStyle/>
            <a:p>
              <a:pPr algn="ctr"/>
              <a:r>
                <a:rPr lang="en-GB" sz="1401" i="1">
                  <a:latin typeface="Arial" panose="020B0604020202020204" pitchFamily="34" charset="0"/>
                  <a:cs typeface="Arial" panose="020B0604020202020204" pitchFamily="34" charset="0"/>
                </a:rPr>
                <a:t>Front page of The Japan Times on December 12, 1997,</a:t>
              </a:r>
            </a:p>
            <a:p>
              <a:pPr algn="ctr"/>
              <a:r>
                <a:rPr lang="en-GB" sz="1401" i="1">
                  <a:latin typeface="Arial" panose="020B0604020202020204" pitchFamily="34" charset="0"/>
                  <a:cs typeface="Arial" panose="020B0604020202020204" pitchFamily="34" charset="0"/>
                </a:rPr>
                <a:t>the day after the signing of the Kyoto Protocol.</a:t>
              </a:r>
              <a:r>
                <a:rPr lang="en-GB" sz="1401" b="1" baseline="30000">
                  <a:solidFill>
                    <a:srgbClr val="1F1F1F"/>
                  </a:solidFill>
                  <a:latin typeface="Arial" panose="020B0604020202020204" pitchFamily="34" charset="0"/>
                  <a:cs typeface="Arial" panose="020B0604020202020204" pitchFamily="34" charset="0"/>
                </a:rPr>
                <a:t>1</a:t>
              </a:r>
              <a:endParaRPr lang="en-GB" sz="1401" i="1">
                <a:latin typeface="Arial" panose="020B0604020202020204" pitchFamily="34" charset="0"/>
                <a:cs typeface="Arial" panose="020B0604020202020204" pitchFamily="34" charset="0"/>
              </a:endParaRPr>
            </a:p>
          </p:txBody>
        </p:sp>
        <p:grpSp>
          <p:nvGrpSpPr>
            <p:cNvPr id="14" name="Groupe 13">
              <a:extLst>
                <a:ext uri="{FF2B5EF4-FFF2-40B4-BE49-F238E27FC236}">
                  <a16:creationId xmlns:a16="http://schemas.microsoft.com/office/drawing/2014/main" id="{846574A2-3197-9EC3-4232-528CA227403C}"/>
                </a:ext>
              </a:extLst>
            </p:cNvPr>
            <p:cNvGrpSpPr/>
            <p:nvPr/>
          </p:nvGrpSpPr>
          <p:grpSpPr>
            <a:xfrm>
              <a:off x="2659181" y="3812146"/>
              <a:ext cx="5166572" cy="3350200"/>
              <a:chOff x="2659180" y="3758362"/>
              <a:chExt cx="5368685" cy="3481258"/>
            </a:xfrm>
          </p:grpSpPr>
          <p:pic>
            <p:nvPicPr>
              <p:cNvPr id="5124" name="Picture 4" descr="1997_Japan_Times_Kyoto_Protocol">
                <a:extLst>
                  <a:ext uri="{FF2B5EF4-FFF2-40B4-BE49-F238E27FC236}">
                    <a16:creationId xmlns:a16="http://schemas.microsoft.com/office/drawing/2014/main" id="{7156ECD2-0396-23F0-A4FE-E0D0CC1021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9180" y="3758362"/>
                <a:ext cx="5368685" cy="348125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9C4EBA9-9DA9-3C99-70E3-1186A50C0AAE}"/>
                  </a:ext>
                </a:extLst>
              </p:cNvPr>
              <p:cNvSpPr/>
              <p:nvPr/>
            </p:nvSpPr>
            <p:spPr>
              <a:xfrm>
                <a:off x="2659180" y="3758362"/>
                <a:ext cx="5368685" cy="3481258"/>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grpSp>
      </p:grpSp>
      <p:sp>
        <p:nvSpPr>
          <p:cNvPr id="5" name="ZoneTexte 4">
            <a:extLst>
              <a:ext uri="{FF2B5EF4-FFF2-40B4-BE49-F238E27FC236}">
                <a16:creationId xmlns:a16="http://schemas.microsoft.com/office/drawing/2014/main" id="{1C57480B-6FE6-148B-93C6-558AB5A87527}"/>
              </a:ext>
            </a:extLst>
          </p:cNvPr>
          <p:cNvSpPr txBox="1"/>
          <p:nvPr/>
        </p:nvSpPr>
        <p:spPr>
          <a:xfrm>
            <a:off x="209425" y="7631271"/>
            <a:ext cx="9019218" cy="261713"/>
          </a:xfrm>
          <a:prstGeom prst="rect">
            <a:avLst/>
          </a:prstGeom>
          <a:noFill/>
        </p:spPr>
        <p:txBody>
          <a:bodyPr wrap="square">
            <a:spAutoFit/>
          </a:bodyPr>
          <a:lstStyle/>
          <a:p>
            <a:r>
              <a:rPr lang="en-GB" sz="1100" b="1" baseline="30000">
                <a:solidFill>
                  <a:srgbClr val="1F1F1F"/>
                </a:solidFill>
                <a:latin typeface="Arial" panose="020B0604020202020204" pitchFamily="34" charset="0"/>
                <a:cs typeface="Arial" panose="020B0604020202020204" pitchFamily="34" charset="0"/>
              </a:rPr>
              <a:t>1 </a:t>
            </a:r>
            <a:r>
              <a:rPr lang="en-GB" sz="1100">
                <a:latin typeface="Arial" panose="020B0604020202020204" pitchFamily="34" charset="0"/>
                <a:cs typeface="Arial" panose="020B0604020202020204" pitchFamily="34" charset="0"/>
              </a:rPr>
              <a:t>https://www.japantimes.co.jp/news/2022/12/04/national/history/japan-times-1997-160-nations-adopt-kyoto-protocol/</a:t>
            </a:r>
          </a:p>
        </p:txBody>
      </p:sp>
      <p:sp>
        <p:nvSpPr>
          <p:cNvPr id="3" name="Espace réservé du numéro de diapositive 2">
            <a:extLst>
              <a:ext uri="{FF2B5EF4-FFF2-40B4-BE49-F238E27FC236}">
                <a16:creationId xmlns:a16="http://schemas.microsoft.com/office/drawing/2014/main" id="{C88BB245-B44E-735E-1742-4772133981A4}"/>
              </a:ext>
            </a:extLst>
          </p:cNvPr>
          <p:cNvSpPr>
            <a:spLocks noGrp="1"/>
          </p:cNvSpPr>
          <p:nvPr>
            <p:ph type="sldNum" sz="quarter" idx="12"/>
          </p:nvPr>
        </p:nvSpPr>
        <p:spPr/>
        <p:txBody>
          <a:bodyPr/>
          <a:lstStyle/>
          <a:p>
            <a:fld id="{C7CC0789-4E3B-4896-AB79-9C52DA5A6F9C}" type="slidenum">
              <a:rPr lang="en-GB" smtClean="0"/>
              <a:t>418</a:t>
            </a:fld>
            <a:endParaRPr lang="en-GB"/>
          </a:p>
        </p:txBody>
      </p:sp>
    </p:spTree>
    <p:extLst>
      <p:ext uri="{BB962C8B-B14F-4D97-AF65-F5344CB8AC3E}">
        <p14:creationId xmlns:p14="http://schemas.microsoft.com/office/powerpoint/2010/main" val="1655756127"/>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a:extLst>
              <a:ext uri="{FF2B5EF4-FFF2-40B4-BE49-F238E27FC236}">
                <a16:creationId xmlns:a16="http://schemas.microsoft.com/office/drawing/2014/main" id="{94BB5DD7-2330-B7AF-F46D-6AF566DD086F}"/>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Understanding the Kyoto Protocol</a:t>
            </a:r>
            <a:endParaRPr lang="en-GB" sz="2401" b="1">
              <a:highlight>
                <a:srgbClr val="FFFF00"/>
              </a:highlight>
              <a:latin typeface="Arial" panose="020B0604020202020204" pitchFamily="34" charset="0"/>
              <a:cs typeface="Arial" panose="020B0604020202020204" pitchFamily="34" charset="0"/>
            </a:endParaRPr>
          </a:p>
        </p:txBody>
      </p:sp>
      <p:sp>
        <p:nvSpPr>
          <p:cNvPr id="23" name="ZoneTexte 22">
            <a:extLst>
              <a:ext uri="{FF2B5EF4-FFF2-40B4-BE49-F238E27FC236}">
                <a16:creationId xmlns:a16="http://schemas.microsoft.com/office/drawing/2014/main" id="{6038800B-A3C1-1E84-3A30-E2EB83D5DC51}"/>
              </a:ext>
            </a:extLst>
          </p:cNvPr>
          <p:cNvSpPr txBox="1"/>
          <p:nvPr/>
        </p:nvSpPr>
        <p:spPr>
          <a:xfrm>
            <a:off x="590881" y="1483849"/>
            <a:ext cx="9485264" cy="5634538"/>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In the Kyoto Protocol, countries are grouped based on their responsibilities for climate action:</a:t>
            </a:r>
          </a:p>
          <a:p>
            <a:pPr algn="just"/>
            <a:endParaRPr lang="en-GB" sz="2001">
              <a:latin typeface="Arial" panose="020B0604020202020204" pitchFamily="34" charset="0"/>
              <a:cs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GB" sz="2001" b="1">
                <a:latin typeface="Arial" panose="020B0604020202020204" pitchFamily="34" charset="0"/>
              </a:rPr>
              <a:t>Industrialised countries</a:t>
            </a:r>
            <a:r>
              <a:rPr lang="en-GB" sz="2001">
                <a:latin typeface="Arial" panose="020B0604020202020204" pitchFamily="34" charset="0"/>
              </a:rPr>
              <a:t>: Advanced economies that were historically responsible for the majority of GHG emissions, including the U.S., Canada, Japan, and the EU member states. They are committed to reducing their GHG emissions. For instance, the EU set a target of an 8% reduction in emissions by 2012 compared to 1990 levels.</a:t>
            </a:r>
          </a:p>
          <a:p>
            <a:pPr algn="just" defTabSz="914766" eaLnBrk="0" fontAlgn="base" hangingPunct="0">
              <a:spcBef>
                <a:spcPct val="0"/>
              </a:spcBef>
              <a:spcAft>
                <a:spcPct val="0"/>
              </a:spcAft>
            </a:pPr>
            <a:endParaRPr lang="en-GB" sz="2001">
              <a:latin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GB" sz="2001" b="1">
                <a:latin typeface="Arial" panose="020B0604020202020204" pitchFamily="34" charset="0"/>
              </a:rPr>
              <a:t>Economies in transition</a:t>
            </a:r>
            <a:r>
              <a:rPr lang="en-GB" sz="2001">
                <a:latin typeface="Arial" panose="020B0604020202020204" pitchFamily="34" charset="0"/>
              </a:rPr>
              <a:t>: Emerging economies that were previously part of the Soviet Union or Eastern Bloc, such as Russia, Ukraine, and other former Soviet republics. These countries are subject to the same emissions reduction targets as industrialized nations but were allowed more flexibility. For example, Russia was allowed to maintain emissions at 1990 levels.</a:t>
            </a:r>
          </a:p>
          <a:p>
            <a:pPr marL="343037" indent="-343037" algn="just" defTabSz="914766" eaLnBrk="0" fontAlgn="base" hangingPunct="0">
              <a:spcBef>
                <a:spcPct val="0"/>
              </a:spcBef>
              <a:spcAft>
                <a:spcPct val="0"/>
              </a:spcAft>
              <a:buFont typeface="Arial" panose="020B0604020202020204" pitchFamily="34" charset="0"/>
              <a:buChar char="•"/>
            </a:pPr>
            <a:endParaRPr lang="en-GB" sz="2001">
              <a:latin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GB" sz="2001" b="1">
                <a:latin typeface="Arial" panose="020B0604020202020204" pitchFamily="34" charset="0"/>
                <a:cs typeface="Arial" panose="020B0604020202020204" pitchFamily="34" charset="0"/>
              </a:rPr>
              <a:t>Developing nations</a:t>
            </a:r>
            <a:r>
              <a:rPr lang="en-GB" sz="2001">
                <a:latin typeface="Arial" panose="020B0604020202020204" pitchFamily="34" charset="0"/>
                <a:cs typeface="Arial" panose="020B0604020202020204" pitchFamily="34" charset="0"/>
              </a:rPr>
              <a:t>:</a:t>
            </a:r>
            <a:r>
              <a:rPr lang="en-GB" sz="2001" b="1">
                <a:latin typeface="Arial" panose="020B0604020202020204" pitchFamily="34" charset="0"/>
                <a:cs typeface="Arial" panose="020B0604020202020204" pitchFamily="34" charset="0"/>
              </a:rPr>
              <a:t> </a:t>
            </a:r>
            <a:r>
              <a:rPr lang="en-GB" sz="2001">
                <a:latin typeface="Arial" panose="020B0604020202020204" pitchFamily="34" charset="0"/>
                <a:cs typeface="Arial" panose="020B0604020202020204" pitchFamily="34" charset="0"/>
              </a:rPr>
              <a:t>These include countries with lower historical contributions to GHG emissions, such as India, Brazil, and Kenya. They are not required to reduce emissions but are encouraged to pursue sustainable development. </a:t>
            </a:r>
          </a:p>
        </p:txBody>
      </p:sp>
      <p:sp>
        <p:nvSpPr>
          <p:cNvPr id="2" name="Espace réservé du numéro de diapositive 1">
            <a:extLst>
              <a:ext uri="{FF2B5EF4-FFF2-40B4-BE49-F238E27FC236}">
                <a16:creationId xmlns:a16="http://schemas.microsoft.com/office/drawing/2014/main" id="{4B821F9C-5AB4-1B33-C5DE-5F819903D79C}"/>
              </a:ext>
            </a:extLst>
          </p:cNvPr>
          <p:cNvSpPr>
            <a:spLocks noGrp="1"/>
          </p:cNvSpPr>
          <p:nvPr>
            <p:ph type="sldNum" sz="quarter" idx="12"/>
          </p:nvPr>
        </p:nvSpPr>
        <p:spPr/>
        <p:txBody>
          <a:bodyPr/>
          <a:lstStyle/>
          <a:p>
            <a:fld id="{C7CC0789-4E3B-4896-AB79-9C52DA5A6F9C}" type="slidenum">
              <a:rPr lang="en-GB" smtClean="0"/>
              <a:t>419</a:t>
            </a:fld>
            <a:endParaRPr lang="en-GB"/>
          </a:p>
        </p:txBody>
      </p:sp>
    </p:spTree>
    <p:extLst>
      <p:ext uri="{BB962C8B-B14F-4D97-AF65-F5344CB8AC3E}">
        <p14:creationId xmlns:p14="http://schemas.microsoft.com/office/powerpoint/2010/main" val="492623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AF9B7F1-A49C-F459-A021-9740689E48BF}"/>
              </a:ext>
            </a:extLst>
          </p:cNvPr>
          <p:cNvSpPr txBox="1"/>
          <p:nvPr/>
        </p:nvSpPr>
        <p:spPr>
          <a:xfrm>
            <a:off x="589585" y="1273175"/>
            <a:ext cx="6966916" cy="6063198"/>
          </a:xfrm>
          <a:prstGeom prst="rect">
            <a:avLst/>
          </a:prstGeom>
          <a:noFill/>
        </p:spPr>
        <p:txBody>
          <a:bodyPr wrap="square">
            <a:spAutoFit/>
          </a:bodyPr>
          <a:lstStyle/>
          <a:p>
            <a:pPr algn="just"/>
            <a:r>
              <a:rPr lang="en-GB" sz="2000" b="1" noProof="0">
                <a:latin typeface="Arial" panose="020B0604020202020204" pitchFamily="34" charset="0"/>
                <a:cs typeface="Arial" panose="020B0604020202020204" pitchFamily="34" charset="0"/>
              </a:rPr>
              <a:t>Transmission System Operator (TSO):</a:t>
            </a:r>
          </a:p>
          <a:p>
            <a:pPr algn="just"/>
            <a:r>
              <a:rPr lang="en-GB" sz="2000" noProof="0">
                <a:latin typeface="Arial" panose="020B0604020202020204" pitchFamily="34" charset="0"/>
                <a:cs typeface="Arial" panose="020B0604020202020204" pitchFamily="34" charset="0"/>
              </a:rPr>
              <a:t>Elia.</a:t>
            </a:r>
          </a:p>
          <a:p>
            <a:pPr algn="just"/>
            <a:endParaRPr lang="en-GB"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Distribution System Operator (DSO):</a:t>
            </a:r>
          </a:p>
          <a:p>
            <a:pPr marL="14851"/>
            <a:r>
              <a:rPr lang="en-GB" sz="2000" spc="-12" noProof="0">
                <a:latin typeface="Arial" panose="020B0604020202020204" pitchFamily="34" charset="0"/>
                <a:cs typeface="Arial" panose="020B0604020202020204" pitchFamily="34" charset="0"/>
              </a:rPr>
              <a:t>ORES,</a:t>
            </a:r>
            <a:r>
              <a:rPr lang="en-GB" sz="2000" spc="12" noProof="0">
                <a:latin typeface="Arial" panose="020B0604020202020204" pitchFamily="34" charset="0"/>
                <a:cs typeface="Arial" panose="020B0604020202020204" pitchFamily="34" charset="0"/>
              </a:rPr>
              <a:t> </a:t>
            </a:r>
            <a:r>
              <a:rPr lang="en-GB" sz="2000" spc="-12" noProof="0">
                <a:latin typeface="Arial" panose="020B0604020202020204" pitchFamily="34" charset="0"/>
                <a:cs typeface="Arial" panose="020B0604020202020204" pitchFamily="34" charset="0"/>
              </a:rPr>
              <a:t>RESA,</a:t>
            </a:r>
            <a:r>
              <a:rPr lang="en-GB" sz="2000" spc="18" noProof="0">
                <a:latin typeface="Arial" panose="020B0604020202020204" pitchFamily="34" charset="0"/>
                <a:cs typeface="Arial" panose="020B0604020202020204" pitchFamily="34" charset="0"/>
              </a:rPr>
              <a:t> </a:t>
            </a:r>
            <a:r>
              <a:rPr lang="en-GB" sz="2000" spc="-12" noProof="0" err="1">
                <a:latin typeface="Arial" panose="020B0604020202020204" pitchFamily="34" charset="0"/>
                <a:cs typeface="Arial" panose="020B0604020202020204" pitchFamily="34" charset="0"/>
              </a:rPr>
              <a:t>Sibelga</a:t>
            </a:r>
            <a:r>
              <a:rPr lang="en-GB" sz="2000" spc="-12" noProof="0">
                <a:latin typeface="Arial" panose="020B0604020202020204" pitchFamily="34" charset="0"/>
                <a:cs typeface="Arial" panose="020B0604020202020204" pitchFamily="34" charset="0"/>
              </a:rPr>
              <a:t>,</a:t>
            </a:r>
            <a:r>
              <a:rPr lang="en-GB" sz="2000" spc="12" noProof="0">
                <a:latin typeface="Arial" panose="020B0604020202020204" pitchFamily="34" charset="0"/>
                <a:cs typeface="Arial" panose="020B0604020202020204" pitchFamily="34" charset="0"/>
              </a:rPr>
              <a:t> </a:t>
            </a:r>
            <a:r>
              <a:rPr lang="en-GB" sz="2000" spc="-12" noProof="0" err="1">
                <a:latin typeface="Arial" panose="020B0604020202020204" pitchFamily="34" charset="0"/>
                <a:cs typeface="Arial" panose="020B0604020202020204" pitchFamily="34" charset="0"/>
              </a:rPr>
              <a:t>Fluvius</a:t>
            </a:r>
            <a:r>
              <a:rPr lang="en-GB" sz="2000" spc="-12" noProof="0">
                <a:latin typeface="Arial" panose="020B0604020202020204" pitchFamily="34" charset="0"/>
                <a:cs typeface="Arial" panose="020B0604020202020204" pitchFamily="34" charset="0"/>
              </a:rPr>
              <a:t>,</a:t>
            </a:r>
            <a:r>
              <a:rPr lang="en-GB" sz="2000" spc="18" noProof="0">
                <a:latin typeface="Arial" panose="020B0604020202020204" pitchFamily="34" charset="0"/>
                <a:cs typeface="Arial" panose="020B0604020202020204" pitchFamily="34" charset="0"/>
              </a:rPr>
              <a:t> etc.</a:t>
            </a:r>
            <a:endParaRPr lang="en-GB" sz="2000" noProof="0">
              <a:latin typeface="Arial" panose="020B0604020202020204" pitchFamily="34" charset="0"/>
              <a:cs typeface="Arial" panose="020B0604020202020204" pitchFamily="34" charset="0"/>
            </a:endParaRPr>
          </a:p>
          <a:p>
            <a:pPr algn="just"/>
            <a:endParaRPr lang="en-GB"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Independent System Operator (ISO):</a:t>
            </a:r>
          </a:p>
          <a:p>
            <a:pPr algn="just"/>
            <a:r>
              <a:rPr lang="en-US" sz="2000" noProof="0">
                <a:latin typeface="Arial" panose="020B0604020202020204" pitchFamily="34" charset="0"/>
                <a:cs typeface="Arial" panose="020B0604020202020204" pitchFamily="34" charset="0"/>
              </a:rPr>
              <a:t>In Europe, the TSO performs functions similar to an ISO.</a:t>
            </a:r>
          </a:p>
          <a:p>
            <a:pPr algn="just"/>
            <a:endParaRPr lang="en-GB" noProof="0">
              <a:latin typeface="Arial" panose="020B0604020202020204" pitchFamily="34" charset="0"/>
              <a:cs typeface="Arial" panose="020B0604020202020204" pitchFamily="34" charset="0"/>
            </a:endParaRPr>
          </a:p>
          <a:p>
            <a:pPr algn="just"/>
            <a:r>
              <a:rPr lang="en-GB" sz="2000" b="1" noProof="0">
                <a:latin typeface="Arial"/>
                <a:cs typeface="Arial"/>
              </a:rPr>
              <a:t>Producer/Generator:</a:t>
            </a:r>
          </a:p>
          <a:p>
            <a:pPr algn="just"/>
            <a:r>
              <a:rPr lang="en-GB" sz="2000" spc="-6" noProof="0">
                <a:latin typeface="Arial" panose="020B0604020202020204" pitchFamily="34" charset="0"/>
                <a:cs typeface="Arial" panose="020B0604020202020204" pitchFamily="34" charset="0"/>
              </a:rPr>
              <a:t>Engie</a:t>
            </a:r>
            <a:r>
              <a:rPr lang="en-GB" sz="2000" spc="23" noProof="0">
                <a:latin typeface="Arial" panose="020B0604020202020204" pitchFamily="34" charset="0"/>
                <a:cs typeface="Arial" panose="020B0604020202020204" pitchFamily="34" charset="0"/>
              </a:rPr>
              <a:t> </a:t>
            </a:r>
            <a:r>
              <a:rPr lang="en-GB" sz="2000" spc="-12" noProof="0" err="1">
                <a:latin typeface="Arial" panose="020B0604020202020204" pitchFamily="34" charset="0"/>
                <a:cs typeface="Arial" panose="020B0604020202020204" pitchFamily="34" charset="0"/>
              </a:rPr>
              <a:t>Electrabel</a:t>
            </a:r>
            <a:r>
              <a:rPr lang="en-GB" sz="2000" spc="-12" noProof="0">
                <a:latin typeface="Arial" panose="020B0604020202020204" pitchFamily="34" charset="0"/>
                <a:cs typeface="Arial" panose="020B0604020202020204" pitchFamily="34" charset="0"/>
              </a:rPr>
              <a:t>,</a:t>
            </a:r>
            <a:r>
              <a:rPr lang="en-GB" sz="2000" spc="12" noProof="0">
                <a:latin typeface="Arial" panose="020B0604020202020204" pitchFamily="34" charset="0"/>
                <a:cs typeface="Arial" panose="020B0604020202020204" pitchFamily="34" charset="0"/>
              </a:rPr>
              <a:t> </a:t>
            </a:r>
            <a:r>
              <a:rPr lang="en-GB" sz="2000" noProof="0">
                <a:latin typeface="Arial" panose="020B0604020202020204" pitchFamily="34" charset="0"/>
                <a:cs typeface="Arial" panose="020B0604020202020204" pitchFamily="34" charset="0"/>
              </a:rPr>
              <a:t>EDF</a:t>
            </a:r>
            <a:r>
              <a:rPr lang="en-GB" sz="2000" spc="12" noProof="0">
                <a:latin typeface="Arial" panose="020B0604020202020204" pitchFamily="34" charset="0"/>
                <a:cs typeface="Arial" panose="020B0604020202020204" pitchFamily="34" charset="0"/>
              </a:rPr>
              <a:t> </a:t>
            </a:r>
            <a:r>
              <a:rPr lang="en-GB" sz="2000" spc="-6" noProof="0" err="1">
                <a:latin typeface="Arial" panose="020B0604020202020204" pitchFamily="34" charset="0"/>
                <a:cs typeface="Arial" panose="020B0604020202020204" pitchFamily="34" charset="0"/>
              </a:rPr>
              <a:t>Luminus</a:t>
            </a:r>
            <a:r>
              <a:rPr lang="en-GB" sz="2000" spc="-6" noProof="0">
                <a:latin typeface="Arial" panose="020B0604020202020204" pitchFamily="34" charset="0"/>
                <a:cs typeface="Arial" panose="020B0604020202020204" pitchFamily="34" charset="0"/>
              </a:rPr>
              <a:t>,</a:t>
            </a:r>
            <a:r>
              <a:rPr lang="en-GB" sz="2000" spc="12" noProof="0">
                <a:latin typeface="Arial" panose="020B0604020202020204" pitchFamily="34" charset="0"/>
                <a:cs typeface="Arial" panose="020B0604020202020204" pitchFamily="34" charset="0"/>
              </a:rPr>
              <a:t> </a:t>
            </a:r>
            <a:r>
              <a:rPr lang="en-GB" sz="2000" spc="-6" noProof="0" err="1">
                <a:latin typeface="Arial" panose="020B0604020202020204" pitchFamily="34" charset="0"/>
                <a:cs typeface="Arial" panose="020B0604020202020204" pitchFamily="34" charset="0"/>
              </a:rPr>
              <a:t>Lampiris</a:t>
            </a:r>
            <a:r>
              <a:rPr lang="en-GB" sz="2000" spc="-6" noProof="0">
                <a:latin typeface="Arial" panose="020B0604020202020204" pitchFamily="34" charset="0"/>
                <a:cs typeface="Arial" panose="020B0604020202020204" pitchFamily="34" charset="0"/>
              </a:rPr>
              <a:t>,</a:t>
            </a:r>
            <a:r>
              <a:rPr lang="en-GB" sz="2000" spc="18" noProof="0">
                <a:latin typeface="Arial" panose="020B0604020202020204" pitchFamily="34" charset="0"/>
                <a:cs typeface="Arial" panose="020B0604020202020204" pitchFamily="34" charset="0"/>
              </a:rPr>
              <a:t> </a:t>
            </a:r>
            <a:r>
              <a:rPr lang="en-GB" sz="2000" spc="-12" noProof="0">
                <a:latin typeface="Arial" panose="020B0604020202020204" pitchFamily="34" charset="0"/>
                <a:cs typeface="Arial" panose="020B0604020202020204" pitchFamily="34" charset="0"/>
              </a:rPr>
              <a:t>Eneco, etc.</a:t>
            </a:r>
            <a:endParaRPr lang="en-GB" sz="2000" noProof="0">
              <a:latin typeface="Arial" panose="020B0604020202020204" pitchFamily="34" charset="0"/>
              <a:cs typeface="Arial" panose="020B0604020202020204" pitchFamily="34" charset="0"/>
            </a:endParaRPr>
          </a:p>
          <a:p>
            <a:pPr algn="just"/>
            <a:endParaRPr lang="en-GB"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Retailer:</a:t>
            </a:r>
          </a:p>
          <a:p>
            <a:pPr marL="14851">
              <a:spcBef>
                <a:spcPts val="6"/>
              </a:spcBef>
            </a:pPr>
            <a:r>
              <a:rPr lang="en-GB" sz="2000" spc="-6" noProof="0">
                <a:latin typeface="Arial" panose="020B0604020202020204" pitchFamily="34" charset="0"/>
                <a:cs typeface="Arial" panose="020B0604020202020204" pitchFamily="34" charset="0"/>
              </a:rPr>
              <a:t>Engie</a:t>
            </a:r>
            <a:r>
              <a:rPr lang="en-GB" sz="2000" spc="23" noProof="0">
                <a:latin typeface="Arial" panose="020B0604020202020204" pitchFamily="34" charset="0"/>
                <a:cs typeface="Arial" panose="020B0604020202020204" pitchFamily="34" charset="0"/>
              </a:rPr>
              <a:t> </a:t>
            </a:r>
            <a:r>
              <a:rPr lang="en-GB" sz="2000" spc="-12" noProof="0" err="1">
                <a:latin typeface="Arial" panose="020B0604020202020204" pitchFamily="34" charset="0"/>
                <a:cs typeface="Arial" panose="020B0604020202020204" pitchFamily="34" charset="0"/>
              </a:rPr>
              <a:t>Electrabel</a:t>
            </a:r>
            <a:r>
              <a:rPr lang="en-GB" sz="2000" spc="-12" noProof="0">
                <a:latin typeface="Arial" panose="020B0604020202020204" pitchFamily="34" charset="0"/>
                <a:cs typeface="Arial" panose="020B0604020202020204" pitchFamily="34" charset="0"/>
              </a:rPr>
              <a:t>,</a:t>
            </a:r>
            <a:r>
              <a:rPr lang="en-GB" sz="2000" spc="18" noProof="0">
                <a:latin typeface="Arial" panose="020B0604020202020204" pitchFamily="34" charset="0"/>
                <a:cs typeface="Arial" panose="020B0604020202020204" pitchFamily="34" charset="0"/>
              </a:rPr>
              <a:t> </a:t>
            </a:r>
            <a:r>
              <a:rPr lang="en-GB" sz="2000" noProof="0">
                <a:latin typeface="Arial" panose="020B0604020202020204" pitchFamily="34" charset="0"/>
                <a:cs typeface="Arial" panose="020B0604020202020204" pitchFamily="34" charset="0"/>
              </a:rPr>
              <a:t>EDF</a:t>
            </a:r>
            <a:r>
              <a:rPr lang="en-GB" sz="2000" spc="6" noProof="0">
                <a:latin typeface="Arial" panose="020B0604020202020204" pitchFamily="34" charset="0"/>
                <a:cs typeface="Arial" panose="020B0604020202020204" pitchFamily="34" charset="0"/>
              </a:rPr>
              <a:t> </a:t>
            </a:r>
            <a:r>
              <a:rPr lang="en-GB" sz="2000" spc="-6" noProof="0" err="1">
                <a:latin typeface="Arial" panose="020B0604020202020204" pitchFamily="34" charset="0"/>
                <a:cs typeface="Arial" panose="020B0604020202020204" pitchFamily="34" charset="0"/>
              </a:rPr>
              <a:t>Luminus</a:t>
            </a:r>
            <a:r>
              <a:rPr lang="en-GB" sz="2000" spc="-6" noProof="0">
                <a:latin typeface="Arial" panose="020B0604020202020204" pitchFamily="34" charset="0"/>
                <a:cs typeface="Arial" panose="020B0604020202020204" pitchFamily="34" charset="0"/>
              </a:rPr>
              <a:t>,</a:t>
            </a:r>
            <a:r>
              <a:rPr lang="en-GB" sz="2000" spc="18" noProof="0">
                <a:latin typeface="Arial" panose="020B0604020202020204" pitchFamily="34" charset="0"/>
                <a:cs typeface="Arial" panose="020B0604020202020204" pitchFamily="34" charset="0"/>
              </a:rPr>
              <a:t> </a:t>
            </a:r>
            <a:r>
              <a:rPr lang="en-GB" sz="2000" spc="-6" noProof="0" err="1">
                <a:latin typeface="Arial" panose="020B0604020202020204" pitchFamily="34" charset="0"/>
                <a:cs typeface="Arial" panose="020B0604020202020204" pitchFamily="34" charset="0"/>
              </a:rPr>
              <a:t>Lampiris</a:t>
            </a:r>
            <a:r>
              <a:rPr lang="en-GB" sz="2000" spc="-6" noProof="0">
                <a:latin typeface="Arial" panose="020B0604020202020204" pitchFamily="34" charset="0"/>
                <a:cs typeface="Arial" panose="020B0604020202020204" pitchFamily="34" charset="0"/>
              </a:rPr>
              <a:t>,</a:t>
            </a:r>
            <a:r>
              <a:rPr lang="en-GB" sz="2000" spc="18" noProof="0">
                <a:latin typeface="Arial" panose="020B0604020202020204" pitchFamily="34" charset="0"/>
                <a:cs typeface="Arial" panose="020B0604020202020204" pitchFamily="34" charset="0"/>
              </a:rPr>
              <a:t> </a:t>
            </a:r>
            <a:r>
              <a:rPr lang="en-GB" sz="2000" spc="-12" noProof="0">
                <a:latin typeface="Arial" panose="020B0604020202020204" pitchFamily="34" charset="0"/>
                <a:cs typeface="Arial" panose="020B0604020202020204" pitchFamily="34" charset="0"/>
              </a:rPr>
              <a:t>Eneco,</a:t>
            </a:r>
            <a:r>
              <a:rPr lang="en-GB" sz="2000" spc="12" noProof="0">
                <a:latin typeface="Arial" panose="020B0604020202020204" pitchFamily="34" charset="0"/>
                <a:cs typeface="Arial" panose="020B0604020202020204" pitchFamily="34" charset="0"/>
              </a:rPr>
              <a:t> </a:t>
            </a:r>
            <a:r>
              <a:rPr lang="en-GB" sz="2000" spc="-12" noProof="0">
                <a:latin typeface="Arial" panose="020B0604020202020204" pitchFamily="34" charset="0"/>
                <a:cs typeface="Arial" panose="020B0604020202020204" pitchFamily="34" charset="0"/>
              </a:rPr>
              <a:t>Mega, etc.</a:t>
            </a:r>
            <a:endParaRPr lang="en-GB" sz="2000" noProof="0">
              <a:latin typeface="Arial" panose="020B0604020202020204" pitchFamily="34" charset="0"/>
              <a:cs typeface="Arial" panose="020B0604020202020204" pitchFamily="34" charset="0"/>
            </a:endParaRPr>
          </a:p>
          <a:p>
            <a:pPr algn="just"/>
            <a:endParaRPr lang="en-GB"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Market regulator:</a:t>
            </a:r>
          </a:p>
          <a:p>
            <a:pPr marL="14851"/>
            <a:r>
              <a:rPr lang="en-GB" sz="2000" spc="-12" noProof="0">
                <a:latin typeface="Arial" panose="020B0604020202020204" pitchFamily="34" charset="0"/>
                <a:cs typeface="Arial" panose="020B0604020202020204" pitchFamily="34" charset="0"/>
              </a:rPr>
              <a:t>CREG,</a:t>
            </a:r>
            <a:r>
              <a:rPr lang="en-GB" sz="2000" spc="-6" noProof="0">
                <a:latin typeface="Arial" panose="020B0604020202020204" pitchFamily="34" charset="0"/>
                <a:cs typeface="Arial" panose="020B0604020202020204" pitchFamily="34" charset="0"/>
              </a:rPr>
              <a:t> </a:t>
            </a:r>
            <a:r>
              <a:rPr lang="en-GB" sz="2000" spc="-18" noProof="0" err="1">
                <a:latin typeface="Arial" panose="020B0604020202020204" pitchFamily="34" charset="0"/>
                <a:cs typeface="Arial" panose="020B0604020202020204" pitchFamily="34" charset="0"/>
              </a:rPr>
              <a:t>CWaPE</a:t>
            </a:r>
            <a:r>
              <a:rPr lang="en-GB" sz="2000" spc="-18" noProof="0">
                <a:latin typeface="Arial" panose="020B0604020202020204" pitchFamily="34" charset="0"/>
                <a:cs typeface="Arial" panose="020B0604020202020204" pitchFamily="34" charset="0"/>
              </a:rPr>
              <a:t>,</a:t>
            </a:r>
            <a:r>
              <a:rPr lang="en-GB" sz="2000" noProof="0">
                <a:latin typeface="Arial" panose="020B0604020202020204" pitchFamily="34" charset="0"/>
                <a:cs typeface="Arial" panose="020B0604020202020204" pitchFamily="34" charset="0"/>
              </a:rPr>
              <a:t> BRUGEL,</a:t>
            </a:r>
            <a:r>
              <a:rPr lang="en-GB" sz="2000" spc="-6" noProof="0">
                <a:latin typeface="Arial" panose="020B0604020202020204" pitchFamily="34" charset="0"/>
                <a:cs typeface="Arial" panose="020B0604020202020204" pitchFamily="34" charset="0"/>
              </a:rPr>
              <a:t> </a:t>
            </a:r>
            <a:r>
              <a:rPr lang="en-GB" sz="2000" spc="-12" noProof="0">
                <a:latin typeface="Arial" panose="020B0604020202020204" pitchFamily="34" charset="0"/>
                <a:cs typeface="Arial" panose="020B0604020202020204" pitchFamily="34" charset="0"/>
              </a:rPr>
              <a:t>VREG.</a:t>
            </a:r>
            <a:endParaRPr lang="en-GB" sz="2000" noProof="0">
              <a:latin typeface="Arial" panose="020B0604020202020204" pitchFamily="34" charset="0"/>
              <a:cs typeface="Arial" panose="020B0604020202020204" pitchFamily="34" charset="0"/>
            </a:endParaRPr>
          </a:p>
          <a:p>
            <a:pPr algn="just"/>
            <a:endParaRPr lang="en-GB"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Market operator:</a:t>
            </a:r>
          </a:p>
          <a:p>
            <a:pPr algn="just"/>
            <a:r>
              <a:rPr lang="en-GB" sz="2000" spc="-6" noProof="0">
                <a:latin typeface="Arial" panose="020B0604020202020204" pitchFamily="34" charset="0"/>
                <a:cs typeface="Arial" panose="020B0604020202020204" pitchFamily="34" charset="0"/>
              </a:rPr>
              <a:t>EPEX</a:t>
            </a:r>
            <a:r>
              <a:rPr lang="en-GB" sz="2000" spc="6" noProof="0">
                <a:latin typeface="Arial" panose="020B0604020202020204" pitchFamily="34" charset="0"/>
                <a:cs typeface="Arial" panose="020B0604020202020204" pitchFamily="34" charset="0"/>
              </a:rPr>
              <a:t> </a:t>
            </a:r>
            <a:r>
              <a:rPr lang="en-GB" sz="2000" spc="-64" noProof="0">
                <a:latin typeface="Arial" panose="020B0604020202020204" pitchFamily="34" charset="0"/>
                <a:cs typeface="Arial" panose="020B0604020202020204" pitchFamily="34" charset="0"/>
              </a:rPr>
              <a:t>SPOT,</a:t>
            </a:r>
            <a:r>
              <a:rPr lang="en-GB" sz="2000" spc="6" noProof="0">
                <a:latin typeface="Arial" panose="020B0604020202020204" pitchFamily="34" charset="0"/>
                <a:cs typeface="Arial" panose="020B0604020202020204" pitchFamily="34" charset="0"/>
              </a:rPr>
              <a:t> </a:t>
            </a:r>
            <a:r>
              <a:rPr lang="en-GB" sz="2000" spc="-6" noProof="0">
                <a:latin typeface="Arial" panose="020B0604020202020204" pitchFamily="34" charset="0"/>
                <a:cs typeface="Arial" panose="020B0604020202020204" pitchFamily="34" charset="0"/>
              </a:rPr>
              <a:t>EEX,</a:t>
            </a:r>
            <a:r>
              <a:rPr lang="en-GB" sz="2000" spc="6" noProof="0">
                <a:latin typeface="Arial" panose="020B0604020202020204" pitchFamily="34" charset="0"/>
                <a:cs typeface="Arial" panose="020B0604020202020204" pitchFamily="34" charset="0"/>
              </a:rPr>
              <a:t> </a:t>
            </a:r>
            <a:r>
              <a:rPr lang="en-GB" sz="2000" spc="-6" noProof="0">
                <a:latin typeface="Arial" panose="020B0604020202020204" pitchFamily="34" charset="0"/>
                <a:cs typeface="Arial" panose="020B0604020202020204" pitchFamily="34" charset="0"/>
              </a:rPr>
              <a:t>ICE</a:t>
            </a:r>
            <a:r>
              <a:rPr lang="en-GB" sz="2000" noProof="0">
                <a:latin typeface="Arial" panose="020B0604020202020204" pitchFamily="34" charset="0"/>
                <a:cs typeface="Arial" panose="020B0604020202020204" pitchFamily="34" charset="0"/>
              </a:rPr>
              <a:t> </a:t>
            </a:r>
            <a:r>
              <a:rPr lang="en-GB" sz="2000" spc="-12" noProof="0" err="1">
                <a:latin typeface="Arial" panose="020B0604020202020204" pitchFamily="34" charset="0"/>
                <a:cs typeface="Arial" panose="020B0604020202020204" pitchFamily="34" charset="0"/>
              </a:rPr>
              <a:t>Endex</a:t>
            </a:r>
            <a:r>
              <a:rPr lang="en-GB" sz="2000" spc="-12" noProof="0">
                <a:latin typeface="Arial" panose="020B0604020202020204" pitchFamily="34" charset="0"/>
                <a:cs typeface="Arial" panose="020B0604020202020204" pitchFamily="34" charset="0"/>
              </a:rPr>
              <a:t>,</a:t>
            </a:r>
            <a:r>
              <a:rPr lang="en-GB" sz="2000" spc="6" noProof="0">
                <a:latin typeface="Arial" panose="020B0604020202020204" pitchFamily="34" charset="0"/>
                <a:cs typeface="Arial" panose="020B0604020202020204" pitchFamily="34" charset="0"/>
              </a:rPr>
              <a:t> etc.</a:t>
            </a:r>
            <a:endParaRPr lang="en-GB" sz="2000" noProof="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34450C0E-9560-7A54-C1F2-C8558BB49C20}"/>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Electricity industry – Main actors in Belgium</a:t>
            </a:r>
          </a:p>
        </p:txBody>
      </p:sp>
      <p:pic>
        <p:nvPicPr>
          <p:cNvPr id="8" name="object 5">
            <a:extLst>
              <a:ext uri="{FF2B5EF4-FFF2-40B4-BE49-F238E27FC236}">
                <a16:creationId xmlns:a16="http://schemas.microsoft.com/office/drawing/2014/main" id="{406FEB33-B213-B8E3-124C-4D0D8B7A98E2}"/>
              </a:ext>
            </a:extLst>
          </p:cNvPr>
          <p:cNvPicPr/>
          <p:nvPr/>
        </p:nvPicPr>
        <p:blipFill>
          <a:blip r:embed="rId2" cstate="print"/>
          <a:stretch>
            <a:fillRect/>
          </a:stretch>
        </p:blipFill>
        <p:spPr>
          <a:xfrm>
            <a:off x="8102252" y="1098929"/>
            <a:ext cx="1633879" cy="430968"/>
          </a:xfrm>
          <a:prstGeom prst="rect">
            <a:avLst/>
          </a:prstGeom>
        </p:spPr>
      </p:pic>
      <p:pic>
        <p:nvPicPr>
          <p:cNvPr id="9" name="object 7">
            <a:extLst>
              <a:ext uri="{FF2B5EF4-FFF2-40B4-BE49-F238E27FC236}">
                <a16:creationId xmlns:a16="http://schemas.microsoft.com/office/drawing/2014/main" id="{7FAE11C5-F530-6FF1-D54B-C2EE2C345F1D}"/>
              </a:ext>
            </a:extLst>
          </p:cNvPr>
          <p:cNvPicPr/>
          <p:nvPr/>
        </p:nvPicPr>
        <p:blipFill>
          <a:blip r:embed="rId3" cstate="print"/>
          <a:stretch>
            <a:fillRect/>
          </a:stretch>
        </p:blipFill>
        <p:spPr>
          <a:xfrm>
            <a:off x="8245714" y="2944973"/>
            <a:ext cx="1346953" cy="567137"/>
          </a:xfrm>
          <a:prstGeom prst="rect">
            <a:avLst/>
          </a:prstGeom>
        </p:spPr>
      </p:pic>
      <p:pic>
        <p:nvPicPr>
          <p:cNvPr id="10" name="object 8">
            <a:extLst>
              <a:ext uri="{FF2B5EF4-FFF2-40B4-BE49-F238E27FC236}">
                <a16:creationId xmlns:a16="http://schemas.microsoft.com/office/drawing/2014/main" id="{BC06A4CB-BCFD-F06D-1F5C-81A17154CB2B}"/>
              </a:ext>
            </a:extLst>
          </p:cNvPr>
          <p:cNvPicPr/>
          <p:nvPr/>
        </p:nvPicPr>
        <p:blipFill rotWithShape="1">
          <a:blip r:embed="rId4" cstate="print"/>
          <a:srcRect t="11344" b="19217"/>
          <a:stretch/>
        </p:blipFill>
        <p:spPr>
          <a:xfrm>
            <a:off x="8196980" y="2002419"/>
            <a:ext cx="1444422" cy="562720"/>
          </a:xfrm>
          <a:prstGeom prst="rect">
            <a:avLst/>
          </a:prstGeom>
        </p:spPr>
      </p:pic>
      <p:pic>
        <p:nvPicPr>
          <p:cNvPr id="11" name="object 9">
            <a:extLst>
              <a:ext uri="{FF2B5EF4-FFF2-40B4-BE49-F238E27FC236}">
                <a16:creationId xmlns:a16="http://schemas.microsoft.com/office/drawing/2014/main" id="{56CEC212-B6C8-5657-1FF4-B4035EF4D4D6}"/>
              </a:ext>
            </a:extLst>
          </p:cNvPr>
          <p:cNvPicPr/>
          <p:nvPr/>
        </p:nvPicPr>
        <p:blipFill rotWithShape="1">
          <a:blip r:embed="rId5" cstate="print"/>
          <a:srcRect t="19613" b="23969"/>
          <a:stretch/>
        </p:blipFill>
        <p:spPr>
          <a:xfrm>
            <a:off x="8047887" y="3876909"/>
            <a:ext cx="1742605" cy="590014"/>
          </a:xfrm>
          <a:prstGeom prst="rect">
            <a:avLst/>
          </a:prstGeom>
        </p:spPr>
      </p:pic>
      <p:pic>
        <p:nvPicPr>
          <p:cNvPr id="12" name="object 10">
            <a:extLst>
              <a:ext uri="{FF2B5EF4-FFF2-40B4-BE49-F238E27FC236}">
                <a16:creationId xmlns:a16="http://schemas.microsoft.com/office/drawing/2014/main" id="{2981A323-AB43-E5AC-C9C5-4424C0312BAA}"/>
              </a:ext>
            </a:extLst>
          </p:cNvPr>
          <p:cNvPicPr/>
          <p:nvPr/>
        </p:nvPicPr>
        <p:blipFill>
          <a:blip r:embed="rId6" cstate="print"/>
          <a:stretch>
            <a:fillRect/>
          </a:stretch>
        </p:blipFill>
        <p:spPr>
          <a:xfrm>
            <a:off x="8179451" y="4941893"/>
            <a:ext cx="1475268" cy="495332"/>
          </a:xfrm>
          <a:prstGeom prst="rect">
            <a:avLst/>
          </a:prstGeom>
        </p:spPr>
      </p:pic>
      <p:pic>
        <p:nvPicPr>
          <p:cNvPr id="14" name="object 12">
            <a:extLst>
              <a:ext uri="{FF2B5EF4-FFF2-40B4-BE49-F238E27FC236}">
                <a16:creationId xmlns:a16="http://schemas.microsoft.com/office/drawing/2014/main" id="{D2A8E47E-87D2-5131-0443-D566E74D5F1F}"/>
              </a:ext>
            </a:extLst>
          </p:cNvPr>
          <p:cNvPicPr/>
          <p:nvPr/>
        </p:nvPicPr>
        <p:blipFill>
          <a:blip r:embed="rId7" cstate="print"/>
          <a:stretch>
            <a:fillRect/>
          </a:stretch>
        </p:blipFill>
        <p:spPr>
          <a:xfrm>
            <a:off x="8318786" y="6760609"/>
            <a:ext cx="1196598" cy="598300"/>
          </a:xfrm>
          <a:prstGeom prst="rect">
            <a:avLst/>
          </a:prstGeom>
        </p:spPr>
      </p:pic>
      <p:sp>
        <p:nvSpPr>
          <p:cNvPr id="21" name="Rectangle 20">
            <a:extLst>
              <a:ext uri="{FF2B5EF4-FFF2-40B4-BE49-F238E27FC236}">
                <a16:creationId xmlns:a16="http://schemas.microsoft.com/office/drawing/2014/main" id="{E34BB1F0-420F-4882-F287-65A99FED903B}"/>
              </a:ext>
            </a:extLst>
          </p:cNvPr>
          <p:cNvSpPr/>
          <p:nvPr/>
        </p:nvSpPr>
        <p:spPr>
          <a:xfrm>
            <a:off x="8013700" y="959687"/>
            <a:ext cx="1810985" cy="7507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2" name="Rectangle 21">
            <a:extLst>
              <a:ext uri="{FF2B5EF4-FFF2-40B4-BE49-F238E27FC236}">
                <a16:creationId xmlns:a16="http://schemas.microsoft.com/office/drawing/2014/main" id="{F381B23D-303F-A5F4-642A-DC4BD4BC8DA0}"/>
              </a:ext>
            </a:extLst>
          </p:cNvPr>
          <p:cNvSpPr/>
          <p:nvPr/>
        </p:nvSpPr>
        <p:spPr>
          <a:xfrm>
            <a:off x="8013701" y="1915797"/>
            <a:ext cx="1810984" cy="7507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3" name="Rectangle 22">
            <a:extLst>
              <a:ext uri="{FF2B5EF4-FFF2-40B4-BE49-F238E27FC236}">
                <a16:creationId xmlns:a16="http://schemas.microsoft.com/office/drawing/2014/main" id="{786AE6E9-E439-7CED-F3BC-7522100E91B8}"/>
              </a:ext>
            </a:extLst>
          </p:cNvPr>
          <p:cNvSpPr/>
          <p:nvPr/>
        </p:nvSpPr>
        <p:spPr>
          <a:xfrm>
            <a:off x="8016242" y="2871907"/>
            <a:ext cx="1810983" cy="7507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4" name="Rectangle 23">
            <a:extLst>
              <a:ext uri="{FF2B5EF4-FFF2-40B4-BE49-F238E27FC236}">
                <a16:creationId xmlns:a16="http://schemas.microsoft.com/office/drawing/2014/main" id="{99D5C27A-5688-2A3F-BE2B-C5EE6EBAB2CE}"/>
              </a:ext>
            </a:extLst>
          </p:cNvPr>
          <p:cNvSpPr/>
          <p:nvPr/>
        </p:nvSpPr>
        <p:spPr>
          <a:xfrm>
            <a:off x="8016243" y="3827165"/>
            <a:ext cx="1810983" cy="7507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5" name="Rectangle 24">
            <a:extLst>
              <a:ext uri="{FF2B5EF4-FFF2-40B4-BE49-F238E27FC236}">
                <a16:creationId xmlns:a16="http://schemas.microsoft.com/office/drawing/2014/main" id="{A0A1FA41-C548-E717-FC9B-1E163E54D6AD}"/>
              </a:ext>
            </a:extLst>
          </p:cNvPr>
          <p:cNvSpPr/>
          <p:nvPr/>
        </p:nvSpPr>
        <p:spPr>
          <a:xfrm>
            <a:off x="8016245" y="4782991"/>
            <a:ext cx="1810983" cy="7507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6" name="Rectangle 25">
            <a:extLst>
              <a:ext uri="{FF2B5EF4-FFF2-40B4-BE49-F238E27FC236}">
                <a16:creationId xmlns:a16="http://schemas.microsoft.com/office/drawing/2014/main" id="{D9CCAE83-0798-D0D1-9B34-034719E8FE00}"/>
              </a:ext>
            </a:extLst>
          </p:cNvPr>
          <p:cNvSpPr/>
          <p:nvPr/>
        </p:nvSpPr>
        <p:spPr>
          <a:xfrm>
            <a:off x="8016244" y="5738817"/>
            <a:ext cx="1810983" cy="7507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7" name="Rectangle 26">
            <a:extLst>
              <a:ext uri="{FF2B5EF4-FFF2-40B4-BE49-F238E27FC236}">
                <a16:creationId xmlns:a16="http://schemas.microsoft.com/office/drawing/2014/main" id="{298E8714-60A4-9C76-7873-8B8EFA631C22}"/>
              </a:ext>
            </a:extLst>
          </p:cNvPr>
          <p:cNvSpPr/>
          <p:nvPr/>
        </p:nvSpPr>
        <p:spPr>
          <a:xfrm>
            <a:off x="8018786" y="6694643"/>
            <a:ext cx="1810983" cy="7507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026" name="Picture 2" descr="Lampiris">
            <a:extLst>
              <a:ext uri="{FF2B5EF4-FFF2-40B4-BE49-F238E27FC236}">
                <a16:creationId xmlns:a16="http://schemas.microsoft.com/office/drawing/2014/main" id="{5D6829D6-2161-9784-73CC-C069AAFA1B9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571" t="22608" r="7779" b="16614"/>
          <a:stretch/>
        </p:blipFill>
        <p:spPr bwMode="auto">
          <a:xfrm>
            <a:off x="8119654" y="5841963"/>
            <a:ext cx="1594862" cy="615658"/>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a:extLst>
              <a:ext uri="{FF2B5EF4-FFF2-40B4-BE49-F238E27FC236}">
                <a16:creationId xmlns:a16="http://schemas.microsoft.com/office/drawing/2014/main" id="{FD479C15-3A39-8806-9376-D2DA80F9B29A}"/>
              </a:ext>
            </a:extLst>
          </p:cNvPr>
          <p:cNvSpPr>
            <a:spLocks noGrp="1"/>
          </p:cNvSpPr>
          <p:nvPr>
            <p:ph type="sldNum" sz="quarter" idx="12"/>
          </p:nvPr>
        </p:nvSpPr>
        <p:spPr/>
        <p:txBody>
          <a:bodyPr/>
          <a:lstStyle/>
          <a:p>
            <a:fld id="{C7CC0789-4E3B-4896-AB79-9C52DA5A6F9C}" type="slidenum">
              <a:rPr lang="en-GB" smtClean="0"/>
              <a:t>42</a:t>
            </a:fld>
            <a:endParaRPr lang="en-GB"/>
          </a:p>
        </p:txBody>
      </p:sp>
    </p:spTree>
    <p:extLst>
      <p:ext uri="{BB962C8B-B14F-4D97-AF65-F5344CB8AC3E}">
        <p14:creationId xmlns:p14="http://schemas.microsoft.com/office/powerpoint/2010/main" val="48729835"/>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8B7BFEC-D9ED-425C-5792-1405C229ED3D}"/>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market-based mechanisms of the Kyoto Protocol</a:t>
            </a:r>
            <a:endParaRPr lang="en-GB" sz="2401">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E68BDEFC-E451-0D1A-7A69-F0AAAAF6A9AD}"/>
              </a:ext>
            </a:extLst>
          </p:cNvPr>
          <p:cNvSpPr txBox="1"/>
          <p:nvPr/>
        </p:nvSpPr>
        <p:spPr>
          <a:xfrm>
            <a:off x="590879" y="1257604"/>
            <a:ext cx="9485265" cy="1016065"/>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a:t>
            </a:r>
            <a:r>
              <a:rPr lang="en-GB" sz="2001" b="1">
                <a:latin typeface="Arial" panose="020B0604020202020204" pitchFamily="34" charset="0"/>
                <a:cs typeface="Arial" panose="020B0604020202020204" pitchFamily="34" charset="0"/>
              </a:rPr>
              <a:t>Kyoto Protocol</a:t>
            </a:r>
            <a:r>
              <a:rPr lang="en-GB" sz="2001">
                <a:latin typeface="Arial" panose="020B0604020202020204" pitchFamily="34" charset="0"/>
                <a:cs typeface="Arial" panose="020B0604020202020204" pitchFamily="34" charset="0"/>
              </a:rPr>
              <a:t> established three market-based mechanisms that aim to drive market-based emission reduction in i</a:t>
            </a:r>
            <a:r>
              <a:rPr lang="en-GB" sz="2001">
                <a:latin typeface="Arial" panose="020B0604020202020204" pitchFamily="34" charset="0"/>
              </a:rPr>
              <a:t>ndustrialised</a:t>
            </a:r>
            <a:r>
              <a:rPr lang="en-GB" sz="2001" b="1">
                <a:latin typeface="Arial" panose="020B0604020202020204" pitchFamily="34" charset="0"/>
              </a:rPr>
              <a:t> </a:t>
            </a:r>
            <a:r>
              <a:rPr lang="en-GB" sz="2001">
                <a:latin typeface="Arial" panose="020B0604020202020204" pitchFamily="34" charset="0"/>
                <a:cs typeface="Arial" panose="020B0604020202020204" pitchFamily="34" charset="0"/>
              </a:rPr>
              <a:t>countries and e</a:t>
            </a:r>
            <a:r>
              <a:rPr lang="en-GB" sz="2001">
                <a:latin typeface="Arial" panose="020B0604020202020204" pitchFamily="34" charset="0"/>
              </a:rPr>
              <a:t>conomies in transition</a:t>
            </a:r>
            <a:r>
              <a:rPr lang="en-GB" sz="2001">
                <a:latin typeface="Arial" panose="020B0604020202020204" pitchFamily="34" charset="0"/>
                <a:cs typeface="Arial" panose="020B0604020202020204" pitchFamily="34" charset="0"/>
              </a:rPr>
              <a:t>:</a:t>
            </a:r>
          </a:p>
        </p:txBody>
      </p:sp>
      <p:grpSp>
        <p:nvGrpSpPr>
          <p:cNvPr id="22" name="Groupe 21">
            <a:extLst>
              <a:ext uri="{FF2B5EF4-FFF2-40B4-BE49-F238E27FC236}">
                <a16:creationId xmlns:a16="http://schemas.microsoft.com/office/drawing/2014/main" id="{4BEB66E2-F579-849F-DECC-29B63A3DBBF1}"/>
              </a:ext>
            </a:extLst>
          </p:cNvPr>
          <p:cNvGrpSpPr/>
          <p:nvPr/>
        </p:nvGrpSpPr>
        <p:grpSpPr>
          <a:xfrm>
            <a:off x="1929822" y="3073207"/>
            <a:ext cx="6833756" cy="3582103"/>
            <a:chOff x="1630776" y="2724629"/>
            <a:chExt cx="6831055" cy="3580687"/>
          </a:xfrm>
        </p:grpSpPr>
        <p:sp>
          <p:nvSpPr>
            <p:cNvPr id="12" name="Rectangle 11">
              <a:extLst>
                <a:ext uri="{FF2B5EF4-FFF2-40B4-BE49-F238E27FC236}">
                  <a16:creationId xmlns:a16="http://schemas.microsoft.com/office/drawing/2014/main" id="{6A58E94B-415F-8F6D-D91F-ABEA396EF7E2}"/>
                </a:ext>
              </a:extLst>
            </p:cNvPr>
            <p:cNvSpPr/>
            <p:nvPr/>
          </p:nvSpPr>
          <p:spPr>
            <a:xfrm>
              <a:off x="2280302" y="5337319"/>
              <a:ext cx="2674709" cy="85877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1" b="1">
                  <a:solidFill>
                    <a:schemeClr val="tx1"/>
                  </a:solidFill>
                  <a:latin typeface="Arial" panose="020B0604020202020204" pitchFamily="34" charset="0"/>
                  <a:cs typeface="Arial" panose="020B0604020202020204" pitchFamily="34" charset="0"/>
                </a:rPr>
                <a:t>Emission Trading</a:t>
              </a:r>
            </a:p>
          </p:txBody>
        </p:sp>
        <p:sp>
          <p:nvSpPr>
            <p:cNvPr id="13" name="Rectangle 12">
              <a:extLst>
                <a:ext uri="{FF2B5EF4-FFF2-40B4-BE49-F238E27FC236}">
                  <a16:creationId xmlns:a16="http://schemas.microsoft.com/office/drawing/2014/main" id="{4C1DD46D-BF69-DAC2-46E2-6EFB3DF123B9}"/>
                </a:ext>
              </a:extLst>
            </p:cNvPr>
            <p:cNvSpPr/>
            <p:nvPr/>
          </p:nvSpPr>
          <p:spPr>
            <a:xfrm>
              <a:off x="2280302" y="4030974"/>
              <a:ext cx="2674710" cy="85877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1" b="1">
                  <a:solidFill>
                    <a:schemeClr val="tx1"/>
                  </a:solidFill>
                  <a:latin typeface="Arial" panose="020B0604020202020204" pitchFamily="34" charset="0"/>
                  <a:cs typeface="Arial" panose="020B0604020202020204" pitchFamily="34" charset="0"/>
                </a:rPr>
                <a:t>Joint Implementation (JI)</a:t>
              </a:r>
            </a:p>
          </p:txBody>
        </p:sp>
        <p:sp>
          <p:nvSpPr>
            <p:cNvPr id="14" name="Rectangle 13">
              <a:extLst>
                <a:ext uri="{FF2B5EF4-FFF2-40B4-BE49-F238E27FC236}">
                  <a16:creationId xmlns:a16="http://schemas.microsoft.com/office/drawing/2014/main" id="{2F4C1B27-8D3E-2E7D-0B9C-888CF7ADA7C5}"/>
                </a:ext>
              </a:extLst>
            </p:cNvPr>
            <p:cNvSpPr/>
            <p:nvPr/>
          </p:nvSpPr>
          <p:spPr>
            <a:xfrm>
              <a:off x="2280302" y="2724629"/>
              <a:ext cx="2674710" cy="85877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1" b="1">
                  <a:solidFill>
                    <a:schemeClr val="tx1"/>
                  </a:solidFill>
                  <a:latin typeface="Arial" panose="020B0604020202020204" pitchFamily="34" charset="0"/>
                  <a:cs typeface="Arial" panose="020B0604020202020204" pitchFamily="34" charset="0"/>
                </a:rPr>
                <a:t>Clean Development Mechanism (CDM)</a:t>
              </a:r>
            </a:p>
          </p:txBody>
        </p:sp>
        <p:sp>
          <p:nvSpPr>
            <p:cNvPr id="3" name="Accolade fermante 2">
              <a:extLst>
                <a:ext uri="{FF2B5EF4-FFF2-40B4-BE49-F238E27FC236}">
                  <a16:creationId xmlns:a16="http://schemas.microsoft.com/office/drawing/2014/main" id="{4F3C0EB1-0D45-38F0-EA81-A4B537AD5997}"/>
                </a:ext>
              </a:extLst>
            </p:cNvPr>
            <p:cNvSpPr/>
            <p:nvPr/>
          </p:nvSpPr>
          <p:spPr>
            <a:xfrm>
              <a:off x="5326745" y="5337319"/>
              <a:ext cx="348343" cy="858778"/>
            </a:xfrm>
            <a:prstGeom prst="rightBrace">
              <a:avLst>
                <a:gd name="adj1" fmla="val 27644"/>
                <a:gd name="adj2" fmla="val 50000"/>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801"/>
            </a:p>
          </p:txBody>
        </p:sp>
        <p:sp>
          <p:nvSpPr>
            <p:cNvPr id="4" name="Accolade fermante 3">
              <a:extLst>
                <a:ext uri="{FF2B5EF4-FFF2-40B4-BE49-F238E27FC236}">
                  <a16:creationId xmlns:a16="http://schemas.microsoft.com/office/drawing/2014/main" id="{589591E3-D680-EDCD-1B42-98890661288E}"/>
                </a:ext>
              </a:extLst>
            </p:cNvPr>
            <p:cNvSpPr/>
            <p:nvPr/>
          </p:nvSpPr>
          <p:spPr>
            <a:xfrm>
              <a:off x="5326745" y="2724629"/>
              <a:ext cx="348343" cy="2165123"/>
            </a:xfrm>
            <a:prstGeom prst="rightBrace">
              <a:avLst>
                <a:gd name="adj1" fmla="val 27644"/>
                <a:gd name="adj2" fmla="val 50000"/>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801"/>
            </a:p>
          </p:txBody>
        </p:sp>
        <p:sp>
          <p:nvSpPr>
            <p:cNvPr id="7" name="Ellipse 6">
              <a:extLst>
                <a:ext uri="{FF2B5EF4-FFF2-40B4-BE49-F238E27FC236}">
                  <a16:creationId xmlns:a16="http://schemas.microsoft.com/office/drawing/2014/main" id="{AEF998ED-F3CC-202A-1747-0752B4BEF0C6}"/>
                </a:ext>
              </a:extLst>
            </p:cNvPr>
            <p:cNvSpPr/>
            <p:nvPr/>
          </p:nvSpPr>
          <p:spPr>
            <a:xfrm>
              <a:off x="1630776" y="2948850"/>
              <a:ext cx="410335" cy="410335"/>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9" name="ZoneTexte 8">
              <a:extLst>
                <a:ext uri="{FF2B5EF4-FFF2-40B4-BE49-F238E27FC236}">
                  <a16:creationId xmlns:a16="http://schemas.microsoft.com/office/drawing/2014/main" id="{DAD2193B-617C-8CA5-DF6A-733A4FBC3A1B}"/>
                </a:ext>
              </a:extLst>
            </p:cNvPr>
            <p:cNvSpPr txBox="1"/>
            <p:nvPr/>
          </p:nvSpPr>
          <p:spPr>
            <a:xfrm>
              <a:off x="1661963" y="2942532"/>
              <a:ext cx="352172" cy="400110"/>
            </a:xfrm>
            <a:prstGeom prst="rect">
              <a:avLst/>
            </a:prstGeom>
            <a:noFill/>
          </p:spPr>
          <p:txBody>
            <a:bodyPr wrap="square" rtlCol="0">
              <a:spAutoFit/>
            </a:bodyPr>
            <a:lstStyle/>
            <a:p>
              <a:pPr algn="ctr"/>
              <a:r>
                <a:rPr lang="en-GB" sz="2001" b="1">
                  <a:latin typeface="Arial" panose="020B0604020202020204" pitchFamily="34" charset="0"/>
                  <a:cs typeface="Arial" panose="020B0604020202020204" pitchFamily="34" charset="0"/>
                </a:rPr>
                <a:t>1</a:t>
              </a:r>
            </a:p>
          </p:txBody>
        </p:sp>
        <p:sp>
          <p:nvSpPr>
            <p:cNvPr id="15" name="Ellipse 14">
              <a:extLst>
                <a:ext uri="{FF2B5EF4-FFF2-40B4-BE49-F238E27FC236}">
                  <a16:creationId xmlns:a16="http://schemas.microsoft.com/office/drawing/2014/main" id="{E71D2675-98EC-F07B-82B1-45F2BCA6C6AD}"/>
                </a:ext>
              </a:extLst>
            </p:cNvPr>
            <p:cNvSpPr/>
            <p:nvPr/>
          </p:nvSpPr>
          <p:spPr>
            <a:xfrm>
              <a:off x="1630777" y="4255195"/>
              <a:ext cx="410335" cy="410335"/>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17" name="Ellipse 16">
              <a:extLst>
                <a:ext uri="{FF2B5EF4-FFF2-40B4-BE49-F238E27FC236}">
                  <a16:creationId xmlns:a16="http://schemas.microsoft.com/office/drawing/2014/main" id="{E0EBB8D4-69A8-6F67-9C19-DF0CA7BAE224}"/>
                </a:ext>
              </a:extLst>
            </p:cNvPr>
            <p:cNvSpPr/>
            <p:nvPr/>
          </p:nvSpPr>
          <p:spPr>
            <a:xfrm>
              <a:off x="1630777" y="5561540"/>
              <a:ext cx="410335" cy="410335"/>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18" name="ZoneTexte 17">
              <a:extLst>
                <a:ext uri="{FF2B5EF4-FFF2-40B4-BE49-F238E27FC236}">
                  <a16:creationId xmlns:a16="http://schemas.microsoft.com/office/drawing/2014/main" id="{6A75FB56-779D-536D-8BC5-584698076F58}"/>
                </a:ext>
              </a:extLst>
            </p:cNvPr>
            <p:cNvSpPr txBox="1"/>
            <p:nvPr/>
          </p:nvSpPr>
          <p:spPr>
            <a:xfrm>
              <a:off x="1663667" y="4264117"/>
              <a:ext cx="352172" cy="400110"/>
            </a:xfrm>
            <a:prstGeom prst="rect">
              <a:avLst/>
            </a:prstGeom>
            <a:noFill/>
          </p:spPr>
          <p:txBody>
            <a:bodyPr wrap="square" rtlCol="0">
              <a:spAutoFit/>
            </a:bodyPr>
            <a:lstStyle/>
            <a:p>
              <a:pPr algn="ctr"/>
              <a:r>
                <a:rPr lang="en-GB" sz="2001" b="1">
                  <a:latin typeface="Arial" panose="020B0604020202020204" pitchFamily="34" charset="0"/>
                  <a:cs typeface="Arial" panose="020B0604020202020204" pitchFamily="34" charset="0"/>
                </a:rPr>
                <a:t>2</a:t>
              </a:r>
            </a:p>
          </p:txBody>
        </p:sp>
        <p:sp>
          <p:nvSpPr>
            <p:cNvPr id="16" name="ZoneTexte 15">
              <a:extLst>
                <a:ext uri="{FF2B5EF4-FFF2-40B4-BE49-F238E27FC236}">
                  <a16:creationId xmlns:a16="http://schemas.microsoft.com/office/drawing/2014/main" id="{EC06F989-8F97-037F-21E3-8444911EC3CB}"/>
                </a:ext>
              </a:extLst>
            </p:cNvPr>
            <p:cNvSpPr txBox="1"/>
            <p:nvPr/>
          </p:nvSpPr>
          <p:spPr>
            <a:xfrm>
              <a:off x="1669583" y="5557730"/>
              <a:ext cx="352172" cy="400110"/>
            </a:xfrm>
            <a:prstGeom prst="rect">
              <a:avLst/>
            </a:prstGeom>
            <a:noFill/>
          </p:spPr>
          <p:txBody>
            <a:bodyPr wrap="square" rtlCol="0">
              <a:spAutoFit/>
            </a:bodyPr>
            <a:lstStyle/>
            <a:p>
              <a:pPr algn="ctr"/>
              <a:r>
                <a:rPr lang="en-GB" sz="2001" b="1">
                  <a:latin typeface="Arial" panose="020B0604020202020204" pitchFamily="34" charset="0"/>
                  <a:cs typeface="Arial" panose="020B0604020202020204" pitchFamily="34" charset="0"/>
                </a:rPr>
                <a:t>3</a:t>
              </a:r>
            </a:p>
          </p:txBody>
        </p:sp>
        <p:sp>
          <p:nvSpPr>
            <p:cNvPr id="19" name="ZoneTexte 18">
              <a:extLst>
                <a:ext uri="{FF2B5EF4-FFF2-40B4-BE49-F238E27FC236}">
                  <a16:creationId xmlns:a16="http://schemas.microsoft.com/office/drawing/2014/main" id="{B48A8506-0D0C-8FDE-98BE-53B00DBD8E5C}"/>
                </a:ext>
              </a:extLst>
            </p:cNvPr>
            <p:cNvSpPr txBox="1"/>
            <p:nvPr/>
          </p:nvSpPr>
          <p:spPr>
            <a:xfrm>
              <a:off x="5930710" y="5228098"/>
              <a:ext cx="2531121" cy="1077218"/>
            </a:xfrm>
            <a:prstGeom prst="rect">
              <a:avLst/>
            </a:prstGeom>
            <a:noFill/>
          </p:spPr>
          <p:txBody>
            <a:bodyPr wrap="square" rtlCol="0">
              <a:spAutoFit/>
            </a:bodyPr>
            <a:lstStyle/>
            <a:p>
              <a:pPr algn="ctr"/>
              <a:r>
                <a:rPr lang="en-GB" sz="1801">
                  <a:latin typeface="Arial" panose="020B0604020202020204" pitchFamily="34" charset="0"/>
                  <a:cs typeface="Arial" panose="020B0604020202020204" pitchFamily="34" charset="0"/>
                </a:rPr>
                <a:t>Allocation and trading of allowance globally</a:t>
              </a:r>
            </a:p>
            <a:p>
              <a:pPr algn="ctr"/>
              <a:endParaRPr lang="en-GB" sz="1000">
                <a:latin typeface="Arial" panose="020B0604020202020204" pitchFamily="34" charset="0"/>
                <a:cs typeface="Arial" panose="020B0604020202020204" pitchFamily="34" charset="0"/>
              </a:endParaRPr>
            </a:p>
            <a:p>
              <a:pPr algn="ctr"/>
              <a:r>
                <a:rPr lang="en-GB" sz="1801" b="1">
                  <a:latin typeface="Arial" panose="020B0604020202020204" pitchFamily="34" charset="0"/>
                  <a:cs typeface="Arial" panose="020B0604020202020204" pitchFamily="34" charset="0"/>
                </a:rPr>
                <a:t>Cap-and-trade</a:t>
              </a:r>
            </a:p>
          </p:txBody>
        </p:sp>
        <p:sp>
          <p:nvSpPr>
            <p:cNvPr id="20" name="ZoneTexte 19">
              <a:extLst>
                <a:ext uri="{FF2B5EF4-FFF2-40B4-BE49-F238E27FC236}">
                  <a16:creationId xmlns:a16="http://schemas.microsoft.com/office/drawing/2014/main" id="{E0F1F6DD-743F-8C4A-451D-0CCB6A04CA0C}"/>
                </a:ext>
              </a:extLst>
            </p:cNvPr>
            <p:cNvSpPr txBox="1"/>
            <p:nvPr/>
          </p:nvSpPr>
          <p:spPr>
            <a:xfrm>
              <a:off x="6016306" y="3268581"/>
              <a:ext cx="2359927" cy="1077218"/>
            </a:xfrm>
            <a:prstGeom prst="rect">
              <a:avLst/>
            </a:prstGeom>
            <a:noFill/>
          </p:spPr>
          <p:txBody>
            <a:bodyPr wrap="square" rtlCol="0">
              <a:spAutoFit/>
            </a:bodyPr>
            <a:lstStyle/>
            <a:p>
              <a:pPr algn="ctr"/>
              <a:r>
                <a:rPr lang="en-GB" sz="1801">
                  <a:latin typeface="Arial" panose="020B0604020202020204" pitchFamily="34" charset="0"/>
                  <a:cs typeface="Arial" panose="020B0604020202020204" pitchFamily="34" charset="0"/>
                </a:rPr>
                <a:t>Based on offset project development</a:t>
              </a:r>
            </a:p>
            <a:p>
              <a:pPr algn="ctr"/>
              <a:endParaRPr lang="en-GB" sz="1000" b="1">
                <a:latin typeface="Arial" panose="020B0604020202020204" pitchFamily="34" charset="0"/>
                <a:cs typeface="Arial" panose="020B0604020202020204" pitchFamily="34" charset="0"/>
              </a:endParaRPr>
            </a:p>
            <a:p>
              <a:pPr algn="ctr"/>
              <a:r>
                <a:rPr lang="en-GB" sz="1801" b="1">
                  <a:latin typeface="Arial" panose="020B0604020202020204" pitchFamily="34" charset="0"/>
                  <a:cs typeface="Arial" panose="020B0604020202020204" pitchFamily="34" charset="0"/>
                </a:rPr>
                <a:t>Baseline-and-credit</a:t>
              </a:r>
            </a:p>
          </p:txBody>
        </p:sp>
      </p:grpSp>
      <p:sp>
        <p:nvSpPr>
          <p:cNvPr id="21" name="Rectangle 20">
            <a:extLst>
              <a:ext uri="{FF2B5EF4-FFF2-40B4-BE49-F238E27FC236}">
                <a16:creationId xmlns:a16="http://schemas.microsoft.com/office/drawing/2014/main" id="{0EC1BDCE-B895-D856-D7F6-00C72E236079}"/>
              </a:ext>
            </a:extLst>
          </p:cNvPr>
          <p:cNvSpPr/>
          <p:nvPr/>
        </p:nvSpPr>
        <p:spPr>
          <a:xfrm>
            <a:off x="1360447" y="2669869"/>
            <a:ext cx="7972506" cy="4326968"/>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23" name="ZoneTexte 22">
            <a:extLst>
              <a:ext uri="{FF2B5EF4-FFF2-40B4-BE49-F238E27FC236}">
                <a16:creationId xmlns:a16="http://schemas.microsoft.com/office/drawing/2014/main" id="{FD0B751D-4A8F-B36C-71CA-835EC0769E05}"/>
              </a:ext>
            </a:extLst>
          </p:cNvPr>
          <p:cNvSpPr txBox="1"/>
          <p:nvPr/>
        </p:nvSpPr>
        <p:spPr>
          <a:xfrm>
            <a:off x="2739703" y="7103754"/>
            <a:ext cx="5213991" cy="307899"/>
          </a:xfrm>
          <a:prstGeom prst="rect">
            <a:avLst/>
          </a:prstGeom>
          <a:noFill/>
        </p:spPr>
        <p:txBody>
          <a:bodyPr wrap="square" rtlCol="0">
            <a:spAutoFit/>
          </a:bodyPr>
          <a:lstStyle/>
          <a:p>
            <a:pPr algn="ctr"/>
            <a:r>
              <a:rPr lang="en-GB" sz="1401" i="1">
                <a:latin typeface="Arial" panose="020B0604020202020204" pitchFamily="34" charset="0"/>
                <a:cs typeface="Arial" panose="020B0604020202020204" pitchFamily="34" charset="0"/>
              </a:rPr>
              <a:t>Market-based mechanisms of the Kyoto Protocol.</a:t>
            </a:r>
          </a:p>
        </p:txBody>
      </p:sp>
      <p:sp>
        <p:nvSpPr>
          <p:cNvPr id="2" name="Espace réservé du numéro de diapositive 1">
            <a:extLst>
              <a:ext uri="{FF2B5EF4-FFF2-40B4-BE49-F238E27FC236}">
                <a16:creationId xmlns:a16="http://schemas.microsoft.com/office/drawing/2014/main" id="{26DABA65-D4FE-12AD-5BB8-CFD136165611}"/>
              </a:ext>
            </a:extLst>
          </p:cNvPr>
          <p:cNvSpPr>
            <a:spLocks noGrp="1"/>
          </p:cNvSpPr>
          <p:nvPr>
            <p:ph type="sldNum" sz="quarter" idx="12"/>
          </p:nvPr>
        </p:nvSpPr>
        <p:spPr/>
        <p:txBody>
          <a:bodyPr/>
          <a:lstStyle/>
          <a:p>
            <a:fld id="{C7CC0789-4E3B-4896-AB79-9C52DA5A6F9C}" type="slidenum">
              <a:rPr lang="en-GB" smtClean="0"/>
              <a:t>420</a:t>
            </a:fld>
            <a:endParaRPr lang="en-GB"/>
          </a:p>
        </p:txBody>
      </p:sp>
    </p:spTree>
    <p:extLst>
      <p:ext uri="{BB962C8B-B14F-4D97-AF65-F5344CB8AC3E}">
        <p14:creationId xmlns:p14="http://schemas.microsoft.com/office/powerpoint/2010/main" val="3319283609"/>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6B47F794-5FA7-BE91-6887-D3A505F9CC94}"/>
              </a:ext>
            </a:extLst>
          </p:cNvPr>
          <p:cNvSpPr txBox="1"/>
          <p:nvPr/>
        </p:nvSpPr>
        <p:spPr>
          <a:xfrm>
            <a:off x="590879" y="1225278"/>
            <a:ext cx="9574200" cy="6250334"/>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Both CDM and JI use the </a:t>
            </a:r>
            <a:r>
              <a:rPr lang="en-GB" sz="2001" b="1">
                <a:latin typeface="Arial" panose="020B0604020202020204" pitchFamily="34" charset="0"/>
                <a:cs typeface="Arial" panose="020B0604020202020204" pitchFamily="34" charset="0"/>
              </a:rPr>
              <a:t>baseline-and-credit model</a:t>
            </a:r>
            <a:r>
              <a:rPr lang="en-GB" sz="2001">
                <a:latin typeface="Arial" panose="020B0604020202020204" pitchFamily="34" charset="0"/>
                <a:cs typeface="Arial" panose="020B0604020202020204" pitchFamily="34" charset="0"/>
              </a:rPr>
              <a:t>, which compares emissions from a </a:t>
            </a:r>
            <a:r>
              <a:rPr lang="en-GB" sz="2001" b="1">
                <a:latin typeface="Arial" panose="020B0604020202020204" pitchFamily="34" charset="0"/>
                <a:cs typeface="Arial" panose="020B0604020202020204" pitchFamily="34" charset="0"/>
              </a:rPr>
              <a:t>project</a:t>
            </a:r>
            <a:r>
              <a:rPr lang="en-GB" sz="2001">
                <a:latin typeface="Arial" panose="020B0604020202020204" pitchFamily="34" charset="0"/>
                <a:cs typeface="Arial" panose="020B0604020202020204" pitchFamily="34" charset="0"/>
              </a:rPr>
              <a:t> to a reference level known as the </a:t>
            </a:r>
            <a:r>
              <a:rPr lang="en-GB" sz="2001" b="1">
                <a:latin typeface="Arial" panose="020B0604020202020204" pitchFamily="34" charset="0"/>
                <a:cs typeface="Arial" panose="020B0604020202020204" pitchFamily="34" charset="0"/>
              </a:rPr>
              <a:t>baseline</a:t>
            </a:r>
            <a:r>
              <a:rPr lang="en-GB" sz="2001">
                <a:latin typeface="Arial" panose="020B0604020202020204" pitchFamily="34" charset="0"/>
                <a:cs typeface="Arial" panose="020B0604020202020204" pitchFamily="34" charset="0"/>
              </a:rPr>
              <a:t>.</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The </a:t>
            </a:r>
            <a:r>
              <a:rPr lang="en-GB" sz="2001" b="1">
                <a:latin typeface="Arial" panose="020B0604020202020204" pitchFamily="34" charset="0"/>
                <a:cs typeface="Arial" panose="020B0604020202020204" pitchFamily="34" charset="0"/>
              </a:rPr>
              <a:t>baseline scenario</a:t>
            </a:r>
            <a:r>
              <a:rPr lang="en-GB" sz="2001">
                <a:latin typeface="Arial" panose="020B0604020202020204" pitchFamily="34" charset="0"/>
                <a:cs typeface="Arial" panose="020B0604020202020204" pitchFamily="34" charset="0"/>
              </a:rPr>
              <a:t>,</a:t>
            </a:r>
            <a:r>
              <a:rPr lang="en-GB" sz="2001" b="1">
                <a:latin typeface="Arial" panose="020B0604020202020204" pitchFamily="34" charset="0"/>
                <a:cs typeface="Arial" panose="020B0604020202020204" pitchFamily="34" charset="0"/>
              </a:rPr>
              <a:t> </a:t>
            </a:r>
            <a:r>
              <a:rPr lang="en-GB" sz="2001">
                <a:latin typeface="Arial" panose="020B0604020202020204" pitchFamily="34" charset="0"/>
                <a:cs typeface="Arial" panose="020B0604020202020204" pitchFamily="34" charset="0"/>
              </a:rPr>
              <a:t>also called business-as-usual emissions, represents the amount of emissions that would occur </a:t>
            </a:r>
            <a:r>
              <a:rPr lang="en-GB" sz="2001" b="1">
                <a:latin typeface="Arial" panose="020B0604020202020204" pitchFamily="34" charset="0"/>
                <a:cs typeface="Arial" panose="020B0604020202020204" pitchFamily="34" charset="0"/>
              </a:rPr>
              <a:t>under normal circumstances</a:t>
            </a:r>
            <a:r>
              <a:rPr lang="en-GB" sz="2001">
                <a:latin typeface="Arial" panose="020B0604020202020204" pitchFamily="34" charset="0"/>
                <a:cs typeface="Arial" panose="020B0604020202020204" pitchFamily="34" charset="0"/>
              </a:rPr>
              <a:t>, without any intervention or additional efforts to reduce emissions. This baseline determines the actual reduction in emissions achieved by a project.</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A </a:t>
            </a:r>
            <a:r>
              <a:rPr lang="en-GB" sz="2001" b="1">
                <a:latin typeface="Arial" panose="020B0604020202020204" pitchFamily="34" charset="0"/>
                <a:cs typeface="Arial" panose="020B0604020202020204" pitchFamily="34" charset="0"/>
              </a:rPr>
              <a:t>project</a:t>
            </a:r>
            <a:r>
              <a:rPr lang="en-GB" sz="2001">
                <a:latin typeface="Arial" panose="020B0604020202020204" pitchFamily="34" charset="0"/>
                <a:cs typeface="Arial" panose="020B0604020202020204" pitchFamily="34" charset="0"/>
              </a:rPr>
              <a:t> refers to specific activities or interventions designed to reduce emissions compared to this baseline. For example, a project in a developing country might involve building a wind farm, replacing a coal-fired plant. This switch directly reduces CO₂ emissions compared to the baseline scenario, where the coal plant would have been operating.</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The project generates </a:t>
            </a:r>
            <a:r>
              <a:rPr lang="en-GB" sz="2001" b="1">
                <a:latin typeface="Arial" panose="020B0604020202020204" pitchFamily="34" charset="0"/>
                <a:cs typeface="Arial" panose="020B0604020202020204" pitchFamily="34" charset="0"/>
              </a:rPr>
              <a:t>carbon credits</a:t>
            </a:r>
            <a:r>
              <a:rPr lang="en-GB" sz="2001">
                <a:latin typeface="Arial" panose="020B0604020202020204" pitchFamily="34" charset="0"/>
                <a:cs typeface="Arial" panose="020B0604020202020204" pitchFamily="34" charset="0"/>
              </a:rPr>
              <a:t> by demonstrating that emissions are lower than they would have been under the baseline scenario. Each carbon credit is equivalent to one ton of CO₂ equivalent that has been effectively prevented from entering the atmosphere. These carbon credits are tangible, tradable units that can be sold to other countries or companies needing to meet their own emissions reduction targets.</a:t>
            </a:r>
          </a:p>
        </p:txBody>
      </p:sp>
      <p:sp>
        <p:nvSpPr>
          <p:cNvPr id="6" name="ZoneTexte 5">
            <a:extLst>
              <a:ext uri="{FF2B5EF4-FFF2-40B4-BE49-F238E27FC236}">
                <a16:creationId xmlns:a16="http://schemas.microsoft.com/office/drawing/2014/main" id="{1E6A8D83-09EA-F95A-8156-2FE826BDC206}"/>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Kyoto Protocol – The baseline-and-credit model (1/3)</a:t>
            </a:r>
            <a:endParaRPr lang="en-GB" sz="2401">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581D0BF7-C167-17AF-2985-9B5B8664EE7F}"/>
              </a:ext>
            </a:extLst>
          </p:cNvPr>
          <p:cNvSpPr>
            <a:spLocks noGrp="1"/>
          </p:cNvSpPr>
          <p:nvPr>
            <p:ph type="sldNum" sz="quarter" idx="12"/>
          </p:nvPr>
        </p:nvSpPr>
        <p:spPr/>
        <p:txBody>
          <a:bodyPr/>
          <a:lstStyle/>
          <a:p>
            <a:fld id="{C7CC0789-4E3B-4896-AB79-9C52DA5A6F9C}" type="slidenum">
              <a:rPr lang="en-GB" smtClean="0"/>
              <a:t>421</a:t>
            </a:fld>
            <a:endParaRPr lang="en-GB"/>
          </a:p>
        </p:txBody>
      </p:sp>
    </p:spTree>
    <p:extLst>
      <p:ext uri="{BB962C8B-B14F-4D97-AF65-F5344CB8AC3E}">
        <p14:creationId xmlns:p14="http://schemas.microsoft.com/office/powerpoint/2010/main" val="3621112107"/>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3C9E8-DC69-3F85-E4C7-66AB3985F9F3}"/>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EC7E1487-45D8-0D13-4E69-6BFE77C72559}"/>
              </a:ext>
            </a:extLst>
          </p:cNvPr>
          <p:cNvSpPr txBox="1"/>
          <p:nvPr/>
        </p:nvSpPr>
        <p:spPr>
          <a:xfrm>
            <a:off x="590879" y="1126465"/>
            <a:ext cx="9485265" cy="2247657"/>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CDM enables countries with emission reduction commitments to </a:t>
            </a:r>
            <a:r>
              <a:rPr lang="en-GB" sz="2001" b="1">
                <a:latin typeface="Arial" panose="020B0604020202020204" pitchFamily="34" charset="0"/>
                <a:cs typeface="Arial" panose="020B0604020202020204" pitchFamily="34" charset="0"/>
              </a:rPr>
              <a:t>implement projects in developing nations</a:t>
            </a:r>
            <a:r>
              <a:rPr lang="en-GB" sz="2001">
                <a:latin typeface="Arial" panose="020B0604020202020204" pitchFamily="34" charset="0"/>
                <a:cs typeface="Arial" panose="020B0604020202020204" pitchFamily="34" charset="0"/>
              </a:rPr>
              <a:t>. These projects earn </a:t>
            </a:r>
            <a:r>
              <a:rPr lang="en-GB" sz="2001" b="1">
                <a:latin typeface="Arial" panose="020B0604020202020204" pitchFamily="34" charset="0"/>
                <a:cs typeface="Arial" panose="020B0604020202020204" pitchFamily="34" charset="0"/>
              </a:rPr>
              <a:t>Certified Emission Reduction (CER)</a:t>
            </a:r>
            <a:r>
              <a:rPr lang="en-GB" sz="2001">
                <a:latin typeface="Arial" panose="020B0604020202020204" pitchFamily="34" charset="0"/>
                <a:cs typeface="Arial" panose="020B0604020202020204" pitchFamily="34" charset="0"/>
              </a:rPr>
              <a:t> credits. </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Examples include renewable energy initiatives like wind farms, rural electrification projects using solar panels, or energy efficiency measures such as the adoption of efficient cookstoves. </a:t>
            </a:r>
          </a:p>
        </p:txBody>
      </p:sp>
      <p:sp>
        <p:nvSpPr>
          <p:cNvPr id="8" name="ZoneTexte 7">
            <a:extLst>
              <a:ext uri="{FF2B5EF4-FFF2-40B4-BE49-F238E27FC236}">
                <a16:creationId xmlns:a16="http://schemas.microsoft.com/office/drawing/2014/main" id="{B2D1AC18-C509-8FA4-6E3D-69C6787891F9}"/>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Kyoto Protocol – The baseline-and-credit model (2/3)</a:t>
            </a:r>
            <a:endParaRPr lang="en-GB" sz="2401">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C1206F1C-57E8-7B5A-A747-8E8E951DD57C}"/>
              </a:ext>
            </a:extLst>
          </p:cNvPr>
          <p:cNvPicPr>
            <a:picLocks noChangeAspect="1"/>
          </p:cNvPicPr>
          <p:nvPr/>
        </p:nvPicPr>
        <p:blipFill>
          <a:blip r:embed="rId3"/>
          <a:srcRect t="7621" b="3955"/>
          <a:stretch/>
        </p:blipFill>
        <p:spPr>
          <a:xfrm>
            <a:off x="1012330" y="3741204"/>
            <a:ext cx="3662551" cy="3013672"/>
          </a:xfrm>
          <a:prstGeom prst="rect">
            <a:avLst/>
          </a:prstGeom>
        </p:spPr>
      </p:pic>
      <p:pic>
        <p:nvPicPr>
          <p:cNvPr id="1026" name="Picture 2" descr="undefined">
            <a:extLst>
              <a:ext uri="{FF2B5EF4-FFF2-40B4-BE49-F238E27FC236}">
                <a16:creationId xmlns:a16="http://schemas.microsoft.com/office/drawing/2014/main" id="{81E213A7-252B-7C09-86FA-6BD3D42F63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238"/>
          <a:stretch/>
        </p:blipFill>
        <p:spPr bwMode="auto">
          <a:xfrm>
            <a:off x="5766042" y="3970295"/>
            <a:ext cx="4011196" cy="2784581"/>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7AEA40B5-9548-DB44-8FE2-65E7708C2BAC}"/>
              </a:ext>
            </a:extLst>
          </p:cNvPr>
          <p:cNvSpPr txBox="1"/>
          <p:nvPr/>
        </p:nvSpPr>
        <p:spPr>
          <a:xfrm>
            <a:off x="696921" y="7017239"/>
            <a:ext cx="4293369" cy="307899"/>
          </a:xfrm>
          <a:prstGeom prst="rect">
            <a:avLst/>
          </a:prstGeom>
          <a:noFill/>
        </p:spPr>
        <p:txBody>
          <a:bodyPr wrap="square">
            <a:spAutoFit/>
          </a:bodyPr>
          <a:lstStyle/>
          <a:p>
            <a:pPr algn="ctr"/>
            <a:r>
              <a:rPr lang="en-GB" sz="1401" i="1">
                <a:latin typeface="Arial" panose="020B0604020202020204" pitchFamily="34" charset="0"/>
              </a:rPr>
              <a:t>CERs by country of origin – October 2012.</a:t>
            </a:r>
            <a:r>
              <a:rPr lang="en-GB" sz="1401" b="1" baseline="30000">
                <a:solidFill>
                  <a:srgbClr val="1F1F1F"/>
                </a:solidFill>
                <a:latin typeface="Arial" panose="020B0604020202020204" pitchFamily="34" charset="0"/>
                <a:cs typeface="Arial" panose="020B0604020202020204" pitchFamily="34" charset="0"/>
              </a:rPr>
              <a:t>1</a:t>
            </a:r>
            <a:endParaRPr lang="en-GB" sz="1401" i="1">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8B52CEC8-1587-7036-467C-1157D112354D}"/>
              </a:ext>
            </a:extLst>
          </p:cNvPr>
          <p:cNvSpPr txBox="1"/>
          <p:nvPr/>
        </p:nvSpPr>
        <p:spPr>
          <a:xfrm>
            <a:off x="5455329" y="7026279"/>
            <a:ext cx="4541149" cy="307899"/>
          </a:xfrm>
          <a:prstGeom prst="rect">
            <a:avLst/>
          </a:prstGeom>
          <a:noFill/>
        </p:spPr>
        <p:txBody>
          <a:bodyPr wrap="square">
            <a:spAutoFit/>
          </a:bodyPr>
          <a:lstStyle/>
          <a:p>
            <a:pPr algn="ctr"/>
            <a:r>
              <a:rPr lang="en-GB" sz="1401" i="1">
                <a:latin typeface="Arial" panose="020B0604020202020204" pitchFamily="34" charset="0"/>
                <a:cs typeface="Arial" panose="020B0604020202020204" pitchFamily="34" charset="0"/>
              </a:rPr>
              <a:t>CERs monthly spot prices in 2012.</a:t>
            </a:r>
            <a:r>
              <a:rPr lang="en-GB" sz="1401" b="1" baseline="30000">
                <a:solidFill>
                  <a:srgbClr val="1F1F1F"/>
                </a:solidFill>
                <a:latin typeface="Arial" panose="020B0604020202020204" pitchFamily="34" charset="0"/>
                <a:cs typeface="Arial" panose="020B0604020202020204" pitchFamily="34" charset="0"/>
              </a:rPr>
              <a:t>1</a:t>
            </a:r>
            <a:endParaRPr lang="en-GB" sz="1401" i="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90B1F749-6276-26FA-A17A-D07A09063858}"/>
              </a:ext>
            </a:extLst>
          </p:cNvPr>
          <p:cNvSpPr txBox="1"/>
          <p:nvPr/>
        </p:nvSpPr>
        <p:spPr>
          <a:xfrm>
            <a:off x="220860" y="7631271"/>
            <a:ext cx="9195277" cy="254016"/>
          </a:xfrm>
          <a:prstGeom prst="rect">
            <a:avLst/>
          </a:prstGeom>
          <a:noFill/>
        </p:spPr>
        <p:txBody>
          <a:bodyPr wrap="square">
            <a:spAutoFit/>
          </a:bodyPr>
          <a:lstStyle/>
          <a:p>
            <a:r>
              <a:rPr lang="en-GB" sz="1050" b="1" baseline="30000">
                <a:solidFill>
                  <a:srgbClr val="1F1F1F"/>
                </a:solidFill>
                <a:latin typeface="Arial" panose="020B0604020202020204" pitchFamily="34" charset="0"/>
                <a:cs typeface="Arial" panose="020B0604020202020204" pitchFamily="34" charset="0"/>
              </a:rPr>
              <a:t>1 </a:t>
            </a:r>
            <a:r>
              <a:rPr lang="en-GB" sz="1050">
                <a:latin typeface="Arial" panose="020B0604020202020204" pitchFamily="34" charset="0"/>
                <a:cs typeface="Arial" panose="020B0604020202020204" pitchFamily="34" charset="0"/>
              </a:rPr>
              <a:t>https://en.wikipedia.org/wiki/Certified_emission_reduction</a:t>
            </a:r>
          </a:p>
        </p:txBody>
      </p:sp>
      <p:sp>
        <p:nvSpPr>
          <p:cNvPr id="5" name="Rectangle 4">
            <a:extLst>
              <a:ext uri="{FF2B5EF4-FFF2-40B4-BE49-F238E27FC236}">
                <a16:creationId xmlns:a16="http://schemas.microsoft.com/office/drawing/2014/main" id="{0F95C9D5-DF0E-A56D-CB66-787AC6723B3D}"/>
              </a:ext>
            </a:extLst>
          </p:cNvPr>
          <p:cNvSpPr/>
          <p:nvPr/>
        </p:nvSpPr>
        <p:spPr>
          <a:xfrm>
            <a:off x="696921" y="3645849"/>
            <a:ext cx="4293369" cy="3295968"/>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9" name="Rectangle 8">
            <a:extLst>
              <a:ext uri="{FF2B5EF4-FFF2-40B4-BE49-F238E27FC236}">
                <a16:creationId xmlns:a16="http://schemas.microsoft.com/office/drawing/2014/main" id="{9E11F4DB-A0C5-16A5-8CAF-CBBB58DB6E57}"/>
              </a:ext>
            </a:extLst>
          </p:cNvPr>
          <p:cNvSpPr/>
          <p:nvPr/>
        </p:nvSpPr>
        <p:spPr>
          <a:xfrm>
            <a:off x="5455328" y="3645849"/>
            <a:ext cx="4541150" cy="3295968"/>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2" name="Espace réservé du numéro de diapositive 1">
            <a:extLst>
              <a:ext uri="{FF2B5EF4-FFF2-40B4-BE49-F238E27FC236}">
                <a16:creationId xmlns:a16="http://schemas.microsoft.com/office/drawing/2014/main" id="{D30742D8-6C6F-F1D1-322E-090EF0D33209}"/>
              </a:ext>
            </a:extLst>
          </p:cNvPr>
          <p:cNvSpPr>
            <a:spLocks noGrp="1"/>
          </p:cNvSpPr>
          <p:nvPr>
            <p:ph type="sldNum" sz="quarter" idx="12"/>
          </p:nvPr>
        </p:nvSpPr>
        <p:spPr/>
        <p:txBody>
          <a:bodyPr/>
          <a:lstStyle/>
          <a:p>
            <a:fld id="{C7CC0789-4E3B-4896-AB79-9C52DA5A6F9C}" type="slidenum">
              <a:rPr lang="en-GB" smtClean="0"/>
              <a:t>422</a:t>
            </a:fld>
            <a:endParaRPr lang="en-GB"/>
          </a:p>
        </p:txBody>
      </p:sp>
    </p:spTree>
    <p:extLst>
      <p:ext uri="{BB962C8B-B14F-4D97-AF65-F5344CB8AC3E}">
        <p14:creationId xmlns:p14="http://schemas.microsoft.com/office/powerpoint/2010/main" val="1089682812"/>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EDABC83-5D11-81E9-EA6A-51E1BA258A24}"/>
              </a:ext>
            </a:extLst>
          </p:cNvPr>
          <p:cNvSpPr txBox="1"/>
          <p:nvPr/>
        </p:nvSpPr>
        <p:spPr>
          <a:xfrm>
            <a:off x="590881" y="1866269"/>
            <a:ext cx="9485264" cy="4710843"/>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JI, in contrast, focuses on projects implemented </a:t>
            </a:r>
            <a:r>
              <a:rPr lang="en-GB" sz="2001" b="1">
                <a:latin typeface="Arial" panose="020B0604020202020204" pitchFamily="34" charset="0"/>
                <a:cs typeface="Arial" panose="020B0604020202020204" pitchFamily="34" charset="0"/>
              </a:rPr>
              <a:t>between developed countries </a:t>
            </a:r>
            <a:r>
              <a:rPr lang="en-GB" sz="2001">
                <a:latin typeface="Arial" panose="020B0604020202020204" pitchFamily="34" charset="0"/>
                <a:cs typeface="Arial" panose="020B0604020202020204" pitchFamily="34" charset="0"/>
              </a:rPr>
              <a:t>with emission reduction obligations under the Kyoto Protocol. It generates </a:t>
            </a:r>
            <a:r>
              <a:rPr lang="en-GB" sz="2001" b="1">
                <a:latin typeface="Arial" panose="020B0604020202020204" pitchFamily="34" charset="0"/>
                <a:cs typeface="Arial" panose="020B0604020202020204" pitchFamily="34" charset="0"/>
              </a:rPr>
              <a:t>Emission Reduction Units (ERUs) </a:t>
            </a:r>
            <a:r>
              <a:rPr lang="en-GB" sz="2001">
                <a:latin typeface="Arial" panose="020B0604020202020204" pitchFamily="34" charset="0"/>
                <a:cs typeface="Arial" panose="020B0604020202020204" pitchFamily="34" charset="0"/>
              </a:rPr>
              <a:t>through initiatives in host countries that also have emissions caps.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JI has been particularly impactful in Eastern Europe (and post-Soviet states), where countries with surplus emissions capacity from industrial declines in the 1990s hosted projects that attracted investment and improved technology.</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The main difference between CDM and JI lies in </a:t>
            </a:r>
            <a:r>
              <a:rPr lang="en-GB" sz="2001" b="1">
                <a:latin typeface="Arial" panose="020B0604020202020204" pitchFamily="34" charset="0"/>
                <a:cs typeface="Arial" panose="020B0604020202020204" pitchFamily="34" charset="0"/>
              </a:rPr>
              <a:t>their focus and their effect on development</a:t>
            </a:r>
            <a:r>
              <a:rPr lang="en-GB" sz="2001">
                <a:latin typeface="Arial" panose="020B0604020202020204" pitchFamily="34" charset="0"/>
                <a:cs typeface="Arial" panose="020B0604020202020204" pitchFamily="34" charset="0"/>
              </a:rPr>
              <a:t>. CDM targets developing countries, promoting sustainable development alongside emissions reductions. JI, on the other hand, operates within the boundaries of capped systems in developed countries, ensuring a ‘zero-sum’ transfer of allowances within these limits, which made the mechanism more reliable compared to the CDM. However, JI had a smaller global reach than CDM.</a:t>
            </a:r>
          </a:p>
        </p:txBody>
      </p:sp>
      <p:sp>
        <p:nvSpPr>
          <p:cNvPr id="6" name="ZoneTexte 5">
            <a:extLst>
              <a:ext uri="{FF2B5EF4-FFF2-40B4-BE49-F238E27FC236}">
                <a16:creationId xmlns:a16="http://schemas.microsoft.com/office/drawing/2014/main" id="{66FCB432-85E4-BDB4-196A-4A04D404512B}"/>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Kyoto Protocol – The baseline-and-credit model (3/3)</a:t>
            </a:r>
            <a:endParaRPr lang="en-GB" sz="2401">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4595701A-80AD-A4BE-FB42-CB96A9122AE9}"/>
              </a:ext>
            </a:extLst>
          </p:cNvPr>
          <p:cNvSpPr>
            <a:spLocks noGrp="1"/>
          </p:cNvSpPr>
          <p:nvPr>
            <p:ph type="sldNum" sz="quarter" idx="12"/>
          </p:nvPr>
        </p:nvSpPr>
        <p:spPr/>
        <p:txBody>
          <a:bodyPr/>
          <a:lstStyle/>
          <a:p>
            <a:fld id="{C7CC0789-4E3B-4896-AB79-9C52DA5A6F9C}" type="slidenum">
              <a:rPr lang="en-GB" smtClean="0"/>
              <a:t>423</a:t>
            </a:fld>
            <a:endParaRPr lang="en-GB"/>
          </a:p>
        </p:txBody>
      </p:sp>
    </p:spTree>
    <p:extLst>
      <p:ext uri="{BB962C8B-B14F-4D97-AF65-F5344CB8AC3E}">
        <p14:creationId xmlns:p14="http://schemas.microsoft.com/office/powerpoint/2010/main" val="3513485375"/>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5C858DB-7096-8710-957B-F2BEA1DC9A1E}"/>
              </a:ext>
            </a:extLst>
          </p:cNvPr>
          <p:cNvSpPr txBox="1"/>
          <p:nvPr/>
        </p:nvSpPr>
        <p:spPr>
          <a:xfrm>
            <a:off x="590881" y="1809630"/>
            <a:ext cx="9485263" cy="1631861"/>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Critics argue that the CDM and JI </a:t>
            </a:r>
            <a:r>
              <a:rPr lang="en-GB" sz="2001" b="1">
                <a:latin typeface="Arial" panose="020B0604020202020204" pitchFamily="34" charset="0"/>
                <a:cs typeface="Arial" panose="020B0604020202020204" pitchFamily="34" charset="0"/>
              </a:rPr>
              <a:t>diverts attention away from reducing emissions domestically</a:t>
            </a:r>
            <a:r>
              <a:rPr lang="en-GB" sz="2001">
                <a:latin typeface="Arial" panose="020B0604020202020204" pitchFamily="34" charset="0"/>
                <a:cs typeface="Arial" panose="020B0604020202020204" pitchFamily="34" charset="0"/>
              </a:rPr>
              <a:t>, as it allows countries to meet their targets by investing in projects abroad. Moreover, the quality of some CDM projects, like large hydroelectric dams, caused significant environmental disruption and social displacement.</a:t>
            </a:r>
          </a:p>
        </p:txBody>
      </p:sp>
      <p:sp>
        <p:nvSpPr>
          <p:cNvPr id="6" name="ZoneTexte 5">
            <a:extLst>
              <a:ext uri="{FF2B5EF4-FFF2-40B4-BE49-F238E27FC236}">
                <a16:creationId xmlns:a16="http://schemas.microsoft.com/office/drawing/2014/main" id="{379CF515-6A2C-B27A-194C-E740446100B8}"/>
              </a:ext>
            </a:extLst>
          </p:cNvPr>
          <p:cNvSpPr txBox="1"/>
          <p:nvPr/>
        </p:nvSpPr>
        <p:spPr>
          <a:xfrm>
            <a:off x="590881" y="350031"/>
            <a:ext cx="9511639" cy="461848"/>
          </a:xfrm>
          <a:prstGeom prst="rect">
            <a:avLst/>
          </a:prstGeom>
          <a:noFill/>
        </p:spPr>
        <p:txBody>
          <a:bodyPr wrap="square">
            <a:spAutoFit/>
          </a:bodyPr>
          <a:lstStyle/>
          <a:p>
            <a:pPr defTabSz="914766" eaLnBrk="0" fontAlgn="base" hangingPunct="0">
              <a:spcBef>
                <a:spcPct val="0"/>
              </a:spcBef>
              <a:spcAft>
                <a:spcPct val="0"/>
              </a:spcAft>
            </a:pPr>
            <a:r>
              <a:rPr lang="en-GB" sz="2401" b="1">
                <a:latin typeface="Arial" panose="020B0604020202020204" pitchFamily="34" charset="0"/>
              </a:rPr>
              <a:t>Concerns regarding CDM and JI project-based mechanisms</a:t>
            </a:r>
          </a:p>
        </p:txBody>
      </p:sp>
      <p:sp>
        <p:nvSpPr>
          <p:cNvPr id="9" name="ZoneTexte 8">
            <a:extLst>
              <a:ext uri="{FF2B5EF4-FFF2-40B4-BE49-F238E27FC236}">
                <a16:creationId xmlns:a16="http://schemas.microsoft.com/office/drawing/2014/main" id="{40465D2F-9034-3743-7859-9D11352029B0}"/>
              </a:ext>
            </a:extLst>
          </p:cNvPr>
          <p:cNvSpPr txBox="1"/>
          <p:nvPr/>
        </p:nvSpPr>
        <p:spPr>
          <a:xfrm>
            <a:off x="590880" y="3668821"/>
            <a:ext cx="5254961" cy="2863454"/>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For example, the Allain Duhangan Hydroelectric Project (192 MW) in India, registered under the CDM in 2005, faced significant criticism.</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It diverted crucial water resources, damaged local ecosystems, and disrupted livelihoods without providing adequate compensation or consultation to affected communities.</a:t>
            </a:r>
          </a:p>
        </p:txBody>
      </p:sp>
      <p:sp>
        <p:nvSpPr>
          <p:cNvPr id="15" name="ZoneTexte 14">
            <a:extLst>
              <a:ext uri="{FF2B5EF4-FFF2-40B4-BE49-F238E27FC236}">
                <a16:creationId xmlns:a16="http://schemas.microsoft.com/office/drawing/2014/main" id="{BD9C71DF-BC21-29F4-D01F-9649DA7689A4}"/>
              </a:ext>
            </a:extLst>
          </p:cNvPr>
          <p:cNvSpPr txBox="1"/>
          <p:nvPr/>
        </p:nvSpPr>
        <p:spPr>
          <a:xfrm>
            <a:off x="6304682" y="6033703"/>
            <a:ext cx="3566647" cy="307899"/>
          </a:xfrm>
          <a:prstGeom prst="rect">
            <a:avLst/>
          </a:prstGeom>
          <a:noFill/>
        </p:spPr>
        <p:txBody>
          <a:bodyPr wrap="square">
            <a:spAutoFit/>
          </a:bodyPr>
          <a:lstStyle/>
          <a:p>
            <a:pPr algn="ctr"/>
            <a:r>
              <a:rPr lang="en-GB" sz="1401" i="1">
                <a:latin typeface="Arial" panose="020B0604020202020204" pitchFamily="34" charset="0"/>
                <a:cs typeface="Arial" panose="020B0604020202020204" pitchFamily="34" charset="0"/>
              </a:rPr>
              <a:t>View of the plant.</a:t>
            </a:r>
            <a:r>
              <a:rPr lang="en-GB" sz="1401" b="1" baseline="30000">
                <a:solidFill>
                  <a:srgbClr val="1F1F1F"/>
                </a:solidFill>
                <a:latin typeface="Arial" panose="020B0604020202020204" pitchFamily="34" charset="0"/>
                <a:cs typeface="Arial" panose="020B0604020202020204" pitchFamily="34" charset="0"/>
              </a:rPr>
              <a:t>1</a:t>
            </a:r>
            <a:endParaRPr lang="en-GB" sz="1401" i="1">
              <a:latin typeface="Arial" panose="020B0604020202020204" pitchFamily="34" charset="0"/>
              <a:cs typeface="Arial" panose="020B0604020202020204" pitchFamily="34" charset="0"/>
            </a:endParaRPr>
          </a:p>
        </p:txBody>
      </p:sp>
      <p:grpSp>
        <p:nvGrpSpPr>
          <p:cNvPr id="2" name="Groupe 1">
            <a:extLst>
              <a:ext uri="{FF2B5EF4-FFF2-40B4-BE49-F238E27FC236}">
                <a16:creationId xmlns:a16="http://schemas.microsoft.com/office/drawing/2014/main" id="{A68F0186-7D3C-AB7B-CBF8-B951733F27AB}"/>
              </a:ext>
            </a:extLst>
          </p:cNvPr>
          <p:cNvGrpSpPr/>
          <p:nvPr/>
        </p:nvGrpSpPr>
        <p:grpSpPr>
          <a:xfrm>
            <a:off x="6304682" y="3832599"/>
            <a:ext cx="3566649" cy="2139733"/>
            <a:chOff x="5952469" y="3386872"/>
            <a:chExt cx="3974677" cy="2384520"/>
          </a:xfrm>
        </p:grpSpPr>
        <p:pic>
          <p:nvPicPr>
            <p:cNvPr id="7172" name="Picture 4">
              <a:extLst>
                <a:ext uri="{FF2B5EF4-FFF2-40B4-BE49-F238E27FC236}">
                  <a16:creationId xmlns:a16="http://schemas.microsoft.com/office/drawing/2014/main" id="{813F91F4-D859-5C69-4F8F-8F9E5E5974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20" t="15341"/>
            <a:stretch/>
          </p:blipFill>
          <p:spPr bwMode="auto">
            <a:xfrm>
              <a:off x="5952471" y="3386873"/>
              <a:ext cx="3974675" cy="238451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8ACA9F8E-93BF-4046-5BE4-0E4C11C0A382}"/>
                </a:ext>
              </a:extLst>
            </p:cNvPr>
            <p:cNvSpPr/>
            <p:nvPr/>
          </p:nvSpPr>
          <p:spPr>
            <a:xfrm>
              <a:off x="5952469" y="3386872"/>
              <a:ext cx="3974675" cy="2384519"/>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grpSp>
      <p:sp>
        <p:nvSpPr>
          <p:cNvPr id="4" name="ZoneTexte 3">
            <a:extLst>
              <a:ext uri="{FF2B5EF4-FFF2-40B4-BE49-F238E27FC236}">
                <a16:creationId xmlns:a16="http://schemas.microsoft.com/office/drawing/2014/main" id="{DE97EA93-8162-0322-1F79-D38F234F1861}"/>
              </a:ext>
            </a:extLst>
          </p:cNvPr>
          <p:cNvSpPr txBox="1"/>
          <p:nvPr/>
        </p:nvSpPr>
        <p:spPr>
          <a:xfrm>
            <a:off x="249763" y="7616751"/>
            <a:ext cx="5345637" cy="261713"/>
          </a:xfrm>
          <a:prstGeom prst="rect">
            <a:avLst/>
          </a:prstGeom>
          <a:noFill/>
        </p:spPr>
        <p:txBody>
          <a:bodyPr wrap="square">
            <a:spAutoFit/>
          </a:bodyPr>
          <a:lstStyle/>
          <a:p>
            <a:r>
              <a:rPr lang="en-GB" sz="1100" b="1" baseline="30000">
                <a:solidFill>
                  <a:srgbClr val="1F1F1F"/>
                </a:solidFill>
                <a:latin typeface="Arial" panose="020B0604020202020204" pitchFamily="34" charset="0"/>
                <a:cs typeface="Arial" panose="020B0604020202020204" pitchFamily="34" charset="0"/>
              </a:rPr>
              <a:t>1 </a:t>
            </a:r>
            <a:r>
              <a:rPr lang="fr-BE" sz="1100">
                <a:latin typeface="Arial" panose="020B0604020202020204" pitchFamily="34" charset="0"/>
                <a:cs typeface="Arial" panose="020B0604020202020204" pitchFamily="34" charset="0"/>
              </a:rPr>
              <a:t>https://ejatlas.org/conflict/allain-duhangan-hydropower-project-india</a:t>
            </a:r>
            <a:endParaRPr lang="en-GB" sz="1100">
              <a:latin typeface="Arial" panose="020B0604020202020204" pitchFamily="34" charset="0"/>
              <a:cs typeface="Arial" panose="020B0604020202020204" pitchFamily="34" charset="0"/>
            </a:endParaRPr>
          </a:p>
        </p:txBody>
      </p:sp>
      <p:sp>
        <p:nvSpPr>
          <p:cNvPr id="3" name="Espace réservé du numéro de diapositive 2">
            <a:extLst>
              <a:ext uri="{FF2B5EF4-FFF2-40B4-BE49-F238E27FC236}">
                <a16:creationId xmlns:a16="http://schemas.microsoft.com/office/drawing/2014/main" id="{55E6EA50-DAEB-B32B-AD44-AEF5CB5A3EDE}"/>
              </a:ext>
            </a:extLst>
          </p:cNvPr>
          <p:cNvSpPr>
            <a:spLocks noGrp="1"/>
          </p:cNvSpPr>
          <p:nvPr>
            <p:ph type="sldNum" sz="quarter" idx="12"/>
          </p:nvPr>
        </p:nvSpPr>
        <p:spPr/>
        <p:txBody>
          <a:bodyPr/>
          <a:lstStyle/>
          <a:p>
            <a:fld id="{C7CC0789-4E3B-4896-AB79-9C52DA5A6F9C}" type="slidenum">
              <a:rPr lang="en-GB" smtClean="0"/>
              <a:t>424</a:t>
            </a:fld>
            <a:endParaRPr lang="en-GB"/>
          </a:p>
        </p:txBody>
      </p:sp>
    </p:spTree>
    <p:extLst>
      <p:ext uri="{BB962C8B-B14F-4D97-AF65-F5344CB8AC3E}">
        <p14:creationId xmlns:p14="http://schemas.microsoft.com/office/powerpoint/2010/main" val="1083665126"/>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B479F03-F12C-5056-16E3-F1A38A49A3C0}"/>
              </a:ext>
            </a:extLst>
          </p:cNvPr>
          <p:cNvSpPr txBox="1"/>
          <p:nvPr/>
        </p:nvSpPr>
        <p:spPr>
          <a:xfrm>
            <a:off x="590881" y="2172275"/>
            <a:ext cx="9498451" cy="4710843"/>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third market mechanism of the Kyoto Protocol is the </a:t>
            </a:r>
            <a:r>
              <a:rPr lang="en-GB" sz="2001" b="1">
                <a:latin typeface="Arial" panose="020B0604020202020204" pitchFamily="34" charset="0"/>
                <a:cs typeface="Arial" panose="020B0604020202020204" pitchFamily="34" charset="0"/>
              </a:rPr>
              <a:t>emissions trading</a:t>
            </a:r>
            <a:r>
              <a:rPr lang="en-GB" sz="2001">
                <a:latin typeface="Arial" panose="020B0604020202020204" pitchFamily="34" charset="0"/>
                <a:cs typeface="Arial" panose="020B0604020202020204" pitchFamily="34" charset="0"/>
              </a:rPr>
              <a:t>, which operates under a </a:t>
            </a:r>
            <a:r>
              <a:rPr lang="en-GB" sz="2001" b="1">
                <a:latin typeface="Arial" panose="020B0604020202020204" pitchFamily="34" charset="0"/>
                <a:cs typeface="Arial" panose="020B0604020202020204" pitchFamily="34" charset="0"/>
              </a:rPr>
              <a:t>cap-and-trade</a:t>
            </a:r>
            <a:r>
              <a:rPr lang="en-GB" sz="2001">
                <a:latin typeface="Arial" panose="020B0604020202020204" pitchFamily="34" charset="0"/>
                <a:cs typeface="Arial" panose="020B0604020202020204" pitchFamily="34" charset="0"/>
              </a:rPr>
              <a:t> model.</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In this system, countries or companies are assigned a </a:t>
            </a:r>
            <a:r>
              <a:rPr lang="en-GB" sz="2001" b="1">
                <a:latin typeface="Arial" panose="020B0604020202020204" pitchFamily="34" charset="0"/>
                <a:cs typeface="Arial" panose="020B0604020202020204" pitchFamily="34" charset="0"/>
              </a:rPr>
              <a:t>cap</a:t>
            </a:r>
            <a:r>
              <a:rPr lang="en-GB" sz="2001">
                <a:latin typeface="Arial" panose="020B0604020202020204" pitchFamily="34" charset="0"/>
                <a:cs typeface="Arial" panose="020B0604020202020204" pitchFamily="34" charset="0"/>
              </a:rPr>
              <a:t> or limit on their emissions. This cap represents the </a:t>
            </a:r>
            <a:r>
              <a:rPr lang="en-GB" sz="2001" b="1">
                <a:latin typeface="Arial" panose="020B0604020202020204" pitchFamily="34" charset="0"/>
                <a:cs typeface="Arial" panose="020B0604020202020204" pitchFamily="34" charset="0"/>
              </a:rPr>
              <a:t>right to emit</a:t>
            </a:r>
            <a:r>
              <a:rPr lang="en-GB" sz="2001">
                <a:latin typeface="Arial" panose="020B0604020202020204" pitchFamily="34" charset="0"/>
                <a:cs typeface="Arial" panose="020B0604020202020204" pitchFamily="34" charset="0"/>
              </a:rPr>
              <a:t> a certain amount of CO₂ (or other GHGs). </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If entities </a:t>
            </a:r>
            <a:r>
              <a:rPr lang="en-GB" sz="2001" i="1">
                <a:latin typeface="Arial" panose="020B0604020202020204" pitchFamily="34" charset="0"/>
                <a:cs typeface="Arial" panose="020B0604020202020204" pitchFamily="34" charset="0"/>
              </a:rPr>
              <a:t>emit</a:t>
            </a:r>
            <a:r>
              <a:rPr lang="en-GB" sz="2001">
                <a:latin typeface="Arial" panose="020B0604020202020204" pitchFamily="34" charset="0"/>
                <a:cs typeface="Arial" panose="020B0604020202020204" pitchFamily="34" charset="0"/>
              </a:rPr>
              <a:t> </a:t>
            </a:r>
            <a:r>
              <a:rPr lang="en-GB" sz="2001" i="1">
                <a:latin typeface="Arial" panose="020B0604020202020204" pitchFamily="34" charset="0"/>
                <a:cs typeface="Arial" panose="020B0604020202020204" pitchFamily="34" charset="0"/>
              </a:rPr>
              <a:t>below</a:t>
            </a:r>
            <a:r>
              <a:rPr lang="en-GB" sz="2001">
                <a:latin typeface="Arial" panose="020B0604020202020204" pitchFamily="34" charset="0"/>
                <a:cs typeface="Arial" panose="020B0604020202020204" pitchFamily="34" charset="0"/>
              </a:rPr>
              <a:t> their assigned cap, they create </a:t>
            </a:r>
            <a:r>
              <a:rPr lang="en-GB" sz="2001" b="1">
                <a:latin typeface="Arial" panose="020B0604020202020204" pitchFamily="34" charset="0"/>
                <a:cs typeface="Arial" panose="020B0604020202020204" pitchFamily="34" charset="0"/>
              </a:rPr>
              <a:t>surplus allowances </a:t>
            </a:r>
            <a:r>
              <a:rPr lang="en-GB" sz="2001">
                <a:latin typeface="Arial" panose="020B0604020202020204" pitchFamily="34" charset="0"/>
                <a:cs typeface="Arial" panose="020B0604020202020204" pitchFamily="34" charset="0"/>
              </a:rPr>
              <a:t>(unused rights to emit) which can be measured in tons of CO₂ equivalent. These surplus allowances can be sold to other entities that exceed their emission caps.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If an entity </a:t>
            </a:r>
            <a:r>
              <a:rPr lang="en-GB" sz="2001" i="1">
                <a:latin typeface="Arial" panose="020B0604020202020204" pitchFamily="34" charset="0"/>
                <a:cs typeface="Arial" panose="020B0604020202020204" pitchFamily="34" charset="0"/>
              </a:rPr>
              <a:t>exceeds</a:t>
            </a:r>
            <a:r>
              <a:rPr lang="en-GB" sz="2001">
                <a:latin typeface="Arial" panose="020B0604020202020204" pitchFamily="34" charset="0"/>
                <a:cs typeface="Arial" panose="020B0604020202020204" pitchFamily="34" charset="0"/>
              </a:rPr>
              <a:t> its cap, it must either </a:t>
            </a:r>
            <a:r>
              <a:rPr lang="en-GB" sz="2001" b="1">
                <a:latin typeface="Arial" panose="020B0604020202020204" pitchFamily="34" charset="0"/>
                <a:cs typeface="Arial" panose="020B0604020202020204" pitchFamily="34" charset="0"/>
              </a:rPr>
              <a:t>reduce emissions</a:t>
            </a:r>
            <a:r>
              <a:rPr lang="en-GB" sz="2001">
                <a:latin typeface="Arial" panose="020B0604020202020204" pitchFamily="34" charset="0"/>
                <a:cs typeface="Arial" panose="020B0604020202020204" pitchFamily="34" charset="0"/>
              </a:rPr>
              <a:t> to meet the limit or </a:t>
            </a:r>
            <a:r>
              <a:rPr lang="en-GB" sz="2001" b="1">
                <a:latin typeface="Arial" panose="020B0604020202020204" pitchFamily="34" charset="0"/>
                <a:cs typeface="Arial" panose="020B0604020202020204" pitchFamily="34" charset="0"/>
              </a:rPr>
              <a:t>buy allowances</a:t>
            </a:r>
            <a:r>
              <a:rPr lang="en-GB" sz="2001">
                <a:latin typeface="Arial" panose="020B0604020202020204" pitchFamily="34" charset="0"/>
                <a:cs typeface="Arial" panose="020B0604020202020204" pitchFamily="34" charset="0"/>
              </a:rPr>
              <a:t> from others who have surplus. This creates an incentive to lower emissions, as it can be more cost-effective to reduce emissions than to purchase allowances.</a:t>
            </a:r>
          </a:p>
        </p:txBody>
      </p:sp>
      <p:sp>
        <p:nvSpPr>
          <p:cNvPr id="6" name="ZoneTexte 5">
            <a:extLst>
              <a:ext uri="{FF2B5EF4-FFF2-40B4-BE49-F238E27FC236}">
                <a16:creationId xmlns:a16="http://schemas.microsoft.com/office/drawing/2014/main" id="{591BFADB-F3F8-9FA3-C45F-0522359DBD2C}"/>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Kyoto Protocol – The cap-and-trade model (1/2)</a:t>
            </a:r>
            <a:endParaRPr lang="en-GB" sz="2401">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CC3E26F0-AC7D-9E3E-D874-7157D2DC25A8}"/>
              </a:ext>
            </a:extLst>
          </p:cNvPr>
          <p:cNvSpPr>
            <a:spLocks noGrp="1"/>
          </p:cNvSpPr>
          <p:nvPr>
            <p:ph type="sldNum" sz="quarter" idx="12"/>
          </p:nvPr>
        </p:nvSpPr>
        <p:spPr/>
        <p:txBody>
          <a:bodyPr/>
          <a:lstStyle/>
          <a:p>
            <a:fld id="{C7CC0789-4E3B-4896-AB79-9C52DA5A6F9C}" type="slidenum">
              <a:rPr lang="en-GB" smtClean="0"/>
              <a:t>425</a:t>
            </a:fld>
            <a:endParaRPr lang="en-GB"/>
          </a:p>
        </p:txBody>
      </p:sp>
    </p:spTree>
    <p:extLst>
      <p:ext uri="{BB962C8B-B14F-4D97-AF65-F5344CB8AC3E}">
        <p14:creationId xmlns:p14="http://schemas.microsoft.com/office/powerpoint/2010/main" val="204468695"/>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79C55F7-B57F-65DB-BCA4-C923980F174B}"/>
              </a:ext>
            </a:extLst>
          </p:cNvPr>
          <p:cNvSpPr txBox="1"/>
          <p:nvPr/>
        </p:nvSpPr>
        <p:spPr>
          <a:xfrm>
            <a:off x="590880" y="4501033"/>
            <a:ext cx="9425398" cy="2863454"/>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cap-and-trade system ensures the </a:t>
            </a:r>
            <a:r>
              <a:rPr lang="en-GB" sz="2001" b="1">
                <a:latin typeface="Arial" panose="020B0604020202020204" pitchFamily="34" charset="0"/>
                <a:cs typeface="Arial" panose="020B0604020202020204" pitchFamily="34" charset="0"/>
              </a:rPr>
              <a:t>same net effect</a:t>
            </a:r>
            <a:r>
              <a:rPr lang="en-GB" sz="2001">
                <a:latin typeface="Arial" panose="020B0604020202020204" pitchFamily="34" charset="0"/>
                <a:cs typeface="Arial" panose="020B0604020202020204" pitchFamily="34" charset="0"/>
              </a:rPr>
              <a:t> on the atmosphere by maintaining a fixed overall limit on emissions, as long as each traded allowance represents a one-ton reduction in emissions below the cap and is retired after use.</a:t>
            </a:r>
          </a:p>
          <a:p>
            <a:pPr algn="just"/>
            <a:endParaRPr lang="en-GB" sz="1000">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Allowances trading provides companies with flexibility. For instance, they can </a:t>
            </a:r>
            <a:r>
              <a:rPr lang="en-GB" sz="2001" b="1">
                <a:latin typeface="Arial" panose="020B0604020202020204" pitchFamily="34" charset="0"/>
                <a:cs typeface="Arial" panose="020B0604020202020204" pitchFamily="34" charset="0"/>
              </a:rPr>
              <a:t>purchase allowances</a:t>
            </a:r>
            <a:r>
              <a:rPr lang="en-GB" sz="2001">
                <a:latin typeface="Arial" panose="020B0604020202020204" pitchFamily="34" charset="0"/>
                <a:cs typeface="Arial" panose="020B0604020202020204" pitchFamily="34" charset="0"/>
              </a:rPr>
              <a:t> during periods of higher emissions, or </a:t>
            </a:r>
            <a:r>
              <a:rPr lang="en-GB" sz="2001" b="1">
                <a:latin typeface="Arial" panose="020B0604020202020204" pitchFamily="34" charset="0"/>
                <a:cs typeface="Arial" panose="020B0604020202020204" pitchFamily="34" charset="0"/>
              </a:rPr>
              <a:t>sell surplus allowances</a:t>
            </a:r>
            <a:r>
              <a:rPr lang="en-GB" sz="2001">
                <a:latin typeface="Arial" panose="020B0604020202020204" pitchFamily="34" charset="0"/>
                <a:cs typeface="Arial" panose="020B0604020202020204" pitchFamily="34" charset="0"/>
              </a:rPr>
              <a:t> during periods of lower emissions, without exceeding the overall cap.</a:t>
            </a:r>
          </a:p>
          <a:p>
            <a:pPr algn="just"/>
            <a:endParaRPr lang="en-GB" sz="1000">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The allocation of allowances, their purchase during auctions, and their trading will be discussed in detail later in the lesson.</a:t>
            </a:r>
          </a:p>
        </p:txBody>
      </p:sp>
      <p:sp>
        <p:nvSpPr>
          <p:cNvPr id="6" name="ZoneTexte 5">
            <a:extLst>
              <a:ext uri="{FF2B5EF4-FFF2-40B4-BE49-F238E27FC236}">
                <a16:creationId xmlns:a16="http://schemas.microsoft.com/office/drawing/2014/main" id="{050D0B40-1CB9-9CBF-E964-E0DEE05C45BA}"/>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Kyoto Protocol – The cap-and-trade model (2/2)</a:t>
            </a:r>
            <a:endParaRPr lang="en-GB" sz="2401">
              <a:latin typeface="Arial" panose="020B0604020202020204" pitchFamily="34" charset="0"/>
              <a:cs typeface="Arial" panose="020B0604020202020204" pitchFamily="34" charset="0"/>
            </a:endParaRPr>
          </a:p>
        </p:txBody>
      </p:sp>
      <p:grpSp>
        <p:nvGrpSpPr>
          <p:cNvPr id="9" name="Groupe 8">
            <a:extLst>
              <a:ext uri="{FF2B5EF4-FFF2-40B4-BE49-F238E27FC236}">
                <a16:creationId xmlns:a16="http://schemas.microsoft.com/office/drawing/2014/main" id="{D59D3B8D-DDEE-3112-C06F-B6EFDC418FC7}"/>
              </a:ext>
            </a:extLst>
          </p:cNvPr>
          <p:cNvGrpSpPr/>
          <p:nvPr/>
        </p:nvGrpSpPr>
        <p:grpSpPr>
          <a:xfrm>
            <a:off x="2735503" y="1171695"/>
            <a:ext cx="5222395" cy="2792012"/>
            <a:chOff x="2974971" y="1223879"/>
            <a:chExt cx="4737100" cy="2432691"/>
          </a:xfrm>
        </p:grpSpPr>
        <p:sp>
          <p:nvSpPr>
            <p:cNvPr id="2" name="Rectangle 1">
              <a:extLst>
                <a:ext uri="{FF2B5EF4-FFF2-40B4-BE49-F238E27FC236}">
                  <a16:creationId xmlns:a16="http://schemas.microsoft.com/office/drawing/2014/main" id="{50E92FD5-4D7E-C205-7816-E48843F353EC}"/>
                </a:ext>
              </a:extLst>
            </p:cNvPr>
            <p:cNvSpPr/>
            <p:nvPr/>
          </p:nvSpPr>
          <p:spPr>
            <a:xfrm>
              <a:off x="2974971" y="1223879"/>
              <a:ext cx="4737100" cy="2432691"/>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pic>
          <p:nvPicPr>
            <p:cNvPr id="3" name="Image 2">
              <a:extLst>
                <a:ext uri="{FF2B5EF4-FFF2-40B4-BE49-F238E27FC236}">
                  <a16:creationId xmlns:a16="http://schemas.microsoft.com/office/drawing/2014/main" id="{3D120599-B1E1-0D50-F600-9DF94D4856DD}"/>
                </a:ext>
              </a:extLst>
            </p:cNvPr>
            <p:cNvPicPr>
              <a:picLocks noChangeAspect="1"/>
            </p:cNvPicPr>
            <p:nvPr/>
          </p:nvPicPr>
          <p:blipFill>
            <a:blip r:embed="rId2"/>
            <a:stretch>
              <a:fillRect/>
            </a:stretch>
          </p:blipFill>
          <p:spPr>
            <a:xfrm>
              <a:off x="3139862" y="1325156"/>
              <a:ext cx="4407318" cy="2244330"/>
            </a:xfrm>
            <a:prstGeom prst="rect">
              <a:avLst/>
            </a:prstGeom>
          </p:spPr>
        </p:pic>
      </p:grpSp>
      <p:sp>
        <p:nvSpPr>
          <p:cNvPr id="4" name="ZoneTexte 3">
            <a:extLst>
              <a:ext uri="{FF2B5EF4-FFF2-40B4-BE49-F238E27FC236}">
                <a16:creationId xmlns:a16="http://schemas.microsoft.com/office/drawing/2014/main" id="{287CFCFF-7F70-43FA-4699-D5C21BFA3F4F}"/>
              </a:ext>
            </a:extLst>
          </p:cNvPr>
          <p:cNvSpPr txBox="1"/>
          <p:nvPr/>
        </p:nvSpPr>
        <p:spPr>
          <a:xfrm>
            <a:off x="2977214" y="4041812"/>
            <a:ext cx="4738973" cy="307899"/>
          </a:xfrm>
          <a:prstGeom prst="rect">
            <a:avLst/>
          </a:prstGeom>
          <a:noFill/>
        </p:spPr>
        <p:txBody>
          <a:bodyPr wrap="square">
            <a:spAutoFit/>
          </a:bodyPr>
          <a:lstStyle/>
          <a:p>
            <a:pPr algn="ctr"/>
            <a:r>
              <a:rPr lang="en-GB" sz="1401" i="1">
                <a:latin typeface="Arial" panose="020B0604020202020204" pitchFamily="34" charset="0"/>
                <a:cs typeface="Arial" panose="020B0604020202020204" pitchFamily="34" charset="0"/>
              </a:rPr>
              <a:t>Allowances trading system.</a:t>
            </a:r>
            <a:r>
              <a:rPr lang="en-GB" sz="1401" b="1" baseline="30000">
                <a:solidFill>
                  <a:srgbClr val="1F1F1F"/>
                </a:solidFill>
                <a:latin typeface="Arial" panose="020B0604020202020204" pitchFamily="34" charset="0"/>
                <a:cs typeface="Arial" panose="020B0604020202020204" pitchFamily="34" charset="0"/>
              </a:rPr>
              <a:t>1</a:t>
            </a:r>
            <a:endParaRPr lang="en-GB" sz="100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DC664330-3707-8D87-DC0C-CDA10D3CA934}"/>
              </a:ext>
            </a:extLst>
          </p:cNvPr>
          <p:cNvSpPr txBox="1"/>
          <p:nvPr/>
        </p:nvSpPr>
        <p:spPr>
          <a:xfrm>
            <a:off x="243728" y="7631271"/>
            <a:ext cx="5343828" cy="254016"/>
          </a:xfrm>
          <a:prstGeom prst="rect">
            <a:avLst/>
          </a:prstGeom>
          <a:noFill/>
        </p:spPr>
        <p:txBody>
          <a:bodyPr wrap="square">
            <a:spAutoFit/>
          </a:bodyPr>
          <a:lstStyle/>
          <a:p>
            <a:r>
              <a:rPr lang="en-GB" sz="1050" b="1" baseline="30000">
                <a:solidFill>
                  <a:srgbClr val="1F1F1F"/>
                </a:solidFill>
                <a:latin typeface="Arial" panose="020B0604020202020204" pitchFamily="34" charset="0"/>
                <a:cs typeface="Arial" panose="020B0604020202020204" pitchFamily="34" charset="0"/>
              </a:rPr>
              <a:t>1 </a:t>
            </a:r>
            <a:r>
              <a:rPr lang="en-GB" sz="1050">
                <a:latin typeface="Arial" panose="020B0604020202020204" pitchFamily="34" charset="0"/>
                <a:cs typeface="Arial" panose="020B0604020202020204" pitchFamily="34" charset="0"/>
              </a:rPr>
              <a:t>https://www.hellocarbo.com/blog/communaute/prix-du-carbone/</a:t>
            </a:r>
          </a:p>
        </p:txBody>
      </p:sp>
      <p:sp>
        <p:nvSpPr>
          <p:cNvPr id="10" name="Espace réservé du numéro de diapositive 9">
            <a:extLst>
              <a:ext uri="{FF2B5EF4-FFF2-40B4-BE49-F238E27FC236}">
                <a16:creationId xmlns:a16="http://schemas.microsoft.com/office/drawing/2014/main" id="{4F6FC302-CEA5-E72B-AE32-8BBC668EC412}"/>
              </a:ext>
            </a:extLst>
          </p:cNvPr>
          <p:cNvSpPr>
            <a:spLocks noGrp="1"/>
          </p:cNvSpPr>
          <p:nvPr>
            <p:ph type="sldNum" sz="quarter" idx="12"/>
          </p:nvPr>
        </p:nvSpPr>
        <p:spPr/>
        <p:txBody>
          <a:bodyPr/>
          <a:lstStyle/>
          <a:p>
            <a:fld id="{C7CC0789-4E3B-4896-AB79-9C52DA5A6F9C}" type="slidenum">
              <a:rPr lang="en-GB" smtClean="0"/>
              <a:t>426</a:t>
            </a:fld>
            <a:endParaRPr lang="en-GB"/>
          </a:p>
        </p:txBody>
      </p:sp>
    </p:spTree>
    <p:extLst>
      <p:ext uri="{BB962C8B-B14F-4D97-AF65-F5344CB8AC3E}">
        <p14:creationId xmlns:p14="http://schemas.microsoft.com/office/powerpoint/2010/main" val="605226357"/>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2D369-0392-604B-2FB4-B4320996F91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DA0F7DD-D621-6447-094E-AC05EE8033CF}"/>
              </a:ext>
            </a:extLst>
          </p:cNvPr>
          <p:cNvSpPr/>
          <p:nvPr/>
        </p:nvSpPr>
        <p:spPr>
          <a:xfrm>
            <a:off x="937599" y="2950903"/>
            <a:ext cx="8818196" cy="213094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9" name="Rectangle 8">
            <a:extLst>
              <a:ext uri="{FF2B5EF4-FFF2-40B4-BE49-F238E27FC236}">
                <a16:creationId xmlns:a16="http://schemas.microsoft.com/office/drawing/2014/main" id="{93F6BFED-453D-709A-EE54-4F1A034DEF2E}"/>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11" name="ZoneTexte 10">
            <a:extLst>
              <a:ext uri="{FF2B5EF4-FFF2-40B4-BE49-F238E27FC236}">
                <a16:creationId xmlns:a16="http://schemas.microsoft.com/office/drawing/2014/main" id="{8F0370A3-CF51-E8EE-84E9-5551647A3D3C}"/>
              </a:ext>
            </a:extLst>
          </p:cNvPr>
          <p:cNvSpPr txBox="1"/>
          <p:nvPr/>
        </p:nvSpPr>
        <p:spPr>
          <a:xfrm>
            <a:off x="2068838" y="3477553"/>
            <a:ext cx="6555716" cy="1077644"/>
          </a:xfrm>
          <a:prstGeom prst="rect">
            <a:avLst/>
          </a:prstGeom>
          <a:noFill/>
        </p:spPr>
        <p:txBody>
          <a:bodyPr wrap="square">
            <a:spAutoFit/>
          </a:bodyPr>
          <a:lstStyle/>
          <a:p>
            <a:pPr algn="ctr"/>
            <a:r>
              <a:rPr lang="en-GB" sz="3201">
                <a:latin typeface="Arial" panose="020B0604020202020204" pitchFamily="34" charset="0"/>
                <a:cs typeface="Arial" panose="020B0604020202020204" pitchFamily="34" charset="0"/>
              </a:rPr>
              <a:t>II. The European Emissions Trading System (EU ETS)</a:t>
            </a:r>
          </a:p>
        </p:txBody>
      </p:sp>
    </p:spTree>
    <p:extLst>
      <p:ext uri="{BB962C8B-B14F-4D97-AF65-F5344CB8AC3E}">
        <p14:creationId xmlns:p14="http://schemas.microsoft.com/office/powerpoint/2010/main" val="1386914267"/>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53046432-4490-D80E-36A3-2E68ECA44038}"/>
              </a:ext>
            </a:extLst>
          </p:cNvPr>
          <p:cNvSpPr txBox="1"/>
          <p:nvPr/>
        </p:nvSpPr>
        <p:spPr>
          <a:xfrm>
            <a:off x="590881" y="350031"/>
            <a:ext cx="9712684"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rise of Emissions Trading Schemes (ETS)</a:t>
            </a:r>
            <a:endParaRPr lang="en-GB" sz="2401" b="1">
              <a:highlight>
                <a:srgbClr val="FFFF00"/>
              </a:highlight>
              <a:latin typeface="Arial" panose="020B0604020202020204" pitchFamily="34" charset="0"/>
              <a:cs typeface="Arial" panose="020B0604020202020204" pitchFamily="34" charset="0"/>
            </a:endParaRPr>
          </a:p>
        </p:txBody>
      </p:sp>
      <p:sp>
        <p:nvSpPr>
          <p:cNvPr id="22" name="ZoneTexte 21">
            <a:extLst>
              <a:ext uri="{FF2B5EF4-FFF2-40B4-BE49-F238E27FC236}">
                <a16:creationId xmlns:a16="http://schemas.microsoft.com/office/drawing/2014/main" id="{79C370DC-E2DB-7C6C-FF6A-B3A287411A18}"/>
              </a:ext>
            </a:extLst>
          </p:cNvPr>
          <p:cNvSpPr txBox="1"/>
          <p:nvPr/>
        </p:nvSpPr>
        <p:spPr>
          <a:xfrm>
            <a:off x="590881" y="2890437"/>
            <a:ext cx="9485264" cy="2555555"/>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Despite the initial push for market-based solutions, the U.S. Senate never ratified the Kyoto Protocol. In 2001, President George W. Bush officially withdrew U.S. support for the agreement.</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However, this setback did not prevent many countries and regions from implementing or planning their own </a:t>
            </a:r>
            <a:r>
              <a:rPr lang="en-GB" sz="2001" b="1">
                <a:latin typeface="Arial" panose="020B0604020202020204" pitchFamily="34" charset="0"/>
                <a:cs typeface="Arial" panose="020B0604020202020204" pitchFamily="34" charset="0"/>
              </a:rPr>
              <a:t>Emissions Trading Schemes (ETS)</a:t>
            </a:r>
            <a:r>
              <a:rPr lang="en-GB" sz="2001">
                <a:latin typeface="Arial" panose="020B0604020202020204" pitchFamily="34" charset="0"/>
                <a:cs typeface="Arial" panose="020B0604020202020204" pitchFamily="34" charset="0"/>
              </a:rPr>
              <a:t>, recognizing them as effective tools for mitigating climate change outside the international framework.</a:t>
            </a:r>
          </a:p>
        </p:txBody>
      </p:sp>
      <p:sp>
        <p:nvSpPr>
          <p:cNvPr id="2" name="Espace réservé du numéro de diapositive 1">
            <a:extLst>
              <a:ext uri="{FF2B5EF4-FFF2-40B4-BE49-F238E27FC236}">
                <a16:creationId xmlns:a16="http://schemas.microsoft.com/office/drawing/2014/main" id="{4A954204-EBB6-5546-0548-802817B04CB6}"/>
              </a:ext>
            </a:extLst>
          </p:cNvPr>
          <p:cNvSpPr>
            <a:spLocks noGrp="1"/>
          </p:cNvSpPr>
          <p:nvPr>
            <p:ph type="sldNum" sz="quarter" idx="12"/>
          </p:nvPr>
        </p:nvSpPr>
        <p:spPr/>
        <p:txBody>
          <a:bodyPr/>
          <a:lstStyle/>
          <a:p>
            <a:fld id="{C7CC0789-4E3B-4896-AB79-9C52DA5A6F9C}" type="slidenum">
              <a:rPr lang="en-GB" smtClean="0"/>
              <a:t>428</a:t>
            </a:fld>
            <a:endParaRPr lang="en-GB"/>
          </a:p>
        </p:txBody>
      </p:sp>
    </p:spTree>
    <p:extLst>
      <p:ext uri="{BB962C8B-B14F-4D97-AF65-F5344CB8AC3E}">
        <p14:creationId xmlns:p14="http://schemas.microsoft.com/office/powerpoint/2010/main" val="2714921414"/>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111DFF6-0B95-8674-9CA1-369AE86D7754}"/>
              </a:ext>
            </a:extLst>
          </p:cNvPr>
          <p:cNvSpPr txBox="1"/>
          <p:nvPr/>
        </p:nvSpPr>
        <p:spPr>
          <a:xfrm>
            <a:off x="590879" y="1123995"/>
            <a:ext cx="9485265" cy="3325301"/>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In 2005, the Kyoto Protocol came into force, coinciding with the launch of the </a:t>
            </a:r>
            <a:r>
              <a:rPr lang="en-GB" sz="2001" b="1">
                <a:latin typeface="Arial" panose="020B0604020202020204" pitchFamily="34" charset="0"/>
                <a:cs typeface="Arial" panose="020B0604020202020204" pitchFamily="34" charset="0"/>
              </a:rPr>
              <a:t>European Emissions Trading System (EU ETS)</a:t>
            </a:r>
            <a:r>
              <a:rPr lang="en-GB" sz="2001">
                <a:latin typeface="Arial" panose="020B0604020202020204" pitchFamily="34" charset="0"/>
                <a:cs typeface="Arial" panose="020B0604020202020204" pitchFamily="34" charset="0"/>
              </a:rPr>
              <a:t>, the first regional ETS in the world. Based on the cap-and-trade principle, it initially targeted the energy sector and heavy industries.</a:t>
            </a:r>
          </a:p>
          <a:p>
            <a:pPr algn="just"/>
            <a:endParaRPr lang="en-GB" sz="15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In 2008, the </a:t>
            </a:r>
            <a:r>
              <a:rPr lang="en-GB" sz="2001" b="1">
                <a:latin typeface="Arial" panose="020B0604020202020204" pitchFamily="34" charset="0"/>
                <a:cs typeface="Arial" panose="020B0604020202020204" pitchFamily="34" charset="0"/>
              </a:rPr>
              <a:t>EU ETS</a:t>
            </a:r>
            <a:r>
              <a:rPr lang="en-GB" sz="2001">
                <a:latin typeface="Arial" panose="020B0604020202020204" pitchFamily="34" charset="0"/>
                <a:cs typeface="Arial" panose="020B0604020202020204" pitchFamily="34" charset="0"/>
              </a:rPr>
              <a:t> incorporated Kyoto mechanisms, allowing European companies to use credits from CDM and JI projects.</a:t>
            </a:r>
          </a:p>
          <a:p>
            <a:pPr algn="just"/>
            <a:endParaRPr lang="en-GB" sz="15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From 2012 onward, the scope of the </a:t>
            </a:r>
            <a:r>
              <a:rPr lang="en-GB" sz="2001" b="1">
                <a:latin typeface="Arial" panose="020B0604020202020204" pitchFamily="34" charset="0"/>
                <a:cs typeface="Arial" panose="020B0604020202020204" pitchFamily="34" charset="0"/>
              </a:rPr>
              <a:t>EU ETS</a:t>
            </a:r>
            <a:r>
              <a:rPr lang="en-GB" sz="2001">
                <a:latin typeface="Arial" panose="020B0604020202020204" pitchFamily="34" charset="0"/>
                <a:cs typeface="Arial" panose="020B0604020202020204" pitchFamily="34" charset="0"/>
              </a:rPr>
              <a:t> expanded to cover additional sectors, such as industry, agriculture, aviation and even </a:t>
            </a:r>
            <a:r>
              <a:rPr lang="en-GB" sz="2001" b="1">
                <a:latin typeface="Arial" panose="020B0604020202020204" pitchFamily="34" charset="0"/>
                <a:cs typeface="Arial" panose="020B0604020202020204" pitchFamily="34" charset="0"/>
              </a:rPr>
              <a:t>maritime transport in 2024</a:t>
            </a:r>
            <a:r>
              <a:rPr lang="en-GB" sz="2001">
                <a:latin typeface="Arial" panose="020B0604020202020204" pitchFamily="34" charset="0"/>
                <a:cs typeface="Arial" panose="020B0604020202020204" pitchFamily="34" charset="0"/>
              </a:rPr>
              <a:t>. Other reforms included the introduction of an EU-wide emissions cap.</a:t>
            </a:r>
          </a:p>
        </p:txBody>
      </p:sp>
      <p:sp>
        <p:nvSpPr>
          <p:cNvPr id="9" name="ZoneTexte 8">
            <a:extLst>
              <a:ext uri="{FF2B5EF4-FFF2-40B4-BE49-F238E27FC236}">
                <a16:creationId xmlns:a16="http://schemas.microsoft.com/office/drawing/2014/main" id="{119DF222-CCE7-2F2F-0BB3-8B2F392F212E}"/>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chronology of the European ETS</a:t>
            </a:r>
          </a:p>
        </p:txBody>
      </p:sp>
      <p:grpSp>
        <p:nvGrpSpPr>
          <p:cNvPr id="21" name="Groupe 20">
            <a:extLst>
              <a:ext uri="{FF2B5EF4-FFF2-40B4-BE49-F238E27FC236}">
                <a16:creationId xmlns:a16="http://schemas.microsoft.com/office/drawing/2014/main" id="{4BFAA97C-4412-BA76-9746-8C23585DCD2B}"/>
              </a:ext>
            </a:extLst>
          </p:cNvPr>
          <p:cNvGrpSpPr/>
          <p:nvPr/>
        </p:nvGrpSpPr>
        <p:grpSpPr>
          <a:xfrm>
            <a:off x="1086859" y="5036967"/>
            <a:ext cx="8423402" cy="2073316"/>
            <a:chOff x="1180134" y="5196036"/>
            <a:chExt cx="8420073" cy="2072497"/>
          </a:xfrm>
        </p:grpSpPr>
        <p:sp>
          <p:nvSpPr>
            <p:cNvPr id="2" name="Rectangle 1">
              <a:extLst>
                <a:ext uri="{FF2B5EF4-FFF2-40B4-BE49-F238E27FC236}">
                  <a16:creationId xmlns:a16="http://schemas.microsoft.com/office/drawing/2014/main" id="{43C2B859-D9E4-3FC8-7C98-A0BF80363257}"/>
                </a:ext>
              </a:extLst>
            </p:cNvPr>
            <p:cNvSpPr/>
            <p:nvPr/>
          </p:nvSpPr>
          <p:spPr>
            <a:xfrm>
              <a:off x="1228698" y="5659944"/>
              <a:ext cx="1891692" cy="47371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1" b="1">
                  <a:solidFill>
                    <a:schemeClr val="tx1"/>
                  </a:solidFill>
                  <a:latin typeface="Arial" panose="020B0604020202020204" pitchFamily="34" charset="0"/>
                  <a:cs typeface="Arial" panose="020B0604020202020204" pitchFamily="34" charset="0"/>
                </a:rPr>
                <a:t>Phase I</a:t>
              </a:r>
            </a:p>
          </p:txBody>
        </p:sp>
        <p:sp>
          <p:nvSpPr>
            <p:cNvPr id="4" name="Rectangle 3">
              <a:extLst>
                <a:ext uri="{FF2B5EF4-FFF2-40B4-BE49-F238E27FC236}">
                  <a16:creationId xmlns:a16="http://schemas.microsoft.com/office/drawing/2014/main" id="{9890B613-4F93-9766-2F72-AE9D87FE214B}"/>
                </a:ext>
              </a:extLst>
            </p:cNvPr>
            <p:cNvSpPr/>
            <p:nvPr/>
          </p:nvSpPr>
          <p:spPr>
            <a:xfrm>
              <a:off x="3232758" y="5659944"/>
              <a:ext cx="1891692" cy="47371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1" b="1">
                  <a:solidFill>
                    <a:schemeClr val="tx1"/>
                  </a:solidFill>
                  <a:latin typeface="Arial" panose="020B0604020202020204" pitchFamily="34" charset="0"/>
                  <a:cs typeface="Arial" panose="020B0604020202020204" pitchFamily="34" charset="0"/>
                </a:rPr>
                <a:t>Phase II</a:t>
              </a:r>
            </a:p>
          </p:txBody>
        </p:sp>
        <p:sp>
          <p:nvSpPr>
            <p:cNvPr id="5" name="Rectangle 4">
              <a:extLst>
                <a:ext uri="{FF2B5EF4-FFF2-40B4-BE49-F238E27FC236}">
                  <a16:creationId xmlns:a16="http://schemas.microsoft.com/office/drawing/2014/main" id="{2ECC497A-05D8-BF15-29E6-389F12A6FCAC}"/>
                </a:ext>
              </a:extLst>
            </p:cNvPr>
            <p:cNvSpPr/>
            <p:nvPr/>
          </p:nvSpPr>
          <p:spPr>
            <a:xfrm>
              <a:off x="5236818" y="5659944"/>
              <a:ext cx="1891692" cy="47371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1" b="1">
                  <a:solidFill>
                    <a:schemeClr val="tx1"/>
                  </a:solidFill>
                  <a:latin typeface="Arial" panose="020B0604020202020204" pitchFamily="34" charset="0"/>
                  <a:cs typeface="Arial" panose="020B0604020202020204" pitchFamily="34" charset="0"/>
                </a:rPr>
                <a:t>Phase III</a:t>
              </a:r>
            </a:p>
          </p:txBody>
        </p:sp>
        <p:sp>
          <p:nvSpPr>
            <p:cNvPr id="10" name="ZoneTexte 9">
              <a:extLst>
                <a:ext uri="{FF2B5EF4-FFF2-40B4-BE49-F238E27FC236}">
                  <a16:creationId xmlns:a16="http://schemas.microsoft.com/office/drawing/2014/main" id="{D40D32CE-7A4D-F36F-81AE-758CEC9A1961}"/>
                </a:ext>
              </a:extLst>
            </p:cNvPr>
            <p:cNvSpPr txBox="1"/>
            <p:nvPr/>
          </p:nvSpPr>
          <p:spPr>
            <a:xfrm>
              <a:off x="1180134" y="5196036"/>
              <a:ext cx="1988820" cy="369332"/>
            </a:xfrm>
            <a:prstGeom prst="rect">
              <a:avLst/>
            </a:prstGeom>
            <a:noFill/>
          </p:spPr>
          <p:txBody>
            <a:bodyPr wrap="square" rtlCol="0">
              <a:spAutoFit/>
            </a:bodyPr>
            <a:lstStyle/>
            <a:p>
              <a:pPr algn="ctr"/>
              <a:r>
                <a:rPr lang="en-GB" sz="1801">
                  <a:latin typeface="Arial" panose="020B0604020202020204" pitchFamily="34" charset="0"/>
                  <a:cs typeface="Arial" panose="020B0604020202020204" pitchFamily="34" charset="0"/>
                </a:rPr>
                <a:t>2005 - 2007</a:t>
              </a:r>
            </a:p>
          </p:txBody>
        </p:sp>
        <p:sp>
          <p:nvSpPr>
            <p:cNvPr id="11" name="ZoneTexte 10">
              <a:extLst>
                <a:ext uri="{FF2B5EF4-FFF2-40B4-BE49-F238E27FC236}">
                  <a16:creationId xmlns:a16="http://schemas.microsoft.com/office/drawing/2014/main" id="{5E7D1D0C-1604-4F56-CF75-8134C0EC0614}"/>
                </a:ext>
              </a:extLst>
            </p:cNvPr>
            <p:cNvSpPr txBox="1"/>
            <p:nvPr/>
          </p:nvSpPr>
          <p:spPr>
            <a:xfrm>
              <a:off x="3184194" y="5196036"/>
              <a:ext cx="1988820" cy="369332"/>
            </a:xfrm>
            <a:prstGeom prst="rect">
              <a:avLst/>
            </a:prstGeom>
            <a:noFill/>
          </p:spPr>
          <p:txBody>
            <a:bodyPr wrap="square" rtlCol="0">
              <a:spAutoFit/>
            </a:bodyPr>
            <a:lstStyle/>
            <a:p>
              <a:pPr algn="ctr"/>
              <a:r>
                <a:rPr lang="en-GB" sz="1801">
                  <a:latin typeface="Arial" panose="020B0604020202020204" pitchFamily="34" charset="0"/>
                  <a:cs typeface="Arial" panose="020B0604020202020204" pitchFamily="34" charset="0"/>
                </a:rPr>
                <a:t>2008 - 2012</a:t>
              </a:r>
            </a:p>
          </p:txBody>
        </p:sp>
        <p:sp>
          <p:nvSpPr>
            <p:cNvPr id="12" name="ZoneTexte 11">
              <a:extLst>
                <a:ext uri="{FF2B5EF4-FFF2-40B4-BE49-F238E27FC236}">
                  <a16:creationId xmlns:a16="http://schemas.microsoft.com/office/drawing/2014/main" id="{24EC0C19-FFA2-C3D8-7219-8D1DB4823F96}"/>
                </a:ext>
              </a:extLst>
            </p:cNvPr>
            <p:cNvSpPr txBox="1"/>
            <p:nvPr/>
          </p:nvSpPr>
          <p:spPr>
            <a:xfrm>
              <a:off x="5188254" y="5196036"/>
              <a:ext cx="1988820" cy="369332"/>
            </a:xfrm>
            <a:prstGeom prst="rect">
              <a:avLst/>
            </a:prstGeom>
            <a:noFill/>
          </p:spPr>
          <p:txBody>
            <a:bodyPr wrap="square" rtlCol="0">
              <a:spAutoFit/>
            </a:bodyPr>
            <a:lstStyle/>
            <a:p>
              <a:pPr algn="ctr"/>
              <a:r>
                <a:rPr lang="en-GB" sz="1801">
                  <a:latin typeface="Arial" panose="020B0604020202020204" pitchFamily="34" charset="0"/>
                  <a:cs typeface="Arial" panose="020B0604020202020204" pitchFamily="34" charset="0"/>
                </a:rPr>
                <a:t>2013 - 2020</a:t>
              </a:r>
            </a:p>
          </p:txBody>
        </p:sp>
        <p:sp>
          <p:nvSpPr>
            <p:cNvPr id="13" name="ZoneTexte 12">
              <a:extLst>
                <a:ext uri="{FF2B5EF4-FFF2-40B4-BE49-F238E27FC236}">
                  <a16:creationId xmlns:a16="http://schemas.microsoft.com/office/drawing/2014/main" id="{857A9CA9-554C-5AF4-4EE4-7DBE8C89C395}"/>
                </a:ext>
              </a:extLst>
            </p:cNvPr>
            <p:cNvSpPr txBox="1"/>
            <p:nvPr/>
          </p:nvSpPr>
          <p:spPr>
            <a:xfrm>
              <a:off x="7216354" y="5197076"/>
              <a:ext cx="1988820" cy="369332"/>
            </a:xfrm>
            <a:prstGeom prst="rect">
              <a:avLst/>
            </a:prstGeom>
            <a:noFill/>
          </p:spPr>
          <p:txBody>
            <a:bodyPr wrap="square" rtlCol="0">
              <a:spAutoFit/>
            </a:bodyPr>
            <a:lstStyle/>
            <a:p>
              <a:pPr algn="ctr"/>
              <a:r>
                <a:rPr lang="en-GB" sz="1801">
                  <a:latin typeface="Arial" panose="020B0604020202020204" pitchFamily="34" charset="0"/>
                  <a:cs typeface="Arial" panose="020B0604020202020204" pitchFamily="34" charset="0"/>
                </a:rPr>
                <a:t>2021</a:t>
              </a:r>
            </a:p>
          </p:txBody>
        </p:sp>
        <p:sp>
          <p:nvSpPr>
            <p:cNvPr id="14" name="ZoneTexte 13">
              <a:extLst>
                <a:ext uri="{FF2B5EF4-FFF2-40B4-BE49-F238E27FC236}">
                  <a16:creationId xmlns:a16="http://schemas.microsoft.com/office/drawing/2014/main" id="{D5B34197-1785-AC13-7761-9F0A3E5BA999}"/>
                </a:ext>
              </a:extLst>
            </p:cNvPr>
            <p:cNvSpPr txBox="1"/>
            <p:nvPr/>
          </p:nvSpPr>
          <p:spPr>
            <a:xfrm>
              <a:off x="1228698" y="6191848"/>
              <a:ext cx="1891692" cy="584775"/>
            </a:xfrm>
            <a:prstGeom prst="rect">
              <a:avLst/>
            </a:prstGeom>
            <a:noFill/>
          </p:spPr>
          <p:txBody>
            <a:bodyPr wrap="square" rtlCol="0">
              <a:spAutoFit/>
            </a:bodyPr>
            <a:lstStyle/>
            <a:p>
              <a:pPr algn="ctr"/>
              <a:r>
                <a:rPr lang="en-GB" sz="1601">
                  <a:latin typeface="Arial" panose="020B0604020202020204" pitchFamily="34" charset="0"/>
                  <a:cs typeface="Arial" panose="020B0604020202020204" pitchFamily="34" charset="0"/>
                </a:rPr>
                <a:t>Pilot phase:</a:t>
              </a:r>
            </a:p>
            <a:p>
              <a:pPr algn="ctr"/>
              <a:r>
                <a:rPr lang="en-GB" sz="1601">
                  <a:latin typeface="Arial" panose="020B0604020202020204" pitchFamily="34" charset="0"/>
                  <a:cs typeface="Arial" panose="020B0604020202020204" pitchFamily="34" charset="0"/>
                </a:rPr>
                <a:t>Learning by doing.</a:t>
              </a:r>
            </a:p>
          </p:txBody>
        </p:sp>
        <p:sp>
          <p:nvSpPr>
            <p:cNvPr id="15" name="ZoneTexte 14">
              <a:extLst>
                <a:ext uri="{FF2B5EF4-FFF2-40B4-BE49-F238E27FC236}">
                  <a16:creationId xmlns:a16="http://schemas.microsoft.com/office/drawing/2014/main" id="{A1096667-8230-8C3D-1422-E25DE9887B85}"/>
                </a:ext>
              </a:extLst>
            </p:cNvPr>
            <p:cNvSpPr txBox="1"/>
            <p:nvPr/>
          </p:nvSpPr>
          <p:spPr>
            <a:xfrm>
              <a:off x="3232758" y="6191315"/>
              <a:ext cx="1891692" cy="1077218"/>
            </a:xfrm>
            <a:prstGeom prst="rect">
              <a:avLst/>
            </a:prstGeom>
            <a:noFill/>
          </p:spPr>
          <p:txBody>
            <a:bodyPr wrap="square" rtlCol="0">
              <a:spAutoFit/>
            </a:bodyPr>
            <a:lstStyle/>
            <a:p>
              <a:pPr algn="ctr"/>
              <a:r>
                <a:rPr lang="en-GB" sz="1601">
                  <a:latin typeface="Arial" panose="020B0604020202020204" pitchFamily="34" charset="0"/>
                  <a:cs typeface="Arial" panose="020B0604020202020204" pitchFamily="34" charset="0"/>
                </a:rPr>
                <a:t>Stabilization:</a:t>
              </a:r>
            </a:p>
            <a:p>
              <a:pPr algn="ctr"/>
              <a:r>
                <a:rPr lang="en-GB" sz="1601">
                  <a:latin typeface="Arial" panose="020B0604020202020204" pitchFamily="34" charset="0"/>
                  <a:cs typeface="Arial" panose="020B0604020202020204" pitchFamily="34" charset="0"/>
                </a:rPr>
                <a:t>1st commitment period under the Kyoto Protocol.</a:t>
              </a:r>
            </a:p>
          </p:txBody>
        </p:sp>
        <p:sp>
          <p:nvSpPr>
            <p:cNvPr id="16" name="ZoneTexte 15">
              <a:extLst>
                <a:ext uri="{FF2B5EF4-FFF2-40B4-BE49-F238E27FC236}">
                  <a16:creationId xmlns:a16="http://schemas.microsoft.com/office/drawing/2014/main" id="{4B72D234-EE12-D2D0-ACD5-35880D2E5E18}"/>
                </a:ext>
              </a:extLst>
            </p:cNvPr>
            <p:cNvSpPr txBox="1"/>
            <p:nvPr/>
          </p:nvSpPr>
          <p:spPr>
            <a:xfrm>
              <a:off x="5236818" y="6191315"/>
              <a:ext cx="1891692" cy="830997"/>
            </a:xfrm>
            <a:prstGeom prst="rect">
              <a:avLst/>
            </a:prstGeom>
            <a:noFill/>
          </p:spPr>
          <p:txBody>
            <a:bodyPr wrap="square" rtlCol="0">
              <a:spAutoFit/>
            </a:bodyPr>
            <a:lstStyle/>
            <a:p>
              <a:pPr algn="ctr"/>
              <a:r>
                <a:rPr lang="en-GB" sz="1601">
                  <a:latin typeface="Arial" panose="020B0604020202020204" pitchFamily="34" charset="0"/>
                  <a:cs typeface="Arial" panose="020B0604020202020204" pitchFamily="34" charset="0"/>
                </a:rPr>
                <a:t>European harmonization and consolidation.</a:t>
              </a:r>
            </a:p>
          </p:txBody>
        </p:sp>
        <p:sp>
          <p:nvSpPr>
            <p:cNvPr id="17" name="ZoneTexte 16">
              <a:extLst>
                <a:ext uri="{FF2B5EF4-FFF2-40B4-BE49-F238E27FC236}">
                  <a16:creationId xmlns:a16="http://schemas.microsoft.com/office/drawing/2014/main" id="{5B73AEA1-C226-3115-A056-813AF9D3C9D8}"/>
                </a:ext>
              </a:extLst>
            </p:cNvPr>
            <p:cNvSpPr txBox="1"/>
            <p:nvPr/>
          </p:nvSpPr>
          <p:spPr>
            <a:xfrm>
              <a:off x="7192314" y="6192121"/>
              <a:ext cx="1891692" cy="830997"/>
            </a:xfrm>
            <a:prstGeom prst="rect">
              <a:avLst/>
            </a:prstGeom>
            <a:noFill/>
          </p:spPr>
          <p:txBody>
            <a:bodyPr wrap="square" rtlCol="0">
              <a:spAutoFit/>
            </a:bodyPr>
            <a:lstStyle/>
            <a:p>
              <a:pPr algn="ctr"/>
              <a:r>
                <a:rPr lang="en-GB" sz="1601">
                  <a:latin typeface="Arial" panose="020B0604020202020204" pitchFamily="34" charset="0"/>
                  <a:cs typeface="Arial" panose="020B0604020202020204" pitchFamily="34" charset="0"/>
                </a:rPr>
                <a:t>Structural reform and further development.</a:t>
              </a:r>
            </a:p>
          </p:txBody>
        </p:sp>
        <p:sp>
          <p:nvSpPr>
            <p:cNvPr id="18" name="Flèche : droite 17">
              <a:extLst>
                <a:ext uri="{FF2B5EF4-FFF2-40B4-BE49-F238E27FC236}">
                  <a16:creationId xmlns:a16="http://schemas.microsoft.com/office/drawing/2014/main" id="{2F9A2565-D3EC-48A8-F6D8-F728D9C63252}"/>
                </a:ext>
              </a:extLst>
            </p:cNvPr>
            <p:cNvSpPr/>
            <p:nvPr/>
          </p:nvSpPr>
          <p:spPr>
            <a:xfrm>
              <a:off x="7240395" y="5520688"/>
              <a:ext cx="2359812" cy="751869"/>
            </a:xfrm>
            <a:prstGeom prst="rightArrow">
              <a:avLst>
                <a:gd name="adj1" fmla="val 62035"/>
                <a:gd name="adj2" fmla="val 577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20" name="ZoneTexte 19">
              <a:extLst>
                <a:ext uri="{FF2B5EF4-FFF2-40B4-BE49-F238E27FC236}">
                  <a16:creationId xmlns:a16="http://schemas.microsoft.com/office/drawing/2014/main" id="{BB318E75-9294-E492-562B-75C964FB6B21}"/>
                </a:ext>
              </a:extLst>
            </p:cNvPr>
            <p:cNvSpPr txBox="1"/>
            <p:nvPr/>
          </p:nvSpPr>
          <p:spPr>
            <a:xfrm>
              <a:off x="7240395" y="5700527"/>
              <a:ext cx="1940739" cy="369332"/>
            </a:xfrm>
            <a:prstGeom prst="rect">
              <a:avLst/>
            </a:prstGeom>
            <a:noFill/>
          </p:spPr>
          <p:txBody>
            <a:bodyPr wrap="square">
              <a:spAutoFit/>
            </a:bodyPr>
            <a:lstStyle/>
            <a:p>
              <a:pPr algn="ctr"/>
              <a:r>
                <a:rPr lang="en-GB" sz="1801" b="1">
                  <a:latin typeface="Arial" panose="020B0604020202020204" pitchFamily="34" charset="0"/>
                  <a:cs typeface="Arial" panose="020B0604020202020204" pitchFamily="34" charset="0"/>
                </a:rPr>
                <a:t>Phase IV</a:t>
              </a:r>
            </a:p>
          </p:txBody>
        </p:sp>
      </p:grpSp>
      <p:sp>
        <p:nvSpPr>
          <p:cNvPr id="22" name="Rectangle 21">
            <a:extLst>
              <a:ext uri="{FF2B5EF4-FFF2-40B4-BE49-F238E27FC236}">
                <a16:creationId xmlns:a16="http://schemas.microsoft.com/office/drawing/2014/main" id="{19547C95-DA6A-FF08-9633-4C2612D01051}"/>
              </a:ext>
            </a:extLst>
          </p:cNvPr>
          <p:cNvSpPr/>
          <p:nvPr/>
        </p:nvSpPr>
        <p:spPr>
          <a:xfrm>
            <a:off x="715720" y="4821215"/>
            <a:ext cx="9261961" cy="24244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24" name="ZoneTexte 23">
            <a:extLst>
              <a:ext uri="{FF2B5EF4-FFF2-40B4-BE49-F238E27FC236}">
                <a16:creationId xmlns:a16="http://schemas.microsoft.com/office/drawing/2014/main" id="{C2F13DE2-41EF-8410-3F06-7558688FE846}"/>
              </a:ext>
            </a:extLst>
          </p:cNvPr>
          <p:cNvSpPr txBox="1"/>
          <p:nvPr/>
        </p:nvSpPr>
        <p:spPr>
          <a:xfrm>
            <a:off x="2673882" y="7315499"/>
            <a:ext cx="5345637" cy="307899"/>
          </a:xfrm>
          <a:prstGeom prst="rect">
            <a:avLst/>
          </a:prstGeom>
          <a:noFill/>
        </p:spPr>
        <p:txBody>
          <a:bodyPr wrap="square">
            <a:spAutoFit/>
          </a:bodyPr>
          <a:lstStyle/>
          <a:p>
            <a:pPr algn="ctr"/>
            <a:r>
              <a:rPr lang="en-GB" sz="1401" i="1">
                <a:latin typeface="Arial" panose="020B0604020202020204" pitchFamily="34" charset="0"/>
                <a:cs typeface="Arial" panose="020B0604020202020204" pitchFamily="34" charset="0"/>
              </a:rPr>
              <a:t>Overview of EU ETS phases.</a:t>
            </a:r>
          </a:p>
        </p:txBody>
      </p:sp>
      <p:sp>
        <p:nvSpPr>
          <p:cNvPr id="3" name="Espace réservé du numéro de diapositive 2">
            <a:extLst>
              <a:ext uri="{FF2B5EF4-FFF2-40B4-BE49-F238E27FC236}">
                <a16:creationId xmlns:a16="http://schemas.microsoft.com/office/drawing/2014/main" id="{6D920B89-E77F-7810-B1FB-684AB81AD75E}"/>
              </a:ext>
            </a:extLst>
          </p:cNvPr>
          <p:cNvSpPr>
            <a:spLocks noGrp="1"/>
          </p:cNvSpPr>
          <p:nvPr>
            <p:ph type="sldNum" sz="quarter" idx="12"/>
          </p:nvPr>
        </p:nvSpPr>
        <p:spPr/>
        <p:txBody>
          <a:bodyPr/>
          <a:lstStyle/>
          <a:p>
            <a:fld id="{C7CC0789-4E3B-4896-AB79-9C52DA5A6F9C}" type="slidenum">
              <a:rPr lang="en-GB" smtClean="0"/>
              <a:t>429</a:t>
            </a:fld>
            <a:endParaRPr lang="en-GB"/>
          </a:p>
        </p:txBody>
      </p:sp>
    </p:spTree>
    <p:extLst>
      <p:ext uri="{BB962C8B-B14F-4D97-AF65-F5344CB8AC3E}">
        <p14:creationId xmlns:p14="http://schemas.microsoft.com/office/powerpoint/2010/main" val="1051169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ZoneTexte 32">
            <a:extLst>
              <a:ext uri="{FF2B5EF4-FFF2-40B4-BE49-F238E27FC236}">
                <a16:creationId xmlns:a16="http://schemas.microsoft.com/office/drawing/2014/main" id="{060ACF8F-8251-14F4-1A29-3090132868D6}"/>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Electricity industry – From monopoly to liberalisation</a:t>
            </a:r>
          </a:p>
        </p:txBody>
      </p:sp>
      <p:sp>
        <p:nvSpPr>
          <p:cNvPr id="47" name="ZoneTexte 46">
            <a:extLst>
              <a:ext uri="{FF2B5EF4-FFF2-40B4-BE49-F238E27FC236}">
                <a16:creationId xmlns:a16="http://schemas.microsoft.com/office/drawing/2014/main" id="{881AF6F0-E3BE-5115-A657-6FEA73179F08}"/>
              </a:ext>
            </a:extLst>
          </p:cNvPr>
          <p:cNvSpPr txBox="1"/>
          <p:nvPr/>
        </p:nvSpPr>
        <p:spPr>
          <a:xfrm>
            <a:off x="589584" y="1120775"/>
            <a:ext cx="9421673" cy="707886"/>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Historically, the electricity industry was organised as a </a:t>
            </a:r>
            <a:r>
              <a:rPr lang="en-GB" sz="2000" b="1" noProof="0">
                <a:solidFill>
                  <a:srgbClr val="F59813"/>
                </a:solidFill>
                <a:latin typeface="Arial" panose="020B0604020202020204" pitchFamily="34" charset="0"/>
                <a:cs typeface="Arial" panose="020B0604020202020204" pitchFamily="34" charset="0"/>
              </a:rPr>
              <a:t>monopoly </a:t>
            </a:r>
            <a:r>
              <a:rPr lang="en-GB" sz="2000" noProof="0">
                <a:solidFill>
                  <a:schemeClr val="tx1"/>
                </a:solidFill>
                <a:latin typeface="Arial" panose="020B0604020202020204" pitchFamily="34" charset="0"/>
                <a:cs typeface="Arial" panose="020B0604020202020204" pitchFamily="34" charset="0"/>
              </a:rPr>
              <a:t>in Belgium</a:t>
            </a:r>
            <a:r>
              <a:rPr lang="en-GB" sz="2000" noProof="0">
                <a:latin typeface="Arial" panose="020B0604020202020204" pitchFamily="34" charset="0"/>
                <a:cs typeface="Arial" panose="020B0604020202020204" pitchFamily="34" charset="0"/>
              </a:rPr>
              <a:t>. Nowadays, it is significantly </a:t>
            </a:r>
            <a:r>
              <a:rPr lang="en-GB" sz="2000" b="1" noProof="0">
                <a:solidFill>
                  <a:srgbClr val="B249E0"/>
                </a:solidFill>
                <a:latin typeface="Arial" panose="020B0604020202020204" pitchFamily="34" charset="0"/>
                <a:cs typeface="Arial" panose="020B0604020202020204" pitchFamily="34" charset="0"/>
              </a:rPr>
              <a:t>liberalised</a:t>
            </a:r>
            <a:r>
              <a:rPr lang="en-GB" sz="2000" noProof="0">
                <a:latin typeface="Arial" panose="020B0604020202020204" pitchFamily="34" charset="0"/>
                <a:cs typeface="Arial" panose="020B0604020202020204" pitchFamily="34" charset="0"/>
              </a:rPr>
              <a:t>:</a:t>
            </a:r>
          </a:p>
        </p:txBody>
      </p:sp>
      <p:sp>
        <p:nvSpPr>
          <p:cNvPr id="48" name="Rectangle 47">
            <a:extLst>
              <a:ext uri="{FF2B5EF4-FFF2-40B4-BE49-F238E27FC236}">
                <a16:creationId xmlns:a16="http://schemas.microsoft.com/office/drawing/2014/main" id="{DFDD4A55-2CCB-A7C1-DC70-195441EEA543}"/>
              </a:ext>
            </a:extLst>
          </p:cNvPr>
          <p:cNvSpPr/>
          <p:nvPr/>
        </p:nvSpPr>
        <p:spPr>
          <a:xfrm>
            <a:off x="981258" y="2137879"/>
            <a:ext cx="8730884" cy="527120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0" name="ZoneTexte 49">
            <a:extLst>
              <a:ext uri="{FF2B5EF4-FFF2-40B4-BE49-F238E27FC236}">
                <a16:creationId xmlns:a16="http://schemas.microsoft.com/office/drawing/2014/main" id="{6385B951-1F6F-1027-CFCB-2E4A2E477741}"/>
              </a:ext>
            </a:extLst>
          </p:cNvPr>
          <p:cNvSpPr txBox="1"/>
          <p:nvPr/>
        </p:nvSpPr>
        <p:spPr>
          <a:xfrm>
            <a:off x="1143668" y="2443382"/>
            <a:ext cx="3544022" cy="369332"/>
          </a:xfrm>
          <a:prstGeom prst="rect">
            <a:avLst/>
          </a:prstGeom>
          <a:noFill/>
        </p:spPr>
        <p:txBody>
          <a:bodyPr wrap="square">
            <a:spAutoFit/>
          </a:bodyPr>
          <a:lstStyle/>
          <a:p>
            <a:pPr algn="ctr"/>
            <a:r>
              <a:rPr lang="en-GB" u="sng" noProof="0">
                <a:latin typeface="Arial" panose="020B0604020202020204" pitchFamily="34" charset="0"/>
                <a:cs typeface="Arial" panose="020B0604020202020204" pitchFamily="34" charset="0"/>
              </a:rPr>
              <a:t>Before the liberalisation:</a:t>
            </a:r>
          </a:p>
        </p:txBody>
      </p:sp>
      <p:sp>
        <p:nvSpPr>
          <p:cNvPr id="51" name="ZoneTexte 50">
            <a:extLst>
              <a:ext uri="{FF2B5EF4-FFF2-40B4-BE49-F238E27FC236}">
                <a16:creationId xmlns:a16="http://schemas.microsoft.com/office/drawing/2014/main" id="{C09A911E-6371-3174-E2C6-E7945E871BE1}"/>
              </a:ext>
            </a:extLst>
          </p:cNvPr>
          <p:cNvSpPr txBox="1"/>
          <p:nvPr/>
        </p:nvSpPr>
        <p:spPr>
          <a:xfrm>
            <a:off x="5118100" y="2443382"/>
            <a:ext cx="3613122" cy="369332"/>
          </a:xfrm>
          <a:prstGeom prst="rect">
            <a:avLst/>
          </a:prstGeom>
          <a:noFill/>
        </p:spPr>
        <p:txBody>
          <a:bodyPr wrap="square">
            <a:spAutoFit/>
          </a:bodyPr>
          <a:lstStyle/>
          <a:p>
            <a:pPr algn="ctr"/>
            <a:r>
              <a:rPr lang="en-GB" u="sng" noProof="0">
                <a:latin typeface="Arial" panose="020B0604020202020204" pitchFamily="34" charset="0"/>
                <a:cs typeface="Arial" panose="020B0604020202020204" pitchFamily="34" charset="0"/>
              </a:rPr>
              <a:t>After the liberalisation:</a:t>
            </a:r>
          </a:p>
        </p:txBody>
      </p:sp>
      <p:pic>
        <p:nvPicPr>
          <p:cNvPr id="3" name="Image 2">
            <a:extLst>
              <a:ext uri="{FF2B5EF4-FFF2-40B4-BE49-F238E27FC236}">
                <a16:creationId xmlns:a16="http://schemas.microsoft.com/office/drawing/2014/main" id="{92397BE4-01EA-C074-DD71-33484D6D8E8B}"/>
              </a:ext>
            </a:extLst>
          </p:cNvPr>
          <p:cNvPicPr>
            <a:picLocks noChangeAspect="1"/>
          </p:cNvPicPr>
          <p:nvPr/>
        </p:nvPicPr>
        <p:blipFill>
          <a:blip r:embed="rId2"/>
          <a:srcRect b="10376"/>
          <a:stretch/>
        </p:blipFill>
        <p:spPr>
          <a:xfrm>
            <a:off x="1889148" y="3043653"/>
            <a:ext cx="7538903" cy="3983883"/>
          </a:xfrm>
          <a:prstGeom prst="rect">
            <a:avLst/>
          </a:prstGeom>
        </p:spPr>
      </p:pic>
      <p:sp>
        <p:nvSpPr>
          <p:cNvPr id="4" name="Espace réservé du numéro de diapositive 3">
            <a:extLst>
              <a:ext uri="{FF2B5EF4-FFF2-40B4-BE49-F238E27FC236}">
                <a16:creationId xmlns:a16="http://schemas.microsoft.com/office/drawing/2014/main" id="{26619B44-4A1E-2000-5131-A07274716F2D}"/>
              </a:ext>
            </a:extLst>
          </p:cNvPr>
          <p:cNvSpPr>
            <a:spLocks noGrp="1"/>
          </p:cNvSpPr>
          <p:nvPr>
            <p:ph type="sldNum" sz="quarter" idx="12"/>
          </p:nvPr>
        </p:nvSpPr>
        <p:spPr/>
        <p:txBody>
          <a:bodyPr/>
          <a:lstStyle/>
          <a:p>
            <a:fld id="{C7CC0789-4E3B-4896-AB79-9C52DA5A6F9C}" type="slidenum">
              <a:rPr lang="en-GB" smtClean="0"/>
              <a:t>43</a:t>
            </a:fld>
            <a:endParaRPr lang="en-GB"/>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BF2EED4-3DBE-22C5-FB95-43C61F0CE44D}"/>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development of ETS around the world (1/2)</a:t>
            </a:r>
          </a:p>
        </p:txBody>
      </p:sp>
      <p:sp>
        <p:nvSpPr>
          <p:cNvPr id="32" name="ZoneTexte 31">
            <a:extLst>
              <a:ext uri="{FF2B5EF4-FFF2-40B4-BE49-F238E27FC236}">
                <a16:creationId xmlns:a16="http://schemas.microsoft.com/office/drawing/2014/main" id="{FA0FF570-195F-6422-E14E-E30747945925}"/>
              </a:ext>
            </a:extLst>
          </p:cNvPr>
          <p:cNvSpPr txBox="1"/>
          <p:nvPr/>
        </p:nvSpPr>
        <p:spPr>
          <a:xfrm>
            <a:off x="266597" y="7588722"/>
            <a:ext cx="5345637" cy="292504"/>
          </a:xfrm>
          <a:prstGeom prst="rect">
            <a:avLst/>
          </a:prstGeom>
          <a:noFill/>
        </p:spPr>
        <p:txBody>
          <a:bodyPr wrap="square">
            <a:spAutoFit/>
          </a:bodyPr>
          <a:lstStyle/>
          <a:p>
            <a:r>
              <a:rPr lang="en-GB" sz="1301">
                <a:latin typeface="Arial" panose="020B0604020202020204" pitchFamily="34" charset="0"/>
                <a:cs typeface="Arial" panose="020B0604020202020204" pitchFamily="34" charset="0"/>
              </a:rPr>
              <a:t>*Excess emissions are compensated through external projects.</a:t>
            </a:r>
          </a:p>
        </p:txBody>
      </p:sp>
      <p:sp>
        <p:nvSpPr>
          <p:cNvPr id="34" name="ZoneTexte 33">
            <a:extLst>
              <a:ext uri="{FF2B5EF4-FFF2-40B4-BE49-F238E27FC236}">
                <a16:creationId xmlns:a16="http://schemas.microsoft.com/office/drawing/2014/main" id="{1648276C-0828-879C-4EB4-5020A20E0428}"/>
              </a:ext>
            </a:extLst>
          </p:cNvPr>
          <p:cNvSpPr txBox="1"/>
          <p:nvPr/>
        </p:nvSpPr>
        <p:spPr>
          <a:xfrm>
            <a:off x="590880" y="1527019"/>
            <a:ext cx="9425398" cy="5326640"/>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During the 2010s, ETS proliferated globally:</a:t>
            </a:r>
          </a:p>
          <a:p>
            <a:pPr algn="just"/>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New Zealand</a:t>
            </a:r>
            <a:r>
              <a:rPr lang="en-GB" sz="2001">
                <a:latin typeface="Arial" panose="020B0604020202020204" pitchFamily="34" charset="0"/>
                <a:cs typeface="Arial" panose="020B0604020202020204" pitchFamily="34" charset="0"/>
              </a:rPr>
              <a:t> (2008)</a:t>
            </a:r>
            <a:r>
              <a:rPr lang="en-GB" sz="2001" b="1">
                <a:latin typeface="Arial" panose="020B0604020202020204" pitchFamily="34" charset="0"/>
                <a:cs typeface="Arial" panose="020B0604020202020204" pitchFamily="34" charset="0"/>
              </a:rPr>
              <a:t>: </a:t>
            </a:r>
            <a:r>
              <a:rPr lang="en-GB" sz="2001">
                <a:latin typeface="Arial" panose="020B0604020202020204" pitchFamily="34" charset="0"/>
                <a:cs typeface="Arial" panose="020B0604020202020204" pitchFamily="34" charset="0"/>
              </a:rPr>
              <a:t>Launched its ETS, covering multiple sectors, including agriculture;</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United States</a:t>
            </a:r>
            <a:r>
              <a:rPr lang="en-GB" sz="2001">
                <a:latin typeface="Arial" panose="020B0604020202020204" pitchFamily="34" charset="0"/>
                <a:cs typeface="Arial" panose="020B0604020202020204" pitchFamily="34" charset="0"/>
              </a:rPr>
              <a:t>: Several states introduced regional systems, such as the Regional Greenhouse Gas Initiative (RGGI) (2009) in the northeast;</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Tokyo </a:t>
            </a:r>
            <a:r>
              <a:rPr lang="en-GB" sz="2001">
                <a:latin typeface="Arial" panose="020B0604020202020204" pitchFamily="34" charset="0"/>
                <a:cs typeface="Arial" panose="020B0604020202020204" pitchFamily="34" charset="0"/>
              </a:rPr>
              <a:t>(2010)</a:t>
            </a:r>
            <a:r>
              <a:rPr lang="en-GB" sz="2001" b="1">
                <a:latin typeface="Arial" panose="020B0604020202020204" pitchFamily="34" charset="0"/>
                <a:cs typeface="Arial" panose="020B0604020202020204" pitchFamily="34" charset="0"/>
              </a:rPr>
              <a:t> </a:t>
            </a:r>
            <a:r>
              <a:rPr lang="en-GB" sz="2001">
                <a:latin typeface="Arial" panose="020B0604020202020204" pitchFamily="34" charset="0"/>
                <a:cs typeface="Arial" panose="020B0604020202020204" pitchFamily="34" charset="0"/>
              </a:rPr>
              <a:t>and </a:t>
            </a:r>
            <a:r>
              <a:rPr lang="en-GB" sz="2001" b="1">
                <a:latin typeface="Arial" panose="020B0604020202020204" pitchFamily="34" charset="0"/>
                <a:cs typeface="Arial" panose="020B0604020202020204" pitchFamily="34" charset="0"/>
              </a:rPr>
              <a:t>South Korea </a:t>
            </a:r>
            <a:r>
              <a:rPr lang="en-GB" sz="2001">
                <a:latin typeface="Arial" panose="020B0604020202020204" pitchFamily="34" charset="0"/>
                <a:cs typeface="Arial" panose="020B0604020202020204" pitchFamily="34" charset="0"/>
              </a:rPr>
              <a:t>(2015):</a:t>
            </a:r>
            <a:r>
              <a:rPr lang="en-GB" sz="2001" b="1">
                <a:latin typeface="Arial" panose="020B0604020202020204" pitchFamily="34" charset="0"/>
                <a:cs typeface="Arial" panose="020B0604020202020204" pitchFamily="34" charset="0"/>
              </a:rPr>
              <a:t> </a:t>
            </a:r>
            <a:r>
              <a:rPr lang="en-GB" sz="2001">
                <a:latin typeface="Arial" panose="020B0604020202020204" pitchFamily="34" charset="0"/>
                <a:cs typeface="Arial" panose="020B0604020202020204" pitchFamily="34" charset="0"/>
              </a:rPr>
              <a:t>Implemented ETS at the local and national levels, respectively;</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China</a:t>
            </a:r>
            <a:r>
              <a:rPr lang="en-GB" sz="2001">
                <a:latin typeface="Arial" panose="020B0604020202020204" pitchFamily="34" charset="0"/>
                <a:cs typeface="Arial" panose="020B0604020202020204" pitchFamily="34" charset="0"/>
              </a:rPr>
              <a:t>: Began pilot ETS projects in various provinces starting in 2013, laying the groundwork for its national system, which officially launched in 2021.</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Beyond ETS and carbon taxes, innovative carbon pricing mechanisms have been developed:</a:t>
            </a:r>
          </a:p>
          <a:p>
            <a:pPr algn="just"/>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Canada</a:t>
            </a:r>
            <a:r>
              <a:rPr lang="en-GB" sz="2001">
                <a:latin typeface="Arial" panose="020B0604020202020204" pitchFamily="34" charset="0"/>
                <a:cs typeface="Arial" panose="020B0604020202020204" pitchFamily="34" charset="0"/>
              </a:rPr>
              <a:t>: A baseline-and-credit system was introduced in British Columbia;</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Australia</a:t>
            </a:r>
            <a:r>
              <a:rPr lang="en-GB" sz="2001">
                <a:latin typeface="Arial" panose="020B0604020202020204" pitchFamily="34" charset="0"/>
                <a:cs typeface="Arial" panose="020B0604020202020204" pitchFamily="34" charset="0"/>
              </a:rPr>
              <a:t>: The Safeguard Mechanism operates as a baseline-and-offset system.</a:t>
            </a:r>
          </a:p>
        </p:txBody>
      </p:sp>
      <p:sp>
        <p:nvSpPr>
          <p:cNvPr id="2" name="Espace réservé du numéro de diapositive 1">
            <a:extLst>
              <a:ext uri="{FF2B5EF4-FFF2-40B4-BE49-F238E27FC236}">
                <a16:creationId xmlns:a16="http://schemas.microsoft.com/office/drawing/2014/main" id="{A6FFFFE6-A3CA-CFCF-6F89-0B7982C19370}"/>
              </a:ext>
            </a:extLst>
          </p:cNvPr>
          <p:cNvSpPr>
            <a:spLocks noGrp="1"/>
          </p:cNvSpPr>
          <p:nvPr>
            <p:ph type="sldNum" sz="quarter" idx="12"/>
          </p:nvPr>
        </p:nvSpPr>
        <p:spPr/>
        <p:txBody>
          <a:bodyPr/>
          <a:lstStyle/>
          <a:p>
            <a:fld id="{C7CC0789-4E3B-4896-AB79-9C52DA5A6F9C}" type="slidenum">
              <a:rPr lang="en-GB" smtClean="0"/>
              <a:t>430</a:t>
            </a:fld>
            <a:endParaRPr lang="en-GB"/>
          </a:p>
        </p:txBody>
      </p:sp>
    </p:spTree>
    <p:extLst>
      <p:ext uri="{BB962C8B-B14F-4D97-AF65-F5344CB8AC3E}">
        <p14:creationId xmlns:p14="http://schemas.microsoft.com/office/powerpoint/2010/main" val="258933869"/>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a:extLst>
              <a:ext uri="{FF2B5EF4-FFF2-40B4-BE49-F238E27FC236}">
                <a16:creationId xmlns:a16="http://schemas.microsoft.com/office/drawing/2014/main" id="{4B6E5453-7BEB-8FAF-EA0F-359369354EA3}"/>
              </a:ext>
            </a:extLst>
          </p:cNvPr>
          <p:cNvGrpSpPr/>
          <p:nvPr/>
        </p:nvGrpSpPr>
        <p:grpSpPr>
          <a:xfrm>
            <a:off x="659263" y="2042218"/>
            <a:ext cx="9374874" cy="5018831"/>
            <a:chOff x="589586" y="1064871"/>
            <a:chExt cx="9494696" cy="5082977"/>
          </a:xfrm>
        </p:grpSpPr>
        <p:pic>
          <p:nvPicPr>
            <p:cNvPr id="10" name="Image 9">
              <a:extLst>
                <a:ext uri="{FF2B5EF4-FFF2-40B4-BE49-F238E27FC236}">
                  <a16:creationId xmlns:a16="http://schemas.microsoft.com/office/drawing/2014/main" id="{82A64258-F860-F863-EC12-317EC016F887}"/>
                </a:ext>
              </a:extLst>
            </p:cNvPr>
            <p:cNvPicPr>
              <a:picLocks noChangeAspect="1"/>
            </p:cNvPicPr>
            <p:nvPr/>
          </p:nvPicPr>
          <p:blipFill>
            <a:blip r:embed="rId2"/>
            <a:srcRect l="367"/>
            <a:stretch/>
          </p:blipFill>
          <p:spPr>
            <a:xfrm>
              <a:off x="602769" y="1186635"/>
              <a:ext cx="9446789" cy="3975136"/>
            </a:xfrm>
            <a:prstGeom prst="rect">
              <a:avLst/>
            </a:prstGeom>
          </p:spPr>
        </p:pic>
        <p:grpSp>
          <p:nvGrpSpPr>
            <p:cNvPr id="13" name="Groupe 12">
              <a:extLst>
                <a:ext uri="{FF2B5EF4-FFF2-40B4-BE49-F238E27FC236}">
                  <a16:creationId xmlns:a16="http://schemas.microsoft.com/office/drawing/2014/main" id="{82C6A125-C25B-2DD4-1862-EB4D7E249DE1}"/>
                </a:ext>
              </a:extLst>
            </p:cNvPr>
            <p:cNvGrpSpPr/>
            <p:nvPr/>
          </p:nvGrpSpPr>
          <p:grpSpPr>
            <a:xfrm>
              <a:off x="1942585" y="5150188"/>
              <a:ext cx="6801878" cy="809596"/>
              <a:chOff x="1167396" y="5185626"/>
              <a:chExt cx="6801878" cy="809596"/>
            </a:xfrm>
          </p:grpSpPr>
          <p:pic>
            <p:nvPicPr>
              <p:cNvPr id="8" name="Image 7" descr="Une image contenant texte, carte, atlas, Police&#10;&#10;Description générée automatiquement">
                <a:extLst>
                  <a:ext uri="{FF2B5EF4-FFF2-40B4-BE49-F238E27FC236}">
                    <a16:creationId xmlns:a16="http://schemas.microsoft.com/office/drawing/2014/main" id="{64192074-6463-6828-9C95-95DCCCFB3BE8}"/>
                  </a:ext>
                </a:extLst>
              </p:cNvPr>
              <p:cNvPicPr>
                <a:picLocks noChangeAspect="1"/>
              </p:cNvPicPr>
              <p:nvPr/>
            </p:nvPicPr>
            <p:blipFill>
              <a:blip r:embed="rId3">
                <a:extLst>
                  <a:ext uri="{28A0092B-C50C-407E-A947-70E740481C1C}">
                    <a14:useLocalDpi xmlns:a14="http://schemas.microsoft.com/office/drawing/2010/main" val="0"/>
                  </a:ext>
                </a:extLst>
              </a:blip>
              <a:srcRect l="1079" t="62768" r="77777" b="20777"/>
              <a:stretch/>
            </p:blipFill>
            <p:spPr>
              <a:xfrm>
                <a:off x="1167396" y="5185626"/>
                <a:ext cx="3003220" cy="779113"/>
              </a:xfrm>
              <a:prstGeom prst="rect">
                <a:avLst/>
              </a:prstGeom>
            </p:spPr>
          </p:pic>
          <p:pic>
            <p:nvPicPr>
              <p:cNvPr id="12" name="Image 11" descr="Une image contenant texte, carte, atlas, Police&#10;&#10;Description générée automatiquement">
                <a:extLst>
                  <a:ext uri="{FF2B5EF4-FFF2-40B4-BE49-F238E27FC236}">
                    <a16:creationId xmlns:a16="http://schemas.microsoft.com/office/drawing/2014/main" id="{6BB2FCF1-34C3-5640-BC53-9D050A11829B}"/>
                  </a:ext>
                </a:extLst>
              </p:cNvPr>
              <p:cNvPicPr>
                <a:picLocks noChangeAspect="1"/>
              </p:cNvPicPr>
              <p:nvPr/>
            </p:nvPicPr>
            <p:blipFill>
              <a:blip r:embed="rId3">
                <a:extLst>
                  <a:ext uri="{28A0092B-C50C-407E-A947-70E740481C1C}">
                    <a14:useLocalDpi xmlns:a14="http://schemas.microsoft.com/office/drawing/2010/main" val="0"/>
                  </a:ext>
                </a:extLst>
              </a:blip>
              <a:srcRect l="1080" t="79033" r="68920" b="4511"/>
              <a:stretch/>
            </p:blipFill>
            <p:spPr>
              <a:xfrm>
                <a:off x="3708022" y="5216109"/>
                <a:ext cx="4261252" cy="779113"/>
              </a:xfrm>
              <a:prstGeom prst="rect">
                <a:avLst/>
              </a:prstGeom>
            </p:spPr>
          </p:pic>
        </p:grpSp>
        <p:sp>
          <p:nvSpPr>
            <p:cNvPr id="14" name="Rectangle 13">
              <a:extLst>
                <a:ext uri="{FF2B5EF4-FFF2-40B4-BE49-F238E27FC236}">
                  <a16:creationId xmlns:a16="http://schemas.microsoft.com/office/drawing/2014/main" id="{92DDB68F-BC2C-4DF3-4E15-E631943FE9B5}"/>
                </a:ext>
              </a:extLst>
            </p:cNvPr>
            <p:cNvSpPr/>
            <p:nvPr/>
          </p:nvSpPr>
          <p:spPr>
            <a:xfrm>
              <a:off x="589586" y="1064871"/>
              <a:ext cx="9494696" cy="508297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grpSp>
      <p:sp>
        <p:nvSpPr>
          <p:cNvPr id="16" name="ZoneTexte 15">
            <a:extLst>
              <a:ext uri="{FF2B5EF4-FFF2-40B4-BE49-F238E27FC236}">
                <a16:creationId xmlns:a16="http://schemas.microsoft.com/office/drawing/2014/main" id="{7049F67A-386F-1799-5679-40937F4E8F6A}"/>
              </a:ext>
            </a:extLst>
          </p:cNvPr>
          <p:cNvSpPr txBox="1"/>
          <p:nvPr/>
        </p:nvSpPr>
        <p:spPr>
          <a:xfrm>
            <a:off x="1478865" y="7132078"/>
            <a:ext cx="7735670" cy="307899"/>
          </a:xfrm>
          <a:prstGeom prst="rect">
            <a:avLst/>
          </a:prstGeom>
          <a:noFill/>
        </p:spPr>
        <p:txBody>
          <a:bodyPr wrap="square" rtlCol="0">
            <a:spAutoFit/>
          </a:bodyPr>
          <a:lstStyle/>
          <a:p>
            <a:pPr algn="ctr"/>
            <a:r>
              <a:rPr lang="en-GB" sz="1401" i="1">
                <a:latin typeface="Arial" panose="020B0604020202020204" pitchFamily="34" charset="0"/>
                <a:cs typeface="Arial" panose="020B0604020202020204" pitchFamily="34" charset="0"/>
              </a:rPr>
              <a:t>Compliance carbon pricing tools around the world, 2024.</a:t>
            </a:r>
            <a:r>
              <a:rPr lang="en-GB" sz="1401" b="1" baseline="30000">
                <a:solidFill>
                  <a:srgbClr val="1F1F1F"/>
                </a:solidFill>
                <a:latin typeface="Arial" panose="020B0604020202020204" pitchFamily="34" charset="0"/>
                <a:cs typeface="Arial" panose="020B0604020202020204" pitchFamily="34" charset="0"/>
              </a:rPr>
              <a:t>1</a:t>
            </a:r>
            <a:endParaRPr lang="en-GB" sz="1401" i="1">
              <a:latin typeface="Arial" panose="020B0604020202020204" pitchFamily="34" charset="0"/>
              <a:cs typeface="Arial" panose="020B0604020202020204" pitchFamily="34" charset="0"/>
            </a:endParaRPr>
          </a:p>
        </p:txBody>
      </p:sp>
      <p:sp>
        <p:nvSpPr>
          <p:cNvPr id="18" name="ZoneTexte 17">
            <a:extLst>
              <a:ext uri="{FF2B5EF4-FFF2-40B4-BE49-F238E27FC236}">
                <a16:creationId xmlns:a16="http://schemas.microsoft.com/office/drawing/2014/main" id="{757F81AB-0B87-FAED-71B2-1843F926F2A0}"/>
              </a:ext>
            </a:extLst>
          </p:cNvPr>
          <p:cNvSpPr txBox="1"/>
          <p:nvPr/>
        </p:nvSpPr>
        <p:spPr>
          <a:xfrm>
            <a:off x="590881" y="1086048"/>
            <a:ext cx="9485264" cy="708166"/>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As of recent years, over 20% of GHG emissions are covered by carbon pricing, according to the World Bank.</a:t>
            </a:r>
          </a:p>
        </p:txBody>
      </p:sp>
      <p:sp>
        <p:nvSpPr>
          <p:cNvPr id="2" name="ZoneTexte 1">
            <a:extLst>
              <a:ext uri="{FF2B5EF4-FFF2-40B4-BE49-F238E27FC236}">
                <a16:creationId xmlns:a16="http://schemas.microsoft.com/office/drawing/2014/main" id="{B61AD55D-3C91-B06B-BEDD-0175BEF1D456}"/>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development of ETS around the world (2/2)</a:t>
            </a:r>
          </a:p>
        </p:txBody>
      </p:sp>
      <p:sp>
        <p:nvSpPr>
          <p:cNvPr id="5" name="ZoneTexte 4">
            <a:extLst>
              <a:ext uri="{FF2B5EF4-FFF2-40B4-BE49-F238E27FC236}">
                <a16:creationId xmlns:a16="http://schemas.microsoft.com/office/drawing/2014/main" id="{51A5E1FE-5C8F-10FE-9866-07085AD69A6F}"/>
              </a:ext>
            </a:extLst>
          </p:cNvPr>
          <p:cNvSpPr txBox="1"/>
          <p:nvPr/>
        </p:nvSpPr>
        <p:spPr>
          <a:xfrm>
            <a:off x="266597" y="7628449"/>
            <a:ext cx="5345637" cy="261713"/>
          </a:xfrm>
          <a:prstGeom prst="rect">
            <a:avLst/>
          </a:prstGeom>
          <a:noFill/>
        </p:spPr>
        <p:txBody>
          <a:bodyPr wrap="square">
            <a:spAutoFit/>
          </a:bodyPr>
          <a:lstStyle/>
          <a:p>
            <a:r>
              <a:rPr lang="en-GB" sz="1100" b="1" baseline="30000">
                <a:solidFill>
                  <a:srgbClr val="1F1F1F"/>
                </a:solidFill>
                <a:latin typeface="Arial" panose="020B0604020202020204" pitchFamily="34" charset="0"/>
                <a:cs typeface="Arial" panose="020B0604020202020204" pitchFamily="34" charset="0"/>
              </a:rPr>
              <a:t>1 </a:t>
            </a:r>
            <a:r>
              <a:rPr lang="fr-BE" sz="1100">
                <a:latin typeface="Arial" panose="020B0604020202020204" pitchFamily="34" charset="0"/>
                <a:cs typeface="Arial" panose="020B0604020202020204" pitchFamily="34" charset="0"/>
              </a:rPr>
              <a:t>https://carbonpricingdashboard.worldbank.org/compliance/instrument-detail</a:t>
            </a:r>
            <a:endParaRPr lang="en-GB" sz="1100">
              <a:latin typeface="Arial" panose="020B0604020202020204" pitchFamily="34" charset="0"/>
              <a:cs typeface="Arial" panose="020B0604020202020204" pitchFamily="34" charset="0"/>
            </a:endParaRPr>
          </a:p>
        </p:txBody>
      </p:sp>
      <p:sp>
        <p:nvSpPr>
          <p:cNvPr id="3" name="Espace réservé du numéro de diapositive 2">
            <a:extLst>
              <a:ext uri="{FF2B5EF4-FFF2-40B4-BE49-F238E27FC236}">
                <a16:creationId xmlns:a16="http://schemas.microsoft.com/office/drawing/2014/main" id="{33F1B17C-7127-71FF-B62D-5572CFAAA283}"/>
              </a:ext>
            </a:extLst>
          </p:cNvPr>
          <p:cNvSpPr>
            <a:spLocks noGrp="1"/>
          </p:cNvSpPr>
          <p:nvPr>
            <p:ph type="sldNum" sz="quarter" idx="12"/>
          </p:nvPr>
        </p:nvSpPr>
        <p:spPr/>
        <p:txBody>
          <a:bodyPr/>
          <a:lstStyle/>
          <a:p>
            <a:fld id="{C7CC0789-4E3B-4896-AB79-9C52DA5A6F9C}" type="slidenum">
              <a:rPr lang="en-GB" smtClean="0"/>
              <a:t>431</a:t>
            </a:fld>
            <a:endParaRPr lang="en-GB"/>
          </a:p>
        </p:txBody>
      </p:sp>
    </p:spTree>
    <p:extLst>
      <p:ext uri="{BB962C8B-B14F-4D97-AF65-F5344CB8AC3E}">
        <p14:creationId xmlns:p14="http://schemas.microsoft.com/office/powerpoint/2010/main" val="939187983"/>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7ACD2501-7F77-A8F3-C76C-69C84BA2EBB7}"/>
              </a:ext>
            </a:extLst>
          </p:cNvPr>
          <p:cNvSpPr txBox="1"/>
          <p:nvPr/>
        </p:nvSpPr>
        <p:spPr>
          <a:xfrm>
            <a:off x="590881" y="1084495"/>
            <a:ext cx="9485264" cy="2401606"/>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Phase I of the EU ETS (2005–2007) is often criticized as a key example of the emissions trading system's initial design flaws. Nearly all allowances (over 95%) were allocated </a:t>
            </a:r>
            <a:r>
              <a:rPr lang="en-GB" sz="2001" b="1">
                <a:latin typeface="Arial" panose="020B0604020202020204" pitchFamily="34" charset="0"/>
                <a:cs typeface="Arial" panose="020B0604020202020204" pitchFamily="34" charset="0"/>
              </a:rPr>
              <a:t>for free </a:t>
            </a:r>
            <a:r>
              <a:rPr lang="en-GB" sz="2001">
                <a:latin typeface="Arial" panose="020B0604020202020204" pitchFamily="34" charset="0"/>
                <a:cs typeface="Arial" panose="020B0604020202020204" pitchFamily="34" charset="0"/>
              </a:rPr>
              <a:t>to emitters in 2007, based on historical emissions (grandfathering).</a:t>
            </a:r>
          </a:p>
          <a:p>
            <a:pPr algn="just"/>
            <a:endParaRPr lang="en-GB" sz="1050">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This approach aimed to</a:t>
            </a:r>
            <a:r>
              <a:rPr lang="en-GB" sz="2001">
                <a:solidFill>
                  <a:srgbClr val="000000"/>
                </a:solidFill>
                <a:latin typeface="Arial" panose="020B0604020202020204" pitchFamily="34" charset="0"/>
                <a:cs typeface="Arial" panose="020B0604020202020204" pitchFamily="34" charset="0"/>
              </a:rPr>
              <a:t> facilitate the integration of industries into the system </a:t>
            </a:r>
            <a:r>
              <a:rPr lang="en-GB" sz="2001">
                <a:latin typeface="Arial" panose="020B0604020202020204" pitchFamily="34" charset="0"/>
                <a:cs typeface="Arial" panose="020B0604020202020204" pitchFamily="34" charset="0"/>
              </a:rPr>
              <a:t>but often overestimated actual emissions, resulting in a </a:t>
            </a:r>
            <a:r>
              <a:rPr lang="en-GB" sz="2001" b="1">
                <a:latin typeface="Arial" panose="020B0604020202020204" pitchFamily="34" charset="0"/>
                <a:cs typeface="Arial" panose="020B0604020202020204" pitchFamily="34" charset="0"/>
              </a:rPr>
              <a:t>significant surplus of allowances</a:t>
            </a:r>
            <a:r>
              <a:rPr lang="en-GB" sz="2001">
                <a:latin typeface="Arial" panose="020B0604020202020204" pitchFamily="34" charset="0"/>
                <a:cs typeface="Arial" panose="020B0604020202020204" pitchFamily="34" charset="0"/>
              </a:rPr>
              <a:t>.</a:t>
            </a:r>
          </a:p>
        </p:txBody>
      </p:sp>
      <p:sp>
        <p:nvSpPr>
          <p:cNvPr id="10" name="ZoneTexte 9">
            <a:extLst>
              <a:ext uri="{FF2B5EF4-FFF2-40B4-BE49-F238E27FC236}">
                <a16:creationId xmlns:a16="http://schemas.microsoft.com/office/drawing/2014/main" id="{E1C28A9C-7DEF-550D-6D95-4A1027CC86F1}"/>
              </a:ext>
            </a:extLst>
          </p:cNvPr>
          <p:cNvSpPr txBox="1"/>
          <p:nvPr/>
        </p:nvSpPr>
        <p:spPr>
          <a:xfrm>
            <a:off x="590881" y="350031"/>
            <a:ext cx="9511639" cy="461848"/>
          </a:xfrm>
          <a:prstGeom prst="rect">
            <a:avLst/>
          </a:prstGeom>
          <a:noFill/>
        </p:spPr>
        <p:txBody>
          <a:bodyPr wrap="square">
            <a:spAutoFit/>
          </a:bodyPr>
          <a:lstStyle/>
          <a:p>
            <a:pPr defTabSz="914766" eaLnBrk="0" fontAlgn="base" hangingPunct="0">
              <a:spcBef>
                <a:spcPct val="0"/>
              </a:spcBef>
              <a:spcAft>
                <a:spcPct val="0"/>
              </a:spcAft>
            </a:pPr>
            <a:r>
              <a:rPr lang="en-GB" sz="2401" b="1">
                <a:latin typeface="Arial" panose="020B0604020202020204" pitchFamily="34" charset="0"/>
              </a:rPr>
              <a:t>Concerns regarding the EU ETS (1/2)</a:t>
            </a:r>
          </a:p>
        </p:txBody>
      </p:sp>
      <p:sp>
        <p:nvSpPr>
          <p:cNvPr id="12" name="ZoneTexte 11">
            <a:extLst>
              <a:ext uri="{FF2B5EF4-FFF2-40B4-BE49-F238E27FC236}">
                <a16:creationId xmlns:a16="http://schemas.microsoft.com/office/drawing/2014/main" id="{0C5699D0-ADF6-5F65-C8F6-22D03E4E77E5}"/>
              </a:ext>
            </a:extLst>
          </p:cNvPr>
          <p:cNvSpPr txBox="1"/>
          <p:nvPr/>
        </p:nvSpPr>
        <p:spPr>
          <a:xfrm>
            <a:off x="3299122" y="7148989"/>
            <a:ext cx="4095154" cy="307899"/>
          </a:xfrm>
          <a:prstGeom prst="rect">
            <a:avLst/>
          </a:prstGeom>
          <a:noFill/>
        </p:spPr>
        <p:txBody>
          <a:bodyPr wrap="square" rtlCol="0">
            <a:spAutoFit/>
          </a:bodyPr>
          <a:lstStyle/>
          <a:p>
            <a:pPr algn="ctr"/>
            <a:r>
              <a:rPr lang="en-GB" sz="1401" i="1">
                <a:latin typeface="Arial" panose="020B0604020202020204" pitchFamily="34" charset="0"/>
                <a:cs typeface="Arial" panose="020B0604020202020204" pitchFamily="34" charset="0"/>
              </a:rPr>
              <a:t>Historic of EU carbon allowance price (EUR).</a:t>
            </a:r>
            <a:r>
              <a:rPr lang="en-GB" sz="1401" b="1" baseline="30000">
                <a:solidFill>
                  <a:srgbClr val="1F1F1F"/>
                </a:solidFill>
                <a:latin typeface="Arial" panose="020B0604020202020204" pitchFamily="34" charset="0"/>
                <a:cs typeface="Arial" panose="020B0604020202020204" pitchFamily="34" charset="0"/>
              </a:rPr>
              <a:t>1</a:t>
            </a:r>
            <a:endParaRPr lang="en-GB" sz="1401" i="1">
              <a:latin typeface="Arial" panose="020B0604020202020204" pitchFamily="34" charset="0"/>
              <a:cs typeface="Arial" panose="020B0604020202020204" pitchFamily="34" charset="0"/>
            </a:endParaRPr>
          </a:p>
        </p:txBody>
      </p:sp>
      <p:grpSp>
        <p:nvGrpSpPr>
          <p:cNvPr id="15" name="Groupe 14">
            <a:extLst>
              <a:ext uri="{FF2B5EF4-FFF2-40B4-BE49-F238E27FC236}">
                <a16:creationId xmlns:a16="http://schemas.microsoft.com/office/drawing/2014/main" id="{86022578-3699-0BA9-8DDA-1BFACD8D143E}"/>
              </a:ext>
            </a:extLst>
          </p:cNvPr>
          <p:cNvGrpSpPr/>
          <p:nvPr/>
        </p:nvGrpSpPr>
        <p:grpSpPr>
          <a:xfrm>
            <a:off x="1962999" y="3701248"/>
            <a:ext cx="6767403" cy="3367478"/>
            <a:chOff x="1372354" y="3348115"/>
            <a:chExt cx="7941767" cy="3951845"/>
          </a:xfrm>
        </p:grpSpPr>
        <p:pic>
          <p:nvPicPr>
            <p:cNvPr id="11" name="Image 10">
              <a:extLst>
                <a:ext uri="{FF2B5EF4-FFF2-40B4-BE49-F238E27FC236}">
                  <a16:creationId xmlns:a16="http://schemas.microsoft.com/office/drawing/2014/main" id="{9BA7B650-7A9B-401B-82FF-628F91F7130C}"/>
                </a:ext>
              </a:extLst>
            </p:cNvPr>
            <p:cNvPicPr>
              <a:picLocks noChangeAspect="1"/>
            </p:cNvPicPr>
            <p:nvPr/>
          </p:nvPicPr>
          <p:blipFill>
            <a:blip r:embed="rId2"/>
            <a:srcRect l="17287" t="54638" b="2687"/>
            <a:stretch/>
          </p:blipFill>
          <p:spPr>
            <a:xfrm>
              <a:off x="1472794" y="3469641"/>
              <a:ext cx="7740886" cy="3708792"/>
            </a:xfrm>
            <a:prstGeom prst="rect">
              <a:avLst/>
            </a:prstGeom>
          </p:spPr>
        </p:pic>
        <p:sp>
          <p:nvSpPr>
            <p:cNvPr id="14" name="Rectangle 13">
              <a:extLst>
                <a:ext uri="{FF2B5EF4-FFF2-40B4-BE49-F238E27FC236}">
                  <a16:creationId xmlns:a16="http://schemas.microsoft.com/office/drawing/2014/main" id="{A2F46F9F-4E11-CBDD-B381-170725E93A7A}"/>
                </a:ext>
              </a:extLst>
            </p:cNvPr>
            <p:cNvSpPr/>
            <p:nvPr/>
          </p:nvSpPr>
          <p:spPr>
            <a:xfrm>
              <a:off x="1372354" y="3348115"/>
              <a:ext cx="7941767" cy="395184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grpSp>
      <p:sp>
        <p:nvSpPr>
          <p:cNvPr id="3" name="ZoneTexte 2">
            <a:extLst>
              <a:ext uri="{FF2B5EF4-FFF2-40B4-BE49-F238E27FC236}">
                <a16:creationId xmlns:a16="http://schemas.microsoft.com/office/drawing/2014/main" id="{F7F84131-C7DF-4EA0-C972-BADEA3D62F01}"/>
              </a:ext>
            </a:extLst>
          </p:cNvPr>
          <p:cNvSpPr txBox="1"/>
          <p:nvPr/>
        </p:nvSpPr>
        <p:spPr>
          <a:xfrm>
            <a:off x="306936" y="7626908"/>
            <a:ext cx="5345637" cy="261713"/>
          </a:xfrm>
          <a:prstGeom prst="rect">
            <a:avLst/>
          </a:prstGeom>
          <a:noFill/>
        </p:spPr>
        <p:txBody>
          <a:bodyPr wrap="square">
            <a:spAutoFit/>
          </a:bodyPr>
          <a:lstStyle/>
          <a:p>
            <a:r>
              <a:rPr lang="en-GB" sz="1100" b="1" baseline="30000">
                <a:solidFill>
                  <a:srgbClr val="1F1F1F"/>
                </a:solidFill>
                <a:latin typeface="Arial" panose="020B0604020202020204" pitchFamily="34" charset="0"/>
                <a:cs typeface="Arial" panose="020B0604020202020204" pitchFamily="34" charset="0"/>
              </a:rPr>
              <a:t>1</a:t>
            </a:r>
            <a:r>
              <a:rPr lang="fr-BE" sz="1100">
                <a:latin typeface="Arial" panose="020B0604020202020204" pitchFamily="34" charset="0"/>
                <a:cs typeface="Arial" panose="020B0604020202020204" pitchFamily="34" charset="0"/>
              </a:rPr>
              <a:t>https://tradingeconomics.com/commodity/carbon</a:t>
            </a:r>
            <a:endParaRPr lang="en-GB" sz="1100">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0003DC68-8B36-F93E-F246-65D9BBB976CD}"/>
              </a:ext>
            </a:extLst>
          </p:cNvPr>
          <p:cNvSpPr>
            <a:spLocks noGrp="1"/>
          </p:cNvSpPr>
          <p:nvPr>
            <p:ph type="sldNum" sz="quarter" idx="12"/>
          </p:nvPr>
        </p:nvSpPr>
        <p:spPr/>
        <p:txBody>
          <a:bodyPr/>
          <a:lstStyle/>
          <a:p>
            <a:fld id="{C7CC0789-4E3B-4896-AB79-9C52DA5A6F9C}" type="slidenum">
              <a:rPr lang="en-GB" smtClean="0"/>
              <a:t>432</a:t>
            </a:fld>
            <a:endParaRPr lang="en-GB"/>
          </a:p>
        </p:txBody>
      </p:sp>
    </p:spTree>
    <p:extLst>
      <p:ext uri="{BB962C8B-B14F-4D97-AF65-F5344CB8AC3E}">
        <p14:creationId xmlns:p14="http://schemas.microsoft.com/office/powerpoint/2010/main" val="807631273"/>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95C27EC-A46B-93E7-DC3C-7F4461DFB5EB}"/>
              </a:ext>
            </a:extLst>
          </p:cNvPr>
          <p:cNvSpPr txBox="1"/>
          <p:nvPr/>
        </p:nvSpPr>
        <p:spPr>
          <a:xfrm>
            <a:off x="590881" y="2306929"/>
            <a:ext cx="9485264" cy="3787149"/>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Additionally, allowances from Phase I could not be carried over to Phase II (2008–2012). This lack of flexibility led to a rush to sell surplus allowances as the phase ended, further driving down prices.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Moreover, the economic slowdown in the late 2000s caused emissions to be lower than expected, exacerbating the surplus and reducing demand for allowances.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The primary goal of emissions trading systems like the EU ETS is to </a:t>
            </a:r>
            <a:r>
              <a:rPr lang="en-GB" sz="2001" b="1">
                <a:latin typeface="Arial" panose="020B0604020202020204" pitchFamily="34" charset="0"/>
                <a:cs typeface="Arial" panose="020B0604020202020204" pitchFamily="34" charset="0"/>
              </a:rPr>
              <a:t>internalize the cost of GHG</a:t>
            </a:r>
            <a:r>
              <a:rPr lang="en-GB" sz="2001">
                <a:latin typeface="Arial" panose="020B0604020202020204" pitchFamily="34" charset="0"/>
                <a:cs typeface="Arial" panose="020B0604020202020204" pitchFamily="34" charset="0"/>
              </a:rPr>
              <a:t> </a:t>
            </a:r>
            <a:r>
              <a:rPr lang="en-GB" sz="2001" b="1">
                <a:latin typeface="Arial" panose="020B0604020202020204" pitchFamily="34" charset="0"/>
                <a:cs typeface="Arial" panose="020B0604020202020204" pitchFamily="34" charset="0"/>
              </a:rPr>
              <a:t>by creating a financial incentive for industries to reduce their emissions</a:t>
            </a:r>
            <a:r>
              <a:rPr lang="en-GB" sz="2001">
                <a:latin typeface="Arial" panose="020B0604020202020204" pitchFamily="34" charset="0"/>
                <a:cs typeface="Arial" panose="020B0604020202020204" pitchFamily="34" charset="0"/>
              </a:rPr>
              <a:t>. The price of allowances shows the cost of emitting carbon. When the price is low, companies have little to no financial motivation to invest in cleaner technologies or improve energy efficiency.</a:t>
            </a:r>
          </a:p>
        </p:txBody>
      </p:sp>
      <p:sp>
        <p:nvSpPr>
          <p:cNvPr id="6" name="ZoneTexte 5">
            <a:extLst>
              <a:ext uri="{FF2B5EF4-FFF2-40B4-BE49-F238E27FC236}">
                <a16:creationId xmlns:a16="http://schemas.microsoft.com/office/drawing/2014/main" id="{0AD9F98F-45F3-C979-F0EA-FAB9C51E71A9}"/>
              </a:ext>
            </a:extLst>
          </p:cNvPr>
          <p:cNvSpPr txBox="1"/>
          <p:nvPr/>
        </p:nvSpPr>
        <p:spPr>
          <a:xfrm>
            <a:off x="590881" y="350031"/>
            <a:ext cx="9511639" cy="461848"/>
          </a:xfrm>
          <a:prstGeom prst="rect">
            <a:avLst/>
          </a:prstGeom>
          <a:noFill/>
        </p:spPr>
        <p:txBody>
          <a:bodyPr wrap="square">
            <a:spAutoFit/>
          </a:bodyPr>
          <a:lstStyle/>
          <a:p>
            <a:pPr defTabSz="914766" eaLnBrk="0" fontAlgn="base" hangingPunct="0">
              <a:spcBef>
                <a:spcPct val="0"/>
              </a:spcBef>
              <a:spcAft>
                <a:spcPct val="0"/>
              </a:spcAft>
            </a:pPr>
            <a:r>
              <a:rPr lang="en-GB" sz="2401" b="1">
                <a:latin typeface="Arial" panose="020B0604020202020204" pitchFamily="34" charset="0"/>
              </a:rPr>
              <a:t>Concerns regarding the EU ETS (2/2)</a:t>
            </a:r>
          </a:p>
        </p:txBody>
      </p:sp>
      <p:sp>
        <p:nvSpPr>
          <p:cNvPr id="2" name="Espace réservé du numéro de diapositive 1">
            <a:extLst>
              <a:ext uri="{FF2B5EF4-FFF2-40B4-BE49-F238E27FC236}">
                <a16:creationId xmlns:a16="http://schemas.microsoft.com/office/drawing/2014/main" id="{7BC413BC-E309-BB4D-9506-122EB1E12C2F}"/>
              </a:ext>
            </a:extLst>
          </p:cNvPr>
          <p:cNvSpPr>
            <a:spLocks noGrp="1"/>
          </p:cNvSpPr>
          <p:nvPr>
            <p:ph type="sldNum" sz="quarter" idx="12"/>
          </p:nvPr>
        </p:nvSpPr>
        <p:spPr/>
        <p:txBody>
          <a:bodyPr/>
          <a:lstStyle/>
          <a:p>
            <a:fld id="{C7CC0789-4E3B-4896-AB79-9C52DA5A6F9C}" type="slidenum">
              <a:rPr lang="en-GB" smtClean="0"/>
              <a:t>433</a:t>
            </a:fld>
            <a:endParaRPr lang="en-GB"/>
          </a:p>
        </p:txBody>
      </p:sp>
    </p:spTree>
    <p:extLst>
      <p:ext uri="{BB962C8B-B14F-4D97-AF65-F5344CB8AC3E}">
        <p14:creationId xmlns:p14="http://schemas.microsoft.com/office/powerpoint/2010/main" val="2342076151"/>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B70ABC2-EF06-4A41-A5CB-3C99CF2543F2}"/>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Why was overallocation allowed?</a:t>
            </a:r>
          </a:p>
        </p:txBody>
      </p:sp>
      <p:sp>
        <p:nvSpPr>
          <p:cNvPr id="9" name="ZoneTexte 8">
            <a:extLst>
              <a:ext uri="{FF2B5EF4-FFF2-40B4-BE49-F238E27FC236}">
                <a16:creationId xmlns:a16="http://schemas.microsoft.com/office/drawing/2014/main" id="{47B844EA-E7DF-25ED-823D-D5D24266E3DC}"/>
              </a:ext>
            </a:extLst>
          </p:cNvPr>
          <p:cNvSpPr txBox="1"/>
          <p:nvPr/>
        </p:nvSpPr>
        <p:spPr>
          <a:xfrm>
            <a:off x="590880" y="1605164"/>
            <a:ext cx="9485263" cy="5326640"/>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EU ETS was a new and complex mechanism, and policymakers prioritized gaining industry acceptance over creating a strict cap. Allowing overallocation and free allowances was seen as a way to </a:t>
            </a:r>
            <a:r>
              <a:rPr lang="en-GB" sz="2001" b="1">
                <a:latin typeface="Arial" panose="020B0604020202020204" pitchFamily="34" charset="0"/>
                <a:cs typeface="Arial" panose="020B0604020202020204" pitchFamily="34" charset="0"/>
              </a:rPr>
              <a:t>prevent resistance from key sectors</a:t>
            </a:r>
            <a:r>
              <a:rPr lang="en-GB" sz="2001">
                <a:latin typeface="Arial" panose="020B0604020202020204" pitchFamily="34" charset="0"/>
                <a:cs typeface="Arial" panose="020B0604020202020204" pitchFamily="34" charset="0"/>
              </a:rPr>
              <a:t>.</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Member states were also involved in determining their national allocation plans, leading to lobbying and lenient caps to favour domestic industries.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At the time, there was limited reliable data on actual emissions, leading to overestimation when setting caps.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The issues in Phase I led to important changes in later phases:</a:t>
            </a:r>
          </a:p>
          <a:p>
            <a:pPr algn="just"/>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Phase II: Introduced stricter caps, more accurate allocation, and integration with CDM and JI mechanisms.</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Phase III: Shifted to auctioning allowances instead of giving them for free, applied a single EU-wide cap, and created tools like the </a:t>
            </a:r>
            <a:r>
              <a:rPr lang="en-GB" sz="2001" b="1">
                <a:latin typeface="Arial" panose="020B0604020202020204" pitchFamily="34" charset="0"/>
                <a:cs typeface="Arial" panose="020B0604020202020204" pitchFamily="34" charset="0"/>
              </a:rPr>
              <a:t>Market Stability Reserve (MSR)</a:t>
            </a:r>
            <a:r>
              <a:rPr lang="en-GB" sz="2001">
                <a:latin typeface="Arial" panose="020B0604020202020204" pitchFamily="34" charset="0"/>
                <a:cs typeface="Arial" panose="020B0604020202020204" pitchFamily="34" charset="0"/>
              </a:rPr>
              <a:t> to handle surplus allowances.</a:t>
            </a:r>
          </a:p>
        </p:txBody>
      </p:sp>
      <p:sp>
        <p:nvSpPr>
          <p:cNvPr id="2" name="Espace réservé du numéro de diapositive 1">
            <a:extLst>
              <a:ext uri="{FF2B5EF4-FFF2-40B4-BE49-F238E27FC236}">
                <a16:creationId xmlns:a16="http://schemas.microsoft.com/office/drawing/2014/main" id="{6F2A5203-53EC-A3AA-32AC-88F3A30F6697}"/>
              </a:ext>
            </a:extLst>
          </p:cNvPr>
          <p:cNvSpPr>
            <a:spLocks noGrp="1"/>
          </p:cNvSpPr>
          <p:nvPr>
            <p:ph type="sldNum" sz="quarter" idx="12"/>
          </p:nvPr>
        </p:nvSpPr>
        <p:spPr/>
        <p:txBody>
          <a:bodyPr/>
          <a:lstStyle/>
          <a:p>
            <a:fld id="{C7CC0789-4E3B-4896-AB79-9C52DA5A6F9C}" type="slidenum">
              <a:rPr lang="en-GB" smtClean="0"/>
              <a:t>434</a:t>
            </a:fld>
            <a:endParaRPr lang="en-GB"/>
          </a:p>
        </p:txBody>
      </p:sp>
    </p:spTree>
    <p:extLst>
      <p:ext uri="{BB962C8B-B14F-4D97-AF65-F5344CB8AC3E}">
        <p14:creationId xmlns:p14="http://schemas.microsoft.com/office/powerpoint/2010/main" val="105740305"/>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5FC57FB-62C3-6798-472A-8A5568F76B84}"/>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The Market Stability Reserve (MSR)</a:t>
            </a:r>
          </a:p>
        </p:txBody>
      </p:sp>
      <p:sp>
        <p:nvSpPr>
          <p:cNvPr id="9" name="ZoneTexte 8">
            <a:extLst>
              <a:ext uri="{FF2B5EF4-FFF2-40B4-BE49-F238E27FC236}">
                <a16:creationId xmlns:a16="http://schemas.microsoft.com/office/drawing/2014/main" id="{5DA62389-4E4B-CF35-74D8-349F8E0256F1}"/>
              </a:ext>
            </a:extLst>
          </p:cNvPr>
          <p:cNvSpPr txBox="1"/>
          <p:nvPr/>
        </p:nvSpPr>
        <p:spPr>
          <a:xfrm>
            <a:off x="590881" y="1177261"/>
            <a:ext cx="9485264" cy="6250334"/>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MSR began operating in January 2019 in response to the oversupply of allowances in the EU ETS. It has been designed to </a:t>
            </a:r>
            <a:r>
              <a:rPr lang="en-GB" sz="2001" b="1">
                <a:latin typeface="Arial" panose="020B0604020202020204" pitchFamily="34" charset="0"/>
                <a:cs typeface="Arial" panose="020B0604020202020204" pitchFamily="34" charset="0"/>
              </a:rPr>
              <a:t>automatically adjust the supply of allowances</a:t>
            </a:r>
            <a:r>
              <a:rPr lang="en-GB" sz="2001">
                <a:latin typeface="Arial" panose="020B0604020202020204" pitchFamily="34" charset="0"/>
                <a:cs typeface="Arial" panose="020B0604020202020204" pitchFamily="34" charset="0"/>
              </a:rPr>
              <a:t> based on certain levels of surplus and/or carbon prices. It is essentially a tool to help balance the market by </a:t>
            </a:r>
            <a:r>
              <a:rPr lang="en-GB" sz="2001" b="1">
                <a:latin typeface="Arial" panose="020B0604020202020204" pitchFamily="34" charset="0"/>
                <a:cs typeface="Arial" panose="020B0604020202020204" pitchFamily="34" charset="0"/>
              </a:rPr>
              <a:t>withdrawing allowances from circulation</a:t>
            </a:r>
            <a:r>
              <a:rPr lang="en-GB" sz="2001">
                <a:latin typeface="Arial" panose="020B0604020202020204" pitchFamily="34" charset="0"/>
                <a:cs typeface="Arial" panose="020B0604020202020204" pitchFamily="34" charset="0"/>
              </a:rPr>
              <a:t> when there are too many available, and </a:t>
            </a:r>
            <a:r>
              <a:rPr lang="en-GB" sz="2001" b="1">
                <a:latin typeface="Arial" panose="020B0604020202020204" pitchFamily="34" charset="0"/>
                <a:cs typeface="Arial" panose="020B0604020202020204" pitchFamily="34" charset="0"/>
              </a:rPr>
              <a:t>reintroducing them</a:t>
            </a:r>
            <a:r>
              <a:rPr lang="en-GB" sz="2001">
                <a:latin typeface="Arial" panose="020B0604020202020204" pitchFamily="34" charset="0"/>
                <a:cs typeface="Arial" panose="020B0604020202020204" pitchFamily="34" charset="0"/>
              </a:rPr>
              <a:t> when there are too few, helping to stabilize the market without directly manipulating carbon prices.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In 2018, the revision of the EU ETS included a significant increase in the </a:t>
            </a:r>
            <a:r>
              <a:rPr lang="en-GB" sz="2001" b="1">
                <a:latin typeface="Arial" panose="020B0604020202020204" pitchFamily="34" charset="0"/>
                <a:cs typeface="Arial" panose="020B0604020202020204" pitchFamily="34" charset="0"/>
              </a:rPr>
              <a:t>MSR intake rate</a:t>
            </a:r>
            <a:r>
              <a:rPr lang="en-GB" sz="2001">
                <a:latin typeface="Arial" panose="020B0604020202020204" pitchFamily="34" charset="0"/>
                <a:cs typeface="Arial" panose="020B0604020202020204" pitchFamily="34" charset="0"/>
              </a:rPr>
              <a:t>, which refers to the percentage of surplus allowances that are automatically placed in the MSR. This intake rate was </a:t>
            </a:r>
            <a:r>
              <a:rPr lang="en-GB" sz="2001" b="1">
                <a:latin typeface="Arial" panose="020B0604020202020204" pitchFamily="34" charset="0"/>
                <a:cs typeface="Arial" panose="020B0604020202020204" pitchFamily="34" charset="0"/>
              </a:rPr>
              <a:t>doubled from 12% to 24%</a:t>
            </a:r>
            <a:r>
              <a:rPr lang="en-GB" sz="2001">
                <a:latin typeface="Arial" panose="020B0604020202020204" pitchFamily="34" charset="0"/>
                <a:cs typeface="Arial" panose="020B0604020202020204" pitchFamily="34" charset="0"/>
              </a:rPr>
              <a:t> until 2023. </a:t>
            </a:r>
            <a:r>
              <a:rPr lang="en-US" sz="2001">
                <a:latin typeface="Arial" panose="020B0604020202020204" pitchFamily="34" charset="0"/>
                <a:cs typeface="Arial" panose="020B0604020202020204" pitchFamily="34" charset="0"/>
              </a:rPr>
              <a:t>Additionally, the </a:t>
            </a:r>
            <a:r>
              <a:rPr lang="en-US" sz="2001" b="1">
                <a:latin typeface="Arial" panose="020B0604020202020204" pitchFamily="34" charset="0"/>
                <a:cs typeface="Arial" panose="020B0604020202020204" pitchFamily="34" charset="0"/>
              </a:rPr>
              <a:t>minimum number</a:t>
            </a:r>
            <a:r>
              <a:rPr lang="en-US" sz="2001">
                <a:latin typeface="Arial" panose="020B0604020202020204" pitchFamily="34" charset="0"/>
                <a:cs typeface="Arial" panose="020B0604020202020204" pitchFamily="34" charset="0"/>
              </a:rPr>
              <a:t> of allowances placed into the MSR was raised from </a:t>
            </a:r>
            <a:r>
              <a:rPr lang="en-US" sz="2001" b="1">
                <a:latin typeface="Arial" panose="020B0604020202020204" pitchFamily="34" charset="0"/>
                <a:cs typeface="Arial" panose="020B0604020202020204" pitchFamily="34" charset="0"/>
              </a:rPr>
              <a:t>100 million to 200 million</a:t>
            </a:r>
            <a:r>
              <a:rPr lang="en-US" sz="2001">
                <a:latin typeface="Arial" panose="020B0604020202020204" pitchFamily="34" charset="0"/>
                <a:cs typeface="Arial" panose="020B0604020202020204" pitchFamily="34" charset="0"/>
              </a:rPr>
              <a:t>.</a:t>
            </a:r>
          </a:p>
          <a:p>
            <a:pPr algn="just"/>
            <a:endParaRPr lang="en-US"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Since its implementation, the MSR has </a:t>
            </a:r>
            <a:r>
              <a:rPr lang="en-GB" sz="2001" b="1">
                <a:latin typeface="Arial" panose="020B0604020202020204" pitchFamily="34" charset="0"/>
                <a:cs typeface="Arial" panose="020B0604020202020204" pitchFamily="34" charset="0"/>
              </a:rPr>
              <a:t>not substantially raised carbon prices</a:t>
            </a:r>
            <a:r>
              <a:rPr lang="en-GB" sz="2001">
                <a:latin typeface="Arial" panose="020B0604020202020204" pitchFamily="34" charset="0"/>
                <a:cs typeface="Arial" panose="020B0604020202020204" pitchFamily="34" charset="0"/>
              </a:rPr>
              <a:t>, with average spot prices only slightly increasing. However, it is important to note that </a:t>
            </a:r>
            <a:r>
              <a:rPr lang="en-GB" sz="2001" b="1">
                <a:latin typeface="Arial" panose="020B0604020202020204" pitchFamily="34" charset="0"/>
                <a:cs typeface="Arial" panose="020B0604020202020204" pitchFamily="34" charset="0"/>
              </a:rPr>
              <a:t>carbon prices could have fallen significantly without the MSR</a:t>
            </a:r>
            <a:r>
              <a:rPr lang="en-GB" sz="2001">
                <a:latin typeface="Arial" panose="020B0604020202020204" pitchFamily="34" charset="0"/>
                <a:cs typeface="Arial" panose="020B0604020202020204" pitchFamily="34" charset="0"/>
              </a:rPr>
              <a:t>, as it has helped prevent a further oversupply of allowances from depressing the market. The long-term effectiveness of the MSR remains to be seen, as it will depend on how effectively it can respond to future market imbalances.</a:t>
            </a:r>
          </a:p>
        </p:txBody>
      </p:sp>
      <p:sp>
        <p:nvSpPr>
          <p:cNvPr id="2" name="Espace réservé du numéro de diapositive 1">
            <a:extLst>
              <a:ext uri="{FF2B5EF4-FFF2-40B4-BE49-F238E27FC236}">
                <a16:creationId xmlns:a16="http://schemas.microsoft.com/office/drawing/2014/main" id="{621F0CBC-E6FD-B0CE-803A-B05520DEAA9E}"/>
              </a:ext>
            </a:extLst>
          </p:cNvPr>
          <p:cNvSpPr>
            <a:spLocks noGrp="1"/>
          </p:cNvSpPr>
          <p:nvPr>
            <p:ph type="sldNum" sz="quarter" idx="12"/>
          </p:nvPr>
        </p:nvSpPr>
        <p:spPr/>
        <p:txBody>
          <a:bodyPr/>
          <a:lstStyle/>
          <a:p>
            <a:fld id="{C7CC0789-4E3B-4896-AB79-9C52DA5A6F9C}" type="slidenum">
              <a:rPr lang="en-GB" smtClean="0"/>
              <a:t>435</a:t>
            </a:fld>
            <a:endParaRPr lang="en-GB"/>
          </a:p>
        </p:txBody>
      </p:sp>
    </p:spTree>
    <p:extLst>
      <p:ext uri="{BB962C8B-B14F-4D97-AF65-F5344CB8AC3E}">
        <p14:creationId xmlns:p14="http://schemas.microsoft.com/office/powerpoint/2010/main" val="45395258"/>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F21F85C-3B5B-47E9-71CD-ECB24E77F2A9}"/>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The risk of carbon leakage</a:t>
            </a:r>
          </a:p>
        </p:txBody>
      </p:sp>
      <p:sp>
        <p:nvSpPr>
          <p:cNvPr id="8" name="ZoneTexte 7">
            <a:extLst>
              <a:ext uri="{FF2B5EF4-FFF2-40B4-BE49-F238E27FC236}">
                <a16:creationId xmlns:a16="http://schemas.microsoft.com/office/drawing/2014/main" id="{9ACA72BB-2547-CEAF-3E8F-E0FAE13ACE1F}"/>
              </a:ext>
            </a:extLst>
          </p:cNvPr>
          <p:cNvSpPr txBox="1"/>
          <p:nvPr/>
        </p:nvSpPr>
        <p:spPr>
          <a:xfrm>
            <a:off x="590881" y="1904557"/>
            <a:ext cx="9485264" cy="4710843"/>
          </a:xfrm>
          <a:prstGeom prst="rect">
            <a:avLst/>
          </a:prstGeom>
          <a:noFill/>
        </p:spPr>
        <p:txBody>
          <a:bodyPr wrap="square">
            <a:spAutoFit/>
          </a:bodyPr>
          <a:lstStyle/>
          <a:p>
            <a:pPr algn="just" defTabSz="914766" eaLnBrk="0" fontAlgn="base" hangingPunct="0">
              <a:spcBef>
                <a:spcPct val="0"/>
              </a:spcBef>
              <a:spcAft>
                <a:spcPct val="0"/>
              </a:spcAft>
            </a:pPr>
            <a:r>
              <a:rPr lang="en-GB" sz="2001" b="1">
                <a:latin typeface="Arial" panose="020B0604020202020204" pitchFamily="34" charset="0"/>
              </a:rPr>
              <a:t>Carbon leakage </a:t>
            </a:r>
            <a:r>
              <a:rPr lang="en-GB" sz="2001">
                <a:latin typeface="Arial" panose="020B0604020202020204" pitchFamily="34" charset="0"/>
              </a:rPr>
              <a:t>happens when companies move their production to countries with weaker climate policies to avoid the costs of emission regulations, like those under the EU ETS.</a:t>
            </a:r>
          </a:p>
          <a:p>
            <a:pPr algn="just" defTabSz="914766" eaLnBrk="0" fontAlgn="base" hangingPunct="0">
              <a:spcBef>
                <a:spcPct val="0"/>
              </a:spcBef>
              <a:spcAft>
                <a:spcPct val="0"/>
              </a:spcAft>
            </a:pPr>
            <a:endParaRPr lang="en-GB" sz="2001">
              <a:latin typeface="Arial" panose="020B0604020202020204" pitchFamily="34" charset="0"/>
            </a:endParaRPr>
          </a:p>
          <a:p>
            <a:pPr algn="just" defTabSz="914766" eaLnBrk="0" fontAlgn="base" hangingPunct="0">
              <a:spcBef>
                <a:spcPct val="0"/>
              </a:spcBef>
              <a:spcAft>
                <a:spcPct val="0"/>
              </a:spcAft>
            </a:pPr>
            <a:r>
              <a:rPr lang="en-GB" sz="2001">
                <a:latin typeface="Arial" panose="020B0604020202020204" pitchFamily="34" charset="0"/>
              </a:rPr>
              <a:t>The main reason for carbon leakage is cost. If climate policies in one region, such as the EU, make production more expensive, companies in industries that use a lot of energy or produce high emissions might relocate to countries with fewer environmental rules.</a:t>
            </a:r>
          </a:p>
          <a:p>
            <a:pPr algn="just" defTabSz="914766" eaLnBrk="0" fontAlgn="base" hangingPunct="0">
              <a:spcBef>
                <a:spcPct val="0"/>
              </a:spcBef>
              <a:spcAft>
                <a:spcPct val="0"/>
              </a:spcAft>
            </a:pPr>
            <a:endParaRPr lang="en-GB" sz="2001">
              <a:latin typeface="Arial" panose="020B0604020202020204" pitchFamily="34" charset="0"/>
            </a:endParaRPr>
          </a:p>
          <a:p>
            <a:pPr algn="just"/>
            <a:r>
              <a:rPr lang="en-GB" sz="2001">
                <a:latin typeface="Arial" panose="020B0604020202020204" pitchFamily="34" charset="0"/>
                <a:cs typeface="Arial" panose="020B0604020202020204" pitchFamily="34" charset="0"/>
              </a:rPr>
              <a:t>High-risk sectors for carbon leakage account for over 45% of the EU’s emissions in industries covered by the Emissions Trading System (ETS). These sectors include cement, aluminium, iron and steel, fertilizers, electricity and hydrogen.</a:t>
            </a:r>
          </a:p>
          <a:p>
            <a:pPr algn="just" defTabSz="914766" eaLnBrk="0" fontAlgn="base" hangingPunct="0">
              <a:spcBef>
                <a:spcPct val="0"/>
              </a:spcBef>
              <a:spcAft>
                <a:spcPct val="0"/>
              </a:spcAft>
            </a:pPr>
            <a:endParaRPr lang="en-GB" sz="2001">
              <a:latin typeface="Arial" panose="020B0604020202020204" pitchFamily="34" charset="0"/>
            </a:endParaRPr>
          </a:p>
          <a:p>
            <a:pPr algn="just" defTabSz="914766" eaLnBrk="0" fontAlgn="base" hangingPunct="0">
              <a:spcBef>
                <a:spcPct val="0"/>
              </a:spcBef>
              <a:spcAft>
                <a:spcPct val="0"/>
              </a:spcAft>
            </a:pPr>
            <a:r>
              <a:rPr lang="en-GB" sz="2001">
                <a:latin typeface="Arial" panose="020B0604020202020204" pitchFamily="34" charset="0"/>
                <a:cs typeface="Arial" panose="020B0604020202020204" pitchFamily="34" charset="0"/>
              </a:rPr>
              <a:t>To stop carbon leakage and protect the competitiveness of its industries, the EU</a:t>
            </a:r>
            <a:r>
              <a:rPr lang="en-GB" sz="2001" b="1">
                <a:latin typeface="Arial" panose="020B0604020202020204" pitchFamily="34" charset="0"/>
                <a:cs typeface="Arial" panose="020B0604020202020204" pitchFamily="34" charset="0"/>
              </a:rPr>
              <a:t> </a:t>
            </a:r>
            <a:r>
              <a:rPr lang="en-GB" sz="2001">
                <a:latin typeface="Arial" panose="020B0604020202020204" pitchFamily="34" charset="0"/>
                <a:cs typeface="Arial" panose="020B0604020202020204" pitchFamily="34" charset="0"/>
              </a:rPr>
              <a:t>has established the </a:t>
            </a:r>
            <a:r>
              <a:rPr lang="en-GB" sz="2001" b="1">
                <a:latin typeface="Arial" panose="020B0604020202020204" pitchFamily="34" charset="0"/>
                <a:cs typeface="Arial" panose="020B0604020202020204" pitchFamily="34" charset="0"/>
              </a:rPr>
              <a:t>Carbon Border Adjustment Mechanism (CBAM).</a:t>
            </a:r>
            <a:endParaRPr lang="en-GB" sz="2001">
              <a:latin typeface="Arial" panose="020B0604020202020204" pitchFamily="34" charset="0"/>
              <a:cs typeface="Arial" panose="020B0604020202020204" pitchFamily="34" charset="0"/>
            </a:endParaRPr>
          </a:p>
        </p:txBody>
      </p:sp>
      <p:sp>
        <p:nvSpPr>
          <p:cNvPr id="3" name="Espace réservé du numéro de diapositive 2">
            <a:extLst>
              <a:ext uri="{FF2B5EF4-FFF2-40B4-BE49-F238E27FC236}">
                <a16:creationId xmlns:a16="http://schemas.microsoft.com/office/drawing/2014/main" id="{E90B21FB-0295-4803-6EC7-6EEBA9982833}"/>
              </a:ext>
            </a:extLst>
          </p:cNvPr>
          <p:cNvSpPr>
            <a:spLocks noGrp="1"/>
          </p:cNvSpPr>
          <p:nvPr>
            <p:ph type="sldNum" sz="quarter" idx="12"/>
          </p:nvPr>
        </p:nvSpPr>
        <p:spPr/>
        <p:txBody>
          <a:bodyPr/>
          <a:lstStyle/>
          <a:p>
            <a:fld id="{C7CC0789-4E3B-4896-AB79-9C52DA5A6F9C}" type="slidenum">
              <a:rPr lang="en-GB" smtClean="0"/>
              <a:t>436</a:t>
            </a:fld>
            <a:endParaRPr lang="en-GB"/>
          </a:p>
        </p:txBody>
      </p:sp>
    </p:spTree>
    <p:extLst>
      <p:ext uri="{BB962C8B-B14F-4D97-AF65-F5344CB8AC3E}">
        <p14:creationId xmlns:p14="http://schemas.microsoft.com/office/powerpoint/2010/main" val="1562190397"/>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9E210A08-B6AC-62A0-745E-4FAAA1251E3E}"/>
              </a:ext>
            </a:extLst>
          </p:cNvPr>
          <p:cNvPicPr>
            <a:picLocks noChangeAspect="1"/>
          </p:cNvPicPr>
          <p:nvPr/>
        </p:nvPicPr>
        <p:blipFill>
          <a:blip r:embed="rId3"/>
          <a:stretch>
            <a:fillRect/>
          </a:stretch>
        </p:blipFill>
        <p:spPr>
          <a:xfrm>
            <a:off x="5348931" y="2109190"/>
            <a:ext cx="4748488" cy="3925354"/>
          </a:xfrm>
          <a:prstGeom prst="rect">
            <a:avLst/>
          </a:prstGeom>
        </p:spPr>
      </p:pic>
      <p:sp>
        <p:nvSpPr>
          <p:cNvPr id="6" name="ZoneTexte 5">
            <a:extLst>
              <a:ext uri="{FF2B5EF4-FFF2-40B4-BE49-F238E27FC236}">
                <a16:creationId xmlns:a16="http://schemas.microsoft.com/office/drawing/2014/main" id="{6CDA4EB1-E544-FC92-DCE3-51E99C5AE33A}"/>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The Carbon Border Adjustment Mechanism (CBAM)</a:t>
            </a:r>
          </a:p>
        </p:txBody>
      </p:sp>
      <p:sp>
        <p:nvSpPr>
          <p:cNvPr id="4" name="ZoneTexte 3">
            <a:extLst>
              <a:ext uri="{FF2B5EF4-FFF2-40B4-BE49-F238E27FC236}">
                <a16:creationId xmlns:a16="http://schemas.microsoft.com/office/drawing/2014/main" id="{065A3FDF-7CCF-5E4C-BE64-8E8334803D2A}"/>
              </a:ext>
            </a:extLst>
          </p:cNvPr>
          <p:cNvSpPr txBox="1"/>
          <p:nvPr/>
        </p:nvSpPr>
        <p:spPr>
          <a:xfrm>
            <a:off x="590881" y="1102511"/>
            <a:ext cx="9485264" cy="708166"/>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CBAM</a:t>
            </a:r>
            <a:r>
              <a:rPr lang="en-GB" sz="2001" b="1">
                <a:latin typeface="Arial" panose="020B0604020202020204" pitchFamily="34" charset="0"/>
                <a:cs typeface="Arial" panose="020B0604020202020204" pitchFamily="34" charset="0"/>
              </a:rPr>
              <a:t> </a:t>
            </a:r>
            <a:r>
              <a:rPr lang="en-GB" sz="2001">
                <a:latin typeface="Arial" panose="020B0604020202020204" pitchFamily="34" charset="0"/>
                <a:cs typeface="Arial" panose="020B0604020202020204" pitchFamily="34" charset="0"/>
              </a:rPr>
              <a:t>is the world's first system designed to put a fair price on the carbon emitted during the production of carbon-intensive goods imported into the EU.</a:t>
            </a:r>
          </a:p>
        </p:txBody>
      </p:sp>
      <p:sp>
        <p:nvSpPr>
          <p:cNvPr id="7" name="ZoneTexte 6">
            <a:extLst>
              <a:ext uri="{FF2B5EF4-FFF2-40B4-BE49-F238E27FC236}">
                <a16:creationId xmlns:a16="http://schemas.microsoft.com/office/drawing/2014/main" id="{0CBEE15A-8702-730E-C9A0-57B81D66A075}"/>
              </a:ext>
            </a:extLst>
          </p:cNvPr>
          <p:cNvSpPr txBox="1"/>
          <p:nvPr/>
        </p:nvSpPr>
        <p:spPr>
          <a:xfrm>
            <a:off x="244448" y="7615474"/>
            <a:ext cx="5343828" cy="254016"/>
          </a:xfrm>
          <a:prstGeom prst="rect">
            <a:avLst/>
          </a:prstGeom>
          <a:noFill/>
        </p:spPr>
        <p:txBody>
          <a:bodyPr wrap="square">
            <a:spAutoFit/>
          </a:bodyPr>
          <a:lstStyle/>
          <a:p>
            <a:r>
              <a:rPr lang="en-GB" sz="1050" b="1" baseline="30000">
                <a:solidFill>
                  <a:srgbClr val="1F1F1F"/>
                </a:solidFill>
                <a:latin typeface="Arial" panose="020B0604020202020204" pitchFamily="34" charset="0"/>
                <a:cs typeface="Arial" panose="020B0604020202020204" pitchFamily="34" charset="0"/>
              </a:rPr>
              <a:t>1 </a:t>
            </a:r>
            <a:r>
              <a:rPr lang="en-GB" sz="1050">
                <a:latin typeface="Arial" panose="020B0604020202020204" pitchFamily="34" charset="0"/>
                <a:cs typeface="Arial" panose="020B0604020202020204" pitchFamily="34" charset="0"/>
              </a:rPr>
              <a:t>https://taxation-customs.ec.europa.eu/carbon-border-adjustment-mechanism_en</a:t>
            </a:r>
          </a:p>
        </p:txBody>
      </p:sp>
      <p:sp>
        <p:nvSpPr>
          <p:cNvPr id="9" name="ZoneTexte 8">
            <a:extLst>
              <a:ext uri="{FF2B5EF4-FFF2-40B4-BE49-F238E27FC236}">
                <a16:creationId xmlns:a16="http://schemas.microsoft.com/office/drawing/2014/main" id="{B2AE7EA4-2CD5-7218-5022-63BF4CF74437}"/>
              </a:ext>
            </a:extLst>
          </p:cNvPr>
          <p:cNvSpPr txBox="1"/>
          <p:nvPr/>
        </p:nvSpPr>
        <p:spPr>
          <a:xfrm>
            <a:off x="590881" y="6586146"/>
            <a:ext cx="9383314" cy="708166"/>
          </a:xfrm>
          <a:prstGeom prst="rect">
            <a:avLst/>
          </a:prstGeom>
          <a:noFill/>
        </p:spPr>
        <p:txBody>
          <a:bodyPr wrap="square">
            <a:spAutoFit/>
          </a:bodyPr>
          <a:lstStyle/>
          <a:p>
            <a:r>
              <a:rPr lang="en-GB" sz="2001" b="1">
                <a:latin typeface="Arial" panose="020B0604020202020204" pitchFamily="34" charset="0"/>
                <a:cs typeface="Arial" panose="020B0604020202020204" pitchFamily="34" charset="0"/>
              </a:rPr>
              <a:t>Free allowances </a:t>
            </a:r>
            <a:r>
              <a:rPr lang="en-GB" sz="2001">
                <a:latin typeface="Arial" panose="020B0604020202020204" pitchFamily="34" charset="0"/>
                <a:cs typeface="Arial" panose="020B0604020202020204" pitchFamily="34" charset="0"/>
              </a:rPr>
              <a:t>currently provided to ETS sectors under the EU system will be gradually phased out for CBAM sectors to ensure fair competition.</a:t>
            </a:r>
            <a:endParaRPr lang="en-GB" sz="2001"/>
          </a:p>
        </p:txBody>
      </p:sp>
      <p:sp>
        <p:nvSpPr>
          <p:cNvPr id="8" name="ZoneTexte 7">
            <a:extLst>
              <a:ext uri="{FF2B5EF4-FFF2-40B4-BE49-F238E27FC236}">
                <a16:creationId xmlns:a16="http://schemas.microsoft.com/office/drawing/2014/main" id="{5A6B3BD2-B987-EEC4-CF37-8BFD7557F8E1}"/>
              </a:ext>
            </a:extLst>
          </p:cNvPr>
          <p:cNvSpPr txBox="1"/>
          <p:nvPr/>
        </p:nvSpPr>
        <p:spPr>
          <a:xfrm>
            <a:off x="590881" y="2035318"/>
            <a:ext cx="4430655" cy="4248996"/>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Starting in </a:t>
            </a:r>
            <a:r>
              <a:rPr lang="en-GB" sz="2001" b="1">
                <a:latin typeface="Arial" panose="020B0604020202020204" pitchFamily="34" charset="0"/>
                <a:cs typeface="Arial" panose="020B0604020202020204" pitchFamily="34" charset="0"/>
              </a:rPr>
              <a:t>2026</a:t>
            </a:r>
            <a:r>
              <a:rPr lang="en-GB" sz="2001">
                <a:latin typeface="Arial" panose="020B0604020202020204" pitchFamily="34" charset="0"/>
                <a:cs typeface="Arial" panose="020B0604020202020204" pitchFamily="34" charset="0"/>
              </a:rPr>
              <a:t>, EU importers of goods in CBAM sectors will need to:</a:t>
            </a:r>
          </a:p>
          <a:p>
            <a:pPr algn="just"/>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Register in the CBAM system;</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Declare the emissions produced during the manufacturing of imported goods;</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Annually, importers must purchase and submit certificates equivalent to the emissions generated during production. These certificates will be priced based on the weekly primary ETS market price.</a:t>
            </a:r>
          </a:p>
        </p:txBody>
      </p:sp>
      <p:grpSp>
        <p:nvGrpSpPr>
          <p:cNvPr id="12" name="Groupe 11">
            <a:extLst>
              <a:ext uri="{FF2B5EF4-FFF2-40B4-BE49-F238E27FC236}">
                <a16:creationId xmlns:a16="http://schemas.microsoft.com/office/drawing/2014/main" id="{27B2FCA0-3F20-F263-B406-DC98F2283A78}"/>
              </a:ext>
            </a:extLst>
          </p:cNvPr>
          <p:cNvGrpSpPr/>
          <p:nvPr/>
        </p:nvGrpSpPr>
        <p:grpSpPr>
          <a:xfrm>
            <a:off x="5367974" y="2109194"/>
            <a:ext cx="4729444" cy="4308963"/>
            <a:chOff x="5603035" y="2418249"/>
            <a:chExt cx="4238126" cy="3826388"/>
          </a:xfrm>
        </p:grpSpPr>
        <p:sp>
          <p:nvSpPr>
            <p:cNvPr id="10" name="ZoneTexte 9">
              <a:extLst>
                <a:ext uri="{FF2B5EF4-FFF2-40B4-BE49-F238E27FC236}">
                  <a16:creationId xmlns:a16="http://schemas.microsoft.com/office/drawing/2014/main" id="{D5006CCC-D63F-5E1F-3132-484E215846B3}"/>
                </a:ext>
              </a:extLst>
            </p:cNvPr>
            <p:cNvSpPr txBox="1"/>
            <p:nvPr/>
          </p:nvSpPr>
          <p:spPr>
            <a:xfrm>
              <a:off x="5603035" y="5971220"/>
              <a:ext cx="4228595" cy="273417"/>
            </a:xfrm>
            <a:prstGeom prst="rect">
              <a:avLst/>
            </a:prstGeom>
            <a:noFill/>
          </p:spPr>
          <p:txBody>
            <a:bodyPr wrap="square" rtlCol="0">
              <a:spAutoFit/>
            </a:bodyPr>
            <a:lstStyle/>
            <a:p>
              <a:pPr algn="ctr"/>
              <a:r>
                <a:rPr lang="en-GB" sz="1401" i="1">
                  <a:latin typeface="Arial" panose="020B0604020202020204" pitchFamily="34" charset="0"/>
                  <a:cs typeface="Arial" panose="020B0604020202020204" pitchFamily="34" charset="0"/>
                </a:rPr>
                <a:t>CBAM: Checklist for EU importers.</a:t>
              </a:r>
              <a:r>
                <a:rPr lang="en-GB" sz="1401" b="1" baseline="30000">
                  <a:solidFill>
                    <a:srgbClr val="1F1F1F"/>
                  </a:solidFill>
                  <a:latin typeface="Arial" panose="020B0604020202020204" pitchFamily="34" charset="0"/>
                  <a:cs typeface="Arial" panose="020B0604020202020204" pitchFamily="34" charset="0"/>
                </a:rPr>
                <a:t>1</a:t>
              </a:r>
              <a:endParaRPr lang="en-GB" sz="1401" i="1">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DC2E2EA3-D1B5-CA57-8D35-DD8CCC8926BD}"/>
                </a:ext>
              </a:extLst>
            </p:cNvPr>
            <p:cNvSpPr/>
            <p:nvPr/>
          </p:nvSpPr>
          <p:spPr>
            <a:xfrm>
              <a:off x="5603035" y="2418249"/>
              <a:ext cx="4238126" cy="3485746"/>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grpSp>
      <p:sp>
        <p:nvSpPr>
          <p:cNvPr id="3" name="Espace réservé du numéro de diapositive 2">
            <a:extLst>
              <a:ext uri="{FF2B5EF4-FFF2-40B4-BE49-F238E27FC236}">
                <a16:creationId xmlns:a16="http://schemas.microsoft.com/office/drawing/2014/main" id="{A1060F92-1F5F-79D8-6553-B35FBFD97C92}"/>
              </a:ext>
            </a:extLst>
          </p:cNvPr>
          <p:cNvSpPr>
            <a:spLocks noGrp="1"/>
          </p:cNvSpPr>
          <p:nvPr>
            <p:ph type="sldNum" sz="quarter" idx="12"/>
          </p:nvPr>
        </p:nvSpPr>
        <p:spPr/>
        <p:txBody>
          <a:bodyPr/>
          <a:lstStyle/>
          <a:p>
            <a:fld id="{C7CC0789-4E3B-4896-AB79-9C52DA5A6F9C}" type="slidenum">
              <a:rPr lang="en-GB" smtClean="0"/>
              <a:t>437</a:t>
            </a:fld>
            <a:endParaRPr lang="en-GB"/>
          </a:p>
        </p:txBody>
      </p:sp>
    </p:spTree>
    <p:extLst>
      <p:ext uri="{BB962C8B-B14F-4D97-AF65-F5344CB8AC3E}">
        <p14:creationId xmlns:p14="http://schemas.microsoft.com/office/powerpoint/2010/main" val="2486139159"/>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4D470-EC6F-971F-4361-B87CAB3A0BD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689F35D-696A-37FB-65C0-8C4C57C7CE7B}"/>
              </a:ext>
            </a:extLst>
          </p:cNvPr>
          <p:cNvSpPr/>
          <p:nvPr/>
        </p:nvSpPr>
        <p:spPr>
          <a:xfrm>
            <a:off x="937599" y="2950903"/>
            <a:ext cx="8818196" cy="213094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9" name="Rectangle 8">
            <a:extLst>
              <a:ext uri="{FF2B5EF4-FFF2-40B4-BE49-F238E27FC236}">
                <a16:creationId xmlns:a16="http://schemas.microsoft.com/office/drawing/2014/main" id="{5175C0E7-0E87-FFBE-4070-923318EC3CB2}"/>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11" name="ZoneTexte 10">
            <a:extLst>
              <a:ext uri="{FF2B5EF4-FFF2-40B4-BE49-F238E27FC236}">
                <a16:creationId xmlns:a16="http://schemas.microsoft.com/office/drawing/2014/main" id="{4F7E959A-975C-2825-4F97-B736C299A714}"/>
              </a:ext>
            </a:extLst>
          </p:cNvPr>
          <p:cNvSpPr txBox="1"/>
          <p:nvPr/>
        </p:nvSpPr>
        <p:spPr>
          <a:xfrm>
            <a:off x="2491883" y="3477553"/>
            <a:ext cx="5709625" cy="1077644"/>
          </a:xfrm>
          <a:prstGeom prst="rect">
            <a:avLst/>
          </a:prstGeom>
          <a:noFill/>
        </p:spPr>
        <p:txBody>
          <a:bodyPr wrap="square">
            <a:spAutoFit/>
          </a:bodyPr>
          <a:lstStyle/>
          <a:p>
            <a:pPr algn="ctr"/>
            <a:r>
              <a:rPr lang="en-GB" sz="3201">
                <a:latin typeface="Arial" panose="020B0604020202020204" pitchFamily="34" charset="0"/>
                <a:cs typeface="Arial" panose="020B0604020202020204" pitchFamily="34" charset="0"/>
              </a:rPr>
              <a:t>III. The auctioning and trading of EU Allowances (EUAs)</a:t>
            </a:r>
          </a:p>
        </p:txBody>
      </p:sp>
    </p:spTree>
    <p:extLst>
      <p:ext uri="{BB962C8B-B14F-4D97-AF65-F5344CB8AC3E}">
        <p14:creationId xmlns:p14="http://schemas.microsoft.com/office/powerpoint/2010/main" val="3311610296"/>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a:extLst>
              <a:ext uri="{FF2B5EF4-FFF2-40B4-BE49-F238E27FC236}">
                <a16:creationId xmlns:a16="http://schemas.microsoft.com/office/drawing/2014/main" id="{3E3D5640-F54E-9D76-C7B9-FB7F671D0B56}"/>
              </a:ext>
            </a:extLst>
          </p:cNvPr>
          <p:cNvSpPr txBox="1"/>
          <p:nvPr/>
        </p:nvSpPr>
        <p:spPr>
          <a:xfrm>
            <a:off x="590881" y="2633469"/>
            <a:ext cx="9511639" cy="2863454"/>
          </a:xfrm>
          <a:prstGeom prst="rect">
            <a:avLst/>
          </a:prstGeom>
          <a:noFill/>
        </p:spPr>
        <p:txBody>
          <a:bodyPr wrap="square">
            <a:spAutoFit/>
          </a:bodyPr>
          <a:lstStyle/>
          <a:p>
            <a:pPr algn="just" defTabSz="914766" eaLnBrk="0" fontAlgn="base" hangingPunct="0">
              <a:spcBef>
                <a:spcPct val="0"/>
              </a:spcBef>
              <a:spcAft>
                <a:spcPct val="0"/>
              </a:spcAft>
            </a:pPr>
            <a:r>
              <a:rPr lang="en-GB" sz="2001" b="1">
                <a:latin typeface="Arial" panose="020B0604020202020204" pitchFamily="34" charset="0"/>
              </a:rPr>
              <a:t>European Union Allowances </a:t>
            </a:r>
            <a:r>
              <a:rPr lang="en-GB" sz="2001">
                <a:latin typeface="Arial" panose="020B0604020202020204" pitchFamily="34" charset="0"/>
              </a:rPr>
              <a:t>(EUAs) represent the right to emit GHG. Some companies in sectors like industry and heating, which are regulated by the EU ETS, receive </a:t>
            </a:r>
            <a:r>
              <a:rPr lang="en-GB" sz="2001" b="1">
                <a:latin typeface="Arial" panose="020B0604020202020204" pitchFamily="34" charset="0"/>
              </a:rPr>
              <a:t>free allowances</a:t>
            </a:r>
            <a:r>
              <a:rPr lang="en-GB" sz="2001">
                <a:latin typeface="Arial" panose="020B0604020202020204" pitchFamily="34" charset="0"/>
              </a:rPr>
              <a:t> from the European Commission. However, this free allocation has been gradually reduced in </a:t>
            </a:r>
            <a:r>
              <a:rPr lang="en-GB" sz="2001" b="1">
                <a:latin typeface="Arial" panose="020B0604020202020204" pitchFamily="34" charset="0"/>
              </a:rPr>
              <a:t>Phase IV</a:t>
            </a:r>
            <a:r>
              <a:rPr lang="en-GB" sz="2001">
                <a:latin typeface="Arial" panose="020B0604020202020204" pitchFamily="34" charset="0"/>
              </a:rPr>
              <a:t> of the EU ETS (2021-2030). Since </a:t>
            </a:r>
            <a:r>
              <a:rPr lang="en-GB" sz="2001" b="1">
                <a:latin typeface="Arial" panose="020B0604020202020204" pitchFamily="34" charset="0"/>
              </a:rPr>
              <a:t>Phase II</a:t>
            </a:r>
            <a:r>
              <a:rPr lang="en-GB" sz="2001">
                <a:latin typeface="Arial" panose="020B0604020202020204" pitchFamily="34" charset="0"/>
              </a:rPr>
              <a:t>, electricity generators no longer receive free allowances, except in certain Member States needing to modernize their power sector.</a:t>
            </a:r>
            <a:r>
              <a:rPr lang="en-GB" sz="2001" b="1">
                <a:latin typeface="Arial" panose="020B0604020202020204" pitchFamily="34" charset="0"/>
              </a:rPr>
              <a:t>*</a:t>
            </a:r>
          </a:p>
          <a:p>
            <a:pPr algn="just" defTabSz="914766" eaLnBrk="0" fontAlgn="base" hangingPunct="0">
              <a:spcBef>
                <a:spcPct val="0"/>
              </a:spcBef>
              <a:spcAft>
                <a:spcPct val="0"/>
              </a:spcAft>
            </a:pPr>
            <a:endParaRPr lang="en-GB" sz="2001" b="1">
              <a:latin typeface="Arial" panose="020B0604020202020204" pitchFamily="34" charset="0"/>
            </a:endParaRPr>
          </a:p>
          <a:p>
            <a:pPr algn="just" defTabSz="914766" eaLnBrk="0" fontAlgn="base" hangingPunct="0">
              <a:spcBef>
                <a:spcPct val="0"/>
              </a:spcBef>
              <a:spcAft>
                <a:spcPct val="0"/>
              </a:spcAft>
            </a:pPr>
            <a:r>
              <a:rPr lang="en-GB" sz="2001">
                <a:latin typeface="Arial" panose="020B0604020202020204" pitchFamily="34" charset="0"/>
              </a:rPr>
              <a:t>Since 2013, </a:t>
            </a:r>
            <a:r>
              <a:rPr lang="en-GB" sz="2001" b="1">
                <a:latin typeface="Arial" panose="020B0604020202020204" pitchFamily="34" charset="0"/>
              </a:rPr>
              <a:t>auctioning</a:t>
            </a:r>
            <a:r>
              <a:rPr lang="en-GB" sz="2001">
                <a:latin typeface="Arial" panose="020B0604020202020204" pitchFamily="34" charset="0"/>
              </a:rPr>
              <a:t> has been the main method for regulated companies to purchase EUAs under the EU ETS.</a:t>
            </a:r>
          </a:p>
        </p:txBody>
      </p:sp>
      <p:sp>
        <p:nvSpPr>
          <p:cNvPr id="3" name="ZoneTexte 2">
            <a:extLst>
              <a:ext uri="{FF2B5EF4-FFF2-40B4-BE49-F238E27FC236}">
                <a16:creationId xmlns:a16="http://schemas.microsoft.com/office/drawing/2014/main" id="{7BE1D469-A586-7167-E7BC-A7C31FC9C587}"/>
              </a:ext>
            </a:extLst>
          </p:cNvPr>
          <p:cNvSpPr txBox="1"/>
          <p:nvPr/>
        </p:nvSpPr>
        <p:spPr>
          <a:xfrm>
            <a:off x="255163" y="7631271"/>
            <a:ext cx="8418665" cy="292504"/>
          </a:xfrm>
          <a:prstGeom prst="rect">
            <a:avLst/>
          </a:prstGeom>
          <a:noFill/>
        </p:spPr>
        <p:txBody>
          <a:bodyPr wrap="square">
            <a:spAutoFit/>
          </a:bodyPr>
          <a:lstStyle/>
          <a:p>
            <a:r>
              <a:rPr lang="en-GB" sz="1301">
                <a:latin typeface="Arial" panose="020B0604020202020204" pitchFamily="34" charset="0"/>
                <a:cs typeface="Arial" panose="020B0604020202020204" pitchFamily="34" charset="0"/>
              </a:rPr>
              <a:t>*A reserve of allowances is established for new entrants and for the expansion of existing installations.</a:t>
            </a:r>
          </a:p>
        </p:txBody>
      </p:sp>
      <p:sp>
        <p:nvSpPr>
          <p:cNvPr id="2" name="ZoneTexte 1">
            <a:extLst>
              <a:ext uri="{FF2B5EF4-FFF2-40B4-BE49-F238E27FC236}">
                <a16:creationId xmlns:a16="http://schemas.microsoft.com/office/drawing/2014/main" id="{E2AD3742-BEB8-CF9C-DBAE-13F3A2481089}"/>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EU Allowances (EAUs) – Allocation and auctioning (1/2)</a:t>
            </a:r>
          </a:p>
        </p:txBody>
      </p:sp>
      <p:sp>
        <p:nvSpPr>
          <p:cNvPr id="4" name="Espace réservé du numéro de diapositive 3">
            <a:extLst>
              <a:ext uri="{FF2B5EF4-FFF2-40B4-BE49-F238E27FC236}">
                <a16:creationId xmlns:a16="http://schemas.microsoft.com/office/drawing/2014/main" id="{8FA0ABF5-9632-9742-293B-0A9CC0AF554A}"/>
              </a:ext>
            </a:extLst>
          </p:cNvPr>
          <p:cNvSpPr>
            <a:spLocks noGrp="1"/>
          </p:cNvSpPr>
          <p:nvPr>
            <p:ph type="sldNum" sz="quarter" idx="12"/>
          </p:nvPr>
        </p:nvSpPr>
        <p:spPr/>
        <p:txBody>
          <a:bodyPr/>
          <a:lstStyle/>
          <a:p>
            <a:fld id="{C7CC0789-4E3B-4896-AB79-9C52DA5A6F9C}" type="slidenum">
              <a:rPr lang="en-GB" smtClean="0"/>
              <a:t>439</a:t>
            </a:fld>
            <a:endParaRPr lang="en-GB"/>
          </a:p>
        </p:txBody>
      </p:sp>
    </p:spTree>
    <p:extLst>
      <p:ext uri="{BB962C8B-B14F-4D97-AF65-F5344CB8AC3E}">
        <p14:creationId xmlns:p14="http://schemas.microsoft.com/office/powerpoint/2010/main" val="3467238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DA4D7285-20C6-4FCF-0927-BDE2A8FE411E}"/>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Electricity Markets – What is traded</a:t>
            </a:r>
          </a:p>
        </p:txBody>
      </p: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15FCB583-1013-6F00-8B75-D231A2EFC27F}"/>
                  </a:ext>
                </a:extLst>
              </p:cNvPr>
              <p:cNvSpPr txBox="1"/>
              <p:nvPr/>
            </p:nvSpPr>
            <p:spPr>
              <a:xfrm>
                <a:off x="589584" y="1345820"/>
                <a:ext cx="9421673" cy="5693866"/>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basic unit traded in electricity markets is generally power </a:t>
                </a:r>
                <a:r>
                  <a:rPr lang="en-GB" sz="2000" i="1" noProof="0">
                    <a:latin typeface="Cambria" panose="02040503050406030204" pitchFamily="18" charset="0"/>
                    <a:ea typeface="Cambria" panose="02040503050406030204" pitchFamily="18" charset="0"/>
                    <a:cs typeface="Arial" panose="020B0604020202020204" pitchFamily="34" charset="0"/>
                  </a:rPr>
                  <a:t>P</a:t>
                </a:r>
                <a:r>
                  <a:rPr lang="en-GB" sz="2000" noProof="0">
                    <a:latin typeface="Arial" panose="020B0604020202020204" pitchFamily="34" charset="0"/>
                    <a:cs typeface="Arial" panose="020B0604020202020204" pitchFamily="34" charset="0"/>
                  </a:rPr>
                  <a:t> over a specific period of time </a:t>
                </a:r>
                <a:r>
                  <a:rPr lang="en-GB" sz="2000" i="1" noProof="0">
                    <a:latin typeface="Cambria" panose="02040503050406030204" pitchFamily="18" charset="0"/>
                    <a:ea typeface="Cambria" panose="02040503050406030204" pitchFamily="18" charset="0"/>
                    <a:cs typeface="Arial" panose="020B0604020202020204" pitchFamily="34" charset="0"/>
                  </a:rPr>
                  <a:t>T</a:t>
                </a:r>
                <a:r>
                  <a:rPr lang="en-GB" sz="2000" noProof="0">
                    <a:latin typeface="Arial" panose="020B0604020202020204" pitchFamily="34" charset="0"/>
                    <a:cs typeface="Arial" panose="020B0604020202020204" pitchFamily="34" charset="0"/>
                  </a:rPr>
                  <a:t>:</a:t>
                </a:r>
              </a:p>
              <a:p>
                <a:pPr algn="just"/>
                <a:endParaRPr lang="en-GB" sz="12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(Electrical) power is expressed in </a:t>
                </a:r>
                <a:r>
                  <a:rPr lang="en-GB" sz="2000" b="1" noProof="0">
                    <a:latin typeface="Arial" panose="020B0604020202020204" pitchFamily="34" charset="0"/>
                    <a:cs typeface="Arial" panose="020B0604020202020204" pitchFamily="34" charset="0"/>
                  </a:rPr>
                  <a:t>Watts (W)</a:t>
                </a:r>
                <a:r>
                  <a:rPr lang="en-GB" sz="2000" noProof="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Time is measured as a duration in seconds (s).</a:t>
                </a:r>
              </a:p>
              <a:p>
                <a:pPr algn="just"/>
                <a:endParaRPr lang="en-GB" sz="12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A quantity of energy </a:t>
                </a:r>
                <a:r>
                  <a:rPr lang="en-GB" sz="2000" i="1" noProof="0">
                    <a:latin typeface="Cambria" panose="02040503050406030204" pitchFamily="18" charset="0"/>
                    <a:ea typeface="Cambria" panose="02040503050406030204" pitchFamily="18" charset="0"/>
                    <a:cs typeface="Arial" panose="020B0604020202020204" pitchFamily="34" charset="0"/>
                  </a:rPr>
                  <a:t>E</a:t>
                </a:r>
                <a:r>
                  <a:rPr lang="en-GB" sz="2000" noProof="0">
                    <a:latin typeface="Arial" panose="020B0604020202020204" pitchFamily="34" charset="0"/>
                    <a:cs typeface="Arial" panose="020B0604020202020204" pitchFamily="34" charset="0"/>
                  </a:rPr>
                  <a:t>, expressed in Joules (J), is the product of power and time:</a:t>
                </a:r>
              </a:p>
              <a:p>
                <a:pPr algn="just"/>
                <a:endParaRPr lang="en-GB" sz="2000" noProof="0">
                  <a:latin typeface="Arial" panose="020B0604020202020204" pitchFamily="34" charset="0"/>
                  <a:cs typeface="Arial" panose="020B0604020202020204" pitchFamily="34" charset="0"/>
                </a:endParaRPr>
              </a:p>
              <a:p>
                <a:pPr algn="just"/>
                <a:endParaRPr lang="en-GB" sz="2000" noProof="0">
                  <a:latin typeface="Arial" panose="020B0604020202020204" pitchFamily="34" charset="0"/>
                  <a:cs typeface="Arial" panose="020B0604020202020204" pitchFamily="34" charset="0"/>
                </a:endParaRPr>
              </a:p>
              <a:p>
                <a:pPr algn="just"/>
                <a:endParaRPr lang="en-GB" sz="2000" noProof="0">
                  <a:latin typeface="Arial" panose="020B0604020202020204" pitchFamily="34" charset="0"/>
                  <a:cs typeface="Arial" panose="020B0604020202020204" pitchFamily="34" charset="0"/>
                </a:endParaRPr>
              </a:p>
              <a:p>
                <a:pPr algn="just"/>
                <a:endParaRPr lang="en-GB" sz="2000" noProof="0">
                  <a:latin typeface="Arial" panose="020B0604020202020204" pitchFamily="34" charset="0"/>
                  <a:cs typeface="Arial" panose="020B0604020202020204" pitchFamily="34" charset="0"/>
                </a:endParaRP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In electricity markets, </a:t>
                </a:r>
                <a:r>
                  <a:rPr lang="en-GB" sz="2000" b="1" noProof="0">
                    <a:latin typeface="Arial" panose="020B0604020202020204" pitchFamily="34" charset="0"/>
                    <a:cs typeface="Arial" panose="020B0604020202020204" pitchFamily="34" charset="0"/>
                  </a:rPr>
                  <a:t>energy volumes are usually expressed in Watt-hours (Wh) </a:t>
                </a:r>
                <a:r>
                  <a:rPr lang="en-GB" sz="2000" noProof="0">
                    <a:latin typeface="Arial" panose="020B0604020202020204" pitchFamily="34" charset="0"/>
                    <a:cs typeface="Arial" panose="020B0604020202020204" pitchFamily="34" charset="0"/>
                  </a:rPr>
                  <a:t>rather than Joules, using prefixes like kilo (k), mega (M), giga (G), or tera (T). MWh is the preferred unit for traders, while kWh is commonly used for domestic consumers (</a:t>
                </a:r>
                <a:r>
                  <a:rPr lang="en-GB" sz="2000" noProof="0">
                    <a:solidFill>
                      <a:schemeClr val="tx1"/>
                    </a:solidFill>
                    <a:latin typeface="Arial" panose="020B0604020202020204" pitchFamily="34" charset="0"/>
                    <a:cs typeface="Arial" panose="020B0604020202020204" pitchFamily="34" charset="0"/>
                  </a:rPr>
                  <a:t>Conversion: 1 kWh = 1,000 W </a:t>
                </a:r>
                <a14:m>
                  <m:oMath xmlns:m="http://schemas.openxmlformats.org/officeDocument/2006/math">
                    <m:r>
                      <a:rPr lang="en-GB" sz="2000" b="0" i="1" noProof="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GB" sz="2000" noProof="0">
                    <a:solidFill>
                      <a:schemeClr val="tx1"/>
                    </a:solidFill>
                    <a:latin typeface="Arial" panose="020B0604020202020204" pitchFamily="34" charset="0"/>
                    <a:cs typeface="Arial" panose="020B0604020202020204" pitchFamily="34" charset="0"/>
                  </a:rPr>
                  <a:t> 3,600 s = 3.6 MJ).</a:t>
                </a:r>
              </a:p>
              <a:p>
                <a:pPr algn="just"/>
                <a:endParaRPr lang="en-GB" sz="2000" noProof="0">
                  <a:solidFill>
                    <a:schemeClr val="tx1"/>
                  </a:solidFill>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In electricity markets, a</a:t>
                </a:r>
                <a:r>
                  <a:rPr lang="en-GB" sz="2000" noProof="0"/>
                  <a:t> </a:t>
                </a:r>
                <a:r>
                  <a:rPr lang="en-GB" sz="2000" b="1" noProof="0"/>
                  <a:t>market period</a:t>
                </a:r>
                <a:r>
                  <a:rPr lang="en-GB" sz="2000" noProof="0"/>
                  <a:t> refers to a specific time interval</a:t>
                </a:r>
                <a:r>
                  <a:rPr lang="en-GB" sz="2000" b="1" noProof="0"/>
                  <a:t>*</a:t>
                </a:r>
                <a:r>
                  <a:rPr lang="en-GB" sz="2000" noProof="0"/>
                  <a:t> during which market participants can buy or sell electricity.</a:t>
                </a:r>
                <a:endParaRPr lang="en-GB" sz="2000" noProof="0">
                  <a:solidFill>
                    <a:schemeClr val="tx1"/>
                  </a:solidFill>
                  <a:latin typeface="Arial" panose="020B0604020202020204" pitchFamily="34" charset="0"/>
                  <a:cs typeface="Arial" panose="020B0604020202020204" pitchFamily="34" charset="0"/>
                </a:endParaRPr>
              </a:p>
            </p:txBody>
          </p:sp>
        </mc:Choice>
        <mc:Fallback xmlns="">
          <p:sp>
            <p:nvSpPr>
              <p:cNvPr id="12" name="ZoneTexte 11">
                <a:extLst>
                  <a:ext uri="{FF2B5EF4-FFF2-40B4-BE49-F238E27FC236}">
                    <a16:creationId xmlns:a16="http://schemas.microsoft.com/office/drawing/2014/main" id="{15FCB583-1013-6F00-8B75-D231A2EFC27F}"/>
                  </a:ext>
                </a:extLst>
              </p:cNvPr>
              <p:cNvSpPr txBox="1">
                <a:spLocks noRot="1" noChangeAspect="1" noMove="1" noResize="1" noEditPoints="1" noAdjustHandles="1" noChangeArrowheads="1" noChangeShapeType="1" noTextEdit="1"/>
              </p:cNvSpPr>
              <p:nvPr/>
            </p:nvSpPr>
            <p:spPr>
              <a:xfrm>
                <a:off x="589584" y="1345820"/>
                <a:ext cx="9421673" cy="5693866"/>
              </a:xfrm>
              <a:prstGeom prst="rect">
                <a:avLst/>
              </a:prstGeom>
              <a:blipFill>
                <a:blip r:embed="rId3"/>
                <a:stretch>
                  <a:fillRect l="-712" t="-642" r="-647" b="-1071"/>
                </a:stretch>
              </a:blipFill>
            </p:spPr>
            <p:txBody>
              <a:bodyPr/>
              <a:lstStyle/>
              <a:p>
                <a:r>
                  <a:rPr lang="en-US">
                    <a:noFill/>
                  </a:rPr>
                  <a:t> </a:t>
                </a:r>
              </a:p>
            </p:txBody>
          </p:sp>
        </mc:Fallback>
      </mc:AlternateContent>
      <p:sp>
        <p:nvSpPr>
          <p:cNvPr id="15" name="ZoneTexte 14">
            <a:extLst>
              <a:ext uri="{FF2B5EF4-FFF2-40B4-BE49-F238E27FC236}">
                <a16:creationId xmlns:a16="http://schemas.microsoft.com/office/drawing/2014/main" id="{D25F16F3-4F30-AE1A-810B-904402F36199}"/>
              </a:ext>
            </a:extLst>
          </p:cNvPr>
          <p:cNvSpPr txBox="1"/>
          <p:nvPr/>
        </p:nvSpPr>
        <p:spPr>
          <a:xfrm>
            <a:off x="3986747" y="3859629"/>
            <a:ext cx="2719906" cy="400110"/>
          </a:xfrm>
          <a:prstGeom prst="rect">
            <a:avLst/>
          </a:prstGeom>
          <a:noFill/>
        </p:spPr>
        <p:txBody>
          <a:bodyPr wrap="square">
            <a:spAutoFit/>
          </a:bodyPr>
          <a:lstStyle/>
          <a:p>
            <a:pPr algn="ctr"/>
            <a:r>
              <a:rPr lang="en-GB" sz="2000" i="1" noProof="0">
                <a:latin typeface="Cambria" panose="02040503050406030204" pitchFamily="18" charset="0"/>
                <a:ea typeface="Cambria" panose="02040503050406030204" pitchFamily="18" charset="0"/>
                <a:cs typeface="Arial" panose="020B0604020202020204" pitchFamily="34" charset="0"/>
              </a:rPr>
              <a:t>E </a:t>
            </a:r>
            <a:r>
              <a:rPr lang="en-GB" sz="2000" noProof="0">
                <a:latin typeface="Arial" panose="020B0604020202020204" pitchFamily="34" charset="0"/>
                <a:cs typeface="Arial" panose="020B0604020202020204" pitchFamily="34" charset="0"/>
              </a:rPr>
              <a:t>[J] = </a:t>
            </a:r>
            <a:r>
              <a:rPr lang="en-GB" sz="2000" i="1" noProof="0">
                <a:latin typeface="Cambria" panose="02040503050406030204" pitchFamily="18" charset="0"/>
                <a:ea typeface="Cambria" panose="02040503050406030204" pitchFamily="18" charset="0"/>
                <a:cs typeface="Arial" panose="020B0604020202020204" pitchFamily="34" charset="0"/>
              </a:rPr>
              <a:t>P </a:t>
            </a:r>
            <a:r>
              <a:rPr lang="en-GB" sz="2000" noProof="0">
                <a:latin typeface="Arial" panose="020B0604020202020204" pitchFamily="34" charset="0"/>
                <a:cs typeface="Arial" panose="020B0604020202020204" pitchFamily="34" charset="0"/>
              </a:rPr>
              <a:t>[W] * </a:t>
            </a:r>
            <a:r>
              <a:rPr lang="en-GB" sz="2000" i="1" noProof="0">
                <a:latin typeface="Cambria" panose="02040503050406030204" pitchFamily="18" charset="0"/>
                <a:ea typeface="Cambria" panose="02040503050406030204" pitchFamily="18" charset="0"/>
                <a:cs typeface="Arial" panose="020B0604020202020204" pitchFamily="34" charset="0"/>
              </a:rPr>
              <a:t>T </a:t>
            </a:r>
            <a:r>
              <a:rPr lang="en-GB" sz="2000" noProof="0">
                <a:latin typeface="Arial" panose="020B0604020202020204" pitchFamily="34" charset="0"/>
                <a:cs typeface="Arial" panose="020B0604020202020204" pitchFamily="34" charset="0"/>
              </a:rPr>
              <a:t>[s]</a:t>
            </a:r>
          </a:p>
        </p:txBody>
      </p:sp>
      <p:sp>
        <p:nvSpPr>
          <p:cNvPr id="16" name="Rectangle 15">
            <a:extLst>
              <a:ext uri="{FF2B5EF4-FFF2-40B4-BE49-F238E27FC236}">
                <a16:creationId xmlns:a16="http://schemas.microsoft.com/office/drawing/2014/main" id="{F2A35FF9-3DCB-86F4-4F63-1B1A21781059}"/>
              </a:ext>
            </a:extLst>
          </p:cNvPr>
          <p:cNvSpPr/>
          <p:nvPr/>
        </p:nvSpPr>
        <p:spPr>
          <a:xfrm>
            <a:off x="3175000" y="3690114"/>
            <a:ext cx="4343400" cy="76200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 name="ZoneTexte 1">
            <a:extLst>
              <a:ext uri="{FF2B5EF4-FFF2-40B4-BE49-F238E27FC236}">
                <a16:creationId xmlns:a16="http://schemas.microsoft.com/office/drawing/2014/main" id="{0B61A38C-4879-2C8C-8A0E-19DD573595DE}"/>
              </a:ext>
            </a:extLst>
          </p:cNvPr>
          <p:cNvSpPr txBox="1"/>
          <p:nvPr/>
        </p:nvSpPr>
        <p:spPr>
          <a:xfrm>
            <a:off x="146050" y="7582534"/>
            <a:ext cx="9590126" cy="292388"/>
          </a:xfrm>
          <a:prstGeom prst="rect">
            <a:avLst/>
          </a:prstGeom>
          <a:noFill/>
        </p:spPr>
        <p:txBody>
          <a:bodyPr wrap="none" rtlCol="0">
            <a:spAutoFit/>
          </a:bodyPr>
          <a:lstStyle/>
          <a:p>
            <a:r>
              <a:rPr lang="en-GB" sz="1300" noProof="0">
                <a:latin typeface="Arial" panose="020B0604020202020204" pitchFamily="34" charset="0"/>
                <a:cs typeface="Arial" panose="020B0604020202020204" pitchFamily="34" charset="0"/>
              </a:rPr>
              <a:t>*Typically 15 minutes in the EU, but it may be different in other countries (five-minute intervals in the intraday market in the US).</a:t>
            </a:r>
          </a:p>
        </p:txBody>
      </p:sp>
      <p:sp>
        <p:nvSpPr>
          <p:cNvPr id="4" name="Espace réservé du numéro de diapositive 3">
            <a:extLst>
              <a:ext uri="{FF2B5EF4-FFF2-40B4-BE49-F238E27FC236}">
                <a16:creationId xmlns:a16="http://schemas.microsoft.com/office/drawing/2014/main" id="{73563B6C-D9DA-D666-BC48-8324561D29FC}"/>
              </a:ext>
            </a:extLst>
          </p:cNvPr>
          <p:cNvSpPr>
            <a:spLocks noGrp="1"/>
          </p:cNvSpPr>
          <p:nvPr>
            <p:ph type="sldNum" sz="quarter" idx="12"/>
          </p:nvPr>
        </p:nvSpPr>
        <p:spPr/>
        <p:txBody>
          <a:bodyPr/>
          <a:lstStyle/>
          <a:p>
            <a:fld id="{C7CC0789-4E3B-4896-AB79-9C52DA5A6F9C}" type="slidenum">
              <a:rPr lang="en-GB" smtClean="0"/>
              <a:t>44</a:t>
            </a:fld>
            <a:endParaRPr lang="en-GB"/>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69D6B2E-3FF6-48A8-F416-955D617820E5}"/>
              </a:ext>
            </a:extLst>
          </p:cNvPr>
          <p:cNvSpPr txBox="1"/>
          <p:nvPr/>
        </p:nvSpPr>
        <p:spPr>
          <a:xfrm>
            <a:off x="590881" y="2221422"/>
            <a:ext cx="9485264" cy="4095047"/>
          </a:xfrm>
          <a:prstGeom prst="rect">
            <a:avLst/>
          </a:prstGeom>
          <a:noFill/>
        </p:spPr>
        <p:txBody>
          <a:bodyPr wrap="square">
            <a:spAutoFit/>
          </a:bodyPr>
          <a:lstStyle/>
          <a:p>
            <a:pPr algn="just" defTabSz="914766" eaLnBrk="0" fontAlgn="base" hangingPunct="0">
              <a:spcBef>
                <a:spcPct val="0"/>
              </a:spcBef>
              <a:spcAft>
                <a:spcPct val="0"/>
              </a:spcAft>
            </a:pPr>
            <a:r>
              <a:rPr lang="en-GB" sz="2001">
                <a:latin typeface="Arial" panose="020B0604020202020204" pitchFamily="34" charset="0"/>
                <a:cs typeface="Arial" panose="020B0604020202020204" pitchFamily="34" charset="0"/>
              </a:rPr>
              <a:t>For the 2021-2030 period, </a:t>
            </a:r>
            <a:r>
              <a:rPr lang="en-GB" sz="2001" b="1">
                <a:latin typeface="Arial" panose="020B0604020202020204" pitchFamily="34" charset="0"/>
                <a:cs typeface="Arial" panose="020B0604020202020204" pitchFamily="34" charset="0"/>
              </a:rPr>
              <a:t>up to 57%</a:t>
            </a:r>
            <a:r>
              <a:rPr lang="en-GB" sz="2001">
                <a:latin typeface="Arial" panose="020B0604020202020204" pitchFamily="34" charset="0"/>
                <a:cs typeface="Arial" panose="020B0604020202020204" pitchFamily="34" charset="0"/>
              </a:rPr>
              <a:t> of EUAs will be auctioned. The remaining allowances will be allocated for free to prevent carbon leakage.</a:t>
            </a:r>
          </a:p>
          <a:p>
            <a:pPr algn="just" defTabSz="914766" eaLnBrk="0" fontAlgn="base" hangingPunct="0">
              <a:spcBef>
                <a:spcPct val="0"/>
              </a:spcBef>
              <a:spcAft>
                <a:spcPct val="0"/>
              </a:spcAft>
            </a:pPr>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Of the EUAs to be auctioned:</a:t>
            </a:r>
          </a:p>
          <a:p>
            <a:pPr algn="just"/>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90%</a:t>
            </a:r>
            <a:r>
              <a:rPr lang="en-GB" sz="2001">
                <a:latin typeface="Arial" panose="020B0604020202020204" pitchFamily="34" charset="0"/>
                <a:cs typeface="Arial" panose="020B0604020202020204" pitchFamily="34" charset="0"/>
              </a:rPr>
              <a:t> is distributed among all Member States based on their historical emissions at the start of the system. This ensures that countries with higher historical emissions are allocated more allowances to auction.</a:t>
            </a:r>
          </a:p>
          <a:p>
            <a:pPr marL="343037" indent="-343037" algn="just">
              <a:buFont typeface="Arial" panose="020B0604020202020204" pitchFamily="34" charset="0"/>
              <a:buChar char="•"/>
            </a:pPr>
            <a:endParaRPr lang="en-GB"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10%</a:t>
            </a:r>
            <a:r>
              <a:rPr lang="en-GB" sz="2001">
                <a:latin typeface="Arial" panose="020B0604020202020204" pitchFamily="34" charset="0"/>
                <a:cs typeface="Arial" panose="020B0604020202020204" pitchFamily="34" charset="0"/>
              </a:rPr>
              <a:t> is reserved for 16 Member States to support solidarity. These 16 countries are generally those with lower-income economies or a higher need for financial assistance to transition to low-carbon economies. These Member States include countries like Bulgaria, Croatia, Estonia, Latvia, Lithuania, Hungary, Poland, Romania, Slovakia, Slovenia, and others.</a:t>
            </a:r>
          </a:p>
        </p:txBody>
      </p:sp>
      <p:sp>
        <p:nvSpPr>
          <p:cNvPr id="6" name="ZoneTexte 5">
            <a:extLst>
              <a:ext uri="{FF2B5EF4-FFF2-40B4-BE49-F238E27FC236}">
                <a16:creationId xmlns:a16="http://schemas.microsoft.com/office/drawing/2014/main" id="{C99C7097-9114-0053-7088-F4EB37D2CA2B}"/>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EU Allowances (EAUs) – Allocation and auctioning (2/2)</a:t>
            </a:r>
          </a:p>
        </p:txBody>
      </p:sp>
      <p:sp>
        <p:nvSpPr>
          <p:cNvPr id="2" name="Espace réservé du numéro de diapositive 1">
            <a:extLst>
              <a:ext uri="{FF2B5EF4-FFF2-40B4-BE49-F238E27FC236}">
                <a16:creationId xmlns:a16="http://schemas.microsoft.com/office/drawing/2014/main" id="{49D56AB1-024E-A2AB-3FDC-CFBD38034BEC}"/>
              </a:ext>
            </a:extLst>
          </p:cNvPr>
          <p:cNvSpPr>
            <a:spLocks noGrp="1"/>
          </p:cNvSpPr>
          <p:nvPr>
            <p:ph type="sldNum" sz="quarter" idx="12"/>
          </p:nvPr>
        </p:nvSpPr>
        <p:spPr/>
        <p:txBody>
          <a:bodyPr/>
          <a:lstStyle/>
          <a:p>
            <a:fld id="{C7CC0789-4E3B-4896-AB79-9C52DA5A6F9C}" type="slidenum">
              <a:rPr lang="en-GB" smtClean="0"/>
              <a:t>440</a:t>
            </a:fld>
            <a:endParaRPr lang="en-GB"/>
          </a:p>
        </p:txBody>
      </p:sp>
    </p:spTree>
    <p:extLst>
      <p:ext uri="{BB962C8B-B14F-4D97-AF65-F5344CB8AC3E}">
        <p14:creationId xmlns:p14="http://schemas.microsoft.com/office/powerpoint/2010/main" val="55122038"/>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F7BC47A-0BE1-253A-D4D6-D8412589CA79}"/>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EEX as the common auction platform (1/2)</a:t>
            </a:r>
          </a:p>
        </p:txBody>
      </p:sp>
      <p:grpSp>
        <p:nvGrpSpPr>
          <p:cNvPr id="2" name="Groupe 1">
            <a:extLst>
              <a:ext uri="{FF2B5EF4-FFF2-40B4-BE49-F238E27FC236}">
                <a16:creationId xmlns:a16="http://schemas.microsoft.com/office/drawing/2014/main" id="{3F189986-200B-FCE5-A488-454C7D093DC1}"/>
              </a:ext>
            </a:extLst>
          </p:cNvPr>
          <p:cNvGrpSpPr/>
          <p:nvPr/>
        </p:nvGrpSpPr>
        <p:grpSpPr>
          <a:xfrm>
            <a:off x="1959774" y="5884516"/>
            <a:ext cx="6773853" cy="1099138"/>
            <a:chOff x="2087549" y="5925731"/>
            <a:chExt cx="6771176" cy="1098704"/>
          </a:xfrm>
        </p:grpSpPr>
        <p:grpSp>
          <p:nvGrpSpPr>
            <p:cNvPr id="12" name="Groupe 11">
              <a:extLst>
                <a:ext uri="{FF2B5EF4-FFF2-40B4-BE49-F238E27FC236}">
                  <a16:creationId xmlns:a16="http://schemas.microsoft.com/office/drawing/2014/main" id="{051CDF3D-CED8-A046-CE0F-C01A1BC83987}"/>
                </a:ext>
              </a:extLst>
            </p:cNvPr>
            <p:cNvGrpSpPr/>
            <p:nvPr/>
          </p:nvGrpSpPr>
          <p:grpSpPr>
            <a:xfrm>
              <a:off x="2087549" y="5925731"/>
              <a:ext cx="2832424" cy="1098699"/>
              <a:chOff x="1779665" y="6120993"/>
              <a:chExt cx="3211830" cy="1245871"/>
            </a:xfrm>
          </p:grpSpPr>
          <p:pic>
            <p:nvPicPr>
              <p:cNvPr id="3074" name="Picture 2" descr="European Energy Exchange AG (EEX)">
                <a:extLst>
                  <a:ext uri="{FF2B5EF4-FFF2-40B4-BE49-F238E27FC236}">
                    <a16:creationId xmlns:a16="http://schemas.microsoft.com/office/drawing/2014/main" id="{AB1C924F-2290-EF94-EFA2-1D08452143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058" y="6355714"/>
                <a:ext cx="2803044" cy="7764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58B9F8F-14E3-A88D-1B02-8668C48B0DB3}"/>
                  </a:ext>
                </a:extLst>
              </p:cNvPr>
              <p:cNvSpPr/>
              <p:nvPr/>
            </p:nvSpPr>
            <p:spPr>
              <a:xfrm>
                <a:off x="1779665" y="6120993"/>
                <a:ext cx="3211830" cy="1245871"/>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grpSp>
        <p:grpSp>
          <p:nvGrpSpPr>
            <p:cNvPr id="13" name="Groupe 12">
              <a:extLst>
                <a:ext uri="{FF2B5EF4-FFF2-40B4-BE49-F238E27FC236}">
                  <a16:creationId xmlns:a16="http://schemas.microsoft.com/office/drawing/2014/main" id="{B31D446B-D7AE-9E9A-C77C-FEEE63155922}"/>
                </a:ext>
              </a:extLst>
            </p:cNvPr>
            <p:cNvGrpSpPr/>
            <p:nvPr/>
          </p:nvGrpSpPr>
          <p:grpSpPr>
            <a:xfrm>
              <a:off x="6026301" y="5925735"/>
              <a:ext cx="2832424" cy="1098700"/>
              <a:chOff x="5472010" y="6120992"/>
              <a:chExt cx="3211830" cy="1245871"/>
            </a:xfrm>
          </p:grpSpPr>
          <p:pic>
            <p:nvPicPr>
              <p:cNvPr id="3076" name="Picture 4" descr="European Commodity Clearing - Wikipedia">
                <a:extLst>
                  <a:ext uri="{FF2B5EF4-FFF2-40B4-BE49-F238E27FC236}">
                    <a16:creationId xmlns:a16="http://schemas.microsoft.com/office/drawing/2014/main" id="{D2F9DD9F-49F0-B0D8-22FE-85958B626D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650" b="10020"/>
              <a:stretch/>
            </p:blipFill>
            <p:spPr bwMode="auto">
              <a:xfrm>
                <a:off x="5777865" y="6326686"/>
                <a:ext cx="2600120" cy="83448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74B9685-CE70-D7CC-9A75-18F11A2FB11D}"/>
                  </a:ext>
                </a:extLst>
              </p:cNvPr>
              <p:cNvSpPr/>
              <p:nvPr/>
            </p:nvSpPr>
            <p:spPr>
              <a:xfrm>
                <a:off x="5472010" y="6120992"/>
                <a:ext cx="3211830" cy="1245871"/>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grpSp>
      </p:grpSp>
      <p:sp>
        <p:nvSpPr>
          <p:cNvPr id="4" name="ZoneTexte 3">
            <a:extLst>
              <a:ext uri="{FF2B5EF4-FFF2-40B4-BE49-F238E27FC236}">
                <a16:creationId xmlns:a16="http://schemas.microsoft.com/office/drawing/2014/main" id="{2601815C-9B87-13E9-9DA8-1A809A069E2F}"/>
              </a:ext>
            </a:extLst>
          </p:cNvPr>
          <p:cNvSpPr txBox="1"/>
          <p:nvPr/>
        </p:nvSpPr>
        <p:spPr>
          <a:xfrm>
            <a:off x="590880" y="1358751"/>
            <a:ext cx="9482996" cy="4095047"/>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Auctioning Regulation outlines the rules governing the timing, administration, and other aspects of the auctioning process under the EU ETS. These rules ensure consistency and transparency in the allocation of allowances.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The </a:t>
            </a:r>
            <a:r>
              <a:rPr lang="en-GB" sz="2001" b="1">
                <a:latin typeface="Arial" panose="020B0604020202020204" pitchFamily="34" charset="0"/>
                <a:cs typeface="Arial" panose="020B0604020202020204" pitchFamily="34" charset="0"/>
              </a:rPr>
              <a:t>European Energy Exchange (EEX)</a:t>
            </a:r>
            <a:r>
              <a:rPr lang="en-GB" sz="2001">
                <a:latin typeface="Arial" panose="020B0604020202020204" pitchFamily="34" charset="0"/>
                <a:cs typeface="Arial" panose="020B0604020202020204" pitchFamily="34" charset="0"/>
              </a:rPr>
              <a:t>, based in Leipzig, Germany, serves as the common auction platform. It works alongside its </a:t>
            </a:r>
            <a:r>
              <a:rPr lang="en-GB" sz="2001" b="1">
                <a:latin typeface="Arial" panose="020B0604020202020204" pitchFamily="34" charset="0"/>
                <a:cs typeface="Arial" panose="020B0604020202020204" pitchFamily="34" charset="0"/>
              </a:rPr>
              <a:t>clearing system</a:t>
            </a:r>
            <a:r>
              <a:rPr lang="en-GB" sz="2001">
                <a:latin typeface="Arial" panose="020B0604020202020204" pitchFamily="34" charset="0"/>
                <a:cs typeface="Arial" panose="020B0604020202020204" pitchFamily="34" charset="0"/>
              </a:rPr>
              <a:t>, </a:t>
            </a:r>
            <a:r>
              <a:rPr lang="en-GB" sz="2001" b="1">
                <a:latin typeface="Arial" panose="020B0604020202020204" pitchFamily="34" charset="0"/>
                <a:cs typeface="Arial" panose="020B0604020202020204" pitchFamily="34" charset="0"/>
              </a:rPr>
              <a:t>European Commodity Clearing AG (ECC)</a:t>
            </a:r>
            <a:r>
              <a:rPr lang="en-GB" sz="2001">
                <a:latin typeface="Arial" panose="020B0604020202020204" pitchFamily="34" charset="0"/>
                <a:cs typeface="Arial" panose="020B0604020202020204" pitchFamily="34" charset="0"/>
              </a:rPr>
              <a:t>. The </a:t>
            </a:r>
            <a:r>
              <a:rPr lang="en-GB" sz="2001" b="1">
                <a:latin typeface="Arial" panose="020B0604020202020204" pitchFamily="34" charset="0"/>
                <a:cs typeface="Arial" panose="020B0604020202020204" pitchFamily="34" charset="0"/>
              </a:rPr>
              <a:t>EEX</a:t>
            </a:r>
            <a:r>
              <a:rPr lang="en-GB" sz="2001">
                <a:latin typeface="Arial" panose="020B0604020202020204" pitchFamily="34" charset="0"/>
                <a:cs typeface="Arial" panose="020B0604020202020204" pitchFamily="34" charset="0"/>
              </a:rPr>
              <a:t> is responsible for conducting the auctions, while the </a:t>
            </a:r>
            <a:r>
              <a:rPr lang="en-GB" sz="2001" b="1">
                <a:latin typeface="Arial" panose="020B0604020202020204" pitchFamily="34" charset="0"/>
                <a:cs typeface="Arial" panose="020B0604020202020204" pitchFamily="34" charset="0"/>
              </a:rPr>
              <a:t>ECC</a:t>
            </a:r>
            <a:r>
              <a:rPr lang="en-GB" sz="2001">
                <a:latin typeface="Arial" panose="020B0604020202020204" pitchFamily="34" charset="0"/>
                <a:cs typeface="Arial" panose="020B0604020202020204" pitchFamily="34" charset="0"/>
              </a:rPr>
              <a:t> ensures the financial settlement and clearing of transactions.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In simpler terms, the EEX handles the bidding process, while the ECC handles the financial transactions and ensures that the buying and selling of allowances are executed smoothly.</a:t>
            </a:r>
          </a:p>
        </p:txBody>
      </p:sp>
      <p:sp>
        <p:nvSpPr>
          <p:cNvPr id="3" name="Espace réservé du numéro de diapositive 2">
            <a:extLst>
              <a:ext uri="{FF2B5EF4-FFF2-40B4-BE49-F238E27FC236}">
                <a16:creationId xmlns:a16="http://schemas.microsoft.com/office/drawing/2014/main" id="{D5BE6A3E-A769-4A98-841E-D015E64B3832}"/>
              </a:ext>
            </a:extLst>
          </p:cNvPr>
          <p:cNvSpPr>
            <a:spLocks noGrp="1"/>
          </p:cNvSpPr>
          <p:nvPr>
            <p:ph type="sldNum" sz="quarter" idx="12"/>
          </p:nvPr>
        </p:nvSpPr>
        <p:spPr/>
        <p:txBody>
          <a:bodyPr/>
          <a:lstStyle/>
          <a:p>
            <a:fld id="{C7CC0789-4E3B-4896-AB79-9C52DA5A6F9C}" type="slidenum">
              <a:rPr lang="en-GB" smtClean="0"/>
              <a:t>441</a:t>
            </a:fld>
            <a:endParaRPr lang="en-GB"/>
          </a:p>
        </p:txBody>
      </p:sp>
    </p:spTree>
    <p:extLst>
      <p:ext uri="{BB962C8B-B14F-4D97-AF65-F5344CB8AC3E}">
        <p14:creationId xmlns:p14="http://schemas.microsoft.com/office/powerpoint/2010/main" val="1221851775"/>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B73E0A8-A830-3A2B-7921-DCCAA5FF2E57}"/>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EEX as the common auction platform (2/2)</a:t>
            </a:r>
          </a:p>
        </p:txBody>
      </p:sp>
      <p:sp>
        <p:nvSpPr>
          <p:cNvPr id="7" name="ZoneTexte 6">
            <a:extLst>
              <a:ext uri="{FF2B5EF4-FFF2-40B4-BE49-F238E27FC236}">
                <a16:creationId xmlns:a16="http://schemas.microsoft.com/office/drawing/2014/main" id="{1A3B833F-8F9C-C77C-EB31-12CD8321CB5A}"/>
              </a:ext>
            </a:extLst>
          </p:cNvPr>
          <p:cNvSpPr txBox="1"/>
          <p:nvPr/>
        </p:nvSpPr>
        <p:spPr>
          <a:xfrm>
            <a:off x="590880" y="1914431"/>
            <a:ext cx="9511638" cy="4710843"/>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On </a:t>
            </a:r>
            <a:r>
              <a:rPr lang="en-GB" sz="2001" b="1">
                <a:latin typeface="Arial" panose="020B0604020202020204" pitchFamily="34" charset="0"/>
                <a:cs typeface="Arial" panose="020B0604020202020204" pitchFamily="34" charset="0"/>
              </a:rPr>
              <a:t>November 4, 2020</a:t>
            </a:r>
            <a:r>
              <a:rPr lang="en-GB" sz="2001">
                <a:latin typeface="Arial" panose="020B0604020202020204" pitchFamily="34" charset="0"/>
                <a:cs typeface="Arial" panose="020B0604020202020204" pitchFamily="34" charset="0"/>
              </a:rPr>
              <a:t>, the </a:t>
            </a:r>
            <a:r>
              <a:rPr lang="en-GB" sz="2001" b="1">
                <a:latin typeface="Arial" panose="020B0604020202020204" pitchFamily="34" charset="0"/>
                <a:cs typeface="Arial" panose="020B0604020202020204" pitchFamily="34" charset="0"/>
              </a:rPr>
              <a:t>European Commission</a:t>
            </a:r>
            <a:r>
              <a:rPr lang="en-GB" sz="2001">
                <a:latin typeface="Arial" panose="020B0604020202020204" pitchFamily="34" charset="0"/>
                <a:cs typeface="Arial" panose="020B0604020202020204" pitchFamily="34" charset="0"/>
              </a:rPr>
              <a:t> signed a five-year contract with EEX and ECC. This contract can be extended for up to seven years, as agreed upon in the joint procurement agreement between the Commission and Member States.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EUAs are auctioned by </a:t>
            </a:r>
            <a:r>
              <a:rPr lang="en-GB" sz="2001" b="1">
                <a:latin typeface="Arial" panose="020B0604020202020204" pitchFamily="34" charset="0"/>
                <a:cs typeface="Arial" panose="020B0604020202020204" pitchFamily="34" charset="0"/>
              </a:rPr>
              <a:t>28 countries</a:t>
            </a:r>
            <a:r>
              <a:rPr lang="en-GB" sz="2001">
                <a:latin typeface="Arial" panose="020B0604020202020204" pitchFamily="34" charset="0"/>
                <a:cs typeface="Arial" panose="020B0604020202020204" pitchFamily="34" charset="0"/>
              </a:rPr>
              <a:t>, including </a:t>
            </a:r>
            <a:r>
              <a:rPr lang="en-GB" sz="2001" b="1">
                <a:latin typeface="Arial" panose="020B0604020202020204" pitchFamily="34" charset="0"/>
                <a:cs typeface="Arial" panose="020B0604020202020204" pitchFamily="34" charset="0"/>
              </a:rPr>
              <a:t>25 EU Member States</a:t>
            </a:r>
            <a:r>
              <a:rPr lang="en-GB" sz="2001">
                <a:latin typeface="Arial" panose="020B0604020202020204" pitchFamily="34" charset="0"/>
                <a:cs typeface="Arial" panose="020B0604020202020204" pitchFamily="34" charset="0"/>
              </a:rPr>
              <a:t> as well as </a:t>
            </a:r>
            <a:r>
              <a:rPr lang="en-GB" sz="2001" b="1">
                <a:latin typeface="Arial" panose="020B0604020202020204" pitchFamily="34" charset="0"/>
                <a:cs typeface="Arial" panose="020B0604020202020204" pitchFamily="34" charset="0"/>
              </a:rPr>
              <a:t>Iceland</a:t>
            </a:r>
            <a:r>
              <a:rPr lang="en-GB" sz="2001">
                <a:latin typeface="Arial" panose="020B0604020202020204" pitchFamily="34" charset="0"/>
                <a:cs typeface="Arial" panose="020B0604020202020204" pitchFamily="34" charset="0"/>
              </a:rPr>
              <a:t>, </a:t>
            </a:r>
            <a:r>
              <a:rPr lang="en-GB" sz="2001" b="1">
                <a:latin typeface="Arial" panose="020B0604020202020204" pitchFamily="34" charset="0"/>
                <a:cs typeface="Arial" panose="020B0604020202020204" pitchFamily="34" charset="0"/>
              </a:rPr>
              <a:t>Liechtenstein</a:t>
            </a:r>
            <a:r>
              <a:rPr lang="en-GB" sz="2001">
                <a:latin typeface="Arial" panose="020B0604020202020204" pitchFamily="34" charset="0"/>
                <a:cs typeface="Arial" panose="020B0604020202020204" pitchFamily="34" charset="0"/>
              </a:rPr>
              <a:t>, and </a:t>
            </a:r>
            <a:r>
              <a:rPr lang="en-GB" sz="2001" b="1">
                <a:latin typeface="Arial" panose="020B0604020202020204" pitchFamily="34" charset="0"/>
                <a:cs typeface="Arial" panose="020B0604020202020204" pitchFamily="34" charset="0"/>
              </a:rPr>
              <a:t>Norway</a:t>
            </a:r>
            <a:r>
              <a:rPr lang="en-GB" sz="2001">
                <a:latin typeface="Arial" panose="020B0604020202020204" pitchFamily="34" charset="0"/>
                <a:cs typeface="Arial" panose="020B0604020202020204" pitchFamily="34" charset="0"/>
              </a:rPr>
              <a:t>. These countries participate in a </a:t>
            </a:r>
            <a:r>
              <a:rPr lang="en-GB" sz="2001" b="1">
                <a:latin typeface="Arial" panose="020B0604020202020204" pitchFamily="34" charset="0"/>
                <a:cs typeface="Arial" panose="020B0604020202020204" pitchFamily="34" charset="0"/>
              </a:rPr>
              <a:t>common auction platform</a:t>
            </a:r>
            <a:r>
              <a:rPr lang="en-GB" sz="2001">
                <a:latin typeface="Arial" panose="020B0604020202020204" pitchFamily="34" charset="0"/>
                <a:cs typeface="Arial" panose="020B0604020202020204" pitchFamily="34" charset="0"/>
              </a:rPr>
              <a:t>, which was selected through a joint procurement procedure.</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To clarify, </a:t>
            </a:r>
            <a:r>
              <a:rPr lang="en-GB" sz="2001" b="1">
                <a:latin typeface="Arial" panose="020B0604020202020204" pitchFamily="34" charset="0"/>
                <a:cs typeface="Arial" panose="020B0604020202020204" pitchFamily="34" charset="0"/>
              </a:rPr>
              <a:t>each participating country</a:t>
            </a:r>
            <a:r>
              <a:rPr lang="en-GB" sz="2001">
                <a:latin typeface="Arial" panose="020B0604020202020204" pitchFamily="34" charset="0"/>
                <a:cs typeface="Arial" panose="020B0604020202020204" pitchFamily="34" charset="0"/>
              </a:rPr>
              <a:t> receives a certain amount of EUAs and is responsible for auctioning them. The </a:t>
            </a:r>
            <a:r>
              <a:rPr lang="en-GB" sz="2001" b="1">
                <a:latin typeface="Arial" panose="020B0604020202020204" pitchFamily="34" charset="0"/>
                <a:cs typeface="Arial" panose="020B0604020202020204" pitchFamily="34" charset="0"/>
              </a:rPr>
              <a:t>agents</a:t>
            </a:r>
            <a:r>
              <a:rPr lang="en-GB" sz="2001">
                <a:latin typeface="Arial" panose="020B0604020202020204" pitchFamily="34" charset="0"/>
                <a:cs typeface="Arial" panose="020B0604020202020204" pitchFamily="34" charset="0"/>
              </a:rPr>
              <a:t> answering to the auction are typically entities designated by each country (such as a national auction body or another authorized representative). These agents manage the auction process for their respective country's allowances, while the EEX platform facilitates the broader auctioning process across all participating countries.</a:t>
            </a:r>
          </a:p>
        </p:txBody>
      </p:sp>
      <p:sp>
        <p:nvSpPr>
          <p:cNvPr id="2" name="Espace réservé du numéro de diapositive 1">
            <a:extLst>
              <a:ext uri="{FF2B5EF4-FFF2-40B4-BE49-F238E27FC236}">
                <a16:creationId xmlns:a16="http://schemas.microsoft.com/office/drawing/2014/main" id="{FA8B5FF6-6775-96E9-22CF-7FEA8A9BFB36}"/>
              </a:ext>
            </a:extLst>
          </p:cNvPr>
          <p:cNvSpPr>
            <a:spLocks noGrp="1"/>
          </p:cNvSpPr>
          <p:nvPr>
            <p:ph type="sldNum" sz="quarter" idx="12"/>
          </p:nvPr>
        </p:nvSpPr>
        <p:spPr/>
        <p:txBody>
          <a:bodyPr/>
          <a:lstStyle/>
          <a:p>
            <a:fld id="{C7CC0789-4E3B-4896-AB79-9C52DA5A6F9C}" type="slidenum">
              <a:rPr lang="en-GB" smtClean="0"/>
              <a:t>442</a:t>
            </a:fld>
            <a:endParaRPr lang="en-GB"/>
          </a:p>
        </p:txBody>
      </p:sp>
    </p:spTree>
    <p:extLst>
      <p:ext uri="{BB962C8B-B14F-4D97-AF65-F5344CB8AC3E}">
        <p14:creationId xmlns:p14="http://schemas.microsoft.com/office/powerpoint/2010/main" val="2696500252"/>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ECD68E79-45FA-3A3A-C404-8D9A2B9933D1}"/>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Why a common exchange trading platform?</a:t>
            </a:r>
          </a:p>
        </p:txBody>
      </p:sp>
      <p:sp>
        <p:nvSpPr>
          <p:cNvPr id="9" name="ZoneTexte 8">
            <a:extLst>
              <a:ext uri="{FF2B5EF4-FFF2-40B4-BE49-F238E27FC236}">
                <a16:creationId xmlns:a16="http://schemas.microsoft.com/office/drawing/2014/main" id="{4399B6A7-CBE8-E028-1B73-ECF50B7E05DA}"/>
              </a:ext>
            </a:extLst>
          </p:cNvPr>
          <p:cNvSpPr txBox="1"/>
          <p:nvPr/>
        </p:nvSpPr>
        <p:spPr>
          <a:xfrm>
            <a:off x="590881" y="1770296"/>
            <a:ext cx="9485264" cy="5018742"/>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A common exchange trading platform offers key advantages:</a:t>
            </a:r>
          </a:p>
          <a:p>
            <a:pPr algn="just"/>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It enhances transparency by providing recognized </a:t>
            </a:r>
            <a:r>
              <a:rPr lang="en-GB" sz="2001" b="1">
                <a:latin typeface="Arial" panose="020B0604020202020204" pitchFamily="34" charset="0"/>
                <a:cs typeface="Arial" panose="020B0604020202020204" pitchFamily="34" charset="0"/>
              </a:rPr>
              <a:t>reference prices </a:t>
            </a:r>
            <a:r>
              <a:rPr lang="en-GB" sz="2001">
                <a:latin typeface="Arial" panose="020B0604020202020204" pitchFamily="34" charset="0"/>
                <a:cs typeface="Arial" panose="020B0604020202020204" pitchFamily="34" charset="0"/>
              </a:rPr>
              <a:t>and </a:t>
            </a:r>
            <a:r>
              <a:rPr lang="en-GB" sz="2001" b="1">
                <a:latin typeface="Arial" panose="020B0604020202020204" pitchFamily="34" charset="0"/>
                <a:cs typeface="Arial" panose="020B0604020202020204" pitchFamily="34" charset="0"/>
              </a:rPr>
              <a:t>publishing market data</a:t>
            </a:r>
            <a:r>
              <a:rPr lang="en-GB" sz="2001">
                <a:latin typeface="Arial" panose="020B0604020202020204" pitchFamily="34" charset="0"/>
                <a:cs typeface="Arial" panose="020B0604020202020204" pitchFamily="34" charset="0"/>
              </a:rPr>
              <a:t>, including prices and volumes.</a:t>
            </a:r>
          </a:p>
          <a:p>
            <a:pPr algn="just"/>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It pools liquidity by attracting a large number of trading participants to a single, unified system.</a:t>
            </a:r>
          </a:p>
          <a:p>
            <a:pPr algn="just"/>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It enhances stability and security through the high degree of automation in standardized trading and settlement processes.</a:t>
            </a:r>
          </a:p>
          <a:p>
            <a:pPr algn="just"/>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It eliminates counterparty risks since clearing and settlement are managed by the clearing house, ECC.</a:t>
            </a:r>
          </a:p>
          <a:p>
            <a:pPr algn="just"/>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It ensures equal treatment and non-discrimination by adhering to strict regulatory standards and maintaining </a:t>
            </a:r>
            <a:r>
              <a:rPr lang="en-GB" sz="2001" b="1">
                <a:latin typeface="Arial" panose="020B0604020202020204" pitchFamily="34" charset="0"/>
                <a:cs typeface="Arial" panose="020B0604020202020204" pitchFamily="34" charset="0"/>
              </a:rPr>
              <a:t>anonymity for participants</a:t>
            </a:r>
            <a:r>
              <a:rPr lang="en-GB" sz="2001">
                <a:latin typeface="Arial" panose="020B0604020202020204" pitchFamily="34" charset="0"/>
                <a:cs typeface="Arial" panose="020B0604020202020204" pitchFamily="34" charset="0"/>
              </a:rPr>
              <a:t>.</a:t>
            </a:r>
          </a:p>
        </p:txBody>
      </p:sp>
      <p:sp>
        <p:nvSpPr>
          <p:cNvPr id="2" name="Espace réservé du numéro de diapositive 1">
            <a:extLst>
              <a:ext uri="{FF2B5EF4-FFF2-40B4-BE49-F238E27FC236}">
                <a16:creationId xmlns:a16="http://schemas.microsoft.com/office/drawing/2014/main" id="{9B0D98EE-DA58-8EE6-2F3C-41632A38CF86}"/>
              </a:ext>
            </a:extLst>
          </p:cNvPr>
          <p:cNvSpPr>
            <a:spLocks noGrp="1"/>
          </p:cNvSpPr>
          <p:nvPr>
            <p:ph type="sldNum" sz="quarter" idx="12"/>
          </p:nvPr>
        </p:nvSpPr>
        <p:spPr/>
        <p:txBody>
          <a:bodyPr/>
          <a:lstStyle/>
          <a:p>
            <a:fld id="{C7CC0789-4E3B-4896-AB79-9C52DA5A6F9C}" type="slidenum">
              <a:rPr lang="en-GB" smtClean="0"/>
              <a:t>443</a:t>
            </a:fld>
            <a:endParaRPr lang="en-GB"/>
          </a:p>
        </p:txBody>
      </p:sp>
    </p:spTree>
    <p:extLst>
      <p:ext uri="{BB962C8B-B14F-4D97-AF65-F5344CB8AC3E}">
        <p14:creationId xmlns:p14="http://schemas.microsoft.com/office/powerpoint/2010/main" val="3246988218"/>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EECBAFB9-9141-E363-5A6C-AC6FFAAB1945}"/>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EEX auctions for the EU ETS</a:t>
            </a:r>
          </a:p>
        </p:txBody>
      </p:sp>
      <p:grpSp>
        <p:nvGrpSpPr>
          <p:cNvPr id="21" name="Groupe 20">
            <a:extLst>
              <a:ext uri="{FF2B5EF4-FFF2-40B4-BE49-F238E27FC236}">
                <a16:creationId xmlns:a16="http://schemas.microsoft.com/office/drawing/2014/main" id="{9033920D-E76E-FB16-3C71-504F5AC03CF1}"/>
              </a:ext>
            </a:extLst>
          </p:cNvPr>
          <p:cNvGrpSpPr/>
          <p:nvPr/>
        </p:nvGrpSpPr>
        <p:grpSpPr>
          <a:xfrm>
            <a:off x="1437476" y="1740792"/>
            <a:ext cx="7818449" cy="4377293"/>
            <a:chOff x="697230" y="1691640"/>
            <a:chExt cx="9292590" cy="5132070"/>
          </a:xfrm>
        </p:grpSpPr>
        <p:pic>
          <p:nvPicPr>
            <p:cNvPr id="17" name="Image 16">
              <a:extLst>
                <a:ext uri="{FF2B5EF4-FFF2-40B4-BE49-F238E27FC236}">
                  <a16:creationId xmlns:a16="http://schemas.microsoft.com/office/drawing/2014/main" id="{D633BC66-9DA0-E5A9-EF77-64B4B05F65DE}"/>
                </a:ext>
              </a:extLst>
            </p:cNvPr>
            <p:cNvPicPr>
              <a:picLocks noChangeAspect="1"/>
            </p:cNvPicPr>
            <p:nvPr/>
          </p:nvPicPr>
          <p:blipFill>
            <a:blip r:embed="rId2"/>
            <a:srcRect l="927" t="4886" r="4867" b="2852"/>
            <a:stretch/>
          </p:blipFill>
          <p:spPr>
            <a:xfrm>
              <a:off x="697230" y="1691640"/>
              <a:ext cx="9292590" cy="5132070"/>
            </a:xfrm>
            <a:prstGeom prst="rect">
              <a:avLst/>
            </a:prstGeom>
          </p:spPr>
        </p:pic>
        <p:sp>
          <p:nvSpPr>
            <p:cNvPr id="20" name="Rectangle 19">
              <a:extLst>
                <a:ext uri="{FF2B5EF4-FFF2-40B4-BE49-F238E27FC236}">
                  <a16:creationId xmlns:a16="http://schemas.microsoft.com/office/drawing/2014/main" id="{EA9C93D3-6C4A-3B7A-33A9-2680FD7D39DD}"/>
                </a:ext>
              </a:extLst>
            </p:cNvPr>
            <p:cNvSpPr/>
            <p:nvPr/>
          </p:nvSpPr>
          <p:spPr>
            <a:xfrm>
              <a:off x="697230" y="1691641"/>
              <a:ext cx="9292590" cy="5132069"/>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grpSp>
      <p:sp>
        <p:nvSpPr>
          <p:cNvPr id="25" name="Rectangle 1">
            <a:extLst>
              <a:ext uri="{FF2B5EF4-FFF2-40B4-BE49-F238E27FC236}">
                <a16:creationId xmlns:a16="http://schemas.microsoft.com/office/drawing/2014/main" id="{C5B4CD88-866E-2B01-95C9-FC263191F942}"/>
              </a:ext>
            </a:extLst>
          </p:cNvPr>
          <p:cNvSpPr>
            <a:spLocks noChangeArrowheads="1"/>
          </p:cNvSpPr>
          <p:nvPr/>
        </p:nvSpPr>
        <p:spPr bwMode="auto">
          <a:xfrm>
            <a:off x="2778314" y="6199211"/>
            <a:ext cx="5136769" cy="307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76" tIns="45738" rIns="91476" bIns="45738" numCol="1" anchor="ctr" anchorCtr="0" compatLnSpc="1">
            <a:prstTxWarp prst="textNoShape">
              <a:avLst/>
            </a:prstTxWarp>
            <a:spAutoFit/>
          </a:bodyPr>
          <a:lstStyle/>
          <a:p>
            <a:pPr algn="ctr" defTabSz="914766" eaLnBrk="0" fontAlgn="base" hangingPunct="0">
              <a:spcBef>
                <a:spcPct val="0"/>
              </a:spcBef>
              <a:spcAft>
                <a:spcPct val="0"/>
              </a:spcAft>
            </a:pPr>
            <a:r>
              <a:rPr lang="en-GB" sz="1401" i="1">
                <a:latin typeface="Arial" panose="020B0604020202020204" pitchFamily="34" charset="0"/>
              </a:rPr>
              <a:t>EEX: Over 2,800 successful auctions for the EU ETS to date.</a:t>
            </a:r>
            <a:r>
              <a:rPr lang="en-GB" sz="1401" b="1" baseline="30000">
                <a:solidFill>
                  <a:srgbClr val="1F1F1F"/>
                </a:solidFill>
                <a:latin typeface="Arial" panose="020B0604020202020204" pitchFamily="34" charset="0"/>
                <a:cs typeface="Arial" panose="020B0604020202020204" pitchFamily="34" charset="0"/>
              </a:rPr>
              <a:t>1</a:t>
            </a:r>
            <a:endParaRPr lang="en-GB" sz="1401" i="1">
              <a:latin typeface="Arial" panose="020B0604020202020204" pitchFamily="34" charset="0"/>
            </a:endParaRPr>
          </a:p>
        </p:txBody>
      </p:sp>
      <p:sp>
        <p:nvSpPr>
          <p:cNvPr id="3" name="ZoneTexte 2">
            <a:extLst>
              <a:ext uri="{FF2B5EF4-FFF2-40B4-BE49-F238E27FC236}">
                <a16:creationId xmlns:a16="http://schemas.microsoft.com/office/drawing/2014/main" id="{7BCFA56C-FBF0-7280-AE42-9ACCE2CC17FB}"/>
              </a:ext>
            </a:extLst>
          </p:cNvPr>
          <p:cNvSpPr txBox="1"/>
          <p:nvPr/>
        </p:nvSpPr>
        <p:spPr>
          <a:xfrm>
            <a:off x="265578" y="7456554"/>
            <a:ext cx="9420522" cy="431057"/>
          </a:xfrm>
          <a:prstGeom prst="rect">
            <a:avLst/>
          </a:prstGeom>
          <a:noFill/>
        </p:spPr>
        <p:txBody>
          <a:bodyPr wrap="square">
            <a:spAutoFit/>
          </a:bodyPr>
          <a:lstStyle/>
          <a:p>
            <a:r>
              <a:rPr lang="en-GB" sz="1100" b="1" baseline="30000">
                <a:solidFill>
                  <a:srgbClr val="1F1F1F"/>
                </a:solidFill>
                <a:latin typeface="Arial" panose="020B0604020202020204" pitchFamily="34" charset="0"/>
                <a:cs typeface="Arial" panose="020B0604020202020204" pitchFamily="34" charset="0"/>
              </a:rPr>
              <a:t>1</a:t>
            </a:r>
            <a:r>
              <a:rPr lang="en-GB" sz="1100">
                <a:latin typeface="Arial" panose="020B0604020202020204" pitchFamily="34" charset="0"/>
                <a:cs typeface="Arial" panose="020B0604020202020204" pitchFamily="34" charset="0"/>
              </a:rPr>
              <a:t>https://www.eex.com/fileadmin/EEX/Downloads/Markets/Environmentals/20240905_EU_ETS_-_Participation_in_the_auctions_and_outlook_secondary_market.pdf</a:t>
            </a:r>
          </a:p>
        </p:txBody>
      </p:sp>
      <p:sp>
        <p:nvSpPr>
          <p:cNvPr id="2" name="Espace réservé du numéro de diapositive 1">
            <a:extLst>
              <a:ext uri="{FF2B5EF4-FFF2-40B4-BE49-F238E27FC236}">
                <a16:creationId xmlns:a16="http://schemas.microsoft.com/office/drawing/2014/main" id="{D493848B-8CB8-13EE-52DC-DAF8845343A3}"/>
              </a:ext>
            </a:extLst>
          </p:cNvPr>
          <p:cNvSpPr>
            <a:spLocks noGrp="1"/>
          </p:cNvSpPr>
          <p:nvPr>
            <p:ph type="sldNum" sz="quarter" idx="12"/>
          </p:nvPr>
        </p:nvSpPr>
        <p:spPr/>
        <p:txBody>
          <a:bodyPr/>
          <a:lstStyle/>
          <a:p>
            <a:fld id="{C7CC0789-4E3B-4896-AB79-9C52DA5A6F9C}" type="slidenum">
              <a:rPr lang="en-GB" smtClean="0"/>
              <a:t>444</a:t>
            </a:fld>
            <a:endParaRPr lang="en-GB"/>
          </a:p>
        </p:txBody>
      </p:sp>
    </p:spTree>
    <p:extLst>
      <p:ext uri="{BB962C8B-B14F-4D97-AF65-F5344CB8AC3E}">
        <p14:creationId xmlns:p14="http://schemas.microsoft.com/office/powerpoint/2010/main" val="1818626748"/>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15DB5957-5F1D-C015-CC31-340A78C54F57}"/>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The participation to the auctions market</a:t>
            </a:r>
          </a:p>
        </p:txBody>
      </p:sp>
      <p:sp>
        <p:nvSpPr>
          <p:cNvPr id="12" name="ZoneTexte 11">
            <a:extLst>
              <a:ext uri="{FF2B5EF4-FFF2-40B4-BE49-F238E27FC236}">
                <a16:creationId xmlns:a16="http://schemas.microsoft.com/office/drawing/2014/main" id="{7FF5E76D-FD44-FC10-C890-8BB457EBFABE}"/>
              </a:ext>
            </a:extLst>
          </p:cNvPr>
          <p:cNvSpPr txBox="1"/>
          <p:nvPr/>
        </p:nvSpPr>
        <p:spPr>
          <a:xfrm>
            <a:off x="590881" y="1117288"/>
            <a:ext cx="9485264" cy="6712182"/>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Eligibility to participate in EUAs auctions is governed by the Auctioning Regulation. The following categories of participants are permitted:</a:t>
            </a:r>
          </a:p>
          <a:p>
            <a:pPr algn="just"/>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Compliance buyers</a:t>
            </a:r>
            <a:r>
              <a:rPr lang="en-GB" sz="2001">
                <a:latin typeface="Arial" panose="020B0604020202020204" pitchFamily="34" charset="0"/>
                <a:cs typeface="Arial" panose="020B0604020202020204" pitchFamily="34" charset="0"/>
              </a:rPr>
              <a:t>: These include operators of stationary installations (e.g., power plants and industrial facilities), aircraft operators, and shipping companies;</a:t>
            </a:r>
          </a:p>
          <a:p>
            <a:pPr marL="343037" indent="-343037" algn="just">
              <a:buFont typeface="Arial" panose="020B0604020202020204" pitchFamily="34" charset="0"/>
              <a:buChar char="•"/>
            </a:pPr>
            <a:endParaRPr lang="en-GB" sz="5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Business groupings of compliance buyers</a:t>
            </a:r>
            <a:r>
              <a:rPr lang="en-GB" sz="2001">
                <a:latin typeface="Arial" panose="020B0604020202020204" pitchFamily="34" charset="0"/>
                <a:cs typeface="Arial" panose="020B0604020202020204" pitchFamily="34" charset="0"/>
              </a:rPr>
              <a:t>: Groups representing multiple compliance buyers can pool resources and bid collectively;</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Investment firms and credit institutions</a:t>
            </a:r>
            <a:r>
              <a:rPr lang="en-GB" sz="2001">
                <a:latin typeface="Arial" panose="020B0604020202020204" pitchFamily="34" charset="0"/>
                <a:cs typeface="Arial" panose="020B0604020202020204" pitchFamily="34" charset="0"/>
              </a:rPr>
              <a:t>: These entities may act as intermediaries or trade allowances for financial purposes;</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Other intermediaries</a:t>
            </a:r>
            <a:r>
              <a:rPr lang="en-GB" sz="2001">
                <a:latin typeface="Arial" panose="020B0604020202020204" pitchFamily="34" charset="0"/>
                <a:cs typeface="Arial" panose="020B0604020202020204" pitchFamily="34" charset="0"/>
              </a:rPr>
              <a:t>: Specifically authorized entities, approved by the participant's home Member State (e.g. Vertis, STX Group, South Pole).</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Participants must meet certain admission requirements under EU and EEX regulations, including:</a:t>
            </a:r>
          </a:p>
          <a:p>
            <a:pPr algn="just"/>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Establishment in the EU</a:t>
            </a:r>
            <a:r>
              <a:rPr lang="en-GB" sz="2001">
                <a:latin typeface="Arial" panose="020B0604020202020204" pitchFamily="34" charset="0"/>
                <a:cs typeface="Arial" panose="020B0604020202020204" pitchFamily="34" charset="0"/>
              </a:rPr>
              <a:t>: This requirement applies to all participants except compliance buyers, who may be located outside the EU;</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Nominated registry account</a:t>
            </a:r>
            <a:r>
              <a:rPr lang="en-GB" sz="2001">
                <a:latin typeface="Arial" panose="020B0604020202020204" pitchFamily="34" charset="0"/>
                <a:cs typeface="Arial" panose="020B0604020202020204" pitchFamily="34" charset="0"/>
              </a:rPr>
              <a:t>: Participants must hold an account in the Union Registry, which tracks the ownership and transfer of allowances;</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Nominated bank account</a:t>
            </a:r>
            <a:r>
              <a:rPr lang="en-GB" sz="2001">
                <a:latin typeface="Arial" panose="020B0604020202020204" pitchFamily="34" charset="0"/>
                <a:cs typeface="Arial" panose="020B0604020202020204" pitchFamily="34" charset="0"/>
              </a:rPr>
              <a:t>: Participants need a designated bank account.</a:t>
            </a:r>
          </a:p>
        </p:txBody>
      </p:sp>
      <p:sp>
        <p:nvSpPr>
          <p:cNvPr id="2" name="Espace réservé du numéro de diapositive 1">
            <a:extLst>
              <a:ext uri="{FF2B5EF4-FFF2-40B4-BE49-F238E27FC236}">
                <a16:creationId xmlns:a16="http://schemas.microsoft.com/office/drawing/2014/main" id="{4F3FCEF4-19D2-32CE-F7B1-2E6FB4B63777}"/>
              </a:ext>
            </a:extLst>
          </p:cNvPr>
          <p:cNvSpPr>
            <a:spLocks noGrp="1"/>
          </p:cNvSpPr>
          <p:nvPr>
            <p:ph type="sldNum" sz="quarter" idx="12"/>
          </p:nvPr>
        </p:nvSpPr>
        <p:spPr/>
        <p:txBody>
          <a:bodyPr/>
          <a:lstStyle/>
          <a:p>
            <a:fld id="{C7CC0789-4E3B-4896-AB79-9C52DA5A6F9C}" type="slidenum">
              <a:rPr lang="en-GB" smtClean="0"/>
              <a:t>445</a:t>
            </a:fld>
            <a:endParaRPr lang="en-GB"/>
          </a:p>
        </p:txBody>
      </p:sp>
    </p:spTree>
    <p:extLst>
      <p:ext uri="{BB962C8B-B14F-4D97-AF65-F5344CB8AC3E}">
        <p14:creationId xmlns:p14="http://schemas.microsoft.com/office/powerpoint/2010/main" val="4059403428"/>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088AC05-6DAD-6645-0437-98D8D496C0B8}"/>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The calendar of the auctions market</a:t>
            </a:r>
          </a:p>
        </p:txBody>
      </p:sp>
      <p:sp>
        <p:nvSpPr>
          <p:cNvPr id="11" name="ZoneTexte 10">
            <a:extLst>
              <a:ext uri="{FF2B5EF4-FFF2-40B4-BE49-F238E27FC236}">
                <a16:creationId xmlns:a16="http://schemas.microsoft.com/office/drawing/2014/main" id="{900CAF2C-DA9D-E2B3-50FE-6B0C41F5EDE3}"/>
              </a:ext>
            </a:extLst>
          </p:cNvPr>
          <p:cNvSpPr txBox="1"/>
          <p:nvPr/>
        </p:nvSpPr>
        <p:spPr>
          <a:xfrm>
            <a:off x="590881" y="2123979"/>
            <a:ext cx="9485264" cy="4095047"/>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auction calendar is determined by EEX in compliance with the requirements of the Auctioning Regulation. </a:t>
            </a:r>
            <a:r>
              <a:rPr lang="en-GB" sz="2001" b="1">
                <a:latin typeface="Arial" panose="020B0604020202020204" pitchFamily="34" charset="0"/>
                <a:cs typeface="Arial" panose="020B0604020202020204" pitchFamily="34" charset="0"/>
              </a:rPr>
              <a:t>It specifies the timing, frequency, and distribution of auction volumes.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The calendar includes the dates and volumes of EUAs</a:t>
            </a:r>
            <a:r>
              <a:rPr lang="en-GB" sz="2001" b="1">
                <a:latin typeface="Arial" panose="020B0604020202020204" pitchFamily="34" charset="0"/>
                <a:cs typeface="Arial" panose="020B0604020202020204" pitchFamily="34" charset="0"/>
              </a:rPr>
              <a:t> (</a:t>
            </a:r>
            <a:r>
              <a:rPr lang="en-GB" sz="2001">
                <a:latin typeface="Arial" panose="020B0604020202020204" pitchFamily="34" charset="0"/>
                <a:cs typeface="Arial" panose="020B0604020202020204" pitchFamily="34" charset="0"/>
              </a:rPr>
              <a:t>and aviation allowances) to be auctioned. These volumes are calculated annually based on the provisions of the ETS Directive and may be further adjusted by the Market Stability Reserve.</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Allocations for special mechanisms, such as the Innovation Fund and the Modernization Fund, are also incorporated into the calendar.</a:t>
            </a:r>
          </a:p>
          <a:p>
            <a:pPr algn="just"/>
            <a:endParaRPr lang="en-GB" sz="2001">
              <a:latin typeface="Arial" panose="020B0604020202020204" pitchFamily="34" charset="0"/>
              <a:cs typeface="Arial" panose="020B0604020202020204" pitchFamily="34" charset="0"/>
            </a:endParaRPr>
          </a:p>
          <a:p>
            <a:pPr algn="just" defTabSz="914766" eaLnBrk="0" fontAlgn="base" hangingPunct="0">
              <a:spcBef>
                <a:spcPct val="0"/>
              </a:spcBef>
              <a:spcAft>
                <a:spcPct val="0"/>
              </a:spcAft>
            </a:pPr>
            <a:r>
              <a:rPr lang="en-GB" sz="2001">
                <a:latin typeface="Arial" panose="020B0604020202020204" pitchFamily="34" charset="0"/>
              </a:rPr>
              <a:t>To ensure accessibility and transparency, the auction calendar and daily auction results, including prices and volumes, are published on the EEX website.</a:t>
            </a:r>
          </a:p>
        </p:txBody>
      </p:sp>
      <p:sp>
        <p:nvSpPr>
          <p:cNvPr id="2" name="Espace réservé du numéro de diapositive 1">
            <a:extLst>
              <a:ext uri="{FF2B5EF4-FFF2-40B4-BE49-F238E27FC236}">
                <a16:creationId xmlns:a16="http://schemas.microsoft.com/office/drawing/2014/main" id="{ABC86058-7874-4438-541B-19FF9C87AA15}"/>
              </a:ext>
            </a:extLst>
          </p:cNvPr>
          <p:cNvSpPr>
            <a:spLocks noGrp="1"/>
          </p:cNvSpPr>
          <p:nvPr>
            <p:ph type="sldNum" sz="quarter" idx="12"/>
          </p:nvPr>
        </p:nvSpPr>
        <p:spPr/>
        <p:txBody>
          <a:bodyPr/>
          <a:lstStyle/>
          <a:p>
            <a:fld id="{C7CC0789-4E3B-4896-AB79-9C52DA5A6F9C}" type="slidenum">
              <a:rPr lang="en-GB" smtClean="0"/>
              <a:t>446</a:t>
            </a:fld>
            <a:endParaRPr lang="en-GB"/>
          </a:p>
        </p:txBody>
      </p:sp>
    </p:spTree>
    <p:extLst>
      <p:ext uri="{BB962C8B-B14F-4D97-AF65-F5344CB8AC3E}">
        <p14:creationId xmlns:p14="http://schemas.microsoft.com/office/powerpoint/2010/main" val="746843850"/>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ECECF59-9F64-9CC9-4180-947713D937D0}"/>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Overview of the auction process</a:t>
            </a:r>
          </a:p>
        </p:txBody>
      </p:sp>
      <p:sp>
        <p:nvSpPr>
          <p:cNvPr id="10" name="ZoneTexte 9">
            <a:extLst>
              <a:ext uri="{FF2B5EF4-FFF2-40B4-BE49-F238E27FC236}">
                <a16:creationId xmlns:a16="http://schemas.microsoft.com/office/drawing/2014/main" id="{B5980A96-8C64-2A64-B4F2-D84B71D32E1B}"/>
              </a:ext>
            </a:extLst>
          </p:cNvPr>
          <p:cNvSpPr txBox="1"/>
          <p:nvPr/>
        </p:nvSpPr>
        <p:spPr>
          <a:xfrm>
            <a:off x="590880" y="1042663"/>
            <a:ext cx="9485265" cy="708166"/>
          </a:xfrm>
          <a:prstGeom prst="rect">
            <a:avLst/>
          </a:prstGeom>
          <a:noFill/>
        </p:spPr>
        <p:txBody>
          <a:bodyPr wrap="square" rtlCol="0">
            <a:spAutoFit/>
          </a:bodyPr>
          <a:lstStyle/>
          <a:p>
            <a:pPr algn="just" defTabSz="914766" eaLnBrk="0" fontAlgn="base" hangingPunct="0">
              <a:spcBef>
                <a:spcPct val="0"/>
              </a:spcBef>
              <a:spcAft>
                <a:spcPct val="0"/>
              </a:spcAft>
            </a:pPr>
            <a:r>
              <a:rPr lang="en-GB" sz="2001">
                <a:latin typeface="Arial" panose="020B0604020202020204" pitchFamily="34" charset="0"/>
              </a:rPr>
              <a:t>The auction process can be structured into </a:t>
            </a:r>
            <a:r>
              <a:rPr lang="en-GB" sz="2001" b="1">
                <a:latin typeface="Arial" panose="020B0604020202020204" pitchFamily="34" charset="0"/>
              </a:rPr>
              <a:t>four chronological stages</a:t>
            </a:r>
            <a:r>
              <a:rPr lang="en-GB" sz="2001">
                <a:latin typeface="Arial" panose="020B0604020202020204" pitchFamily="34" charset="0"/>
              </a:rPr>
              <a:t>. Let us examine each one.</a:t>
            </a:r>
          </a:p>
        </p:txBody>
      </p:sp>
      <p:sp>
        <p:nvSpPr>
          <p:cNvPr id="20" name="Flèche : bas 19">
            <a:extLst>
              <a:ext uri="{FF2B5EF4-FFF2-40B4-BE49-F238E27FC236}">
                <a16:creationId xmlns:a16="http://schemas.microsoft.com/office/drawing/2014/main" id="{A3540E10-CB8A-1D68-4DCA-E93A016D5D97}"/>
              </a:ext>
            </a:extLst>
          </p:cNvPr>
          <p:cNvSpPr/>
          <p:nvPr/>
        </p:nvSpPr>
        <p:spPr>
          <a:xfrm>
            <a:off x="3181624" y="2103958"/>
            <a:ext cx="213339" cy="5385035"/>
          </a:xfrm>
          <a:prstGeom prst="downArrow">
            <a:avLst>
              <a:gd name="adj1" fmla="val 23776"/>
              <a:gd name="adj2" fmla="val 69148"/>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13" name="Rectangle 12">
            <a:extLst>
              <a:ext uri="{FF2B5EF4-FFF2-40B4-BE49-F238E27FC236}">
                <a16:creationId xmlns:a16="http://schemas.microsoft.com/office/drawing/2014/main" id="{6DDFB4A4-24B5-85C3-0A57-F218C51A7DB4}"/>
              </a:ext>
            </a:extLst>
          </p:cNvPr>
          <p:cNvSpPr/>
          <p:nvPr/>
        </p:nvSpPr>
        <p:spPr>
          <a:xfrm>
            <a:off x="4140567" y="2283715"/>
            <a:ext cx="2608790" cy="6825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1" b="1">
                <a:solidFill>
                  <a:schemeClr val="tx1"/>
                </a:solidFill>
              </a:rPr>
              <a:t>Bidding window</a:t>
            </a:r>
          </a:p>
        </p:txBody>
      </p:sp>
      <p:sp>
        <p:nvSpPr>
          <p:cNvPr id="22" name="ZoneTexte 21">
            <a:extLst>
              <a:ext uri="{FF2B5EF4-FFF2-40B4-BE49-F238E27FC236}">
                <a16:creationId xmlns:a16="http://schemas.microsoft.com/office/drawing/2014/main" id="{08184FC2-BE0B-0DF1-809A-BC7BBA42F832}"/>
              </a:ext>
            </a:extLst>
          </p:cNvPr>
          <p:cNvSpPr txBox="1"/>
          <p:nvPr/>
        </p:nvSpPr>
        <p:spPr>
          <a:xfrm>
            <a:off x="762398" y="2440237"/>
            <a:ext cx="1658971" cy="369478"/>
          </a:xfrm>
          <a:prstGeom prst="rect">
            <a:avLst/>
          </a:prstGeom>
          <a:noFill/>
        </p:spPr>
        <p:txBody>
          <a:bodyPr wrap="square">
            <a:spAutoFit/>
          </a:bodyPr>
          <a:lstStyle/>
          <a:p>
            <a:r>
              <a:rPr lang="en-GB" sz="1801">
                <a:latin typeface="Arial" panose="020B0604020202020204" pitchFamily="34" charset="0"/>
                <a:cs typeface="Arial" panose="020B0604020202020204" pitchFamily="34" charset="0"/>
              </a:rPr>
              <a:t>9:00-11:00 am </a:t>
            </a:r>
          </a:p>
        </p:txBody>
      </p:sp>
      <p:cxnSp>
        <p:nvCxnSpPr>
          <p:cNvPr id="33" name="Connecteur droit 32">
            <a:extLst>
              <a:ext uri="{FF2B5EF4-FFF2-40B4-BE49-F238E27FC236}">
                <a16:creationId xmlns:a16="http://schemas.microsoft.com/office/drawing/2014/main" id="{36F65558-27E7-E97B-A0A0-5B98850A5596}"/>
              </a:ext>
            </a:extLst>
          </p:cNvPr>
          <p:cNvCxnSpPr>
            <a:cxnSpLocks/>
            <a:stCxn id="22" idx="3"/>
            <a:endCxn id="55" idx="2"/>
          </p:cNvCxnSpPr>
          <p:nvPr/>
        </p:nvCxnSpPr>
        <p:spPr>
          <a:xfrm>
            <a:off x="2421369" y="2624976"/>
            <a:ext cx="1191903"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55" name="Ellipse 54">
            <a:extLst>
              <a:ext uri="{FF2B5EF4-FFF2-40B4-BE49-F238E27FC236}">
                <a16:creationId xmlns:a16="http://schemas.microsoft.com/office/drawing/2014/main" id="{38C5ADF2-1ECC-A1E4-C865-66A80778D2FA}"/>
              </a:ext>
            </a:extLst>
          </p:cNvPr>
          <p:cNvSpPr/>
          <p:nvPr/>
        </p:nvSpPr>
        <p:spPr>
          <a:xfrm>
            <a:off x="3613272" y="2448821"/>
            <a:ext cx="352311" cy="352311"/>
          </a:xfrm>
          <a:prstGeom prst="ellipse">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65" name="ZoneTexte 64">
            <a:extLst>
              <a:ext uri="{FF2B5EF4-FFF2-40B4-BE49-F238E27FC236}">
                <a16:creationId xmlns:a16="http://schemas.microsoft.com/office/drawing/2014/main" id="{643C8142-E563-47EC-8ACD-E357242A6740}"/>
              </a:ext>
            </a:extLst>
          </p:cNvPr>
          <p:cNvSpPr txBox="1"/>
          <p:nvPr/>
        </p:nvSpPr>
        <p:spPr>
          <a:xfrm>
            <a:off x="3612100" y="2435071"/>
            <a:ext cx="352311" cy="400268"/>
          </a:xfrm>
          <a:prstGeom prst="rect">
            <a:avLst/>
          </a:prstGeom>
          <a:noFill/>
        </p:spPr>
        <p:txBody>
          <a:bodyPr wrap="square" rtlCol="0">
            <a:spAutoFit/>
          </a:bodyPr>
          <a:lstStyle/>
          <a:p>
            <a:pPr algn="ctr"/>
            <a:r>
              <a:rPr lang="en-GB" sz="2001" b="1">
                <a:latin typeface="Arial" panose="020B0604020202020204" pitchFamily="34" charset="0"/>
                <a:cs typeface="Arial" panose="020B0604020202020204" pitchFamily="34" charset="0"/>
              </a:rPr>
              <a:t>1</a:t>
            </a:r>
          </a:p>
        </p:txBody>
      </p:sp>
      <p:sp>
        <p:nvSpPr>
          <p:cNvPr id="19" name="Rectangle 18">
            <a:extLst>
              <a:ext uri="{FF2B5EF4-FFF2-40B4-BE49-F238E27FC236}">
                <a16:creationId xmlns:a16="http://schemas.microsoft.com/office/drawing/2014/main" id="{9F89F446-F1C1-B5F0-3CD6-251652AC7499}"/>
              </a:ext>
            </a:extLst>
          </p:cNvPr>
          <p:cNvSpPr/>
          <p:nvPr/>
        </p:nvSpPr>
        <p:spPr>
          <a:xfrm>
            <a:off x="4140569" y="6491474"/>
            <a:ext cx="2608787" cy="6825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1" b="1">
                <a:solidFill>
                  <a:schemeClr val="tx1"/>
                </a:solidFill>
                <a:latin typeface="Arial" panose="020B0604020202020204" pitchFamily="34" charset="0"/>
                <a:cs typeface="Arial" panose="020B0604020202020204" pitchFamily="34" charset="0"/>
              </a:rPr>
              <a:t>Delivery (external)</a:t>
            </a:r>
            <a:endParaRPr lang="en-GB" sz="1601" b="1">
              <a:solidFill>
                <a:schemeClr val="tx1"/>
              </a:solidFill>
            </a:endParaRPr>
          </a:p>
        </p:txBody>
      </p:sp>
      <p:sp>
        <p:nvSpPr>
          <p:cNvPr id="30" name="ZoneTexte 29">
            <a:extLst>
              <a:ext uri="{FF2B5EF4-FFF2-40B4-BE49-F238E27FC236}">
                <a16:creationId xmlns:a16="http://schemas.microsoft.com/office/drawing/2014/main" id="{5BF582A2-3EF1-B107-F6C2-C7337DA2C1A3}"/>
              </a:ext>
            </a:extLst>
          </p:cNvPr>
          <p:cNvSpPr txBox="1"/>
          <p:nvPr/>
        </p:nvSpPr>
        <p:spPr>
          <a:xfrm>
            <a:off x="762399" y="6647995"/>
            <a:ext cx="1578929" cy="369478"/>
          </a:xfrm>
          <a:prstGeom prst="rect">
            <a:avLst/>
          </a:prstGeom>
          <a:noFill/>
        </p:spPr>
        <p:txBody>
          <a:bodyPr wrap="square">
            <a:spAutoFit/>
          </a:bodyPr>
          <a:lstStyle/>
          <a:p>
            <a:r>
              <a:rPr lang="en-GB" sz="1801">
                <a:latin typeface="Arial" panose="020B0604020202020204" pitchFamily="34" charset="0"/>
                <a:cs typeface="Arial" panose="020B0604020202020204" pitchFamily="34" charset="0"/>
              </a:rPr>
              <a:t>Upon request</a:t>
            </a:r>
          </a:p>
        </p:txBody>
      </p:sp>
      <p:cxnSp>
        <p:nvCxnSpPr>
          <p:cNvPr id="51" name="Connecteur droit 50">
            <a:extLst>
              <a:ext uri="{FF2B5EF4-FFF2-40B4-BE49-F238E27FC236}">
                <a16:creationId xmlns:a16="http://schemas.microsoft.com/office/drawing/2014/main" id="{430599EC-5EEE-0639-BECC-E226EB42FB93}"/>
              </a:ext>
            </a:extLst>
          </p:cNvPr>
          <p:cNvCxnSpPr>
            <a:cxnSpLocks/>
            <a:stCxn id="30" idx="3"/>
            <a:endCxn id="63" idx="2"/>
          </p:cNvCxnSpPr>
          <p:nvPr/>
        </p:nvCxnSpPr>
        <p:spPr>
          <a:xfrm>
            <a:off x="2341327" y="6832735"/>
            <a:ext cx="1271945" cy="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63" name="Ellipse 62">
            <a:extLst>
              <a:ext uri="{FF2B5EF4-FFF2-40B4-BE49-F238E27FC236}">
                <a16:creationId xmlns:a16="http://schemas.microsoft.com/office/drawing/2014/main" id="{12E54DA6-E36F-BCFC-05E9-CDF9F59A92EC}"/>
              </a:ext>
            </a:extLst>
          </p:cNvPr>
          <p:cNvSpPr/>
          <p:nvPr/>
        </p:nvSpPr>
        <p:spPr>
          <a:xfrm>
            <a:off x="3613272" y="6656580"/>
            <a:ext cx="352311" cy="352311"/>
          </a:xfrm>
          <a:prstGeom prst="ellipse">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69" name="ZoneTexte 68">
            <a:extLst>
              <a:ext uri="{FF2B5EF4-FFF2-40B4-BE49-F238E27FC236}">
                <a16:creationId xmlns:a16="http://schemas.microsoft.com/office/drawing/2014/main" id="{A2E9C36D-DA97-91B0-80C0-C97C011C1126}"/>
              </a:ext>
            </a:extLst>
          </p:cNvPr>
          <p:cNvSpPr txBox="1"/>
          <p:nvPr/>
        </p:nvSpPr>
        <p:spPr>
          <a:xfrm>
            <a:off x="3609559" y="6632600"/>
            <a:ext cx="352311" cy="400268"/>
          </a:xfrm>
          <a:prstGeom prst="rect">
            <a:avLst/>
          </a:prstGeom>
          <a:noFill/>
        </p:spPr>
        <p:txBody>
          <a:bodyPr wrap="square" rtlCol="0">
            <a:spAutoFit/>
          </a:bodyPr>
          <a:lstStyle/>
          <a:p>
            <a:pPr algn="ctr"/>
            <a:r>
              <a:rPr lang="en-GB" sz="2001" b="1">
                <a:latin typeface="Arial" panose="020B0604020202020204" pitchFamily="34" charset="0"/>
                <a:cs typeface="Arial" panose="020B0604020202020204" pitchFamily="34" charset="0"/>
              </a:rPr>
              <a:t>4</a:t>
            </a:r>
          </a:p>
        </p:txBody>
      </p:sp>
      <p:sp>
        <p:nvSpPr>
          <p:cNvPr id="14" name="Rectangle 13">
            <a:extLst>
              <a:ext uri="{FF2B5EF4-FFF2-40B4-BE49-F238E27FC236}">
                <a16:creationId xmlns:a16="http://schemas.microsoft.com/office/drawing/2014/main" id="{6BD61BDA-A72B-F5AF-A572-8A5BFEA820AA}"/>
              </a:ext>
            </a:extLst>
          </p:cNvPr>
          <p:cNvSpPr/>
          <p:nvPr/>
        </p:nvSpPr>
        <p:spPr>
          <a:xfrm>
            <a:off x="4140571" y="3680080"/>
            <a:ext cx="2608791" cy="68252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1" b="1">
                <a:solidFill>
                  <a:schemeClr val="tx1"/>
                </a:solidFill>
                <a:latin typeface="Arial" panose="020B0604020202020204" pitchFamily="34" charset="0"/>
                <a:cs typeface="Arial" panose="020B0604020202020204" pitchFamily="34" charset="0"/>
              </a:rPr>
              <a:t>Auction clearing</a:t>
            </a:r>
          </a:p>
          <a:p>
            <a:pPr algn="ctr"/>
            <a:r>
              <a:rPr lang="en-GB" sz="1601" b="1">
                <a:solidFill>
                  <a:schemeClr val="tx1"/>
                </a:solidFill>
                <a:latin typeface="Arial" panose="020B0604020202020204" pitchFamily="34" charset="0"/>
                <a:cs typeface="Arial" panose="020B0604020202020204" pitchFamily="34" charset="0"/>
              </a:rPr>
              <a:t>price determination</a:t>
            </a:r>
            <a:endParaRPr lang="en-GB" sz="1601" b="1">
              <a:solidFill>
                <a:schemeClr val="tx1"/>
              </a:solidFill>
            </a:endParaRPr>
          </a:p>
        </p:txBody>
      </p:sp>
      <p:sp>
        <p:nvSpPr>
          <p:cNvPr id="15" name="Rectangle 14">
            <a:extLst>
              <a:ext uri="{FF2B5EF4-FFF2-40B4-BE49-F238E27FC236}">
                <a16:creationId xmlns:a16="http://schemas.microsoft.com/office/drawing/2014/main" id="{F96E6F03-BF72-696F-2D72-09A4E8B5FA97}"/>
              </a:ext>
            </a:extLst>
          </p:cNvPr>
          <p:cNvSpPr/>
          <p:nvPr/>
        </p:nvSpPr>
        <p:spPr>
          <a:xfrm>
            <a:off x="7264132" y="3679463"/>
            <a:ext cx="2608791" cy="6825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1" b="1">
                <a:solidFill>
                  <a:schemeClr val="tx1"/>
                </a:solidFill>
                <a:latin typeface="Arial" panose="020B0604020202020204" pitchFamily="34" charset="0"/>
                <a:cs typeface="Arial" panose="020B0604020202020204" pitchFamily="34" charset="0"/>
              </a:rPr>
              <a:t>Publication</a:t>
            </a:r>
          </a:p>
          <a:p>
            <a:pPr algn="ctr"/>
            <a:r>
              <a:rPr lang="en-GB" sz="1601" b="1">
                <a:solidFill>
                  <a:schemeClr val="tx1"/>
                </a:solidFill>
                <a:latin typeface="Arial" panose="020B0604020202020204" pitchFamily="34" charset="0"/>
                <a:cs typeface="Arial" panose="020B0604020202020204" pitchFamily="34" charset="0"/>
              </a:rPr>
              <a:t>of results</a:t>
            </a:r>
            <a:endParaRPr lang="en-GB" sz="1601" b="1">
              <a:solidFill>
                <a:schemeClr val="tx1"/>
              </a:solidFill>
            </a:endParaRPr>
          </a:p>
        </p:txBody>
      </p:sp>
      <p:sp>
        <p:nvSpPr>
          <p:cNvPr id="24" name="ZoneTexte 23">
            <a:extLst>
              <a:ext uri="{FF2B5EF4-FFF2-40B4-BE49-F238E27FC236}">
                <a16:creationId xmlns:a16="http://schemas.microsoft.com/office/drawing/2014/main" id="{6D271DEB-0413-43C1-DE93-FC7F05D6B6EF}"/>
              </a:ext>
            </a:extLst>
          </p:cNvPr>
          <p:cNvSpPr txBox="1"/>
          <p:nvPr/>
        </p:nvSpPr>
        <p:spPr>
          <a:xfrm>
            <a:off x="762399" y="3836604"/>
            <a:ext cx="1285443" cy="369478"/>
          </a:xfrm>
          <a:prstGeom prst="rect">
            <a:avLst/>
          </a:prstGeom>
          <a:noFill/>
        </p:spPr>
        <p:txBody>
          <a:bodyPr wrap="square">
            <a:spAutoFit/>
          </a:bodyPr>
          <a:lstStyle/>
          <a:p>
            <a:r>
              <a:rPr lang="en-GB" sz="1801">
                <a:latin typeface="Arial" panose="020B0604020202020204" pitchFamily="34" charset="0"/>
                <a:cs typeface="Arial" panose="020B0604020202020204" pitchFamily="34" charset="0"/>
              </a:rPr>
              <a:t>~11:01 am </a:t>
            </a:r>
          </a:p>
        </p:txBody>
      </p:sp>
      <p:cxnSp>
        <p:nvCxnSpPr>
          <p:cNvPr id="38" name="Connecteur droit 37">
            <a:extLst>
              <a:ext uri="{FF2B5EF4-FFF2-40B4-BE49-F238E27FC236}">
                <a16:creationId xmlns:a16="http://schemas.microsoft.com/office/drawing/2014/main" id="{D1850320-7867-2F23-B204-86EA22F017FF}"/>
              </a:ext>
            </a:extLst>
          </p:cNvPr>
          <p:cNvCxnSpPr>
            <a:cxnSpLocks/>
            <a:stCxn id="24" idx="3"/>
            <a:endCxn id="56" idx="2"/>
          </p:cNvCxnSpPr>
          <p:nvPr/>
        </p:nvCxnSpPr>
        <p:spPr>
          <a:xfrm flipV="1">
            <a:off x="2047841" y="4020725"/>
            <a:ext cx="1565431" cy="61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56" name="Ellipse 55">
            <a:extLst>
              <a:ext uri="{FF2B5EF4-FFF2-40B4-BE49-F238E27FC236}">
                <a16:creationId xmlns:a16="http://schemas.microsoft.com/office/drawing/2014/main" id="{38F1B6F5-3DB2-8D59-C977-9EFCC34AC101}"/>
              </a:ext>
            </a:extLst>
          </p:cNvPr>
          <p:cNvSpPr/>
          <p:nvPr/>
        </p:nvSpPr>
        <p:spPr>
          <a:xfrm>
            <a:off x="3613272" y="3844569"/>
            <a:ext cx="352311" cy="352311"/>
          </a:xfrm>
          <a:prstGeom prst="ellipse">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66" name="ZoneTexte 65">
            <a:extLst>
              <a:ext uri="{FF2B5EF4-FFF2-40B4-BE49-F238E27FC236}">
                <a16:creationId xmlns:a16="http://schemas.microsoft.com/office/drawing/2014/main" id="{A1821333-9841-7342-8C53-B5DA8C9CED13}"/>
              </a:ext>
            </a:extLst>
          </p:cNvPr>
          <p:cNvSpPr txBox="1"/>
          <p:nvPr/>
        </p:nvSpPr>
        <p:spPr>
          <a:xfrm>
            <a:off x="3614641" y="3815509"/>
            <a:ext cx="352311" cy="400268"/>
          </a:xfrm>
          <a:prstGeom prst="rect">
            <a:avLst/>
          </a:prstGeom>
          <a:noFill/>
        </p:spPr>
        <p:txBody>
          <a:bodyPr wrap="square" rtlCol="0">
            <a:spAutoFit/>
          </a:bodyPr>
          <a:lstStyle/>
          <a:p>
            <a:pPr algn="ctr"/>
            <a:r>
              <a:rPr lang="en-GB" sz="2001" b="1">
                <a:latin typeface="Arial" panose="020B0604020202020204" pitchFamily="34" charset="0"/>
                <a:cs typeface="Arial" panose="020B0604020202020204" pitchFamily="34" charset="0"/>
              </a:rPr>
              <a:t>2</a:t>
            </a:r>
          </a:p>
        </p:txBody>
      </p:sp>
      <p:sp>
        <p:nvSpPr>
          <p:cNvPr id="73" name="ZoneTexte 72">
            <a:extLst>
              <a:ext uri="{FF2B5EF4-FFF2-40B4-BE49-F238E27FC236}">
                <a16:creationId xmlns:a16="http://schemas.microsoft.com/office/drawing/2014/main" id="{CA194E71-A00F-402F-CDF3-27AE77FA87F6}"/>
              </a:ext>
            </a:extLst>
          </p:cNvPr>
          <p:cNvSpPr txBox="1"/>
          <p:nvPr/>
        </p:nvSpPr>
        <p:spPr>
          <a:xfrm>
            <a:off x="6830592" y="3723140"/>
            <a:ext cx="352311" cy="585006"/>
          </a:xfrm>
          <a:prstGeom prst="rect">
            <a:avLst/>
          </a:prstGeom>
          <a:noFill/>
        </p:spPr>
        <p:txBody>
          <a:bodyPr wrap="square" rtlCol="0">
            <a:spAutoFit/>
          </a:bodyPr>
          <a:lstStyle/>
          <a:p>
            <a:pPr algn="ctr"/>
            <a:r>
              <a:rPr lang="en-GB" sz="3201" b="1">
                <a:latin typeface="Arial" panose="020B0604020202020204" pitchFamily="34" charset="0"/>
                <a:cs typeface="Arial" panose="020B0604020202020204" pitchFamily="34" charset="0"/>
              </a:rPr>
              <a:t>+</a:t>
            </a:r>
          </a:p>
        </p:txBody>
      </p:sp>
      <p:sp>
        <p:nvSpPr>
          <p:cNvPr id="17" name="Rectangle 16">
            <a:extLst>
              <a:ext uri="{FF2B5EF4-FFF2-40B4-BE49-F238E27FC236}">
                <a16:creationId xmlns:a16="http://schemas.microsoft.com/office/drawing/2014/main" id="{C43AA44C-FA5F-978E-2C73-5A58D5EABF3E}"/>
              </a:ext>
            </a:extLst>
          </p:cNvPr>
          <p:cNvSpPr/>
          <p:nvPr/>
        </p:nvSpPr>
        <p:spPr>
          <a:xfrm>
            <a:off x="4140570" y="5135677"/>
            <a:ext cx="2608788" cy="6825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1" b="1">
                <a:solidFill>
                  <a:schemeClr val="tx1"/>
                </a:solidFill>
                <a:latin typeface="Arial" panose="020B0604020202020204" pitchFamily="34" charset="0"/>
                <a:cs typeface="Arial" panose="020B0604020202020204" pitchFamily="34" charset="0"/>
              </a:rPr>
              <a:t>Payment</a:t>
            </a:r>
            <a:endParaRPr lang="en-GB" sz="1601" b="1">
              <a:solidFill>
                <a:schemeClr val="tx1"/>
              </a:solidFill>
            </a:endParaRPr>
          </a:p>
        </p:txBody>
      </p:sp>
      <p:sp>
        <p:nvSpPr>
          <p:cNvPr id="18" name="Rectangle 17">
            <a:extLst>
              <a:ext uri="{FF2B5EF4-FFF2-40B4-BE49-F238E27FC236}">
                <a16:creationId xmlns:a16="http://schemas.microsoft.com/office/drawing/2014/main" id="{2E30F341-6EAB-1805-9882-F6F1E7E77A64}"/>
              </a:ext>
            </a:extLst>
          </p:cNvPr>
          <p:cNvSpPr/>
          <p:nvPr/>
        </p:nvSpPr>
        <p:spPr>
          <a:xfrm>
            <a:off x="7264135" y="5135676"/>
            <a:ext cx="2608788" cy="6825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1" b="1">
                <a:solidFill>
                  <a:schemeClr val="tx1"/>
                </a:solidFill>
                <a:latin typeface="Arial" panose="020B0604020202020204" pitchFamily="34" charset="0"/>
                <a:cs typeface="Arial" panose="020B0604020202020204" pitchFamily="34" charset="0"/>
              </a:rPr>
              <a:t>Delivery (internal)</a:t>
            </a:r>
            <a:endParaRPr lang="en-GB" sz="1601" b="1">
              <a:solidFill>
                <a:schemeClr val="tx1"/>
              </a:solidFill>
            </a:endParaRPr>
          </a:p>
        </p:txBody>
      </p:sp>
      <p:sp>
        <p:nvSpPr>
          <p:cNvPr id="28" name="ZoneTexte 27">
            <a:extLst>
              <a:ext uri="{FF2B5EF4-FFF2-40B4-BE49-F238E27FC236}">
                <a16:creationId xmlns:a16="http://schemas.microsoft.com/office/drawing/2014/main" id="{02A6C7F4-FEFD-DCBA-073E-9366EA235F45}"/>
              </a:ext>
            </a:extLst>
          </p:cNvPr>
          <p:cNvSpPr txBox="1"/>
          <p:nvPr/>
        </p:nvSpPr>
        <p:spPr>
          <a:xfrm>
            <a:off x="762398" y="5148655"/>
            <a:ext cx="2193003" cy="615796"/>
          </a:xfrm>
          <a:prstGeom prst="rect">
            <a:avLst/>
          </a:prstGeom>
          <a:noFill/>
        </p:spPr>
        <p:txBody>
          <a:bodyPr wrap="square">
            <a:spAutoFit/>
          </a:bodyPr>
          <a:lstStyle/>
          <a:p>
            <a:r>
              <a:rPr lang="en-GB" sz="1701">
                <a:latin typeface="Arial" panose="020B0604020202020204" pitchFamily="34" charset="0"/>
                <a:cs typeface="Arial" panose="020B0604020202020204" pitchFamily="34" charset="0"/>
              </a:rPr>
              <a:t>Auction day +</a:t>
            </a:r>
          </a:p>
          <a:p>
            <a:r>
              <a:rPr lang="en-GB" sz="1701">
                <a:latin typeface="Arial" panose="020B0604020202020204" pitchFamily="34" charset="0"/>
                <a:cs typeface="Arial" panose="020B0604020202020204" pitchFamily="34" charset="0"/>
              </a:rPr>
              <a:t>1 ECC business day</a:t>
            </a:r>
          </a:p>
        </p:txBody>
      </p:sp>
      <p:cxnSp>
        <p:nvCxnSpPr>
          <p:cNvPr id="46" name="Connecteur droit 45">
            <a:extLst>
              <a:ext uri="{FF2B5EF4-FFF2-40B4-BE49-F238E27FC236}">
                <a16:creationId xmlns:a16="http://schemas.microsoft.com/office/drawing/2014/main" id="{EC149C60-A2AE-AAC6-8FCE-707EE88ECBFE}"/>
              </a:ext>
            </a:extLst>
          </p:cNvPr>
          <p:cNvCxnSpPr>
            <a:cxnSpLocks/>
            <a:stCxn id="28" idx="3"/>
            <a:endCxn id="61" idx="2"/>
          </p:cNvCxnSpPr>
          <p:nvPr/>
        </p:nvCxnSpPr>
        <p:spPr>
          <a:xfrm flipV="1">
            <a:off x="2955401" y="5456553"/>
            <a:ext cx="657871" cy="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61" name="Ellipse 60">
            <a:extLst>
              <a:ext uri="{FF2B5EF4-FFF2-40B4-BE49-F238E27FC236}">
                <a16:creationId xmlns:a16="http://schemas.microsoft.com/office/drawing/2014/main" id="{FE7449B4-B944-3FDE-1226-057D828E1ACF}"/>
              </a:ext>
            </a:extLst>
          </p:cNvPr>
          <p:cNvSpPr/>
          <p:nvPr/>
        </p:nvSpPr>
        <p:spPr>
          <a:xfrm>
            <a:off x="3613272" y="5280397"/>
            <a:ext cx="352311" cy="352311"/>
          </a:xfrm>
          <a:prstGeom prst="ellipse">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68" name="ZoneTexte 67">
            <a:extLst>
              <a:ext uri="{FF2B5EF4-FFF2-40B4-BE49-F238E27FC236}">
                <a16:creationId xmlns:a16="http://schemas.microsoft.com/office/drawing/2014/main" id="{83F957B6-1BCF-83DC-6C07-35B74BEBD60B}"/>
              </a:ext>
            </a:extLst>
          </p:cNvPr>
          <p:cNvSpPr txBox="1"/>
          <p:nvPr/>
        </p:nvSpPr>
        <p:spPr>
          <a:xfrm>
            <a:off x="3619208" y="5262849"/>
            <a:ext cx="352311" cy="400268"/>
          </a:xfrm>
          <a:prstGeom prst="rect">
            <a:avLst/>
          </a:prstGeom>
          <a:noFill/>
        </p:spPr>
        <p:txBody>
          <a:bodyPr wrap="square" rtlCol="0">
            <a:spAutoFit/>
          </a:bodyPr>
          <a:lstStyle/>
          <a:p>
            <a:pPr algn="ctr"/>
            <a:r>
              <a:rPr lang="en-GB" sz="2001" b="1">
                <a:latin typeface="Arial" panose="020B0604020202020204" pitchFamily="34" charset="0"/>
                <a:cs typeface="Arial" panose="020B0604020202020204" pitchFamily="34" charset="0"/>
              </a:rPr>
              <a:t>3</a:t>
            </a:r>
          </a:p>
        </p:txBody>
      </p:sp>
      <p:sp>
        <p:nvSpPr>
          <p:cNvPr id="74" name="ZoneTexte 73">
            <a:extLst>
              <a:ext uri="{FF2B5EF4-FFF2-40B4-BE49-F238E27FC236}">
                <a16:creationId xmlns:a16="http://schemas.microsoft.com/office/drawing/2014/main" id="{4D281B97-8263-845C-F179-B534D911DDD4}"/>
              </a:ext>
            </a:extLst>
          </p:cNvPr>
          <p:cNvSpPr txBox="1"/>
          <p:nvPr/>
        </p:nvSpPr>
        <p:spPr>
          <a:xfrm>
            <a:off x="6830592" y="5160951"/>
            <a:ext cx="352311" cy="585006"/>
          </a:xfrm>
          <a:prstGeom prst="rect">
            <a:avLst/>
          </a:prstGeom>
          <a:noFill/>
        </p:spPr>
        <p:txBody>
          <a:bodyPr wrap="square" rtlCol="0">
            <a:spAutoFit/>
          </a:bodyPr>
          <a:lstStyle/>
          <a:p>
            <a:pPr algn="ctr"/>
            <a:r>
              <a:rPr lang="en-GB" sz="3201" b="1">
                <a:latin typeface="Arial" panose="020B0604020202020204" pitchFamily="34" charset="0"/>
                <a:cs typeface="Arial" panose="020B0604020202020204" pitchFamily="34" charset="0"/>
              </a:rPr>
              <a:t>+</a:t>
            </a:r>
          </a:p>
        </p:txBody>
      </p:sp>
      <p:sp>
        <p:nvSpPr>
          <p:cNvPr id="2" name="Espace réservé du numéro de diapositive 1">
            <a:extLst>
              <a:ext uri="{FF2B5EF4-FFF2-40B4-BE49-F238E27FC236}">
                <a16:creationId xmlns:a16="http://schemas.microsoft.com/office/drawing/2014/main" id="{7574B54E-3677-B401-E943-FA2FF07A1C24}"/>
              </a:ext>
            </a:extLst>
          </p:cNvPr>
          <p:cNvSpPr>
            <a:spLocks noGrp="1"/>
          </p:cNvSpPr>
          <p:nvPr>
            <p:ph type="sldNum" sz="quarter" idx="12"/>
          </p:nvPr>
        </p:nvSpPr>
        <p:spPr/>
        <p:txBody>
          <a:bodyPr/>
          <a:lstStyle/>
          <a:p>
            <a:fld id="{C7CC0789-4E3B-4896-AB79-9C52DA5A6F9C}" type="slidenum">
              <a:rPr lang="en-GB" smtClean="0"/>
              <a:t>447</a:t>
            </a:fld>
            <a:endParaRPr lang="en-GB"/>
          </a:p>
        </p:txBody>
      </p:sp>
    </p:spTree>
    <p:extLst>
      <p:ext uri="{BB962C8B-B14F-4D97-AF65-F5344CB8AC3E}">
        <p14:creationId xmlns:p14="http://schemas.microsoft.com/office/powerpoint/2010/main" val="2720860721"/>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BD15D40-4B0F-E403-65BA-EAB1AC7B1956}"/>
              </a:ext>
            </a:extLst>
          </p:cNvPr>
          <p:cNvSpPr txBox="1"/>
          <p:nvPr/>
        </p:nvSpPr>
        <p:spPr>
          <a:xfrm>
            <a:off x="590881" y="1095221"/>
            <a:ext cx="9485264" cy="6173360"/>
          </a:xfrm>
          <a:prstGeom prst="rect">
            <a:avLst/>
          </a:prstGeom>
          <a:noFill/>
        </p:spPr>
        <p:txBody>
          <a:bodyPr wrap="square">
            <a:spAutoFit/>
          </a:bodyPr>
          <a:lstStyle/>
          <a:p>
            <a:pPr marL="457383" indent="-457383" algn="just">
              <a:buAutoNum type="arabicParenR"/>
            </a:pPr>
            <a:r>
              <a:rPr lang="en-GB" sz="2001" b="1">
                <a:latin typeface="Arial" panose="020B0604020202020204" pitchFamily="34" charset="0"/>
                <a:cs typeface="Arial" panose="020B0604020202020204" pitchFamily="34" charset="0"/>
              </a:rPr>
              <a:t>9:00-11:00 am</a:t>
            </a:r>
          </a:p>
          <a:p>
            <a:pPr marL="457383" indent="-457383" algn="just">
              <a:buAutoNum type="arabicParenR"/>
            </a:pPr>
            <a:endParaRPr lang="en-GB"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Bidding Window </a:t>
            </a:r>
          </a:p>
          <a:p>
            <a:pPr algn="just"/>
            <a:endParaRPr lang="en-GB" sz="10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Products available:</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1257803" lvl="2"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T3PA</a:t>
            </a:r>
            <a:r>
              <a:rPr lang="en-GB" sz="2001" b="1">
                <a:latin typeface="Arial" panose="020B0604020202020204" pitchFamily="34" charset="0"/>
                <a:cs typeface="Arial" panose="020B0604020202020204" pitchFamily="34" charset="0"/>
              </a:rPr>
              <a:t>*</a:t>
            </a:r>
            <a:r>
              <a:rPr lang="en-GB" sz="2001">
                <a:latin typeface="Arial" panose="020B0604020202020204" pitchFamily="34" charset="0"/>
                <a:cs typeface="Arial" panose="020B0604020202020204" pitchFamily="34" charset="0"/>
              </a:rPr>
              <a:t>: Spot EUAs for Phases 3 and 4 of the EU ETS. A lot refers to the unit size for bidding, and each lot contains </a:t>
            </a:r>
            <a:r>
              <a:rPr lang="en-GB" sz="2001" b="1">
                <a:latin typeface="Arial" panose="020B0604020202020204" pitchFamily="34" charset="0"/>
                <a:cs typeface="Arial" panose="020B0604020202020204" pitchFamily="34" charset="0"/>
              </a:rPr>
              <a:t>500 EUAs</a:t>
            </a:r>
            <a:r>
              <a:rPr lang="en-GB" sz="2001">
                <a:latin typeface="Arial" panose="020B0604020202020204" pitchFamily="34" charset="0"/>
                <a:cs typeface="Arial" panose="020B0604020202020204" pitchFamily="34" charset="0"/>
              </a:rPr>
              <a:t>. A EUA represents the right to emit one ton of CO₂ equivalent, so each lot corresponds to </a:t>
            </a:r>
            <a:r>
              <a:rPr lang="en-GB" sz="2001" b="1">
                <a:latin typeface="Arial" panose="020B0604020202020204" pitchFamily="34" charset="0"/>
                <a:cs typeface="Arial" panose="020B0604020202020204" pitchFamily="34" charset="0"/>
              </a:rPr>
              <a:t>500 tons of CO₂ emissions</a:t>
            </a:r>
            <a:r>
              <a:rPr lang="en-GB" sz="2001">
                <a:latin typeface="Arial" panose="020B0604020202020204" pitchFamily="34" charset="0"/>
                <a:cs typeface="Arial" panose="020B0604020202020204" pitchFamily="34" charset="0"/>
              </a:rPr>
              <a:t>. In the auction, you can bid in multiples of 500;</a:t>
            </a:r>
          </a:p>
          <a:p>
            <a:pPr marL="1257803" lvl="2"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EAA3</a:t>
            </a:r>
            <a:r>
              <a:rPr lang="en-GB" sz="2001" b="1">
                <a:latin typeface="Arial" panose="020B0604020202020204" pitchFamily="34" charset="0"/>
                <a:cs typeface="Arial" panose="020B0604020202020204" pitchFamily="34" charset="0"/>
              </a:rPr>
              <a:t>*</a:t>
            </a:r>
            <a:r>
              <a:rPr lang="en-GB" sz="2001">
                <a:latin typeface="Arial" panose="020B0604020202020204" pitchFamily="34" charset="0"/>
                <a:cs typeface="Arial" panose="020B0604020202020204" pitchFamily="34" charset="0"/>
              </a:rPr>
              <a:t>: Spot EU Aviation Allowances (EUAAs) for Phases 3 and 4 of the EU ETS. Like EUAs, EUAAs have a lot size of 500 allowances, each representing one ton of CO₂ equivalent emissions.</a:t>
            </a:r>
          </a:p>
          <a:p>
            <a:pPr marL="1257803" lvl="2"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Bidding rules:</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1257803" lvl="2"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Participants could submit, modify, or withdraw bids during the bidding window;</a:t>
            </a:r>
          </a:p>
          <a:p>
            <a:pPr marL="1257803" lvl="2"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Bids could be placed directly through the Auction System, indirectly via the EEX Helpdesk, or through an intermediary;</a:t>
            </a:r>
          </a:p>
          <a:p>
            <a:pPr marL="1257803" lvl="2"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Bids are submitted </a:t>
            </a:r>
            <a:r>
              <a:rPr lang="en-GB" sz="2001" b="1">
                <a:latin typeface="Arial" panose="020B0604020202020204" pitchFamily="34" charset="0"/>
                <a:cs typeface="Arial" panose="020B0604020202020204" pitchFamily="34" charset="0"/>
              </a:rPr>
              <a:t>anonymously</a:t>
            </a:r>
            <a:r>
              <a:rPr lang="en-GB" sz="2001">
                <a:latin typeface="Arial" panose="020B0604020202020204" pitchFamily="34" charset="0"/>
                <a:cs typeface="Arial" panose="020B0604020202020204" pitchFamily="34" charset="0"/>
              </a:rPr>
              <a:t>, meaning participants cannot identify who has placed a bid, but they can still view the bids in the system.</a:t>
            </a:r>
          </a:p>
        </p:txBody>
      </p:sp>
      <p:sp>
        <p:nvSpPr>
          <p:cNvPr id="5" name="ZoneTexte 4">
            <a:extLst>
              <a:ext uri="{FF2B5EF4-FFF2-40B4-BE49-F238E27FC236}">
                <a16:creationId xmlns:a16="http://schemas.microsoft.com/office/drawing/2014/main" id="{2FB6CBB0-8B51-2FF7-9D6F-A48600A8F52C}"/>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Stages of the auction process (1/3)</a:t>
            </a:r>
          </a:p>
        </p:txBody>
      </p:sp>
      <p:sp>
        <p:nvSpPr>
          <p:cNvPr id="2" name="ZoneTexte 1">
            <a:extLst>
              <a:ext uri="{FF2B5EF4-FFF2-40B4-BE49-F238E27FC236}">
                <a16:creationId xmlns:a16="http://schemas.microsoft.com/office/drawing/2014/main" id="{3FCCCF75-8565-0FC7-BA8D-BAEE6C6D054D}"/>
              </a:ext>
            </a:extLst>
          </p:cNvPr>
          <p:cNvSpPr txBox="1"/>
          <p:nvPr/>
        </p:nvSpPr>
        <p:spPr>
          <a:xfrm>
            <a:off x="323770" y="7609996"/>
            <a:ext cx="8922918" cy="292504"/>
          </a:xfrm>
          <a:prstGeom prst="rect">
            <a:avLst/>
          </a:prstGeom>
          <a:noFill/>
        </p:spPr>
        <p:txBody>
          <a:bodyPr wrap="square">
            <a:spAutoFit/>
          </a:bodyPr>
          <a:lstStyle/>
          <a:p>
            <a:r>
              <a:rPr lang="en-GB" sz="1301">
                <a:latin typeface="Arial" panose="020B0604020202020204" pitchFamily="34" charset="0"/>
                <a:cs typeface="Arial" panose="020B0604020202020204" pitchFamily="34" charset="0"/>
              </a:rPr>
              <a:t>*T3PA and EAA3 stand for ‘Trading phase 3 Primary Auction’ and ‘European Aviation Auction phase 3’, respectively.</a:t>
            </a:r>
          </a:p>
        </p:txBody>
      </p:sp>
      <p:sp>
        <p:nvSpPr>
          <p:cNvPr id="3" name="Espace réservé du numéro de diapositive 2">
            <a:extLst>
              <a:ext uri="{FF2B5EF4-FFF2-40B4-BE49-F238E27FC236}">
                <a16:creationId xmlns:a16="http://schemas.microsoft.com/office/drawing/2014/main" id="{B64AF1EF-AE9A-9AD5-FCD4-00E4E063C3B9}"/>
              </a:ext>
            </a:extLst>
          </p:cNvPr>
          <p:cNvSpPr>
            <a:spLocks noGrp="1"/>
          </p:cNvSpPr>
          <p:nvPr>
            <p:ph type="sldNum" sz="quarter" idx="12"/>
          </p:nvPr>
        </p:nvSpPr>
        <p:spPr/>
        <p:txBody>
          <a:bodyPr/>
          <a:lstStyle/>
          <a:p>
            <a:fld id="{C7CC0789-4E3B-4896-AB79-9C52DA5A6F9C}" type="slidenum">
              <a:rPr lang="en-GB" smtClean="0"/>
              <a:t>448</a:t>
            </a:fld>
            <a:endParaRPr lang="en-GB"/>
          </a:p>
        </p:txBody>
      </p:sp>
    </p:spTree>
    <p:extLst>
      <p:ext uri="{BB962C8B-B14F-4D97-AF65-F5344CB8AC3E}">
        <p14:creationId xmlns:p14="http://schemas.microsoft.com/office/powerpoint/2010/main" val="3623507531"/>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A0E03081-7A06-D29E-5D07-0C6CA1D8A06A}"/>
              </a:ext>
            </a:extLst>
          </p:cNvPr>
          <p:cNvSpPr txBox="1"/>
          <p:nvPr/>
        </p:nvSpPr>
        <p:spPr>
          <a:xfrm>
            <a:off x="590879" y="2005621"/>
            <a:ext cx="9485265" cy="4402945"/>
          </a:xfrm>
          <a:prstGeom prst="rect">
            <a:avLst/>
          </a:prstGeom>
          <a:noFill/>
        </p:spPr>
        <p:txBody>
          <a:bodyPr wrap="square">
            <a:spAutoFit/>
          </a:bodyPr>
          <a:lstStyle/>
          <a:p>
            <a:pPr marL="457383" indent="-457383" algn="just">
              <a:buAutoNum type="arabicParenR" startAt="2"/>
            </a:pPr>
            <a:r>
              <a:rPr lang="en-GB" sz="2001" b="1">
                <a:latin typeface="Arial" panose="020B0604020202020204" pitchFamily="34" charset="0"/>
                <a:cs typeface="Arial" panose="020B0604020202020204" pitchFamily="34" charset="0"/>
              </a:rPr>
              <a:t>~11:01 am</a:t>
            </a:r>
          </a:p>
          <a:p>
            <a:pPr marL="457383" indent="-457383" algn="just">
              <a:buAutoNum type="arabicParenR" startAt="2"/>
            </a:pPr>
            <a:endParaRPr lang="en-GB" sz="10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Auction clearing price determination</a:t>
            </a:r>
            <a:r>
              <a:rPr lang="en-GB"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Bids are ranked in descending order based on the bid price.</a:t>
            </a: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In cases of tied bids, an algorithm is used for random selection to determine the order;</a:t>
            </a: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Bid volumes are accumulated, starting from the highest bid;</a:t>
            </a:r>
          </a:p>
          <a:p>
            <a:pPr marL="800420" lvl="1"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The clearing price is set at the point where the total bid volumes meet or exceed the number of allowances available for auction</a:t>
            </a:r>
            <a:r>
              <a:rPr lang="en-GB" sz="2001">
                <a:latin typeface="Arial" panose="020B0604020202020204" pitchFamily="34" charset="0"/>
                <a:cs typeface="Arial" panose="020B0604020202020204" pitchFamily="34" charset="0"/>
              </a:rPr>
              <a:t>. This price applies to all successful bidders.</a:t>
            </a:r>
          </a:p>
          <a:p>
            <a:pPr marL="800420" lvl="1" indent="-343037" algn="just">
              <a:buFont typeface="Arial" panose="020B0604020202020204" pitchFamily="34" charset="0"/>
              <a:buChar char="•"/>
            </a:pPr>
            <a:endParaRPr lang="en-GB"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Publication of results</a:t>
            </a:r>
            <a:r>
              <a:rPr lang="en-GB"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The main auction results are published both in the Auction System and on the auction platform's website.</a:t>
            </a:r>
          </a:p>
        </p:txBody>
      </p:sp>
      <p:sp>
        <p:nvSpPr>
          <p:cNvPr id="10" name="ZoneTexte 9">
            <a:extLst>
              <a:ext uri="{FF2B5EF4-FFF2-40B4-BE49-F238E27FC236}">
                <a16:creationId xmlns:a16="http://schemas.microsoft.com/office/drawing/2014/main" id="{66B76936-34B5-6028-2E57-391B52C9C53D}"/>
              </a:ext>
            </a:extLst>
          </p:cNvPr>
          <p:cNvSpPr txBox="1"/>
          <p:nvPr/>
        </p:nvSpPr>
        <p:spPr>
          <a:xfrm>
            <a:off x="590879" y="370716"/>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Stages of the auction process (2/3)</a:t>
            </a:r>
          </a:p>
        </p:txBody>
      </p:sp>
      <p:sp>
        <p:nvSpPr>
          <p:cNvPr id="2" name="Espace réservé du numéro de diapositive 1">
            <a:extLst>
              <a:ext uri="{FF2B5EF4-FFF2-40B4-BE49-F238E27FC236}">
                <a16:creationId xmlns:a16="http://schemas.microsoft.com/office/drawing/2014/main" id="{5060DD58-8049-B7CC-B361-CB97B9BC657D}"/>
              </a:ext>
            </a:extLst>
          </p:cNvPr>
          <p:cNvSpPr>
            <a:spLocks noGrp="1"/>
          </p:cNvSpPr>
          <p:nvPr>
            <p:ph type="sldNum" sz="quarter" idx="12"/>
          </p:nvPr>
        </p:nvSpPr>
        <p:spPr/>
        <p:txBody>
          <a:bodyPr/>
          <a:lstStyle/>
          <a:p>
            <a:fld id="{C7CC0789-4E3B-4896-AB79-9C52DA5A6F9C}" type="slidenum">
              <a:rPr lang="en-GB" smtClean="0"/>
              <a:t>449</a:t>
            </a:fld>
            <a:endParaRPr lang="en-GB"/>
          </a:p>
        </p:txBody>
      </p:sp>
    </p:spTree>
    <p:extLst>
      <p:ext uri="{BB962C8B-B14F-4D97-AF65-F5344CB8AC3E}">
        <p14:creationId xmlns:p14="http://schemas.microsoft.com/office/powerpoint/2010/main" val="26928086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ZoneTexte 44">
            <a:extLst>
              <a:ext uri="{FF2B5EF4-FFF2-40B4-BE49-F238E27FC236}">
                <a16:creationId xmlns:a16="http://schemas.microsoft.com/office/drawing/2014/main" id="{9B15038B-EB33-0E3A-EB8C-7C58068060EC}"/>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Electricity Markets – Overview</a:t>
            </a:r>
          </a:p>
        </p:txBody>
      </p:sp>
      <p:pic>
        <p:nvPicPr>
          <p:cNvPr id="56" name="Image 55">
            <a:extLst>
              <a:ext uri="{FF2B5EF4-FFF2-40B4-BE49-F238E27FC236}">
                <a16:creationId xmlns:a16="http://schemas.microsoft.com/office/drawing/2014/main" id="{2DDB0466-0397-9980-FDAF-F2A04F39C0B6}"/>
              </a:ext>
            </a:extLst>
          </p:cNvPr>
          <p:cNvPicPr>
            <a:picLocks noChangeAspect="1"/>
          </p:cNvPicPr>
          <p:nvPr/>
        </p:nvPicPr>
        <p:blipFill>
          <a:blip r:embed="rId2"/>
          <a:stretch>
            <a:fillRect/>
          </a:stretch>
        </p:blipFill>
        <p:spPr>
          <a:xfrm>
            <a:off x="768350" y="2416175"/>
            <a:ext cx="9156700" cy="3744073"/>
          </a:xfrm>
          <a:prstGeom prst="rect">
            <a:avLst/>
          </a:prstGeom>
        </p:spPr>
      </p:pic>
      <p:sp>
        <p:nvSpPr>
          <p:cNvPr id="2" name="Rectangle 1">
            <a:extLst>
              <a:ext uri="{FF2B5EF4-FFF2-40B4-BE49-F238E27FC236}">
                <a16:creationId xmlns:a16="http://schemas.microsoft.com/office/drawing/2014/main" id="{924DA6EB-81B6-3DD5-40FC-489D425FA6BA}"/>
              </a:ext>
            </a:extLst>
          </p:cNvPr>
          <p:cNvSpPr/>
          <p:nvPr/>
        </p:nvSpPr>
        <p:spPr>
          <a:xfrm>
            <a:off x="1203468" y="2684206"/>
            <a:ext cx="117987" cy="1946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 name="ZoneTexte 2">
            <a:extLst>
              <a:ext uri="{FF2B5EF4-FFF2-40B4-BE49-F238E27FC236}">
                <a16:creationId xmlns:a16="http://schemas.microsoft.com/office/drawing/2014/main" id="{DD4447DC-9E8A-B1A5-60E7-D63C5434F333}"/>
              </a:ext>
            </a:extLst>
          </p:cNvPr>
          <p:cNvSpPr txBox="1"/>
          <p:nvPr/>
        </p:nvSpPr>
        <p:spPr>
          <a:xfrm>
            <a:off x="1150373" y="2631543"/>
            <a:ext cx="224175" cy="292388"/>
          </a:xfrm>
          <a:prstGeom prst="rect">
            <a:avLst/>
          </a:prstGeom>
          <a:noFill/>
        </p:spPr>
        <p:txBody>
          <a:bodyPr wrap="square" rtlCol="0">
            <a:spAutoFit/>
          </a:bodyPr>
          <a:lstStyle/>
          <a:p>
            <a:r>
              <a:rPr lang="en-GB" sz="1300" noProof="0"/>
              <a:t>x</a:t>
            </a:r>
          </a:p>
        </p:txBody>
      </p:sp>
      <p:sp>
        <p:nvSpPr>
          <p:cNvPr id="5" name="Espace réservé du numéro de diapositive 4">
            <a:extLst>
              <a:ext uri="{FF2B5EF4-FFF2-40B4-BE49-F238E27FC236}">
                <a16:creationId xmlns:a16="http://schemas.microsoft.com/office/drawing/2014/main" id="{33B940F6-7530-36FD-D2E4-719DC58785AA}"/>
              </a:ext>
            </a:extLst>
          </p:cNvPr>
          <p:cNvSpPr>
            <a:spLocks noGrp="1"/>
          </p:cNvSpPr>
          <p:nvPr>
            <p:ph type="sldNum" sz="quarter" idx="12"/>
          </p:nvPr>
        </p:nvSpPr>
        <p:spPr/>
        <p:txBody>
          <a:bodyPr/>
          <a:lstStyle/>
          <a:p>
            <a:fld id="{C7CC0789-4E3B-4896-AB79-9C52DA5A6F9C}" type="slidenum">
              <a:rPr lang="en-GB" smtClean="0"/>
              <a:t>45</a:t>
            </a:fld>
            <a:endParaRPr lang="en-GB"/>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16DBBFF9-5013-4E14-95F8-06C7FC27FBC3}"/>
              </a:ext>
            </a:extLst>
          </p:cNvPr>
          <p:cNvSpPr txBox="1"/>
          <p:nvPr/>
        </p:nvSpPr>
        <p:spPr>
          <a:xfrm>
            <a:off x="590879" y="1507526"/>
            <a:ext cx="9485265" cy="3479250"/>
          </a:xfrm>
          <a:prstGeom prst="rect">
            <a:avLst/>
          </a:prstGeom>
          <a:noFill/>
        </p:spPr>
        <p:txBody>
          <a:bodyPr wrap="square">
            <a:spAutoFit/>
          </a:bodyPr>
          <a:lstStyle/>
          <a:p>
            <a:pPr marL="457383" indent="-457383" algn="just">
              <a:buAutoNum type="arabicParenR" startAt="3"/>
            </a:pPr>
            <a:r>
              <a:rPr lang="en-GB" sz="2001" b="1">
                <a:latin typeface="Arial" panose="020B0604020202020204" pitchFamily="34" charset="0"/>
                <a:cs typeface="Arial" panose="020B0604020202020204" pitchFamily="34" charset="0"/>
              </a:rPr>
              <a:t>Auction day + 1 ECC business day</a:t>
            </a:r>
          </a:p>
          <a:p>
            <a:pPr algn="just"/>
            <a:endParaRPr lang="en-GB"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Payment</a:t>
            </a:r>
            <a:r>
              <a:rPr lang="en-GB"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Funds are transferred from the Clearing Member of a Trading Member to the ECC.</a:t>
            </a: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The ECC then transfers the payment to the Auctioneer.</a:t>
            </a:r>
          </a:p>
          <a:p>
            <a:pPr algn="just"/>
            <a:endParaRPr lang="en-GB"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Delivery (internal)</a:t>
            </a:r>
            <a:r>
              <a:rPr lang="en-GB"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Allowances are transferred within the ECC Union Registry Account from the Auctioneer (seller) to the Trading Member (or an intermediary) who successfully secured allowances in the emissions auction (buyer).</a:t>
            </a:r>
          </a:p>
        </p:txBody>
      </p:sp>
      <p:sp>
        <p:nvSpPr>
          <p:cNvPr id="9" name="ZoneTexte 8">
            <a:extLst>
              <a:ext uri="{FF2B5EF4-FFF2-40B4-BE49-F238E27FC236}">
                <a16:creationId xmlns:a16="http://schemas.microsoft.com/office/drawing/2014/main" id="{7250895F-1740-F42C-B56D-482D581B0CA2}"/>
              </a:ext>
            </a:extLst>
          </p:cNvPr>
          <p:cNvSpPr txBox="1"/>
          <p:nvPr/>
        </p:nvSpPr>
        <p:spPr>
          <a:xfrm>
            <a:off x="590879" y="5359156"/>
            <a:ext cx="9485265" cy="1631861"/>
          </a:xfrm>
          <a:prstGeom prst="rect">
            <a:avLst/>
          </a:prstGeom>
          <a:noFill/>
        </p:spPr>
        <p:txBody>
          <a:bodyPr wrap="square">
            <a:spAutoFit/>
          </a:bodyPr>
          <a:lstStyle/>
          <a:p>
            <a:pPr marL="457383" indent="-457383" algn="just">
              <a:buAutoNum type="arabicParenR" startAt="4"/>
            </a:pPr>
            <a:r>
              <a:rPr lang="en-GB" sz="2001" b="1">
                <a:latin typeface="Arial" panose="020B0604020202020204" pitchFamily="34" charset="0"/>
                <a:cs typeface="Arial" panose="020B0604020202020204" pitchFamily="34" charset="0"/>
              </a:rPr>
              <a:t>Upon request</a:t>
            </a:r>
          </a:p>
          <a:p>
            <a:pPr algn="just"/>
            <a:endParaRPr lang="en-GB"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Delivery (external)</a:t>
            </a:r>
            <a:r>
              <a:rPr lang="en-GB" sz="2001">
                <a:latin typeface="Arial" panose="020B0604020202020204" pitchFamily="34" charset="0"/>
                <a:cs typeface="Arial" panose="020B0604020202020204" pitchFamily="34" charset="0"/>
              </a:rPr>
              <a:t>:</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Allowances are transferred from the ECC Union Registry Account to the Union Registry Account of the Trading Member.</a:t>
            </a:r>
          </a:p>
        </p:txBody>
      </p:sp>
      <p:sp>
        <p:nvSpPr>
          <p:cNvPr id="10" name="ZoneTexte 9">
            <a:extLst>
              <a:ext uri="{FF2B5EF4-FFF2-40B4-BE49-F238E27FC236}">
                <a16:creationId xmlns:a16="http://schemas.microsoft.com/office/drawing/2014/main" id="{295450F3-745D-4B6E-104F-6C7CEEFEFB85}"/>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Stages of the auction process (3/3)</a:t>
            </a:r>
          </a:p>
        </p:txBody>
      </p:sp>
      <p:sp>
        <p:nvSpPr>
          <p:cNvPr id="2" name="Espace réservé du numéro de diapositive 1">
            <a:extLst>
              <a:ext uri="{FF2B5EF4-FFF2-40B4-BE49-F238E27FC236}">
                <a16:creationId xmlns:a16="http://schemas.microsoft.com/office/drawing/2014/main" id="{D24E3705-4EEE-E36D-72C2-09553E203480}"/>
              </a:ext>
            </a:extLst>
          </p:cNvPr>
          <p:cNvSpPr>
            <a:spLocks noGrp="1"/>
          </p:cNvSpPr>
          <p:nvPr>
            <p:ph type="sldNum" sz="quarter" idx="12"/>
          </p:nvPr>
        </p:nvSpPr>
        <p:spPr/>
        <p:txBody>
          <a:bodyPr/>
          <a:lstStyle/>
          <a:p>
            <a:fld id="{C7CC0789-4E3B-4896-AB79-9C52DA5A6F9C}" type="slidenum">
              <a:rPr lang="en-GB" smtClean="0"/>
              <a:t>450</a:t>
            </a:fld>
            <a:endParaRPr lang="en-GB"/>
          </a:p>
        </p:txBody>
      </p:sp>
    </p:spTree>
    <p:extLst>
      <p:ext uri="{BB962C8B-B14F-4D97-AF65-F5344CB8AC3E}">
        <p14:creationId xmlns:p14="http://schemas.microsoft.com/office/powerpoint/2010/main" val="2490345156"/>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A79DAD0D-218B-238A-BF74-B2CEE330D8EB}"/>
              </a:ext>
            </a:extLst>
          </p:cNvPr>
          <p:cNvGraphicFramePr>
            <a:graphicFrameLocks noGrp="1"/>
          </p:cNvGraphicFramePr>
          <p:nvPr/>
        </p:nvGraphicFramePr>
        <p:xfrm>
          <a:off x="2886444" y="2757283"/>
          <a:ext cx="4920509" cy="3147606"/>
        </p:xfrm>
        <a:graphic>
          <a:graphicData uri="http://schemas.openxmlformats.org/drawingml/2006/table">
            <a:tbl>
              <a:tblPr firstRow="1" bandRow="1">
                <a:tableStyleId>{5C22544A-7EE6-4342-B048-85BDC9FD1C3A}</a:tableStyleId>
              </a:tblPr>
              <a:tblGrid>
                <a:gridCol w="1542927">
                  <a:extLst>
                    <a:ext uri="{9D8B030D-6E8A-4147-A177-3AD203B41FA5}">
                      <a16:colId xmlns:a16="http://schemas.microsoft.com/office/drawing/2014/main" val="247856458"/>
                    </a:ext>
                  </a:extLst>
                </a:gridCol>
                <a:gridCol w="1559786">
                  <a:extLst>
                    <a:ext uri="{9D8B030D-6E8A-4147-A177-3AD203B41FA5}">
                      <a16:colId xmlns:a16="http://schemas.microsoft.com/office/drawing/2014/main" val="2517892871"/>
                    </a:ext>
                  </a:extLst>
                </a:gridCol>
                <a:gridCol w="1817796">
                  <a:extLst>
                    <a:ext uri="{9D8B030D-6E8A-4147-A177-3AD203B41FA5}">
                      <a16:colId xmlns:a16="http://schemas.microsoft.com/office/drawing/2014/main" val="1404018791"/>
                    </a:ext>
                  </a:extLst>
                </a:gridCol>
              </a:tblGrid>
              <a:tr h="479549">
                <a:tc>
                  <a:txBody>
                    <a:bodyPr/>
                    <a:lstStyle/>
                    <a:p>
                      <a:pPr algn="ctr"/>
                      <a:r>
                        <a:rPr lang="en-GB" sz="2000" noProof="0">
                          <a:solidFill>
                            <a:schemeClr val="tx1"/>
                          </a:solidFill>
                          <a:latin typeface="Arial" panose="020B0604020202020204" pitchFamily="34" charset="0"/>
                          <a:cs typeface="Arial" panose="020B0604020202020204" pitchFamily="34" charset="0"/>
                        </a:rPr>
                        <a:t>Bidder</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en-GB" sz="2000" noProof="0">
                          <a:solidFill>
                            <a:schemeClr val="tx1"/>
                          </a:solidFill>
                          <a:latin typeface="Arial" panose="020B0604020202020204" pitchFamily="34" charset="0"/>
                          <a:cs typeface="Arial" panose="020B0604020202020204" pitchFamily="34" charset="0"/>
                        </a:rPr>
                        <a:t>Price</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en-GB" sz="2000" noProof="0">
                          <a:solidFill>
                            <a:schemeClr val="tx1"/>
                          </a:solidFill>
                          <a:latin typeface="Arial" panose="020B0604020202020204" pitchFamily="34" charset="0"/>
                          <a:cs typeface="Arial" panose="020B0604020202020204" pitchFamily="34" charset="0"/>
                        </a:rPr>
                        <a:t>Volume</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727955686"/>
                  </a:ext>
                </a:extLst>
              </a:tr>
              <a:tr h="381151">
                <a:tc>
                  <a:txBody>
                    <a:bodyPr/>
                    <a:lstStyle/>
                    <a:p>
                      <a:pPr algn="ctr"/>
                      <a:r>
                        <a:rPr lang="en-GB" sz="1900" noProof="0">
                          <a:latin typeface="Arial" panose="020B0604020202020204" pitchFamily="34" charset="0"/>
                          <a:cs typeface="Arial" panose="020B0604020202020204" pitchFamily="34" charset="0"/>
                        </a:rPr>
                        <a:t>A</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€62</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500,000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765174"/>
                  </a:ext>
                </a:extLst>
              </a:tr>
              <a:tr h="381151">
                <a:tc>
                  <a:txBody>
                    <a:bodyPr/>
                    <a:lstStyle/>
                    <a:p>
                      <a:pPr algn="ctr"/>
                      <a:r>
                        <a:rPr lang="en-GB" sz="1900" noProof="0">
                          <a:latin typeface="Arial" panose="020B0604020202020204" pitchFamily="34" charset="0"/>
                          <a:cs typeface="Arial" panose="020B0604020202020204" pitchFamily="34" charset="0"/>
                        </a:rPr>
                        <a:t>B</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€66</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600,000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289347"/>
                  </a:ext>
                </a:extLst>
              </a:tr>
              <a:tr h="381151">
                <a:tc>
                  <a:txBody>
                    <a:bodyPr/>
                    <a:lstStyle/>
                    <a:p>
                      <a:pPr algn="ctr"/>
                      <a:r>
                        <a:rPr lang="en-GB" sz="1900" noProof="0">
                          <a:latin typeface="Arial" panose="020B0604020202020204" pitchFamily="34" charset="0"/>
                          <a:cs typeface="Arial" panose="020B0604020202020204" pitchFamily="34" charset="0"/>
                        </a:rPr>
                        <a:t>C</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€64</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300,000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0807689"/>
                  </a:ext>
                </a:extLst>
              </a:tr>
              <a:tr h="381151">
                <a:tc>
                  <a:txBody>
                    <a:bodyPr/>
                    <a:lstStyle/>
                    <a:p>
                      <a:pPr algn="ctr"/>
                      <a:r>
                        <a:rPr lang="en-GB" sz="1900" noProof="0">
                          <a:latin typeface="Arial" panose="020B0604020202020204" pitchFamily="34" charset="0"/>
                          <a:cs typeface="Arial" panose="020B0604020202020204" pitchFamily="34" charset="0"/>
                        </a:rPr>
                        <a:t>D</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€65</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800,000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9438331"/>
                  </a:ext>
                </a:extLst>
              </a:tr>
              <a:tr h="381151">
                <a:tc>
                  <a:txBody>
                    <a:bodyPr/>
                    <a:lstStyle/>
                    <a:p>
                      <a:pPr algn="ctr"/>
                      <a:r>
                        <a:rPr lang="en-GB" sz="1900" noProof="0">
                          <a:latin typeface="Arial" panose="020B0604020202020204" pitchFamily="34" charset="0"/>
                          <a:cs typeface="Arial" panose="020B0604020202020204" pitchFamily="34" charset="0"/>
                        </a:rPr>
                        <a:t>E</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€65</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500,000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8894194"/>
                  </a:ext>
                </a:extLst>
              </a:tr>
              <a:tr h="381151">
                <a:tc>
                  <a:txBody>
                    <a:bodyPr/>
                    <a:lstStyle/>
                    <a:p>
                      <a:pPr algn="ctr"/>
                      <a:r>
                        <a:rPr lang="en-GB" sz="1900" noProof="0">
                          <a:latin typeface="Arial" panose="020B0604020202020204" pitchFamily="34" charset="0"/>
                          <a:cs typeface="Arial" panose="020B0604020202020204" pitchFamily="34" charset="0"/>
                        </a:rPr>
                        <a:t>F</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€75</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10,000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5848932"/>
                  </a:ext>
                </a:extLst>
              </a:tr>
              <a:tr h="381151">
                <a:tc gridSpan="2">
                  <a:txBody>
                    <a:bodyPr/>
                    <a:lstStyle/>
                    <a:p>
                      <a:pPr algn="l"/>
                      <a:r>
                        <a:rPr lang="en-GB" sz="1800" noProof="0">
                          <a:latin typeface="Arial" panose="020B0604020202020204" pitchFamily="34" charset="0"/>
                          <a:cs typeface="Arial" panose="020B0604020202020204" pitchFamily="34" charset="0"/>
                        </a:rPr>
                        <a:t> </a:t>
                      </a:r>
                      <a:r>
                        <a:rPr lang="en-GB" sz="1800" b="1" noProof="0">
                          <a:latin typeface="Arial" panose="020B0604020202020204" pitchFamily="34" charset="0"/>
                          <a:cs typeface="Arial" panose="020B0604020202020204" pitchFamily="34" charset="0"/>
                        </a:rPr>
                        <a:t>Total:</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hMerge="1">
                  <a:txBody>
                    <a:bodyPr/>
                    <a:lstStyle/>
                    <a:p>
                      <a:endParaRPr lang="en-GB"/>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2,710,000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2551267"/>
                  </a:ext>
                </a:extLst>
              </a:tr>
            </a:tbl>
          </a:graphicData>
        </a:graphic>
      </p:graphicFrame>
      <p:sp>
        <p:nvSpPr>
          <p:cNvPr id="11" name="ZoneTexte 10">
            <a:extLst>
              <a:ext uri="{FF2B5EF4-FFF2-40B4-BE49-F238E27FC236}">
                <a16:creationId xmlns:a16="http://schemas.microsoft.com/office/drawing/2014/main" id="{6EF40DD3-B4E1-0E12-D5D9-F56C31B23031}"/>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An example of the auction clearing price (1/2) </a:t>
            </a:r>
          </a:p>
        </p:txBody>
      </p:sp>
      <p:sp>
        <p:nvSpPr>
          <p:cNvPr id="15" name="ZoneTexte 14">
            <a:extLst>
              <a:ext uri="{FF2B5EF4-FFF2-40B4-BE49-F238E27FC236}">
                <a16:creationId xmlns:a16="http://schemas.microsoft.com/office/drawing/2014/main" id="{5488C244-4402-FB3E-DDD4-499110E192D2}"/>
              </a:ext>
            </a:extLst>
          </p:cNvPr>
          <p:cNvSpPr txBox="1"/>
          <p:nvPr/>
        </p:nvSpPr>
        <p:spPr>
          <a:xfrm>
            <a:off x="590881" y="6338583"/>
            <a:ext cx="9152393" cy="400268"/>
          </a:xfrm>
          <a:prstGeom prst="rect">
            <a:avLst/>
          </a:prstGeom>
          <a:noFill/>
        </p:spPr>
        <p:txBody>
          <a:bodyPr wrap="square">
            <a:spAutoFit/>
          </a:bodyPr>
          <a:lstStyle/>
          <a:p>
            <a:r>
              <a:rPr lang="en-GB" sz="2001" b="1">
                <a:latin typeface="Arial" panose="020B0604020202020204" pitchFamily="34" charset="0"/>
                <a:cs typeface="Arial" panose="020B0604020202020204" pitchFamily="34" charset="0"/>
              </a:rPr>
              <a:t>How to conduct an auction for 1 million EUAs?</a:t>
            </a:r>
          </a:p>
        </p:txBody>
      </p:sp>
      <p:sp>
        <p:nvSpPr>
          <p:cNvPr id="3" name="Rectangle 2">
            <a:extLst>
              <a:ext uri="{FF2B5EF4-FFF2-40B4-BE49-F238E27FC236}">
                <a16:creationId xmlns:a16="http://schemas.microsoft.com/office/drawing/2014/main" id="{22BBE5E5-1CC3-F996-4518-C2BEF09FEBAC}"/>
              </a:ext>
            </a:extLst>
          </p:cNvPr>
          <p:cNvSpPr>
            <a:spLocks noChangeArrowheads="1"/>
          </p:cNvSpPr>
          <p:nvPr/>
        </p:nvSpPr>
        <p:spPr bwMode="auto">
          <a:xfrm>
            <a:off x="590881" y="1658504"/>
            <a:ext cx="9485264" cy="708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76" tIns="45738" rIns="91476" bIns="45738" numCol="1" anchor="ctr" anchorCtr="0" compatLnSpc="1">
            <a:prstTxWarp prst="textNoShape">
              <a:avLst/>
            </a:prstTxWarp>
            <a:spAutoFit/>
          </a:bodyPr>
          <a:lstStyle/>
          <a:p>
            <a:pPr algn="just" defTabSz="914766" eaLnBrk="0" fontAlgn="base" hangingPunct="0">
              <a:spcBef>
                <a:spcPct val="0"/>
              </a:spcBef>
              <a:spcAft>
                <a:spcPct val="0"/>
              </a:spcAft>
            </a:pPr>
            <a:r>
              <a:rPr lang="en-GB" sz="2001">
                <a:latin typeface="Arial" panose="020B0604020202020204" pitchFamily="34" charset="0"/>
                <a:cs typeface="Arial" panose="020B0604020202020204" pitchFamily="34" charset="0"/>
              </a:rPr>
              <a:t>Here is a list of different bidders (A to F), showing their bid prices and the corresponding volumes of EUAs:</a:t>
            </a:r>
          </a:p>
        </p:txBody>
      </p:sp>
      <p:sp>
        <p:nvSpPr>
          <p:cNvPr id="2" name="Espace réservé du numéro de diapositive 1">
            <a:extLst>
              <a:ext uri="{FF2B5EF4-FFF2-40B4-BE49-F238E27FC236}">
                <a16:creationId xmlns:a16="http://schemas.microsoft.com/office/drawing/2014/main" id="{936DA188-CC97-C22E-1F0C-723D570D473D}"/>
              </a:ext>
            </a:extLst>
          </p:cNvPr>
          <p:cNvSpPr>
            <a:spLocks noGrp="1"/>
          </p:cNvSpPr>
          <p:nvPr>
            <p:ph type="sldNum" sz="quarter" idx="12"/>
          </p:nvPr>
        </p:nvSpPr>
        <p:spPr/>
        <p:txBody>
          <a:bodyPr/>
          <a:lstStyle/>
          <a:p>
            <a:fld id="{C7CC0789-4E3B-4896-AB79-9C52DA5A6F9C}" type="slidenum">
              <a:rPr lang="en-GB" smtClean="0"/>
              <a:t>451</a:t>
            </a:fld>
            <a:endParaRPr lang="en-GB"/>
          </a:p>
        </p:txBody>
      </p:sp>
    </p:spTree>
    <p:extLst>
      <p:ext uri="{BB962C8B-B14F-4D97-AF65-F5344CB8AC3E}">
        <p14:creationId xmlns:p14="http://schemas.microsoft.com/office/powerpoint/2010/main" val="3617952927"/>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F310E33B-35CE-A989-641C-720031BA3C80}"/>
              </a:ext>
            </a:extLst>
          </p:cNvPr>
          <p:cNvGraphicFramePr>
            <a:graphicFrameLocks noGrp="1"/>
          </p:cNvGraphicFramePr>
          <p:nvPr/>
        </p:nvGraphicFramePr>
        <p:xfrm>
          <a:off x="1799948" y="1757656"/>
          <a:ext cx="4920507" cy="3133923"/>
        </p:xfrm>
        <a:graphic>
          <a:graphicData uri="http://schemas.openxmlformats.org/drawingml/2006/table">
            <a:tbl>
              <a:tblPr firstRow="1" bandRow="1">
                <a:tableStyleId>{5C22544A-7EE6-4342-B048-85BDC9FD1C3A}</a:tableStyleId>
              </a:tblPr>
              <a:tblGrid>
                <a:gridCol w="1531199">
                  <a:extLst>
                    <a:ext uri="{9D8B030D-6E8A-4147-A177-3AD203B41FA5}">
                      <a16:colId xmlns:a16="http://schemas.microsoft.com/office/drawing/2014/main" val="247856458"/>
                    </a:ext>
                  </a:extLst>
                </a:gridCol>
                <a:gridCol w="1571513">
                  <a:extLst>
                    <a:ext uri="{9D8B030D-6E8A-4147-A177-3AD203B41FA5}">
                      <a16:colId xmlns:a16="http://schemas.microsoft.com/office/drawing/2014/main" val="2517892871"/>
                    </a:ext>
                  </a:extLst>
                </a:gridCol>
                <a:gridCol w="1817795">
                  <a:extLst>
                    <a:ext uri="{9D8B030D-6E8A-4147-A177-3AD203B41FA5}">
                      <a16:colId xmlns:a16="http://schemas.microsoft.com/office/drawing/2014/main" val="1404018791"/>
                    </a:ext>
                  </a:extLst>
                </a:gridCol>
              </a:tblGrid>
              <a:tr h="465866">
                <a:tc>
                  <a:txBody>
                    <a:bodyPr/>
                    <a:lstStyle/>
                    <a:p>
                      <a:pPr algn="ctr"/>
                      <a:r>
                        <a:rPr lang="en-GB" sz="2000" noProof="0">
                          <a:solidFill>
                            <a:schemeClr val="tx1"/>
                          </a:solidFill>
                          <a:latin typeface="Arial" panose="020B0604020202020204" pitchFamily="34" charset="0"/>
                          <a:cs typeface="Arial" panose="020B0604020202020204" pitchFamily="34" charset="0"/>
                        </a:rPr>
                        <a:t>Bidder</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en-GB" sz="2000" noProof="0">
                          <a:solidFill>
                            <a:schemeClr val="tx1"/>
                          </a:solidFill>
                          <a:latin typeface="Arial" panose="020B0604020202020204" pitchFamily="34" charset="0"/>
                          <a:cs typeface="Arial" panose="020B0604020202020204" pitchFamily="34" charset="0"/>
                        </a:rPr>
                        <a:t>Price</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en-GB" sz="2000" noProof="0">
                          <a:solidFill>
                            <a:schemeClr val="tx1"/>
                          </a:solidFill>
                          <a:latin typeface="Arial" panose="020B0604020202020204" pitchFamily="34" charset="0"/>
                          <a:cs typeface="Arial" panose="020B0604020202020204" pitchFamily="34" charset="0"/>
                        </a:rPr>
                        <a:t>Volume</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727955686"/>
                  </a:ext>
                </a:extLst>
              </a:tr>
              <a:tr h="381151">
                <a:tc>
                  <a:txBody>
                    <a:bodyPr/>
                    <a:lstStyle/>
                    <a:p>
                      <a:pPr algn="ctr"/>
                      <a:r>
                        <a:rPr lang="en-GB" sz="1900" noProof="0">
                          <a:latin typeface="Arial" panose="020B0604020202020204" pitchFamily="34" charset="0"/>
                          <a:cs typeface="Arial" panose="020B0604020202020204" pitchFamily="34" charset="0"/>
                        </a:rPr>
                        <a:t>F</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€75</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10,000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765174"/>
                  </a:ext>
                </a:extLst>
              </a:tr>
              <a:tr h="381151">
                <a:tc>
                  <a:txBody>
                    <a:bodyPr/>
                    <a:lstStyle/>
                    <a:p>
                      <a:pPr algn="ctr"/>
                      <a:r>
                        <a:rPr lang="en-GB" sz="1900" noProof="0">
                          <a:latin typeface="Arial" panose="020B0604020202020204" pitchFamily="34" charset="0"/>
                          <a:cs typeface="Arial" panose="020B0604020202020204" pitchFamily="34" charset="0"/>
                        </a:rPr>
                        <a:t>B</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€66</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600,000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289347"/>
                  </a:ext>
                </a:extLst>
              </a:tr>
              <a:tr h="381151">
                <a:tc>
                  <a:txBody>
                    <a:bodyPr/>
                    <a:lstStyle/>
                    <a:p>
                      <a:pPr algn="ctr"/>
                      <a:r>
                        <a:rPr lang="en-GB" sz="1900" noProof="0">
                          <a:latin typeface="Arial" panose="020B0604020202020204" pitchFamily="34" charset="0"/>
                          <a:cs typeface="Arial" panose="020B0604020202020204" pitchFamily="34" charset="0"/>
                        </a:rPr>
                        <a:t>D</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€65</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800,000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0807689"/>
                  </a:ext>
                </a:extLst>
              </a:tr>
              <a:tr h="381151">
                <a:tc>
                  <a:txBody>
                    <a:bodyPr/>
                    <a:lstStyle/>
                    <a:p>
                      <a:pPr algn="ctr"/>
                      <a:r>
                        <a:rPr lang="en-GB" sz="1900" noProof="0">
                          <a:latin typeface="Arial" panose="020B0604020202020204" pitchFamily="34" charset="0"/>
                          <a:cs typeface="Arial" panose="020B0604020202020204" pitchFamily="34" charset="0"/>
                        </a:rPr>
                        <a:t>E</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€65</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500,000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9438331"/>
                  </a:ext>
                </a:extLst>
              </a:tr>
              <a:tr h="381151">
                <a:tc>
                  <a:txBody>
                    <a:bodyPr/>
                    <a:lstStyle/>
                    <a:p>
                      <a:pPr algn="ctr"/>
                      <a:r>
                        <a:rPr lang="en-GB" sz="1900" noProof="0">
                          <a:latin typeface="Arial" panose="020B0604020202020204" pitchFamily="34" charset="0"/>
                          <a:cs typeface="Arial" panose="020B0604020202020204" pitchFamily="34" charset="0"/>
                        </a:rPr>
                        <a:t>C</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€64</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300,000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8894194"/>
                  </a:ext>
                </a:extLst>
              </a:tr>
              <a:tr h="381151">
                <a:tc>
                  <a:txBody>
                    <a:bodyPr/>
                    <a:lstStyle/>
                    <a:p>
                      <a:pPr algn="ctr"/>
                      <a:r>
                        <a:rPr lang="en-GB" sz="1900" noProof="0">
                          <a:latin typeface="Arial" panose="020B0604020202020204" pitchFamily="34" charset="0"/>
                          <a:cs typeface="Arial" panose="020B0604020202020204" pitchFamily="34" charset="0"/>
                        </a:rPr>
                        <a:t>A</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€62</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500,000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5848932"/>
                  </a:ext>
                </a:extLst>
              </a:tr>
              <a:tr h="381151">
                <a:tc gridSpan="2">
                  <a:txBody>
                    <a:bodyPr/>
                    <a:lstStyle/>
                    <a:p>
                      <a:pPr lvl="0" algn="l"/>
                      <a:r>
                        <a:rPr lang="en-GB" sz="1800" b="1" noProof="0">
                          <a:latin typeface="Arial" panose="020B0604020202020204" pitchFamily="34" charset="0"/>
                          <a:cs typeface="Arial" panose="020B0604020202020204" pitchFamily="34" charset="0"/>
                        </a:rPr>
                        <a:t> Total:</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hMerge="1">
                  <a:txBody>
                    <a:bodyPr/>
                    <a:lstStyle/>
                    <a:p>
                      <a:endParaRPr lang="en-GB"/>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900" noProof="0">
                          <a:latin typeface="Arial" panose="020B0604020202020204" pitchFamily="34" charset="0"/>
                          <a:cs typeface="Arial" panose="020B0604020202020204" pitchFamily="34" charset="0"/>
                        </a:rPr>
                        <a:t>2,710,000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2551267"/>
                  </a:ext>
                </a:extLst>
              </a:tr>
            </a:tbl>
          </a:graphicData>
        </a:graphic>
      </p:graphicFrame>
      <p:graphicFrame>
        <p:nvGraphicFramePr>
          <p:cNvPr id="5" name="Tableau 4">
            <a:extLst>
              <a:ext uri="{FF2B5EF4-FFF2-40B4-BE49-F238E27FC236}">
                <a16:creationId xmlns:a16="http://schemas.microsoft.com/office/drawing/2014/main" id="{BC22BC53-BC59-1C9A-7A54-607D0799D3ED}"/>
              </a:ext>
            </a:extLst>
          </p:cNvPr>
          <p:cNvGraphicFramePr>
            <a:graphicFrameLocks noGrp="1"/>
          </p:cNvGraphicFramePr>
          <p:nvPr/>
        </p:nvGraphicFramePr>
        <p:xfrm>
          <a:off x="7070316" y="1757656"/>
          <a:ext cx="1819766" cy="3133923"/>
        </p:xfrm>
        <a:graphic>
          <a:graphicData uri="http://schemas.openxmlformats.org/drawingml/2006/table">
            <a:tbl>
              <a:tblPr firstRow="1" bandRow="1">
                <a:tableStyleId>{5C22544A-7EE6-4342-B048-85BDC9FD1C3A}</a:tableStyleId>
              </a:tblPr>
              <a:tblGrid>
                <a:gridCol w="1819766">
                  <a:extLst>
                    <a:ext uri="{9D8B030D-6E8A-4147-A177-3AD203B41FA5}">
                      <a16:colId xmlns:a16="http://schemas.microsoft.com/office/drawing/2014/main" val="137705658"/>
                    </a:ext>
                  </a:extLst>
                </a:gridCol>
              </a:tblGrid>
              <a:tr h="465866">
                <a:tc>
                  <a:txBody>
                    <a:bodyPr/>
                    <a:lstStyle/>
                    <a:p>
                      <a:pPr algn="ctr"/>
                      <a:r>
                        <a:rPr lang="en-GB" sz="2000" noProof="0">
                          <a:solidFill>
                            <a:schemeClr val="tx1"/>
                          </a:solidFill>
                          <a:latin typeface="Arial" panose="020B0604020202020204" pitchFamily="34" charset="0"/>
                          <a:cs typeface="Arial" panose="020B0604020202020204" pitchFamily="34" charset="0"/>
                        </a:rPr>
                        <a:t>Allocation</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778472186"/>
                  </a:ext>
                </a:extLst>
              </a:tr>
              <a:tr h="381151">
                <a:tc>
                  <a:txBody>
                    <a:bodyPr/>
                    <a:lstStyle/>
                    <a:p>
                      <a:pPr algn="ctr"/>
                      <a:r>
                        <a:rPr lang="en-GB" sz="1900" noProof="0">
                          <a:latin typeface="Arial" panose="020B0604020202020204" pitchFamily="34" charset="0"/>
                          <a:cs typeface="Arial" panose="020B0604020202020204" pitchFamily="34" charset="0"/>
                        </a:rPr>
                        <a:t>10,000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7635130"/>
                  </a:ext>
                </a:extLst>
              </a:tr>
              <a:tr h="381151">
                <a:tc>
                  <a:txBody>
                    <a:bodyPr/>
                    <a:lstStyle/>
                    <a:p>
                      <a:pPr algn="ctr"/>
                      <a:r>
                        <a:rPr lang="en-GB" sz="1900" noProof="0">
                          <a:latin typeface="Arial" panose="020B0604020202020204" pitchFamily="34" charset="0"/>
                          <a:cs typeface="Arial" panose="020B0604020202020204" pitchFamily="34" charset="0"/>
                        </a:rPr>
                        <a:t>600,000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9347275"/>
                  </a:ext>
                </a:extLst>
              </a:tr>
              <a:tr h="381151">
                <a:tc>
                  <a:txBody>
                    <a:bodyPr/>
                    <a:lstStyle/>
                    <a:p>
                      <a:pPr algn="ctr"/>
                      <a:r>
                        <a:rPr lang="en-GB" sz="1900" noProof="0">
                          <a:latin typeface="Arial" panose="020B0604020202020204" pitchFamily="34" charset="0"/>
                          <a:cs typeface="Arial" panose="020B0604020202020204" pitchFamily="34" charset="0"/>
                        </a:rPr>
                        <a:t>390,000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960652"/>
                  </a:ext>
                </a:extLst>
              </a:tr>
              <a:tr h="381151">
                <a:tc>
                  <a:txBody>
                    <a:bodyPr/>
                    <a:lstStyle/>
                    <a:p>
                      <a:pPr algn="ctr"/>
                      <a:r>
                        <a:rPr lang="en-GB" sz="1900" noProof="0">
                          <a:latin typeface="Arial" panose="020B0604020202020204" pitchFamily="34" charset="0"/>
                          <a:cs typeface="Arial" panose="020B0604020202020204" pitchFamily="34" charset="0"/>
                        </a:rPr>
                        <a:t>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6396501"/>
                  </a:ext>
                </a:extLst>
              </a:tr>
              <a:tr h="381151">
                <a:tc>
                  <a:txBody>
                    <a:bodyPr/>
                    <a:lstStyle/>
                    <a:p>
                      <a:pPr algn="ctr"/>
                      <a:r>
                        <a:rPr lang="en-GB" sz="1900" noProof="0">
                          <a:latin typeface="Arial" panose="020B0604020202020204" pitchFamily="34" charset="0"/>
                          <a:cs typeface="Arial" panose="020B0604020202020204" pitchFamily="34" charset="0"/>
                        </a:rPr>
                        <a:t>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7334635"/>
                  </a:ext>
                </a:extLst>
              </a:tr>
              <a:tr h="381151">
                <a:tc>
                  <a:txBody>
                    <a:bodyPr/>
                    <a:lstStyle/>
                    <a:p>
                      <a:pPr algn="ctr"/>
                      <a:r>
                        <a:rPr lang="en-GB" sz="1900" noProof="0">
                          <a:latin typeface="Arial" panose="020B0604020202020204" pitchFamily="34" charset="0"/>
                          <a:cs typeface="Arial" panose="020B0604020202020204" pitchFamily="34" charset="0"/>
                        </a:rPr>
                        <a:t>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3064048"/>
                  </a:ext>
                </a:extLst>
              </a:tr>
              <a:tr h="381151">
                <a:tc>
                  <a:txBody>
                    <a:bodyPr/>
                    <a:lstStyle/>
                    <a:p>
                      <a:pPr algn="ctr"/>
                      <a:r>
                        <a:rPr lang="en-GB" sz="1900" b="1" noProof="0">
                          <a:latin typeface="Arial" panose="020B0604020202020204" pitchFamily="34" charset="0"/>
                          <a:cs typeface="Arial" panose="020B0604020202020204" pitchFamily="34" charset="0"/>
                        </a:rPr>
                        <a:t>1,000,000</a:t>
                      </a:r>
                    </a:p>
                  </a:txBody>
                  <a:tcPr marL="91476" marR="91476" marT="45738" marB="4573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6195355"/>
                  </a:ext>
                </a:extLst>
              </a:tr>
            </a:tbl>
          </a:graphicData>
        </a:graphic>
      </p:graphicFrame>
      <p:sp>
        <p:nvSpPr>
          <p:cNvPr id="7" name="ZoneTexte 6">
            <a:extLst>
              <a:ext uri="{FF2B5EF4-FFF2-40B4-BE49-F238E27FC236}">
                <a16:creationId xmlns:a16="http://schemas.microsoft.com/office/drawing/2014/main" id="{98F8B58A-827E-4C3C-EAAB-42591A25131E}"/>
              </a:ext>
            </a:extLst>
          </p:cNvPr>
          <p:cNvSpPr txBox="1"/>
          <p:nvPr/>
        </p:nvSpPr>
        <p:spPr>
          <a:xfrm>
            <a:off x="590881" y="350031"/>
            <a:ext cx="9511639" cy="461848"/>
          </a:xfrm>
          <a:prstGeom prst="rect">
            <a:avLst/>
          </a:prstGeom>
          <a:noFill/>
        </p:spPr>
        <p:txBody>
          <a:bodyPr wrap="square">
            <a:spAutoFit/>
          </a:bodyPr>
          <a:lstStyle/>
          <a:p>
            <a:pPr algn="just"/>
            <a:r>
              <a:rPr lang="en-GB" sz="2401" b="1">
                <a:latin typeface="Arial" panose="020B0604020202020204" pitchFamily="34" charset="0"/>
                <a:cs typeface="Arial" panose="020B0604020202020204" pitchFamily="34" charset="0"/>
              </a:rPr>
              <a:t>An example of the auction clearing price (2/2) </a:t>
            </a:r>
          </a:p>
        </p:txBody>
      </p:sp>
      <p:sp>
        <p:nvSpPr>
          <p:cNvPr id="13" name="ZoneTexte 12">
            <a:extLst>
              <a:ext uri="{FF2B5EF4-FFF2-40B4-BE49-F238E27FC236}">
                <a16:creationId xmlns:a16="http://schemas.microsoft.com/office/drawing/2014/main" id="{52079889-362F-128C-A60F-2A8C83F753AF}"/>
              </a:ext>
            </a:extLst>
          </p:cNvPr>
          <p:cNvSpPr txBox="1"/>
          <p:nvPr/>
        </p:nvSpPr>
        <p:spPr>
          <a:xfrm>
            <a:off x="590881" y="5333425"/>
            <a:ext cx="9485264" cy="2247657"/>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In this example, Bid volumes are accumulated, starting from the highest bid, until the total bid volumes meet or exceed the number of allowances available for auction. The clearing price is then set at this point, and this price applies to all successful bidders. </a:t>
            </a:r>
            <a:r>
              <a:rPr lang="en-GB" sz="2001" b="1">
                <a:latin typeface="Arial" panose="020B0604020202020204" pitchFamily="34" charset="0"/>
                <a:cs typeface="Arial" panose="020B0604020202020204" pitchFamily="34" charset="0"/>
              </a:rPr>
              <a:t>Bidders D and E are sorted randomly </a:t>
            </a:r>
            <a:r>
              <a:rPr lang="en-GB" sz="2001">
                <a:latin typeface="Arial" panose="020B0604020202020204" pitchFamily="34" charset="0"/>
                <a:cs typeface="Arial" panose="020B0604020202020204" pitchFamily="34" charset="0"/>
              </a:rPr>
              <a:t>using an algorithm.</a:t>
            </a:r>
          </a:p>
          <a:p>
            <a:pPr algn="just"/>
            <a:endParaRPr lang="en-GB" sz="1501">
              <a:latin typeface="Arial" panose="020B0604020202020204" pitchFamily="34" charset="0"/>
              <a:cs typeface="Arial" panose="020B0604020202020204" pitchFamily="34" charset="0"/>
            </a:endParaRPr>
          </a:p>
          <a:p>
            <a:pPr algn="just"/>
            <a:r>
              <a:rPr lang="en-GB" sz="2001" b="1">
                <a:latin typeface="Arial" panose="020B0604020202020204" pitchFamily="34" charset="0"/>
                <a:cs typeface="Arial" panose="020B0604020202020204" pitchFamily="34" charset="0"/>
              </a:rPr>
              <a:t>Bidder D determines the clearing price as the last successful bidder</a:t>
            </a:r>
            <a:r>
              <a:rPr lang="en-GB" sz="2001">
                <a:latin typeface="Arial" panose="020B0604020202020204" pitchFamily="34" charset="0"/>
                <a:cs typeface="Arial" panose="020B0604020202020204" pitchFamily="34" charset="0"/>
              </a:rPr>
              <a:t>, with the allowances allocated at an auction clearing price of €65 per allowance.</a:t>
            </a:r>
            <a:endParaRPr lang="en-GB" sz="2001" b="1">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86D6822-E6E4-A796-8A11-5A6A3E3A7894}"/>
              </a:ext>
            </a:extLst>
          </p:cNvPr>
          <p:cNvSpPr>
            <a:spLocks noChangeArrowheads="1"/>
          </p:cNvSpPr>
          <p:nvPr/>
        </p:nvSpPr>
        <p:spPr bwMode="auto">
          <a:xfrm>
            <a:off x="590880" y="1049750"/>
            <a:ext cx="9275756" cy="400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76" tIns="45738" rIns="91476" bIns="45738" numCol="1" anchor="ctr" anchorCtr="0" compatLnSpc="1">
            <a:prstTxWarp prst="textNoShape">
              <a:avLst/>
            </a:prstTxWarp>
            <a:spAutoFit/>
          </a:bodyPr>
          <a:lstStyle/>
          <a:p>
            <a:pPr defTabSz="914766" eaLnBrk="0" fontAlgn="base" hangingPunct="0">
              <a:spcBef>
                <a:spcPct val="0"/>
              </a:spcBef>
              <a:spcAft>
                <a:spcPct val="0"/>
              </a:spcAft>
            </a:pPr>
            <a:r>
              <a:rPr lang="en-GB" sz="2001">
                <a:latin typeface="Arial" panose="020B0604020202020204" pitchFamily="34" charset="0"/>
              </a:rPr>
              <a:t>When arranged in descending order based on the bid price, the list is as follows:</a:t>
            </a:r>
          </a:p>
        </p:txBody>
      </p:sp>
      <p:sp>
        <p:nvSpPr>
          <p:cNvPr id="3" name="Espace réservé du numéro de diapositive 2">
            <a:extLst>
              <a:ext uri="{FF2B5EF4-FFF2-40B4-BE49-F238E27FC236}">
                <a16:creationId xmlns:a16="http://schemas.microsoft.com/office/drawing/2014/main" id="{E30496C4-A7C7-CBE2-2BC8-AE459D9053E7}"/>
              </a:ext>
            </a:extLst>
          </p:cNvPr>
          <p:cNvSpPr>
            <a:spLocks noGrp="1"/>
          </p:cNvSpPr>
          <p:nvPr>
            <p:ph type="sldNum" sz="quarter" idx="12"/>
          </p:nvPr>
        </p:nvSpPr>
        <p:spPr/>
        <p:txBody>
          <a:bodyPr/>
          <a:lstStyle/>
          <a:p>
            <a:fld id="{C7CC0789-4E3B-4896-AB79-9C52DA5A6F9C}" type="slidenum">
              <a:rPr lang="en-GB" smtClean="0"/>
              <a:t>452</a:t>
            </a:fld>
            <a:endParaRPr lang="en-GB"/>
          </a:p>
        </p:txBody>
      </p:sp>
    </p:spTree>
    <p:extLst>
      <p:ext uri="{BB962C8B-B14F-4D97-AF65-F5344CB8AC3E}">
        <p14:creationId xmlns:p14="http://schemas.microsoft.com/office/powerpoint/2010/main" val="3676448653"/>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87AAC8E6-2CB1-5139-B336-FFEF1FFCCEA1}"/>
              </a:ext>
            </a:extLst>
          </p:cNvPr>
          <p:cNvSpPr txBox="1"/>
          <p:nvPr/>
        </p:nvSpPr>
        <p:spPr>
          <a:xfrm>
            <a:off x="590881" y="350031"/>
            <a:ext cx="9511639"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Trading in allowances: the secondary market </a:t>
            </a:r>
          </a:p>
        </p:txBody>
      </p:sp>
      <p:sp>
        <p:nvSpPr>
          <p:cNvPr id="11" name="ZoneTexte 10">
            <a:extLst>
              <a:ext uri="{FF2B5EF4-FFF2-40B4-BE49-F238E27FC236}">
                <a16:creationId xmlns:a16="http://schemas.microsoft.com/office/drawing/2014/main" id="{7AA9D040-C1F0-2751-0BF7-E9356FE73AE3}"/>
              </a:ext>
            </a:extLst>
          </p:cNvPr>
          <p:cNvSpPr txBox="1"/>
          <p:nvPr/>
        </p:nvSpPr>
        <p:spPr>
          <a:xfrm>
            <a:off x="590881" y="2640619"/>
            <a:ext cx="9485264" cy="3171352"/>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When EU countries and companies release EUAs into circulation through auctions, these allowances can be freely traded. Any individual or company with an account in the EU registry can participate in buying and selling EUAs, </a:t>
            </a:r>
            <a:r>
              <a:rPr lang="en-GB" sz="2001" b="1">
                <a:latin typeface="Arial" panose="020B0604020202020204" pitchFamily="34" charset="0"/>
                <a:cs typeface="Arial" panose="020B0604020202020204" pitchFamily="34" charset="0"/>
              </a:rPr>
              <a:t>regardless of whether they are covered by the EU ETS</a:t>
            </a:r>
            <a:r>
              <a:rPr lang="en-GB" sz="2001">
                <a:latin typeface="Arial" panose="020B0604020202020204" pitchFamily="34" charset="0"/>
                <a:cs typeface="Arial" panose="020B0604020202020204" pitchFamily="34" charset="0"/>
              </a:rPr>
              <a:t>.</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Trading on the carbon market can occur either directly between a buyer and seller or through stock exchanges and intermediaries. While all EUAs have the same characteristics and are interchangeable, </a:t>
            </a:r>
            <a:r>
              <a:rPr lang="en-GB" sz="2001" b="1">
                <a:latin typeface="Arial" panose="020B0604020202020204" pitchFamily="34" charset="0"/>
                <a:cs typeface="Arial" panose="020B0604020202020204" pitchFamily="34" charset="0"/>
              </a:rPr>
              <a:t>the trading products differ based on delivery time and payment terms. </a:t>
            </a:r>
            <a:r>
              <a:rPr lang="en-GB" sz="2001">
                <a:latin typeface="Arial" panose="020B0604020202020204" pitchFamily="34" charset="0"/>
                <a:cs typeface="Arial" panose="020B0604020202020204" pitchFamily="34" charset="0"/>
              </a:rPr>
              <a:t>These products include spot allowances, futures contracts, and options.</a:t>
            </a:r>
          </a:p>
        </p:txBody>
      </p:sp>
      <p:sp>
        <p:nvSpPr>
          <p:cNvPr id="2" name="Espace réservé du numéro de diapositive 1">
            <a:extLst>
              <a:ext uri="{FF2B5EF4-FFF2-40B4-BE49-F238E27FC236}">
                <a16:creationId xmlns:a16="http://schemas.microsoft.com/office/drawing/2014/main" id="{75C6F4B1-FA9B-0046-194B-23C7E53542BA}"/>
              </a:ext>
            </a:extLst>
          </p:cNvPr>
          <p:cNvSpPr>
            <a:spLocks noGrp="1"/>
          </p:cNvSpPr>
          <p:nvPr>
            <p:ph type="sldNum" sz="quarter" idx="12"/>
          </p:nvPr>
        </p:nvSpPr>
        <p:spPr/>
        <p:txBody>
          <a:bodyPr/>
          <a:lstStyle/>
          <a:p>
            <a:fld id="{C7CC0789-4E3B-4896-AB79-9C52DA5A6F9C}" type="slidenum">
              <a:rPr lang="en-GB" smtClean="0"/>
              <a:t>453</a:t>
            </a:fld>
            <a:endParaRPr lang="en-GB"/>
          </a:p>
        </p:txBody>
      </p:sp>
    </p:spTree>
    <p:extLst>
      <p:ext uri="{BB962C8B-B14F-4D97-AF65-F5344CB8AC3E}">
        <p14:creationId xmlns:p14="http://schemas.microsoft.com/office/powerpoint/2010/main" val="3773266411"/>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256500CF-BFCE-501C-C8E5-A64A9AFA5B34}"/>
              </a:ext>
            </a:extLst>
          </p:cNvPr>
          <p:cNvSpPr txBox="1"/>
          <p:nvPr/>
        </p:nvSpPr>
        <p:spPr>
          <a:xfrm>
            <a:off x="590881" y="1051948"/>
            <a:ext cx="9511639" cy="6789156"/>
          </a:xfrm>
          <a:prstGeom prst="rect">
            <a:avLst/>
          </a:prstGeom>
          <a:noFill/>
        </p:spPr>
        <p:txBody>
          <a:bodyPr wrap="square">
            <a:spAutoFit/>
          </a:bodyPr>
          <a:lstStyle/>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Spot market: </a:t>
            </a:r>
            <a:r>
              <a:rPr lang="en-GB" sz="2001">
                <a:latin typeface="Arial" panose="020B0604020202020204" pitchFamily="34" charset="0"/>
                <a:cs typeface="Arial" panose="020B0604020202020204" pitchFamily="34" charset="0"/>
              </a:rPr>
              <a:t>EUAs are bought and sold for immediate settlement. In practice, that means the </a:t>
            </a:r>
            <a:r>
              <a:rPr lang="en-GB" sz="2001" b="1">
                <a:latin typeface="Arial" panose="020B0604020202020204" pitchFamily="34" charset="0"/>
                <a:cs typeface="Arial" panose="020B0604020202020204" pitchFamily="34" charset="0"/>
              </a:rPr>
              <a:t>transaction must be completed within three days</a:t>
            </a:r>
            <a:r>
              <a:rPr lang="en-GB" sz="2001">
                <a:latin typeface="Arial" panose="020B0604020202020204" pitchFamily="34" charset="0"/>
                <a:cs typeface="Arial" panose="020B0604020202020204" pitchFamily="34" charset="0"/>
              </a:rPr>
              <a:t>. </a:t>
            </a:r>
          </a:p>
          <a:p>
            <a:pPr marL="343037" indent="-343037" algn="just">
              <a:buFont typeface="Arial" panose="020B0604020202020204" pitchFamily="34" charset="0"/>
              <a:buChar char="•"/>
            </a:pPr>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Futures market: </a:t>
            </a:r>
            <a:r>
              <a:rPr lang="en-GB" sz="2001">
                <a:latin typeface="Arial" panose="020B0604020202020204" pitchFamily="34" charset="0"/>
                <a:cs typeface="Arial" panose="020B0604020202020204" pitchFamily="34" charset="0"/>
              </a:rPr>
              <a:t>Buyers and sellers agree on a </a:t>
            </a:r>
            <a:r>
              <a:rPr lang="en-GB" sz="2001" b="1">
                <a:latin typeface="Arial" panose="020B0604020202020204" pitchFamily="34" charset="0"/>
                <a:cs typeface="Arial" panose="020B0604020202020204" pitchFamily="34" charset="0"/>
              </a:rPr>
              <a:t>price and delivery date in the future</a:t>
            </a:r>
            <a:r>
              <a:rPr lang="en-GB" sz="2001">
                <a:latin typeface="Arial" panose="020B0604020202020204" pitchFamily="34" charset="0"/>
                <a:cs typeface="Arial" panose="020B0604020202020204" pitchFamily="34" charset="0"/>
              </a:rPr>
              <a:t>, with payment typically made on the delivery date. The most commonly traded futures are December contracts, as these align with the annual compliance cycle of the EU ETS. Companies use these contracts to cover their emission obligations for the upcoming year, and they are settled and delivered around mid-December each year. </a:t>
            </a:r>
          </a:p>
          <a:p>
            <a:pPr marL="343037" indent="-343037" algn="just">
              <a:buFont typeface="Arial" panose="020B0604020202020204" pitchFamily="34" charset="0"/>
              <a:buChar char="•"/>
            </a:pPr>
            <a:endParaRPr lang="en-GB" sz="1000">
              <a:latin typeface="Arial" panose="020B0604020202020204" pitchFamily="34" charset="0"/>
              <a:cs typeface="Arial" panose="020B0604020202020204" pitchFamily="34" charset="0"/>
            </a:endParaRPr>
          </a:p>
          <a:p>
            <a:pPr marL="343037" indent="-343037" algn="just">
              <a:buClr>
                <a:schemeClr val="bg1"/>
              </a:buClr>
              <a:buFont typeface="Arial" panose="020B0604020202020204" pitchFamily="34" charset="0"/>
              <a:buChar char="•"/>
            </a:pPr>
            <a:r>
              <a:rPr lang="en-GB" sz="2001">
                <a:latin typeface="Arial" panose="020B0604020202020204" pitchFamily="34" charset="0"/>
                <a:cs typeface="Arial" panose="020B0604020202020204" pitchFamily="34" charset="0"/>
              </a:rPr>
              <a:t>In futures trading, traders can also avoid receiving the actual allowances by closing their position before the delivery date. To do this, they make a second trade that cancels the first one. The difference in price between the two trades is paid in cash, instead of delivering the allowances.</a:t>
            </a:r>
          </a:p>
          <a:p>
            <a:pPr algn="just"/>
            <a:endParaRPr lang="en-GB" sz="2001"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Options market</a:t>
            </a:r>
            <a:r>
              <a:rPr lang="en-GB" sz="2001">
                <a:latin typeface="Arial" panose="020B0604020202020204" pitchFamily="34" charset="0"/>
                <a:cs typeface="Arial" panose="020B0604020202020204" pitchFamily="34" charset="0"/>
              </a:rPr>
              <a:t>: Participants </a:t>
            </a:r>
            <a:r>
              <a:rPr lang="en-GB" sz="2001" b="1">
                <a:latin typeface="Arial" panose="020B0604020202020204" pitchFamily="34" charset="0"/>
                <a:cs typeface="Arial" panose="020B0604020202020204" pitchFamily="34" charset="0"/>
              </a:rPr>
              <a:t>trade the right, but not the obligation, to buy or sell EUAs at a predetermined price </a:t>
            </a:r>
            <a:r>
              <a:rPr lang="en-GB" sz="2001">
                <a:latin typeface="Arial" panose="020B0604020202020204" pitchFamily="34" charset="0"/>
                <a:cs typeface="Arial" panose="020B0604020202020204" pitchFamily="34" charset="0"/>
              </a:rPr>
              <a:t>before the expiration date.</a:t>
            </a:r>
          </a:p>
          <a:p>
            <a:pPr algn="just"/>
            <a:endParaRPr lang="en-GB" sz="5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A call option gives the buyer the right to purchase allowances, providing an opportunity to profit if prices rise.</a:t>
            </a:r>
          </a:p>
          <a:p>
            <a:pPr marL="800420" lvl="1"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A put option gives the buyer the right to sell allowances, offering protection if prices drop.</a:t>
            </a:r>
          </a:p>
        </p:txBody>
      </p:sp>
      <p:sp>
        <p:nvSpPr>
          <p:cNvPr id="9" name="ZoneTexte 8">
            <a:extLst>
              <a:ext uri="{FF2B5EF4-FFF2-40B4-BE49-F238E27FC236}">
                <a16:creationId xmlns:a16="http://schemas.microsoft.com/office/drawing/2014/main" id="{980504E7-6C9B-E324-2E41-6A17B53BD1D6}"/>
              </a:ext>
            </a:extLst>
          </p:cNvPr>
          <p:cNvSpPr txBox="1"/>
          <p:nvPr/>
        </p:nvSpPr>
        <p:spPr>
          <a:xfrm>
            <a:off x="590881" y="350031"/>
            <a:ext cx="9511639"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The secondary market – Available markets</a:t>
            </a:r>
          </a:p>
        </p:txBody>
      </p:sp>
      <p:sp>
        <p:nvSpPr>
          <p:cNvPr id="2" name="Espace réservé du numéro de diapositive 1">
            <a:extLst>
              <a:ext uri="{FF2B5EF4-FFF2-40B4-BE49-F238E27FC236}">
                <a16:creationId xmlns:a16="http://schemas.microsoft.com/office/drawing/2014/main" id="{483781B9-BCD3-4733-56D9-FAEE324D2DCF}"/>
              </a:ext>
            </a:extLst>
          </p:cNvPr>
          <p:cNvSpPr>
            <a:spLocks noGrp="1"/>
          </p:cNvSpPr>
          <p:nvPr>
            <p:ph type="sldNum" sz="quarter" idx="12"/>
          </p:nvPr>
        </p:nvSpPr>
        <p:spPr/>
        <p:txBody>
          <a:bodyPr/>
          <a:lstStyle/>
          <a:p>
            <a:fld id="{C7CC0789-4E3B-4896-AB79-9C52DA5A6F9C}" type="slidenum">
              <a:rPr lang="en-GB" smtClean="0"/>
              <a:t>454</a:t>
            </a:fld>
            <a:endParaRPr lang="en-GB"/>
          </a:p>
        </p:txBody>
      </p:sp>
    </p:spTree>
    <p:extLst>
      <p:ext uri="{BB962C8B-B14F-4D97-AF65-F5344CB8AC3E}">
        <p14:creationId xmlns:p14="http://schemas.microsoft.com/office/powerpoint/2010/main" val="886198304"/>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41DFB-5413-C652-6ACE-CAF95979EB0C}"/>
            </a:ext>
          </a:extLst>
        </p:cNvPr>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2B52147A-7D21-F442-5D62-3B3B22462EB0}"/>
              </a:ext>
            </a:extLst>
          </p:cNvPr>
          <p:cNvGraphicFramePr>
            <a:graphicFrameLocks noGrp="1"/>
          </p:cNvGraphicFramePr>
          <p:nvPr/>
        </p:nvGraphicFramePr>
        <p:xfrm>
          <a:off x="691837" y="1148998"/>
          <a:ext cx="9384308" cy="6377523"/>
        </p:xfrm>
        <a:graphic>
          <a:graphicData uri="http://schemas.openxmlformats.org/drawingml/2006/table">
            <a:tbl>
              <a:tblPr firstRow="1" bandRow="1">
                <a:tableStyleId>{5C22544A-7EE6-4342-B048-85BDC9FD1C3A}</a:tableStyleId>
              </a:tblPr>
              <a:tblGrid>
                <a:gridCol w="2111406">
                  <a:extLst>
                    <a:ext uri="{9D8B030D-6E8A-4147-A177-3AD203B41FA5}">
                      <a16:colId xmlns:a16="http://schemas.microsoft.com/office/drawing/2014/main" val="175352798"/>
                    </a:ext>
                  </a:extLst>
                </a:gridCol>
                <a:gridCol w="3624309">
                  <a:extLst>
                    <a:ext uri="{9D8B030D-6E8A-4147-A177-3AD203B41FA5}">
                      <a16:colId xmlns:a16="http://schemas.microsoft.com/office/drawing/2014/main" val="797708630"/>
                    </a:ext>
                  </a:extLst>
                </a:gridCol>
                <a:gridCol w="3648593">
                  <a:extLst>
                    <a:ext uri="{9D8B030D-6E8A-4147-A177-3AD203B41FA5}">
                      <a16:colId xmlns:a16="http://schemas.microsoft.com/office/drawing/2014/main" val="808411479"/>
                    </a:ext>
                  </a:extLst>
                </a:gridCol>
              </a:tblGrid>
              <a:tr h="427897">
                <a:tc>
                  <a:txBody>
                    <a:bodyPr/>
                    <a:lstStyle/>
                    <a:p>
                      <a:endParaRPr lang="en-GB" sz="1700" noProof="0">
                        <a:latin typeface="Arial" panose="020B0604020202020204" pitchFamily="34" charset="0"/>
                        <a:cs typeface="Arial" panose="020B0604020202020204" pitchFamily="34" charset="0"/>
                      </a:endParaRPr>
                    </a:p>
                  </a:txBody>
                  <a:tcPr marL="91476" marR="91476" marT="45738" marB="45738" anchor="ctr">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GB" sz="1700" noProof="0">
                          <a:solidFill>
                            <a:schemeClr val="tx1"/>
                          </a:solidFill>
                          <a:latin typeface="Arial" panose="020B0604020202020204" pitchFamily="34" charset="0"/>
                          <a:cs typeface="Arial" panose="020B0604020202020204" pitchFamily="34" charset="0"/>
                        </a:rPr>
                        <a:t>Auctions market</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en-GB" sz="1700" noProof="0">
                          <a:solidFill>
                            <a:schemeClr val="tx1"/>
                          </a:solidFill>
                          <a:latin typeface="Arial" panose="020B0604020202020204" pitchFamily="34" charset="0"/>
                          <a:cs typeface="Arial" panose="020B0604020202020204" pitchFamily="34" charset="0"/>
                        </a:rPr>
                        <a:t>Secondary market</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526547300"/>
                  </a:ext>
                </a:extLst>
              </a:tr>
              <a:tr h="1804250">
                <a:tc>
                  <a:txBody>
                    <a:bodyPr/>
                    <a:lstStyle/>
                    <a:p>
                      <a:pPr lvl="0" algn="l"/>
                      <a:r>
                        <a:rPr lang="en-GB" sz="1700" b="0" noProof="0">
                          <a:latin typeface="Arial" panose="020B0604020202020204" pitchFamily="34" charset="0"/>
                          <a:cs typeface="Arial" panose="020B0604020202020204" pitchFamily="34" charset="0"/>
                        </a:rPr>
                        <a:t> Authorized</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l"/>
                      <a:r>
                        <a:rPr lang="en-GB" sz="1700" noProof="0">
                          <a:latin typeface="Arial" panose="020B0604020202020204" pitchFamily="34" charset="0"/>
                          <a:cs typeface="Arial" panose="020B0604020202020204" pitchFamily="34" charset="0"/>
                        </a:rPr>
                        <a:t>Operators of stationary installations, aircraft operators and the maritime industry, as well as investment firms, credit institutions and business groupings (under special conditions)</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700" noProof="0">
                          <a:latin typeface="Arial" panose="020B0604020202020204" pitchFamily="34" charset="0"/>
                          <a:cs typeface="Arial" panose="020B0604020202020204" pitchFamily="34" charset="0"/>
                        </a:rPr>
                        <a:t>Every entity meeting the EEX membership preconditions</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5268792"/>
                  </a:ext>
                </a:extLst>
              </a:tr>
              <a:tr h="752651">
                <a:tc>
                  <a:txBody>
                    <a:bodyPr/>
                    <a:lstStyle/>
                    <a:p>
                      <a:pPr lvl="0" algn="l"/>
                      <a:r>
                        <a:rPr lang="en-GB" sz="1700" b="0" noProof="0">
                          <a:latin typeface="Arial" panose="020B0604020202020204" pitchFamily="34" charset="0"/>
                          <a:cs typeface="Arial" panose="020B0604020202020204" pitchFamily="34" charset="0"/>
                        </a:rPr>
                        <a:t> Registry account</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l"/>
                      <a:r>
                        <a:rPr lang="en-GB" sz="1700" noProof="0">
                          <a:latin typeface="Arial" panose="020B0604020202020204" pitchFamily="34" charset="0"/>
                          <a:cs typeface="Arial" panose="020B0604020202020204" pitchFamily="34" charset="0"/>
                        </a:rPr>
                        <a:t>Union registry account</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700" noProof="0">
                          <a:latin typeface="Arial" panose="020B0604020202020204" pitchFamily="34" charset="0"/>
                          <a:cs typeface="Arial" panose="020B0604020202020204" pitchFamily="34" charset="0"/>
                        </a:rPr>
                        <a:t>Union registry account, but only required in case of physical delivery</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0398799"/>
                  </a:ext>
                </a:extLst>
              </a:tr>
              <a:tr h="717914">
                <a:tc>
                  <a:txBody>
                    <a:bodyPr/>
                    <a:lstStyle/>
                    <a:p>
                      <a:pPr lvl="0" algn="l"/>
                      <a:r>
                        <a:rPr lang="en-GB" sz="1700" b="0" noProof="0">
                          <a:latin typeface="Arial" panose="020B0604020202020204" pitchFamily="34" charset="0"/>
                          <a:cs typeface="Arial" panose="020B0604020202020204" pitchFamily="34" charset="0"/>
                        </a:rPr>
                        <a:t> Procurement</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l"/>
                      <a:r>
                        <a:rPr lang="en-GB" sz="1700" noProof="0">
                          <a:latin typeface="Arial" panose="020B0604020202020204" pitchFamily="34" charset="0"/>
                          <a:cs typeface="Arial" panose="020B0604020202020204" pitchFamily="34" charset="0"/>
                        </a:rPr>
                        <a:t>EUA auctions (max. 1/day),</a:t>
                      </a:r>
                    </a:p>
                    <a:p>
                      <a:pPr algn="l"/>
                      <a:r>
                        <a:rPr lang="en-GB" sz="1700" noProof="0">
                          <a:latin typeface="Arial" panose="020B0604020202020204" pitchFamily="34" charset="0"/>
                          <a:cs typeface="Arial" panose="020B0604020202020204" pitchFamily="34" charset="0"/>
                        </a:rPr>
                        <a:t>buy side only</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700" noProof="0">
                          <a:latin typeface="Arial" panose="020B0604020202020204" pitchFamily="34" charset="0"/>
                          <a:cs typeface="Arial" panose="020B0604020202020204" pitchFamily="34" charset="0"/>
                        </a:rPr>
                        <a:t>Continuous exchange trading,</a:t>
                      </a:r>
                    </a:p>
                    <a:p>
                      <a:pPr algn="l"/>
                      <a:r>
                        <a:rPr lang="en-GB" sz="1700" noProof="0">
                          <a:latin typeface="Arial" panose="020B0604020202020204" pitchFamily="34" charset="0"/>
                          <a:cs typeface="Arial" panose="020B0604020202020204" pitchFamily="34" charset="0"/>
                        </a:rPr>
                        <a:t>buy and sell</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3470946"/>
                  </a:ext>
                </a:extLst>
              </a:tr>
              <a:tr h="451592">
                <a:tc>
                  <a:txBody>
                    <a:bodyPr/>
                    <a:lstStyle/>
                    <a:p>
                      <a:pPr lvl="0" algn="l"/>
                      <a:r>
                        <a:rPr lang="en-GB" sz="1700" b="0" noProof="0">
                          <a:latin typeface="Arial" panose="020B0604020202020204" pitchFamily="34" charset="0"/>
                          <a:cs typeface="Arial" panose="020B0604020202020204" pitchFamily="34" charset="0"/>
                        </a:rPr>
                        <a:t> Minimum lot size</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l"/>
                      <a:r>
                        <a:rPr lang="en-GB" sz="1700" noProof="0">
                          <a:latin typeface="Arial" panose="020B0604020202020204" pitchFamily="34" charset="0"/>
                          <a:cs typeface="Arial" panose="020B0604020202020204" pitchFamily="34" charset="0"/>
                        </a:rPr>
                        <a:t>500 EUAs</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700" noProof="0">
                          <a:latin typeface="Arial" panose="020B0604020202020204" pitchFamily="34" charset="0"/>
                          <a:cs typeface="Arial" panose="020B0604020202020204" pitchFamily="34" charset="0"/>
                        </a:rPr>
                        <a:t>1,000 EUAs</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5392961"/>
                  </a:ext>
                </a:extLst>
              </a:tr>
              <a:tr h="741073">
                <a:tc>
                  <a:txBody>
                    <a:bodyPr/>
                    <a:lstStyle/>
                    <a:p>
                      <a:pPr lvl="0" algn="l"/>
                      <a:r>
                        <a:rPr lang="en-GB" sz="1700" b="0" noProof="0">
                          <a:latin typeface="Arial" panose="020B0604020202020204" pitchFamily="34" charset="0"/>
                          <a:cs typeface="Arial" panose="020B0604020202020204" pitchFamily="34" charset="0"/>
                        </a:rPr>
                        <a:t> Trading window</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l"/>
                      <a:r>
                        <a:rPr lang="en-GB" sz="1700" noProof="0">
                          <a:latin typeface="Arial" panose="020B0604020202020204" pitchFamily="34" charset="0"/>
                          <a:cs typeface="Arial" panose="020B0604020202020204" pitchFamily="34" charset="0"/>
                        </a:rPr>
                        <a:t>Almost every exchange trading day 9:00 – 11:00 CET</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700" noProof="0">
                          <a:latin typeface="Arial" panose="020B0604020202020204" pitchFamily="34" charset="0"/>
                          <a:cs typeface="Arial" panose="020B0604020202020204" pitchFamily="34" charset="0"/>
                        </a:rPr>
                        <a:t>Every exchange trading day</a:t>
                      </a:r>
                      <a:br>
                        <a:rPr lang="en-GB" sz="1700" noProof="0">
                          <a:latin typeface="Arial" panose="020B0604020202020204" pitchFamily="34" charset="0"/>
                          <a:cs typeface="Arial" panose="020B0604020202020204" pitchFamily="34" charset="0"/>
                        </a:rPr>
                      </a:br>
                      <a:r>
                        <a:rPr lang="en-GB" sz="1700" noProof="0">
                          <a:latin typeface="Arial" panose="020B0604020202020204" pitchFamily="34" charset="0"/>
                          <a:cs typeface="Arial" panose="020B0604020202020204" pitchFamily="34" charset="0"/>
                        </a:rPr>
                        <a:t>8:00 – 18:00 CET</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4907323"/>
                  </a:ext>
                </a:extLst>
              </a:tr>
              <a:tr h="474750">
                <a:tc>
                  <a:txBody>
                    <a:bodyPr/>
                    <a:lstStyle/>
                    <a:p>
                      <a:pPr lvl="0" algn="l"/>
                      <a:r>
                        <a:rPr lang="en-GB" sz="1700" b="0" noProof="0">
                          <a:latin typeface="Arial" panose="020B0604020202020204" pitchFamily="34" charset="0"/>
                          <a:cs typeface="Arial" panose="020B0604020202020204" pitchFamily="34" charset="0"/>
                        </a:rPr>
                        <a:t> Markets</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l"/>
                      <a:r>
                        <a:rPr lang="en-GB" sz="1700" noProof="0">
                          <a:latin typeface="Arial" panose="020B0604020202020204" pitchFamily="34" charset="0"/>
                          <a:cs typeface="Arial" panose="020B0604020202020204" pitchFamily="34" charset="0"/>
                        </a:rPr>
                        <a:t>Spot</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700" noProof="0">
                          <a:latin typeface="Arial" panose="020B0604020202020204" pitchFamily="34" charset="0"/>
                          <a:cs typeface="Arial" panose="020B0604020202020204" pitchFamily="34" charset="0"/>
                        </a:rPr>
                        <a:t>Spot, Futures, Options</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4938358"/>
                  </a:ext>
                </a:extLst>
              </a:tr>
              <a:tr h="1007396">
                <a:tc>
                  <a:txBody>
                    <a:bodyPr/>
                    <a:lstStyle/>
                    <a:p>
                      <a:pPr lvl="0" algn="l"/>
                      <a:r>
                        <a:rPr lang="en-GB" sz="1700" b="0" noProof="0">
                          <a:latin typeface="Arial" panose="020B0604020202020204" pitchFamily="34" charset="0"/>
                          <a:cs typeface="Arial" panose="020B0604020202020204" pitchFamily="34" charset="0"/>
                        </a:rPr>
                        <a:t> Capital cost</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l"/>
                      <a:r>
                        <a:rPr lang="en-GB" sz="1700" noProof="0">
                          <a:latin typeface="Arial" panose="020B0604020202020204" pitchFamily="34" charset="0"/>
                          <a:cs typeface="Arial" panose="020B0604020202020204" pitchFamily="34" charset="0"/>
                        </a:rPr>
                        <a:t>Payment after the auction</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l"/>
                      <a:r>
                        <a:rPr lang="en-GB" sz="1600" noProof="0">
                          <a:latin typeface="Arial" panose="020B0604020202020204" pitchFamily="34" charset="0"/>
                          <a:cs typeface="Arial" panose="020B0604020202020204" pitchFamily="34" charset="0"/>
                        </a:rPr>
                        <a:t>Derivatives: payment can be made after the contract expires, often near the compliance deadline</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3265431"/>
                  </a:ext>
                </a:extLst>
              </a:tr>
            </a:tbl>
          </a:graphicData>
        </a:graphic>
      </p:graphicFrame>
      <p:sp>
        <p:nvSpPr>
          <p:cNvPr id="6" name="ZoneTexte 5">
            <a:extLst>
              <a:ext uri="{FF2B5EF4-FFF2-40B4-BE49-F238E27FC236}">
                <a16:creationId xmlns:a16="http://schemas.microsoft.com/office/drawing/2014/main" id="{76C3929E-2514-4002-E14E-0A02B967A6FD}"/>
              </a:ext>
            </a:extLst>
          </p:cNvPr>
          <p:cNvSpPr txBox="1"/>
          <p:nvPr/>
        </p:nvSpPr>
        <p:spPr>
          <a:xfrm>
            <a:off x="590881" y="350031"/>
            <a:ext cx="9511639"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Auctions market and secondary market – Differences</a:t>
            </a:r>
          </a:p>
        </p:txBody>
      </p:sp>
      <p:sp>
        <p:nvSpPr>
          <p:cNvPr id="2" name="Espace réservé du numéro de diapositive 1">
            <a:extLst>
              <a:ext uri="{FF2B5EF4-FFF2-40B4-BE49-F238E27FC236}">
                <a16:creationId xmlns:a16="http://schemas.microsoft.com/office/drawing/2014/main" id="{7609AC5C-445A-0D59-53E0-67A110B4BA44}"/>
              </a:ext>
            </a:extLst>
          </p:cNvPr>
          <p:cNvSpPr>
            <a:spLocks noGrp="1"/>
          </p:cNvSpPr>
          <p:nvPr>
            <p:ph type="sldNum" sz="quarter" idx="12"/>
          </p:nvPr>
        </p:nvSpPr>
        <p:spPr/>
        <p:txBody>
          <a:bodyPr/>
          <a:lstStyle/>
          <a:p>
            <a:fld id="{C7CC0789-4E3B-4896-AB79-9C52DA5A6F9C}" type="slidenum">
              <a:rPr lang="en-GB" smtClean="0"/>
              <a:t>455</a:t>
            </a:fld>
            <a:endParaRPr lang="en-GB"/>
          </a:p>
        </p:txBody>
      </p:sp>
    </p:spTree>
    <p:extLst>
      <p:ext uri="{BB962C8B-B14F-4D97-AF65-F5344CB8AC3E}">
        <p14:creationId xmlns:p14="http://schemas.microsoft.com/office/powerpoint/2010/main" val="4708910"/>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CA80C-C21D-99A5-74FF-51C94DC6ED7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87092CD-2C43-C99F-EB45-886993329E44}"/>
              </a:ext>
            </a:extLst>
          </p:cNvPr>
          <p:cNvSpPr/>
          <p:nvPr/>
        </p:nvSpPr>
        <p:spPr>
          <a:xfrm>
            <a:off x="937599" y="2950903"/>
            <a:ext cx="8818196" cy="213094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9" name="Rectangle 8">
            <a:extLst>
              <a:ext uri="{FF2B5EF4-FFF2-40B4-BE49-F238E27FC236}">
                <a16:creationId xmlns:a16="http://schemas.microsoft.com/office/drawing/2014/main" id="{EEAECD48-02E1-EC9D-5C75-7AEDE628ACF4}"/>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11" name="ZoneTexte 10">
            <a:extLst>
              <a:ext uri="{FF2B5EF4-FFF2-40B4-BE49-F238E27FC236}">
                <a16:creationId xmlns:a16="http://schemas.microsoft.com/office/drawing/2014/main" id="{5C2CBC67-D8E6-3760-C0FB-AEC1190C4C59}"/>
              </a:ext>
            </a:extLst>
          </p:cNvPr>
          <p:cNvSpPr txBox="1"/>
          <p:nvPr/>
        </p:nvSpPr>
        <p:spPr>
          <a:xfrm>
            <a:off x="1949712" y="3477553"/>
            <a:ext cx="6793968" cy="1077644"/>
          </a:xfrm>
          <a:prstGeom prst="rect">
            <a:avLst/>
          </a:prstGeom>
          <a:noFill/>
        </p:spPr>
        <p:txBody>
          <a:bodyPr wrap="square">
            <a:spAutoFit/>
          </a:bodyPr>
          <a:lstStyle/>
          <a:p>
            <a:pPr algn="ctr"/>
            <a:r>
              <a:rPr lang="en-GB" sz="3201">
                <a:latin typeface="Arial" panose="020B0604020202020204" pitchFamily="34" charset="0"/>
                <a:cs typeface="Arial" panose="020B0604020202020204" pitchFamily="34" charset="0"/>
              </a:rPr>
              <a:t>IV. The history of EUA pricing and its impact on fossil fuel power plants</a:t>
            </a:r>
          </a:p>
        </p:txBody>
      </p:sp>
    </p:spTree>
    <p:extLst>
      <p:ext uri="{BB962C8B-B14F-4D97-AF65-F5344CB8AC3E}">
        <p14:creationId xmlns:p14="http://schemas.microsoft.com/office/powerpoint/2010/main" val="1052402501"/>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A7C9ADEE-8D34-6C4B-4C8B-E97409BF5818}"/>
              </a:ext>
            </a:extLst>
          </p:cNvPr>
          <p:cNvSpPr txBox="1"/>
          <p:nvPr/>
        </p:nvSpPr>
        <p:spPr>
          <a:xfrm>
            <a:off x="590881" y="350031"/>
            <a:ext cx="9485264" cy="461848"/>
          </a:xfrm>
          <a:prstGeom prst="rect">
            <a:avLst/>
          </a:prstGeom>
          <a:noFill/>
        </p:spPr>
        <p:txBody>
          <a:bodyPr wrap="square">
            <a:spAutoFit/>
          </a:bodyPr>
          <a:lstStyle/>
          <a:p>
            <a:pPr algn="l"/>
            <a:r>
              <a:rPr lang="en-GB" sz="2401" b="1">
                <a:latin typeface="Arial" panose="020B0604020202020204" pitchFamily="34" charset="0"/>
                <a:cs typeface="Arial" panose="020B0604020202020204" pitchFamily="34" charset="0"/>
              </a:rPr>
              <a:t>What are the drivers of EUA prices in history? (1/2)</a:t>
            </a:r>
          </a:p>
        </p:txBody>
      </p:sp>
      <p:sp>
        <p:nvSpPr>
          <p:cNvPr id="13" name="ZoneTexte 12">
            <a:extLst>
              <a:ext uri="{FF2B5EF4-FFF2-40B4-BE49-F238E27FC236}">
                <a16:creationId xmlns:a16="http://schemas.microsoft.com/office/drawing/2014/main" id="{CE534D8B-E0FD-1C81-7CDB-7F60524BD923}"/>
              </a:ext>
            </a:extLst>
          </p:cNvPr>
          <p:cNvSpPr txBox="1"/>
          <p:nvPr/>
        </p:nvSpPr>
        <p:spPr>
          <a:xfrm>
            <a:off x="590881" y="1036209"/>
            <a:ext cx="9485263" cy="2093709"/>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Let us revisit the EUA trading price curve we saw earlier and briefly explain the variations in EUA prices from 2005 to the present.</a:t>
            </a:r>
          </a:p>
          <a:p>
            <a:pPr algn="just"/>
            <a:endParaRPr lang="en-GB" sz="1000">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We can distinguish two distinct periods:</a:t>
            </a:r>
          </a:p>
          <a:p>
            <a:pPr algn="just"/>
            <a:endParaRPr lang="en-GB" sz="1000">
              <a:latin typeface="Arial" panose="020B0604020202020204" pitchFamily="34" charset="0"/>
              <a:cs typeface="Arial" panose="020B0604020202020204" pitchFamily="34" charset="0"/>
            </a:endParaRPr>
          </a:p>
          <a:p>
            <a:pPr marL="457383" indent="-457383" algn="just">
              <a:buAutoNum type="arabicParenR"/>
            </a:pPr>
            <a:r>
              <a:rPr lang="en-GB" sz="2001" b="1">
                <a:latin typeface="Arial" panose="020B0604020202020204" pitchFamily="34" charset="0"/>
                <a:cs typeface="Arial" panose="020B0604020202020204" pitchFamily="34" charset="0"/>
              </a:rPr>
              <a:t>Early phases (2005–2020):</a:t>
            </a:r>
            <a:r>
              <a:rPr lang="en-GB" sz="2001">
                <a:latin typeface="Arial" panose="020B0604020202020204" pitchFamily="34" charset="0"/>
                <a:cs typeface="Arial" panose="020B0604020202020204" pitchFamily="34" charset="0"/>
              </a:rPr>
              <a:t> oversupply and consistently low prices</a:t>
            </a:r>
          </a:p>
          <a:p>
            <a:pPr marL="457383" indent="-457383" algn="just">
              <a:buAutoNum type="arabicParenR"/>
            </a:pPr>
            <a:endParaRPr lang="en-GB" sz="1000">
              <a:latin typeface="Arial" panose="020B0604020202020204" pitchFamily="34" charset="0"/>
              <a:cs typeface="Arial" panose="020B0604020202020204" pitchFamily="34" charset="0"/>
            </a:endParaRPr>
          </a:p>
          <a:p>
            <a:pPr marL="457383" indent="-457383" algn="just">
              <a:buAutoNum type="arabicParenR"/>
            </a:pPr>
            <a:r>
              <a:rPr lang="en-GB" sz="2001" b="1">
                <a:latin typeface="Arial" panose="020B0604020202020204" pitchFamily="34" charset="0"/>
                <a:cs typeface="Arial" panose="020B0604020202020204" pitchFamily="34" charset="0"/>
              </a:rPr>
              <a:t>Post-2020:</a:t>
            </a:r>
            <a:r>
              <a:rPr lang="en-GB" sz="2001">
                <a:latin typeface="Arial" panose="020B0604020202020204" pitchFamily="34" charset="0"/>
                <a:cs typeface="Arial" panose="020B0604020202020204" pitchFamily="34" charset="0"/>
              </a:rPr>
              <a:t> steady rise in EUA prices</a:t>
            </a:r>
          </a:p>
        </p:txBody>
      </p:sp>
      <p:sp>
        <p:nvSpPr>
          <p:cNvPr id="14" name="ZoneTexte 13">
            <a:extLst>
              <a:ext uri="{FF2B5EF4-FFF2-40B4-BE49-F238E27FC236}">
                <a16:creationId xmlns:a16="http://schemas.microsoft.com/office/drawing/2014/main" id="{01D3708D-3CF4-9CCA-E030-446EDEDD9AB7}"/>
              </a:ext>
            </a:extLst>
          </p:cNvPr>
          <p:cNvSpPr txBox="1"/>
          <p:nvPr/>
        </p:nvSpPr>
        <p:spPr>
          <a:xfrm>
            <a:off x="3298835" y="7178711"/>
            <a:ext cx="4095154" cy="307899"/>
          </a:xfrm>
          <a:prstGeom prst="rect">
            <a:avLst/>
          </a:prstGeom>
          <a:noFill/>
        </p:spPr>
        <p:txBody>
          <a:bodyPr wrap="square" rtlCol="0">
            <a:spAutoFit/>
          </a:bodyPr>
          <a:lstStyle/>
          <a:p>
            <a:pPr algn="ctr"/>
            <a:r>
              <a:rPr lang="en-GB" sz="1401" i="1">
                <a:latin typeface="Arial" panose="020B0604020202020204" pitchFamily="34" charset="0"/>
                <a:cs typeface="Arial" panose="020B0604020202020204" pitchFamily="34" charset="0"/>
              </a:rPr>
              <a:t>Historic of EU carbon allowance price (EUR).</a:t>
            </a:r>
            <a:r>
              <a:rPr lang="en-GB" sz="1401" b="1" baseline="30000">
                <a:solidFill>
                  <a:srgbClr val="1F1F1F"/>
                </a:solidFill>
                <a:latin typeface="Arial" panose="020B0604020202020204" pitchFamily="34" charset="0"/>
                <a:cs typeface="Arial" panose="020B0604020202020204" pitchFamily="34" charset="0"/>
              </a:rPr>
              <a:t>1</a:t>
            </a:r>
            <a:endParaRPr lang="en-GB" sz="1401" i="1">
              <a:latin typeface="Arial" panose="020B0604020202020204" pitchFamily="34" charset="0"/>
              <a:cs typeface="Arial" panose="020B0604020202020204" pitchFamily="34" charset="0"/>
            </a:endParaRPr>
          </a:p>
        </p:txBody>
      </p:sp>
      <p:grpSp>
        <p:nvGrpSpPr>
          <p:cNvPr id="15" name="Groupe 14">
            <a:extLst>
              <a:ext uri="{FF2B5EF4-FFF2-40B4-BE49-F238E27FC236}">
                <a16:creationId xmlns:a16="http://schemas.microsoft.com/office/drawing/2014/main" id="{9A0C75D6-7FF1-A8F2-B0E9-4DD79BD7BE6E}"/>
              </a:ext>
            </a:extLst>
          </p:cNvPr>
          <p:cNvGrpSpPr/>
          <p:nvPr/>
        </p:nvGrpSpPr>
        <p:grpSpPr>
          <a:xfrm>
            <a:off x="1665553" y="3430598"/>
            <a:ext cx="7361716" cy="3663210"/>
            <a:chOff x="1372354" y="3348115"/>
            <a:chExt cx="7941767" cy="3951845"/>
          </a:xfrm>
        </p:grpSpPr>
        <p:pic>
          <p:nvPicPr>
            <p:cNvPr id="16" name="Image 15">
              <a:extLst>
                <a:ext uri="{FF2B5EF4-FFF2-40B4-BE49-F238E27FC236}">
                  <a16:creationId xmlns:a16="http://schemas.microsoft.com/office/drawing/2014/main" id="{32D9199A-3DBF-76B3-645F-8136E040E88E}"/>
                </a:ext>
              </a:extLst>
            </p:cNvPr>
            <p:cNvPicPr>
              <a:picLocks noChangeAspect="1"/>
            </p:cNvPicPr>
            <p:nvPr/>
          </p:nvPicPr>
          <p:blipFill>
            <a:blip r:embed="rId2"/>
            <a:srcRect l="17287" t="54638" b="2687"/>
            <a:stretch/>
          </p:blipFill>
          <p:spPr>
            <a:xfrm>
              <a:off x="1472794" y="3469641"/>
              <a:ext cx="7740886" cy="3708792"/>
            </a:xfrm>
            <a:prstGeom prst="rect">
              <a:avLst/>
            </a:prstGeom>
          </p:spPr>
        </p:pic>
        <p:sp>
          <p:nvSpPr>
            <p:cNvPr id="17" name="Rectangle 16">
              <a:extLst>
                <a:ext uri="{FF2B5EF4-FFF2-40B4-BE49-F238E27FC236}">
                  <a16:creationId xmlns:a16="http://schemas.microsoft.com/office/drawing/2014/main" id="{C938B4FC-9781-9BC2-2A5C-ED37ED24C60B}"/>
                </a:ext>
              </a:extLst>
            </p:cNvPr>
            <p:cNvSpPr/>
            <p:nvPr/>
          </p:nvSpPr>
          <p:spPr>
            <a:xfrm>
              <a:off x="1372354" y="3348115"/>
              <a:ext cx="7941767" cy="395184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grpSp>
      <p:sp>
        <p:nvSpPr>
          <p:cNvPr id="2" name="ZoneTexte 1">
            <a:extLst>
              <a:ext uri="{FF2B5EF4-FFF2-40B4-BE49-F238E27FC236}">
                <a16:creationId xmlns:a16="http://schemas.microsoft.com/office/drawing/2014/main" id="{DA2C5BD7-6909-6E94-CBA2-4E16BA921C58}"/>
              </a:ext>
            </a:extLst>
          </p:cNvPr>
          <p:cNvSpPr txBox="1"/>
          <p:nvPr/>
        </p:nvSpPr>
        <p:spPr>
          <a:xfrm>
            <a:off x="306936" y="7626908"/>
            <a:ext cx="5345637" cy="261713"/>
          </a:xfrm>
          <a:prstGeom prst="rect">
            <a:avLst/>
          </a:prstGeom>
          <a:noFill/>
        </p:spPr>
        <p:txBody>
          <a:bodyPr wrap="square">
            <a:spAutoFit/>
          </a:bodyPr>
          <a:lstStyle/>
          <a:p>
            <a:r>
              <a:rPr lang="en-GB" sz="1100" b="1" baseline="30000">
                <a:solidFill>
                  <a:srgbClr val="1F1F1F"/>
                </a:solidFill>
                <a:latin typeface="Arial" panose="020B0604020202020204" pitchFamily="34" charset="0"/>
                <a:cs typeface="Arial" panose="020B0604020202020204" pitchFamily="34" charset="0"/>
              </a:rPr>
              <a:t>1</a:t>
            </a:r>
            <a:r>
              <a:rPr lang="fr-BE" sz="1100">
                <a:latin typeface="Arial" panose="020B0604020202020204" pitchFamily="34" charset="0"/>
                <a:cs typeface="Arial" panose="020B0604020202020204" pitchFamily="34" charset="0"/>
              </a:rPr>
              <a:t>https://tradingeconomics.com/commodity/carbon</a:t>
            </a:r>
            <a:endParaRPr lang="en-GB" sz="1100">
              <a:latin typeface="Arial" panose="020B0604020202020204" pitchFamily="34" charset="0"/>
              <a:cs typeface="Arial" panose="020B0604020202020204" pitchFamily="34" charset="0"/>
            </a:endParaRPr>
          </a:p>
        </p:txBody>
      </p:sp>
      <p:sp>
        <p:nvSpPr>
          <p:cNvPr id="3" name="Espace réservé du numéro de diapositive 2">
            <a:extLst>
              <a:ext uri="{FF2B5EF4-FFF2-40B4-BE49-F238E27FC236}">
                <a16:creationId xmlns:a16="http://schemas.microsoft.com/office/drawing/2014/main" id="{193E46CD-6871-99E7-DE77-BC9F970D0B3B}"/>
              </a:ext>
            </a:extLst>
          </p:cNvPr>
          <p:cNvSpPr>
            <a:spLocks noGrp="1"/>
          </p:cNvSpPr>
          <p:nvPr>
            <p:ph type="sldNum" sz="quarter" idx="12"/>
          </p:nvPr>
        </p:nvSpPr>
        <p:spPr/>
        <p:txBody>
          <a:bodyPr/>
          <a:lstStyle/>
          <a:p>
            <a:fld id="{C7CC0789-4E3B-4896-AB79-9C52DA5A6F9C}" type="slidenum">
              <a:rPr lang="en-GB" smtClean="0"/>
              <a:t>457</a:t>
            </a:fld>
            <a:endParaRPr lang="en-GB"/>
          </a:p>
        </p:txBody>
      </p:sp>
    </p:spTree>
    <p:extLst>
      <p:ext uri="{BB962C8B-B14F-4D97-AF65-F5344CB8AC3E}">
        <p14:creationId xmlns:p14="http://schemas.microsoft.com/office/powerpoint/2010/main" val="1350173289"/>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C40DA874-0892-4CE1-0524-F61D0979F288}"/>
              </a:ext>
            </a:extLst>
          </p:cNvPr>
          <p:cNvSpPr txBox="1"/>
          <p:nvPr/>
        </p:nvSpPr>
        <p:spPr>
          <a:xfrm>
            <a:off x="604068" y="1189844"/>
            <a:ext cx="9485264" cy="6250334"/>
          </a:xfrm>
          <a:prstGeom prst="rect">
            <a:avLst/>
          </a:prstGeom>
          <a:noFill/>
        </p:spPr>
        <p:txBody>
          <a:bodyPr wrap="square">
            <a:spAutoFit/>
          </a:bodyPr>
          <a:lstStyle/>
          <a:p>
            <a:pPr marL="457383" indent="-457383" algn="just">
              <a:buAutoNum type="arabicParenR"/>
            </a:pPr>
            <a:r>
              <a:rPr lang="en-GB" sz="2001" b="1">
                <a:latin typeface="Arial" panose="020B0604020202020204" pitchFamily="34" charset="0"/>
                <a:cs typeface="Arial" panose="020B0604020202020204" pitchFamily="34" charset="0"/>
              </a:rPr>
              <a:t>Early Phases (2005–2020):</a:t>
            </a:r>
          </a:p>
          <a:p>
            <a:pPr algn="just"/>
            <a:endParaRPr lang="en-GB"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The financial crisis (2007–2008) </a:t>
            </a:r>
            <a:r>
              <a:rPr lang="en-GB" sz="2001">
                <a:latin typeface="Arial" panose="020B0604020202020204" pitchFamily="34" charset="0"/>
                <a:cs typeface="Arial" panose="020B0604020202020204" pitchFamily="34" charset="0"/>
              </a:rPr>
              <a:t>reduced industrial activity, energy consumption, and emissions. This drop in EUA demand pushed prices near zero during this period.</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In the initial three phases, the EU ETS focused on regulatory setup. Over-allocation of allowances led to a significant surplus, causing prices to remain below €30.</a:t>
            </a:r>
          </a:p>
          <a:p>
            <a:pPr algn="just"/>
            <a:endParaRPr lang="en-GB" sz="2001" b="1">
              <a:latin typeface="Arial" panose="020B0604020202020204" pitchFamily="34" charset="0"/>
              <a:cs typeface="Arial" panose="020B0604020202020204" pitchFamily="34" charset="0"/>
            </a:endParaRPr>
          </a:p>
          <a:p>
            <a:pPr marL="457383" indent="-457383" algn="just">
              <a:buAutoNum type="arabicParenR" startAt="2"/>
            </a:pPr>
            <a:r>
              <a:rPr lang="en-GB" sz="2001" b="1">
                <a:latin typeface="Arial" panose="020B0604020202020204" pitchFamily="34" charset="0"/>
                <a:cs typeface="Arial" panose="020B0604020202020204" pitchFamily="34" charset="0"/>
              </a:rPr>
              <a:t>Post-2020:</a:t>
            </a:r>
          </a:p>
          <a:p>
            <a:pPr algn="just"/>
            <a:endParaRPr lang="en-GB" sz="1000" b="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EUA prices rose steadily following several revisions:</a:t>
            </a:r>
          </a:p>
          <a:p>
            <a:pPr marL="343037"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Under the revised MiFID II regulation in 2018, EUAs were classified as financial instruments, attracting participation from hedge funds and investment funds.</a:t>
            </a:r>
          </a:p>
          <a:p>
            <a:pPr marL="800420" lvl="1"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800420" lvl="1"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Introduced in 2019, the Market Stability Reserve (MSR) allowed regulators to withdraw excess allowances from the market, tightening supply and helping prices recover.</a:t>
            </a:r>
          </a:p>
          <a:p>
            <a:pPr marL="800420" lvl="1" indent="-343037"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a:latin typeface="Arial" panose="020B0604020202020204" pitchFamily="34" charset="0"/>
                <a:cs typeface="Arial" panose="020B0604020202020204" pitchFamily="34" charset="0"/>
              </a:rPr>
              <a:t>Between 2021 and 2023, EUA prices stabilized around €80/tCO</a:t>
            </a:r>
            <a:r>
              <a:rPr lang="en-GB" sz="2001" baseline="-25000">
                <a:latin typeface="Arial" panose="020B0604020202020204" pitchFamily="34" charset="0"/>
                <a:cs typeface="Arial" panose="020B0604020202020204" pitchFamily="34" charset="0"/>
              </a:rPr>
              <a:t>2</a:t>
            </a:r>
            <a:r>
              <a:rPr lang="en-GB" sz="2001">
                <a:latin typeface="Arial" panose="020B0604020202020204" pitchFamily="34" charset="0"/>
                <a:cs typeface="Arial" panose="020B0604020202020204" pitchFamily="34" charset="0"/>
              </a:rPr>
              <a:t>, driven by increasing demand and reduced supply.</a:t>
            </a:r>
          </a:p>
        </p:txBody>
      </p:sp>
      <p:sp>
        <p:nvSpPr>
          <p:cNvPr id="7" name="ZoneTexte 6">
            <a:extLst>
              <a:ext uri="{FF2B5EF4-FFF2-40B4-BE49-F238E27FC236}">
                <a16:creationId xmlns:a16="http://schemas.microsoft.com/office/drawing/2014/main" id="{DE46FA92-A577-D1C4-D4DD-BAD9A8E10E53}"/>
              </a:ext>
            </a:extLst>
          </p:cNvPr>
          <p:cNvSpPr txBox="1"/>
          <p:nvPr/>
        </p:nvSpPr>
        <p:spPr>
          <a:xfrm>
            <a:off x="590881" y="350031"/>
            <a:ext cx="9485264" cy="461848"/>
          </a:xfrm>
          <a:prstGeom prst="rect">
            <a:avLst/>
          </a:prstGeom>
          <a:noFill/>
        </p:spPr>
        <p:txBody>
          <a:bodyPr wrap="square">
            <a:spAutoFit/>
          </a:bodyPr>
          <a:lstStyle/>
          <a:p>
            <a:pPr algn="l"/>
            <a:r>
              <a:rPr lang="en-GB" sz="2401" b="1">
                <a:latin typeface="Arial" panose="020B0604020202020204" pitchFamily="34" charset="0"/>
                <a:cs typeface="Arial" panose="020B0604020202020204" pitchFamily="34" charset="0"/>
              </a:rPr>
              <a:t>What are the drivers of EUA prices in history? (2/2)</a:t>
            </a:r>
          </a:p>
        </p:txBody>
      </p:sp>
      <p:sp>
        <p:nvSpPr>
          <p:cNvPr id="2" name="Espace réservé du numéro de diapositive 1">
            <a:extLst>
              <a:ext uri="{FF2B5EF4-FFF2-40B4-BE49-F238E27FC236}">
                <a16:creationId xmlns:a16="http://schemas.microsoft.com/office/drawing/2014/main" id="{8E6C4D2D-1DF6-B16E-D5AC-5ABB01AFD894}"/>
              </a:ext>
            </a:extLst>
          </p:cNvPr>
          <p:cNvSpPr>
            <a:spLocks noGrp="1"/>
          </p:cNvSpPr>
          <p:nvPr>
            <p:ph type="sldNum" sz="quarter" idx="12"/>
          </p:nvPr>
        </p:nvSpPr>
        <p:spPr/>
        <p:txBody>
          <a:bodyPr/>
          <a:lstStyle/>
          <a:p>
            <a:fld id="{C7CC0789-4E3B-4896-AB79-9C52DA5A6F9C}" type="slidenum">
              <a:rPr lang="en-GB" smtClean="0"/>
              <a:t>458</a:t>
            </a:fld>
            <a:endParaRPr lang="en-GB"/>
          </a:p>
        </p:txBody>
      </p:sp>
    </p:spTree>
    <p:extLst>
      <p:ext uri="{BB962C8B-B14F-4D97-AF65-F5344CB8AC3E}">
        <p14:creationId xmlns:p14="http://schemas.microsoft.com/office/powerpoint/2010/main" val="610176994"/>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48DA4-6DE2-AAA1-FF98-2EA651E0C056}"/>
            </a:ext>
          </a:extLst>
        </p:cNvPr>
        <p:cNvGrpSpPr/>
        <p:nvPr/>
      </p:nvGrpSpPr>
      <p:grpSpPr>
        <a:xfrm>
          <a:off x="0" y="0"/>
          <a:ext cx="0" cy="0"/>
          <a:chOff x="0" y="0"/>
          <a:chExt cx="0" cy="0"/>
        </a:xfrm>
      </p:grpSpPr>
      <p:sp>
        <p:nvSpPr>
          <p:cNvPr id="9" name="ZoneTexte 8">
            <a:extLst>
              <a:ext uri="{FF2B5EF4-FFF2-40B4-BE49-F238E27FC236}">
                <a16:creationId xmlns:a16="http://schemas.microsoft.com/office/drawing/2014/main" id="{6DD531FB-2768-4490-9377-0EE6288B6871}"/>
              </a:ext>
            </a:extLst>
          </p:cNvPr>
          <p:cNvSpPr txBox="1"/>
          <p:nvPr/>
        </p:nvSpPr>
        <p:spPr>
          <a:xfrm>
            <a:off x="590881" y="350031"/>
            <a:ext cx="9485264" cy="461848"/>
          </a:xfrm>
          <a:prstGeom prst="rect">
            <a:avLst/>
          </a:prstGeom>
          <a:noFill/>
        </p:spPr>
        <p:txBody>
          <a:bodyPr wrap="square">
            <a:spAutoFit/>
          </a:bodyPr>
          <a:lstStyle/>
          <a:p>
            <a:pPr defTabSz="914766" eaLnBrk="0" fontAlgn="base" hangingPunct="0">
              <a:spcBef>
                <a:spcPct val="0"/>
              </a:spcBef>
              <a:spcAft>
                <a:spcPct val="0"/>
              </a:spcAft>
            </a:pPr>
            <a:r>
              <a:rPr lang="en-GB" sz="2401" b="1">
                <a:latin typeface="Arial" panose="020B0604020202020204" pitchFamily="34" charset="0"/>
                <a:cs typeface="Arial" panose="020B0604020202020204" pitchFamily="34" charset="0"/>
              </a:rPr>
              <a:t>The impact of rising EUAs prices on high-carbon technologies</a:t>
            </a:r>
          </a:p>
        </p:txBody>
      </p:sp>
      <p:sp>
        <p:nvSpPr>
          <p:cNvPr id="19" name="ZoneTexte 18">
            <a:extLst>
              <a:ext uri="{FF2B5EF4-FFF2-40B4-BE49-F238E27FC236}">
                <a16:creationId xmlns:a16="http://schemas.microsoft.com/office/drawing/2014/main" id="{A1AC1CA3-32EC-A96F-DD11-AFECB8683F07}"/>
              </a:ext>
            </a:extLst>
          </p:cNvPr>
          <p:cNvSpPr txBox="1"/>
          <p:nvPr/>
        </p:nvSpPr>
        <p:spPr>
          <a:xfrm>
            <a:off x="590880" y="2662544"/>
            <a:ext cx="9485264" cy="4556894"/>
          </a:xfrm>
          <a:prstGeom prst="rect">
            <a:avLst/>
          </a:prstGeom>
          <a:noFill/>
        </p:spPr>
        <p:txBody>
          <a:bodyPr wrap="square">
            <a:spAutoFit/>
          </a:bodyPr>
          <a:lstStyle/>
          <a:p>
            <a:pPr algn="just" defTabSz="914766" eaLnBrk="0" fontAlgn="base" hangingPunct="0">
              <a:spcBef>
                <a:spcPct val="0"/>
              </a:spcBef>
              <a:spcAft>
                <a:spcPct val="0"/>
              </a:spcAft>
            </a:pPr>
            <a:r>
              <a:rPr lang="en-GB" sz="2001">
                <a:latin typeface="Arial" panose="020B0604020202020204" pitchFamily="34" charset="0"/>
              </a:rPr>
              <a:t>Let us refer to Dominique Finon’s March 2017 note</a:t>
            </a:r>
            <a:r>
              <a:rPr lang="en-GB" sz="2001" b="1" baseline="30000">
                <a:latin typeface="Arial" panose="020B0604020202020204" pitchFamily="34" charset="0"/>
              </a:rPr>
              <a:t>1</a:t>
            </a:r>
            <a:r>
              <a:rPr lang="en-GB" sz="2001">
                <a:latin typeface="Arial" panose="020B0604020202020204" pitchFamily="34" charset="0"/>
              </a:rPr>
              <a:t> to address this question.</a:t>
            </a:r>
          </a:p>
          <a:p>
            <a:pPr algn="just" defTabSz="914766" eaLnBrk="0" fontAlgn="base" hangingPunct="0">
              <a:spcBef>
                <a:spcPct val="0"/>
              </a:spcBef>
              <a:spcAft>
                <a:spcPct val="0"/>
              </a:spcAft>
            </a:pPr>
            <a:endParaRPr lang="en-GB" sz="1000">
              <a:latin typeface="Arial" panose="020B0604020202020204" pitchFamily="34" charset="0"/>
            </a:endParaRPr>
          </a:p>
          <a:p>
            <a:pPr algn="just" defTabSz="914766" eaLnBrk="0" fontAlgn="base" hangingPunct="0">
              <a:spcBef>
                <a:spcPct val="0"/>
              </a:spcBef>
              <a:spcAft>
                <a:spcPct val="0"/>
              </a:spcAft>
            </a:pPr>
            <a:r>
              <a:rPr lang="en-GB" sz="2001">
                <a:latin typeface="Arial" panose="020B0604020202020204" pitchFamily="34" charset="0"/>
                <a:cs typeface="Arial" panose="020B0604020202020204" pitchFamily="34" charset="0"/>
              </a:rPr>
              <a:t>The goal of Finon’s analysis is to </a:t>
            </a:r>
            <a:r>
              <a:rPr lang="en-GB" sz="2001" b="1">
                <a:latin typeface="Arial" panose="020B0604020202020204" pitchFamily="34" charset="0"/>
                <a:cs typeface="Arial" panose="020B0604020202020204" pitchFamily="34" charset="0"/>
              </a:rPr>
              <a:t>determine the carbon prices that would make low-carbon technologies (LCTs) competitive with high-carbon technologies (HCTs)</a:t>
            </a:r>
            <a:r>
              <a:rPr lang="en-GB" sz="2001">
                <a:latin typeface="Arial" panose="020B0604020202020204" pitchFamily="34" charset="0"/>
                <a:cs typeface="Arial" panose="020B0604020202020204" pitchFamily="34" charset="0"/>
              </a:rPr>
              <a:t>. The LCTs studied in his note include coal-fired power plants with CCS and nuclear power plants, compared to HCTs such as natural gas combined-cycle gas turbines (CCGT) and coal-fired power plants, assuming a capital cost of 8% for the high-carbon technologies.</a:t>
            </a:r>
          </a:p>
          <a:p>
            <a:pPr algn="just" defTabSz="914766" eaLnBrk="0" fontAlgn="base" hangingPunct="0">
              <a:spcBef>
                <a:spcPct val="0"/>
              </a:spcBef>
              <a:spcAft>
                <a:spcPct val="0"/>
              </a:spcAft>
            </a:pPr>
            <a:endParaRPr lang="en-GB" sz="1000">
              <a:latin typeface="Arial" panose="020B0604020202020204" pitchFamily="34" charset="0"/>
            </a:endParaRPr>
          </a:p>
          <a:p>
            <a:pPr algn="just" defTabSz="914766" eaLnBrk="0" fontAlgn="base" hangingPunct="0">
              <a:spcBef>
                <a:spcPct val="0"/>
              </a:spcBef>
              <a:spcAft>
                <a:spcPct val="0"/>
              </a:spcAft>
            </a:pPr>
            <a:r>
              <a:rPr lang="en-GB" sz="2001">
                <a:latin typeface="Arial" panose="020B0604020202020204" pitchFamily="34" charset="0"/>
              </a:rPr>
              <a:t>Explanation of the calculation:</a:t>
            </a:r>
          </a:p>
          <a:p>
            <a:pPr algn="just" defTabSz="914766" eaLnBrk="0" fontAlgn="base" hangingPunct="0">
              <a:spcBef>
                <a:spcPct val="0"/>
              </a:spcBef>
              <a:spcAft>
                <a:spcPct val="0"/>
              </a:spcAft>
            </a:pPr>
            <a:endParaRPr lang="en-GB" sz="500">
              <a:latin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GB" sz="2001">
                <a:latin typeface="Arial" panose="020B0604020202020204" pitchFamily="34" charset="0"/>
                <a:cs typeface="Arial" panose="020B0604020202020204" pitchFamily="34" charset="0"/>
              </a:rPr>
              <a:t>The carbon value of a low-emitting plant (such as a coal plant with CCS or a nuclear plant) is based on the emissions avoided when this plant replaces a higher-emitting alternative, like a coal or gas plant.</a:t>
            </a:r>
          </a:p>
          <a:p>
            <a:pPr marL="343037" indent="-343037" algn="just" defTabSz="914766" eaLnBrk="0" fontAlgn="base" hangingPunct="0">
              <a:spcBef>
                <a:spcPct val="0"/>
              </a:spcBef>
              <a:spcAft>
                <a:spcPct val="0"/>
              </a:spcAf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343037" indent="-343037" algn="just" defTabSz="914766" eaLnBrk="0" fontAlgn="base" hangingPunct="0">
              <a:spcBef>
                <a:spcPct val="0"/>
              </a:spcBef>
              <a:spcAft>
                <a:spcPct val="0"/>
              </a:spcAft>
              <a:buFont typeface="Arial" panose="020B0604020202020204" pitchFamily="34" charset="0"/>
              <a:buChar char="•"/>
            </a:pPr>
            <a:r>
              <a:rPr lang="en-GB" sz="2001">
                <a:latin typeface="Arial" panose="020B0604020202020204" pitchFamily="34" charset="0"/>
                <a:cs typeface="Arial" panose="020B0604020202020204" pitchFamily="34" charset="0"/>
              </a:rPr>
              <a:t>At first, there is no price on carbon, and the low-carbon plant tends to have higher building costs compared to the one that emits more.</a:t>
            </a:r>
          </a:p>
        </p:txBody>
      </p:sp>
      <p:sp>
        <p:nvSpPr>
          <p:cNvPr id="23" name="ZoneTexte 22">
            <a:extLst>
              <a:ext uri="{FF2B5EF4-FFF2-40B4-BE49-F238E27FC236}">
                <a16:creationId xmlns:a16="http://schemas.microsoft.com/office/drawing/2014/main" id="{CD651BC3-73CD-B5DA-D36C-3B101E127004}"/>
              </a:ext>
            </a:extLst>
          </p:cNvPr>
          <p:cNvSpPr txBox="1"/>
          <p:nvPr/>
        </p:nvSpPr>
        <p:spPr>
          <a:xfrm>
            <a:off x="255164" y="7541597"/>
            <a:ext cx="8607651" cy="415662"/>
          </a:xfrm>
          <a:prstGeom prst="rect">
            <a:avLst/>
          </a:prstGeom>
          <a:noFill/>
        </p:spPr>
        <p:txBody>
          <a:bodyPr wrap="square">
            <a:spAutoFit/>
          </a:bodyPr>
          <a:lstStyle/>
          <a:p>
            <a:r>
              <a:rPr lang="en-GB" sz="1050" b="1" baseline="30000">
                <a:latin typeface="Arial" panose="020B0604020202020204" pitchFamily="34" charset="0"/>
              </a:rPr>
              <a:t>1</a:t>
            </a:r>
            <a:r>
              <a:rPr lang="en-GB" sz="1050">
                <a:latin typeface="Arial" panose="020B0604020202020204" pitchFamily="34" charset="0"/>
                <a:cs typeface="Arial" panose="020B0604020202020204" pitchFamily="34" charset="0"/>
              </a:rPr>
              <a:t>https://static1.squarespace.com/static/54ff9c5ce4b0a53decccfb4c/t/592b93d720099e2f4b12042f/1496028121500/Finon+Note+carbon+price+and+LCT+competitive.pdf</a:t>
            </a:r>
          </a:p>
        </p:txBody>
      </p:sp>
      <p:sp>
        <p:nvSpPr>
          <p:cNvPr id="3" name="Rectangle 2">
            <a:extLst>
              <a:ext uri="{FF2B5EF4-FFF2-40B4-BE49-F238E27FC236}">
                <a16:creationId xmlns:a16="http://schemas.microsoft.com/office/drawing/2014/main" id="{B0FBA4B4-59AC-EF14-8967-44962830DAF4}"/>
              </a:ext>
            </a:extLst>
          </p:cNvPr>
          <p:cNvSpPr/>
          <p:nvPr/>
        </p:nvSpPr>
        <p:spPr>
          <a:xfrm>
            <a:off x="954445" y="1199030"/>
            <a:ext cx="8784510" cy="116102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766" eaLnBrk="0" fontAlgn="base" hangingPunct="0">
              <a:spcBef>
                <a:spcPct val="0"/>
              </a:spcBef>
              <a:spcAft>
                <a:spcPct val="0"/>
              </a:spcAft>
            </a:pPr>
            <a:r>
              <a:rPr lang="en-GB" sz="2001" b="1">
                <a:solidFill>
                  <a:schemeClr val="tx1"/>
                </a:solidFill>
                <a:latin typeface="Arial" panose="020B0604020202020204" pitchFamily="34" charset="0"/>
              </a:rPr>
              <a:t>Could the post-2020 price increase make fossil fuel power plants without carbon capture and storage (CCS) economically unviable?</a:t>
            </a:r>
          </a:p>
        </p:txBody>
      </p:sp>
      <p:sp>
        <p:nvSpPr>
          <p:cNvPr id="2" name="Espace réservé du numéro de diapositive 1">
            <a:extLst>
              <a:ext uri="{FF2B5EF4-FFF2-40B4-BE49-F238E27FC236}">
                <a16:creationId xmlns:a16="http://schemas.microsoft.com/office/drawing/2014/main" id="{E8725B0B-AFFB-D9B2-6120-304C4BE5EB64}"/>
              </a:ext>
            </a:extLst>
          </p:cNvPr>
          <p:cNvSpPr>
            <a:spLocks noGrp="1"/>
          </p:cNvSpPr>
          <p:nvPr>
            <p:ph type="sldNum" sz="quarter" idx="12"/>
          </p:nvPr>
        </p:nvSpPr>
        <p:spPr/>
        <p:txBody>
          <a:bodyPr/>
          <a:lstStyle/>
          <a:p>
            <a:fld id="{C7CC0789-4E3B-4896-AB79-9C52DA5A6F9C}" type="slidenum">
              <a:rPr lang="en-GB" smtClean="0"/>
              <a:t>459</a:t>
            </a:fld>
            <a:endParaRPr lang="en-GB"/>
          </a:p>
        </p:txBody>
      </p:sp>
    </p:spTree>
    <p:extLst>
      <p:ext uri="{BB962C8B-B14F-4D97-AF65-F5344CB8AC3E}">
        <p14:creationId xmlns:p14="http://schemas.microsoft.com/office/powerpoint/2010/main" val="42184696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BD120E7E-841E-5C99-6059-00597175BB20}"/>
              </a:ext>
            </a:extLst>
          </p:cNvPr>
          <p:cNvSpPr txBox="1"/>
          <p:nvPr/>
        </p:nvSpPr>
        <p:spPr>
          <a:xfrm>
            <a:off x="546101" y="349892"/>
            <a:ext cx="7772399"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Presentation of the forward and futures markets </a:t>
            </a:r>
          </a:p>
        </p:txBody>
      </p:sp>
      <p:sp>
        <p:nvSpPr>
          <p:cNvPr id="10" name="ZoneTexte 9">
            <a:extLst>
              <a:ext uri="{FF2B5EF4-FFF2-40B4-BE49-F238E27FC236}">
                <a16:creationId xmlns:a16="http://schemas.microsoft.com/office/drawing/2014/main" id="{AD277BE9-F000-A94C-9636-34D99DC18C04}"/>
              </a:ext>
            </a:extLst>
          </p:cNvPr>
          <p:cNvSpPr txBox="1"/>
          <p:nvPr/>
        </p:nvSpPr>
        <p:spPr>
          <a:xfrm>
            <a:off x="546101" y="2236151"/>
            <a:ext cx="9524999" cy="4093428"/>
          </a:xfrm>
          <a:prstGeom prst="rect">
            <a:avLst/>
          </a:prstGeom>
          <a:noFill/>
        </p:spPr>
        <p:txBody>
          <a:bodyPr wrap="square" lIns="91440" tIns="45720" rIns="91440" bIns="45720" anchor="t">
            <a:spAutoFit/>
          </a:bodyPr>
          <a:lstStyle/>
          <a:p>
            <a:pPr algn="just"/>
            <a:r>
              <a:rPr lang="en-GB" sz="2000" noProof="0">
                <a:latin typeface="Arial"/>
                <a:cs typeface="Arial"/>
              </a:rPr>
              <a:t>Each participant on these markets can submit an </a:t>
            </a:r>
            <a:r>
              <a:rPr lang="en-GB" sz="2000" b="1" noProof="0">
                <a:latin typeface="Arial"/>
                <a:cs typeface="Arial"/>
              </a:rPr>
              <a:t>order</a:t>
            </a:r>
            <a:r>
              <a:rPr lang="en-GB" sz="2000" noProof="0">
                <a:latin typeface="Arial"/>
                <a:cs typeface="Arial"/>
              </a:rPr>
              <a:t>, which is </a:t>
            </a:r>
            <a:r>
              <a:rPr lang="en-GB" sz="2000" b="1" noProof="0">
                <a:latin typeface="Arial"/>
                <a:cs typeface="Arial"/>
              </a:rPr>
              <a:t>an instruction to buy (bid) or sell (ask) a certain volume of electricity at a specific price</a:t>
            </a:r>
            <a:r>
              <a:rPr lang="en-GB" sz="2000" noProof="0">
                <a:latin typeface="Arial"/>
                <a:cs typeface="Arial"/>
              </a:rPr>
              <a:t>. The order can be matched with a corresponding order from another participant through a </a:t>
            </a:r>
            <a:r>
              <a:rPr lang="en-GB" sz="2000" b="1" noProof="0">
                <a:latin typeface="Arial"/>
                <a:cs typeface="Arial"/>
              </a:rPr>
              <a:t>long-term bilateral contract</a:t>
            </a:r>
            <a:r>
              <a:rPr lang="en-GB" sz="2000" noProof="0">
                <a:latin typeface="Arial"/>
                <a:cs typeface="Arial"/>
              </a:rPr>
              <a:t>.</a:t>
            </a:r>
            <a:endParaRPr lang="en-GB" sz="2000" noProof="0">
              <a:solidFill>
                <a:srgbClr val="000000"/>
              </a:solidFill>
              <a:latin typeface="Arial"/>
              <a:cs typeface="Arial"/>
            </a:endParaRPr>
          </a:p>
          <a:p>
            <a:pPr algn="just"/>
            <a:endParaRPr lang="en-GB" sz="2000" noProof="0">
              <a:latin typeface="Arial"/>
              <a:cs typeface="Arial"/>
            </a:endParaRPr>
          </a:p>
          <a:p>
            <a:pPr algn="just"/>
            <a:r>
              <a:rPr lang="en-GB" sz="2000" noProof="0">
                <a:latin typeface="Arial"/>
                <a:cs typeface="Arial"/>
              </a:rPr>
              <a:t>A bilateral contract is an agreement directly negotiated between two parties, typically between a producer, such as a power plant, and a consumer, which could be a large industrial user, a supplier, or a retailer.</a:t>
            </a:r>
          </a:p>
          <a:p>
            <a:pPr algn="just"/>
            <a:endParaRPr lang="en-GB" sz="2000" noProof="0">
              <a:latin typeface="Arial"/>
              <a:cs typeface="Arial"/>
            </a:endParaRPr>
          </a:p>
          <a:p>
            <a:pPr algn="just"/>
            <a:r>
              <a:rPr lang="en-GB" sz="2000" noProof="0">
                <a:latin typeface="Arial"/>
                <a:cs typeface="Arial"/>
              </a:rPr>
              <a:t>A variety of products are available in long-term contracts, including calendar (yearly), quarterly, or monthly base-load products. </a:t>
            </a:r>
            <a:r>
              <a:rPr lang="en-GB" sz="2000" b="1" noProof="0">
                <a:latin typeface="Arial"/>
                <a:cs typeface="Arial"/>
              </a:rPr>
              <a:t>The trading horizon spans from several years </a:t>
            </a:r>
            <a:r>
              <a:rPr lang="en-GB" sz="2000" b="1" noProof="0">
                <a:effectLst/>
                <a:latin typeface="Arial"/>
                <a:cs typeface="Arial"/>
              </a:rPr>
              <a:t>until </a:t>
            </a:r>
            <a:r>
              <a:rPr lang="en-GB" sz="2000" b="1" noProof="0">
                <a:solidFill>
                  <a:srgbClr val="000000"/>
                </a:solidFill>
                <a:latin typeface="Arial" panose="020B0604020202020204" pitchFamily="34" charset="0"/>
                <a:cs typeface="Arial" panose="020B0604020202020204" pitchFamily="34" charset="0"/>
              </a:rPr>
              <a:t>the beginning (or a few days before the beginning) of the market period covered by the contract.</a:t>
            </a:r>
            <a:endParaRPr lang="en-GB" sz="2000" b="1" noProof="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541D839E-02D1-9815-3452-E1C0059E5B9E}"/>
              </a:ext>
            </a:extLst>
          </p:cNvPr>
          <p:cNvSpPr>
            <a:spLocks noGrp="1"/>
          </p:cNvSpPr>
          <p:nvPr>
            <p:ph type="sldNum" sz="quarter" idx="12"/>
          </p:nvPr>
        </p:nvSpPr>
        <p:spPr/>
        <p:txBody>
          <a:bodyPr/>
          <a:lstStyle/>
          <a:p>
            <a:fld id="{C7CC0789-4E3B-4896-AB79-9C52DA5A6F9C}" type="slidenum">
              <a:rPr lang="en-GB" smtClean="0"/>
              <a:t>46</a:t>
            </a:fld>
            <a:endParaRPr lang="en-GB"/>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79D93E6-FBE8-074D-3DFC-9D5B0622D2C0}"/>
              </a:ext>
            </a:extLst>
          </p:cNvPr>
          <p:cNvSpPr txBox="1"/>
          <p:nvPr/>
        </p:nvSpPr>
        <p:spPr>
          <a:xfrm>
            <a:off x="590880" y="2083566"/>
            <a:ext cx="9485264" cy="4325971"/>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following scenarios explore the effects of </a:t>
            </a:r>
            <a:r>
              <a:rPr lang="en-GB" sz="2001" b="1">
                <a:latin typeface="Arial" panose="020B0604020202020204" pitchFamily="34" charset="0"/>
                <a:cs typeface="Arial" panose="020B0604020202020204" pitchFamily="34" charset="0"/>
              </a:rPr>
              <a:t>capital cost variations</a:t>
            </a:r>
            <a:r>
              <a:rPr lang="en-GB" sz="2001">
                <a:latin typeface="Arial" panose="020B0604020202020204" pitchFamily="34" charset="0"/>
                <a:cs typeface="Arial" panose="020B0604020202020204" pitchFamily="34" charset="0"/>
              </a:rPr>
              <a:t> on equilibrium carbon prices and the competitiveness of LCTs relative to HCTs:</a:t>
            </a:r>
          </a:p>
          <a:p>
            <a:pPr algn="just"/>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Case 1 – Common capital cost (8%):</a:t>
            </a:r>
          </a:p>
          <a:p>
            <a:pPr algn="just"/>
            <a:endParaRPr lang="en-GB" sz="500" b="1">
              <a:latin typeface="Arial" panose="020B0604020202020204" pitchFamily="34" charset="0"/>
              <a:cs typeface="Arial" panose="020B0604020202020204" pitchFamily="34" charset="0"/>
            </a:endParaRPr>
          </a:p>
          <a:p>
            <a:pPr marL="343037" indent="-343037" algn="just">
              <a:buClr>
                <a:schemeClr val="bg1"/>
              </a:buClr>
              <a:buFont typeface="Arial" panose="020B0604020202020204" pitchFamily="34" charset="0"/>
              <a:buChar char="•"/>
            </a:pPr>
            <a:r>
              <a:rPr lang="en-GB" sz="2001">
                <a:latin typeface="Arial" panose="020B0604020202020204" pitchFamily="34" charset="0"/>
                <a:cs typeface="Arial" panose="020B0604020202020204" pitchFamily="34" charset="0"/>
              </a:rPr>
              <a:t>Both LCTs and HCTs operate with the same capital cost of 8%.</a:t>
            </a:r>
          </a:p>
          <a:p>
            <a:pPr algn="just"/>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Case 2 – Government-guaranteed LCTs (5% capital cost):</a:t>
            </a:r>
          </a:p>
          <a:p>
            <a:pPr algn="just"/>
            <a:endParaRPr lang="en-GB" sz="500" b="1">
              <a:latin typeface="Arial" panose="020B0604020202020204" pitchFamily="34" charset="0"/>
              <a:cs typeface="Arial" panose="020B0604020202020204" pitchFamily="34" charset="0"/>
            </a:endParaRPr>
          </a:p>
          <a:p>
            <a:pPr marL="343037" indent="-343037" algn="just">
              <a:buClr>
                <a:schemeClr val="bg1"/>
              </a:buClr>
              <a:buFont typeface="Arial" panose="020B0604020202020204" pitchFamily="34" charset="0"/>
              <a:buChar char="•"/>
            </a:pPr>
            <a:r>
              <a:rPr lang="en-GB" sz="2001">
                <a:latin typeface="Arial" panose="020B0604020202020204" pitchFamily="34" charset="0"/>
                <a:cs typeface="Arial" panose="020B0604020202020204" pitchFamily="34" charset="0"/>
              </a:rPr>
              <a:t>A government guarantee lowers the capital cost for LCTs to 5%, while emitting technologies retain a capital cost of 8%. </a:t>
            </a:r>
          </a:p>
          <a:p>
            <a:pPr algn="just"/>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Case 3 – Increased risk for LCTs (12.5% capital cost):</a:t>
            </a:r>
          </a:p>
          <a:p>
            <a:pPr algn="just"/>
            <a:endParaRPr lang="en-GB" sz="500" b="1">
              <a:latin typeface="Arial" panose="020B0604020202020204" pitchFamily="34" charset="0"/>
              <a:cs typeface="Arial" panose="020B0604020202020204" pitchFamily="34" charset="0"/>
            </a:endParaRPr>
          </a:p>
          <a:p>
            <a:pPr marL="343037" indent="-343037" algn="just">
              <a:buClr>
                <a:schemeClr val="bg1"/>
              </a:buClr>
              <a:buFont typeface="Arial" panose="020B0604020202020204" pitchFamily="34" charset="0"/>
              <a:buChar char="•"/>
            </a:pPr>
            <a:r>
              <a:rPr lang="en-GB" sz="2001">
                <a:latin typeface="Arial" panose="020B0604020202020204" pitchFamily="34" charset="0"/>
                <a:cs typeface="Arial" panose="020B0604020202020204" pitchFamily="34" charset="0"/>
              </a:rPr>
              <a:t>LCTs face higher perceived risks, raising their capital costs to 12.5%. HCTs maintain an 8% capital cost.</a:t>
            </a:r>
          </a:p>
        </p:txBody>
      </p:sp>
      <p:sp>
        <p:nvSpPr>
          <p:cNvPr id="6" name="ZoneTexte 5">
            <a:extLst>
              <a:ext uri="{FF2B5EF4-FFF2-40B4-BE49-F238E27FC236}">
                <a16:creationId xmlns:a16="http://schemas.microsoft.com/office/drawing/2014/main" id="{5058622D-9E88-9C66-6596-101F94E10F82}"/>
              </a:ext>
            </a:extLst>
          </p:cNvPr>
          <p:cNvSpPr txBox="1"/>
          <p:nvPr/>
        </p:nvSpPr>
        <p:spPr>
          <a:xfrm>
            <a:off x="590881" y="350031"/>
            <a:ext cx="9485264" cy="461848"/>
          </a:xfrm>
          <a:prstGeom prst="rect">
            <a:avLst/>
          </a:prstGeom>
          <a:noFill/>
        </p:spPr>
        <p:txBody>
          <a:bodyPr wrap="square">
            <a:spAutoFit/>
          </a:bodyPr>
          <a:lstStyle/>
          <a:p>
            <a:pPr defTabSz="914766" eaLnBrk="0" fontAlgn="base" hangingPunct="0">
              <a:spcBef>
                <a:spcPct val="0"/>
              </a:spcBef>
              <a:spcAft>
                <a:spcPct val="0"/>
              </a:spcAft>
            </a:pPr>
            <a:r>
              <a:rPr lang="en-GB" sz="2401" b="1">
                <a:latin typeface="Arial" panose="020B0604020202020204" pitchFamily="34" charset="0"/>
              </a:rPr>
              <a:t>Case studies of the Finon’s analysis</a:t>
            </a:r>
          </a:p>
        </p:txBody>
      </p:sp>
      <p:sp>
        <p:nvSpPr>
          <p:cNvPr id="2" name="Espace réservé du numéro de diapositive 1">
            <a:extLst>
              <a:ext uri="{FF2B5EF4-FFF2-40B4-BE49-F238E27FC236}">
                <a16:creationId xmlns:a16="http://schemas.microsoft.com/office/drawing/2014/main" id="{20C92C7B-8F47-BF2B-84AA-73517CD85B84}"/>
              </a:ext>
            </a:extLst>
          </p:cNvPr>
          <p:cNvSpPr>
            <a:spLocks noGrp="1"/>
          </p:cNvSpPr>
          <p:nvPr>
            <p:ph type="sldNum" sz="quarter" idx="12"/>
          </p:nvPr>
        </p:nvSpPr>
        <p:spPr/>
        <p:txBody>
          <a:bodyPr/>
          <a:lstStyle/>
          <a:p>
            <a:fld id="{C7CC0789-4E3B-4896-AB79-9C52DA5A6F9C}" type="slidenum">
              <a:rPr lang="en-GB" smtClean="0"/>
              <a:t>460</a:t>
            </a:fld>
            <a:endParaRPr lang="en-GB"/>
          </a:p>
        </p:txBody>
      </p:sp>
    </p:spTree>
    <p:extLst>
      <p:ext uri="{BB962C8B-B14F-4D97-AF65-F5344CB8AC3E}">
        <p14:creationId xmlns:p14="http://schemas.microsoft.com/office/powerpoint/2010/main" val="1701778182"/>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0DBEEB72-3DB2-9FB6-AE69-763297EFD8CD}"/>
              </a:ext>
            </a:extLst>
          </p:cNvPr>
          <p:cNvSpPr txBox="1"/>
          <p:nvPr/>
        </p:nvSpPr>
        <p:spPr>
          <a:xfrm>
            <a:off x="590881" y="4681385"/>
            <a:ext cx="9485264" cy="2863454"/>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Based on this analysis, we can determine CO</a:t>
            </a:r>
            <a:r>
              <a:rPr lang="en-GB" sz="2001" baseline="-25000">
                <a:latin typeface="Arial" panose="020B0604020202020204" pitchFamily="34" charset="0"/>
                <a:cs typeface="Arial" panose="020B0604020202020204" pitchFamily="34" charset="0"/>
              </a:rPr>
              <a:t>2</a:t>
            </a:r>
            <a:r>
              <a:rPr lang="en-GB" sz="2001">
                <a:latin typeface="Arial" panose="020B0604020202020204" pitchFamily="34" charset="0"/>
                <a:cs typeface="Arial" panose="020B0604020202020204" pitchFamily="34" charset="0"/>
              </a:rPr>
              <a:t> price thresholds that make HCTs economically unviable compared to LCTs. For example, a coal power plant with an 8% capital cost becomes uncompetitive compared to a coal power plant with CCS (also at 8% capital cost) if the CO</a:t>
            </a:r>
            <a:r>
              <a:rPr lang="en-GB" sz="2001" baseline="-25000">
                <a:latin typeface="Arial" panose="020B0604020202020204" pitchFamily="34" charset="0"/>
                <a:cs typeface="Arial" panose="020B0604020202020204" pitchFamily="34" charset="0"/>
              </a:rPr>
              <a:t>2</a:t>
            </a:r>
            <a:r>
              <a:rPr lang="en-GB" sz="2001">
                <a:latin typeface="Arial" panose="020B0604020202020204" pitchFamily="34" charset="0"/>
                <a:cs typeface="Arial" panose="020B0604020202020204" pitchFamily="34" charset="0"/>
              </a:rPr>
              <a:t> price reaches or exceeds €35/ton.</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Similarly, a gas-fired CCGT plant with an 8% capital cost would no longer be economically viable compared to a coal power plant with CCS if the CO</a:t>
            </a:r>
            <a:r>
              <a:rPr lang="en-GB" sz="2001" baseline="-25000">
                <a:latin typeface="Arial" panose="020B0604020202020204" pitchFamily="34" charset="0"/>
                <a:cs typeface="Arial" panose="020B0604020202020204" pitchFamily="34" charset="0"/>
              </a:rPr>
              <a:t>2</a:t>
            </a:r>
            <a:r>
              <a:rPr lang="en-GB" sz="2001">
                <a:latin typeface="Arial" panose="020B0604020202020204" pitchFamily="34" charset="0"/>
                <a:cs typeface="Arial" panose="020B0604020202020204" pitchFamily="34" charset="0"/>
              </a:rPr>
              <a:t> price exceeds €85/ton. When compared to nuclear power with similar capital costs, a gas-fired CCGT plant becomes unviable at a CO</a:t>
            </a:r>
            <a:r>
              <a:rPr lang="en-GB" sz="2001" baseline="-25000">
                <a:latin typeface="Arial" panose="020B0604020202020204" pitchFamily="34" charset="0"/>
                <a:cs typeface="Arial" panose="020B0604020202020204" pitchFamily="34" charset="0"/>
              </a:rPr>
              <a:t>2</a:t>
            </a:r>
            <a:r>
              <a:rPr lang="en-GB" sz="2001">
                <a:latin typeface="Arial" panose="020B0604020202020204" pitchFamily="34" charset="0"/>
                <a:cs typeface="Arial" panose="020B0604020202020204" pitchFamily="34" charset="0"/>
              </a:rPr>
              <a:t> price of €60/ton.</a:t>
            </a:r>
          </a:p>
        </p:txBody>
      </p:sp>
      <p:sp>
        <p:nvSpPr>
          <p:cNvPr id="10" name="ZoneTexte 9">
            <a:extLst>
              <a:ext uri="{FF2B5EF4-FFF2-40B4-BE49-F238E27FC236}">
                <a16:creationId xmlns:a16="http://schemas.microsoft.com/office/drawing/2014/main" id="{105DBB94-B061-91F1-36CA-E2E7F39BA7DC}"/>
              </a:ext>
            </a:extLst>
          </p:cNvPr>
          <p:cNvSpPr txBox="1"/>
          <p:nvPr/>
        </p:nvSpPr>
        <p:spPr>
          <a:xfrm>
            <a:off x="590881" y="350031"/>
            <a:ext cx="9485264" cy="461848"/>
          </a:xfrm>
          <a:prstGeom prst="rect">
            <a:avLst/>
          </a:prstGeom>
          <a:noFill/>
        </p:spPr>
        <p:txBody>
          <a:bodyPr wrap="square">
            <a:spAutoFit/>
          </a:bodyPr>
          <a:lstStyle/>
          <a:p>
            <a:pPr defTabSz="914766" eaLnBrk="0" fontAlgn="base" hangingPunct="0">
              <a:spcBef>
                <a:spcPct val="0"/>
              </a:spcBef>
              <a:spcAft>
                <a:spcPct val="0"/>
              </a:spcAft>
            </a:pPr>
            <a:r>
              <a:rPr lang="en-GB" sz="2401" b="1">
                <a:latin typeface="Arial" panose="020B0604020202020204" pitchFamily="34" charset="0"/>
              </a:rPr>
              <a:t>Results of the Finon’s analysis</a:t>
            </a:r>
          </a:p>
        </p:txBody>
      </p:sp>
      <p:graphicFrame>
        <p:nvGraphicFramePr>
          <p:cNvPr id="12" name="Tableau 11">
            <a:extLst>
              <a:ext uri="{FF2B5EF4-FFF2-40B4-BE49-F238E27FC236}">
                <a16:creationId xmlns:a16="http://schemas.microsoft.com/office/drawing/2014/main" id="{147605B0-AD70-6760-4CC3-8468990FBA5D}"/>
              </a:ext>
            </a:extLst>
          </p:cNvPr>
          <p:cNvGraphicFramePr>
            <a:graphicFrameLocks noGrp="1"/>
          </p:cNvGraphicFramePr>
          <p:nvPr/>
        </p:nvGraphicFramePr>
        <p:xfrm>
          <a:off x="873077" y="1256013"/>
          <a:ext cx="8947248" cy="3022119"/>
        </p:xfrm>
        <a:graphic>
          <a:graphicData uri="http://schemas.openxmlformats.org/drawingml/2006/table">
            <a:tbl>
              <a:tblPr firstRow="1" bandRow="1">
                <a:tableStyleId>{5C22544A-7EE6-4342-B048-85BDC9FD1C3A}</a:tableStyleId>
              </a:tblPr>
              <a:tblGrid>
                <a:gridCol w="1582790">
                  <a:extLst>
                    <a:ext uri="{9D8B030D-6E8A-4147-A177-3AD203B41FA5}">
                      <a16:colId xmlns:a16="http://schemas.microsoft.com/office/drawing/2014/main" val="3005434237"/>
                    </a:ext>
                  </a:extLst>
                </a:gridCol>
                <a:gridCol w="1308456">
                  <a:extLst>
                    <a:ext uri="{9D8B030D-6E8A-4147-A177-3AD203B41FA5}">
                      <a16:colId xmlns:a16="http://schemas.microsoft.com/office/drawing/2014/main" val="3544112553"/>
                    </a:ext>
                  </a:extLst>
                </a:gridCol>
                <a:gridCol w="1181085">
                  <a:extLst>
                    <a:ext uri="{9D8B030D-6E8A-4147-A177-3AD203B41FA5}">
                      <a16:colId xmlns:a16="http://schemas.microsoft.com/office/drawing/2014/main" val="1650297053"/>
                    </a:ext>
                  </a:extLst>
                </a:gridCol>
                <a:gridCol w="1134768">
                  <a:extLst>
                    <a:ext uri="{9D8B030D-6E8A-4147-A177-3AD203B41FA5}">
                      <a16:colId xmlns:a16="http://schemas.microsoft.com/office/drawing/2014/main" val="467449137"/>
                    </a:ext>
                  </a:extLst>
                </a:gridCol>
                <a:gridCol w="1227401">
                  <a:extLst>
                    <a:ext uri="{9D8B030D-6E8A-4147-A177-3AD203B41FA5}">
                      <a16:colId xmlns:a16="http://schemas.microsoft.com/office/drawing/2014/main" val="1149223111"/>
                    </a:ext>
                  </a:extLst>
                </a:gridCol>
                <a:gridCol w="1234570">
                  <a:extLst>
                    <a:ext uri="{9D8B030D-6E8A-4147-A177-3AD203B41FA5}">
                      <a16:colId xmlns:a16="http://schemas.microsoft.com/office/drawing/2014/main" val="839365504"/>
                    </a:ext>
                  </a:extLst>
                </a:gridCol>
                <a:gridCol w="1278178">
                  <a:extLst>
                    <a:ext uri="{9D8B030D-6E8A-4147-A177-3AD203B41FA5}">
                      <a16:colId xmlns:a16="http://schemas.microsoft.com/office/drawing/2014/main" val="3407567796"/>
                    </a:ext>
                  </a:extLst>
                </a:gridCol>
              </a:tblGrid>
              <a:tr h="725322">
                <a:tc>
                  <a:txBody>
                    <a:bodyPr/>
                    <a:lstStyle/>
                    <a:p>
                      <a:pPr algn="ctr"/>
                      <a:r>
                        <a:rPr lang="en-GB" sz="1600" noProof="0">
                          <a:solidFill>
                            <a:schemeClr val="tx1"/>
                          </a:solidFill>
                          <a:latin typeface="Arial" panose="020B0604020202020204" pitchFamily="34" charset="0"/>
                          <a:cs typeface="Arial" panose="020B0604020202020204" pitchFamily="34" charset="0"/>
                        </a:rPr>
                        <a:t>Ref. fossil tech.</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gridSpan="2">
                  <a:txBody>
                    <a:bodyPr/>
                    <a:lstStyle/>
                    <a:p>
                      <a:pPr algn="ctr"/>
                      <a:r>
                        <a:rPr lang="en-GB" sz="1800" noProof="0">
                          <a:solidFill>
                            <a:schemeClr val="tx1"/>
                          </a:solidFill>
                          <a:latin typeface="Arial" panose="020B0604020202020204" pitchFamily="34" charset="0"/>
                          <a:cs typeface="Arial" panose="020B0604020202020204" pitchFamily="34" charset="0"/>
                        </a:rPr>
                        <a:t>Case 1</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hMerge="1">
                  <a:txBody>
                    <a:bodyPr/>
                    <a:lstStyle/>
                    <a:p>
                      <a:endParaRPr lang="en-GB"/>
                    </a:p>
                  </a:txBody>
                  <a:tcPr/>
                </a:tc>
                <a:tc gridSpan="2">
                  <a:txBody>
                    <a:bodyPr/>
                    <a:lstStyle/>
                    <a:p>
                      <a:pPr algn="ctr"/>
                      <a:r>
                        <a:rPr lang="en-GB" sz="1800" noProof="0">
                          <a:solidFill>
                            <a:schemeClr val="tx1"/>
                          </a:solidFill>
                          <a:latin typeface="Arial" panose="020B0604020202020204" pitchFamily="34" charset="0"/>
                          <a:cs typeface="Arial" panose="020B0604020202020204" pitchFamily="34" charset="0"/>
                        </a:rPr>
                        <a:t>Case 2</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hMerge="1">
                  <a:txBody>
                    <a:bodyPr/>
                    <a:lstStyle/>
                    <a:p>
                      <a:endParaRPr lang="en-GB"/>
                    </a:p>
                  </a:txBody>
                  <a:tcPr/>
                </a:tc>
                <a:tc gridSpan="2">
                  <a:txBody>
                    <a:bodyPr/>
                    <a:lstStyle/>
                    <a:p>
                      <a:pPr algn="ctr"/>
                      <a:r>
                        <a:rPr lang="en-GB" sz="1800" noProof="0">
                          <a:solidFill>
                            <a:schemeClr val="tx1"/>
                          </a:solidFill>
                          <a:latin typeface="Arial" panose="020B0604020202020204" pitchFamily="34" charset="0"/>
                          <a:cs typeface="Arial" panose="020B0604020202020204" pitchFamily="34" charset="0"/>
                        </a:rPr>
                        <a:t>Case 3</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hMerge="1">
                  <a:txBody>
                    <a:bodyPr/>
                    <a:lstStyle/>
                    <a:p>
                      <a:endParaRPr lang="en-GB"/>
                    </a:p>
                  </a:txBody>
                  <a:tcPr/>
                </a:tc>
                <a:extLst>
                  <a:ext uri="{0D108BD9-81ED-4DB2-BD59-A6C34878D82A}">
                    <a16:rowId xmlns:a16="http://schemas.microsoft.com/office/drawing/2014/main" val="3848488731"/>
                  </a:ext>
                </a:extLst>
              </a:tr>
              <a:tr h="720545">
                <a:tc>
                  <a:txBody>
                    <a:bodyPr/>
                    <a:lstStyle/>
                    <a:p>
                      <a:pPr algn="ctr"/>
                      <a:r>
                        <a:rPr lang="en-GB" sz="1600" noProof="0">
                          <a:latin typeface="Arial" panose="020B0604020202020204" pitchFamily="34" charset="0"/>
                          <a:cs typeface="Arial" panose="020B0604020202020204" pitchFamily="34" charset="0"/>
                        </a:rPr>
                        <a:t>-</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ctr"/>
                      <a:r>
                        <a:rPr lang="en-GB" sz="1600" noProof="0">
                          <a:latin typeface="Arial" panose="020B0604020202020204" pitchFamily="34" charset="0"/>
                          <a:cs typeface="Arial" panose="020B0604020202020204" pitchFamily="34" charset="0"/>
                        </a:rPr>
                        <a:t>Coal with CCS</a:t>
                      </a:r>
                    </a:p>
                  </a:txBody>
                  <a:tcPr marL="91476" marR="91476" marT="45738" marB="45738"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en-GB" sz="1600" noProof="0">
                          <a:latin typeface="Arial" panose="020B0604020202020204" pitchFamily="34" charset="0"/>
                          <a:cs typeface="Arial" panose="020B0604020202020204" pitchFamily="34" charset="0"/>
                        </a:rPr>
                        <a:t>Nuclear</a:t>
                      </a:r>
                    </a:p>
                  </a:txBody>
                  <a:tcPr marL="91476" marR="91476" marT="45738" marB="45738"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en-GB" sz="1600" noProof="0">
                          <a:latin typeface="Arial" panose="020B0604020202020204" pitchFamily="34" charset="0"/>
                          <a:cs typeface="Arial" panose="020B0604020202020204" pitchFamily="34" charset="0"/>
                        </a:rPr>
                        <a:t>Coal with CCS</a:t>
                      </a:r>
                    </a:p>
                  </a:txBody>
                  <a:tcPr marL="91476" marR="91476" marT="45738" marB="45738"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en-GB" sz="1600" noProof="0">
                          <a:latin typeface="Arial" panose="020B0604020202020204" pitchFamily="34" charset="0"/>
                          <a:cs typeface="Arial" panose="020B0604020202020204" pitchFamily="34" charset="0"/>
                        </a:rPr>
                        <a:t>Nuclear</a:t>
                      </a:r>
                    </a:p>
                  </a:txBody>
                  <a:tcPr marL="91476" marR="91476" marT="45738" marB="45738"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en-GB" sz="1600" noProof="0">
                          <a:latin typeface="Arial" panose="020B0604020202020204" pitchFamily="34" charset="0"/>
                          <a:cs typeface="Arial" panose="020B0604020202020204" pitchFamily="34" charset="0"/>
                        </a:rPr>
                        <a:t>Coal with CCS</a:t>
                      </a:r>
                    </a:p>
                  </a:txBody>
                  <a:tcPr marL="91476" marR="91476" marT="45738" marB="45738"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en-GB" sz="1600" noProof="0">
                          <a:latin typeface="Arial" panose="020B0604020202020204" pitchFamily="34" charset="0"/>
                          <a:cs typeface="Arial" panose="020B0604020202020204" pitchFamily="34" charset="0"/>
                        </a:rPr>
                        <a:t>Nuclear</a:t>
                      </a:r>
                    </a:p>
                  </a:txBody>
                  <a:tcPr marL="91476" marR="91476" marT="45738" marB="45738"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489859972"/>
                  </a:ext>
                </a:extLst>
              </a:tr>
              <a:tr h="835180">
                <a:tc>
                  <a:txBody>
                    <a:bodyPr/>
                    <a:lstStyle/>
                    <a:p>
                      <a:pPr algn="ctr"/>
                      <a:r>
                        <a:rPr lang="en-GB" sz="1600" noProof="0">
                          <a:latin typeface="Arial" panose="020B0604020202020204" pitchFamily="34" charset="0"/>
                          <a:cs typeface="Arial" panose="020B0604020202020204" pitchFamily="34" charset="0"/>
                        </a:rPr>
                        <a:t>Gas CCGT 8% capital cost</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9E3"/>
                    </a:solidFill>
                  </a:tcPr>
                </a:tc>
                <a:tc>
                  <a:txBody>
                    <a:bodyPr/>
                    <a:lstStyle/>
                    <a:p>
                      <a:pPr algn="ctr"/>
                      <a:r>
                        <a:rPr lang="en-GB" sz="1600" noProof="0">
                          <a:latin typeface="Arial" panose="020B0604020202020204" pitchFamily="34" charset="0"/>
                          <a:cs typeface="Arial" panose="020B0604020202020204" pitchFamily="34" charset="0"/>
                        </a:rPr>
                        <a:t>85</a:t>
                      </a:r>
                    </a:p>
                    <a:p>
                      <a:pPr algn="ctr"/>
                      <a:r>
                        <a:rPr lang="en-GB" sz="1600" noProof="0">
                          <a:latin typeface="Arial" panose="020B0604020202020204" pitchFamily="34" charset="0"/>
                          <a:cs typeface="Arial" panose="020B0604020202020204" pitchFamily="34" charset="0"/>
                        </a:rPr>
                        <a:t>€/tCO</a:t>
                      </a:r>
                      <a:r>
                        <a:rPr lang="en-GB" sz="1600" baseline="-25000" noProof="0">
                          <a:latin typeface="Arial" panose="020B0604020202020204" pitchFamily="34" charset="0"/>
                          <a:cs typeface="Arial" panose="020B0604020202020204" pitchFamily="34" charset="0"/>
                        </a:rPr>
                        <a:t>2</a:t>
                      </a:r>
                    </a:p>
                  </a:txBody>
                  <a:tcPr marL="91476" marR="91476" marT="45738" marB="45738"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60</a:t>
                      </a:r>
                    </a:p>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€/tCO</a:t>
                      </a:r>
                      <a:r>
                        <a:rPr lang="en-GB" sz="1600" baseline="-25000" noProof="0">
                          <a:latin typeface="Arial" panose="020B0604020202020204" pitchFamily="34" charset="0"/>
                          <a:cs typeface="Arial" panose="020B0604020202020204" pitchFamily="34" charset="0"/>
                        </a:rPr>
                        <a:t>2</a:t>
                      </a:r>
                    </a:p>
                  </a:txBody>
                  <a:tcPr marL="91476" marR="91476" marT="45738" marB="45738"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50</a:t>
                      </a:r>
                    </a:p>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€/tCO</a:t>
                      </a:r>
                      <a:r>
                        <a:rPr lang="en-GB" sz="1600" baseline="-25000" noProof="0">
                          <a:latin typeface="Arial" panose="020B0604020202020204" pitchFamily="34" charset="0"/>
                          <a:cs typeface="Arial" panose="020B0604020202020204" pitchFamily="34" charset="0"/>
                        </a:rPr>
                        <a:t>2</a:t>
                      </a:r>
                    </a:p>
                  </a:txBody>
                  <a:tcPr marL="91476" marR="91476" marT="45738" marB="45738"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20</a:t>
                      </a:r>
                    </a:p>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€/tCO</a:t>
                      </a:r>
                      <a:r>
                        <a:rPr lang="en-GB" sz="1600" baseline="-25000" noProof="0">
                          <a:latin typeface="Arial" panose="020B0604020202020204" pitchFamily="34" charset="0"/>
                          <a:cs typeface="Arial" panose="020B0604020202020204" pitchFamily="34" charset="0"/>
                        </a:rPr>
                        <a:t>2</a:t>
                      </a:r>
                    </a:p>
                  </a:txBody>
                  <a:tcPr marL="91476" marR="91476" marT="45738" marB="45738"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120</a:t>
                      </a:r>
                    </a:p>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€/tCO</a:t>
                      </a:r>
                      <a:r>
                        <a:rPr lang="en-GB" sz="1600" baseline="-25000" noProof="0">
                          <a:latin typeface="Arial" panose="020B0604020202020204" pitchFamily="34" charset="0"/>
                          <a:cs typeface="Arial" panose="020B0604020202020204" pitchFamily="34" charset="0"/>
                        </a:rPr>
                        <a:t>2</a:t>
                      </a:r>
                    </a:p>
                  </a:txBody>
                  <a:tcPr marL="91476" marR="91476" marT="45738" marB="45738"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132</a:t>
                      </a:r>
                    </a:p>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€/tCO</a:t>
                      </a:r>
                      <a:r>
                        <a:rPr lang="en-GB" sz="1600" baseline="-25000" noProof="0">
                          <a:latin typeface="Arial" panose="020B0604020202020204" pitchFamily="34" charset="0"/>
                          <a:cs typeface="Arial" panose="020B0604020202020204" pitchFamily="34" charset="0"/>
                        </a:rPr>
                        <a:t>2</a:t>
                      </a:r>
                    </a:p>
                  </a:txBody>
                  <a:tcPr marL="91476" marR="91476" marT="45738" marB="45738"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4441513"/>
                  </a:ext>
                </a:extLst>
              </a:tr>
              <a:tr h="741072">
                <a:tc>
                  <a:txBody>
                    <a:bodyPr/>
                    <a:lstStyle/>
                    <a:p>
                      <a:pPr algn="ctr"/>
                      <a:r>
                        <a:rPr lang="en-GB" sz="1600" noProof="0">
                          <a:latin typeface="Arial" panose="020B0604020202020204" pitchFamily="34" charset="0"/>
                          <a:cs typeface="Arial" panose="020B0604020202020204" pitchFamily="34" charset="0"/>
                        </a:rPr>
                        <a:t>Coal plant 8% capital cost</a:t>
                      </a:r>
                    </a:p>
                  </a:txBody>
                  <a:tcPr marL="91476" marR="91476" marT="45738" marB="45738"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r>
                        <a:rPr lang="en-GB" sz="1600" noProof="0">
                          <a:latin typeface="Arial" panose="020B0604020202020204" pitchFamily="34" charset="0"/>
                          <a:cs typeface="Arial" panose="020B0604020202020204" pitchFamily="34" charset="0"/>
                        </a:rPr>
                        <a:t>35</a:t>
                      </a:r>
                    </a:p>
                    <a:p>
                      <a:pPr algn="ctr"/>
                      <a:r>
                        <a:rPr lang="en-GB" sz="1600" noProof="0">
                          <a:latin typeface="Arial" panose="020B0604020202020204" pitchFamily="34" charset="0"/>
                          <a:cs typeface="Arial" panose="020B0604020202020204" pitchFamily="34" charset="0"/>
                        </a:rPr>
                        <a:t>€/tCO</a:t>
                      </a:r>
                      <a:r>
                        <a:rPr lang="en-GB" sz="1600" baseline="-25000" noProof="0">
                          <a:latin typeface="Arial" panose="020B0604020202020204" pitchFamily="34" charset="0"/>
                          <a:cs typeface="Arial" panose="020B0604020202020204" pitchFamily="34" charset="0"/>
                        </a:rPr>
                        <a:t>2</a:t>
                      </a:r>
                    </a:p>
                  </a:txBody>
                  <a:tcPr marL="91476" marR="91476" marT="45738" marB="45738"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30</a:t>
                      </a:r>
                    </a:p>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€/tCO</a:t>
                      </a:r>
                      <a:r>
                        <a:rPr lang="en-GB" sz="1600" baseline="-25000" noProof="0">
                          <a:latin typeface="Arial" panose="020B0604020202020204" pitchFamily="34" charset="0"/>
                          <a:cs typeface="Arial" panose="020B0604020202020204" pitchFamily="34" charset="0"/>
                        </a:rPr>
                        <a:t>2</a:t>
                      </a:r>
                    </a:p>
                  </a:txBody>
                  <a:tcPr marL="91476" marR="91476" marT="45738" marB="45738"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20</a:t>
                      </a:r>
                    </a:p>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€/tCO</a:t>
                      </a:r>
                      <a:r>
                        <a:rPr lang="en-GB" sz="1600" baseline="-25000" noProof="0">
                          <a:latin typeface="Arial" panose="020B0604020202020204" pitchFamily="34" charset="0"/>
                          <a:cs typeface="Arial" panose="020B0604020202020204" pitchFamily="34" charset="0"/>
                        </a:rPr>
                        <a:t>2</a:t>
                      </a:r>
                    </a:p>
                  </a:txBody>
                  <a:tcPr marL="91476" marR="91476" marT="45738" marB="45738"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12.5</a:t>
                      </a:r>
                    </a:p>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€/tCO</a:t>
                      </a:r>
                      <a:r>
                        <a:rPr lang="en-GB" sz="1600" baseline="-25000" noProof="0">
                          <a:latin typeface="Arial" panose="020B0604020202020204" pitchFamily="34" charset="0"/>
                          <a:cs typeface="Arial" panose="020B0604020202020204" pitchFamily="34" charset="0"/>
                        </a:rPr>
                        <a:t>2</a:t>
                      </a:r>
                    </a:p>
                  </a:txBody>
                  <a:tcPr marL="91476" marR="91476" marT="45738" marB="45738"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54</a:t>
                      </a:r>
                    </a:p>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€/tCO</a:t>
                      </a:r>
                      <a:r>
                        <a:rPr lang="en-GB" sz="1600" baseline="-25000" noProof="0">
                          <a:latin typeface="Arial" panose="020B0604020202020204" pitchFamily="34" charset="0"/>
                          <a:cs typeface="Arial" panose="020B0604020202020204" pitchFamily="34" charset="0"/>
                        </a:rPr>
                        <a:t>2</a:t>
                      </a:r>
                    </a:p>
                  </a:txBody>
                  <a:tcPr marL="91476" marR="91476" marT="45738" marB="45738"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60</a:t>
                      </a:r>
                    </a:p>
                    <a:p>
                      <a:pPr marL="0" marR="0" lvl="0" indent="0" algn="ctr" defTabSz="1068751"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€/tCO</a:t>
                      </a:r>
                      <a:r>
                        <a:rPr lang="en-GB" sz="1600" baseline="-25000" noProof="0">
                          <a:latin typeface="Arial" panose="020B0604020202020204" pitchFamily="34" charset="0"/>
                          <a:cs typeface="Arial" panose="020B0604020202020204" pitchFamily="34" charset="0"/>
                        </a:rPr>
                        <a:t>2</a:t>
                      </a:r>
                    </a:p>
                  </a:txBody>
                  <a:tcPr marL="91476" marR="91476" marT="45738" marB="45738"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3857839"/>
                  </a:ext>
                </a:extLst>
              </a:tr>
            </a:tbl>
          </a:graphicData>
        </a:graphic>
      </p:graphicFrame>
      <p:sp>
        <p:nvSpPr>
          <p:cNvPr id="2" name="Espace réservé du numéro de diapositive 1">
            <a:extLst>
              <a:ext uri="{FF2B5EF4-FFF2-40B4-BE49-F238E27FC236}">
                <a16:creationId xmlns:a16="http://schemas.microsoft.com/office/drawing/2014/main" id="{58AA130E-1D59-D70D-78D5-77DFD4B44C4B}"/>
              </a:ext>
            </a:extLst>
          </p:cNvPr>
          <p:cNvSpPr>
            <a:spLocks noGrp="1"/>
          </p:cNvSpPr>
          <p:nvPr>
            <p:ph type="sldNum" sz="quarter" idx="12"/>
          </p:nvPr>
        </p:nvSpPr>
        <p:spPr/>
        <p:txBody>
          <a:bodyPr/>
          <a:lstStyle/>
          <a:p>
            <a:fld id="{C7CC0789-4E3B-4896-AB79-9C52DA5A6F9C}" type="slidenum">
              <a:rPr lang="en-GB" smtClean="0"/>
              <a:t>461</a:t>
            </a:fld>
            <a:endParaRPr lang="en-GB"/>
          </a:p>
        </p:txBody>
      </p:sp>
    </p:spTree>
    <p:extLst>
      <p:ext uri="{BB962C8B-B14F-4D97-AF65-F5344CB8AC3E}">
        <p14:creationId xmlns:p14="http://schemas.microsoft.com/office/powerpoint/2010/main" val="1897938829"/>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4AB9BC8-61F4-18AA-D12F-C2BCCDB905F2}"/>
              </a:ext>
            </a:extLst>
          </p:cNvPr>
          <p:cNvSpPr txBox="1"/>
          <p:nvPr/>
        </p:nvSpPr>
        <p:spPr>
          <a:xfrm>
            <a:off x="590881" y="350031"/>
            <a:ext cx="9485264" cy="461848"/>
          </a:xfrm>
          <a:prstGeom prst="rect">
            <a:avLst/>
          </a:prstGeom>
          <a:noFill/>
        </p:spPr>
        <p:txBody>
          <a:bodyPr wrap="square">
            <a:spAutoFit/>
          </a:bodyPr>
          <a:lstStyle/>
          <a:p>
            <a:pPr defTabSz="914766" eaLnBrk="0" fontAlgn="base" hangingPunct="0">
              <a:spcBef>
                <a:spcPct val="0"/>
              </a:spcBef>
              <a:spcAft>
                <a:spcPct val="0"/>
              </a:spcAft>
            </a:pPr>
            <a:r>
              <a:rPr lang="en-GB" sz="2401" b="1">
                <a:latin typeface="Arial" panose="020B0604020202020204" pitchFamily="34" charset="0"/>
              </a:rPr>
              <a:t>Key takeaways of the Finon’s analysis</a:t>
            </a:r>
          </a:p>
        </p:txBody>
      </p:sp>
      <p:sp>
        <p:nvSpPr>
          <p:cNvPr id="7" name="ZoneTexte 6">
            <a:extLst>
              <a:ext uri="{FF2B5EF4-FFF2-40B4-BE49-F238E27FC236}">
                <a16:creationId xmlns:a16="http://schemas.microsoft.com/office/drawing/2014/main" id="{3821701D-7DC7-A570-506B-E26A57AB7693}"/>
              </a:ext>
            </a:extLst>
          </p:cNvPr>
          <p:cNvSpPr txBox="1"/>
          <p:nvPr/>
        </p:nvSpPr>
        <p:spPr>
          <a:xfrm>
            <a:off x="590880" y="1604023"/>
            <a:ext cx="9485264" cy="5326640"/>
          </a:xfrm>
          <a:prstGeom prst="rect">
            <a:avLst/>
          </a:prstGeom>
          <a:noFill/>
        </p:spPr>
        <p:txBody>
          <a:bodyPr wrap="square">
            <a:spAutoFit/>
          </a:bodyPr>
          <a:lstStyle/>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Capital cost sensitivity:</a:t>
            </a:r>
          </a:p>
          <a:p>
            <a:pPr algn="just"/>
            <a:endParaRPr lang="en-GB" sz="500" b="1">
              <a:latin typeface="Arial" panose="020B0604020202020204" pitchFamily="34" charset="0"/>
              <a:cs typeface="Arial" panose="020B0604020202020204" pitchFamily="34" charset="0"/>
            </a:endParaRPr>
          </a:p>
          <a:p>
            <a:pPr marL="343037" indent="-343037" algn="just">
              <a:buClr>
                <a:schemeClr val="bg1"/>
              </a:buClr>
              <a:buFont typeface="Arial" panose="020B0604020202020204" pitchFamily="34" charset="0"/>
              <a:buChar char="•"/>
            </a:pPr>
            <a:r>
              <a:rPr lang="en-GB" sz="2001">
                <a:latin typeface="Arial" panose="020B0604020202020204" pitchFamily="34" charset="0"/>
                <a:cs typeface="Arial" panose="020B0604020202020204" pitchFamily="34" charset="0"/>
              </a:rPr>
              <a:t>LCTs are very sensitive to capital costs because they usually require more investment to build compared to HTCs.</a:t>
            </a:r>
          </a:p>
          <a:p>
            <a:pPr algn="just"/>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Impact of de-risking:</a:t>
            </a:r>
          </a:p>
          <a:p>
            <a:pPr algn="just"/>
            <a:endParaRPr lang="en-GB" sz="500">
              <a:latin typeface="Arial" panose="020B0604020202020204" pitchFamily="34" charset="0"/>
              <a:cs typeface="Arial" panose="020B0604020202020204" pitchFamily="34" charset="0"/>
            </a:endParaRPr>
          </a:p>
          <a:p>
            <a:pPr marL="343037" indent="-343037" algn="just">
              <a:buClr>
                <a:schemeClr val="bg1"/>
              </a:buClr>
              <a:buFont typeface="Arial" panose="020B0604020202020204" pitchFamily="34" charset="0"/>
              <a:buChar char="•"/>
            </a:pPr>
            <a:r>
              <a:rPr lang="en-GB" sz="2001">
                <a:latin typeface="Arial" panose="020B0604020202020204" pitchFamily="34" charset="0"/>
                <a:cs typeface="Arial" panose="020B0604020202020204" pitchFamily="34" charset="0"/>
              </a:rPr>
              <a:t>Government support, such as guarantees or financial safety measures (like long-term contracts or loan guarantees), can lower the carbon prices needed to make LCTs competitive.</a:t>
            </a:r>
          </a:p>
          <a:p>
            <a:pPr algn="just"/>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Risk aversion:</a:t>
            </a:r>
          </a:p>
          <a:p>
            <a:pPr algn="just"/>
            <a:endParaRPr lang="en-GB" sz="500" b="1">
              <a:latin typeface="Arial" panose="020B0604020202020204" pitchFamily="34" charset="0"/>
              <a:cs typeface="Arial" panose="020B0604020202020204" pitchFamily="34" charset="0"/>
            </a:endParaRPr>
          </a:p>
          <a:p>
            <a:pPr marL="343037" indent="-343037" algn="just">
              <a:buClr>
                <a:schemeClr val="bg1"/>
              </a:buClr>
              <a:buFont typeface="Arial" panose="020B0604020202020204" pitchFamily="34" charset="0"/>
              <a:buChar char="•"/>
            </a:pPr>
            <a:r>
              <a:rPr lang="en-GB" sz="2001">
                <a:latin typeface="Arial" panose="020B0604020202020204" pitchFamily="34" charset="0"/>
                <a:cs typeface="Arial" panose="020B0604020202020204" pitchFamily="34" charset="0"/>
              </a:rPr>
              <a:t>If investors see LCTs as risky, it raises capital costs, making them less competitive and requiring higher carbon prices to balance the costs.</a:t>
            </a:r>
          </a:p>
          <a:p>
            <a:pPr algn="just"/>
            <a:endParaRPr lang="en-GB" sz="2001">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GB" sz="2001" b="1">
                <a:latin typeface="Arial" panose="020B0604020202020204" pitchFamily="34" charset="0"/>
                <a:cs typeface="Arial" panose="020B0604020202020204" pitchFamily="34" charset="0"/>
              </a:rPr>
              <a:t>Subsidies as an alternative:</a:t>
            </a:r>
          </a:p>
          <a:p>
            <a:pPr algn="just"/>
            <a:endParaRPr lang="en-GB" sz="500" b="1">
              <a:latin typeface="Arial" panose="020B0604020202020204" pitchFamily="34" charset="0"/>
              <a:cs typeface="Arial" panose="020B0604020202020204" pitchFamily="34" charset="0"/>
            </a:endParaRPr>
          </a:p>
          <a:p>
            <a:pPr marL="343037" indent="-343037" algn="just">
              <a:buClr>
                <a:schemeClr val="bg1"/>
              </a:buClr>
              <a:buFont typeface="Arial" panose="020B0604020202020204" pitchFamily="34" charset="0"/>
              <a:buChar char="•"/>
            </a:pPr>
            <a:r>
              <a:rPr lang="en-GB" sz="2001">
                <a:latin typeface="Arial" panose="020B0604020202020204" pitchFamily="34" charset="0"/>
                <a:cs typeface="Arial" panose="020B0604020202020204" pitchFamily="34" charset="0"/>
              </a:rPr>
              <a:t>Instead of using de-risking measures, targeted subsidies can directly reduce investment costs and help make LCTs more competitive.</a:t>
            </a:r>
          </a:p>
        </p:txBody>
      </p:sp>
      <p:sp>
        <p:nvSpPr>
          <p:cNvPr id="2" name="Espace réservé du numéro de diapositive 1">
            <a:extLst>
              <a:ext uri="{FF2B5EF4-FFF2-40B4-BE49-F238E27FC236}">
                <a16:creationId xmlns:a16="http://schemas.microsoft.com/office/drawing/2014/main" id="{E9F6F6F1-879B-F63A-F523-BFF0C1A903D0}"/>
              </a:ext>
            </a:extLst>
          </p:cNvPr>
          <p:cNvSpPr>
            <a:spLocks noGrp="1"/>
          </p:cNvSpPr>
          <p:nvPr>
            <p:ph type="sldNum" sz="quarter" idx="12"/>
          </p:nvPr>
        </p:nvSpPr>
        <p:spPr/>
        <p:txBody>
          <a:bodyPr/>
          <a:lstStyle/>
          <a:p>
            <a:fld id="{C7CC0789-4E3B-4896-AB79-9C52DA5A6F9C}" type="slidenum">
              <a:rPr lang="en-GB" smtClean="0"/>
              <a:t>462</a:t>
            </a:fld>
            <a:endParaRPr lang="en-GB"/>
          </a:p>
        </p:txBody>
      </p:sp>
    </p:spTree>
    <p:extLst>
      <p:ext uri="{BB962C8B-B14F-4D97-AF65-F5344CB8AC3E}">
        <p14:creationId xmlns:p14="http://schemas.microsoft.com/office/powerpoint/2010/main" val="1611329895"/>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7594C3F4-254F-395F-8DE8-0ED390C101B7}"/>
              </a:ext>
            </a:extLst>
          </p:cNvPr>
          <p:cNvSpPr txBox="1"/>
          <p:nvPr/>
        </p:nvSpPr>
        <p:spPr>
          <a:xfrm>
            <a:off x="590880" y="1725869"/>
            <a:ext cx="9485264" cy="5203481"/>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Clean Dark Spread (CDS) and Clean Spark Spread (CSS) are financial metrics used to </a:t>
            </a:r>
            <a:r>
              <a:rPr lang="en-GB" sz="2001" b="1">
                <a:latin typeface="Arial" panose="020B0604020202020204" pitchFamily="34" charset="0"/>
                <a:cs typeface="Arial" panose="020B0604020202020204" pitchFamily="34" charset="0"/>
              </a:rPr>
              <a:t>assess the profitability of electricity generation from coal-fired and gas-fired power plants</a:t>
            </a:r>
            <a:r>
              <a:rPr lang="en-GB" sz="2001">
                <a:latin typeface="Arial" panose="020B0604020202020204" pitchFamily="34" charset="0"/>
                <a:cs typeface="Arial" panose="020B0604020202020204" pitchFamily="34" charset="0"/>
              </a:rPr>
              <a:t>, respectively. Both metrics share the same formula but apply to different fuels:</a:t>
            </a:r>
          </a:p>
          <a:p>
            <a:pPr algn="just"/>
            <a:endParaRPr lang="en-GB" sz="1801">
              <a:latin typeface="Arial" panose="020B0604020202020204" pitchFamily="34" charset="0"/>
              <a:cs typeface="Arial" panose="020B0604020202020204" pitchFamily="34" charset="0"/>
            </a:endParaRPr>
          </a:p>
          <a:p>
            <a:pPr algn="just"/>
            <a:endParaRPr lang="en-GB" sz="1801" b="1"/>
          </a:p>
          <a:p>
            <a:pPr algn="just"/>
            <a:endParaRPr lang="en-GB" sz="1801" b="1"/>
          </a:p>
          <a:p>
            <a:pPr algn="just"/>
            <a:endParaRPr lang="en-GB" sz="1801" b="1"/>
          </a:p>
          <a:p>
            <a:pPr algn="just"/>
            <a:endParaRPr lang="en-GB" sz="2001">
              <a:latin typeface="Arial" panose="020B0604020202020204" pitchFamily="34" charset="0"/>
              <a:cs typeface="Arial" panose="020B0604020202020204" pitchFamily="34" charset="0"/>
            </a:endParaRP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where:</a:t>
            </a:r>
          </a:p>
          <a:p>
            <a:pPr algn="just"/>
            <a:endParaRPr lang="en-GB" sz="500">
              <a:latin typeface="Arial" panose="020B0604020202020204" pitchFamily="34" charset="0"/>
              <a:cs typeface="Arial" panose="020B0604020202020204" pitchFamily="34" charset="0"/>
            </a:endParaRPr>
          </a:p>
          <a:p>
            <a:pPr algn="just"/>
            <a:endParaRPr lang="en-GB" sz="500">
              <a:latin typeface="Arial" panose="020B0604020202020204" pitchFamily="34" charset="0"/>
              <a:cs typeface="Arial" panose="020B0604020202020204" pitchFamily="34" charset="0"/>
            </a:endParaRPr>
          </a:p>
          <a:p>
            <a:pPr marL="285864" indent="-285864" algn="just">
              <a:buFont typeface="Arial" panose="020B0604020202020204" pitchFamily="34" charset="0"/>
              <a:buChar char="•"/>
            </a:pPr>
            <a:r>
              <a:rPr lang="en-GB" sz="2001">
                <a:latin typeface="Arial" panose="020B0604020202020204" pitchFamily="34" charset="0"/>
                <a:cs typeface="Arial" panose="020B0604020202020204" pitchFamily="34" charset="0"/>
              </a:rPr>
              <a:t>‘Electricity price’ is the market price at which electricity is sold;</a:t>
            </a:r>
          </a:p>
          <a:p>
            <a:pPr marL="285864" indent="-285864"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285864" indent="-285864" algn="just">
              <a:buFont typeface="Arial" panose="020B0604020202020204" pitchFamily="34" charset="0"/>
              <a:buChar char="•"/>
            </a:pPr>
            <a:r>
              <a:rPr lang="en-GB" sz="2001">
                <a:latin typeface="Arial" panose="020B0604020202020204" pitchFamily="34" charset="0"/>
                <a:cs typeface="Arial" panose="020B0604020202020204" pitchFamily="34" charset="0"/>
              </a:rPr>
              <a:t>‘Fuel cost’ is the cost of the fuel used for electricity generation (</a:t>
            </a:r>
            <a:r>
              <a:rPr lang="en-GB" sz="2001" b="1">
                <a:latin typeface="Arial" panose="020B0604020202020204" pitchFamily="34" charset="0"/>
                <a:cs typeface="Arial" panose="020B0604020202020204" pitchFamily="34" charset="0"/>
              </a:rPr>
              <a:t>coal</a:t>
            </a:r>
            <a:r>
              <a:rPr lang="en-GB" sz="2001">
                <a:latin typeface="Arial" panose="020B0604020202020204" pitchFamily="34" charset="0"/>
                <a:cs typeface="Arial" panose="020B0604020202020204" pitchFamily="34" charset="0"/>
              </a:rPr>
              <a:t> </a:t>
            </a:r>
            <a:r>
              <a:rPr lang="en-GB" sz="2001" b="1">
                <a:latin typeface="Arial" panose="020B0604020202020204" pitchFamily="34" charset="0"/>
                <a:cs typeface="Arial" panose="020B0604020202020204" pitchFamily="34" charset="0"/>
              </a:rPr>
              <a:t>for CDS and natural gas for CSS</a:t>
            </a:r>
            <a:r>
              <a:rPr lang="en-GB" sz="2001">
                <a:latin typeface="Arial" panose="020B0604020202020204" pitchFamily="34" charset="0"/>
                <a:cs typeface="Arial" panose="020B0604020202020204" pitchFamily="34" charset="0"/>
              </a:rPr>
              <a:t>);</a:t>
            </a:r>
          </a:p>
          <a:p>
            <a:pPr marL="285864" indent="-285864" algn="just">
              <a:buFont typeface="Arial" panose="020B0604020202020204" pitchFamily="34" charset="0"/>
              <a:buChar char="•"/>
            </a:pPr>
            <a:endParaRPr lang="en-GB" sz="500">
              <a:latin typeface="Arial" panose="020B0604020202020204" pitchFamily="34" charset="0"/>
              <a:cs typeface="Arial" panose="020B0604020202020204" pitchFamily="34" charset="0"/>
            </a:endParaRPr>
          </a:p>
          <a:p>
            <a:pPr marL="285864" indent="-285864" algn="just">
              <a:buFont typeface="Arial" panose="020B0604020202020204" pitchFamily="34" charset="0"/>
              <a:buChar char="•"/>
            </a:pPr>
            <a:r>
              <a:rPr lang="en-GB" sz="2001">
                <a:latin typeface="Arial" panose="020B0604020202020204" pitchFamily="34" charset="0"/>
                <a:cs typeface="Arial" panose="020B0604020202020204" pitchFamily="34" charset="0"/>
              </a:rPr>
              <a:t>‘Carbon cost’ is the cost of emissions, calculated as the carbon price per ton of CO2 emitted.</a:t>
            </a:r>
          </a:p>
        </p:txBody>
      </p:sp>
      <p:sp>
        <p:nvSpPr>
          <p:cNvPr id="11" name="ZoneTexte 10">
            <a:extLst>
              <a:ext uri="{FF2B5EF4-FFF2-40B4-BE49-F238E27FC236}">
                <a16:creationId xmlns:a16="http://schemas.microsoft.com/office/drawing/2014/main" id="{7FC815B4-ADE4-54DD-E639-C91FB015E47B}"/>
              </a:ext>
            </a:extLst>
          </p:cNvPr>
          <p:cNvSpPr txBox="1"/>
          <p:nvPr/>
        </p:nvSpPr>
        <p:spPr>
          <a:xfrm>
            <a:off x="590881" y="350031"/>
            <a:ext cx="9485264" cy="461848"/>
          </a:xfrm>
          <a:prstGeom prst="rect">
            <a:avLst/>
          </a:prstGeom>
          <a:noFill/>
        </p:spPr>
        <p:txBody>
          <a:bodyPr wrap="square">
            <a:spAutoFit/>
          </a:bodyPr>
          <a:lstStyle/>
          <a:p>
            <a:pPr defTabSz="914766" eaLnBrk="0" fontAlgn="base" hangingPunct="0">
              <a:spcBef>
                <a:spcPct val="0"/>
              </a:spcBef>
              <a:spcAft>
                <a:spcPct val="0"/>
              </a:spcAft>
            </a:pPr>
            <a:r>
              <a:rPr lang="en-GB" sz="2401" b="1">
                <a:latin typeface="Arial" panose="020B0604020202020204" pitchFamily="34" charset="0"/>
              </a:rPr>
              <a:t>The Clean Spark Spread and Clean Dark Spread metrics (1/2)</a:t>
            </a:r>
          </a:p>
        </p:txBody>
      </p:sp>
      <p:sp>
        <p:nvSpPr>
          <p:cNvPr id="3" name="ZoneTexte 2">
            <a:extLst>
              <a:ext uri="{FF2B5EF4-FFF2-40B4-BE49-F238E27FC236}">
                <a16:creationId xmlns:a16="http://schemas.microsoft.com/office/drawing/2014/main" id="{B105B2F4-8417-3042-BFAE-BAB72A686480}"/>
              </a:ext>
            </a:extLst>
          </p:cNvPr>
          <p:cNvSpPr txBox="1"/>
          <p:nvPr/>
        </p:nvSpPr>
        <p:spPr>
          <a:xfrm>
            <a:off x="1318724" y="3667459"/>
            <a:ext cx="8029574" cy="400268"/>
          </a:xfrm>
          <a:prstGeom prst="rect">
            <a:avLst/>
          </a:prstGeom>
          <a:noFill/>
        </p:spPr>
        <p:txBody>
          <a:bodyPr wrap="square">
            <a:spAutoFit/>
          </a:bodyPr>
          <a:lstStyle/>
          <a:p>
            <a:pPr algn="ctr"/>
            <a:r>
              <a:rPr lang="en-GB" sz="2001">
                <a:latin typeface="Arial" panose="020B0604020202020204" pitchFamily="34" charset="0"/>
                <a:cs typeface="Arial" panose="020B0604020202020204" pitchFamily="34" charset="0"/>
              </a:rPr>
              <a:t>Spread (CDS or CSS) = Electricity price − (Fuel cost + Carbon cost)</a:t>
            </a:r>
          </a:p>
        </p:txBody>
      </p:sp>
      <p:sp>
        <p:nvSpPr>
          <p:cNvPr id="4" name="Rectangle 3">
            <a:extLst>
              <a:ext uri="{FF2B5EF4-FFF2-40B4-BE49-F238E27FC236}">
                <a16:creationId xmlns:a16="http://schemas.microsoft.com/office/drawing/2014/main" id="{1A3FB21C-BB1B-16EF-120C-6AD5267AC653}"/>
              </a:ext>
            </a:extLst>
          </p:cNvPr>
          <p:cNvSpPr/>
          <p:nvPr/>
        </p:nvSpPr>
        <p:spPr>
          <a:xfrm>
            <a:off x="937599" y="3402952"/>
            <a:ext cx="8818196" cy="92928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2" name="Espace réservé du numéro de diapositive 1">
            <a:extLst>
              <a:ext uri="{FF2B5EF4-FFF2-40B4-BE49-F238E27FC236}">
                <a16:creationId xmlns:a16="http://schemas.microsoft.com/office/drawing/2014/main" id="{A67D81A6-7631-850D-1773-FC2F1995CF7B}"/>
              </a:ext>
            </a:extLst>
          </p:cNvPr>
          <p:cNvSpPr>
            <a:spLocks noGrp="1"/>
          </p:cNvSpPr>
          <p:nvPr>
            <p:ph type="sldNum" sz="quarter" idx="12"/>
          </p:nvPr>
        </p:nvSpPr>
        <p:spPr/>
        <p:txBody>
          <a:bodyPr/>
          <a:lstStyle/>
          <a:p>
            <a:fld id="{C7CC0789-4E3B-4896-AB79-9C52DA5A6F9C}" type="slidenum">
              <a:rPr lang="en-GB" smtClean="0"/>
              <a:t>463</a:t>
            </a:fld>
            <a:endParaRPr lang="en-GB"/>
          </a:p>
        </p:txBody>
      </p:sp>
    </p:spTree>
    <p:extLst>
      <p:ext uri="{BB962C8B-B14F-4D97-AF65-F5344CB8AC3E}">
        <p14:creationId xmlns:p14="http://schemas.microsoft.com/office/powerpoint/2010/main" val="55224513"/>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959C9F97-849F-038A-6340-AB64AAD2737E}"/>
              </a:ext>
            </a:extLst>
          </p:cNvPr>
          <p:cNvSpPr txBox="1"/>
          <p:nvPr/>
        </p:nvSpPr>
        <p:spPr>
          <a:xfrm>
            <a:off x="590881" y="350031"/>
            <a:ext cx="9485264" cy="461848"/>
          </a:xfrm>
          <a:prstGeom prst="rect">
            <a:avLst/>
          </a:prstGeom>
          <a:noFill/>
        </p:spPr>
        <p:txBody>
          <a:bodyPr wrap="square">
            <a:spAutoFit/>
          </a:bodyPr>
          <a:lstStyle/>
          <a:p>
            <a:pPr defTabSz="914766" eaLnBrk="0" fontAlgn="base" hangingPunct="0">
              <a:spcBef>
                <a:spcPct val="0"/>
              </a:spcBef>
              <a:spcAft>
                <a:spcPct val="0"/>
              </a:spcAft>
            </a:pPr>
            <a:r>
              <a:rPr lang="en-GB" sz="2401" b="1">
                <a:latin typeface="Arial" panose="020B0604020202020204" pitchFamily="34" charset="0"/>
              </a:rPr>
              <a:t>The Clean Spark Spread and Clean Dark Spread metrics (2/2)</a:t>
            </a:r>
          </a:p>
        </p:txBody>
      </p:sp>
      <p:sp>
        <p:nvSpPr>
          <p:cNvPr id="3" name="ZoneTexte 2">
            <a:extLst>
              <a:ext uri="{FF2B5EF4-FFF2-40B4-BE49-F238E27FC236}">
                <a16:creationId xmlns:a16="http://schemas.microsoft.com/office/drawing/2014/main" id="{AAB8ADC0-87A5-AE2A-ECE3-7DDF528E029F}"/>
              </a:ext>
            </a:extLst>
          </p:cNvPr>
          <p:cNvSpPr txBox="1"/>
          <p:nvPr/>
        </p:nvSpPr>
        <p:spPr>
          <a:xfrm>
            <a:off x="590880" y="2615903"/>
            <a:ext cx="9485263" cy="3171352"/>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For example, let us assume a carbon price of €60/tCO</a:t>
            </a:r>
            <a:r>
              <a:rPr lang="en-GB" sz="2001" baseline="-25000">
                <a:latin typeface="Arial" panose="020B0604020202020204" pitchFamily="34" charset="0"/>
                <a:cs typeface="Arial" panose="020B0604020202020204" pitchFamily="34" charset="0"/>
              </a:rPr>
              <a:t>2</a:t>
            </a:r>
            <a:r>
              <a:rPr lang="en-GB" sz="2001">
                <a:latin typeface="Arial" panose="020B0604020202020204" pitchFamily="34" charset="0"/>
                <a:cs typeface="Arial" panose="020B0604020202020204" pitchFamily="34" charset="0"/>
              </a:rPr>
              <a:t> and a carbon intensity of 350 kgCO</a:t>
            </a:r>
            <a:r>
              <a:rPr lang="en-GB" sz="2001" baseline="-25000">
                <a:latin typeface="Arial" panose="020B0604020202020204" pitchFamily="34" charset="0"/>
                <a:cs typeface="Arial" panose="020B0604020202020204" pitchFamily="34" charset="0"/>
              </a:rPr>
              <a:t>2</a:t>
            </a:r>
            <a:r>
              <a:rPr lang="en-GB" sz="2001">
                <a:latin typeface="Arial" panose="020B0604020202020204" pitchFamily="34" charset="0"/>
                <a:cs typeface="Arial" panose="020B0604020202020204" pitchFamily="34" charset="0"/>
              </a:rPr>
              <a:t>/MWh for a Gas CCGT. In this case, the carbon cost would be calculated as:</a:t>
            </a:r>
          </a:p>
          <a:p>
            <a:pPr algn="just"/>
            <a:endParaRPr lang="en-GB" sz="2001">
              <a:latin typeface="Arial" panose="020B0604020202020204" pitchFamily="34" charset="0"/>
              <a:cs typeface="Arial" panose="020B0604020202020204" pitchFamily="34" charset="0"/>
            </a:endParaRPr>
          </a:p>
          <a:p>
            <a:pPr algn="ctr"/>
            <a:r>
              <a:rPr lang="en-GB" sz="2001">
                <a:latin typeface="Arial" panose="020B0604020202020204" pitchFamily="34" charset="0"/>
                <a:cs typeface="Arial" panose="020B0604020202020204" pitchFamily="34" charset="0"/>
              </a:rPr>
              <a:t>Carbon cost = 0.35 tCO</a:t>
            </a:r>
            <a:r>
              <a:rPr lang="en-GB" sz="2001" baseline="-25000">
                <a:latin typeface="Arial" panose="020B0604020202020204" pitchFamily="34" charset="0"/>
                <a:cs typeface="Arial" panose="020B0604020202020204" pitchFamily="34" charset="0"/>
              </a:rPr>
              <a:t>2</a:t>
            </a:r>
            <a:r>
              <a:rPr lang="en-GB" sz="2001">
                <a:latin typeface="Arial" panose="020B0604020202020204" pitchFamily="34" charset="0"/>
                <a:cs typeface="Arial" panose="020B0604020202020204" pitchFamily="34" charset="0"/>
              </a:rPr>
              <a:t>/MWh × €60/tCO</a:t>
            </a:r>
            <a:r>
              <a:rPr lang="en-GB" sz="2001" baseline="-25000">
                <a:latin typeface="Arial" panose="020B0604020202020204" pitchFamily="34" charset="0"/>
                <a:cs typeface="Arial" panose="020B0604020202020204" pitchFamily="34" charset="0"/>
              </a:rPr>
              <a:t>2</a:t>
            </a:r>
            <a:r>
              <a:rPr lang="en-GB" sz="2001">
                <a:latin typeface="Arial" panose="020B0604020202020204" pitchFamily="34" charset="0"/>
                <a:cs typeface="Arial" panose="020B0604020202020204" pitchFamily="34" charset="0"/>
              </a:rPr>
              <a:t>, </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thus adding €21/MWh to the cost of electricity produced. </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This increase makes electricity generation from gas plants less competitive compared to low-carbon technologies.</a:t>
            </a:r>
          </a:p>
        </p:txBody>
      </p:sp>
      <p:sp>
        <p:nvSpPr>
          <p:cNvPr id="2" name="Espace réservé du numéro de diapositive 1">
            <a:extLst>
              <a:ext uri="{FF2B5EF4-FFF2-40B4-BE49-F238E27FC236}">
                <a16:creationId xmlns:a16="http://schemas.microsoft.com/office/drawing/2014/main" id="{6650E334-F33D-F28E-5380-3C13390CA2B6}"/>
              </a:ext>
            </a:extLst>
          </p:cNvPr>
          <p:cNvSpPr>
            <a:spLocks noGrp="1"/>
          </p:cNvSpPr>
          <p:nvPr>
            <p:ph type="sldNum" sz="quarter" idx="12"/>
          </p:nvPr>
        </p:nvSpPr>
        <p:spPr/>
        <p:txBody>
          <a:bodyPr/>
          <a:lstStyle/>
          <a:p>
            <a:fld id="{C7CC0789-4E3B-4896-AB79-9C52DA5A6F9C}" type="slidenum">
              <a:rPr lang="en-GB" smtClean="0"/>
              <a:t>464</a:t>
            </a:fld>
            <a:endParaRPr lang="en-GB"/>
          </a:p>
        </p:txBody>
      </p:sp>
    </p:spTree>
    <p:extLst>
      <p:ext uri="{BB962C8B-B14F-4D97-AF65-F5344CB8AC3E}">
        <p14:creationId xmlns:p14="http://schemas.microsoft.com/office/powerpoint/2010/main" val="3241935877"/>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ADFDC9D5-5340-CF49-3020-1C2A44167B50}"/>
              </a:ext>
            </a:extLst>
          </p:cNvPr>
          <p:cNvSpPr txBox="1"/>
          <p:nvPr/>
        </p:nvSpPr>
        <p:spPr>
          <a:xfrm>
            <a:off x="2453767" y="6746258"/>
            <a:ext cx="5785866" cy="523427"/>
          </a:xfrm>
          <a:prstGeom prst="rect">
            <a:avLst/>
          </a:prstGeom>
          <a:noFill/>
        </p:spPr>
        <p:txBody>
          <a:bodyPr wrap="square">
            <a:spAutoFit/>
          </a:bodyPr>
          <a:lstStyle/>
          <a:p>
            <a:pPr algn="ctr" defTabSz="914766" eaLnBrk="0" fontAlgn="base" hangingPunct="0">
              <a:spcBef>
                <a:spcPct val="0"/>
              </a:spcBef>
              <a:spcAft>
                <a:spcPct val="0"/>
              </a:spcAft>
            </a:pPr>
            <a:r>
              <a:rPr lang="en-GB" sz="1401" i="1">
                <a:latin typeface="Arial" panose="020B0604020202020204" pitchFamily="34" charset="0"/>
              </a:rPr>
              <a:t>Evolution of the CSS (50% efficiency) and the CDS (42% efficiency) for year-ahead futures contracts (Cal +1) in Europe.</a:t>
            </a:r>
            <a:r>
              <a:rPr lang="en-GB" sz="1401" b="1" baseline="30000">
                <a:latin typeface="Arial" panose="020B0604020202020204" pitchFamily="34" charset="0"/>
              </a:rPr>
              <a:t>1</a:t>
            </a:r>
            <a:endParaRPr lang="en-GB" sz="1401" i="1">
              <a:latin typeface="Arial" panose="020B0604020202020204" pitchFamily="34" charset="0"/>
            </a:endParaRPr>
          </a:p>
        </p:txBody>
      </p:sp>
      <p:sp>
        <p:nvSpPr>
          <p:cNvPr id="10" name="ZoneTexte 9">
            <a:extLst>
              <a:ext uri="{FF2B5EF4-FFF2-40B4-BE49-F238E27FC236}">
                <a16:creationId xmlns:a16="http://schemas.microsoft.com/office/drawing/2014/main" id="{C3724A71-7B7C-3086-C3DF-4A4C78966ECA}"/>
              </a:ext>
            </a:extLst>
          </p:cNvPr>
          <p:cNvSpPr txBox="1"/>
          <p:nvPr/>
        </p:nvSpPr>
        <p:spPr>
          <a:xfrm>
            <a:off x="590881" y="350031"/>
            <a:ext cx="9485264" cy="831326"/>
          </a:xfrm>
          <a:prstGeom prst="rect">
            <a:avLst/>
          </a:prstGeom>
          <a:noFill/>
        </p:spPr>
        <p:txBody>
          <a:bodyPr wrap="square">
            <a:spAutoFit/>
          </a:bodyPr>
          <a:lstStyle/>
          <a:p>
            <a:pPr defTabSz="914766" eaLnBrk="0" fontAlgn="base" hangingPunct="0">
              <a:spcBef>
                <a:spcPct val="0"/>
              </a:spcBef>
              <a:spcAft>
                <a:spcPct val="0"/>
              </a:spcAft>
            </a:pPr>
            <a:r>
              <a:rPr lang="en-GB" sz="2401" b="1">
                <a:latin typeface="Arial" panose="020B0604020202020204" pitchFamily="34" charset="0"/>
              </a:rPr>
              <a:t>An example: Analysing the price increase from 2019 to 2021 using the CSS and CDS metrics (1/2)</a:t>
            </a:r>
          </a:p>
        </p:txBody>
      </p:sp>
      <p:grpSp>
        <p:nvGrpSpPr>
          <p:cNvPr id="12" name="Groupe 11">
            <a:extLst>
              <a:ext uri="{FF2B5EF4-FFF2-40B4-BE49-F238E27FC236}">
                <a16:creationId xmlns:a16="http://schemas.microsoft.com/office/drawing/2014/main" id="{7CFC3BCB-C239-482C-7E0C-061DE11F30AE}"/>
              </a:ext>
            </a:extLst>
          </p:cNvPr>
          <p:cNvGrpSpPr/>
          <p:nvPr/>
        </p:nvGrpSpPr>
        <p:grpSpPr>
          <a:xfrm>
            <a:off x="950127" y="1635029"/>
            <a:ext cx="8793146" cy="5019753"/>
            <a:chOff x="948690" y="1512372"/>
            <a:chExt cx="8789670" cy="5017769"/>
          </a:xfrm>
        </p:grpSpPr>
        <p:pic>
          <p:nvPicPr>
            <p:cNvPr id="4" name="Image 3">
              <a:extLst>
                <a:ext uri="{FF2B5EF4-FFF2-40B4-BE49-F238E27FC236}">
                  <a16:creationId xmlns:a16="http://schemas.microsoft.com/office/drawing/2014/main" id="{71946E04-62C0-1F63-8C09-8098725111C2}"/>
                </a:ext>
              </a:extLst>
            </p:cNvPr>
            <p:cNvPicPr>
              <a:picLocks noChangeAspect="1"/>
            </p:cNvPicPr>
            <p:nvPr/>
          </p:nvPicPr>
          <p:blipFill>
            <a:blip r:embed="rId2"/>
            <a:stretch>
              <a:fillRect/>
            </a:stretch>
          </p:blipFill>
          <p:spPr>
            <a:xfrm>
              <a:off x="1181252" y="1655752"/>
              <a:ext cx="8298180" cy="4695210"/>
            </a:xfrm>
            <a:prstGeom prst="rect">
              <a:avLst/>
            </a:prstGeom>
          </p:spPr>
        </p:pic>
        <p:sp>
          <p:nvSpPr>
            <p:cNvPr id="11" name="Rectangle 10">
              <a:extLst>
                <a:ext uri="{FF2B5EF4-FFF2-40B4-BE49-F238E27FC236}">
                  <a16:creationId xmlns:a16="http://schemas.microsoft.com/office/drawing/2014/main" id="{AED4CA9E-0A57-0A5F-6BFC-B87995325D5F}"/>
                </a:ext>
              </a:extLst>
            </p:cNvPr>
            <p:cNvSpPr/>
            <p:nvPr/>
          </p:nvSpPr>
          <p:spPr>
            <a:xfrm>
              <a:off x="948690" y="1512372"/>
              <a:ext cx="8789670" cy="5017769"/>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grpSp>
      <p:sp>
        <p:nvSpPr>
          <p:cNvPr id="15" name="ZoneTexte 14">
            <a:extLst>
              <a:ext uri="{FF2B5EF4-FFF2-40B4-BE49-F238E27FC236}">
                <a16:creationId xmlns:a16="http://schemas.microsoft.com/office/drawing/2014/main" id="{94488C5D-BAC8-037B-A66A-320216B5DA80}"/>
              </a:ext>
            </a:extLst>
          </p:cNvPr>
          <p:cNvSpPr txBox="1"/>
          <p:nvPr/>
        </p:nvSpPr>
        <p:spPr>
          <a:xfrm>
            <a:off x="243728" y="7631271"/>
            <a:ext cx="5343828" cy="254016"/>
          </a:xfrm>
          <a:prstGeom prst="rect">
            <a:avLst/>
          </a:prstGeom>
          <a:noFill/>
        </p:spPr>
        <p:txBody>
          <a:bodyPr wrap="square">
            <a:spAutoFit/>
          </a:bodyPr>
          <a:lstStyle/>
          <a:p>
            <a:r>
              <a:rPr lang="en-GB" sz="1050" b="1" baseline="30000">
                <a:latin typeface="Arial" panose="020B0604020202020204" pitchFamily="34" charset="0"/>
              </a:rPr>
              <a:t>1 </a:t>
            </a:r>
            <a:r>
              <a:rPr lang="en-GB" sz="1050">
                <a:latin typeface="Arial" panose="020B0604020202020204" pitchFamily="34" charset="0"/>
                <a:cs typeface="Arial" panose="020B0604020202020204" pitchFamily="34" charset="0"/>
              </a:rPr>
              <a:t>https://www.creg.be/sites/default/files/assets/Publications/Studies/F2289FR.pdf</a:t>
            </a:r>
          </a:p>
        </p:txBody>
      </p:sp>
      <p:sp>
        <p:nvSpPr>
          <p:cNvPr id="2" name="Espace réservé du numéro de diapositive 1">
            <a:extLst>
              <a:ext uri="{FF2B5EF4-FFF2-40B4-BE49-F238E27FC236}">
                <a16:creationId xmlns:a16="http://schemas.microsoft.com/office/drawing/2014/main" id="{051F088B-C4AD-168B-31DF-8D3EF317F348}"/>
              </a:ext>
            </a:extLst>
          </p:cNvPr>
          <p:cNvSpPr>
            <a:spLocks noGrp="1"/>
          </p:cNvSpPr>
          <p:nvPr>
            <p:ph type="sldNum" sz="quarter" idx="12"/>
          </p:nvPr>
        </p:nvSpPr>
        <p:spPr/>
        <p:txBody>
          <a:bodyPr/>
          <a:lstStyle/>
          <a:p>
            <a:fld id="{C7CC0789-4E3B-4896-AB79-9C52DA5A6F9C}" type="slidenum">
              <a:rPr lang="en-GB" smtClean="0"/>
              <a:t>465</a:t>
            </a:fld>
            <a:endParaRPr lang="en-GB"/>
          </a:p>
        </p:txBody>
      </p:sp>
    </p:spTree>
    <p:extLst>
      <p:ext uri="{BB962C8B-B14F-4D97-AF65-F5344CB8AC3E}">
        <p14:creationId xmlns:p14="http://schemas.microsoft.com/office/powerpoint/2010/main" val="395231328"/>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DB4E92E0-907C-0C73-BBAD-C8973252E53F}"/>
              </a:ext>
            </a:extLst>
          </p:cNvPr>
          <p:cNvSpPr txBox="1"/>
          <p:nvPr/>
        </p:nvSpPr>
        <p:spPr>
          <a:xfrm>
            <a:off x="590880" y="2079453"/>
            <a:ext cx="9485264" cy="4710843"/>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a:t>
            </a:r>
            <a:r>
              <a:rPr lang="en-GB" sz="2001" b="1">
                <a:latin typeface="Arial" panose="020B0604020202020204" pitchFamily="34" charset="0"/>
                <a:cs typeface="Arial" panose="020B0604020202020204" pitchFamily="34" charset="0"/>
              </a:rPr>
              <a:t>surge in carbon prices in Europe</a:t>
            </a:r>
            <a:r>
              <a:rPr lang="en-GB" sz="2001">
                <a:latin typeface="Arial" panose="020B0604020202020204" pitchFamily="34" charset="0"/>
                <a:cs typeface="Arial" panose="020B0604020202020204" pitchFamily="34" charset="0"/>
              </a:rPr>
              <a:t>, which exceeded €60/tCO</a:t>
            </a:r>
            <a:r>
              <a:rPr lang="en-GB" sz="2001" baseline="-25000">
                <a:latin typeface="Arial" panose="020B0604020202020204" pitchFamily="34" charset="0"/>
                <a:cs typeface="Arial" panose="020B0604020202020204" pitchFamily="34" charset="0"/>
              </a:rPr>
              <a:t>2</a:t>
            </a:r>
            <a:r>
              <a:rPr lang="en-GB" sz="2001">
                <a:latin typeface="Arial" panose="020B0604020202020204" pitchFamily="34" charset="0"/>
                <a:cs typeface="Arial" panose="020B0604020202020204" pitchFamily="34" charset="0"/>
              </a:rPr>
              <a:t> in the first half of 2021, significantly impacted energy markets:</a:t>
            </a:r>
          </a:p>
          <a:p>
            <a:pPr algn="just"/>
            <a:endParaRPr lang="en-GB" sz="2001">
              <a:latin typeface="Arial" panose="020B0604020202020204" pitchFamily="34" charset="0"/>
              <a:cs typeface="Arial" panose="020B0604020202020204" pitchFamily="34" charset="0"/>
            </a:endParaRPr>
          </a:p>
          <a:p>
            <a:pPr marL="285864" indent="-285864" algn="just">
              <a:buFont typeface="Arial" panose="020B0604020202020204" pitchFamily="34" charset="0"/>
              <a:buChar char="•"/>
            </a:pPr>
            <a:r>
              <a:rPr lang="en-GB" sz="2001">
                <a:latin typeface="Arial" panose="020B0604020202020204" pitchFamily="34" charset="0"/>
                <a:cs typeface="Arial" panose="020B0604020202020204" pitchFamily="34" charset="0"/>
              </a:rPr>
              <a:t>Higher carbon prices made coal less competitive than gas for electricity generation. Since coal emits more CO₂ per MWh, it faced higher carbon costs under the EU ETS.</a:t>
            </a:r>
          </a:p>
          <a:p>
            <a:pPr marL="285864" indent="-285864" algn="just">
              <a:buFont typeface="Arial" panose="020B0604020202020204" pitchFamily="34" charset="0"/>
              <a:buChar char="•"/>
            </a:pPr>
            <a:endParaRPr lang="en-GB" sz="2001">
              <a:latin typeface="Arial" panose="020B0604020202020204" pitchFamily="34" charset="0"/>
              <a:cs typeface="Arial" panose="020B0604020202020204" pitchFamily="34" charset="0"/>
            </a:endParaRPr>
          </a:p>
          <a:p>
            <a:pPr marL="285864" indent="-285864" algn="just">
              <a:buFont typeface="Arial" panose="020B0604020202020204" pitchFamily="34" charset="0"/>
              <a:buChar char="•"/>
            </a:pPr>
            <a:r>
              <a:rPr lang="en-GB" sz="2001">
                <a:latin typeface="Arial" panose="020B0604020202020204" pitchFamily="34" charset="0"/>
                <a:cs typeface="Arial" panose="020B0604020202020204" pitchFamily="34" charset="0"/>
              </a:rPr>
              <a:t>During the first two quarters of 2021, the CSS was higher than the CDS for year-ahead futures contracts (delivery in 2022). This meant it was cheaper to produce electricity using natural gas than coal during this period.</a:t>
            </a:r>
          </a:p>
          <a:p>
            <a:pPr marL="285864" indent="-285864" algn="just">
              <a:buFont typeface="Arial" panose="020B0604020202020204" pitchFamily="34" charset="0"/>
              <a:buChar char="•"/>
            </a:pPr>
            <a:endParaRPr lang="en-GB" sz="2001">
              <a:latin typeface="Arial" panose="020B0604020202020204" pitchFamily="34" charset="0"/>
              <a:cs typeface="Arial" panose="020B0604020202020204" pitchFamily="34" charset="0"/>
            </a:endParaRPr>
          </a:p>
          <a:p>
            <a:pPr marL="285864" indent="-285864" algn="just">
              <a:buFont typeface="Arial" panose="020B0604020202020204" pitchFamily="34" charset="0"/>
              <a:buChar char="•"/>
            </a:pPr>
            <a:r>
              <a:rPr lang="en-GB" sz="2001">
                <a:latin typeface="Arial" panose="020B0604020202020204" pitchFamily="34" charset="0"/>
                <a:cs typeface="Arial" panose="020B0604020202020204" pitchFamily="34" charset="0"/>
              </a:rPr>
              <a:t>As natural gas prices continued to rise, coal regained its competitiveness for electricity generation. By the third quarter of 2021, the CDS surpassed the CSS for futures contracts, including deliveries for winter 2021-2022 and annual contracts for 2022.</a:t>
            </a:r>
          </a:p>
        </p:txBody>
      </p:sp>
      <p:sp>
        <p:nvSpPr>
          <p:cNvPr id="13" name="ZoneTexte 12">
            <a:extLst>
              <a:ext uri="{FF2B5EF4-FFF2-40B4-BE49-F238E27FC236}">
                <a16:creationId xmlns:a16="http://schemas.microsoft.com/office/drawing/2014/main" id="{DA0A15AA-50E6-CB98-02B8-776EEEDF1CC6}"/>
              </a:ext>
            </a:extLst>
          </p:cNvPr>
          <p:cNvSpPr txBox="1"/>
          <p:nvPr/>
        </p:nvSpPr>
        <p:spPr>
          <a:xfrm>
            <a:off x="590881" y="350031"/>
            <a:ext cx="9485264" cy="831326"/>
          </a:xfrm>
          <a:prstGeom prst="rect">
            <a:avLst/>
          </a:prstGeom>
          <a:noFill/>
        </p:spPr>
        <p:txBody>
          <a:bodyPr wrap="square">
            <a:spAutoFit/>
          </a:bodyPr>
          <a:lstStyle/>
          <a:p>
            <a:pPr defTabSz="914766" eaLnBrk="0" fontAlgn="base" hangingPunct="0">
              <a:spcBef>
                <a:spcPct val="0"/>
              </a:spcBef>
              <a:spcAft>
                <a:spcPct val="0"/>
              </a:spcAft>
            </a:pPr>
            <a:r>
              <a:rPr lang="en-GB" sz="2401" b="1">
                <a:latin typeface="Arial" panose="020B0604020202020204" pitchFamily="34" charset="0"/>
              </a:rPr>
              <a:t>An example: Analysing the price increase from 2019 to 2021 using the CSS and CDS metrics (2/2)</a:t>
            </a:r>
          </a:p>
        </p:txBody>
      </p:sp>
      <p:sp>
        <p:nvSpPr>
          <p:cNvPr id="2" name="Espace réservé du numéro de diapositive 1">
            <a:extLst>
              <a:ext uri="{FF2B5EF4-FFF2-40B4-BE49-F238E27FC236}">
                <a16:creationId xmlns:a16="http://schemas.microsoft.com/office/drawing/2014/main" id="{6DCA9289-2A01-DC02-FD44-7B1BF28E1CFB}"/>
              </a:ext>
            </a:extLst>
          </p:cNvPr>
          <p:cNvSpPr>
            <a:spLocks noGrp="1"/>
          </p:cNvSpPr>
          <p:nvPr>
            <p:ph type="sldNum" sz="quarter" idx="12"/>
          </p:nvPr>
        </p:nvSpPr>
        <p:spPr/>
        <p:txBody>
          <a:bodyPr/>
          <a:lstStyle/>
          <a:p>
            <a:fld id="{C7CC0789-4E3B-4896-AB79-9C52DA5A6F9C}" type="slidenum">
              <a:rPr lang="en-GB" smtClean="0"/>
              <a:t>466</a:t>
            </a:fld>
            <a:endParaRPr lang="en-GB"/>
          </a:p>
        </p:txBody>
      </p:sp>
    </p:spTree>
    <p:extLst>
      <p:ext uri="{BB962C8B-B14F-4D97-AF65-F5344CB8AC3E}">
        <p14:creationId xmlns:p14="http://schemas.microsoft.com/office/powerpoint/2010/main" val="2002461754"/>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7F189-5FE3-8648-1112-781A4C91527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BD836B0-C477-CEAA-D453-BB2D15F970F9}"/>
              </a:ext>
            </a:extLst>
          </p:cNvPr>
          <p:cNvSpPr/>
          <p:nvPr/>
        </p:nvSpPr>
        <p:spPr>
          <a:xfrm>
            <a:off x="937601" y="3117500"/>
            <a:ext cx="8818196" cy="17977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9" name="Rectangle 8">
            <a:extLst>
              <a:ext uri="{FF2B5EF4-FFF2-40B4-BE49-F238E27FC236}">
                <a16:creationId xmlns:a16="http://schemas.microsoft.com/office/drawing/2014/main" id="{035183DC-1624-E3AC-FEA9-7452B2B1CE37}"/>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en-GB"/>
          </a:p>
        </p:txBody>
      </p:sp>
      <p:sp>
        <p:nvSpPr>
          <p:cNvPr id="11" name="ZoneTexte 10">
            <a:extLst>
              <a:ext uri="{FF2B5EF4-FFF2-40B4-BE49-F238E27FC236}">
                <a16:creationId xmlns:a16="http://schemas.microsoft.com/office/drawing/2014/main" id="{07DAFFEE-2537-FABF-3880-9C25D98E6868}"/>
              </a:ext>
            </a:extLst>
          </p:cNvPr>
          <p:cNvSpPr txBox="1"/>
          <p:nvPr/>
        </p:nvSpPr>
        <p:spPr>
          <a:xfrm>
            <a:off x="1137050" y="3723871"/>
            <a:ext cx="8419296" cy="585006"/>
          </a:xfrm>
          <a:prstGeom prst="rect">
            <a:avLst/>
          </a:prstGeom>
          <a:noFill/>
        </p:spPr>
        <p:txBody>
          <a:bodyPr wrap="square">
            <a:spAutoFit/>
          </a:bodyPr>
          <a:lstStyle/>
          <a:p>
            <a:pPr algn="ctr"/>
            <a:r>
              <a:rPr lang="en-GB" sz="3201">
                <a:latin typeface="Arial" panose="020B0604020202020204" pitchFamily="34" charset="0"/>
                <a:cs typeface="Arial" panose="020B0604020202020204" pitchFamily="34" charset="0"/>
              </a:rPr>
              <a:t>References</a:t>
            </a:r>
          </a:p>
        </p:txBody>
      </p:sp>
    </p:spTree>
    <p:extLst>
      <p:ext uri="{BB962C8B-B14F-4D97-AF65-F5344CB8AC3E}">
        <p14:creationId xmlns:p14="http://schemas.microsoft.com/office/powerpoint/2010/main" val="3574183150"/>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76254DC0-F998-C213-4BAB-60AF7F18FBE7}"/>
              </a:ext>
            </a:extLst>
          </p:cNvPr>
          <p:cNvSpPr txBox="1"/>
          <p:nvPr/>
        </p:nvSpPr>
        <p:spPr>
          <a:xfrm>
            <a:off x="427757" y="3409087"/>
            <a:ext cx="9647255" cy="646587"/>
          </a:xfrm>
          <a:prstGeom prst="rect">
            <a:avLst/>
          </a:prstGeom>
          <a:noFill/>
        </p:spPr>
        <p:txBody>
          <a:bodyPr wrap="square">
            <a:spAutoFit/>
          </a:bodyPr>
          <a:lstStyle/>
          <a:p>
            <a:pPr algn="just"/>
            <a:r>
              <a:rPr lang="fr-BE" sz="1801" i="1">
                <a:latin typeface="Arial" panose="020B0604020202020204" pitchFamily="34" charset="0"/>
                <a:cs typeface="Arial" panose="020B0604020202020204" pitchFamily="34" charset="0"/>
                <a:hlinkClick r:id="rId2"/>
              </a:rPr>
              <a:t>Directorate-General for Climate Action</a:t>
            </a:r>
            <a:r>
              <a:rPr lang="fr-BE" sz="1801">
                <a:solidFill>
                  <a:srgbClr val="05103E"/>
                </a:solidFill>
                <a:latin typeface="Arial" panose="020B0604020202020204" pitchFamily="34" charset="0"/>
                <a:cs typeface="Arial" panose="020B0604020202020204" pitchFamily="34" charset="0"/>
                <a:hlinkClick r:id="rId2"/>
              </a:rPr>
              <a:t>. (n.d.). </a:t>
            </a:r>
            <a:r>
              <a:rPr lang="fr-BE" sz="1801" i="1">
                <a:solidFill>
                  <a:srgbClr val="05103E"/>
                </a:solidFill>
                <a:latin typeface="Arial" panose="020B0604020202020204" pitchFamily="34" charset="0"/>
                <a:cs typeface="Arial" panose="020B0604020202020204" pitchFamily="34" charset="0"/>
                <a:hlinkClick r:id="rId2"/>
              </a:rPr>
              <a:t>EU Emissions Trading System (EU ETS). European Commission.</a:t>
            </a:r>
            <a:r>
              <a:rPr lang="fr-BE" sz="1801" i="1">
                <a:latin typeface="Arial" panose="020B0604020202020204" pitchFamily="34" charset="0"/>
                <a:cs typeface="Arial" panose="020B0604020202020204" pitchFamily="34" charset="0"/>
                <a:hlinkClick r:id="rId2"/>
              </a:rPr>
              <a:t> </a:t>
            </a:r>
            <a:r>
              <a:rPr lang="fr-BE" sz="1801">
                <a:latin typeface="Arial" panose="020B0604020202020204" pitchFamily="34" charset="0"/>
                <a:cs typeface="Arial" panose="020B0604020202020204" pitchFamily="34" charset="0"/>
                <a:hlinkClick r:id="rId2"/>
              </a:rPr>
              <a:t>Accessed December 16, 2024.</a:t>
            </a:r>
            <a:r>
              <a:rPr lang="en-US" sz="1801">
                <a:solidFill>
                  <a:srgbClr val="05103E"/>
                </a:solidFill>
                <a:latin typeface="Arial" panose="020B0604020202020204" pitchFamily="34" charset="0"/>
                <a:cs typeface="Arial" panose="020B0604020202020204" pitchFamily="34" charset="0"/>
                <a:hlinkClick r:id="rId2"/>
              </a:rPr>
              <a:t> </a:t>
            </a:r>
            <a:endParaRPr lang="en-GB" sz="1801">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1456BF33-1CF4-43AB-E7F2-54A9D201A0E3}"/>
              </a:ext>
            </a:extLst>
          </p:cNvPr>
          <p:cNvSpPr txBox="1"/>
          <p:nvPr/>
        </p:nvSpPr>
        <p:spPr>
          <a:xfrm>
            <a:off x="427758" y="4153651"/>
            <a:ext cx="9647255" cy="646587"/>
          </a:xfrm>
          <a:prstGeom prst="rect">
            <a:avLst/>
          </a:prstGeom>
          <a:noFill/>
        </p:spPr>
        <p:txBody>
          <a:bodyPr wrap="square">
            <a:spAutoFit/>
          </a:bodyPr>
          <a:lstStyle/>
          <a:p>
            <a:pPr algn="just"/>
            <a:r>
              <a:rPr lang="en-US" sz="1801">
                <a:solidFill>
                  <a:srgbClr val="467886"/>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Environmental Protection Agency. (n.d.). </a:t>
            </a:r>
            <a:r>
              <a:rPr lang="en-US" sz="1801" i="1">
                <a:solidFill>
                  <a:srgbClr val="467886"/>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Licensing &amp; Permitting: Climate change</a:t>
            </a:r>
            <a:r>
              <a:rPr lang="en-US" sz="1801">
                <a:solidFill>
                  <a:srgbClr val="467886"/>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EPA. </a:t>
            </a:r>
            <a:r>
              <a:rPr lang="fr-BE" sz="1801">
                <a:solidFill>
                  <a:srgbClr val="467886"/>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Accessed December 16, 2024.</a:t>
            </a:r>
            <a:r>
              <a:rPr lang="en-US" sz="1801">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endParaRPr lang="en-GB" sz="1801">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905DC0B3-4FE9-D96D-E29D-0A07FC9B3248}"/>
              </a:ext>
            </a:extLst>
          </p:cNvPr>
          <p:cNvSpPr txBox="1"/>
          <p:nvPr/>
        </p:nvSpPr>
        <p:spPr>
          <a:xfrm>
            <a:off x="427757" y="4926097"/>
            <a:ext cx="9647255" cy="646587"/>
          </a:xfrm>
          <a:prstGeom prst="rect">
            <a:avLst/>
          </a:prstGeom>
          <a:noFill/>
        </p:spPr>
        <p:txBody>
          <a:bodyPr wrap="square">
            <a:spAutoFit/>
          </a:bodyPr>
          <a:lstStyle/>
          <a:p>
            <a:pPr algn="just"/>
            <a:r>
              <a:rPr lang="fr-BE" sz="1801">
                <a:latin typeface="Arial" panose="020B0604020202020204" pitchFamily="34" charset="0"/>
                <a:cs typeface="Arial" panose="020B0604020202020204" pitchFamily="34" charset="0"/>
                <a:hlinkClick r:id="rId4"/>
              </a:rPr>
              <a:t>Emissionshändler. (n.d.). </a:t>
            </a:r>
            <a:r>
              <a:rPr lang="fr-BE" sz="1801" i="1">
                <a:solidFill>
                  <a:srgbClr val="FF8300"/>
                </a:solidFill>
                <a:latin typeface="Arial" panose="020B0604020202020204" pitchFamily="34" charset="0"/>
                <a:cs typeface="Arial" panose="020B0604020202020204" pitchFamily="34" charset="0"/>
                <a:hlinkClick r:id="rId4"/>
              </a:rPr>
              <a:t>Primary and secondary market.</a:t>
            </a:r>
            <a:r>
              <a:rPr lang="fr-BE" sz="1801">
                <a:solidFill>
                  <a:srgbClr val="FF8300"/>
                </a:solidFill>
                <a:latin typeface="Arial" panose="020B0604020202020204" pitchFamily="34" charset="0"/>
                <a:cs typeface="Arial" panose="020B0604020202020204" pitchFamily="34" charset="0"/>
                <a:hlinkClick r:id="rId4"/>
              </a:rPr>
              <a:t> </a:t>
            </a:r>
            <a:r>
              <a:rPr lang="fr-BE" sz="1801">
                <a:latin typeface="Arial" panose="020B0604020202020204" pitchFamily="34" charset="0"/>
                <a:cs typeface="Arial" panose="020B0604020202020204" pitchFamily="34" charset="0"/>
                <a:hlinkClick r:id="rId4"/>
              </a:rPr>
              <a:t>Emissionshändle. Accessed December 16, 2024.</a:t>
            </a:r>
            <a:endParaRPr lang="fr-BE" sz="1801">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39744232-3959-D758-4C97-5E19185ACEB2}"/>
              </a:ext>
            </a:extLst>
          </p:cNvPr>
          <p:cNvSpPr txBox="1"/>
          <p:nvPr/>
        </p:nvSpPr>
        <p:spPr>
          <a:xfrm>
            <a:off x="427757" y="5698543"/>
            <a:ext cx="9647255" cy="369478"/>
          </a:xfrm>
          <a:prstGeom prst="rect">
            <a:avLst/>
          </a:prstGeom>
          <a:noFill/>
        </p:spPr>
        <p:txBody>
          <a:bodyPr wrap="square">
            <a:spAutoFit/>
          </a:bodyPr>
          <a:lstStyle/>
          <a:p>
            <a:pPr algn="just"/>
            <a:r>
              <a:rPr lang="fr-BE" sz="1801">
                <a:latin typeface="Arial" panose="020B0604020202020204" pitchFamily="34" charset="0"/>
                <a:cs typeface="Arial" panose="020B0604020202020204" pitchFamily="34" charset="0"/>
                <a:hlinkClick r:id="rId5"/>
              </a:rPr>
              <a:t>DNV.  (n.d.). </a:t>
            </a:r>
            <a:r>
              <a:rPr lang="fr-BE" sz="1801" i="1">
                <a:latin typeface="Arial" panose="020B0604020202020204" pitchFamily="34" charset="0"/>
                <a:cs typeface="Arial" panose="020B0604020202020204" pitchFamily="34" charset="0"/>
                <a:hlinkClick r:id="rId5"/>
              </a:rPr>
              <a:t>EU ETS – Emissions Trading System. </a:t>
            </a:r>
            <a:r>
              <a:rPr lang="fr-BE" sz="1801">
                <a:latin typeface="Arial" panose="020B0604020202020204" pitchFamily="34" charset="0"/>
                <a:cs typeface="Arial" panose="020B0604020202020204" pitchFamily="34" charset="0"/>
                <a:hlinkClick r:id="rId5"/>
              </a:rPr>
              <a:t>DNV. Accessed December 16, 2024</a:t>
            </a:r>
            <a:r>
              <a:rPr lang="fr-BE" sz="1801">
                <a:latin typeface="AvenirNextLTPro"/>
                <a:hlinkClick r:id="rId5"/>
              </a:rPr>
              <a:t>.</a:t>
            </a:r>
            <a:endParaRPr lang="en-GB" sz="1801"/>
          </a:p>
        </p:txBody>
      </p:sp>
      <p:sp>
        <p:nvSpPr>
          <p:cNvPr id="3" name="ZoneTexte 2">
            <a:extLst>
              <a:ext uri="{FF2B5EF4-FFF2-40B4-BE49-F238E27FC236}">
                <a16:creationId xmlns:a16="http://schemas.microsoft.com/office/drawing/2014/main" id="{2E8E815B-17A3-7B0B-D314-8AD5DA4A97AB}"/>
              </a:ext>
            </a:extLst>
          </p:cNvPr>
          <p:cNvSpPr txBox="1"/>
          <p:nvPr/>
        </p:nvSpPr>
        <p:spPr>
          <a:xfrm>
            <a:off x="427757" y="2636641"/>
            <a:ext cx="9647255" cy="646587"/>
          </a:xfrm>
          <a:prstGeom prst="rect">
            <a:avLst/>
          </a:prstGeom>
          <a:noFill/>
        </p:spPr>
        <p:txBody>
          <a:bodyPr wrap="square">
            <a:spAutoFit/>
          </a:bodyPr>
          <a:lstStyle/>
          <a:p>
            <a:pPr algn="just"/>
            <a:r>
              <a:rPr lang="en-US" sz="1801">
                <a:solidFill>
                  <a:srgbClr val="46788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Federal Ministry for Economic Affairs and Climate Action</a:t>
            </a:r>
            <a:r>
              <a:rPr lang="fr-BE" sz="1801">
                <a:solidFill>
                  <a:srgbClr val="46788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(n.d.). </a:t>
            </a:r>
            <a:r>
              <a:rPr lang="fr-BE" sz="1801" i="1">
                <a:solidFill>
                  <a:srgbClr val="46788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Carbon markets</a:t>
            </a:r>
            <a:r>
              <a:rPr lang="fr-BE" sz="1801">
                <a:solidFill>
                  <a:srgbClr val="46788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Accessed December 16, 2024.</a:t>
            </a:r>
            <a:r>
              <a:rPr lang="en-US" sz="1801">
                <a:solidFill>
                  <a:srgbClr val="46788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a:t>
            </a:r>
            <a:endParaRPr lang="en-GB" sz="180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082BF893-89FA-966B-A88A-579C29512F89}"/>
              </a:ext>
            </a:extLst>
          </p:cNvPr>
          <p:cNvSpPr txBox="1"/>
          <p:nvPr/>
        </p:nvSpPr>
        <p:spPr>
          <a:xfrm>
            <a:off x="427757" y="599612"/>
            <a:ext cx="9647256" cy="646587"/>
          </a:xfrm>
          <a:prstGeom prst="rect">
            <a:avLst/>
          </a:prstGeom>
          <a:noFill/>
        </p:spPr>
        <p:txBody>
          <a:bodyPr wrap="square">
            <a:spAutoFit/>
          </a:bodyPr>
          <a:lstStyle/>
          <a:p>
            <a:pPr algn="just"/>
            <a:r>
              <a:rPr lang="en-US" sz="1801">
                <a:solidFill>
                  <a:srgbClr val="467886"/>
                </a:solidFill>
                <a:latin typeface="Arial"/>
                <a:cs typeface="Arial"/>
                <a:hlinkClick r:id="rId7">
                  <a:extLst>
                    <a:ext uri="{A12FA001-AC4F-418D-AE19-62706E023703}">
                      <ahyp:hlinkClr xmlns:ahyp="http://schemas.microsoft.com/office/drawing/2018/hyperlinkcolor" val="tx"/>
                    </a:ext>
                  </a:extLst>
                </a:hlinkClick>
              </a:rPr>
              <a:t>Bryant, G. (2019). </a:t>
            </a:r>
            <a:r>
              <a:rPr lang="en-US" sz="1801" i="1">
                <a:solidFill>
                  <a:srgbClr val="467886"/>
                </a:solidFill>
                <a:latin typeface="Arial"/>
                <a:cs typeface="Arial"/>
                <a:hlinkClick r:id="rId7">
                  <a:extLst>
                    <a:ext uri="{A12FA001-AC4F-418D-AE19-62706E023703}">
                      <ahyp:hlinkClr xmlns:ahyp="http://schemas.microsoft.com/office/drawing/2018/hyperlinkcolor" val="tx"/>
                    </a:ext>
                  </a:extLst>
                </a:hlinkClick>
              </a:rPr>
              <a:t>Carbon markets in a climate-changing capitalism</a:t>
            </a:r>
            <a:r>
              <a:rPr lang="en-US" sz="1801">
                <a:latin typeface="Arial"/>
                <a:cs typeface="Arial"/>
                <a:hlinkClick r:id="rId7">
                  <a:extLst>
                    <a:ext uri="{A12FA001-AC4F-418D-AE19-62706E023703}">
                      <ahyp:hlinkClr xmlns:ahyp="http://schemas.microsoft.com/office/drawing/2018/hyperlinkcolor" val="tx"/>
                    </a:ext>
                  </a:extLst>
                </a:hlinkClick>
              </a:rPr>
              <a:t>. Cambridge University Press.</a:t>
            </a:r>
            <a:endParaRPr lang="en-GB" sz="1801">
              <a:latin typeface="Arial"/>
              <a:cs typeface="Arial"/>
            </a:endParaRPr>
          </a:p>
        </p:txBody>
      </p:sp>
      <p:sp>
        <p:nvSpPr>
          <p:cNvPr id="8" name="ZoneTexte 7">
            <a:extLst>
              <a:ext uri="{FF2B5EF4-FFF2-40B4-BE49-F238E27FC236}">
                <a16:creationId xmlns:a16="http://schemas.microsoft.com/office/drawing/2014/main" id="{837C0183-FC02-1CFD-B62D-D47C85300E13}"/>
              </a:ext>
            </a:extLst>
          </p:cNvPr>
          <p:cNvSpPr txBox="1"/>
          <p:nvPr/>
        </p:nvSpPr>
        <p:spPr>
          <a:xfrm>
            <a:off x="427757" y="1888337"/>
            <a:ext cx="9647255" cy="646587"/>
          </a:xfrm>
          <a:prstGeom prst="rect">
            <a:avLst/>
          </a:prstGeom>
          <a:noFill/>
        </p:spPr>
        <p:txBody>
          <a:bodyPr wrap="square" rtlCol="0">
            <a:spAutoFit/>
          </a:bodyPr>
          <a:lstStyle/>
          <a:p>
            <a:pPr algn="just"/>
            <a:r>
              <a:rPr lang="en-GB" sz="1801">
                <a:latin typeface="Arial" panose="020B0604020202020204" pitchFamily="34" charset="0"/>
                <a:cs typeface="Arial" panose="020B0604020202020204" pitchFamily="34" charset="0"/>
                <a:hlinkClick r:id="rId8"/>
              </a:rPr>
              <a:t>eex group. (2024).</a:t>
            </a:r>
            <a:r>
              <a:rPr lang="en-GB" sz="1801" i="1">
                <a:latin typeface="Arial" panose="020B0604020202020204" pitchFamily="34" charset="0"/>
                <a:cs typeface="Arial" panose="020B0604020202020204" pitchFamily="34" charset="0"/>
                <a:hlinkClick r:id="rId8"/>
              </a:rPr>
              <a:t> </a:t>
            </a:r>
            <a:r>
              <a:rPr lang="en-US" sz="1801" i="1">
                <a:latin typeface="Arial" panose="020B0604020202020204" pitchFamily="34" charset="0"/>
                <a:cs typeface="Arial" panose="020B0604020202020204" pitchFamily="34" charset="0"/>
                <a:hlinkClick r:id="rId8"/>
              </a:rPr>
              <a:t>Participation in the auctions and outlook secondary market. </a:t>
            </a:r>
            <a:r>
              <a:rPr lang="en-US" sz="1801">
                <a:latin typeface="Arial" panose="020B0604020202020204" pitchFamily="34" charset="0"/>
                <a:cs typeface="Arial" panose="020B0604020202020204" pitchFamily="34" charset="0"/>
                <a:hlinkClick r:id="rId8"/>
              </a:rPr>
              <a:t>Insight EU Monitoring. </a:t>
            </a:r>
            <a:endParaRPr lang="en-US" sz="180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8CFAC754-1461-9ADD-BBFD-50D0BDB21B71}"/>
              </a:ext>
            </a:extLst>
          </p:cNvPr>
          <p:cNvSpPr txBox="1"/>
          <p:nvPr/>
        </p:nvSpPr>
        <p:spPr>
          <a:xfrm>
            <a:off x="427756" y="1376553"/>
            <a:ext cx="9647256" cy="369478"/>
          </a:xfrm>
          <a:prstGeom prst="rect">
            <a:avLst/>
          </a:prstGeom>
          <a:noFill/>
        </p:spPr>
        <p:txBody>
          <a:bodyPr wrap="square">
            <a:spAutoFit/>
          </a:bodyPr>
          <a:lstStyle/>
          <a:p>
            <a:pPr algn="just"/>
            <a:r>
              <a:rPr lang="en-GB" sz="1801">
                <a:latin typeface="Arial"/>
                <a:cs typeface="Arial"/>
                <a:hlinkClick r:id="rId9"/>
              </a:rPr>
              <a:t>Finon, D. (2017). </a:t>
            </a:r>
            <a:r>
              <a:rPr lang="en-US" sz="1801">
                <a:latin typeface="Arial" panose="020B0604020202020204" pitchFamily="34" charset="0"/>
                <a:hlinkClick r:id="rId9"/>
              </a:rPr>
              <a:t>The carbon prices making low carbon plants competitive. CIRED.</a:t>
            </a:r>
            <a:endParaRPr lang="en-US" sz="1801">
              <a:latin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040DBA6C-5BE3-150C-D4CF-57C36F2FC91A}"/>
              </a:ext>
            </a:extLst>
          </p:cNvPr>
          <p:cNvSpPr>
            <a:spLocks noGrp="1"/>
          </p:cNvSpPr>
          <p:nvPr>
            <p:ph type="sldNum" sz="quarter" idx="12"/>
          </p:nvPr>
        </p:nvSpPr>
        <p:spPr/>
        <p:txBody>
          <a:bodyPr/>
          <a:lstStyle/>
          <a:p>
            <a:fld id="{C7CC0789-4E3B-4896-AB79-9C52DA5A6F9C}" type="slidenum">
              <a:rPr lang="en-GB" smtClean="0"/>
              <a:t>468</a:t>
            </a:fld>
            <a:endParaRPr lang="en-GB"/>
          </a:p>
        </p:txBody>
      </p:sp>
    </p:spTree>
    <p:extLst>
      <p:ext uri="{BB962C8B-B14F-4D97-AF65-F5344CB8AC3E}">
        <p14:creationId xmlns:p14="http://schemas.microsoft.com/office/powerpoint/2010/main" val="2862075488"/>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D7B52-517F-A3FC-A58B-B0144E83B24A}"/>
            </a:ext>
          </a:extLst>
        </p:cNvPr>
        <p:cNvGrpSpPr/>
        <p:nvPr/>
      </p:nvGrpSpPr>
      <p:grpSpPr>
        <a:xfrm>
          <a:off x="0" y="0"/>
          <a:ext cx="0" cy="0"/>
          <a:chOff x="0" y="0"/>
          <a:chExt cx="0" cy="0"/>
        </a:xfrm>
      </p:grpSpPr>
      <p:sp>
        <p:nvSpPr>
          <p:cNvPr id="4" name="object 3">
            <a:extLst>
              <a:ext uri="{FF2B5EF4-FFF2-40B4-BE49-F238E27FC236}">
                <a16:creationId xmlns:a16="http://schemas.microsoft.com/office/drawing/2014/main" id="{66303450-B6A3-00D0-6167-2620F8D10656}"/>
              </a:ext>
            </a:extLst>
          </p:cNvPr>
          <p:cNvSpPr txBox="1"/>
          <p:nvPr/>
        </p:nvSpPr>
        <p:spPr>
          <a:xfrm>
            <a:off x="1423181" y="2756396"/>
            <a:ext cx="7847041" cy="344577"/>
          </a:xfrm>
          <a:prstGeom prst="rect">
            <a:avLst/>
          </a:prstGeom>
        </p:spPr>
        <p:txBody>
          <a:bodyPr vert="horz" wrap="square" lIns="0" tIns="11428" rIns="0" bIns="0" rtlCol="0">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marL="742801" marR="5079" indent="-730738" algn="ctr">
              <a:lnSpc>
                <a:spcPct val="119200"/>
              </a:lnSpc>
              <a:spcBef>
                <a:spcPts val="90"/>
              </a:spcBef>
              <a:tabLst>
                <a:tab pos="1698919" algn="l"/>
              </a:tabLst>
            </a:pPr>
            <a:r>
              <a:rPr lang="fr-BE" sz="2000" u="sng">
                <a:latin typeface="Arial"/>
                <a:cs typeface="Arial"/>
              </a:rPr>
              <a:t>Lecturer</a:t>
            </a:r>
            <a:r>
              <a:rPr lang="fr-BE" sz="2000">
                <a:latin typeface="Arial"/>
                <a:cs typeface="Arial"/>
              </a:rPr>
              <a:t>: </a:t>
            </a:r>
            <a:r>
              <a:rPr sz="2000">
                <a:latin typeface="Arial"/>
                <a:cs typeface="Arial"/>
              </a:rPr>
              <a:t>Damien Ernst – University of</a:t>
            </a:r>
            <a:r>
              <a:rPr lang="fr-FR" sz="2000">
                <a:latin typeface="Arial"/>
                <a:cs typeface="Arial"/>
              </a:rPr>
              <a:t> Liège (</a:t>
            </a:r>
            <a:r>
              <a:rPr lang="fr-BE" sz="2000" i="1">
                <a:latin typeface="Arial"/>
                <a:cs typeface="Arial"/>
              </a:rPr>
              <a:t>dernst@uliege.be</a:t>
            </a:r>
            <a:r>
              <a:rPr lang="fr-BE" sz="2000">
                <a:latin typeface="Arial"/>
                <a:cs typeface="Arial"/>
              </a:rPr>
              <a:t>)</a:t>
            </a:r>
            <a:endParaRPr sz="2000">
              <a:latin typeface="Arial"/>
              <a:cs typeface="Arial"/>
            </a:endParaRPr>
          </a:p>
        </p:txBody>
      </p:sp>
      <p:sp>
        <p:nvSpPr>
          <p:cNvPr id="5" name="TextBox 5">
            <a:extLst>
              <a:ext uri="{FF2B5EF4-FFF2-40B4-BE49-F238E27FC236}">
                <a16:creationId xmlns:a16="http://schemas.microsoft.com/office/drawing/2014/main" id="{7E530690-2BD1-092B-9DED-20D8350A6F04}"/>
              </a:ext>
            </a:extLst>
          </p:cNvPr>
          <p:cNvSpPr txBox="1"/>
          <p:nvPr/>
        </p:nvSpPr>
        <p:spPr>
          <a:xfrm>
            <a:off x="1785059" y="953781"/>
            <a:ext cx="7123285" cy="1323176"/>
          </a:xfrm>
          <a:prstGeom prst="rect">
            <a:avLst/>
          </a:prstGeom>
          <a:noFill/>
        </p:spPr>
        <p:txBody>
          <a:bodyPr wrap="square">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4000" cap="all">
                <a:latin typeface="Arial" panose="020B0604020202020204" pitchFamily="34" charset="0"/>
                <a:cs typeface="Arial" panose="020B0604020202020204" pitchFamily="34" charset="0"/>
              </a:rPr>
              <a:t>ELEC0018-1</a:t>
            </a:r>
          </a:p>
          <a:p>
            <a:pPr algn="ctr"/>
            <a:r>
              <a:rPr lang="fr-BE" sz="4000">
                <a:solidFill>
                  <a:srgbClr val="333333"/>
                </a:solidFill>
                <a:latin typeface="Arial" panose="020B0604020202020204" pitchFamily="34" charset="0"/>
                <a:cs typeface="Arial" panose="020B0604020202020204" pitchFamily="34" charset="0"/>
              </a:rPr>
              <a:t>Energy market and regulation</a:t>
            </a:r>
          </a:p>
        </p:txBody>
      </p:sp>
      <p:sp>
        <p:nvSpPr>
          <p:cNvPr id="6" name="TextBox 5">
            <a:extLst>
              <a:ext uri="{FF2B5EF4-FFF2-40B4-BE49-F238E27FC236}">
                <a16:creationId xmlns:a16="http://schemas.microsoft.com/office/drawing/2014/main" id="{FB78EAA5-35BC-99AA-9225-E2327F71D32D}"/>
              </a:ext>
            </a:extLst>
          </p:cNvPr>
          <p:cNvSpPr txBox="1"/>
          <p:nvPr/>
        </p:nvSpPr>
        <p:spPr>
          <a:xfrm>
            <a:off x="1330563" y="3739432"/>
            <a:ext cx="8032275" cy="546519"/>
          </a:xfrm>
          <a:prstGeom prst="rect">
            <a:avLst/>
          </a:prstGeom>
          <a:noFill/>
        </p:spPr>
        <p:txBody>
          <a:bodyPr wrap="square" lIns="91476" tIns="45738" rIns="91476" bIns="45738" anchor="t">
            <a:spAutoFit/>
          </a:bodyP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r>
              <a:rPr lang="fr-BE" sz="2951" b="1">
                <a:solidFill>
                  <a:srgbClr val="333333"/>
                </a:solidFill>
                <a:latin typeface="Arial"/>
                <a:cs typeface="Arial"/>
              </a:rPr>
              <a:t>Chapter 14 – </a:t>
            </a:r>
            <a:r>
              <a:rPr lang="en-US" sz="2951" b="1">
                <a:solidFill>
                  <a:srgbClr val="333333"/>
                </a:solidFill>
                <a:latin typeface="Arial"/>
                <a:cs typeface="Arial"/>
              </a:rPr>
              <a:t>Geopolitics and perspectives</a:t>
            </a:r>
          </a:p>
        </p:txBody>
      </p:sp>
      <p:sp>
        <p:nvSpPr>
          <p:cNvPr id="7" name="Rectangle 6">
            <a:extLst>
              <a:ext uri="{FF2B5EF4-FFF2-40B4-BE49-F238E27FC236}">
                <a16:creationId xmlns:a16="http://schemas.microsoft.com/office/drawing/2014/main" id="{7DBC3504-B071-59B8-8D40-353825E4B558}"/>
              </a:ext>
            </a:extLst>
          </p:cNvPr>
          <p:cNvSpPr/>
          <p:nvPr/>
        </p:nvSpPr>
        <p:spPr>
          <a:xfrm>
            <a:off x="1423181" y="664241"/>
            <a:ext cx="7847041" cy="190225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8" name="Rectangle 7">
            <a:extLst>
              <a:ext uri="{FF2B5EF4-FFF2-40B4-BE49-F238E27FC236}">
                <a16:creationId xmlns:a16="http://schemas.microsoft.com/office/drawing/2014/main" id="{B78B402F-07EE-C75F-322E-4138D6275841}"/>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5428635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35C06A-FDF6-7DF4-91D0-D6D89D8A60D8}"/>
              </a:ext>
            </a:extLst>
          </p:cNvPr>
          <p:cNvSpPr txBox="1"/>
          <p:nvPr/>
        </p:nvSpPr>
        <p:spPr>
          <a:xfrm>
            <a:off x="546100" y="2429064"/>
            <a:ext cx="9525000" cy="3785652"/>
          </a:xfrm>
          <a:prstGeom prst="rect">
            <a:avLst/>
          </a:prstGeom>
          <a:noFill/>
        </p:spPr>
        <p:txBody>
          <a:bodyPr wrap="square">
            <a:spAutoFit/>
          </a:bodyPr>
          <a:lstStyle/>
          <a:p>
            <a:pPr algn="just"/>
            <a:r>
              <a:rPr lang="en-GB" sz="2000" b="1" noProof="0">
                <a:latin typeface="Arial" panose="020B0604020202020204" pitchFamily="34" charset="0"/>
                <a:cs typeface="Arial" panose="020B0604020202020204" pitchFamily="34" charset="0"/>
              </a:rPr>
              <a:t>Contracts in the futures market </a:t>
            </a:r>
            <a:r>
              <a:rPr lang="en-GB" sz="2000" noProof="0">
                <a:latin typeface="Arial" panose="020B0604020202020204" pitchFamily="34" charset="0"/>
                <a:cs typeface="Arial" panose="020B0604020202020204" pitchFamily="34" charset="0"/>
              </a:rPr>
              <a:t>are standardised in terms of size, maturity, and specifications (e.g., the volume of electricity, the delivery point). They are traded on organised exchanges like EEX (European Energy Exchange) and ICE Endex.</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In contrast, </a:t>
            </a:r>
            <a:r>
              <a:rPr lang="en-GB" sz="2000" b="1" noProof="0">
                <a:latin typeface="Arial" panose="020B0604020202020204" pitchFamily="34" charset="0"/>
                <a:cs typeface="Arial" panose="020B0604020202020204" pitchFamily="34" charset="0"/>
              </a:rPr>
              <a:t>contracts in the forward market </a:t>
            </a:r>
            <a:r>
              <a:rPr lang="en-GB" sz="2000" noProof="0">
                <a:latin typeface="Arial" panose="020B0604020202020204" pitchFamily="34" charset="0"/>
                <a:cs typeface="Arial" panose="020B0604020202020204" pitchFamily="34" charset="0"/>
              </a:rPr>
              <a:t>are negotiated directly between the parties without the involvement of an exchange. They are customised to meet the specific needs of the parties involved.</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Both contracts provide market participants with the ability to </a:t>
            </a:r>
            <a:r>
              <a:rPr lang="en-GB" sz="2000" b="1" noProof="0">
                <a:latin typeface="Arial" panose="020B0604020202020204" pitchFamily="34" charset="0"/>
                <a:cs typeface="Arial" panose="020B0604020202020204" pitchFamily="34" charset="0"/>
              </a:rPr>
              <a:t>lock in a fixed price for a future electricity transaction</a:t>
            </a:r>
            <a:r>
              <a:rPr lang="en-GB" sz="2000" noProof="0">
                <a:latin typeface="Arial" panose="020B0604020202020204" pitchFamily="34" charset="0"/>
                <a:cs typeface="Arial" panose="020B0604020202020204" pitchFamily="34" charset="0"/>
              </a:rPr>
              <a:t>, protecting them against unpredictable price fluctuations in the spot or intraday markets (</a:t>
            </a:r>
            <a:r>
              <a:rPr lang="en-GB" sz="2000" b="1" noProof="0">
                <a:latin typeface="Arial" panose="020B0604020202020204" pitchFamily="34" charset="0"/>
                <a:cs typeface="Arial" panose="020B0604020202020204" pitchFamily="34" charset="0"/>
              </a:rPr>
              <a:t>price hedging</a:t>
            </a:r>
            <a:r>
              <a:rPr lang="en-GB" sz="2000" noProof="0">
                <a:latin typeface="Arial" panose="020B0604020202020204" pitchFamily="34" charset="0"/>
                <a:cs typeface="Arial" panose="020B0604020202020204" pitchFamily="34" charset="0"/>
              </a:rPr>
              <a:t>). This helps mitigate the risks associated with the uncertainty of electricity prices.</a:t>
            </a:r>
            <a:endParaRPr lang="en-GB" sz="1600" noProof="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Difference between the forward and futures markets</a:t>
            </a:r>
          </a:p>
        </p:txBody>
      </p:sp>
      <p:sp>
        <p:nvSpPr>
          <p:cNvPr id="3" name="Espace réservé du numéro de diapositive 2">
            <a:extLst>
              <a:ext uri="{FF2B5EF4-FFF2-40B4-BE49-F238E27FC236}">
                <a16:creationId xmlns:a16="http://schemas.microsoft.com/office/drawing/2014/main" id="{ECC5C213-1840-8B11-0F41-335E6D4CC28A}"/>
              </a:ext>
            </a:extLst>
          </p:cNvPr>
          <p:cNvSpPr>
            <a:spLocks noGrp="1"/>
          </p:cNvSpPr>
          <p:nvPr>
            <p:ph type="sldNum" sz="quarter" idx="12"/>
          </p:nvPr>
        </p:nvSpPr>
        <p:spPr/>
        <p:txBody>
          <a:bodyPr/>
          <a:lstStyle/>
          <a:p>
            <a:fld id="{C7CC0789-4E3B-4896-AB79-9C52DA5A6F9C}" type="slidenum">
              <a:rPr lang="en-GB" smtClean="0"/>
              <a:t>47</a:t>
            </a:fld>
            <a:endParaRPr lang="en-GB"/>
          </a:p>
        </p:txBody>
      </p:sp>
    </p:spTree>
    <p:extLst>
      <p:ext uri="{BB962C8B-B14F-4D97-AF65-F5344CB8AC3E}">
        <p14:creationId xmlns:p14="http://schemas.microsoft.com/office/powerpoint/2010/main" val="4253567462"/>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C9F3539-08D3-CED3-1730-D06E3F7E2A33}"/>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Organization of this lesson</a:t>
            </a:r>
            <a:endParaRPr lang="en-US" sz="2401">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E93A2B52-7CB7-CCA7-7D39-30ADBCFBE330}"/>
              </a:ext>
            </a:extLst>
          </p:cNvPr>
          <p:cNvSpPr txBox="1"/>
          <p:nvPr/>
        </p:nvSpPr>
        <p:spPr>
          <a:xfrm>
            <a:off x="590881" y="1459420"/>
            <a:ext cx="9485264" cy="5480589"/>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In this lesson, we will interweave factual descriptions of landmark events in the field of energy with discussions about the possible outcomes and the effects these events may have on international politics and the power struggles between nations.</a:t>
            </a: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Five landmark events will be discussed in five sections:</a:t>
            </a:r>
          </a:p>
          <a:p>
            <a:pPr algn="just"/>
            <a:endParaRPr lang="en-US" sz="1000">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I.</a:t>
            </a:r>
            <a:r>
              <a:rPr lang="en-US" sz="2001">
                <a:latin typeface="Arial" panose="020B0604020202020204" pitchFamily="34" charset="0"/>
                <a:cs typeface="Arial" panose="020B0604020202020204" pitchFamily="34" charset="0"/>
              </a:rPr>
              <a:t> The rise of oil production in the Americas;</a:t>
            </a:r>
          </a:p>
          <a:p>
            <a:pPr algn="just"/>
            <a:endParaRPr lang="en-US" sz="1000" b="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II. </a:t>
            </a:r>
            <a:r>
              <a:rPr lang="en-US" sz="2001">
                <a:latin typeface="Arial" panose="020B0604020202020204" pitchFamily="34" charset="0"/>
                <a:cs typeface="Arial" panose="020B0604020202020204" pitchFamily="34" charset="0"/>
              </a:rPr>
              <a:t>The rise of the liquefied natural gas industry and the end of the golden age of gas pipelines;</a:t>
            </a:r>
          </a:p>
          <a:p>
            <a:pPr algn="just"/>
            <a:endParaRPr lang="en-US" sz="1000">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III. </a:t>
            </a:r>
            <a:r>
              <a:rPr lang="en-US" sz="2001">
                <a:latin typeface="Arial" panose="020B0604020202020204" pitchFamily="34" charset="0"/>
                <a:cs typeface="Arial" panose="020B0604020202020204" pitchFamily="34" charset="0"/>
              </a:rPr>
              <a:t>Prices of photovoltaic panels and batteries slashed by the Chinese manufacturing sector;</a:t>
            </a:r>
          </a:p>
          <a:p>
            <a:pPr algn="just"/>
            <a:endParaRPr lang="en-US" sz="1000" b="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IV. </a:t>
            </a:r>
            <a:r>
              <a:rPr lang="en-US" sz="2001">
                <a:latin typeface="Arial" panose="020B0604020202020204" pitchFamily="34" charset="0"/>
                <a:cs typeface="Arial" panose="020B0604020202020204" pitchFamily="34" charset="0"/>
              </a:rPr>
              <a:t>Development of remote renewable energy hubs for the production of carbon-neutral energy-rich molecules;</a:t>
            </a:r>
          </a:p>
          <a:p>
            <a:pPr algn="just"/>
            <a:endParaRPr lang="en-US" sz="1000" b="1">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V. </a:t>
            </a:r>
            <a:r>
              <a:rPr lang="en-US" sz="2001">
                <a:latin typeface="Arial" panose="020B0604020202020204" pitchFamily="34" charset="0"/>
                <a:cs typeface="Arial" panose="020B0604020202020204" pitchFamily="34" charset="0"/>
              </a:rPr>
              <a:t>Military strikes on energy infrastructures.</a:t>
            </a:r>
          </a:p>
        </p:txBody>
      </p:sp>
      <p:sp>
        <p:nvSpPr>
          <p:cNvPr id="3" name="Espace réservé du numéro de diapositive 2">
            <a:extLst>
              <a:ext uri="{FF2B5EF4-FFF2-40B4-BE49-F238E27FC236}">
                <a16:creationId xmlns:a16="http://schemas.microsoft.com/office/drawing/2014/main" id="{671DF188-D32E-1635-798D-C4F4348F753C}"/>
              </a:ext>
            </a:extLst>
          </p:cNvPr>
          <p:cNvSpPr>
            <a:spLocks noGrp="1"/>
          </p:cNvSpPr>
          <p:nvPr>
            <p:ph type="sldNum" sz="quarter" idx="12"/>
          </p:nvPr>
        </p:nvSpPr>
        <p:spPr/>
        <p:txBody>
          <a:bodyPr/>
          <a:lstStyle/>
          <a:p>
            <a:fld id="{C7CC0789-4E3B-4896-AB79-9C52DA5A6F9C}" type="slidenum">
              <a:rPr lang="en-GB" smtClean="0"/>
              <a:t>470</a:t>
            </a:fld>
            <a:endParaRPr lang="en-GB"/>
          </a:p>
        </p:txBody>
      </p:sp>
    </p:spTree>
    <p:extLst>
      <p:ext uri="{BB962C8B-B14F-4D97-AF65-F5344CB8AC3E}">
        <p14:creationId xmlns:p14="http://schemas.microsoft.com/office/powerpoint/2010/main" val="3748095758"/>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235593-ECD4-4ADF-2AA2-64EEFA146A3E}"/>
              </a:ext>
            </a:extLst>
          </p:cNvPr>
          <p:cNvSpPr/>
          <p:nvPr/>
        </p:nvSpPr>
        <p:spPr>
          <a:xfrm>
            <a:off x="952112" y="3117502"/>
            <a:ext cx="8789174" cy="17977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54C8583D-4C85-2C63-B725-111F25294665}"/>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1" name="ZoneTexte 10">
            <a:extLst>
              <a:ext uri="{FF2B5EF4-FFF2-40B4-BE49-F238E27FC236}">
                <a16:creationId xmlns:a16="http://schemas.microsoft.com/office/drawing/2014/main" id="{8086AD08-F3BF-5BA5-022D-9389740B037C}"/>
              </a:ext>
            </a:extLst>
          </p:cNvPr>
          <p:cNvSpPr txBox="1"/>
          <p:nvPr/>
        </p:nvSpPr>
        <p:spPr>
          <a:xfrm>
            <a:off x="1538268" y="3754662"/>
            <a:ext cx="7616862" cy="523427"/>
          </a:xfrm>
          <a:prstGeom prst="rect">
            <a:avLst/>
          </a:prstGeom>
          <a:noFill/>
        </p:spPr>
        <p:txBody>
          <a:bodyPr wrap="square">
            <a:spAutoFit/>
          </a:bodyPr>
          <a:lstStyle/>
          <a:p>
            <a:pPr algn="ctr"/>
            <a:r>
              <a:rPr lang="en-US" sz="2801">
                <a:latin typeface="Arial" panose="020B0604020202020204" pitchFamily="34" charset="0"/>
                <a:cs typeface="Arial" panose="020B0604020202020204" pitchFamily="34" charset="0"/>
              </a:rPr>
              <a:t>I. The rise of oil production in the Americas</a:t>
            </a:r>
            <a:endParaRPr lang="en-GB" sz="2801"/>
          </a:p>
        </p:txBody>
      </p:sp>
    </p:spTree>
    <p:extLst>
      <p:ext uri="{BB962C8B-B14F-4D97-AF65-F5344CB8AC3E}">
        <p14:creationId xmlns:p14="http://schemas.microsoft.com/office/powerpoint/2010/main" val="2222359495"/>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a:extLst>
              <a:ext uri="{FF2B5EF4-FFF2-40B4-BE49-F238E27FC236}">
                <a16:creationId xmlns:a16="http://schemas.microsoft.com/office/drawing/2014/main" id="{4E762454-D4F0-888D-05F1-F9F116456F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288"/>
          <a:stretch/>
        </p:blipFill>
        <p:spPr bwMode="auto">
          <a:xfrm>
            <a:off x="4123978" y="2245140"/>
            <a:ext cx="3758573" cy="230739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7">
            <a:extLst>
              <a:ext uri="{FF2B5EF4-FFF2-40B4-BE49-F238E27FC236}">
                <a16:creationId xmlns:a16="http://schemas.microsoft.com/office/drawing/2014/main" id="{156C8DEB-A3D2-5FB4-BEF7-D7D0BEE2A8BD}"/>
              </a:ext>
            </a:extLst>
          </p:cNvPr>
          <p:cNvPicPr>
            <a:picLocks noChangeAspect="1"/>
          </p:cNvPicPr>
          <p:nvPr/>
        </p:nvPicPr>
        <p:blipFill rotWithShape="1">
          <a:blip r:embed="rId3"/>
          <a:srcRect l="-364" t="10296" r="-404" b="384"/>
          <a:stretch/>
        </p:blipFill>
        <p:spPr>
          <a:xfrm>
            <a:off x="4210951" y="4968191"/>
            <a:ext cx="5765731" cy="2423536"/>
          </a:xfrm>
          <a:prstGeom prst="rect">
            <a:avLst/>
          </a:prstGeom>
        </p:spPr>
      </p:pic>
      <p:sp>
        <p:nvSpPr>
          <p:cNvPr id="11" name="ZoneTexte 10">
            <a:extLst>
              <a:ext uri="{FF2B5EF4-FFF2-40B4-BE49-F238E27FC236}">
                <a16:creationId xmlns:a16="http://schemas.microsoft.com/office/drawing/2014/main" id="{C6FBD84E-2D4A-F1ED-A67C-6DD7292EDF06}"/>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Increase in oil production</a:t>
            </a:r>
            <a:endParaRPr lang="en-US" sz="240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785041D3-2C25-9235-5266-44ADABCD45D4}"/>
              </a:ext>
            </a:extLst>
          </p:cNvPr>
          <p:cNvSpPr txBox="1"/>
          <p:nvPr/>
        </p:nvSpPr>
        <p:spPr>
          <a:xfrm>
            <a:off x="590880" y="1211656"/>
            <a:ext cx="9485264" cy="708166"/>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Oil production is increasing in North America, Central America, and South America. The Americas are becoming net oil exporters!</a:t>
            </a:r>
          </a:p>
        </p:txBody>
      </p:sp>
      <p:sp>
        <p:nvSpPr>
          <p:cNvPr id="16" name="ZoneTexte 15">
            <a:extLst>
              <a:ext uri="{FF2B5EF4-FFF2-40B4-BE49-F238E27FC236}">
                <a16:creationId xmlns:a16="http://schemas.microsoft.com/office/drawing/2014/main" id="{8184B101-677E-EFC8-7A25-B2CFB1EAA81E}"/>
              </a:ext>
            </a:extLst>
          </p:cNvPr>
          <p:cNvSpPr txBox="1"/>
          <p:nvPr/>
        </p:nvSpPr>
        <p:spPr>
          <a:xfrm>
            <a:off x="889009" y="2874902"/>
            <a:ext cx="2957020" cy="523427"/>
          </a:xfrm>
          <a:prstGeom prst="rect">
            <a:avLst/>
          </a:prstGeom>
          <a:noFill/>
        </p:spPr>
        <p:txBody>
          <a:bodyPr wrap="square" rtlCol="0">
            <a:spAutoFit/>
          </a:bodyPr>
          <a:lstStyle/>
          <a:p>
            <a:pPr algn="ctr"/>
            <a:r>
              <a:rPr lang="en-GB" sz="1401" i="1">
                <a:latin typeface="Arial" panose="020B0604020202020204" pitchFamily="34" charset="0"/>
                <a:cs typeface="Arial" panose="020B0604020202020204" pitchFamily="34" charset="0"/>
              </a:rPr>
              <a:t>How U.S. crude oil production increased over three presidencies.</a:t>
            </a:r>
          </a:p>
        </p:txBody>
      </p:sp>
      <p:sp>
        <p:nvSpPr>
          <p:cNvPr id="17" name="ZoneTexte 16">
            <a:extLst>
              <a:ext uri="{FF2B5EF4-FFF2-40B4-BE49-F238E27FC236}">
                <a16:creationId xmlns:a16="http://schemas.microsoft.com/office/drawing/2014/main" id="{C65DB7DD-22FF-70BB-4A1C-D702A07CE217}"/>
              </a:ext>
            </a:extLst>
          </p:cNvPr>
          <p:cNvSpPr txBox="1"/>
          <p:nvPr/>
        </p:nvSpPr>
        <p:spPr>
          <a:xfrm>
            <a:off x="757821" y="5918246"/>
            <a:ext cx="3176847" cy="523427"/>
          </a:xfrm>
          <a:prstGeom prst="rect">
            <a:avLst/>
          </a:prstGeom>
          <a:noFill/>
        </p:spPr>
        <p:txBody>
          <a:bodyPr wrap="square" rtlCol="0">
            <a:spAutoFit/>
          </a:bodyPr>
          <a:lstStyle/>
          <a:p>
            <a:pPr algn="ctr"/>
            <a:r>
              <a:rPr lang="en-GB" sz="1401" i="1">
                <a:latin typeface="Arial" panose="020B0604020202020204" pitchFamily="34" charset="0"/>
                <a:cs typeface="Arial" panose="020B0604020202020204" pitchFamily="34" charset="0"/>
              </a:rPr>
              <a:t>Guyana monthly gross oil production (Dec. 2019 – Dec. 2025).</a:t>
            </a:r>
          </a:p>
        </p:txBody>
      </p:sp>
      <p:sp>
        <p:nvSpPr>
          <p:cNvPr id="18" name="Rectangle 17">
            <a:extLst>
              <a:ext uri="{FF2B5EF4-FFF2-40B4-BE49-F238E27FC236}">
                <a16:creationId xmlns:a16="http://schemas.microsoft.com/office/drawing/2014/main" id="{50FE2B86-858E-A546-2872-33B2CF19ADA0}"/>
              </a:ext>
            </a:extLst>
          </p:cNvPr>
          <p:cNvSpPr/>
          <p:nvPr/>
        </p:nvSpPr>
        <p:spPr>
          <a:xfrm>
            <a:off x="4102704" y="2186562"/>
            <a:ext cx="3779847" cy="236597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9" name="Rectangle 18">
            <a:extLst>
              <a:ext uri="{FF2B5EF4-FFF2-40B4-BE49-F238E27FC236}">
                <a16:creationId xmlns:a16="http://schemas.microsoft.com/office/drawing/2014/main" id="{8A9D536F-95A8-090D-E353-8F3BF60391E2}"/>
              </a:ext>
            </a:extLst>
          </p:cNvPr>
          <p:cNvSpPr/>
          <p:nvPr/>
        </p:nvSpPr>
        <p:spPr>
          <a:xfrm>
            <a:off x="4102704" y="4835369"/>
            <a:ext cx="5895253" cy="268918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2" name="Espace réservé du numéro de diapositive 1">
            <a:extLst>
              <a:ext uri="{FF2B5EF4-FFF2-40B4-BE49-F238E27FC236}">
                <a16:creationId xmlns:a16="http://schemas.microsoft.com/office/drawing/2014/main" id="{60AE6899-0EE5-4AB4-1702-9D124831EBE9}"/>
              </a:ext>
            </a:extLst>
          </p:cNvPr>
          <p:cNvSpPr>
            <a:spLocks noGrp="1"/>
          </p:cNvSpPr>
          <p:nvPr>
            <p:ph type="sldNum" sz="quarter" idx="12"/>
          </p:nvPr>
        </p:nvSpPr>
        <p:spPr/>
        <p:txBody>
          <a:bodyPr/>
          <a:lstStyle/>
          <a:p>
            <a:fld id="{C7CC0789-4E3B-4896-AB79-9C52DA5A6F9C}" type="slidenum">
              <a:rPr lang="en-GB" smtClean="0"/>
              <a:t>472</a:t>
            </a:fld>
            <a:endParaRPr lang="en-GB"/>
          </a:p>
        </p:txBody>
      </p:sp>
    </p:spTree>
    <p:extLst>
      <p:ext uri="{BB962C8B-B14F-4D97-AF65-F5344CB8AC3E}">
        <p14:creationId xmlns:p14="http://schemas.microsoft.com/office/powerpoint/2010/main" val="2173879015"/>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FBB1C9C-9EEB-8988-C430-99E2D8963E2A}"/>
              </a:ext>
            </a:extLst>
          </p:cNvPr>
          <p:cNvPicPr>
            <a:picLocks noChangeAspect="1"/>
          </p:cNvPicPr>
          <p:nvPr/>
        </p:nvPicPr>
        <p:blipFill>
          <a:blip r:embed="rId2"/>
          <a:srcRect t="6086"/>
          <a:stretch/>
        </p:blipFill>
        <p:spPr>
          <a:xfrm>
            <a:off x="2877117" y="4580893"/>
            <a:ext cx="4939167" cy="2176030"/>
          </a:xfrm>
          <a:prstGeom prst="rect">
            <a:avLst/>
          </a:prstGeom>
        </p:spPr>
      </p:pic>
      <p:sp>
        <p:nvSpPr>
          <p:cNvPr id="7" name="ZoneTexte 6">
            <a:extLst>
              <a:ext uri="{FF2B5EF4-FFF2-40B4-BE49-F238E27FC236}">
                <a16:creationId xmlns:a16="http://schemas.microsoft.com/office/drawing/2014/main" id="{38DBA61B-EFC9-F951-F832-D220E8E7921D}"/>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Consequences of increased oil production (1/2)</a:t>
            </a:r>
            <a:endParaRPr lang="en-US" sz="240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DEDE1C4D-A8C2-C6A4-BA36-6B39A27CB14A}"/>
              </a:ext>
            </a:extLst>
          </p:cNvPr>
          <p:cNvSpPr txBox="1"/>
          <p:nvPr/>
        </p:nvSpPr>
        <p:spPr>
          <a:xfrm>
            <a:off x="590880" y="1146764"/>
            <a:ext cx="9366432" cy="2863454"/>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U.S. will likely intervene much less in the Middle East, as it will no longer depend on this region for its oil supply. It is important to note that events occurring in this area will still affect the prices that U.S. consumers pay for petroleum-based products, but they will have a minimal impact on the U.S. trade balance.</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power of OPEC+ to manipulate market prices through production cuts will significantly weaken. With the increase in oil production in the Americas, these countries are losing market share and their ability to maintain high oil prices, which could result in significant financial difficulties for them.</a:t>
            </a:r>
          </a:p>
        </p:txBody>
      </p:sp>
      <p:sp>
        <p:nvSpPr>
          <p:cNvPr id="16" name="ZoneTexte 15">
            <a:extLst>
              <a:ext uri="{FF2B5EF4-FFF2-40B4-BE49-F238E27FC236}">
                <a16:creationId xmlns:a16="http://schemas.microsoft.com/office/drawing/2014/main" id="{8EC1B8B3-AC37-BC4E-90F4-9929ABB6778D}"/>
              </a:ext>
            </a:extLst>
          </p:cNvPr>
          <p:cNvSpPr txBox="1"/>
          <p:nvPr/>
        </p:nvSpPr>
        <p:spPr>
          <a:xfrm>
            <a:off x="117935" y="7642701"/>
            <a:ext cx="10064888" cy="277109"/>
          </a:xfrm>
          <a:prstGeom prst="rect">
            <a:avLst/>
          </a:prstGeom>
          <a:noFill/>
        </p:spPr>
        <p:txBody>
          <a:bodyPr wrap="square">
            <a:spAutoFit/>
          </a:bodyPr>
          <a:lstStyle/>
          <a:p>
            <a:pPr algn="just"/>
            <a:r>
              <a:rPr lang="en-US" sz="1200">
                <a:latin typeface="Arial" panose="020B0604020202020204" pitchFamily="34" charset="0"/>
                <a:cs typeface="Arial" panose="020B0604020202020204" pitchFamily="34" charset="0"/>
              </a:rPr>
              <a:t>Note: OPEC+ expands beyond the original OPEC members to include other major oil-producing countries, notably Russia, Mexico, and others.</a:t>
            </a:r>
            <a:endParaRPr lang="en-GB" sz="1200">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E8259F28-8050-AC70-54B1-D36E736FD979}"/>
              </a:ext>
            </a:extLst>
          </p:cNvPr>
          <p:cNvSpPr txBox="1"/>
          <p:nvPr/>
        </p:nvSpPr>
        <p:spPr>
          <a:xfrm>
            <a:off x="2877117" y="7031176"/>
            <a:ext cx="4939167" cy="307899"/>
          </a:xfrm>
          <a:prstGeom prst="rect">
            <a:avLst/>
          </a:prstGeom>
          <a:noFill/>
        </p:spPr>
        <p:txBody>
          <a:bodyPr wrap="square">
            <a:spAutoFit/>
          </a:bodyPr>
          <a:lstStyle/>
          <a:p>
            <a:pPr algn="ctr"/>
            <a:r>
              <a:rPr lang="en-US" sz="1401" i="1">
                <a:latin typeface="Arial" panose="020B0604020202020204" pitchFamily="34" charset="0"/>
                <a:cs typeface="Arial" panose="020B0604020202020204" pitchFamily="34" charset="0"/>
              </a:rPr>
              <a:t>Total oil production from OPEC+.</a:t>
            </a:r>
            <a:endParaRPr lang="en-GB" sz="1401" i="1">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264B1657-6513-5125-3442-75A04DFBFAD2}"/>
              </a:ext>
            </a:extLst>
          </p:cNvPr>
          <p:cNvSpPr/>
          <p:nvPr/>
        </p:nvSpPr>
        <p:spPr>
          <a:xfrm>
            <a:off x="2705877" y="4410079"/>
            <a:ext cx="5281644" cy="25397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Tree>
    <p:extLst>
      <p:ext uri="{BB962C8B-B14F-4D97-AF65-F5344CB8AC3E}">
        <p14:creationId xmlns:p14="http://schemas.microsoft.com/office/powerpoint/2010/main" val="2025025433"/>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2585848" y="1383303"/>
            <a:ext cx="5521701" cy="2922717"/>
          </a:xfrm>
          <a:prstGeom prst="rect">
            <a:avLst/>
          </a:prstGeom>
        </p:spPr>
      </p:pic>
      <p:pic>
        <p:nvPicPr>
          <p:cNvPr id="5" name="Image 4"/>
          <p:cNvPicPr>
            <a:picLocks noChangeAspect="1"/>
          </p:cNvPicPr>
          <p:nvPr/>
        </p:nvPicPr>
        <p:blipFill>
          <a:blip r:embed="rId4"/>
          <a:stretch>
            <a:fillRect/>
          </a:stretch>
        </p:blipFill>
        <p:spPr>
          <a:xfrm>
            <a:off x="3300016" y="4696621"/>
            <a:ext cx="4093369" cy="2563323"/>
          </a:xfrm>
          <a:prstGeom prst="rect">
            <a:avLst/>
          </a:prstGeom>
        </p:spPr>
      </p:pic>
      <p:sp>
        <p:nvSpPr>
          <p:cNvPr id="2" name="ZoneTexte 1">
            <a:extLst>
              <a:ext uri="{FF2B5EF4-FFF2-40B4-BE49-F238E27FC236}">
                <a16:creationId xmlns:a16="http://schemas.microsoft.com/office/drawing/2014/main" id="{4ECF8F19-1817-C9CF-D766-068E92593E48}"/>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Consequences of increased oil production (2/2)</a:t>
            </a:r>
            <a:endParaRPr lang="en-US" sz="2401">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A2FEA38-B172-9488-922D-609939D5D84C}"/>
              </a:ext>
            </a:extLst>
          </p:cNvPr>
          <p:cNvSpPr/>
          <p:nvPr/>
        </p:nvSpPr>
        <p:spPr>
          <a:xfrm>
            <a:off x="2351877" y="1292891"/>
            <a:ext cx="5903403" cy="310354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7" name="Rectangle 6">
            <a:extLst>
              <a:ext uri="{FF2B5EF4-FFF2-40B4-BE49-F238E27FC236}">
                <a16:creationId xmlns:a16="http://schemas.microsoft.com/office/drawing/2014/main" id="{5E97300B-CBF8-8561-31E8-F83905CB3BC4}"/>
              </a:ext>
            </a:extLst>
          </p:cNvPr>
          <p:cNvSpPr/>
          <p:nvPr/>
        </p:nvSpPr>
        <p:spPr>
          <a:xfrm>
            <a:off x="2787939" y="4550323"/>
            <a:ext cx="5031280" cy="285591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8" name="Espace réservé du numéro de diapositive 7">
            <a:extLst>
              <a:ext uri="{FF2B5EF4-FFF2-40B4-BE49-F238E27FC236}">
                <a16:creationId xmlns:a16="http://schemas.microsoft.com/office/drawing/2014/main" id="{ADA6C5D2-72B7-9F78-D803-BC6D85B84266}"/>
              </a:ext>
            </a:extLst>
          </p:cNvPr>
          <p:cNvSpPr>
            <a:spLocks noGrp="1"/>
          </p:cNvSpPr>
          <p:nvPr>
            <p:ph type="sldNum" sz="quarter" idx="12"/>
          </p:nvPr>
        </p:nvSpPr>
        <p:spPr/>
        <p:txBody>
          <a:bodyPr/>
          <a:lstStyle/>
          <a:p>
            <a:fld id="{C7CC0789-4E3B-4896-AB79-9C52DA5A6F9C}" type="slidenum">
              <a:rPr lang="en-GB" smtClean="0"/>
              <a:t>474</a:t>
            </a:fld>
            <a:endParaRPr lang="en-GB"/>
          </a:p>
        </p:txBody>
      </p:sp>
    </p:spTree>
    <p:extLst>
      <p:ext uri="{BB962C8B-B14F-4D97-AF65-F5344CB8AC3E}">
        <p14:creationId xmlns:p14="http://schemas.microsoft.com/office/powerpoint/2010/main" val="3091903755"/>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ED401-1133-F0B3-389C-E244D22C3CB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ADAC554-41BE-0F9C-8ED4-8EAEED2D519C}"/>
              </a:ext>
            </a:extLst>
          </p:cNvPr>
          <p:cNvSpPr/>
          <p:nvPr/>
        </p:nvSpPr>
        <p:spPr>
          <a:xfrm>
            <a:off x="952112" y="3117502"/>
            <a:ext cx="8789174" cy="17977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F627FB45-FEE1-24C5-8573-751B28079C04}"/>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1" name="ZoneTexte 10">
            <a:extLst>
              <a:ext uri="{FF2B5EF4-FFF2-40B4-BE49-F238E27FC236}">
                <a16:creationId xmlns:a16="http://schemas.microsoft.com/office/drawing/2014/main" id="{6953BA15-ECE8-E137-FC01-165225717EB0}"/>
              </a:ext>
            </a:extLst>
          </p:cNvPr>
          <p:cNvSpPr txBox="1"/>
          <p:nvPr/>
        </p:nvSpPr>
        <p:spPr>
          <a:xfrm>
            <a:off x="1524875" y="3539133"/>
            <a:ext cx="7643647" cy="954484"/>
          </a:xfrm>
          <a:prstGeom prst="rect">
            <a:avLst/>
          </a:prstGeom>
          <a:noFill/>
        </p:spPr>
        <p:txBody>
          <a:bodyPr wrap="square">
            <a:spAutoFit/>
          </a:bodyPr>
          <a:lstStyle/>
          <a:p>
            <a:pPr algn="ctr"/>
            <a:r>
              <a:rPr lang="en-US" sz="2801">
                <a:latin typeface="Arial" panose="020B0604020202020204" pitchFamily="34" charset="0"/>
                <a:cs typeface="Arial" panose="020B0604020202020204" pitchFamily="34" charset="0"/>
              </a:rPr>
              <a:t>II. The rise of the liquefied natural gas industry and the end of the golden age of gas pipelines</a:t>
            </a:r>
          </a:p>
        </p:txBody>
      </p:sp>
    </p:spTree>
    <p:extLst>
      <p:ext uri="{BB962C8B-B14F-4D97-AF65-F5344CB8AC3E}">
        <p14:creationId xmlns:p14="http://schemas.microsoft.com/office/powerpoint/2010/main" val="2352961794"/>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00864" y="5919877"/>
            <a:ext cx="9040851" cy="326859"/>
          </a:xfrm>
        </p:spPr>
        <p:txBody>
          <a:bodyPr>
            <a:normAutofit/>
          </a:bodyPr>
          <a:lstStyle/>
          <a:p>
            <a:pPr marL="0" indent="0" algn="ctr">
              <a:buNone/>
            </a:pPr>
            <a:r>
              <a:rPr lang="en-US" sz="1401" i="1">
                <a:latin typeface="Arial" panose="020B0604020202020204" pitchFamily="34" charset="0"/>
                <a:cs typeface="Arial" panose="020B0604020202020204" pitchFamily="34" charset="0"/>
              </a:rPr>
              <a:t>LNG carrier and the interior of one of its tanks.</a:t>
            </a:r>
          </a:p>
        </p:txBody>
      </p:sp>
      <p:grpSp>
        <p:nvGrpSpPr>
          <p:cNvPr id="11" name="Groupe 10">
            <a:extLst>
              <a:ext uri="{FF2B5EF4-FFF2-40B4-BE49-F238E27FC236}">
                <a16:creationId xmlns:a16="http://schemas.microsoft.com/office/drawing/2014/main" id="{FEF53093-0920-3DC6-DAE9-E6A07A582235}"/>
              </a:ext>
            </a:extLst>
          </p:cNvPr>
          <p:cNvGrpSpPr/>
          <p:nvPr/>
        </p:nvGrpSpPr>
        <p:grpSpPr>
          <a:xfrm>
            <a:off x="826275" y="2309814"/>
            <a:ext cx="9040851" cy="3413123"/>
            <a:chOff x="799486" y="2273300"/>
            <a:chExt cx="9037278" cy="3411774"/>
          </a:xfrm>
        </p:grpSpPr>
        <p:pic>
          <p:nvPicPr>
            <p:cNvPr id="4" name="Picture 2" descr="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9483"/>
            <a:stretch/>
          </p:blipFill>
          <p:spPr bwMode="auto">
            <a:xfrm>
              <a:off x="5967120" y="2273300"/>
              <a:ext cx="3869644" cy="341177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86" y="2273300"/>
              <a:ext cx="5114940" cy="3411774"/>
            </a:xfrm>
            <a:prstGeom prst="rect">
              <a:avLst/>
            </a:prstGeom>
          </p:spPr>
        </p:pic>
      </p:grpSp>
      <p:sp>
        <p:nvSpPr>
          <p:cNvPr id="9" name="ZoneTexte 8">
            <a:extLst>
              <a:ext uri="{FF2B5EF4-FFF2-40B4-BE49-F238E27FC236}">
                <a16:creationId xmlns:a16="http://schemas.microsoft.com/office/drawing/2014/main" id="{C8D03B2A-5672-F84B-0C72-ED25D7D58621}"/>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Liquefied natural gas (LNG) carrier</a:t>
            </a:r>
            <a:endParaRPr lang="en-US" sz="2401">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70923C6-F8CA-1C8B-A0EE-3FA7F5A1E241}"/>
              </a:ext>
            </a:extLst>
          </p:cNvPr>
          <p:cNvSpPr/>
          <p:nvPr/>
        </p:nvSpPr>
        <p:spPr>
          <a:xfrm>
            <a:off x="720879" y="2194552"/>
            <a:ext cx="9251643" cy="364364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2" name="Espace réservé du numéro de diapositive 1">
            <a:extLst>
              <a:ext uri="{FF2B5EF4-FFF2-40B4-BE49-F238E27FC236}">
                <a16:creationId xmlns:a16="http://schemas.microsoft.com/office/drawing/2014/main" id="{75550CDA-0633-7595-FE59-F2D4B5FCF7FA}"/>
              </a:ext>
            </a:extLst>
          </p:cNvPr>
          <p:cNvSpPr>
            <a:spLocks noGrp="1"/>
          </p:cNvSpPr>
          <p:nvPr>
            <p:ph type="sldNum" sz="quarter" idx="12"/>
          </p:nvPr>
        </p:nvSpPr>
        <p:spPr/>
        <p:txBody>
          <a:bodyPr/>
          <a:lstStyle/>
          <a:p>
            <a:fld id="{C7CC0789-4E3B-4896-AB79-9C52DA5A6F9C}" type="slidenum">
              <a:rPr lang="en-GB" smtClean="0"/>
              <a:t>476</a:t>
            </a:fld>
            <a:endParaRPr lang="en-GB"/>
          </a:p>
        </p:txBody>
      </p:sp>
    </p:spTree>
    <p:extLst>
      <p:ext uri="{BB962C8B-B14F-4D97-AF65-F5344CB8AC3E}">
        <p14:creationId xmlns:p14="http://schemas.microsoft.com/office/powerpoint/2010/main" val="1766485819"/>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1008" y="2546667"/>
            <a:ext cx="5621359" cy="416305"/>
          </a:xfrm>
          <a:prstGeom prst="rect">
            <a:avLst/>
          </a:prstGeom>
        </p:spPr>
        <p:txBody>
          <a:bodyPr wrap="square">
            <a:spAutoFit/>
          </a:bodyPr>
          <a:lstStyle/>
          <a:p>
            <a:r>
              <a:rPr lang="en-US" sz="2105">
                <a:latin typeface="Arial" panose="020B0604020202020204" pitchFamily="34" charset="0"/>
                <a:cs typeface="Arial" panose="020B0604020202020204" pitchFamily="34" charset="0"/>
              </a:rPr>
              <a:t> </a:t>
            </a:r>
          </a:p>
        </p:txBody>
      </p:sp>
      <p:pic>
        <p:nvPicPr>
          <p:cNvPr id="24580" name="Picture 4" descr="None"/>
          <p:cNvPicPr>
            <a:picLocks noChangeAspect="1" noChangeArrowheads="1"/>
          </p:cNvPicPr>
          <p:nvPr/>
        </p:nvPicPr>
        <p:blipFill rotWithShape="1">
          <a:blip r:embed="rId2">
            <a:extLst>
              <a:ext uri="{28A0092B-C50C-407E-A947-70E740481C1C}">
                <a14:useLocalDpi xmlns:a14="http://schemas.microsoft.com/office/drawing/2010/main" val="0"/>
              </a:ext>
            </a:extLst>
          </a:blip>
          <a:srcRect l="1817" t="7182" r="1214" b="9450"/>
          <a:stretch/>
        </p:blipFill>
        <p:spPr bwMode="auto">
          <a:xfrm>
            <a:off x="2297346" y="4078761"/>
            <a:ext cx="6098709" cy="2672606"/>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99FE37C0-8FD8-2D8B-D356-8D43394A7D15}"/>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Liquefied natural gas (LNG) rise driven by several factors</a:t>
            </a:r>
            <a:endParaRPr lang="en-US" sz="2401">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CB02583D-54F1-4E4C-4030-484AC908EF3C}"/>
              </a:ext>
            </a:extLst>
          </p:cNvPr>
          <p:cNvSpPr txBox="1"/>
          <p:nvPr/>
        </p:nvSpPr>
        <p:spPr>
          <a:xfrm>
            <a:off x="590880" y="1124721"/>
            <a:ext cx="9485264" cy="255555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New and cost-effective gas extraction technologies (e.g., fracking) are enabling previously untapped regions to develop a large surplus of gas that can only be exported via LNG terminals.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Since the energy crisis of 2022, when Russia partially interrupted gas supplies to Europe, countries are increasingly reluctant to rely on a single supplier country for significant volumes of their gas. They have more confidence in the LNG market, where it is easier to switch suppliers.</a:t>
            </a:r>
            <a:endParaRPr lang="en-GB" sz="2001">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13A4B25C-702A-C846-BE68-B2870D11B05C}"/>
              </a:ext>
            </a:extLst>
          </p:cNvPr>
          <p:cNvSpPr txBox="1"/>
          <p:nvPr/>
        </p:nvSpPr>
        <p:spPr>
          <a:xfrm>
            <a:off x="2863927" y="7032783"/>
            <a:ext cx="4939167" cy="307899"/>
          </a:xfrm>
          <a:prstGeom prst="rect">
            <a:avLst/>
          </a:prstGeom>
          <a:noFill/>
        </p:spPr>
        <p:txBody>
          <a:bodyPr wrap="square">
            <a:spAutoFit/>
          </a:bodyPr>
          <a:lstStyle/>
          <a:p>
            <a:pPr algn="ctr"/>
            <a:r>
              <a:rPr lang="en-US" sz="1401" i="1">
                <a:latin typeface="Arial" panose="020B0604020202020204" pitchFamily="34" charset="0"/>
                <a:cs typeface="Arial" panose="020B0604020202020204" pitchFamily="34" charset="0"/>
              </a:rPr>
              <a:t>Monthly U.S. natural gas net trad (Jan. 2014 – Dec. 2022).</a:t>
            </a:r>
            <a:endParaRPr lang="en-GB" sz="1401" i="1">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BB78D802-311E-DBEF-C98A-2661991FCD5C}"/>
              </a:ext>
            </a:extLst>
          </p:cNvPr>
          <p:cNvSpPr/>
          <p:nvPr/>
        </p:nvSpPr>
        <p:spPr>
          <a:xfrm>
            <a:off x="2100611" y="3879518"/>
            <a:ext cx="6492178" cy="307109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2" name="TextBox 1">
            <a:extLst>
              <a:ext uri="{FF2B5EF4-FFF2-40B4-BE49-F238E27FC236}">
                <a16:creationId xmlns:a16="http://schemas.microsoft.com/office/drawing/2014/main" id="{CDE986EB-AF66-143E-A32D-8C9F5124AAE9}"/>
              </a:ext>
            </a:extLst>
          </p:cNvPr>
          <p:cNvSpPr txBox="1"/>
          <p:nvPr/>
        </p:nvSpPr>
        <p:spPr>
          <a:xfrm>
            <a:off x="195138" y="7631271"/>
            <a:ext cx="7235998" cy="554217"/>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Source: U.S. Energy Information Administration, Short-Term Energy Outlook (STEO)</a:t>
            </a:r>
          </a:p>
          <a:p>
            <a:endParaRPr lang="fr-FR" sz="1801"/>
          </a:p>
        </p:txBody>
      </p:sp>
      <p:sp>
        <p:nvSpPr>
          <p:cNvPr id="3" name="Espace réservé du numéro de diapositive 2">
            <a:extLst>
              <a:ext uri="{FF2B5EF4-FFF2-40B4-BE49-F238E27FC236}">
                <a16:creationId xmlns:a16="http://schemas.microsoft.com/office/drawing/2014/main" id="{B8848002-2297-7661-F467-CB68F4B61F6B}"/>
              </a:ext>
            </a:extLst>
          </p:cNvPr>
          <p:cNvSpPr>
            <a:spLocks noGrp="1"/>
          </p:cNvSpPr>
          <p:nvPr>
            <p:ph type="sldNum" sz="quarter" idx="12"/>
          </p:nvPr>
        </p:nvSpPr>
        <p:spPr/>
        <p:txBody>
          <a:bodyPr/>
          <a:lstStyle/>
          <a:p>
            <a:fld id="{C7CC0789-4E3B-4896-AB79-9C52DA5A6F9C}" type="slidenum">
              <a:rPr lang="en-GB" smtClean="0"/>
              <a:t>477</a:t>
            </a:fld>
            <a:endParaRPr lang="en-GB"/>
          </a:p>
        </p:txBody>
      </p:sp>
    </p:spTree>
    <p:extLst>
      <p:ext uri="{BB962C8B-B14F-4D97-AF65-F5344CB8AC3E}">
        <p14:creationId xmlns:p14="http://schemas.microsoft.com/office/powerpoint/2010/main" val="1396250620"/>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3318664" y="1300924"/>
            <a:ext cx="4056072" cy="2873914"/>
          </a:xfrm>
          <a:prstGeom prst="rect">
            <a:avLst/>
          </a:prstGeom>
        </p:spPr>
      </p:pic>
      <p:pic>
        <p:nvPicPr>
          <p:cNvPr id="4" name="Image 3"/>
          <p:cNvPicPr>
            <a:picLocks noChangeAspect="1"/>
          </p:cNvPicPr>
          <p:nvPr/>
        </p:nvPicPr>
        <p:blipFill>
          <a:blip r:embed="rId3"/>
          <a:stretch>
            <a:fillRect/>
          </a:stretch>
        </p:blipFill>
        <p:spPr>
          <a:xfrm>
            <a:off x="3000390" y="4601883"/>
            <a:ext cx="4692618" cy="2873914"/>
          </a:xfrm>
          <a:prstGeom prst="rect">
            <a:avLst/>
          </a:prstGeom>
        </p:spPr>
      </p:pic>
      <p:sp>
        <p:nvSpPr>
          <p:cNvPr id="6" name="ZoneTexte 5">
            <a:extLst>
              <a:ext uri="{FF2B5EF4-FFF2-40B4-BE49-F238E27FC236}">
                <a16:creationId xmlns:a16="http://schemas.microsoft.com/office/drawing/2014/main" id="{853FF5D6-33E5-CDD5-2967-7FFC32624B5B}"/>
              </a:ext>
            </a:extLst>
          </p:cNvPr>
          <p:cNvSpPr txBox="1"/>
          <p:nvPr/>
        </p:nvSpPr>
        <p:spPr>
          <a:xfrm>
            <a:off x="590881" y="350031"/>
            <a:ext cx="9425398" cy="831326"/>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Power of Siberia 2 pipeline will probably never be built…</a:t>
            </a:r>
          </a:p>
          <a:p>
            <a:r>
              <a:rPr lang="en-GB" sz="2401" b="1">
                <a:latin typeface="Arial" panose="020B0604020202020204" pitchFamily="34" charset="0"/>
                <a:cs typeface="Arial" panose="020B0604020202020204" pitchFamily="34" charset="0"/>
              </a:rPr>
              <a:t> </a:t>
            </a:r>
            <a:endParaRPr lang="en-US" sz="2401">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0E46AB8-86E7-0282-3665-3D9A39836127}"/>
              </a:ext>
            </a:extLst>
          </p:cNvPr>
          <p:cNvSpPr/>
          <p:nvPr/>
        </p:nvSpPr>
        <p:spPr>
          <a:xfrm>
            <a:off x="3318664" y="1292892"/>
            <a:ext cx="4056072" cy="2881947"/>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8" name="Rectangle 7">
            <a:extLst>
              <a:ext uri="{FF2B5EF4-FFF2-40B4-BE49-F238E27FC236}">
                <a16:creationId xmlns:a16="http://schemas.microsoft.com/office/drawing/2014/main" id="{D43FDA77-1D11-4B36-6E1B-F598CDEE5CFC}"/>
              </a:ext>
            </a:extLst>
          </p:cNvPr>
          <p:cNvSpPr/>
          <p:nvPr/>
        </p:nvSpPr>
        <p:spPr>
          <a:xfrm>
            <a:off x="2644629" y="4469175"/>
            <a:ext cx="5404138" cy="316209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5" name="Espace réservé du numéro de diapositive 4">
            <a:extLst>
              <a:ext uri="{FF2B5EF4-FFF2-40B4-BE49-F238E27FC236}">
                <a16:creationId xmlns:a16="http://schemas.microsoft.com/office/drawing/2014/main" id="{F11071B2-ABB0-F22A-758B-0E5E3747AB14}"/>
              </a:ext>
            </a:extLst>
          </p:cNvPr>
          <p:cNvSpPr>
            <a:spLocks noGrp="1"/>
          </p:cNvSpPr>
          <p:nvPr>
            <p:ph type="sldNum" sz="quarter" idx="12"/>
          </p:nvPr>
        </p:nvSpPr>
        <p:spPr/>
        <p:txBody>
          <a:bodyPr/>
          <a:lstStyle/>
          <a:p>
            <a:fld id="{C7CC0789-4E3B-4896-AB79-9C52DA5A6F9C}" type="slidenum">
              <a:rPr lang="en-GB" smtClean="0"/>
              <a:t>478</a:t>
            </a:fld>
            <a:endParaRPr lang="en-GB"/>
          </a:p>
        </p:txBody>
      </p:sp>
    </p:spTree>
    <p:extLst>
      <p:ext uri="{BB962C8B-B14F-4D97-AF65-F5344CB8AC3E}">
        <p14:creationId xmlns:p14="http://schemas.microsoft.com/office/powerpoint/2010/main" val="2039619969"/>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B1F4963-3D2F-D2FE-224E-1CAD28CBFCF8}"/>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Consequences of the </a:t>
            </a:r>
            <a:r>
              <a:rPr lang="en-US" sz="2401" b="1">
                <a:latin typeface="Arial" panose="020B0604020202020204" pitchFamily="34" charset="0"/>
                <a:cs typeface="Arial" panose="020B0604020202020204" pitchFamily="34" charset="0"/>
              </a:rPr>
              <a:t>rise of the LNG industry</a:t>
            </a:r>
          </a:p>
        </p:txBody>
      </p:sp>
      <p:sp>
        <p:nvSpPr>
          <p:cNvPr id="9" name="ZoneTexte 8">
            <a:extLst>
              <a:ext uri="{FF2B5EF4-FFF2-40B4-BE49-F238E27FC236}">
                <a16:creationId xmlns:a16="http://schemas.microsoft.com/office/drawing/2014/main" id="{835FFCA9-E6C6-6D02-8A1D-045AF13731E2}"/>
              </a:ext>
            </a:extLst>
          </p:cNvPr>
          <p:cNvSpPr txBox="1"/>
          <p:nvPr/>
        </p:nvSpPr>
        <p:spPr>
          <a:xfrm>
            <a:off x="590880" y="1637676"/>
            <a:ext cx="9485264" cy="5326715"/>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concept of a nation having significant influence over other nations due to its gas wealth is likely to diminish.</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LNG prices are expected to fall significantly. With the emergence of new players in the LNG market, gas prices are likely to converge towards the marginal production cost of the most expensive producer, which could result in gas-rich countries becoming less wealthy.</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In terms of pricing, LNG will always be significantly more expensive than coal, which costs around 15 €/MWh. Currently, only gas transported by pipeline can compete with coal, despite coal's high CO</a:t>
            </a:r>
            <a:r>
              <a:rPr lang="en-GB" sz="2001" baseline="-25000">
                <a:latin typeface="Arial" panose="020B0604020202020204" pitchFamily="34" charset="0"/>
                <a:cs typeface="Arial" panose="020B0604020202020204" pitchFamily="34" charset="0"/>
              </a:rPr>
              <a:t>2</a:t>
            </a:r>
            <a:r>
              <a:rPr lang="en-GB" sz="2001">
                <a:latin typeface="Arial" panose="020B0604020202020204" pitchFamily="34" charset="0"/>
                <a:cs typeface="Arial" panose="020B0604020202020204" pitchFamily="34" charset="0"/>
              </a:rPr>
              <a:t> emissions. It is very likely that Asian countries will never switch from coal to gas for their electricity supply, even though coal-fired power plants emit much more CO</a:t>
            </a:r>
            <a:r>
              <a:rPr lang="en-GB" sz="2001" baseline="-25000">
                <a:latin typeface="Arial" panose="020B0604020202020204" pitchFamily="34" charset="0"/>
                <a:cs typeface="Arial" panose="020B0604020202020204" pitchFamily="34" charset="0"/>
              </a:rPr>
              <a:t>2</a:t>
            </a:r>
            <a:r>
              <a:rPr lang="en-GB" sz="2001">
                <a:latin typeface="Arial" panose="020B0604020202020204" pitchFamily="34" charset="0"/>
                <a:cs typeface="Arial" panose="020B0604020202020204" pitchFamily="34" charset="0"/>
              </a:rPr>
              <a:t> (900 kgCO</a:t>
            </a:r>
            <a:r>
              <a:rPr lang="en-GB" sz="2001" baseline="-25000">
                <a:latin typeface="Arial" panose="020B0604020202020204" pitchFamily="34" charset="0"/>
                <a:cs typeface="Arial" panose="020B0604020202020204" pitchFamily="34" charset="0"/>
              </a:rPr>
              <a:t>2</a:t>
            </a:r>
            <a:r>
              <a:rPr lang="en-GB" sz="2001">
                <a:latin typeface="Arial" panose="020B0604020202020204" pitchFamily="34" charset="0"/>
                <a:cs typeface="Arial" panose="020B0604020202020204" pitchFamily="34" charset="0"/>
              </a:rPr>
              <a:t>/MWh of electricity produced compared to 400 kg for gas-fired power plants).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This situation could lead to </a:t>
            </a:r>
            <a:r>
              <a:rPr lang="en-GB" sz="2001" b="1">
                <a:latin typeface="Arial" panose="020B0604020202020204" pitchFamily="34" charset="0"/>
                <a:cs typeface="Arial" panose="020B0604020202020204" pitchFamily="34" charset="0"/>
              </a:rPr>
              <a:t>significant tensions between Asia and Europe regarding climate change negotiations.</a:t>
            </a:r>
          </a:p>
        </p:txBody>
      </p:sp>
      <p:sp>
        <p:nvSpPr>
          <p:cNvPr id="4" name="Espace réservé du numéro de diapositive 3">
            <a:extLst>
              <a:ext uri="{FF2B5EF4-FFF2-40B4-BE49-F238E27FC236}">
                <a16:creationId xmlns:a16="http://schemas.microsoft.com/office/drawing/2014/main" id="{5AD72EDC-7C35-ED9B-B8CC-193071F104B0}"/>
              </a:ext>
            </a:extLst>
          </p:cNvPr>
          <p:cNvSpPr>
            <a:spLocks noGrp="1"/>
          </p:cNvSpPr>
          <p:nvPr>
            <p:ph type="sldNum" sz="quarter" idx="12"/>
          </p:nvPr>
        </p:nvSpPr>
        <p:spPr/>
        <p:txBody>
          <a:bodyPr/>
          <a:lstStyle/>
          <a:p>
            <a:fld id="{C7CC0789-4E3B-4896-AB79-9C52DA5A6F9C}" type="slidenum">
              <a:rPr lang="en-GB" smtClean="0"/>
              <a:t>479</a:t>
            </a:fld>
            <a:endParaRPr lang="en-GB"/>
          </a:p>
        </p:txBody>
      </p:sp>
    </p:spTree>
    <p:extLst>
      <p:ext uri="{BB962C8B-B14F-4D97-AF65-F5344CB8AC3E}">
        <p14:creationId xmlns:p14="http://schemas.microsoft.com/office/powerpoint/2010/main" val="11240655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B80F912-6F63-2A86-B464-6812C399FA8D}"/>
              </a:ext>
            </a:extLst>
          </p:cNvPr>
          <p:cNvSpPr txBox="1"/>
          <p:nvPr/>
        </p:nvSpPr>
        <p:spPr>
          <a:xfrm>
            <a:off x="546101" y="1193787"/>
            <a:ext cx="9524999" cy="1785104"/>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Let us take the Calendar (CAL) </a:t>
            </a:r>
            <a:r>
              <a:rPr lang="en-GB" sz="2000" noProof="0">
                <a:solidFill>
                  <a:srgbClr val="000000"/>
                </a:solidFill>
                <a:latin typeface="Arial" panose="020B0604020202020204" pitchFamily="34" charset="0"/>
                <a:cs typeface="Arial" panose="020B0604020202020204" pitchFamily="34" charset="0"/>
              </a:rPr>
              <a:t>product as an example. This is a yearly baseload product which </a:t>
            </a:r>
            <a:r>
              <a:rPr lang="en-GB" sz="2000" noProof="0">
                <a:latin typeface="Arial" panose="020B0604020202020204" pitchFamily="34" charset="0"/>
                <a:cs typeface="Arial" panose="020B0604020202020204" pitchFamily="34" charset="0"/>
              </a:rPr>
              <a:t>involves the delivery of constant electric power for the entire year, maintaining the same volume for every market period of the year.</a:t>
            </a:r>
          </a:p>
          <a:p>
            <a:pPr algn="just"/>
            <a:endParaRPr lang="en-GB" sz="1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Trading for this product starts three years ahead of the delivery year and ends a few days before the first day of the delivery year.</a:t>
            </a:r>
          </a:p>
        </p:txBody>
      </p:sp>
      <p:sp>
        <p:nvSpPr>
          <p:cNvPr id="7" name="ZoneTexte 6">
            <a:extLst>
              <a:ext uri="{FF2B5EF4-FFF2-40B4-BE49-F238E27FC236}">
                <a16:creationId xmlns:a16="http://schemas.microsoft.com/office/drawing/2014/main" id="{E6E3DE7C-BA4E-9263-6B75-FDA5B2726809}"/>
              </a:ext>
            </a:extLst>
          </p:cNvPr>
          <p:cNvSpPr txBox="1"/>
          <p:nvPr/>
        </p:nvSpPr>
        <p:spPr>
          <a:xfrm>
            <a:off x="875030" y="6874316"/>
            <a:ext cx="9019540" cy="523220"/>
          </a:xfrm>
          <a:prstGeom prst="rect">
            <a:avLst/>
          </a:prstGeom>
          <a:noFill/>
        </p:spPr>
        <p:txBody>
          <a:bodyPr wrap="square" rtlCol="0">
            <a:spAutoFit/>
          </a:bodyPr>
          <a:lstStyle/>
          <a:p>
            <a:pPr algn="ctr"/>
            <a:r>
              <a:rPr lang="en-GB" sz="1400" i="1" noProof="0">
                <a:latin typeface="Arial" panose="020B0604020202020204" pitchFamily="34" charset="0"/>
                <a:cs typeface="Arial" panose="020B0604020202020204" pitchFamily="34" charset="0"/>
              </a:rPr>
              <a:t>Historic representation of electricity forward price baseload CAL +1 (08/13/24).</a:t>
            </a:r>
          </a:p>
          <a:p>
            <a:pPr algn="ctr"/>
            <a:r>
              <a:rPr lang="en-GB" sz="1400" i="1" noProof="0">
                <a:latin typeface="Arial" panose="020B0604020202020204" pitchFamily="34" charset="0"/>
                <a:cs typeface="Arial" panose="020B0604020202020204" pitchFamily="34" charset="0"/>
              </a:rPr>
              <a:t>CAL + 1 refers to the delivery of electricity for the entire calendar year following the current one.</a:t>
            </a:r>
          </a:p>
        </p:txBody>
      </p:sp>
      <p:sp>
        <p:nvSpPr>
          <p:cNvPr id="8" name="ZoneTexte 7">
            <a:extLst>
              <a:ext uri="{FF2B5EF4-FFF2-40B4-BE49-F238E27FC236}">
                <a16:creationId xmlns:a16="http://schemas.microsoft.com/office/drawing/2014/main" id="{3DE0C19B-A06B-7858-65D2-57C1719CC3B1}"/>
              </a:ext>
            </a:extLst>
          </p:cNvPr>
          <p:cNvSpPr txBox="1"/>
          <p:nvPr/>
        </p:nvSpPr>
        <p:spPr>
          <a:xfrm>
            <a:off x="546101" y="349892"/>
            <a:ext cx="9677399"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An example of a product in the forward and futures markets </a:t>
            </a:r>
          </a:p>
        </p:txBody>
      </p:sp>
      <p:grpSp>
        <p:nvGrpSpPr>
          <p:cNvPr id="3" name="Groupe 2">
            <a:extLst>
              <a:ext uri="{FF2B5EF4-FFF2-40B4-BE49-F238E27FC236}">
                <a16:creationId xmlns:a16="http://schemas.microsoft.com/office/drawing/2014/main" id="{0995CE20-CC0E-BFBB-E564-BA60559779B6}"/>
              </a:ext>
            </a:extLst>
          </p:cNvPr>
          <p:cNvGrpSpPr/>
          <p:nvPr/>
        </p:nvGrpSpPr>
        <p:grpSpPr>
          <a:xfrm>
            <a:off x="875030" y="3371666"/>
            <a:ext cx="9019540" cy="3437062"/>
            <a:chOff x="1711632" y="4114098"/>
            <a:chExt cx="7376888" cy="2811099"/>
          </a:xfrm>
        </p:grpSpPr>
        <p:sp>
          <p:nvSpPr>
            <p:cNvPr id="5" name="Rectangle 4">
              <a:extLst>
                <a:ext uri="{FF2B5EF4-FFF2-40B4-BE49-F238E27FC236}">
                  <a16:creationId xmlns:a16="http://schemas.microsoft.com/office/drawing/2014/main" id="{24ADBC16-582A-E5B6-4A91-2E6CD2D61F3D}"/>
                </a:ext>
              </a:extLst>
            </p:cNvPr>
            <p:cNvSpPr/>
            <p:nvPr/>
          </p:nvSpPr>
          <p:spPr>
            <a:xfrm>
              <a:off x="1711632" y="4114098"/>
              <a:ext cx="7376888" cy="281109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0" name="Image 9">
              <a:extLst>
                <a:ext uri="{FF2B5EF4-FFF2-40B4-BE49-F238E27FC236}">
                  <a16:creationId xmlns:a16="http://schemas.microsoft.com/office/drawing/2014/main" id="{D1DA79B6-0CB5-B0E1-D40F-DEE8FDD72F02}"/>
                </a:ext>
              </a:extLst>
            </p:cNvPr>
            <p:cNvPicPr>
              <a:picLocks noChangeAspect="1"/>
            </p:cNvPicPr>
            <p:nvPr/>
          </p:nvPicPr>
          <p:blipFill rotWithShape="1">
            <a:blip r:embed="rId2"/>
            <a:srcRect t="10965"/>
            <a:stretch/>
          </p:blipFill>
          <p:spPr>
            <a:xfrm>
              <a:off x="1982630" y="4184130"/>
              <a:ext cx="6851292" cy="2623011"/>
            </a:xfrm>
            <a:prstGeom prst="rect">
              <a:avLst/>
            </a:prstGeom>
          </p:spPr>
        </p:pic>
      </p:grpSp>
      <p:sp>
        <p:nvSpPr>
          <p:cNvPr id="9" name="Espace réservé du numéro de diapositive 8">
            <a:extLst>
              <a:ext uri="{FF2B5EF4-FFF2-40B4-BE49-F238E27FC236}">
                <a16:creationId xmlns:a16="http://schemas.microsoft.com/office/drawing/2014/main" id="{2DA9817D-F970-B476-589D-1B19D5946C5A}"/>
              </a:ext>
            </a:extLst>
          </p:cNvPr>
          <p:cNvSpPr>
            <a:spLocks noGrp="1"/>
          </p:cNvSpPr>
          <p:nvPr>
            <p:ph type="sldNum" sz="quarter" idx="12"/>
          </p:nvPr>
        </p:nvSpPr>
        <p:spPr/>
        <p:txBody>
          <a:bodyPr/>
          <a:lstStyle/>
          <a:p>
            <a:fld id="{C7CC0789-4E3B-4896-AB79-9C52DA5A6F9C}" type="slidenum">
              <a:rPr lang="en-GB" smtClean="0"/>
              <a:t>48</a:t>
            </a:fld>
            <a:endParaRPr lang="en-GB"/>
          </a:p>
        </p:txBody>
      </p:sp>
    </p:spTree>
    <p:extLst>
      <p:ext uri="{BB962C8B-B14F-4D97-AF65-F5344CB8AC3E}">
        <p14:creationId xmlns:p14="http://schemas.microsoft.com/office/powerpoint/2010/main" val="1554439875"/>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B4ACC-93EC-9E5D-BF70-15C9E902C87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05355A6-09C1-FC9B-88B2-CF48162EA7FC}"/>
              </a:ext>
            </a:extLst>
          </p:cNvPr>
          <p:cNvSpPr/>
          <p:nvPr/>
        </p:nvSpPr>
        <p:spPr>
          <a:xfrm>
            <a:off x="937601" y="3117500"/>
            <a:ext cx="8818196" cy="17977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C2D8994E-DC94-1B7B-2CB6-A4EE3DB41429}"/>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1" name="ZoneTexte 10">
            <a:extLst>
              <a:ext uri="{FF2B5EF4-FFF2-40B4-BE49-F238E27FC236}">
                <a16:creationId xmlns:a16="http://schemas.microsoft.com/office/drawing/2014/main" id="{954FA232-42D6-BAF0-DC76-2275EEFFC899}"/>
              </a:ext>
            </a:extLst>
          </p:cNvPr>
          <p:cNvSpPr txBox="1"/>
          <p:nvPr/>
        </p:nvSpPr>
        <p:spPr>
          <a:xfrm>
            <a:off x="1137051" y="3539133"/>
            <a:ext cx="8419296" cy="954484"/>
          </a:xfrm>
          <a:prstGeom prst="rect">
            <a:avLst/>
          </a:prstGeom>
          <a:noFill/>
        </p:spPr>
        <p:txBody>
          <a:bodyPr wrap="square">
            <a:spAutoFit/>
          </a:bodyPr>
          <a:lstStyle/>
          <a:p>
            <a:pPr algn="ctr"/>
            <a:r>
              <a:rPr lang="en-US" sz="2801">
                <a:latin typeface="Arial" panose="020B0604020202020204" pitchFamily="34" charset="0"/>
                <a:cs typeface="Arial" panose="020B0604020202020204" pitchFamily="34" charset="0"/>
              </a:rPr>
              <a:t>III. Prices of photovoltaic panels and batteries slashed by the Chinese manufacturing sector</a:t>
            </a:r>
          </a:p>
        </p:txBody>
      </p:sp>
    </p:spTree>
    <p:extLst>
      <p:ext uri="{BB962C8B-B14F-4D97-AF65-F5344CB8AC3E}">
        <p14:creationId xmlns:p14="http://schemas.microsoft.com/office/powerpoint/2010/main" val="3222062310"/>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rice trend solar modules August 2024"/>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44149" b="28793"/>
          <a:stretch/>
        </p:blipFill>
        <p:spPr bwMode="auto">
          <a:xfrm>
            <a:off x="5379913" y="1707790"/>
            <a:ext cx="4333951" cy="21567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pv-magazine-usa.com/wp-content/uploads/sites/2/2024/03/BAtteryPriceDecline2024.image_.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450"/>
          <a:stretch/>
        </p:blipFill>
        <p:spPr bwMode="auto">
          <a:xfrm>
            <a:off x="5506503" y="4494342"/>
            <a:ext cx="4080772" cy="253936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F8521D16-0311-631C-1EEB-5063FA3E84D8}"/>
              </a:ext>
            </a:extLst>
          </p:cNvPr>
          <p:cNvSpPr txBox="1"/>
          <p:nvPr/>
        </p:nvSpPr>
        <p:spPr>
          <a:xfrm>
            <a:off x="590881" y="3544201"/>
            <a:ext cx="4289729" cy="1323952"/>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PV panels now cost around €0.1/Wp. In China, factories are already able to produce battery packs at around €50/kWh.</a:t>
            </a:r>
          </a:p>
        </p:txBody>
      </p:sp>
      <p:sp>
        <p:nvSpPr>
          <p:cNvPr id="12" name="ZoneTexte 11">
            <a:extLst>
              <a:ext uri="{FF2B5EF4-FFF2-40B4-BE49-F238E27FC236}">
                <a16:creationId xmlns:a16="http://schemas.microsoft.com/office/drawing/2014/main" id="{B1937AED-50E2-CD02-1FCA-5667868FBC77}"/>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Drop in the price of photovoltaic (PV) panels and batteries</a:t>
            </a:r>
          </a:p>
        </p:txBody>
      </p:sp>
      <p:sp>
        <p:nvSpPr>
          <p:cNvPr id="13" name="Rectangle 12">
            <a:extLst>
              <a:ext uri="{FF2B5EF4-FFF2-40B4-BE49-F238E27FC236}">
                <a16:creationId xmlns:a16="http://schemas.microsoft.com/office/drawing/2014/main" id="{BE45F20E-390E-7C29-9BA6-C3B1E95489C4}"/>
              </a:ext>
            </a:extLst>
          </p:cNvPr>
          <p:cNvSpPr/>
          <p:nvPr/>
        </p:nvSpPr>
        <p:spPr>
          <a:xfrm>
            <a:off x="5246429" y="1366162"/>
            <a:ext cx="4600922" cy="284001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4" name="Rectangle 13">
            <a:extLst>
              <a:ext uri="{FF2B5EF4-FFF2-40B4-BE49-F238E27FC236}">
                <a16:creationId xmlns:a16="http://schemas.microsoft.com/office/drawing/2014/main" id="{A6E20F80-3040-24C7-5AE9-A52DF3C597D5}"/>
              </a:ext>
            </a:extLst>
          </p:cNvPr>
          <p:cNvSpPr/>
          <p:nvPr/>
        </p:nvSpPr>
        <p:spPr>
          <a:xfrm>
            <a:off x="5246429" y="4344017"/>
            <a:ext cx="4600922" cy="284001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2" name="Espace réservé du numéro de diapositive 1">
            <a:extLst>
              <a:ext uri="{FF2B5EF4-FFF2-40B4-BE49-F238E27FC236}">
                <a16:creationId xmlns:a16="http://schemas.microsoft.com/office/drawing/2014/main" id="{29E46A8A-310F-95D7-E4EF-6656A12D0899}"/>
              </a:ext>
            </a:extLst>
          </p:cNvPr>
          <p:cNvSpPr>
            <a:spLocks noGrp="1"/>
          </p:cNvSpPr>
          <p:nvPr>
            <p:ph type="sldNum" sz="quarter" idx="12"/>
          </p:nvPr>
        </p:nvSpPr>
        <p:spPr/>
        <p:txBody>
          <a:bodyPr/>
          <a:lstStyle/>
          <a:p>
            <a:fld id="{C7CC0789-4E3B-4896-AB79-9C52DA5A6F9C}" type="slidenum">
              <a:rPr lang="en-GB" smtClean="0"/>
              <a:t>481</a:t>
            </a:fld>
            <a:endParaRPr lang="en-GB"/>
          </a:p>
        </p:txBody>
      </p:sp>
    </p:spTree>
    <p:extLst>
      <p:ext uri="{BB962C8B-B14F-4D97-AF65-F5344CB8AC3E}">
        <p14:creationId xmlns:p14="http://schemas.microsoft.com/office/powerpoint/2010/main" val="1002549828"/>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9CA8FC59-8860-4A79-994D-FC2CDA56184E}"/>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Price for PV + battery electricity at the equator (in €/MWh)</a:t>
            </a:r>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2AEE6739-7F5D-376B-02F5-13EDBF27A3F8}"/>
                  </a:ext>
                </a:extLst>
              </p:cNvPr>
              <p:cNvSpPr txBox="1"/>
              <p:nvPr/>
            </p:nvSpPr>
            <p:spPr>
              <a:xfrm>
                <a:off x="590881" y="1272522"/>
                <a:ext cx="9485264" cy="6333339"/>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Let us estimate the cost of electricity produced by a 1 MWp PV installation combined with batteries to smooth out fluctuations in energy production.</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Assuming a load factor of 25% for the PV panels and that they produce the same quantity of electricity every day (a reasonable assumption at the equator), we also assume that the batteries are sized to store half of the daily amount of electricity generated. </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Since the 1 MWp PV installation would produce 1 × 0.25 × 24 = 6 MWh per day, this would require investing in a 3 MWh battery pack.</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CAPEX cost for the PV installation and battery pack would be:</a:t>
                </a:r>
              </a:p>
              <a:p>
                <a:pPr algn="just"/>
                <a:endParaRPr lang="en-US" sz="5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(0.1 × 1,000,000) + (3 × 1,000 × 50) = €250,000.</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Neglecting losses in the batteries, the PVs and battery pack would generate over their lifetime of 20 years:</a:t>
                </a:r>
              </a:p>
              <a:p>
                <a:pPr algn="just"/>
                <a:endParaRPr lang="en-US" sz="5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1 × 8,760 × 20 × 0.25 = 43,800 MWh.</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would lead to an average CAPEX cost per MWh produced of:</a:t>
                </a:r>
              </a:p>
              <a:p>
                <a:pPr algn="just"/>
                <a:endParaRPr lang="en-US" sz="500">
                  <a:latin typeface="Arial" panose="020B0604020202020204" pitchFamily="34" charset="0"/>
                  <a:cs typeface="Arial" panose="020B0604020202020204" pitchFamily="34" charset="0"/>
                </a:endParaRPr>
              </a:p>
              <a:p>
                <a:pPr algn="just"/>
                <a14:m>
                  <m:oMath xmlns:m="http://schemas.openxmlformats.org/officeDocument/2006/math">
                    <m:f>
                      <m:fPr>
                        <m:ctrlPr>
                          <a:rPr lang="en-US" sz="2001" i="1">
                            <a:latin typeface="Cambria Math" panose="02040503050406030204" pitchFamily="18" charset="0"/>
                            <a:cs typeface="Arial" panose="020B0604020202020204" pitchFamily="34" charset="0"/>
                          </a:rPr>
                        </m:ctrlPr>
                      </m:fPr>
                      <m:num>
                        <m:r>
                          <m:rPr>
                            <m:nor/>
                          </m:rPr>
                          <a:rPr lang="en-US" sz="2001" dirty="0">
                            <a:latin typeface="Arial" panose="020B0604020202020204" pitchFamily="34" charset="0"/>
                            <a:cs typeface="Arial" panose="020B0604020202020204" pitchFamily="34" charset="0"/>
                          </a:rPr>
                          <m:t>250,000</m:t>
                        </m:r>
                      </m:num>
                      <m:den>
                        <m:r>
                          <m:rPr>
                            <m:nor/>
                          </m:rPr>
                          <a:rPr lang="en-US" sz="2001" dirty="0">
                            <a:latin typeface="Arial" panose="020B0604020202020204" pitchFamily="34" charset="0"/>
                            <a:cs typeface="Arial" panose="020B0604020202020204" pitchFamily="34" charset="0"/>
                          </a:rPr>
                          <m:t>43,800</m:t>
                        </m:r>
                      </m:den>
                    </m:f>
                    <m:r>
                      <a:rPr lang="en-US" sz="2001" i="1">
                        <a:latin typeface="Cambria Math" panose="02040503050406030204" pitchFamily="18" charset="0"/>
                        <a:ea typeface="Cambria Math" panose="02040503050406030204" pitchFamily="18" charset="0"/>
                        <a:cs typeface="Arial" panose="020B0604020202020204" pitchFamily="34" charset="0"/>
                      </a:rPr>
                      <m:t>≈</m:t>
                    </m:r>
                  </m:oMath>
                </a14:m>
                <a:r>
                  <a:rPr lang="en-US" sz="2001">
                    <a:latin typeface="Arial" panose="020B0604020202020204" pitchFamily="34" charset="0"/>
                    <a:cs typeface="Arial" panose="020B0604020202020204" pitchFamily="34" charset="0"/>
                  </a:rPr>
                  <a:t> </a:t>
                </a:r>
                <a:r>
                  <a:rPr lang="en-US" sz="2001" b="1">
                    <a:latin typeface="Arial" panose="020B0604020202020204" pitchFamily="34" charset="0"/>
                    <a:cs typeface="Arial" panose="020B0604020202020204" pitchFamily="34" charset="0"/>
                  </a:rPr>
                  <a:t>€5.7/MWh</a:t>
                </a:r>
                <a:r>
                  <a:rPr lang="en-US" sz="2001">
                    <a:latin typeface="Arial" panose="020B0604020202020204" pitchFamily="34" charset="0"/>
                    <a:cs typeface="Arial" panose="020B0604020202020204" pitchFamily="34" charset="0"/>
                  </a:rPr>
                  <a:t>.</a:t>
                </a:r>
              </a:p>
            </p:txBody>
          </p:sp>
        </mc:Choice>
        <mc:Fallback xmlns="">
          <p:sp>
            <p:nvSpPr>
              <p:cNvPr id="11" name="ZoneTexte 10">
                <a:extLst>
                  <a:ext uri="{FF2B5EF4-FFF2-40B4-BE49-F238E27FC236}">
                    <a16:creationId xmlns:a16="http://schemas.microsoft.com/office/drawing/2014/main" id="{2AEE6739-7F5D-376B-02F5-13EDBF27A3F8}"/>
                  </a:ext>
                </a:extLst>
              </p:cNvPr>
              <p:cNvSpPr txBox="1">
                <a:spLocks noRot="1" noChangeAspect="1" noMove="1" noResize="1" noEditPoints="1" noAdjustHandles="1" noChangeArrowheads="1" noChangeShapeType="1" noTextEdit="1"/>
              </p:cNvSpPr>
              <p:nvPr/>
            </p:nvSpPr>
            <p:spPr>
              <a:xfrm>
                <a:off x="590881" y="1272522"/>
                <a:ext cx="9485264" cy="6333339"/>
              </a:xfrm>
              <a:prstGeom prst="rect">
                <a:avLst/>
              </a:prstGeom>
              <a:blipFill>
                <a:blip r:embed="rId2"/>
                <a:stretch>
                  <a:fillRect l="-707" t="-481" r="-643"/>
                </a:stretch>
              </a:blipFill>
            </p:spPr>
            <p:txBody>
              <a:bodyPr/>
              <a:lstStyle/>
              <a:p>
                <a:r>
                  <a:rPr lang="en-US">
                    <a:noFill/>
                  </a:rPr>
                  <a:t> </a:t>
                </a:r>
              </a:p>
            </p:txBody>
          </p:sp>
        </mc:Fallback>
      </mc:AlternateContent>
      <p:sp>
        <p:nvSpPr>
          <p:cNvPr id="2" name="Espace réservé du numéro de diapositive 1">
            <a:extLst>
              <a:ext uri="{FF2B5EF4-FFF2-40B4-BE49-F238E27FC236}">
                <a16:creationId xmlns:a16="http://schemas.microsoft.com/office/drawing/2014/main" id="{DF7D2D0D-3157-A0A5-052C-51C02D915EFC}"/>
              </a:ext>
            </a:extLst>
          </p:cNvPr>
          <p:cNvSpPr>
            <a:spLocks noGrp="1"/>
          </p:cNvSpPr>
          <p:nvPr>
            <p:ph type="sldNum" sz="quarter" idx="12"/>
          </p:nvPr>
        </p:nvSpPr>
        <p:spPr/>
        <p:txBody>
          <a:bodyPr/>
          <a:lstStyle/>
          <a:p>
            <a:fld id="{C7CC0789-4E3B-4896-AB79-9C52DA5A6F9C}" type="slidenum">
              <a:rPr lang="en-GB" smtClean="0"/>
              <a:t>482</a:t>
            </a:fld>
            <a:endParaRPr lang="en-GB"/>
          </a:p>
        </p:txBody>
      </p:sp>
    </p:spTree>
    <p:extLst>
      <p:ext uri="{BB962C8B-B14F-4D97-AF65-F5344CB8AC3E}">
        <p14:creationId xmlns:p14="http://schemas.microsoft.com/office/powerpoint/2010/main" val="2687387224"/>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rcRect t="71767" b="2115"/>
          <a:stretch/>
        </p:blipFill>
        <p:spPr>
          <a:xfrm>
            <a:off x="1259692" y="4230960"/>
            <a:ext cx="8174016" cy="1166557"/>
          </a:xfrm>
          <a:prstGeom prst="rect">
            <a:avLst/>
          </a:prstGeom>
        </p:spPr>
      </p:pic>
      <p:sp>
        <p:nvSpPr>
          <p:cNvPr id="6" name="ZoneTexte 5">
            <a:extLst>
              <a:ext uri="{FF2B5EF4-FFF2-40B4-BE49-F238E27FC236}">
                <a16:creationId xmlns:a16="http://schemas.microsoft.com/office/drawing/2014/main" id="{3485737A-DADC-51AD-08EE-F4CA66F27A79}"/>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Prices for forward electricity products in Belgium (in €/MWh)</a:t>
            </a:r>
          </a:p>
        </p:txBody>
      </p:sp>
      <p:sp>
        <p:nvSpPr>
          <p:cNvPr id="9" name="ZoneTexte 8">
            <a:extLst>
              <a:ext uri="{FF2B5EF4-FFF2-40B4-BE49-F238E27FC236}">
                <a16:creationId xmlns:a16="http://schemas.microsoft.com/office/drawing/2014/main" id="{278D1F7B-B226-D6F3-0640-FBE44DB59CEB}"/>
              </a:ext>
            </a:extLst>
          </p:cNvPr>
          <p:cNvSpPr txBox="1"/>
          <p:nvPr/>
        </p:nvSpPr>
        <p:spPr>
          <a:xfrm>
            <a:off x="3059796" y="5626438"/>
            <a:ext cx="4573808" cy="307899"/>
          </a:xfrm>
          <a:prstGeom prst="rect">
            <a:avLst/>
          </a:prstGeom>
          <a:noFill/>
        </p:spPr>
        <p:txBody>
          <a:bodyPr wrap="square" rtlCol="0">
            <a:spAutoFit/>
          </a:bodyPr>
          <a:lstStyle/>
          <a:p>
            <a:pPr algn="ctr"/>
            <a:r>
              <a:rPr lang="en-US" sz="1401" i="1">
                <a:latin typeface="Arial" panose="020B0604020202020204" pitchFamily="34" charset="0"/>
                <a:cs typeface="Arial" panose="020B0604020202020204" pitchFamily="34" charset="0"/>
              </a:rPr>
              <a:t>Quotation from September 11th, 2024, end of day.</a:t>
            </a:r>
            <a:endParaRPr lang="en-GB" sz="1401" i="1">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B9457AE0-CB0B-5633-8F20-176DBB808892}"/>
              </a:ext>
            </a:extLst>
          </p:cNvPr>
          <p:cNvSpPr txBox="1"/>
          <p:nvPr/>
        </p:nvSpPr>
        <p:spPr>
          <a:xfrm>
            <a:off x="590880" y="6410566"/>
            <a:ext cx="9425397" cy="1016065"/>
          </a:xfrm>
          <a:prstGeom prst="rect">
            <a:avLst/>
          </a:prstGeom>
          <a:noFill/>
        </p:spPr>
        <p:txBody>
          <a:bodyPr wrap="square">
            <a:spAutoFit/>
          </a:bodyPr>
          <a:lstStyle/>
          <a:p>
            <a:pPr algn="just"/>
            <a:r>
              <a:rPr lang="en-US" sz="2001" u="sng">
                <a:latin typeface="Arial" panose="020B0604020202020204" pitchFamily="34" charset="0"/>
                <a:cs typeface="Arial" panose="020B0604020202020204" pitchFamily="34" charset="0"/>
              </a:rPr>
              <a:t>Observation:</a:t>
            </a:r>
            <a:r>
              <a:rPr lang="en-US" sz="2001">
                <a:latin typeface="Arial" panose="020B0604020202020204" pitchFamily="34" charset="0"/>
                <a:cs typeface="Arial" panose="020B0604020202020204" pitchFamily="34" charset="0"/>
              </a:rPr>
              <a:t> It would not be excessive to describe electricity priced at €5.70/MWh as ‘free electricity’. This illustrates just how cheap PV panels and batteries have become!</a:t>
            </a:r>
            <a:endParaRPr lang="en-GB" sz="2001">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A72EE619-B231-FA85-EA8A-A01B31208AD4}"/>
              </a:ext>
            </a:extLst>
          </p:cNvPr>
          <p:cNvPicPr>
            <a:picLocks noChangeAspect="1"/>
          </p:cNvPicPr>
          <p:nvPr/>
        </p:nvPicPr>
        <p:blipFill>
          <a:blip r:embed="rId2"/>
          <a:srcRect t="11411" b="29940"/>
          <a:stretch/>
        </p:blipFill>
        <p:spPr>
          <a:xfrm>
            <a:off x="2283280" y="1603283"/>
            <a:ext cx="8174016" cy="2619539"/>
          </a:xfrm>
          <a:prstGeom prst="rect">
            <a:avLst/>
          </a:prstGeom>
        </p:spPr>
      </p:pic>
      <p:sp>
        <p:nvSpPr>
          <p:cNvPr id="13" name="Rectangle 12">
            <a:extLst>
              <a:ext uri="{FF2B5EF4-FFF2-40B4-BE49-F238E27FC236}">
                <a16:creationId xmlns:a16="http://schemas.microsoft.com/office/drawing/2014/main" id="{A0BEF498-E456-F20E-B4AF-B36B6120F6D3}"/>
              </a:ext>
            </a:extLst>
          </p:cNvPr>
          <p:cNvSpPr/>
          <p:nvPr/>
        </p:nvSpPr>
        <p:spPr>
          <a:xfrm>
            <a:off x="990945" y="1487224"/>
            <a:ext cx="8711508" cy="404602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2" name="Espace réservé du numéro de diapositive 1">
            <a:extLst>
              <a:ext uri="{FF2B5EF4-FFF2-40B4-BE49-F238E27FC236}">
                <a16:creationId xmlns:a16="http://schemas.microsoft.com/office/drawing/2014/main" id="{797E7736-52A8-FB35-16AE-F38697604157}"/>
              </a:ext>
            </a:extLst>
          </p:cNvPr>
          <p:cNvSpPr>
            <a:spLocks noGrp="1"/>
          </p:cNvSpPr>
          <p:nvPr>
            <p:ph type="sldNum" sz="quarter" idx="12"/>
          </p:nvPr>
        </p:nvSpPr>
        <p:spPr/>
        <p:txBody>
          <a:bodyPr/>
          <a:lstStyle/>
          <a:p>
            <a:fld id="{C7CC0789-4E3B-4896-AB79-9C52DA5A6F9C}" type="slidenum">
              <a:rPr lang="en-GB" smtClean="0"/>
              <a:t>483</a:t>
            </a:fld>
            <a:endParaRPr lang="en-GB"/>
          </a:p>
        </p:txBody>
      </p:sp>
    </p:spTree>
    <p:extLst>
      <p:ext uri="{BB962C8B-B14F-4D97-AF65-F5344CB8AC3E}">
        <p14:creationId xmlns:p14="http://schemas.microsoft.com/office/powerpoint/2010/main" val="1204315458"/>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5286" y="3017321"/>
            <a:ext cx="6642828" cy="379969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83646" y="7502900"/>
            <a:ext cx="8978725" cy="470186"/>
          </a:xfrm>
          <a:prstGeom prst="rect">
            <a:avLst/>
          </a:prstGeom>
          <a:noFill/>
        </p:spPr>
        <p:txBody>
          <a:bodyPr wrap="square" rtlCol="0">
            <a:spAutoFit/>
          </a:bodyPr>
          <a:lstStyle/>
          <a:p>
            <a:r>
              <a:rPr lang="en-US" sz="1200" i="1">
                <a:latin typeface="Arial" panose="020B0604020202020204" pitchFamily="34" charset="0"/>
                <a:cs typeface="Arial" panose="020B0604020202020204" pitchFamily="34" charset="0"/>
              </a:rPr>
              <a:t>Reference to the paper: Nijsse, F.J.M.M., Mercure, JF., Ameli, N. et al. </a:t>
            </a:r>
            <a:r>
              <a:rPr lang="en-US" sz="1200" b="1" i="1">
                <a:latin typeface="Arial" panose="020B0604020202020204" pitchFamily="34" charset="0"/>
                <a:cs typeface="Arial" panose="020B0604020202020204" pitchFamily="34" charset="0"/>
              </a:rPr>
              <a:t>The momentum of the solar energy transition</a:t>
            </a:r>
            <a:r>
              <a:rPr lang="en-US" sz="1200" i="1">
                <a:latin typeface="Arial" panose="020B0604020202020204" pitchFamily="34" charset="0"/>
                <a:cs typeface="Arial" panose="020B0604020202020204" pitchFamily="34" charset="0"/>
              </a:rPr>
              <a:t>.</a:t>
            </a:r>
          </a:p>
          <a:p>
            <a:r>
              <a:rPr lang="en-US" sz="1200" i="1">
                <a:latin typeface="Arial" panose="020B0604020202020204" pitchFamily="34" charset="0"/>
                <a:cs typeface="Arial" panose="020B0604020202020204" pitchFamily="34" charset="0"/>
              </a:rPr>
              <a:t>Nature Communications, </a:t>
            </a:r>
            <a:r>
              <a:rPr lang="en-US" sz="1200" b="1" i="1">
                <a:latin typeface="Arial" panose="020B0604020202020204" pitchFamily="34" charset="0"/>
                <a:cs typeface="Arial" panose="020B0604020202020204" pitchFamily="34" charset="0"/>
              </a:rPr>
              <a:t>14</a:t>
            </a:r>
            <a:r>
              <a:rPr lang="en-US" sz="1200" i="1">
                <a:latin typeface="Arial" panose="020B0604020202020204" pitchFamily="34" charset="0"/>
                <a:cs typeface="Arial" panose="020B0604020202020204" pitchFamily="34" charset="0"/>
              </a:rPr>
              <a:t>, 6542 (2023). https://doi.org/10.1038/s41467-023-41971-7</a:t>
            </a:r>
          </a:p>
        </p:txBody>
      </p:sp>
      <p:sp>
        <p:nvSpPr>
          <p:cNvPr id="7" name="ZoneTexte 6">
            <a:extLst>
              <a:ext uri="{FF2B5EF4-FFF2-40B4-BE49-F238E27FC236}">
                <a16:creationId xmlns:a16="http://schemas.microsoft.com/office/drawing/2014/main" id="{820EB2EF-AECF-6E42-0AD4-2FB46A3D73D1}"/>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Will solar PV become the world’s cheapest electricity source?</a:t>
            </a:r>
            <a:endParaRPr lang="en-GB" sz="2401" b="1">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2C37E288-340B-11FB-78AE-0582D4C641B0}"/>
              </a:ext>
            </a:extLst>
          </p:cNvPr>
          <p:cNvSpPr txBox="1"/>
          <p:nvPr/>
        </p:nvSpPr>
        <p:spPr>
          <a:xfrm>
            <a:off x="590880" y="1114340"/>
            <a:ext cx="9485264" cy="1323962"/>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Will solar PV soon be the cheapest source of electricity in most places around the world? A recent research paper published in Nature Communications suggests yes. Most surprisingly, this conclusion includes both short- and long-term storage costs for renewable energy sources.</a:t>
            </a:r>
          </a:p>
        </p:txBody>
      </p:sp>
      <p:sp>
        <p:nvSpPr>
          <p:cNvPr id="12" name="Rectangle 11">
            <a:extLst>
              <a:ext uri="{FF2B5EF4-FFF2-40B4-BE49-F238E27FC236}">
                <a16:creationId xmlns:a16="http://schemas.microsoft.com/office/drawing/2014/main" id="{4B288865-7CEA-D0F4-511E-02946C524270}"/>
              </a:ext>
            </a:extLst>
          </p:cNvPr>
          <p:cNvSpPr/>
          <p:nvPr/>
        </p:nvSpPr>
        <p:spPr>
          <a:xfrm>
            <a:off x="1372077" y="2710043"/>
            <a:ext cx="7949246" cy="441425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3" name="Espace réservé du numéro de diapositive 2">
            <a:extLst>
              <a:ext uri="{FF2B5EF4-FFF2-40B4-BE49-F238E27FC236}">
                <a16:creationId xmlns:a16="http://schemas.microsoft.com/office/drawing/2014/main" id="{7779D54C-E8D9-C745-6495-A18D7CFD9097}"/>
              </a:ext>
            </a:extLst>
          </p:cNvPr>
          <p:cNvSpPr>
            <a:spLocks noGrp="1"/>
          </p:cNvSpPr>
          <p:nvPr>
            <p:ph type="sldNum" sz="quarter" idx="12"/>
          </p:nvPr>
        </p:nvSpPr>
        <p:spPr/>
        <p:txBody>
          <a:bodyPr/>
          <a:lstStyle/>
          <a:p>
            <a:fld id="{C7CC0789-4E3B-4896-AB79-9C52DA5A6F9C}" type="slidenum">
              <a:rPr lang="en-GB" smtClean="0"/>
              <a:t>484</a:t>
            </a:fld>
            <a:endParaRPr lang="en-GB"/>
          </a:p>
        </p:txBody>
      </p:sp>
    </p:spTree>
    <p:extLst>
      <p:ext uri="{BB962C8B-B14F-4D97-AF65-F5344CB8AC3E}">
        <p14:creationId xmlns:p14="http://schemas.microsoft.com/office/powerpoint/2010/main" val="1011609903"/>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B777F8F4-DDCF-06AE-3A09-3DC003839250}"/>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Consequences of the affordability of PVs </a:t>
            </a:r>
            <a:r>
              <a:rPr lang="en-US" sz="2401" b="1">
                <a:latin typeface="Arial" panose="020B0604020202020204" pitchFamily="34" charset="0"/>
                <a:cs typeface="Arial" panose="020B0604020202020204" pitchFamily="34" charset="0"/>
              </a:rPr>
              <a:t>and batteries</a:t>
            </a:r>
          </a:p>
        </p:txBody>
      </p:sp>
      <p:sp>
        <p:nvSpPr>
          <p:cNvPr id="8" name="ZoneTexte 7">
            <a:extLst>
              <a:ext uri="{FF2B5EF4-FFF2-40B4-BE49-F238E27FC236}">
                <a16:creationId xmlns:a16="http://schemas.microsoft.com/office/drawing/2014/main" id="{9C3CA2D7-FAA0-A7A6-B502-D8CE5A0F1B7D}"/>
              </a:ext>
            </a:extLst>
          </p:cNvPr>
          <p:cNvSpPr txBox="1"/>
          <p:nvPr/>
        </p:nvSpPr>
        <p:spPr>
          <a:xfrm>
            <a:off x="590881" y="1331361"/>
            <a:ext cx="9485264" cy="3786934"/>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Countries and companies investing in gas as a flexible bridge to renewable energy may be misguided, as batteries will primarily handle renewable energy fluctuations.</a:t>
            </a:r>
          </a:p>
          <a:p>
            <a:pPr algn="just"/>
            <a:endParaRPr lang="en-US" sz="2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African nations, long held back by limited affordable electricity, could see phenomenal growth as PV and battery installations capitalize on abundant sunshine.</a:t>
            </a:r>
          </a:p>
          <a:p>
            <a:pPr algn="just"/>
            <a:endParaRPr lang="en-US" sz="2000">
              <a:latin typeface="Arial" panose="020B0604020202020204" pitchFamily="34" charset="0"/>
              <a:cs typeface="Arial" panose="020B0604020202020204" pitchFamily="34" charset="0"/>
            </a:endParaRPr>
          </a:p>
          <a:p>
            <a:pPr algn="just"/>
            <a:r>
              <a:rPr lang="en-US" sz="2001" b="1">
                <a:latin typeface="Arial" panose="020B0604020202020204" pitchFamily="34" charset="0"/>
                <a:cs typeface="Arial" panose="020B0604020202020204" pitchFamily="34" charset="0"/>
              </a:rPr>
              <a:t>Energy-intensive industries may relocate to equatorial regions with cheap, stable electricity. </a:t>
            </a:r>
            <a:r>
              <a:rPr lang="en-US" sz="2001">
                <a:latin typeface="Arial" panose="020B0604020202020204" pitchFamily="34" charset="0"/>
                <a:cs typeface="Arial" panose="020B0604020202020204" pitchFamily="34" charset="0"/>
              </a:rPr>
              <a:t>This could pose challenges for countries like Germany, which have energy-intensive industries and will not benefit in the same way from cheap photovoltaic power.</a:t>
            </a:r>
          </a:p>
        </p:txBody>
      </p:sp>
      <p:sp>
        <p:nvSpPr>
          <p:cNvPr id="10" name="ZoneTexte 9">
            <a:extLst>
              <a:ext uri="{FF2B5EF4-FFF2-40B4-BE49-F238E27FC236}">
                <a16:creationId xmlns:a16="http://schemas.microsoft.com/office/drawing/2014/main" id="{BCBACD20-DD6B-A642-1131-6D10E6CA2C98}"/>
              </a:ext>
            </a:extLst>
          </p:cNvPr>
          <p:cNvSpPr txBox="1"/>
          <p:nvPr/>
        </p:nvSpPr>
        <p:spPr>
          <a:xfrm>
            <a:off x="590881" y="5228841"/>
            <a:ext cx="9425397" cy="1939759"/>
          </a:xfrm>
          <a:prstGeom prst="rect">
            <a:avLst/>
          </a:prstGeom>
          <a:noFill/>
        </p:spPr>
        <p:txBody>
          <a:bodyPr wrap="square">
            <a:spAutoFit/>
          </a:bodyPr>
          <a:lstStyle/>
          <a:p>
            <a:pPr algn="just"/>
            <a:r>
              <a:rPr lang="en-US" sz="2001" u="sng">
                <a:latin typeface="Arial" panose="020B0604020202020204" pitchFamily="34" charset="0"/>
                <a:cs typeface="Arial" panose="020B0604020202020204" pitchFamily="34" charset="0"/>
              </a:rPr>
              <a:t>Note:</a:t>
            </a:r>
            <a:r>
              <a:rPr lang="en-US" sz="2001">
                <a:latin typeface="Arial" panose="020B0604020202020204" pitchFamily="34" charset="0"/>
                <a:cs typeface="Arial" panose="020B0604020202020204" pitchFamily="34" charset="0"/>
              </a:rPr>
              <a:t> While PV energy is becoming incredibly cheap, we should not underestimate the ability of the fossil fuel industry to compete on price, even in Africa. Indeed, even if gas is sold at around €35/MWh on the Dutch TTF (the reference price for the EU market), U.S. gas producers are doing just fine with a gas price below €10/MWh at the Henry Hub. Furthermore, it is reported that Qatar can produce LNG at a cost of less than €2/MWh.</a:t>
            </a:r>
            <a:endParaRPr lang="en-GB" sz="2001">
              <a:latin typeface="Arial" panose="020B0604020202020204" pitchFamily="34" charset="0"/>
              <a:cs typeface="Arial" panose="020B0604020202020204" pitchFamily="34" charset="0"/>
            </a:endParaRPr>
          </a:p>
        </p:txBody>
      </p:sp>
      <p:sp>
        <p:nvSpPr>
          <p:cNvPr id="3" name="Espace réservé du numéro de diapositive 2">
            <a:extLst>
              <a:ext uri="{FF2B5EF4-FFF2-40B4-BE49-F238E27FC236}">
                <a16:creationId xmlns:a16="http://schemas.microsoft.com/office/drawing/2014/main" id="{D02BB332-631D-3959-C10A-F639E9836EE2}"/>
              </a:ext>
            </a:extLst>
          </p:cNvPr>
          <p:cNvSpPr>
            <a:spLocks noGrp="1"/>
          </p:cNvSpPr>
          <p:nvPr>
            <p:ph type="sldNum" sz="quarter" idx="12"/>
          </p:nvPr>
        </p:nvSpPr>
        <p:spPr/>
        <p:txBody>
          <a:bodyPr/>
          <a:lstStyle/>
          <a:p>
            <a:fld id="{C7CC0789-4E3B-4896-AB79-9C52DA5A6F9C}" type="slidenum">
              <a:rPr lang="en-GB" smtClean="0"/>
              <a:t>485</a:t>
            </a:fld>
            <a:endParaRPr lang="en-GB"/>
          </a:p>
        </p:txBody>
      </p:sp>
    </p:spTree>
    <p:extLst>
      <p:ext uri="{BB962C8B-B14F-4D97-AF65-F5344CB8AC3E}">
        <p14:creationId xmlns:p14="http://schemas.microsoft.com/office/powerpoint/2010/main" val="712478705"/>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76CA0FF8-7120-C694-4A45-F9542BB078C6}"/>
              </a:ext>
            </a:extLst>
          </p:cNvPr>
          <p:cNvGrpSpPr/>
          <p:nvPr/>
        </p:nvGrpSpPr>
        <p:grpSpPr>
          <a:xfrm>
            <a:off x="2315878" y="3357701"/>
            <a:ext cx="6061644" cy="3275818"/>
            <a:chOff x="764440" y="2941981"/>
            <a:chExt cx="6904511" cy="3414746"/>
          </a:xfrm>
        </p:grpSpPr>
        <p:pic>
          <p:nvPicPr>
            <p:cNvPr id="4" name="Picture 2">
              <a:extLst>
                <a:ext uri="{FF2B5EF4-FFF2-40B4-BE49-F238E27FC236}">
                  <a16:creationId xmlns:a16="http://schemas.microsoft.com/office/drawing/2014/main" id="{43495EBE-DE11-1C76-156A-BF734B163E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89"/>
            <a:stretch/>
          </p:blipFill>
          <p:spPr bwMode="auto">
            <a:xfrm>
              <a:off x="764441" y="2941982"/>
              <a:ext cx="6904510" cy="341474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BBF2197-7D3D-2C6B-B773-CE33FBB61487}"/>
                </a:ext>
              </a:extLst>
            </p:cNvPr>
            <p:cNvSpPr/>
            <p:nvPr/>
          </p:nvSpPr>
          <p:spPr>
            <a:xfrm>
              <a:off x="764440" y="2941981"/>
              <a:ext cx="6904509" cy="341474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348"/>
            </a:p>
          </p:txBody>
        </p:sp>
      </p:grpSp>
      <p:sp>
        <p:nvSpPr>
          <p:cNvPr id="8" name="ZoneTexte 7"/>
          <p:cNvSpPr txBox="1"/>
          <p:nvPr/>
        </p:nvSpPr>
        <p:spPr>
          <a:xfrm>
            <a:off x="1239001" y="2205188"/>
            <a:ext cx="157729" cy="335289"/>
          </a:xfrm>
          <a:prstGeom prst="rect">
            <a:avLst/>
          </a:prstGeom>
          <a:noFill/>
        </p:spPr>
        <p:txBody>
          <a:bodyPr wrap="square" rtlCol="0">
            <a:spAutoFit/>
          </a:bodyPr>
          <a:lstStyle/>
          <a:p>
            <a:endParaRPr lang="en-US" sz="1579"/>
          </a:p>
        </p:txBody>
      </p:sp>
      <p:sp>
        <p:nvSpPr>
          <p:cNvPr id="11" name="ZoneTexte 10">
            <a:extLst>
              <a:ext uri="{FF2B5EF4-FFF2-40B4-BE49-F238E27FC236}">
                <a16:creationId xmlns:a16="http://schemas.microsoft.com/office/drawing/2014/main" id="{C261568A-CBB8-08E8-EAA4-DE418EC21878}"/>
              </a:ext>
            </a:extLst>
          </p:cNvPr>
          <p:cNvSpPr txBox="1"/>
          <p:nvPr/>
        </p:nvSpPr>
        <p:spPr>
          <a:xfrm>
            <a:off x="2737239" y="6727794"/>
            <a:ext cx="5218919" cy="307899"/>
          </a:xfrm>
          <a:prstGeom prst="rect">
            <a:avLst/>
          </a:prstGeom>
          <a:noFill/>
        </p:spPr>
        <p:txBody>
          <a:bodyPr wrap="square">
            <a:spAutoFit/>
          </a:bodyPr>
          <a:lstStyle/>
          <a:p>
            <a:pPr algn="ctr"/>
            <a:r>
              <a:rPr lang="en-US" sz="1401" i="1">
                <a:latin typeface="Arial" panose="020B0604020202020204" pitchFamily="34" charset="0"/>
                <a:cs typeface="Arial" panose="020B0604020202020204" pitchFamily="34" charset="0"/>
              </a:rPr>
              <a:t>A mapped prototype of the Global Grid proposed by GEIDCO.</a:t>
            </a:r>
            <a:endParaRPr lang="en-GB" sz="1401" i="1">
              <a:latin typeface="Arial" panose="020B0604020202020204" pitchFamily="34" charset="0"/>
              <a:cs typeface="Arial" panose="020B0604020202020204" pitchFamily="34" charset="0"/>
            </a:endParaRPr>
          </a:p>
        </p:txBody>
      </p:sp>
      <p:sp>
        <p:nvSpPr>
          <p:cNvPr id="2" name="Rectangle 1"/>
          <p:cNvSpPr/>
          <p:nvPr/>
        </p:nvSpPr>
        <p:spPr>
          <a:xfrm>
            <a:off x="83645" y="7451796"/>
            <a:ext cx="7254566" cy="461848"/>
          </a:xfrm>
          <a:prstGeom prst="rect">
            <a:avLst/>
          </a:prstGeom>
        </p:spPr>
        <p:txBody>
          <a:bodyPr wrap="square">
            <a:spAutoFit/>
          </a:bodyPr>
          <a:lstStyle/>
          <a:p>
            <a:pPr algn="just"/>
            <a:r>
              <a:rPr lang="fr-BE" sz="1200" i="1">
                <a:solidFill>
                  <a:srgbClr val="212529"/>
                </a:solidFill>
                <a:latin typeface="Arial" panose="020B0604020202020204" pitchFamily="34" charset="0"/>
                <a:cs typeface="Arial" panose="020B0604020202020204" pitchFamily="34" charset="0"/>
              </a:rPr>
              <a:t>More on the Global Grid: Chatzivasileiadis, S., Ernst, D., &amp; Andersson, G. (2013). </a:t>
            </a:r>
            <a:r>
              <a:rPr lang="fr-BE" sz="1200" b="1" i="1">
                <a:solidFill>
                  <a:srgbClr val="212529"/>
                </a:solidFill>
                <a:latin typeface="Arial" panose="020B0604020202020204" pitchFamily="34" charset="0"/>
                <a:cs typeface="Arial" panose="020B0604020202020204" pitchFamily="34" charset="0"/>
              </a:rPr>
              <a:t>The global grid</a:t>
            </a:r>
            <a:r>
              <a:rPr lang="fr-BE" sz="1200" i="1">
                <a:solidFill>
                  <a:srgbClr val="212529"/>
                </a:solidFill>
                <a:latin typeface="Arial" panose="020B0604020202020204" pitchFamily="34" charset="0"/>
                <a:cs typeface="Arial" panose="020B0604020202020204" pitchFamily="34" charset="0"/>
              </a:rPr>
              <a:t>. Renewable Energy, 57, 372-383. </a:t>
            </a:r>
            <a:r>
              <a:rPr lang="fr-BE" sz="1200" i="1">
                <a:solidFill>
                  <a:srgbClr val="212529"/>
                </a:solidFill>
                <a:latin typeface="Arial" panose="020B0604020202020204" pitchFamily="34" charset="0"/>
                <a:cs typeface="Arial" panose="020B0604020202020204" pitchFamily="34" charset="0"/>
                <a:hlinkClick r:id="rId3"/>
              </a:rPr>
              <a:t>https://hdl.handle.net/2268/144423</a:t>
            </a:r>
            <a:endParaRPr lang="fr-BE" sz="1200" i="1">
              <a:solidFill>
                <a:srgbClr val="212529"/>
              </a:solidFill>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F1C39F65-B985-A027-3E3B-41CA5BB79948}"/>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Consequences of the affordability of PVs </a:t>
            </a:r>
            <a:r>
              <a:rPr lang="en-US" sz="2401" b="1">
                <a:latin typeface="Arial" panose="020B0604020202020204" pitchFamily="34" charset="0"/>
                <a:cs typeface="Arial" panose="020B0604020202020204" pitchFamily="34" charset="0"/>
              </a:rPr>
              <a:t>and batteries</a:t>
            </a:r>
          </a:p>
        </p:txBody>
      </p:sp>
      <p:sp>
        <p:nvSpPr>
          <p:cNvPr id="12" name="ZoneTexte 11">
            <a:extLst>
              <a:ext uri="{FF2B5EF4-FFF2-40B4-BE49-F238E27FC236}">
                <a16:creationId xmlns:a16="http://schemas.microsoft.com/office/drawing/2014/main" id="{7215328E-B9DE-3F90-13F9-CA54454CAD90}"/>
              </a:ext>
            </a:extLst>
          </p:cNvPr>
          <p:cNvSpPr txBox="1"/>
          <p:nvPr/>
        </p:nvSpPr>
        <p:spPr>
          <a:xfrm>
            <a:off x="590881" y="1112892"/>
            <a:ext cx="9485264" cy="1785810"/>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Countries lacking abundant solar energy could address this issue by initiating the development of a </a:t>
            </a:r>
            <a:r>
              <a:rPr lang="en-US" sz="2001" b="1">
                <a:latin typeface="Arial" panose="020B0604020202020204" pitchFamily="34" charset="0"/>
                <a:cs typeface="Arial" panose="020B0604020202020204" pitchFamily="34" charset="0"/>
              </a:rPr>
              <a:t>Global Grid </a:t>
            </a:r>
            <a:r>
              <a:rPr lang="en-US" sz="2001">
                <a:latin typeface="Arial" panose="020B0604020202020204" pitchFamily="34" charset="0"/>
                <a:cs typeface="Arial" panose="020B0604020202020204" pitchFamily="34" charset="0"/>
              </a:rPr>
              <a:t>to globalize electricity as a commodity, ensuring more uniform pricing worldwide.</a:t>
            </a:r>
          </a:p>
          <a:p>
            <a:pPr algn="just"/>
            <a:endParaRPr lang="en-US" sz="1000">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 Global Grid would also naturally mitigate renewable energy fluctuations, significantly lowering renewable electricity costs.</a:t>
            </a:r>
            <a:endParaRPr lang="en-GB" sz="2001">
              <a:latin typeface="Arial" panose="020B0604020202020204" pitchFamily="34" charset="0"/>
              <a:cs typeface="Arial" panose="020B0604020202020204" pitchFamily="34" charset="0"/>
            </a:endParaRPr>
          </a:p>
        </p:txBody>
      </p:sp>
      <p:sp>
        <p:nvSpPr>
          <p:cNvPr id="9" name="Espace réservé du numéro de diapositive 8">
            <a:extLst>
              <a:ext uri="{FF2B5EF4-FFF2-40B4-BE49-F238E27FC236}">
                <a16:creationId xmlns:a16="http://schemas.microsoft.com/office/drawing/2014/main" id="{12DF9617-3259-DCB1-25CE-E965F80FBAFE}"/>
              </a:ext>
            </a:extLst>
          </p:cNvPr>
          <p:cNvSpPr>
            <a:spLocks noGrp="1"/>
          </p:cNvSpPr>
          <p:nvPr>
            <p:ph type="sldNum" sz="quarter" idx="12"/>
          </p:nvPr>
        </p:nvSpPr>
        <p:spPr/>
        <p:txBody>
          <a:bodyPr/>
          <a:lstStyle/>
          <a:p>
            <a:fld id="{C7CC0789-4E3B-4896-AB79-9C52DA5A6F9C}" type="slidenum">
              <a:rPr lang="en-GB" smtClean="0"/>
              <a:t>486</a:t>
            </a:fld>
            <a:endParaRPr lang="en-GB"/>
          </a:p>
        </p:txBody>
      </p:sp>
    </p:spTree>
    <p:extLst>
      <p:ext uri="{BB962C8B-B14F-4D97-AF65-F5344CB8AC3E}">
        <p14:creationId xmlns:p14="http://schemas.microsoft.com/office/powerpoint/2010/main" val="2118597106"/>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832786" y="4418254"/>
            <a:ext cx="4674990" cy="2327612"/>
          </a:xfrm>
          <a:prstGeom prst="rect">
            <a:avLst/>
          </a:prstGeom>
        </p:spPr>
      </p:pic>
      <p:pic>
        <p:nvPicPr>
          <p:cNvPr id="7" name="Image 6"/>
          <p:cNvPicPr>
            <a:picLocks noChangeAspect="1"/>
          </p:cNvPicPr>
          <p:nvPr/>
        </p:nvPicPr>
        <p:blipFill>
          <a:blip r:embed="rId3"/>
          <a:stretch>
            <a:fillRect/>
          </a:stretch>
        </p:blipFill>
        <p:spPr>
          <a:xfrm>
            <a:off x="5641635" y="4418254"/>
            <a:ext cx="4265048" cy="2327612"/>
          </a:xfrm>
          <a:prstGeom prst="rect">
            <a:avLst/>
          </a:prstGeom>
        </p:spPr>
      </p:pic>
      <p:sp>
        <p:nvSpPr>
          <p:cNvPr id="3" name="ZoneTexte 2">
            <a:extLst>
              <a:ext uri="{FF2B5EF4-FFF2-40B4-BE49-F238E27FC236}">
                <a16:creationId xmlns:a16="http://schemas.microsoft.com/office/drawing/2014/main" id="{5F513C29-8191-0B09-7E6C-14CC0360AA18}"/>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Consequences of the affordability of PVs </a:t>
            </a:r>
            <a:r>
              <a:rPr lang="en-US" sz="2401" b="1">
                <a:latin typeface="Arial" panose="020B0604020202020204" pitchFamily="34" charset="0"/>
                <a:cs typeface="Arial" panose="020B0604020202020204" pitchFamily="34" charset="0"/>
              </a:rPr>
              <a:t>and batteries</a:t>
            </a:r>
          </a:p>
        </p:txBody>
      </p:sp>
      <p:sp>
        <p:nvSpPr>
          <p:cNvPr id="8" name="ZoneTexte 7">
            <a:extLst>
              <a:ext uri="{FF2B5EF4-FFF2-40B4-BE49-F238E27FC236}">
                <a16:creationId xmlns:a16="http://schemas.microsoft.com/office/drawing/2014/main" id="{C395253C-F446-3D11-9D0F-84F57CACCFF4}"/>
              </a:ext>
            </a:extLst>
          </p:cNvPr>
          <p:cNvSpPr txBox="1"/>
          <p:nvPr/>
        </p:nvSpPr>
        <p:spPr>
          <a:xfrm>
            <a:off x="590881" y="1382275"/>
            <a:ext cx="9485264" cy="2247657"/>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The drop in battery prices is making electric vehicles (EVs) significantly cheaper per kilometer than internal combustion engine (ICE) cars. Increased battery energy density now allows for affordable EVs with ranges exceeding 1,000 km.</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Additionally, the arrival of 4C batteries enables very fast recharging (60 min / 4 = 15 min) at fast-charging stations. These factors suggest that the ICE market may collapse within the coming decades, or even just years.</a:t>
            </a:r>
            <a:endParaRPr lang="en-GB" sz="2001">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DE911C0-E681-D9C9-1A6E-54D1B5CEB1EE}"/>
              </a:ext>
            </a:extLst>
          </p:cNvPr>
          <p:cNvSpPr/>
          <p:nvPr/>
        </p:nvSpPr>
        <p:spPr>
          <a:xfrm>
            <a:off x="652856" y="4200327"/>
            <a:ext cx="9387689" cy="276926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4" name="Espace réservé du numéro de diapositive 3">
            <a:extLst>
              <a:ext uri="{FF2B5EF4-FFF2-40B4-BE49-F238E27FC236}">
                <a16:creationId xmlns:a16="http://schemas.microsoft.com/office/drawing/2014/main" id="{82626483-4309-03B0-9147-48AA7C3DEB47}"/>
              </a:ext>
            </a:extLst>
          </p:cNvPr>
          <p:cNvSpPr>
            <a:spLocks noGrp="1"/>
          </p:cNvSpPr>
          <p:nvPr>
            <p:ph type="sldNum" sz="quarter" idx="12"/>
          </p:nvPr>
        </p:nvSpPr>
        <p:spPr/>
        <p:txBody>
          <a:bodyPr/>
          <a:lstStyle/>
          <a:p>
            <a:fld id="{C7CC0789-4E3B-4896-AB79-9C52DA5A6F9C}" type="slidenum">
              <a:rPr lang="en-GB" smtClean="0"/>
              <a:t>487</a:t>
            </a:fld>
            <a:endParaRPr lang="en-GB"/>
          </a:p>
        </p:txBody>
      </p:sp>
    </p:spTree>
    <p:extLst>
      <p:ext uri="{BB962C8B-B14F-4D97-AF65-F5344CB8AC3E}">
        <p14:creationId xmlns:p14="http://schemas.microsoft.com/office/powerpoint/2010/main" val="1589724095"/>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011390" y="2810133"/>
            <a:ext cx="4862696" cy="3686149"/>
          </a:xfrm>
          <a:prstGeom prst="rect">
            <a:avLst/>
          </a:prstGeom>
        </p:spPr>
      </p:pic>
      <p:sp>
        <p:nvSpPr>
          <p:cNvPr id="3" name="ZoneTexte 2">
            <a:extLst>
              <a:ext uri="{FF2B5EF4-FFF2-40B4-BE49-F238E27FC236}">
                <a16:creationId xmlns:a16="http://schemas.microsoft.com/office/drawing/2014/main" id="{C261568A-CBB8-08E8-EAA4-DE418EC21878}"/>
              </a:ext>
            </a:extLst>
          </p:cNvPr>
          <p:cNvSpPr txBox="1"/>
          <p:nvPr/>
        </p:nvSpPr>
        <p:spPr>
          <a:xfrm>
            <a:off x="5787542" y="6666916"/>
            <a:ext cx="3385401" cy="523427"/>
          </a:xfrm>
          <a:prstGeom prst="rect">
            <a:avLst/>
          </a:prstGeom>
          <a:noFill/>
        </p:spPr>
        <p:txBody>
          <a:bodyPr wrap="square">
            <a:spAutoFit/>
          </a:bodyPr>
          <a:lstStyle/>
          <a:p>
            <a:pPr algn="ctr"/>
            <a:r>
              <a:rPr lang="en-US" sz="1401" i="1">
                <a:latin typeface="Arial" panose="020B0604020202020204" pitchFamily="34" charset="0"/>
                <a:cs typeface="Arial" panose="020B0604020202020204" pitchFamily="34" charset="0"/>
              </a:rPr>
              <a:t>Distribution of oil demand in the OECD in 2022, by sector.</a:t>
            </a:r>
            <a:endParaRPr lang="en-GB" sz="1401" i="1">
              <a:latin typeface="Arial" panose="020B0604020202020204" pitchFamily="34" charset="0"/>
              <a:cs typeface="Arial" panose="020B0604020202020204" pitchFamily="34" charset="0"/>
            </a:endParaRPr>
          </a:p>
        </p:txBody>
      </p:sp>
      <p:sp>
        <p:nvSpPr>
          <p:cNvPr id="7" name="Rectangle 3"/>
          <p:cNvSpPr>
            <a:spLocks noChangeArrowheads="1"/>
          </p:cNvSpPr>
          <p:nvPr/>
        </p:nvSpPr>
        <p:spPr bwMode="auto">
          <a:xfrm>
            <a:off x="134704" y="1032878"/>
            <a:ext cx="65" cy="22043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1133" rIns="0" bIns="-1113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01884"/>
            <a:endParaRPr lang="en-US" altLang="en-US" sz="1579"/>
          </a:p>
        </p:txBody>
      </p:sp>
      <p:sp>
        <p:nvSpPr>
          <p:cNvPr id="6" name="ZoneTexte 5">
            <a:extLst>
              <a:ext uri="{FF2B5EF4-FFF2-40B4-BE49-F238E27FC236}">
                <a16:creationId xmlns:a16="http://schemas.microsoft.com/office/drawing/2014/main" id="{664F69CA-FD4D-668C-C9AA-794A11510248}"/>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Consequences of the affordability of PVs </a:t>
            </a:r>
            <a:r>
              <a:rPr lang="en-US" sz="2401" b="1">
                <a:latin typeface="Arial" panose="020B0604020202020204" pitchFamily="34" charset="0"/>
                <a:cs typeface="Arial" panose="020B0604020202020204" pitchFamily="34" charset="0"/>
              </a:rPr>
              <a:t>and batteries</a:t>
            </a:r>
          </a:p>
        </p:txBody>
      </p:sp>
      <p:sp>
        <p:nvSpPr>
          <p:cNvPr id="9" name="ZoneTexte 8">
            <a:extLst>
              <a:ext uri="{FF2B5EF4-FFF2-40B4-BE49-F238E27FC236}">
                <a16:creationId xmlns:a16="http://schemas.microsoft.com/office/drawing/2014/main" id="{E77C7613-BB30-8C95-C476-398D353ED426}"/>
              </a:ext>
            </a:extLst>
          </p:cNvPr>
          <p:cNvSpPr txBox="1"/>
          <p:nvPr/>
        </p:nvSpPr>
        <p:spPr>
          <a:xfrm>
            <a:off x="590879" y="2810133"/>
            <a:ext cx="3818825" cy="3787149"/>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Given this, many OPEC+ countries risk losing their influence if they do not reform. To remain relevant on the global stage, they must reinvent themselves as dynamic eco-nomies, independent of oil industry subsidies.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Significant challenges lie ahead for countries like Iran, Russia, and Saudi Arabia.</a:t>
            </a:r>
          </a:p>
        </p:txBody>
      </p:sp>
      <p:sp>
        <p:nvSpPr>
          <p:cNvPr id="11" name="ZoneTexte 10">
            <a:extLst>
              <a:ext uri="{FF2B5EF4-FFF2-40B4-BE49-F238E27FC236}">
                <a16:creationId xmlns:a16="http://schemas.microsoft.com/office/drawing/2014/main" id="{EC295FF1-390A-D232-864E-662D7810F136}"/>
              </a:ext>
            </a:extLst>
          </p:cNvPr>
          <p:cNvSpPr txBox="1"/>
          <p:nvPr/>
        </p:nvSpPr>
        <p:spPr>
          <a:xfrm>
            <a:off x="590880" y="1522797"/>
            <a:ext cx="9425398" cy="1016065"/>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This is troubling news for OPEC+. The organization is already losing market share (see section I) and now faces a gradual loss of its road transport business, which accounts for around half of oil demand.</a:t>
            </a:r>
          </a:p>
        </p:txBody>
      </p:sp>
      <p:sp>
        <p:nvSpPr>
          <p:cNvPr id="14" name="Rectangle 13">
            <a:extLst>
              <a:ext uri="{FF2B5EF4-FFF2-40B4-BE49-F238E27FC236}">
                <a16:creationId xmlns:a16="http://schemas.microsoft.com/office/drawing/2014/main" id="{714A0E86-E0A2-91E8-3597-F0CD094C564D}"/>
              </a:ext>
            </a:extLst>
          </p:cNvPr>
          <p:cNvSpPr/>
          <p:nvPr/>
        </p:nvSpPr>
        <p:spPr>
          <a:xfrm>
            <a:off x="5011391" y="2793338"/>
            <a:ext cx="4926221" cy="379188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348"/>
          </a:p>
        </p:txBody>
      </p:sp>
      <p:sp>
        <p:nvSpPr>
          <p:cNvPr id="4" name="Espace réservé du numéro de diapositive 3">
            <a:extLst>
              <a:ext uri="{FF2B5EF4-FFF2-40B4-BE49-F238E27FC236}">
                <a16:creationId xmlns:a16="http://schemas.microsoft.com/office/drawing/2014/main" id="{53102AEB-CA8A-C32D-8BCE-BA51BF840C5B}"/>
              </a:ext>
            </a:extLst>
          </p:cNvPr>
          <p:cNvSpPr>
            <a:spLocks noGrp="1"/>
          </p:cNvSpPr>
          <p:nvPr>
            <p:ph type="sldNum" sz="quarter" idx="12"/>
          </p:nvPr>
        </p:nvSpPr>
        <p:spPr/>
        <p:txBody>
          <a:bodyPr/>
          <a:lstStyle/>
          <a:p>
            <a:fld id="{C7CC0789-4E3B-4896-AB79-9C52DA5A6F9C}" type="slidenum">
              <a:rPr lang="en-GB" smtClean="0"/>
              <a:t>488</a:t>
            </a:fld>
            <a:endParaRPr lang="en-GB"/>
          </a:p>
        </p:txBody>
      </p:sp>
    </p:spTree>
    <p:extLst>
      <p:ext uri="{BB962C8B-B14F-4D97-AF65-F5344CB8AC3E}">
        <p14:creationId xmlns:p14="http://schemas.microsoft.com/office/powerpoint/2010/main" val="358631669"/>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2227" y="1789746"/>
            <a:ext cx="3284723" cy="44532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75454" y="6454032"/>
            <a:ext cx="3688411" cy="738956"/>
          </a:xfrm>
          <a:prstGeom prst="rect">
            <a:avLst/>
          </a:prstGeom>
        </p:spPr>
        <p:txBody>
          <a:bodyPr wrap="square">
            <a:spAutoFit/>
          </a:bodyPr>
          <a:lstStyle/>
          <a:p>
            <a:pPr algn="ctr"/>
            <a:r>
              <a:rPr lang="en-US" sz="1401" i="1">
                <a:solidFill>
                  <a:srgbClr val="0F1419"/>
                </a:solidFill>
                <a:latin typeface="Arial" panose="020B0604020202020204" pitchFamily="34" charset="0"/>
                <a:cs typeface="Arial" panose="020B0604020202020204" pitchFamily="34" charset="0"/>
              </a:rPr>
              <a:t>The Chinese carmaker BYD sells about twice as many electric vehicles as all German carmakers combined. </a:t>
            </a:r>
            <a:endParaRPr lang="en-US" sz="1401" i="1">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A9670E56-552D-FD1E-B651-DC1867001908}"/>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Consequences of the affordability of PVs </a:t>
            </a:r>
            <a:r>
              <a:rPr lang="en-US" sz="2401" b="1">
                <a:latin typeface="Arial" panose="020B0604020202020204" pitchFamily="34" charset="0"/>
                <a:cs typeface="Arial" panose="020B0604020202020204" pitchFamily="34" charset="0"/>
              </a:rPr>
              <a:t>and batteries</a:t>
            </a:r>
          </a:p>
        </p:txBody>
      </p:sp>
      <p:sp>
        <p:nvSpPr>
          <p:cNvPr id="7" name="ZoneTexte 6">
            <a:extLst>
              <a:ext uri="{FF2B5EF4-FFF2-40B4-BE49-F238E27FC236}">
                <a16:creationId xmlns:a16="http://schemas.microsoft.com/office/drawing/2014/main" id="{5012D9D6-268A-5E4B-20FE-6DE4ABA4C7AF}"/>
              </a:ext>
            </a:extLst>
          </p:cNvPr>
          <p:cNvSpPr txBox="1"/>
          <p:nvPr/>
        </p:nvSpPr>
        <p:spPr>
          <a:xfrm>
            <a:off x="590880" y="1480126"/>
            <a:ext cx="4755820" cy="5634538"/>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If policies remain unchanged, China is set to become the global manufacturing hub for photovoltaic panels, batteries, and electric vehicles.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shift is likely to fuel tensions with other countries that want to protect their industries (especially automotive) from being overwhelmed by China in a global cleantech market.</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Imposing tariffs on Chinese products until domestic industries can catch up could be an effective solution, particularly for the EU, which seeks to avoid replacing its dependence on fossil fuel imports with a reliance on cleantech imports.</a:t>
            </a:r>
          </a:p>
        </p:txBody>
      </p:sp>
      <p:sp>
        <p:nvSpPr>
          <p:cNvPr id="8" name="Rectangle 7">
            <a:extLst>
              <a:ext uri="{FF2B5EF4-FFF2-40B4-BE49-F238E27FC236}">
                <a16:creationId xmlns:a16="http://schemas.microsoft.com/office/drawing/2014/main" id="{3BAAB4FA-424E-4142-704B-EB728B7DB88D}"/>
              </a:ext>
            </a:extLst>
          </p:cNvPr>
          <p:cNvSpPr/>
          <p:nvPr/>
        </p:nvSpPr>
        <p:spPr>
          <a:xfrm>
            <a:off x="5937533" y="1599993"/>
            <a:ext cx="3764255" cy="477571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5" name="Espace réservé du numéro de diapositive 4">
            <a:extLst>
              <a:ext uri="{FF2B5EF4-FFF2-40B4-BE49-F238E27FC236}">
                <a16:creationId xmlns:a16="http://schemas.microsoft.com/office/drawing/2014/main" id="{F4C2C761-0430-5DEF-1F42-AE7641ADB068}"/>
              </a:ext>
            </a:extLst>
          </p:cNvPr>
          <p:cNvSpPr>
            <a:spLocks noGrp="1"/>
          </p:cNvSpPr>
          <p:nvPr>
            <p:ph type="sldNum" sz="quarter" idx="12"/>
          </p:nvPr>
        </p:nvSpPr>
        <p:spPr/>
        <p:txBody>
          <a:bodyPr/>
          <a:lstStyle/>
          <a:p>
            <a:fld id="{C7CC0789-4E3B-4896-AB79-9C52DA5A6F9C}" type="slidenum">
              <a:rPr lang="en-GB" smtClean="0"/>
              <a:t>489</a:t>
            </a:fld>
            <a:endParaRPr lang="en-GB"/>
          </a:p>
        </p:txBody>
      </p:sp>
    </p:spTree>
    <p:extLst>
      <p:ext uri="{BB962C8B-B14F-4D97-AF65-F5344CB8AC3E}">
        <p14:creationId xmlns:p14="http://schemas.microsoft.com/office/powerpoint/2010/main" val="5949277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775CD20-FD8F-87CD-7108-5DF018C8DE3B}"/>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Presentation of the day-ahead market </a:t>
            </a:r>
          </a:p>
        </p:txBody>
      </p:sp>
      <p:sp>
        <p:nvSpPr>
          <p:cNvPr id="11" name="ZoneTexte 10">
            <a:extLst>
              <a:ext uri="{FF2B5EF4-FFF2-40B4-BE49-F238E27FC236}">
                <a16:creationId xmlns:a16="http://schemas.microsoft.com/office/drawing/2014/main" id="{494039D4-6652-3E92-9A00-58D0D17D835E}"/>
              </a:ext>
            </a:extLst>
          </p:cNvPr>
          <p:cNvSpPr txBox="1"/>
          <p:nvPr/>
        </p:nvSpPr>
        <p:spPr>
          <a:xfrm>
            <a:off x="589585" y="1946439"/>
            <a:ext cx="9481515" cy="5016758"/>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Also known as the electricity </a:t>
            </a:r>
            <a:r>
              <a:rPr lang="en-GB" sz="2000" b="1" noProof="0">
                <a:latin typeface="Arial" panose="020B0604020202020204" pitchFamily="34" charset="0"/>
                <a:cs typeface="Arial" panose="020B0604020202020204" pitchFamily="34" charset="0"/>
              </a:rPr>
              <a:t>spot market</a:t>
            </a:r>
            <a:r>
              <a:rPr lang="en-GB" sz="2000" noProof="0">
                <a:latin typeface="Arial" panose="020B0604020202020204" pitchFamily="34" charset="0"/>
                <a:cs typeface="Arial" panose="020B0604020202020204" pitchFamily="34" charset="0"/>
              </a:rPr>
              <a:t>, the day-ahead market is the central platform of trading for matching electricity supply and demand on a daily basis. This market operates once a day, covering all 15-minute times slots of the following day through a blind auction. The switch from an hourly to ¼ hourly time resolution dates back to October 1</a:t>
            </a:r>
            <a:r>
              <a:rPr lang="en-GB" sz="2000" baseline="30000" noProof="0">
                <a:latin typeface="Arial" panose="020B0604020202020204" pitchFamily="34" charset="0"/>
                <a:cs typeface="Arial" panose="020B0604020202020204" pitchFamily="34" charset="0"/>
              </a:rPr>
              <a:t>st</a:t>
            </a:r>
            <a:r>
              <a:rPr lang="en-GB" sz="2000" noProof="0">
                <a:latin typeface="Arial" panose="020B0604020202020204" pitchFamily="34" charset="0"/>
                <a:cs typeface="Arial" panose="020B0604020202020204" pitchFamily="34" charset="0"/>
              </a:rPr>
              <a:t>, 2025.</a:t>
            </a:r>
            <a:endParaRPr lang="en-GB" sz="2000" noProof="0">
              <a:solidFill>
                <a:prstClr val="black"/>
              </a:solidFill>
              <a:latin typeface="Arial" panose="020B0604020202020204" pitchFamily="34" charset="0"/>
              <a:cs typeface="Arial" panose="020B0604020202020204" pitchFamily="34" charset="0"/>
            </a:endParaRP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day-ahead market </a:t>
            </a:r>
            <a:r>
              <a:rPr lang="en-GB" sz="2000" b="1" noProof="0">
                <a:latin typeface="Arial" panose="020B0604020202020204" pitchFamily="34" charset="0"/>
                <a:cs typeface="Arial" panose="020B0604020202020204" pitchFamily="34" charset="0"/>
              </a:rPr>
              <a:t>operates as a pool where all bids and offers are considered simultaneously </a:t>
            </a:r>
            <a:r>
              <a:rPr lang="en-GB" sz="2000" noProof="0">
                <a:latin typeface="Arial" panose="020B0604020202020204" pitchFamily="34" charset="0"/>
                <a:cs typeface="Arial" panose="020B0604020202020204" pitchFamily="34" charset="0"/>
              </a:rPr>
              <a:t>and kept confidential.</a:t>
            </a:r>
          </a:p>
          <a:p>
            <a:pPr algn="just"/>
            <a:endParaRPr lang="en-GB" sz="2000"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A single market-clearing price is determined for each 15-minute period in each market zone </a:t>
            </a:r>
            <a:r>
              <a:rPr lang="en-GB" sz="2000" noProof="0">
                <a:latin typeface="Arial" panose="020B0604020202020204" pitchFamily="34" charset="0"/>
                <a:cs typeface="Arial" panose="020B0604020202020204" pitchFamily="34" charset="0"/>
              </a:rPr>
              <a:t>(a geographical area where electricity prices are uniformly set based on local supply and demand, as well as factors like supply and demand in neighbouring countries and import/export capacities) by the market-clearing algorithm.</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market operator is EPEX SPOT (originally Belpex).</a:t>
            </a:r>
          </a:p>
        </p:txBody>
      </p:sp>
      <p:sp>
        <p:nvSpPr>
          <p:cNvPr id="3" name="Espace réservé du numéro de diapositive 2">
            <a:extLst>
              <a:ext uri="{FF2B5EF4-FFF2-40B4-BE49-F238E27FC236}">
                <a16:creationId xmlns:a16="http://schemas.microsoft.com/office/drawing/2014/main" id="{7E32AA63-D8C2-6DA9-3AD5-57E61CD143D5}"/>
              </a:ext>
            </a:extLst>
          </p:cNvPr>
          <p:cNvSpPr>
            <a:spLocks noGrp="1"/>
          </p:cNvSpPr>
          <p:nvPr>
            <p:ph type="sldNum" sz="quarter" idx="12"/>
          </p:nvPr>
        </p:nvSpPr>
        <p:spPr/>
        <p:txBody>
          <a:bodyPr/>
          <a:lstStyle/>
          <a:p>
            <a:fld id="{C7CC0789-4E3B-4896-AB79-9C52DA5A6F9C}" type="slidenum">
              <a:rPr lang="en-GB" smtClean="0"/>
              <a:t>49</a:t>
            </a:fld>
            <a:endParaRPr lang="en-GB"/>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2444783" y="4448748"/>
            <a:ext cx="5803835" cy="2762004"/>
          </a:xfrm>
          <a:prstGeom prst="rect">
            <a:avLst/>
          </a:prstGeom>
        </p:spPr>
      </p:pic>
      <p:sp>
        <p:nvSpPr>
          <p:cNvPr id="9" name="ZoneTexte 8">
            <a:extLst>
              <a:ext uri="{FF2B5EF4-FFF2-40B4-BE49-F238E27FC236}">
                <a16:creationId xmlns:a16="http://schemas.microsoft.com/office/drawing/2014/main" id="{E681DB32-964F-1035-BC74-A1F8F1EFC2CC}"/>
              </a:ext>
            </a:extLst>
          </p:cNvPr>
          <p:cNvSpPr txBox="1"/>
          <p:nvPr/>
        </p:nvSpPr>
        <p:spPr>
          <a:xfrm>
            <a:off x="590880" y="1233975"/>
            <a:ext cx="9485264" cy="270950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China’s cleantech industry benefits from its control over critical minerals essential to the energy transition. A realist approach suggests that the EU will never become a cleantech superpower without securing its own supply of these vital resources.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To address this, the EU has two main strategies:</a:t>
            </a:r>
          </a:p>
          <a:p>
            <a:pPr algn="just"/>
            <a:endParaRPr lang="en-US"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developing mines within EU territory;</a:t>
            </a:r>
          </a:p>
          <a:p>
            <a:pPr marL="343037" indent="-343037" algn="just">
              <a:buFont typeface="Arial" panose="020B0604020202020204" pitchFamily="34" charset="0"/>
              <a:buChar char="•"/>
            </a:pPr>
            <a:endParaRPr lang="en-US" sz="500">
              <a:latin typeface="Arial" panose="020B0604020202020204" pitchFamily="34" charset="0"/>
              <a:cs typeface="Arial" panose="020B0604020202020204" pitchFamily="34" charset="0"/>
            </a:endParaRPr>
          </a:p>
          <a:p>
            <a:pPr marL="343037" indent="-343037" algn="just">
              <a:buFont typeface="Arial" panose="020B0604020202020204" pitchFamily="34" charset="0"/>
              <a:buChar char="•"/>
            </a:pPr>
            <a:r>
              <a:rPr lang="en-US" sz="2001">
                <a:latin typeface="Arial" panose="020B0604020202020204" pitchFamily="34" charset="0"/>
                <a:cs typeface="Arial" panose="020B0604020202020204" pitchFamily="34" charset="0"/>
              </a:rPr>
              <a:t>pursuing deep-sea mining in EU exclusive economic zones or international waters.</a:t>
            </a:r>
          </a:p>
        </p:txBody>
      </p:sp>
      <p:sp>
        <p:nvSpPr>
          <p:cNvPr id="10" name="ZoneTexte 9">
            <a:extLst>
              <a:ext uri="{FF2B5EF4-FFF2-40B4-BE49-F238E27FC236}">
                <a16:creationId xmlns:a16="http://schemas.microsoft.com/office/drawing/2014/main" id="{0D215F62-FF4B-D7C2-475E-B3471055E0EC}"/>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Consequences of the affordability of PVs </a:t>
            </a:r>
            <a:r>
              <a:rPr lang="en-US" sz="2401" b="1">
                <a:latin typeface="Arial" panose="020B0604020202020204" pitchFamily="34" charset="0"/>
                <a:cs typeface="Arial" panose="020B0604020202020204" pitchFamily="34" charset="0"/>
              </a:rPr>
              <a:t>and batteries</a:t>
            </a:r>
          </a:p>
        </p:txBody>
      </p:sp>
      <p:sp>
        <p:nvSpPr>
          <p:cNvPr id="11" name="Rectangle 10">
            <a:extLst>
              <a:ext uri="{FF2B5EF4-FFF2-40B4-BE49-F238E27FC236}">
                <a16:creationId xmlns:a16="http://schemas.microsoft.com/office/drawing/2014/main" id="{84CD6B77-529D-A9E5-CED7-E29C2C505503}"/>
              </a:ext>
            </a:extLst>
          </p:cNvPr>
          <p:cNvSpPr/>
          <p:nvPr/>
        </p:nvSpPr>
        <p:spPr>
          <a:xfrm>
            <a:off x="2187971" y="4282101"/>
            <a:ext cx="6317456" cy="309529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2" name="Espace réservé du numéro de diapositive 1">
            <a:extLst>
              <a:ext uri="{FF2B5EF4-FFF2-40B4-BE49-F238E27FC236}">
                <a16:creationId xmlns:a16="http://schemas.microsoft.com/office/drawing/2014/main" id="{45B34327-ABC4-2D49-4449-1166380D76FC}"/>
              </a:ext>
            </a:extLst>
          </p:cNvPr>
          <p:cNvSpPr>
            <a:spLocks noGrp="1"/>
          </p:cNvSpPr>
          <p:nvPr>
            <p:ph type="sldNum" sz="quarter" idx="12"/>
          </p:nvPr>
        </p:nvSpPr>
        <p:spPr/>
        <p:txBody>
          <a:bodyPr/>
          <a:lstStyle/>
          <a:p>
            <a:fld id="{C7CC0789-4E3B-4896-AB79-9C52DA5A6F9C}" type="slidenum">
              <a:rPr lang="en-GB" smtClean="0"/>
              <a:t>490</a:t>
            </a:fld>
            <a:endParaRPr lang="en-GB"/>
          </a:p>
        </p:txBody>
      </p:sp>
    </p:spTree>
    <p:extLst>
      <p:ext uri="{BB962C8B-B14F-4D97-AF65-F5344CB8AC3E}">
        <p14:creationId xmlns:p14="http://schemas.microsoft.com/office/powerpoint/2010/main" val="102043353"/>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464577" y="1799871"/>
            <a:ext cx="4172515" cy="4872697"/>
          </a:xfrm>
          <a:prstGeom prst="rect">
            <a:avLst/>
          </a:prstGeom>
        </p:spPr>
      </p:pic>
      <p:sp>
        <p:nvSpPr>
          <p:cNvPr id="6" name="ZoneTexte 5">
            <a:extLst>
              <a:ext uri="{FF2B5EF4-FFF2-40B4-BE49-F238E27FC236}">
                <a16:creationId xmlns:a16="http://schemas.microsoft.com/office/drawing/2014/main" id="{00061519-B46B-00AF-BCF0-996FFBCFDDF7}"/>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Development of mines in the EU territory</a:t>
            </a:r>
          </a:p>
        </p:txBody>
      </p:sp>
      <p:sp>
        <p:nvSpPr>
          <p:cNvPr id="8" name="ZoneTexte 7">
            <a:extLst>
              <a:ext uri="{FF2B5EF4-FFF2-40B4-BE49-F238E27FC236}">
                <a16:creationId xmlns:a16="http://schemas.microsoft.com/office/drawing/2014/main" id="{159CCB52-3FD0-DF34-3F92-1766501C0C0C}"/>
              </a:ext>
            </a:extLst>
          </p:cNvPr>
          <p:cNvSpPr txBox="1"/>
          <p:nvPr/>
        </p:nvSpPr>
        <p:spPr>
          <a:xfrm>
            <a:off x="590881" y="1664463"/>
            <a:ext cx="4395832" cy="5018742"/>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The EU possesses substantial mineral resources that have been overlooked due to stringent environmental regulations limiting mining activities.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With advancements in clean mining technologies, the EU could develop mines with far lower environmental impact compared to those in less-regulated regions.</a:t>
            </a:r>
          </a:p>
          <a:p>
            <a:pPr algn="just"/>
            <a:endParaRPr lang="en-GB" sz="2001">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Additionally, mining robots could help minimize exposure to unsafe working conditions, further supporting responsible resource extraction.</a:t>
            </a:r>
          </a:p>
        </p:txBody>
      </p:sp>
      <p:sp>
        <p:nvSpPr>
          <p:cNvPr id="9" name="Rectangle 8">
            <a:extLst>
              <a:ext uri="{FF2B5EF4-FFF2-40B4-BE49-F238E27FC236}">
                <a16:creationId xmlns:a16="http://schemas.microsoft.com/office/drawing/2014/main" id="{667113AB-D29C-82F1-0CF8-7E2781428CE6}"/>
              </a:ext>
            </a:extLst>
          </p:cNvPr>
          <p:cNvSpPr/>
          <p:nvPr/>
        </p:nvSpPr>
        <p:spPr>
          <a:xfrm>
            <a:off x="5272240" y="1653827"/>
            <a:ext cx="4557189" cy="513348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3" name="Espace réservé du numéro de diapositive 2">
            <a:extLst>
              <a:ext uri="{FF2B5EF4-FFF2-40B4-BE49-F238E27FC236}">
                <a16:creationId xmlns:a16="http://schemas.microsoft.com/office/drawing/2014/main" id="{2536A4D6-C3C8-64A7-4958-09AF86FF1366}"/>
              </a:ext>
            </a:extLst>
          </p:cNvPr>
          <p:cNvSpPr>
            <a:spLocks noGrp="1"/>
          </p:cNvSpPr>
          <p:nvPr>
            <p:ph type="sldNum" sz="quarter" idx="12"/>
          </p:nvPr>
        </p:nvSpPr>
        <p:spPr/>
        <p:txBody>
          <a:bodyPr/>
          <a:lstStyle/>
          <a:p>
            <a:fld id="{C7CC0789-4E3B-4896-AB79-9C52DA5A6F9C}" type="slidenum">
              <a:rPr lang="en-GB" smtClean="0"/>
              <a:t>491</a:t>
            </a:fld>
            <a:endParaRPr lang="en-GB"/>
          </a:p>
        </p:txBody>
      </p:sp>
    </p:spTree>
    <p:extLst>
      <p:ext uri="{BB962C8B-B14F-4D97-AF65-F5344CB8AC3E}">
        <p14:creationId xmlns:p14="http://schemas.microsoft.com/office/powerpoint/2010/main" val="3323995144"/>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F32F532-AF99-338A-9FD8-CAD5395F1CD7}"/>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Deep sea mining</a:t>
            </a:r>
          </a:p>
        </p:txBody>
      </p:sp>
      <p:sp>
        <p:nvSpPr>
          <p:cNvPr id="8" name="ZoneTexte 7">
            <a:extLst>
              <a:ext uri="{FF2B5EF4-FFF2-40B4-BE49-F238E27FC236}">
                <a16:creationId xmlns:a16="http://schemas.microsoft.com/office/drawing/2014/main" id="{C9C51B8D-402A-4F8B-B3CE-3FC166255DFC}"/>
              </a:ext>
            </a:extLst>
          </p:cNvPr>
          <p:cNvSpPr txBox="1"/>
          <p:nvPr/>
        </p:nvSpPr>
        <p:spPr>
          <a:xfrm>
            <a:off x="590881" y="1363075"/>
            <a:ext cx="9485264" cy="255555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Polymetallic nodules, found at depths of 4–6 km in major oceans and even in shallow waters like the Baltic Sea, are a vital resource for clean technology industries. Exploiting these nodules should be a European priority, as their environmental impact is significantly lower than traditional land-based mining.</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European company DEME, based in Belgium, is a global leader in deep-sea mining and has developed advanced machines capable of efficiently harvesting these nodules.</a:t>
            </a:r>
          </a:p>
        </p:txBody>
      </p:sp>
      <p:grpSp>
        <p:nvGrpSpPr>
          <p:cNvPr id="11" name="Groupe 10">
            <a:extLst>
              <a:ext uri="{FF2B5EF4-FFF2-40B4-BE49-F238E27FC236}">
                <a16:creationId xmlns:a16="http://schemas.microsoft.com/office/drawing/2014/main" id="{66F2E4B6-7A3B-D975-6A50-DB2557EF155A}"/>
              </a:ext>
            </a:extLst>
          </p:cNvPr>
          <p:cNvGrpSpPr/>
          <p:nvPr/>
        </p:nvGrpSpPr>
        <p:grpSpPr>
          <a:xfrm>
            <a:off x="1133497" y="4310996"/>
            <a:ext cx="8426407" cy="2589738"/>
            <a:chOff x="1005057" y="4256126"/>
            <a:chExt cx="8423076" cy="2588714"/>
          </a:xfrm>
        </p:grpSpPr>
        <p:pic>
          <p:nvPicPr>
            <p:cNvPr id="3074" name="Picture 2" descr="undefine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r="10517"/>
            <a:stretch/>
          </p:blipFill>
          <p:spPr bwMode="auto">
            <a:xfrm>
              <a:off x="1005057" y="4256127"/>
              <a:ext cx="3978076" cy="25887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5013E5DA-83D8-1158-D32A-5FCF071A9D6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20" r="3520"/>
            <a:stretch/>
          </p:blipFill>
          <p:spPr bwMode="auto">
            <a:xfrm>
              <a:off x="5450057" y="4256127"/>
              <a:ext cx="3978076" cy="258871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452307-055B-AE00-595C-4E92DEDEA695}"/>
                </a:ext>
              </a:extLst>
            </p:cNvPr>
            <p:cNvSpPr/>
            <p:nvPr/>
          </p:nvSpPr>
          <p:spPr>
            <a:xfrm>
              <a:off x="1005057" y="4256127"/>
              <a:ext cx="3978076" cy="258871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0" name="Rectangle 9">
              <a:extLst>
                <a:ext uri="{FF2B5EF4-FFF2-40B4-BE49-F238E27FC236}">
                  <a16:creationId xmlns:a16="http://schemas.microsoft.com/office/drawing/2014/main" id="{3CDC5172-0551-E2E4-EB69-309F1E021490}"/>
                </a:ext>
              </a:extLst>
            </p:cNvPr>
            <p:cNvSpPr/>
            <p:nvPr/>
          </p:nvSpPr>
          <p:spPr>
            <a:xfrm>
              <a:off x="5450057" y="4256126"/>
              <a:ext cx="3978076" cy="2588713"/>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3" name="Espace réservé du numéro de diapositive 2">
            <a:extLst>
              <a:ext uri="{FF2B5EF4-FFF2-40B4-BE49-F238E27FC236}">
                <a16:creationId xmlns:a16="http://schemas.microsoft.com/office/drawing/2014/main" id="{42A638DA-C4B0-B39F-4140-282CCEE7C867}"/>
              </a:ext>
            </a:extLst>
          </p:cNvPr>
          <p:cNvSpPr>
            <a:spLocks noGrp="1"/>
          </p:cNvSpPr>
          <p:nvPr>
            <p:ph type="sldNum" sz="quarter" idx="12"/>
          </p:nvPr>
        </p:nvSpPr>
        <p:spPr/>
        <p:txBody>
          <a:bodyPr/>
          <a:lstStyle/>
          <a:p>
            <a:fld id="{C7CC0789-4E3B-4896-AB79-9C52DA5A6F9C}" type="slidenum">
              <a:rPr lang="en-GB" smtClean="0"/>
              <a:t>492</a:t>
            </a:fld>
            <a:endParaRPr lang="en-GB"/>
          </a:p>
        </p:txBody>
      </p:sp>
    </p:spTree>
    <p:extLst>
      <p:ext uri="{BB962C8B-B14F-4D97-AF65-F5344CB8AC3E}">
        <p14:creationId xmlns:p14="http://schemas.microsoft.com/office/powerpoint/2010/main" val="1055583327"/>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441CA-174E-DBF0-4CCD-E1ADE824D3B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FDD13BF-271F-F83F-3AC4-2B1719243611}"/>
              </a:ext>
            </a:extLst>
          </p:cNvPr>
          <p:cNvSpPr/>
          <p:nvPr/>
        </p:nvSpPr>
        <p:spPr>
          <a:xfrm>
            <a:off x="937600" y="2913421"/>
            <a:ext cx="8818196" cy="220590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A9FD60C2-0832-F202-B1C8-F8C77D06BF37}"/>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1" name="ZoneTexte 10">
            <a:extLst>
              <a:ext uri="{FF2B5EF4-FFF2-40B4-BE49-F238E27FC236}">
                <a16:creationId xmlns:a16="http://schemas.microsoft.com/office/drawing/2014/main" id="{78EFEC89-7DF1-718C-DE01-BB563745D109}"/>
              </a:ext>
            </a:extLst>
          </p:cNvPr>
          <p:cNvSpPr txBox="1"/>
          <p:nvPr/>
        </p:nvSpPr>
        <p:spPr>
          <a:xfrm>
            <a:off x="1617496" y="3323601"/>
            <a:ext cx="7458401" cy="1385543"/>
          </a:xfrm>
          <a:prstGeom prst="rect">
            <a:avLst/>
          </a:prstGeom>
          <a:noFill/>
        </p:spPr>
        <p:txBody>
          <a:bodyPr wrap="square">
            <a:spAutoFit/>
          </a:bodyPr>
          <a:lstStyle/>
          <a:p>
            <a:pPr algn="ctr"/>
            <a:r>
              <a:rPr lang="en-US" sz="2801">
                <a:latin typeface="Arial" panose="020B0604020202020204" pitchFamily="34" charset="0"/>
                <a:cs typeface="Arial" panose="020B0604020202020204" pitchFamily="34" charset="0"/>
              </a:rPr>
              <a:t>IV. Development of remote renewable energy hubs for the production of carbon-neutral energy-rich molecules</a:t>
            </a:r>
          </a:p>
        </p:txBody>
      </p:sp>
    </p:spTree>
    <p:extLst>
      <p:ext uri="{BB962C8B-B14F-4D97-AF65-F5344CB8AC3E}">
        <p14:creationId xmlns:p14="http://schemas.microsoft.com/office/powerpoint/2010/main" val="163595768"/>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1EE3DF7E-238A-8A32-6BA8-27A6A2D0C7AF}"/>
              </a:ext>
            </a:extLst>
          </p:cNvPr>
          <p:cNvSpPr txBox="1"/>
          <p:nvPr/>
        </p:nvSpPr>
        <p:spPr>
          <a:xfrm>
            <a:off x="590880" y="1197962"/>
            <a:ext cx="9485264" cy="1016065"/>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A Remote Renewable Energy Hub (RREH) is an energy center situated far from major demand areas, designed to harvest abundant, high-quality renewable energy.</a:t>
            </a:r>
            <a:endParaRPr lang="en-GB" sz="2001">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5464586D-7F55-4CB9-9EC2-663274E00956}"/>
              </a:ext>
            </a:extLst>
          </p:cNvPr>
          <p:cNvSpPr txBox="1"/>
          <p:nvPr/>
        </p:nvSpPr>
        <p:spPr>
          <a:xfrm>
            <a:off x="590881" y="350031"/>
            <a:ext cx="9425398" cy="461848"/>
          </a:xfrm>
          <a:prstGeom prst="rect">
            <a:avLst/>
          </a:prstGeom>
          <a:noFill/>
        </p:spPr>
        <p:txBody>
          <a:bodyPr wrap="square">
            <a:spAutoFit/>
          </a:bodyPr>
          <a:lstStyle/>
          <a:p>
            <a:r>
              <a:rPr lang="en-US" sz="2401" b="1">
                <a:latin typeface="Arial" panose="020B0604020202020204" pitchFamily="34" charset="0"/>
                <a:cs typeface="Arial" panose="020B0604020202020204" pitchFamily="34" charset="0"/>
              </a:rPr>
              <a:t>The Remote Renewable Energy Hub (RREH)</a:t>
            </a:r>
          </a:p>
        </p:txBody>
      </p:sp>
      <p:sp>
        <p:nvSpPr>
          <p:cNvPr id="15" name="ZoneTexte 14">
            <a:extLst>
              <a:ext uri="{FF2B5EF4-FFF2-40B4-BE49-F238E27FC236}">
                <a16:creationId xmlns:a16="http://schemas.microsoft.com/office/drawing/2014/main" id="{5CD355AD-3EB8-CE84-79FF-F88C7FDAABAA}"/>
              </a:ext>
            </a:extLst>
          </p:cNvPr>
          <p:cNvSpPr txBox="1"/>
          <p:nvPr/>
        </p:nvSpPr>
        <p:spPr>
          <a:xfrm>
            <a:off x="1176277" y="7069678"/>
            <a:ext cx="8340847" cy="523427"/>
          </a:xfrm>
          <a:prstGeom prst="rect">
            <a:avLst/>
          </a:prstGeom>
          <a:noFill/>
        </p:spPr>
        <p:txBody>
          <a:bodyPr wrap="square">
            <a:spAutoFit/>
          </a:bodyPr>
          <a:lstStyle/>
          <a:p>
            <a:pPr algn="ctr"/>
            <a:r>
              <a:rPr lang="en-US" sz="1401" i="1">
                <a:latin typeface="Arial" panose="020B0604020202020204" pitchFamily="34" charset="0"/>
                <a:cs typeface="Arial" panose="020B0604020202020204" pitchFamily="34" charset="0"/>
              </a:rPr>
              <a:t>An example of an RREH is where solar and wind energy is collected in the Algerian desert, transmitted to the coast via an HVDC link, converted into carbon-neutral CH₄, and then shipped to the EU.</a:t>
            </a:r>
            <a:endParaRPr lang="en-GB" sz="1401" i="1">
              <a:latin typeface="Arial" panose="020B0604020202020204" pitchFamily="34" charset="0"/>
              <a:cs typeface="Arial" panose="020B0604020202020204" pitchFamily="34" charset="0"/>
            </a:endParaRPr>
          </a:p>
        </p:txBody>
      </p:sp>
      <p:grpSp>
        <p:nvGrpSpPr>
          <p:cNvPr id="17" name="Groupe 16">
            <a:extLst>
              <a:ext uri="{FF2B5EF4-FFF2-40B4-BE49-F238E27FC236}">
                <a16:creationId xmlns:a16="http://schemas.microsoft.com/office/drawing/2014/main" id="{CE74142F-A781-C0F0-88CB-EBC90D8F28FE}"/>
              </a:ext>
            </a:extLst>
          </p:cNvPr>
          <p:cNvGrpSpPr/>
          <p:nvPr/>
        </p:nvGrpSpPr>
        <p:grpSpPr>
          <a:xfrm>
            <a:off x="2868335" y="2555383"/>
            <a:ext cx="4956731" cy="4406956"/>
            <a:chOff x="2823035" y="2379420"/>
            <a:chExt cx="4954772" cy="4405214"/>
          </a:xfrm>
        </p:grpSpPr>
        <p:pic>
          <p:nvPicPr>
            <p:cNvPr id="5" name="Picture 7" descr="Diagram, map&#10;&#10;Description automatically generated">
              <a:extLst>
                <a:ext uri="{FF2B5EF4-FFF2-40B4-BE49-F238E27FC236}">
                  <a16:creationId xmlns:a16="http://schemas.microsoft.com/office/drawing/2014/main" id="{7F3AF126-4BB2-6F56-09CD-9EB15CC00FC0}"/>
                </a:ext>
              </a:extLst>
            </p:cNvPr>
            <p:cNvPicPr>
              <a:picLocks noChangeAspect="1"/>
            </p:cNvPicPr>
            <p:nvPr/>
          </p:nvPicPr>
          <p:blipFill>
            <a:blip r:embed="rId2"/>
            <a:stretch>
              <a:fillRect/>
            </a:stretch>
          </p:blipFill>
          <p:spPr>
            <a:xfrm>
              <a:off x="3149338" y="2567174"/>
              <a:ext cx="4344697" cy="4029705"/>
            </a:xfrm>
            <a:prstGeom prst="rect">
              <a:avLst/>
            </a:prstGeom>
          </p:spPr>
        </p:pic>
        <p:sp>
          <p:nvSpPr>
            <p:cNvPr id="16" name="Rectangle 15">
              <a:extLst>
                <a:ext uri="{FF2B5EF4-FFF2-40B4-BE49-F238E27FC236}">
                  <a16:creationId xmlns:a16="http://schemas.microsoft.com/office/drawing/2014/main" id="{41F96657-8237-B337-2331-15BE5BA1A654}"/>
                </a:ext>
              </a:extLst>
            </p:cNvPr>
            <p:cNvSpPr/>
            <p:nvPr/>
          </p:nvSpPr>
          <p:spPr>
            <a:xfrm>
              <a:off x="2823035" y="2379420"/>
              <a:ext cx="4954772" cy="440521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grpSp>
      <p:sp>
        <p:nvSpPr>
          <p:cNvPr id="2" name="Espace réservé du numéro de diapositive 1">
            <a:extLst>
              <a:ext uri="{FF2B5EF4-FFF2-40B4-BE49-F238E27FC236}">
                <a16:creationId xmlns:a16="http://schemas.microsoft.com/office/drawing/2014/main" id="{8E4B3823-FBAC-7E42-B6D8-EC4F3D0957AA}"/>
              </a:ext>
            </a:extLst>
          </p:cNvPr>
          <p:cNvSpPr>
            <a:spLocks noGrp="1"/>
          </p:cNvSpPr>
          <p:nvPr>
            <p:ph type="sldNum" sz="quarter" idx="12"/>
          </p:nvPr>
        </p:nvSpPr>
        <p:spPr/>
        <p:txBody>
          <a:bodyPr/>
          <a:lstStyle/>
          <a:p>
            <a:fld id="{C7CC0789-4E3B-4896-AB79-9C52DA5A6F9C}" type="slidenum">
              <a:rPr lang="en-GB" smtClean="0"/>
              <a:t>494</a:t>
            </a:fld>
            <a:endParaRPr lang="en-GB"/>
          </a:p>
        </p:txBody>
      </p:sp>
    </p:spTree>
    <p:extLst>
      <p:ext uri="{BB962C8B-B14F-4D97-AF65-F5344CB8AC3E}">
        <p14:creationId xmlns:p14="http://schemas.microsoft.com/office/powerpoint/2010/main" val="1979862339"/>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645" y="7447628"/>
            <a:ext cx="7832645" cy="461848"/>
          </a:xfrm>
          <a:prstGeom prst="rect">
            <a:avLst/>
          </a:prstGeom>
        </p:spPr>
        <p:txBody>
          <a:bodyPr wrap="square">
            <a:spAutoFit/>
          </a:bodyPr>
          <a:lstStyle/>
          <a:p>
            <a:pPr algn="just"/>
            <a:r>
              <a:rPr lang="en-GB" sz="1200" i="1">
                <a:latin typeface="Arial" panose="020B0604020202020204" pitchFamily="34" charset="0"/>
                <a:cs typeface="Arial" panose="020B0604020202020204" pitchFamily="34" charset="0"/>
              </a:rPr>
              <a:t>More on those RREH in: Dachet, V., Lokotar, I., &amp; Ernst, D. (2024). </a:t>
            </a:r>
            <a:r>
              <a:rPr lang="en-GB" sz="1200" b="1" i="1">
                <a:latin typeface="Arial" panose="020B0604020202020204" pitchFamily="34" charset="0"/>
                <a:cs typeface="Arial" panose="020B0604020202020204" pitchFamily="34" charset="0"/>
              </a:rPr>
              <a:t>Remote renewable energy hubs:</a:t>
            </a:r>
          </a:p>
          <a:p>
            <a:pPr algn="just"/>
            <a:r>
              <a:rPr lang="en-GB" sz="1200" b="1" i="1">
                <a:latin typeface="Arial" panose="020B0604020202020204" pitchFamily="34" charset="0"/>
                <a:cs typeface="Arial" panose="020B0604020202020204" pitchFamily="34" charset="0"/>
              </a:rPr>
              <a:t>A leadership opportunity that Europe must seize</a:t>
            </a:r>
            <a:r>
              <a:rPr lang="en-GB" sz="1200" i="1">
                <a:latin typeface="Arial" panose="020B0604020202020204" pitchFamily="34" charset="0"/>
                <a:cs typeface="Arial" panose="020B0604020202020204" pitchFamily="34" charset="0"/>
              </a:rPr>
              <a:t>. Confrontations Europe. </a:t>
            </a:r>
            <a:r>
              <a:rPr lang="en-GB" sz="1200" i="1">
                <a:latin typeface="Arial" panose="020B0604020202020204" pitchFamily="34" charset="0"/>
                <a:cs typeface="Arial" panose="020B0604020202020204" pitchFamily="34" charset="0"/>
                <a:hlinkClick r:id="rId3"/>
              </a:rPr>
              <a:t>https://hdl.handle.net/2268/318392</a:t>
            </a:r>
            <a:endParaRPr lang="en-GB" sz="1200" i="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2ED90800-3DAE-2F36-850A-57B9C7A15D4C}"/>
              </a:ext>
            </a:extLst>
          </p:cNvPr>
          <p:cNvSpPr txBox="1"/>
          <p:nvPr/>
        </p:nvSpPr>
        <p:spPr>
          <a:xfrm>
            <a:off x="590881" y="350031"/>
            <a:ext cx="9425398" cy="461848"/>
          </a:xfrm>
          <a:prstGeom prst="rect">
            <a:avLst/>
          </a:prstGeom>
          <a:noFill/>
        </p:spPr>
        <p:txBody>
          <a:bodyPr wrap="square">
            <a:spAutoFit/>
          </a:bodyPr>
          <a:lstStyle/>
          <a:p>
            <a:r>
              <a:rPr lang="fr-BE" sz="2401" b="1">
                <a:latin typeface="Arial" panose="020B0604020202020204" pitchFamily="34" charset="0"/>
                <a:cs typeface="Arial" panose="020B0604020202020204" pitchFamily="34" charset="0"/>
              </a:rPr>
              <a:t>Why RREH is the new hot thing in the energy sector? </a:t>
            </a:r>
            <a:endParaRPr lang="en-US" sz="2401" b="1">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87A02DA6-1D99-DBD9-AE50-A5107E45D9F3}"/>
              </a:ext>
            </a:extLst>
          </p:cNvPr>
          <p:cNvSpPr txBox="1"/>
          <p:nvPr/>
        </p:nvSpPr>
        <p:spPr>
          <a:xfrm>
            <a:off x="590879" y="1936971"/>
            <a:ext cx="9485265" cy="4095047"/>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Renewable energy production near load centers is often constrained by space and lower-quality primary energy sources. RREHs create new opportunities to decarbonize economies at a low cost.</a:t>
            </a: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These hubs can produce decarbonized fuels like H₂ or NH₃, as well as </a:t>
            </a:r>
            <a:r>
              <a:rPr lang="en-US" sz="2001" b="1">
                <a:latin typeface="Arial" panose="020B0604020202020204" pitchFamily="34" charset="0"/>
                <a:cs typeface="Arial" panose="020B0604020202020204" pitchFamily="34" charset="0"/>
              </a:rPr>
              <a:t>non-decarbonised but CO₂-neutral fuels </a:t>
            </a:r>
            <a:r>
              <a:rPr lang="en-US" sz="2001">
                <a:latin typeface="Arial" panose="020B0604020202020204" pitchFamily="34" charset="0"/>
                <a:cs typeface="Arial" panose="020B0604020202020204" pitchFamily="34" charset="0"/>
              </a:rPr>
              <a:t>through technologies like direct air capture (DAC), electrolysis, and Fischer-Tropsch synthesis. This approach offers vast potential to decarbonize hard-to-abate sectors, such as aviation.</a:t>
            </a: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RREHs can also be rapidly deployed in parallel worldwide, leveraging consistent technology and providing benefits to local communities.</a:t>
            </a:r>
          </a:p>
        </p:txBody>
      </p:sp>
      <p:sp>
        <p:nvSpPr>
          <p:cNvPr id="2" name="Espace réservé du numéro de diapositive 1">
            <a:extLst>
              <a:ext uri="{FF2B5EF4-FFF2-40B4-BE49-F238E27FC236}">
                <a16:creationId xmlns:a16="http://schemas.microsoft.com/office/drawing/2014/main" id="{6BA92390-06B2-B409-92EB-26D9FECB6C9B}"/>
              </a:ext>
            </a:extLst>
          </p:cNvPr>
          <p:cNvSpPr>
            <a:spLocks noGrp="1"/>
          </p:cNvSpPr>
          <p:nvPr>
            <p:ph type="sldNum" sz="quarter" idx="12"/>
          </p:nvPr>
        </p:nvSpPr>
        <p:spPr/>
        <p:txBody>
          <a:bodyPr/>
          <a:lstStyle/>
          <a:p>
            <a:fld id="{C7CC0789-4E3B-4896-AB79-9C52DA5A6F9C}" type="slidenum">
              <a:rPr lang="en-GB" smtClean="0"/>
              <a:t>495</a:t>
            </a:fld>
            <a:endParaRPr lang="en-GB"/>
          </a:p>
        </p:txBody>
      </p:sp>
    </p:spTree>
    <p:extLst>
      <p:ext uri="{BB962C8B-B14F-4D97-AF65-F5344CB8AC3E}">
        <p14:creationId xmlns:p14="http://schemas.microsoft.com/office/powerpoint/2010/main" val="543476919"/>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Diagram&#10;&#10;Description automatically generated">
            <a:extLst>
              <a:ext uri="{FF2B5EF4-FFF2-40B4-BE49-F238E27FC236}">
                <a16:creationId xmlns:a16="http://schemas.microsoft.com/office/drawing/2014/main" id="{DB349631-591F-85A9-B1D7-496F7371DD6B}"/>
              </a:ext>
            </a:extLst>
          </p:cNvPr>
          <p:cNvPicPr>
            <a:picLocks noChangeAspect="1"/>
          </p:cNvPicPr>
          <p:nvPr/>
        </p:nvPicPr>
        <p:blipFill>
          <a:blip r:embed="rId2"/>
          <a:stretch>
            <a:fillRect/>
          </a:stretch>
        </p:blipFill>
        <p:spPr>
          <a:xfrm>
            <a:off x="1351332" y="1633038"/>
            <a:ext cx="7990734" cy="5396247"/>
          </a:xfrm>
          <a:prstGeom prst="rect">
            <a:avLst/>
          </a:prstGeom>
        </p:spPr>
      </p:pic>
      <p:sp>
        <p:nvSpPr>
          <p:cNvPr id="5" name="ZoneTexte 4">
            <a:extLst>
              <a:ext uri="{FF2B5EF4-FFF2-40B4-BE49-F238E27FC236}">
                <a16:creationId xmlns:a16="http://schemas.microsoft.com/office/drawing/2014/main" id="{91D06183-51B4-04F5-F784-92F96E2965D3}"/>
              </a:ext>
            </a:extLst>
          </p:cNvPr>
          <p:cNvSpPr txBox="1"/>
          <p:nvPr/>
        </p:nvSpPr>
        <p:spPr>
          <a:xfrm>
            <a:off x="590881" y="350031"/>
            <a:ext cx="9425398" cy="461848"/>
          </a:xfrm>
          <a:prstGeom prst="rect">
            <a:avLst/>
          </a:prstGeom>
          <a:noFill/>
        </p:spPr>
        <p:txBody>
          <a:bodyPr wrap="square">
            <a:spAutoFit/>
          </a:bodyPr>
          <a:lstStyle/>
          <a:p>
            <a:r>
              <a:rPr lang="fr-BE" sz="2401" b="1">
                <a:latin typeface="Arial" panose="020B0604020202020204" pitchFamily="34" charset="0"/>
                <a:cs typeface="Arial" panose="020B0604020202020204" pitchFamily="34" charset="0"/>
              </a:rPr>
              <a:t>An example of a RREH for CH</a:t>
            </a:r>
            <a:r>
              <a:rPr lang="fr-BE" sz="2401" b="1" baseline="-25000">
                <a:latin typeface="Arial" panose="020B0604020202020204" pitchFamily="34" charset="0"/>
                <a:cs typeface="Arial" panose="020B0604020202020204" pitchFamily="34" charset="0"/>
              </a:rPr>
              <a:t>4</a:t>
            </a:r>
            <a:r>
              <a:rPr lang="fr-BE" sz="2401" b="1">
                <a:latin typeface="Arial" panose="020B0604020202020204" pitchFamily="34" charset="0"/>
                <a:cs typeface="Arial" panose="020B0604020202020204" pitchFamily="34" charset="0"/>
              </a:rPr>
              <a:t> production</a:t>
            </a:r>
            <a:endParaRPr lang="en-BE" sz="2401" b="1">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E036ADF-25B5-391B-8188-C7EC8D9F9991}"/>
              </a:ext>
            </a:extLst>
          </p:cNvPr>
          <p:cNvSpPr/>
          <p:nvPr/>
        </p:nvSpPr>
        <p:spPr>
          <a:xfrm>
            <a:off x="839111" y="1429322"/>
            <a:ext cx="9015178" cy="57611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3" name="Espace réservé du numéro de diapositive 2">
            <a:extLst>
              <a:ext uri="{FF2B5EF4-FFF2-40B4-BE49-F238E27FC236}">
                <a16:creationId xmlns:a16="http://schemas.microsoft.com/office/drawing/2014/main" id="{70CBAA62-BA7E-FD2F-BB1A-73D648BEC99D}"/>
              </a:ext>
            </a:extLst>
          </p:cNvPr>
          <p:cNvSpPr>
            <a:spLocks noGrp="1"/>
          </p:cNvSpPr>
          <p:nvPr>
            <p:ph type="sldNum" sz="quarter" idx="12"/>
          </p:nvPr>
        </p:nvSpPr>
        <p:spPr/>
        <p:txBody>
          <a:bodyPr/>
          <a:lstStyle/>
          <a:p>
            <a:fld id="{C7CC0789-4E3B-4896-AB79-9C52DA5A6F9C}" type="slidenum">
              <a:rPr lang="en-GB" smtClean="0"/>
              <a:t>496</a:t>
            </a:fld>
            <a:endParaRPr lang="en-GB"/>
          </a:p>
        </p:txBody>
      </p:sp>
    </p:spTree>
    <p:extLst>
      <p:ext uri="{BB962C8B-B14F-4D97-AF65-F5344CB8AC3E}">
        <p14:creationId xmlns:p14="http://schemas.microsoft.com/office/powerpoint/2010/main" val="3281906986"/>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979162" y="3091464"/>
            <a:ext cx="4735077" cy="4377826"/>
          </a:xfrm>
          <a:prstGeom prst="rect">
            <a:avLst/>
          </a:prstGeom>
        </p:spPr>
      </p:pic>
      <p:sp>
        <p:nvSpPr>
          <p:cNvPr id="6" name="ZoneTexte 5">
            <a:extLst>
              <a:ext uri="{FF2B5EF4-FFF2-40B4-BE49-F238E27FC236}">
                <a16:creationId xmlns:a16="http://schemas.microsoft.com/office/drawing/2014/main" id="{9BF3AC43-1327-E4DA-55EB-B422399680E0}"/>
              </a:ext>
            </a:extLst>
          </p:cNvPr>
          <p:cNvSpPr txBox="1"/>
          <p:nvPr/>
        </p:nvSpPr>
        <p:spPr>
          <a:xfrm>
            <a:off x="590881" y="1213182"/>
            <a:ext cx="9485264" cy="1477912"/>
          </a:xfrm>
          <a:prstGeom prst="rect">
            <a:avLst/>
          </a:prstGeom>
          <a:noFill/>
        </p:spPr>
        <p:txBody>
          <a:bodyPr wrap="square">
            <a:spAutoFit/>
          </a:bodyPr>
          <a:lstStyle/>
          <a:p>
            <a:pPr algn="just"/>
            <a:r>
              <a:rPr lang="en-GB" sz="2001">
                <a:latin typeface="Arial" panose="020B0604020202020204" pitchFamily="34" charset="0"/>
                <a:cs typeface="Arial" panose="020B0604020202020204" pitchFamily="34" charset="0"/>
              </a:rPr>
              <a:t>Many RREH projects are emerging focused on NH₃ synthesis, as it is the most cost-effective energy-dense molecule to produce in these hubs. NH₃ plays a crucial role in food production, as it is widely used for nitrogen fertilizers.</a:t>
            </a:r>
          </a:p>
          <a:p>
            <a:pPr algn="just"/>
            <a:endParaRPr lang="en-GB" sz="1000">
              <a:latin typeface="Arial" panose="020B0604020202020204" pitchFamily="34" charset="0"/>
              <a:cs typeface="Arial" panose="020B0604020202020204" pitchFamily="34" charset="0"/>
            </a:endParaRPr>
          </a:p>
          <a:p>
            <a:pPr algn="just"/>
            <a:r>
              <a:rPr lang="en-GB" sz="2001">
                <a:latin typeface="Arial" panose="020B0604020202020204" pitchFamily="34" charset="0"/>
                <a:cs typeface="Arial" panose="020B0604020202020204" pitchFamily="34" charset="0"/>
              </a:rPr>
              <a:t>Currently, NH₃ is predominantly synthesized from CH₄.</a:t>
            </a:r>
          </a:p>
        </p:txBody>
      </p:sp>
      <p:sp>
        <p:nvSpPr>
          <p:cNvPr id="7" name="ZoneTexte 6">
            <a:extLst>
              <a:ext uri="{FF2B5EF4-FFF2-40B4-BE49-F238E27FC236}">
                <a16:creationId xmlns:a16="http://schemas.microsoft.com/office/drawing/2014/main" id="{85029C0E-279F-6D74-B8DA-0935440BD7D7}"/>
              </a:ext>
            </a:extLst>
          </p:cNvPr>
          <p:cNvSpPr txBox="1"/>
          <p:nvPr/>
        </p:nvSpPr>
        <p:spPr>
          <a:xfrm>
            <a:off x="590881" y="350031"/>
            <a:ext cx="9425398" cy="461848"/>
          </a:xfrm>
          <a:prstGeom prst="rect">
            <a:avLst/>
          </a:prstGeom>
          <a:noFill/>
        </p:spPr>
        <p:txBody>
          <a:bodyPr wrap="square">
            <a:spAutoFit/>
          </a:bodyPr>
          <a:lstStyle/>
          <a:p>
            <a:r>
              <a:rPr lang="fr-BE" sz="2401" b="1">
                <a:latin typeface="Arial" panose="020B0604020202020204" pitchFamily="34" charset="0"/>
                <a:cs typeface="Arial" panose="020B0604020202020204" pitchFamily="34" charset="0"/>
              </a:rPr>
              <a:t>Fertilizer production with RREHs</a:t>
            </a:r>
            <a:endParaRPr lang="en-BE" sz="2401" b="1">
              <a:latin typeface="Arial" panose="020B0604020202020204" pitchFamily="34" charset="0"/>
              <a:cs typeface="Arial" panose="020B0604020202020204" pitchFamily="34" charset="0"/>
            </a:endParaRPr>
          </a:p>
        </p:txBody>
      </p:sp>
      <p:sp>
        <p:nvSpPr>
          <p:cNvPr id="3" name="Espace réservé du numéro de diapositive 2">
            <a:extLst>
              <a:ext uri="{FF2B5EF4-FFF2-40B4-BE49-F238E27FC236}">
                <a16:creationId xmlns:a16="http://schemas.microsoft.com/office/drawing/2014/main" id="{DDCBBEC5-4A8E-75DD-6C38-D0790CC89218}"/>
              </a:ext>
            </a:extLst>
          </p:cNvPr>
          <p:cNvSpPr>
            <a:spLocks noGrp="1"/>
          </p:cNvSpPr>
          <p:nvPr>
            <p:ph type="sldNum" sz="quarter" idx="12"/>
          </p:nvPr>
        </p:nvSpPr>
        <p:spPr/>
        <p:txBody>
          <a:bodyPr/>
          <a:lstStyle/>
          <a:p>
            <a:fld id="{C7CC0789-4E3B-4896-AB79-9C52DA5A6F9C}" type="slidenum">
              <a:rPr lang="en-GB" smtClean="0"/>
              <a:t>497</a:t>
            </a:fld>
            <a:endParaRPr lang="en-GB"/>
          </a:p>
        </p:txBody>
      </p:sp>
    </p:spTree>
    <p:extLst>
      <p:ext uri="{BB962C8B-B14F-4D97-AF65-F5344CB8AC3E}">
        <p14:creationId xmlns:p14="http://schemas.microsoft.com/office/powerpoint/2010/main" val="1353274964"/>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4439856-86FF-DFD8-D54B-8FFF4E79505A}"/>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Consequences of the </a:t>
            </a:r>
            <a:r>
              <a:rPr lang="fr-BE" sz="2401" b="1">
                <a:latin typeface="Arial" panose="020B0604020202020204" pitchFamily="34" charset="0"/>
                <a:cs typeface="Arial" panose="020B0604020202020204" pitchFamily="34" charset="0"/>
              </a:rPr>
              <a:t>emerging of RREHs</a:t>
            </a:r>
            <a:endParaRPr lang="en-US" sz="2401" b="1">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D768EC7E-2DE9-E713-D6AE-A9EB95A4F550}"/>
              </a:ext>
            </a:extLst>
          </p:cNvPr>
          <p:cNvSpPr txBox="1"/>
          <p:nvPr/>
        </p:nvSpPr>
        <p:spPr>
          <a:xfrm>
            <a:off x="590881" y="2272283"/>
            <a:ext cx="9485264" cy="3787149"/>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RREHs will compete directly with the fossil fuel industry, particularly in supplying decarbonized kerosene for aviation and NH₃ for fertilizers.</a:t>
            </a: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poses significant challenges for oil- and gas-rich nations, as RREHs leverage the rapidly decreasing costs of clean technologies. With the ability to be constructed quickly and simultaneously across regions, RREHs could displace large segments of the fossil fuel sector.</a:t>
            </a:r>
          </a:p>
          <a:p>
            <a:pPr algn="just"/>
            <a:endParaRPr lang="en-US" sz="2001">
              <a:latin typeface="Arial" panose="020B0604020202020204" pitchFamily="34" charset="0"/>
              <a:cs typeface="Arial" panose="020B0604020202020204" pitchFamily="34" charset="0"/>
            </a:endParaRP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The rise of RREHs could rapidly diminish the wealth of fossil-fuel-dependent countries, potentially altering global power dynamics </a:t>
            </a:r>
            <a:r>
              <a:rPr lang="en-US" sz="2001" b="1">
                <a:latin typeface="Arial" panose="020B0604020202020204" pitchFamily="34" charset="0"/>
                <a:cs typeface="Arial" panose="020B0604020202020204" pitchFamily="34" charset="0"/>
              </a:rPr>
              <a:t>faster than expected.</a:t>
            </a:r>
            <a:endParaRPr lang="en-GB" sz="2001" b="1">
              <a:latin typeface="Arial" panose="020B0604020202020204" pitchFamily="34" charset="0"/>
              <a:cs typeface="Arial" panose="020B0604020202020204" pitchFamily="34" charset="0"/>
            </a:endParaRPr>
          </a:p>
        </p:txBody>
      </p:sp>
      <p:sp>
        <p:nvSpPr>
          <p:cNvPr id="3" name="Espace réservé du numéro de diapositive 2">
            <a:extLst>
              <a:ext uri="{FF2B5EF4-FFF2-40B4-BE49-F238E27FC236}">
                <a16:creationId xmlns:a16="http://schemas.microsoft.com/office/drawing/2014/main" id="{A5139326-4019-12B3-538F-41A9395BF4D1}"/>
              </a:ext>
            </a:extLst>
          </p:cNvPr>
          <p:cNvSpPr>
            <a:spLocks noGrp="1"/>
          </p:cNvSpPr>
          <p:nvPr>
            <p:ph type="sldNum" sz="quarter" idx="12"/>
          </p:nvPr>
        </p:nvSpPr>
        <p:spPr/>
        <p:txBody>
          <a:bodyPr/>
          <a:lstStyle/>
          <a:p>
            <a:fld id="{C7CC0789-4E3B-4896-AB79-9C52DA5A6F9C}" type="slidenum">
              <a:rPr lang="en-GB" smtClean="0"/>
              <a:t>498</a:t>
            </a:fld>
            <a:endParaRPr lang="en-GB"/>
          </a:p>
        </p:txBody>
      </p:sp>
    </p:spTree>
    <p:extLst>
      <p:ext uri="{BB962C8B-B14F-4D97-AF65-F5344CB8AC3E}">
        <p14:creationId xmlns:p14="http://schemas.microsoft.com/office/powerpoint/2010/main" val="1770726752"/>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0A0AB-DCC1-D522-C324-C1C2027566F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A3A603E-D66C-9A7A-DB28-8C8171E34FC8}"/>
              </a:ext>
            </a:extLst>
          </p:cNvPr>
          <p:cNvSpPr/>
          <p:nvPr/>
        </p:nvSpPr>
        <p:spPr>
          <a:xfrm>
            <a:off x="937600" y="3305691"/>
            <a:ext cx="8818196" cy="142136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9" name="Rectangle 8">
            <a:extLst>
              <a:ext uri="{FF2B5EF4-FFF2-40B4-BE49-F238E27FC236}">
                <a16:creationId xmlns:a16="http://schemas.microsoft.com/office/drawing/2014/main" id="{B55246F5-94A4-1A5A-5E10-A75D84F636B0}"/>
              </a:ext>
            </a:extLst>
          </p:cNvPr>
          <p:cNvSpPr/>
          <p:nvPr/>
        </p:nvSpPr>
        <p:spPr>
          <a:xfrm>
            <a:off x="128038" y="132131"/>
            <a:ext cx="10437326" cy="77684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11" name="ZoneTexte 10">
            <a:extLst>
              <a:ext uri="{FF2B5EF4-FFF2-40B4-BE49-F238E27FC236}">
                <a16:creationId xmlns:a16="http://schemas.microsoft.com/office/drawing/2014/main" id="{54A417E9-CA98-4B38-0D5B-00FC52154DF3}"/>
              </a:ext>
            </a:extLst>
          </p:cNvPr>
          <p:cNvSpPr txBox="1"/>
          <p:nvPr/>
        </p:nvSpPr>
        <p:spPr>
          <a:xfrm>
            <a:off x="1137050" y="3754660"/>
            <a:ext cx="8419296" cy="523427"/>
          </a:xfrm>
          <a:prstGeom prst="rect">
            <a:avLst/>
          </a:prstGeom>
          <a:noFill/>
        </p:spPr>
        <p:txBody>
          <a:bodyPr wrap="square">
            <a:spAutoFit/>
          </a:bodyPr>
          <a:lstStyle/>
          <a:p>
            <a:pPr algn="ctr"/>
            <a:r>
              <a:rPr lang="en-US" sz="2801">
                <a:latin typeface="Arial" panose="020B0604020202020204" pitchFamily="34" charset="0"/>
                <a:cs typeface="Arial" panose="020B0604020202020204" pitchFamily="34" charset="0"/>
              </a:rPr>
              <a:t>V. Military strikes on energy infrastructures</a:t>
            </a:r>
          </a:p>
        </p:txBody>
      </p:sp>
    </p:spTree>
    <p:extLst>
      <p:ext uri="{BB962C8B-B14F-4D97-AF65-F5344CB8AC3E}">
        <p14:creationId xmlns:p14="http://schemas.microsoft.com/office/powerpoint/2010/main" val="196720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8A5BC35-FA10-7DFD-886F-4A0BC7DBE747}"/>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Content of the course</a:t>
            </a:r>
          </a:p>
        </p:txBody>
      </p:sp>
      <p:sp>
        <p:nvSpPr>
          <p:cNvPr id="10" name="ZoneTexte 9">
            <a:extLst>
              <a:ext uri="{FF2B5EF4-FFF2-40B4-BE49-F238E27FC236}">
                <a16:creationId xmlns:a16="http://schemas.microsoft.com/office/drawing/2014/main" id="{3A4E96E8-F034-371A-13AB-4DE9595150D2}"/>
              </a:ext>
            </a:extLst>
          </p:cNvPr>
          <p:cNvSpPr txBox="1"/>
          <p:nvPr/>
        </p:nvSpPr>
        <p:spPr>
          <a:xfrm>
            <a:off x="589585" y="1144110"/>
            <a:ext cx="9481516" cy="6647974"/>
          </a:xfrm>
          <a:prstGeom prst="rect">
            <a:avLst/>
          </a:prstGeom>
          <a:noFill/>
        </p:spPr>
        <p:txBody>
          <a:bodyPr wrap="square" lIns="91440" tIns="45720" rIns="91440" bIns="45720" rtlCol="0" anchor="t">
            <a:spAutoFit/>
          </a:bodyPr>
          <a:lstStyle/>
          <a:p>
            <a:r>
              <a:rPr lang="en-GB" sz="2000" noProof="0">
                <a:latin typeface="Arial" panose="020B0604020202020204" pitchFamily="34" charset="0"/>
                <a:cs typeface="Arial" panose="020B0604020202020204" pitchFamily="34" charset="0"/>
              </a:rPr>
              <a:t>The course is divided into chapters as follows:</a:t>
            </a:r>
          </a:p>
          <a:p>
            <a:endParaRPr lang="en-GB" sz="2000" noProof="0">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Chapter 00 – Organisation of the course</a:t>
            </a:r>
          </a:p>
          <a:p>
            <a:endParaRPr lang="en-GB" sz="500" noProof="0">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Chapter 01 – Motivation of the course</a:t>
            </a:r>
          </a:p>
          <a:p>
            <a:endParaRPr lang="en-GB" sz="500" noProof="0">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Chapter 02 – Overview of electricity markets</a:t>
            </a:r>
          </a:p>
          <a:p>
            <a:endParaRPr lang="en-GB" sz="500" noProof="0">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Chapter 03 – From monopolies to liberalisation in electricity markets</a:t>
            </a:r>
          </a:p>
          <a:p>
            <a:endParaRPr lang="en-GB" sz="500" noProof="0">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Chapter 04 – Participants in the electricity markets</a:t>
            </a:r>
          </a:p>
          <a:p>
            <a:endParaRPr lang="en-GB" sz="500" noProof="0">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Chapter 05 – Chronology of electricity markets and the forward/futures markets</a:t>
            </a:r>
          </a:p>
          <a:p>
            <a:endParaRPr lang="en-GB" sz="600" noProof="0">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Chapter 06 – The day-ahead market and its optimization problem</a:t>
            </a:r>
          </a:p>
          <a:p>
            <a:endParaRPr lang="en-GB" sz="500" noProof="0">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Chapter 07 – The day-ahead market and the problem with transmission networks</a:t>
            </a:r>
          </a:p>
          <a:p>
            <a:endParaRPr lang="en-GB" sz="500" noProof="0">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Chapter 08 – Balancing and securing the electricity power system</a:t>
            </a:r>
          </a:p>
          <a:p>
            <a:endParaRPr lang="en-GB" sz="500" noProof="0">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Chapter 09 – The impact of transmission networks on electricity trading</a:t>
            </a:r>
          </a:p>
          <a:p>
            <a:endParaRPr lang="en-GB" sz="500" noProof="0">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Chapter 10 – Energy sharing</a:t>
            </a:r>
          </a:p>
          <a:p>
            <a:endParaRPr lang="en-GB" sz="500" noProof="0">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Chapter 11 – Overview of gas markets</a:t>
            </a:r>
          </a:p>
          <a:p>
            <a:endParaRPr lang="en-GB" sz="500" noProof="0">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Chapter 12 – Overview of oil markets</a:t>
            </a:r>
          </a:p>
          <a:p>
            <a:endParaRPr lang="en-GB" sz="500" noProof="0">
              <a:latin typeface="Arial" panose="020B0604020202020204" pitchFamily="34" charset="0"/>
              <a:cs typeface="Arial" panose="020B0604020202020204" pitchFamily="34" charset="0"/>
            </a:endParaRPr>
          </a:p>
          <a:p>
            <a:r>
              <a:rPr lang="en-GB" sz="2000" noProof="0">
                <a:latin typeface="Arial" panose="020B0604020202020204" pitchFamily="34" charset="0"/>
                <a:cs typeface="Arial" panose="020B0604020202020204" pitchFamily="34" charset="0"/>
              </a:rPr>
              <a:t>Chapter 13 – Overview of carbon markets</a:t>
            </a:r>
          </a:p>
          <a:p>
            <a:endParaRPr lang="en-GB" sz="500" noProof="0">
              <a:latin typeface="Arial" panose="020B0604020202020204" pitchFamily="34" charset="0"/>
              <a:cs typeface="Arial" panose="020B0604020202020204" pitchFamily="34" charset="0"/>
            </a:endParaRPr>
          </a:p>
          <a:p>
            <a:r>
              <a:rPr lang="fr-BE" sz="2000">
                <a:solidFill>
                  <a:srgbClr val="333333"/>
                </a:solidFill>
                <a:latin typeface="Arial"/>
                <a:cs typeface="Arial"/>
              </a:rPr>
              <a:t>Chapter 14 – </a:t>
            </a:r>
            <a:r>
              <a:rPr lang="en-US" sz="2000">
                <a:solidFill>
                  <a:srgbClr val="333333"/>
                </a:solidFill>
                <a:latin typeface="Arial"/>
                <a:cs typeface="Arial"/>
              </a:rPr>
              <a:t>Geopolitics and perspectives</a:t>
            </a:r>
          </a:p>
        </p:txBody>
      </p:sp>
      <p:sp>
        <p:nvSpPr>
          <p:cNvPr id="3" name="Espace réservé du numéro de diapositive 2">
            <a:extLst>
              <a:ext uri="{FF2B5EF4-FFF2-40B4-BE49-F238E27FC236}">
                <a16:creationId xmlns:a16="http://schemas.microsoft.com/office/drawing/2014/main" id="{03148C20-B16C-64F9-55D4-4E32EA37BB4E}"/>
              </a:ext>
            </a:extLst>
          </p:cNvPr>
          <p:cNvSpPr>
            <a:spLocks noGrp="1"/>
          </p:cNvSpPr>
          <p:nvPr>
            <p:ph type="sldNum" sz="quarter" idx="12"/>
          </p:nvPr>
        </p:nvSpPr>
        <p:spPr/>
        <p:txBody>
          <a:bodyPr/>
          <a:lstStyle/>
          <a:p>
            <a:fld id="{C7CC0789-4E3B-4896-AB79-9C52DA5A6F9C}" type="slidenum">
              <a:rPr lang="en-GB" smtClean="0"/>
              <a:t>5</a:t>
            </a:fld>
            <a:endParaRPr lang="en-GB"/>
          </a:p>
        </p:txBody>
      </p:sp>
    </p:spTree>
    <p:extLst>
      <p:ext uri="{BB962C8B-B14F-4D97-AF65-F5344CB8AC3E}">
        <p14:creationId xmlns:p14="http://schemas.microsoft.com/office/powerpoint/2010/main" val="14964307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e 31">
            <a:extLst>
              <a:ext uri="{FF2B5EF4-FFF2-40B4-BE49-F238E27FC236}">
                <a16:creationId xmlns:a16="http://schemas.microsoft.com/office/drawing/2014/main" id="{008A5E6C-C5D6-CED5-4946-4B73D8B8DAC8}"/>
              </a:ext>
            </a:extLst>
          </p:cNvPr>
          <p:cNvGrpSpPr/>
          <p:nvPr/>
        </p:nvGrpSpPr>
        <p:grpSpPr>
          <a:xfrm>
            <a:off x="1832730" y="1479235"/>
            <a:ext cx="7027940" cy="1297624"/>
            <a:chOff x="1832886" y="1501775"/>
            <a:chExt cx="7027940" cy="1297624"/>
          </a:xfrm>
        </p:grpSpPr>
        <p:grpSp>
          <p:nvGrpSpPr>
            <p:cNvPr id="5" name="object 5"/>
            <p:cNvGrpSpPr/>
            <p:nvPr/>
          </p:nvGrpSpPr>
          <p:grpSpPr>
            <a:xfrm>
              <a:off x="1832886" y="2025063"/>
              <a:ext cx="7027940" cy="774336"/>
              <a:chOff x="1567313" y="2311883"/>
              <a:chExt cx="6009640" cy="662139"/>
            </a:xfrm>
          </p:grpSpPr>
          <p:sp>
            <p:nvSpPr>
              <p:cNvPr id="6" name="object 6"/>
              <p:cNvSpPr/>
              <p:nvPr/>
            </p:nvSpPr>
            <p:spPr>
              <a:xfrm>
                <a:off x="1567313" y="2786062"/>
                <a:ext cx="6009640" cy="187960"/>
              </a:xfrm>
              <a:custGeom>
                <a:avLst/>
                <a:gdLst/>
                <a:ahLst/>
                <a:cxnLst/>
                <a:rect l="l" t="t" r="r" b="b"/>
                <a:pathLst>
                  <a:path w="6009640" h="187960">
                    <a:moveTo>
                      <a:pt x="5915454" y="0"/>
                    </a:moveTo>
                    <a:lnTo>
                      <a:pt x="5915454" y="46964"/>
                    </a:lnTo>
                    <a:lnTo>
                      <a:pt x="0" y="46964"/>
                    </a:lnTo>
                    <a:lnTo>
                      <a:pt x="0" y="140886"/>
                    </a:lnTo>
                    <a:lnTo>
                      <a:pt x="5915454" y="140886"/>
                    </a:lnTo>
                    <a:lnTo>
                      <a:pt x="5915454" y="187850"/>
                    </a:lnTo>
                    <a:lnTo>
                      <a:pt x="6009373" y="93929"/>
                    </a:lnTo>
                    <a:lnTo>
                      <a:pt x="5915454" y="0"/>
                    </a:lnTo>
                    <a:close/>
                  </a:path>
                </a:pathLst>
              </a:custGeom>
              <a:solidFill>
                <a:srgbClr val="000000"/>
              </a:solidFill>
            </p:spPr>
            <p:txBody>
              <a:bodyPr wrap="square" lIns="0" tIns="0" rIns="0" bIns="0" rtlCol="0"/>
              <a:lstStyle/>
              <a:p>
                <a:endParaRPr lang="en-GB" noProof="0"/>
              </a:p>
            </p:txBody>
          </p:sp>
          <p:sp>
            <p:nvSpPr>
              <p:cNvPr id="7" name="object 7"/>
              <p:cNvSpPr/>
              <p:nvPr/>
            </p:nvSpPr>
            <p:spPr>
              <a:xfrm>
                <a:off x="1567313" y="2786062"/>
                <a:ext cx="6009640" cy="187960"/>
              </a:xfrm>
              <a:custGeom>
                <a:avLst/>
                <a:gdLst/>
                <a:ahLst/>
                <a:cxnLst/>
                <a:rect l="l" t="t" r="r" b="b"/>
                <a:pathLst>
                  <a:path w="6009640" h="187960">
                    <a:moveTo>
                      <a:pt x="0" y="46964"/>
                    </a:moveTo>
                    <a:lnTo>
                      <a:pt x="5915454" y="46964"/>
                    </a:lnTo>
                    <a:lnTo>
                      <a:pt x="5915454" y="0"/>
                    </a:lnTo>
                    <a:lnTo>
                      <a:pt x="6009373" y="93928"/>
                    </a:lnTo>
                    <a:lnTo>
                      <a:pt x="5915454" y="187850"/>
                    </a:lnTo>
                    <a:lnTo>
                      <a:pt x="5915454" y="140885"/>
                    </a:lnTo>
                    <a:lnTo>
                      <a:pt x="0" y="140885"/>
                    </a:lnTo>
                    <a:lnTo>
                      <a:pt x="0" y="46964"/>
                    </a:lnTo>
                    <a:close/>
                  </a:path>
                </a:pathLst>
              </a:custGeom>
              <a:ln w="38100">
                <a:solidFill>
                  <a:srgbClr val="000000"/>
                </a:solidFill>
              </a:ln>
            </p:spPr>
            <p:txBody>
              <a:bodyPr wrap="square" lIns="0" tIns="0" rIns="0" bIns="0" rtlCol="0"/>
              <a:lstStyle/>
              <a:p>
                <a:endParaRPr lang="en-GB" noProof="0"/>
              </a:p>
            </p:txBody>
          </p:sp>
          <p:sp>
            <p:nvSpPr>
              <p:cNvPr id="8" name="object 8"/>
              <p:cNvSpPr/>
              <p:nvPr/>
            </p:nvSpPr>
            <p:spPr>
              <a:xfrm>
                <a:off x="2102035" y="2658601"/>
                <a:ext cx="0" cy="255270"/>
              </a:xfrm>
              <a:custGeom>
                <a:avLst/>
                <a:gdLst/>
                <a:ahLst/>
                <a:cxnLst/>
                <a:rect l="l" t="t" r="r" b="b"/>
                <a:pathLst>
                  <a:path h="255269">
                    <a:moveTo>
                      <a:pt x="0" y="0"/>
                    </a:moveTo>
                    <a:lnTo>
                      <a:pt x="1" y="254923"/>
                    </a:lnTo>
                  </a:path>
                </a:pathLst>
              </a:custGeom>
              <a:ln w="38100">
                <a:solidFill>
                  <a:srgbClr val="000000"/>
                </a:solidFill>
              </a:ln>
            </p:spPr>
            <p:txBody>
              <a:bodyPr wrap="square" lIns="0" tIns="0" rIns="0" bIns="0" rtlCol="0"/>
              <a:lstStyle/>
              <a:p>
                <a:endParaRPr lang="en-GB" noProof="0"/>
              </a:p>
            </p:txBody>
          </p:sp>
          <p:sp>
            <p:nvSpPr>
              <p:cNvPr id="9" name="object 9"/>
              <p:cNvSpPr/>
              <p:nvPr/>
            </p:nvSpPr>
            <p:spPr>
              <a:xfrm>
                <a:off x="3862255" y="2681644"/>
                <a:ext cx="0" cy="255270"/>
              </a:xfrm>
              <a:custGeom>
                <a:avLst/>
                <a:gdLst/>
                <a:ahLst/>
                <a:cxnLst/>
                <a:rect l="l" t="t" r="r" b="b"/>
                <a:pathLst>
                  <a:path h="255269">
                    <a:moveTo>
                      <a:pt x="0" y="0"/>
                    </a:moveTo>
                    <a:lnTo>
                      <a:pt x="1" y="254923"/>
                    </a:lnTo>
                  </a:path>
                </a:pathLst>
              </a:custGeom>
              <a:ln w="38100">
                <a:solidFill>
                  <a:srgbClr val="000000"/>
                </a:solidFill>
              </a:ln>
            </p:spPr>
            <p:txBody>
              <a:bodyPr wrap="square" lIns="0" tIns="0" rIns="0" bIns="0" rtlCol="0"/>
              <a:lstStyle/>
              <a:p>
                <a:endParaRPr lang="en-GB" noProof="0"/>
              </a:p>
            </p:txBody>
          </p:sp>
          <p:sp>
            <p:nvSpPr>
              <p:cNvPr id="10" name="object 10"/>
              <p:cNvSpPr/>
              <p:nvPr/>
            </p:nvSpPr>
            <p:spPr>
              <a:xfrm>
                <a:off x="2772937" y="2311883"/>
                <a:ext cx="418465" cy="422275"/>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lang="en-GB" noProof="0"/>
              </a:p>
            </p:txBody>
          </p:sp>
        </p:grpSp>
        <p:sp>
          <p:nvSpPr>
            <p:cNvPr id="11" name="object 11"/>
            <p:cNvSpPr/>
            <p:nvPr/>
          </p:nvSpPr>
          <p:spPr>
            <a:xfrm>
              <a:off x="4272036" y="1553918"/>
              <a:ext cx="489372" cy="493827"/>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lang="en-GB" noProof="0"/>
            </a:p>
          </p:txBody>
        </p:sp>
        <p:sp>
          <p:nvSpPr>
            <p:cNvPr id="12" name="object 12"/>
            <p:cNvSpPr txBox="1"/>
            <p:nvPr/>
          </p:nvSpPr>
          <p:spPr>
            <a:xfrm>
              <a:off x="4218145" y="1501775"/>
              <a:ext cx="592593" cy="879721"/>
            </a:xfrm>
            <a:prstGeom prst="rect">
              <a:avLst/>
            </a:prstGeom>
          </p:spPr>
          <p:txBody>
            <a:bodyPr vert="horz" wrap="square" lIns="0" tIns="148519" rIns="0" bIns="0" rtlCol="0">
              <a:spAutoFit/>
            </a:bodyPr>
            <a:lstStyle/>
            <a:p>
              <a:pPr marL="3713" algn="ctr">
                <a:spcBef>
                  <a:spcPts val="1169"/>
                </a:spcBef>
              </a:pPr>
              <a:r>
                <a:rPr lang="en-GB" sz="1754" b="1" noProof="0">
                  <a:latin typeface="Calibri"/>
                  <a:cs typeface="Calibri"/>
                </a:rPr>
                <a:t>C</a:t>
              </a:r>
              <a:endParaRPr lang="en-GB" sz="1754" noProof="0">
                <a:latin typeface="Calibri"/>
                <a:cs typeface="Calibri"/>
              </a:endParaRPr>
            </a:p>
            <a:p>
              <a:pPr algn="ctr">
                <a:spcBef>
                  <a:spcPts val="1199"/>
                </a:spcBef>
              </a:pPr>
              <a:r>
                <a:rPr lang="en-GB" sz="1988" spc="-29" noProof="0">
                  <a:latin typeface="Calibri"/>
                  <a:cs typeface="Calibri"/>
                </a:rPr>
                <a:t>12:00</a:t>
              </a:r>
              <a:endParaRPr lang="en-GB" sz="1988" noProof="0">
                <a:latin typeface="Calibri"/>
                <a:cs typeface="Calibri"/>
              </a:endParaRPr>
            </a:p>
          </p:txBody>
        </p:sp>
        <p:sp>
          <p:nvSpPr>
            <p:cNvPr id="13" name="object 13"/>
            <p:cNvSpPr/>
            <p:nvPr/>
          </p:nvSpPr>
          <p:spPr>
            <a:xfrm>
              <a:off x="2213556" y="1566474"/>
              <a:ext cx="489372" cy="493827"/>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lang="en-GB" noProof="0"/>
            </a:p>
          </p:txBody>
        </p:sp>
        <p:sp>
          <p:nvSpPr>
            <p:cNvPr id="14" name="object 14"/>
            <p:cNvSpPr txBox="1"/>
            <p:nvPr/>
          </p:nvSpPr>
          <p:spPr>
            <a:xfrm>
              <a:off x="2159665" y="1538050"/>
              <a:ext cx="592593" cy="832328"/>
            </a:xfrm>
            <a:prstGeom prst="rect">
              <a:avLst/>
            </a:prstGeom>
          </p:spPr>
          <p:txBody>
            <a:bodyPr vert="horz" wrap="square" lIns="0" tIns="126984" rIns="0" bIns="0" rtlCol="0">
              <a:spAutoFit/>
            </a:bodyPr>
            <a:lstStyle/>
            <a:p>
              <a:pPr marL="3713" algn="ctr">
                <a:spcBef>
                  <a:spcPts val="1000"/>
                </a:spcBef>
              </a:pPr>
              <a:r>
                <a:rPr lang="en-GB" sz="1754" b="1" noProof="0">
                  <a:latin typeface="Calibri"/>
                  <a:cs typeface="Calibri"/>
                </a:rPr>
                <a:t>A</a:t>
              </a:r>
              <a:endParaRPr lang="en-GB" sz="1754" noProof="0">
                <a:latin typeface="Calibri"/>
                <a:cs typeface="Calibri"/>
              </a:endParaRPr>
            </a:p>
            <a:p>
              <a:pPr algn="ctr">
                <a:spcBef>
                  <a:spcPts val="1000"/>
                </a:spcBef>
              </a:pPr>
              <a:r>
                <a:rPr lang="en-GB" sz="1988" spc="-29" noProof="0">
                  <a:latin typeface="Calibri"/>
                  <a:cs typeface="Calibri"/>
                </a:rPr>
                <a:t>00:00</a:t>
              </a:r>
              <a:endParaRPr lang="en-GB" sz="1988" noProof="0">
                <a:latin typeface="Calibri"/>
                <a:cs typeface="Calibri"/>
              </a:endParaRPr>
            </a:p>
          </p:txBody>
        </p:sp>
        <p:sp>
          <p:nvSpPr>
            <p:cNvPr id="15" name="object 15"/>
            <p:cNvSpPr txBox="1"/>
            <p:nvPr/>
          </p:nvSpPr>
          <p:spPr>
            <a:xfrm>
              <a:off x="3410407" y="2110042"/>
              <a:ext cx="155203" cy="284943"/>
            </a:xfrm>
            <a:prstGeom prst="rect">
              <a:avLst/>
            </a:prstGeom>
          </p:spPr>
          <p:txBody>
            <a:bodyPr vert="horz" wrap="square" lIns="0" tIns="14852" rIns="0" bIns="0" rtlCol="0">
              <a:spAutoFit/>
            </a:bodyPr>
            <a:lstStyle/>
            <a:p>
              <a:pPr marL="14851">
                <a:spcBef>
                  <a:spcPts val="117"/>
                </a:spcBef>
              </a:pPr>
              <a:r>
                <a:rPr lang="en-GB" sz="1754" b="1" noProof="0">
                  <a:latin typeface="Calibri"/>
                  <a:cs typeface="Calibri"/>
                </a:rPr>
                <a:t>B</a:t>
              </a:r>
              <a:endParaRPr lang="en-GB" sz="1754" noProof="0">
                <a:latin typeface="Calibri"/>
                <a:cs typeface="Calibri"/>
              </a:endParaRPr>
            </a:p>
          </p:txBody>
        </p:sp>
        <p:sp>
          <p:nvSpPr>
            <p:cNvPr id="16" name="object 16"/>
            <p:cNvSpPr/>
            <p:nvPr/>
          </p:nvSpPr>
          <p:spPr>
            <a:xfrm>
              <a:off x="5355026" y="2040133"/>
              <a:ext cx="489372" cy="493827"/>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lang="en-GB" noProof="0"/>
            </a:p>
          </p:txBody>
        </p:sp>
        <p:sp>
          <p:nvSpPr>
            <p:cNvPr id="17" name="object 17"/>
            <p:cNvSpPr txBox="1"/>
            <p:nvPr/>
          </p:nvSpPr>
          <p:spPr>
            <a:xfrm>
              <a:off x="5514283" y="2127863"/>
              <a:ext cx="170797" cy="284943"/>
            </a:xfrm>
            <a:prstGeom prst="rect">
              <a:avLst/>
            </a:prstGeom>
          </p:spPr>
          <p:txBody>
            <a:bodyPr vert="horz" wrap="square" lIns="0" tIns="14852" rIns="0" bIns="0" rtlCol="0">
              <a:spAutoFit/>
            </a:bodyPr>
            <a:lstStyle/>
            <a:p>
              <a:pPr marL="14851">
                <a:spcBef>
                  <a:spcPts val="117"/>
                </a:spcBef>
              </a:pPr>
              <a:r>
                <a:rPr lang="en-GB" sz="1754" b="1" noProof="0">
                  <a:latin typeface="Calibri"/>
                  <a:cs typeface="Calibri"/>
                </a:rPr>
                <a:t>D</a:t>
              </a:r>
              <a:endParaRPr lang="en-GB" sz="1754" noProof="0">
                <a:latin typeface="Calibri"/>
                <a:cs typeface="Calibri"/>
              </a:endParaRPr>
            </a:p>
          </p:txBody>
        </p:sp>
        <p:grpSp>
          <p:nvGrpSpPr>
            <p:cNvPr id="18" name="object 18"/>
            <p:cNvGrpSpPr/>
            <p:nvPr/>
          </p:nvGrpSpPr>
          <p:grpSpPr>
            <a:xfrm>
              <a:off x="6419007" y="1550076"/>
              <a:ext cx="1900617" cy="1157138"/>
              <a:chOff x="5488945" y="1905721"/>
              <a:chExt cx="1625233" cy="989477"/>
            </a:xfrm>
          </p:grpSpPr>
          <p:sp>
            <p:nvSpPr>
              <p:cNvPr id="19" name="object 19"/>
              <p:cNvSpPr/>
              <p:nvPr/>
            </p:nvSpPr>
            <p:spPr>
              <a:xfrm>
                <a:off x="5488945" y="1923586"/>
                <a:ext cx="418465" cy="422275"/>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lang="en-GB" noProof="0"/>
              </a:p>
            </p:txBody>
          </p:sp>
          <p:sp>
            <p:nvSpPr>
              <p:cNvPr id="20" name="object 20"/>
              <p:cNvSpPr/>
              <p:nvPr/>
            </p:nvSpPr>
            <p:spPr>
              <a:xfrm>
                <a:off x="6904921" y="2639928"/>
                <a:ext cx="0" cy="255270"/>
              </a:xfrm>
              <a:custGeom>
                <a:avLst/>
                <a:gdLst/>
                <a:ahLst/>
                <a:cxnLst/>
                <a:rect l="l" t="t" r="r" b="b"/>
                <a:pathLst>
                  <a:path h="255269">
                    <a:moveTo>
                      <a:pt x="0" y="0"/>
                    </a:moveTo>
                    <a:lnTo>
                      <a:pt x="1" y="254923"/>
                    </a:lnTo>
                  </a:path>
                </a:pathLst>
              </a:custGeom>
              <a:ln w="38100">
                <a:solidFill>
                  <a:srgbClr val="000000"/>
                </a:solidFill>
              </a:ln>
            </p:spPr>
            <p:txBody>
              <a:bodyPr wrap="square" lIns="0" tIns="0" rIns="0" bIns="0" rtlCol="0"/>
              <a:lstStyle/>
              <a:p>
                <a:endParaRPr lang="en-GB" noProof="0"/>
              </a:p>
            </p:txBody>
          </p:sp>
          <p:sp>
            <p:nvSpPr>
              <p:cNvPr id="21" name="object 21"/>
              <p:cNvSpPr/>
              <p:nvPr/>
            </p:nvSpPr>
            <p:spPr>
              <a:xfrm>
                <a:off x="6695713" y="1905721"/>
                <a:ext cx="418465" cy="422275"/>
              </a:xfrm>
              <a:custGeom>
                <a:avLst/>
                <a:gdLst/>
                <a:ahLst/>
                <a:cxnLst/>
                <a:rect l="l" t="t" r="r" b="b"/>
                <a:pathLst>
                  <a:path w="418465"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lang="en-GB" noProof="0"/>
              </a:p>
            </p:txBody>
          </p:sp>
        </p:grpSp>
        <p:sp>
          <p:nvSpPr>
            <p:cNvPr id="22" name="object 22"/>
            <p:cNvSpPr txBox="1"/>
            <p:nvPr/>
          </p:nvSpPr>
          <p:spPr>
            <a:xfrm>
              <a:off x="7776374" y="1510792"/>
              <a:ext cx="592593" cy="854150"/>
            </a:xfrm>
            <a:prstGeom prst="rect">
              <a:avLst/>
            </a:prstGeom>
          </p:spPr>
          <p:txBody>
            <a:bodyPr vert="horz" wrap="square" lIns="0" tIns="135895" rIns="0" bIns="0" rtlCol="0">
              <a:spAutoFit/>
            </a:bodyPr>
            <a:lstStyle/>
            <a:p>
              <a:pPr marL="4455" algn="ctr">
                <a:spcBef>
                  <a:spcPts val="1070"/>
                </a:spcBef>
              </a:pPr>
              <a:r>
                <a:rPr lang="en-GB" sz="1754" b="1" noProof="0">
                  <a:latin typeface="Calibri"/>
                  <a:cs typeface="Calibri"/>
                </a:rPr>
                <a:t>F</a:t>
              </a:r>
              <a:endParaRPr lang="en-GB" sz="1754" noProof="0">
                <a:latin typeface="Calibri"/>
                <a:cs typeface="Calibri"/>
              </a:endParaRPr>
            </a:p>
            <a:p>
              <a:pPr algn="ctr">
                <a:spcBef>
                  <a:spcPts val="1088"/>
                </a:spcBef>
              </a:pPr>
              <a:r>
                <a:rPr lang="en-GB" sz="1988" spc="-29" noProof="0">
                  <a:latin typeface="Calibri"/>
                  <a:cs typeface="Calibri"/>
                </a:rPr>
                <a:t>00:00</a:t>
              </a:r>
              <a:endParaRPr lang="en-GB" sz="1988" noProof="0">
                <a:latin typeface="Calibri"/>
                <a:cs typeface="Calibri"/>
              </a:endParaRPr>
            </a:p>
          </p:txBody>
        </p:sp>
        <p:sp>
          <p:nvSpPr>
            <p:cNvPr id="23" name="object 23"/>
            <p:cNvSpPr/>
            <p:nvPr/>
          </p:nvSpPr>
          <p:spPr>
            <a:xfrm>
              <a:off x="6663936" y="2408689"/>
              <a:ext cx="0" cy="298524"/>
            </a:xfrm>
            <a:custGeom>
              <a:avLst/>
              <a:gdLst/>
              <a:ahLst/>
              <a:cxnLst/>
              <a:rect l="l" t="t" r="r" b="b"/>
              <a:pathLst>
                <a:path h="255269">
                  <a:moveTo>
                    <a:pt x="0" y="0"/>
                  </a:moveTo>
                  <a:lnTo>
                    <a:pt x="1" y="254923"/>
                  </a:lnTo>
                </a:path>
              </a:pathLst>
            </a:custGeom>
            <a:ln w="38100">
              <a:solidFill>
                <a:srgbClr val="000000"/>
              </a:solidFill>
            </a:ln>
          </p:spPr>
          <p:txBody>
            <a:bodyPr wrap="square" lIns="0" tIns="0" rIns="0" bIns="0" rtlCol="0"/>
            <a:lstStyle/>
            <a:p>
              <a:endParaRPr lang="en-GB" noProof="0"/>
            </a:p>
          </p:txBody>
        </p:sp>
        <p:sp>
          <p:nvSpPr>
            <p:cNvPr id="24" name="object 24"/>
            <p:cNvSpPr txBox="1"/>
            <p:nvPr/>
          </p:nvSpPr>
          <p:spPr>
            <a:xfrm>
              <a:off x="6359768" y="1544760"/>
              <a:ext cx="592593" cy="829329"/>
            </a:xfrm>
            <a:prstGeom prst="rect">
              <a:avLst/>
            </a:prstGeom>
          </p:spPr>
          <p:txBody>
            <a:bodyPr vert="horz" wrap="square" lIns="0" tIns="124014" rIns="0" bIns="0" rtlCol="0">
              <a:spAutoFit/>
            </a:bodyPr>
            <a:lstStyle/>
            <a:p>
              <a:pPr marL="14109" algn="ctr">
                <a:spcBef>
                  <a:spcPts val="976"/>
                </a:spcBef>
              </a:pPr>
              <a:r>
                <a:rPr lang="en-GB" sz="1754" b="1" noProof="0">
                  <a:latin typeface="Calibri"/>
                  <a:cs typeface="Calibri"/>
                </a:rPr>
                <a:t>E</a:t>
              </a:r>
              <a:endParaRPr lang="en-GB" sz="1754" noProof="0">
                <a:latin typeface="Calibri"/>
                <a:cs typeface="Calibri"/>
              </a:endParaRPr>
            </a:p>
            <a:p>
              <a:pPr algn="ctr">
                <a:spcBef>
                  <a:spcPts val="971"/>
                </a:spcBef>
              </a:pPr>
              <a:r>
                <a:rPr lang="en-GB" sz="1988" spc="-29" noProof="0">
                  <a:latin typeface="Calibri"/>
                  <a:cs typeface="Calibri"/>
                </a:rPr>
                <a:t>12:50</a:t>
              </a:r>
              <a:endParaRPr lang="en-GB" sz="1988" noProof="0">
                <a:latin typeface="Calibri"/>
                <a:cs typeface="Calibri"/>
              </a:endParaRPr>
            </a:p>
          </p:txBody>
        </p:sp>
      </p:grpSp>
      <p:sp>
        <p:nvSpPr>
          <p:cNvPr id="28" name="ZoneTexte 27">
            <a:extLst>
              <a:ext uri="{FF2B5EF4-FFF2-40B4-BE49-F238E27FC236}">
                <a16:creationId xmlns:a16="http://schemas.microsoft.com/office/drawing/2014/main" id="{792148D8-4F88-CC51-8236-94ED58A27F08}"/>
              </a:ext>
            </a:extLst>
          </p:cNvPr>
          <p:cNvSpPr txBox="1"/>
          <p:nvPr/>
        </p:nvSpPr>
        <p:spPr>
          <a:xfrm>
            <a:off x="589585" y="349892"/>
            <a:ext cx="5061915"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Timeline of the day-ahead market</a:t>
            </a:r>
          </a:p>
        </p:txBody>
      </p:sp>
      <p:sp>
        <p:nvSpPr>
          <p:cNvPr id="30" name="ZoneTexte 29">
            <a:extLst>
              <a:ext uri="{FF2B5EF4-FFF2-40B4-BE49-F238E27FC236}">
                <a16:creationId xmlns:a16="http://schemas.microsoft.com/office/drawing/2014/main" id="{AE151C0B-85F2-444D-BAFF-50F2DA62FCF7}"/>
              </a:ext>
            </a:extLst>
          </p:cNvPr>
          <p:cNvSpPr txBox="1"/>
          <p:nvPr/>
        </p:nvSpPr>
        <p:spPr>
          <a:xfrm>
            <a:off x="589585" y="3403580"/>
            <a:ext cx="9421673" cy="4093428"/>
          </a:xfrm>
          <a:prstGeom prst="rect">
            <a:avLst/>
          </a:prstGeom>
          <a:noFill/>
        </p:spPr>
        <p:txBody>
          <a:bodyPr wrap="square">
            <a:spAutoFit/>
          </a:bodyPr>
          <a:lstStyle/>
          <a:p>
            <a:pPr marL="457200" indent="-457200" algn="just">
              <a:buAutoNum type="alphaUcPeriod"/>
            </a:pPr>
            <a:r>
              <a:rPr lang="en-GB" sz="2000" noProof="0">
                <a:latin typeface="Arial" panose="020B0604020202020204" pitchFamily="34" charset="0"/>
                <a:cs typeface="Arial" panose="020B0604020202020204" pitchFamily="34" charset="0"/>
              </a:rPr>
              <a:t>Opening of the day-ahead market for all time periods of the following day.</a:t>
            </a:r>
          </a:p>
          <a:p>
            <a:pPr marL="457200" indent="-457200" algn="just">
              <a:buAutoNum type="alphaUcPeriod"/>
            </a:pPr>
            <a:endParaRPr lang="en-GB" sz="2000" noProof="0">
              <a:latin typeface="Arial" panose="020B0604020202020204" pitchFamily="34" charset="0"/>
              <a:cs typeface="Arial" panose="020B0604020202020204" pitchFamily="34" charset="0"/>
            </a:endParaRPr>
          </a:p>
          <a:p>
            <a:pPr marL="457200" indent="-457200" algn="just">
              <a:buAutoNum type="alphaUcPeriod"/>
            </a:pPr>
            <a:r>
              <a:rPr lang="en-GB" sz="2000" noProof="0">
                <a:latin typeface="Arial" panose="020B0604020202020204" pitchFamily="34" charset="0"/>
                <a:cs typeface="Arial" panose="020B0604020202020204" pitchFamily="34" charset="0"/>
              </a:rPr>
              <a:t>Market participants submit their bids and asks to the order book (simple orders,  block orders, exclusive orders, curtailable orders, …).</a:t>
            </a:r>
          </a:p>
          <a:p>
            <a:pPr marL="457200" indent="-457200" algn="just">
              <a:buAutoNum type="alphaUcPeriod"/>
            </a:pPr>
            <a:endParaRPr lang="en-GB" sz="2000" noProof="0">
              <a:latin typeface="Arial" panose="020B0604020202020204" pitchFamily="34" charset="0"/>
              <a:cs typeface="Arial" panose="020B0604020202020204" pitchFamily="34" charset="0"/>
            </a:endParaRPr>
          </a:p>
          <a:p>
            <a:pPr marL="457200" indent="-457200" algn="just">
              <a:buAutoNum type="alphaUcPeriod"/>
            </a:pPr>
            <a:r>
              <a:rPr lang="en-GB" sz="2000" noProof="0">
                <a:latin typeface="Arial" panose="020B0604020202020204" pitchFamily="34" charset="0"/>
                <a:cs typeface="Arial" panose="020B0604020202020204" pitchFamily="34" charset="0"/>
              </a:rPr>
              <a:t>Closing of the day-ahead market for all </a:t>
            </a:r>
            <a:r>
              <a:rPr lang="en-GB" sz="2000">
                <a:latin typeface="Arial" panose="020B0604020202020204" pitchFamily="34" charset="0"/>
                <a:cs typeface="Arial" panose="020B0604020202020204" pitchFamily="34" charset="0"/>
              </a:rPr>
              <a:t>time periods</a:t>
            </a:r>
            <a:r>
              <a:rPr lang="en-GB" sz="2000" noProof="0">
                <a:latin typeface="Arial" panose="020B0604020202020204" pitchFamily="34" charset="0"/>
                <a:cs typeface="Arial" panose="020B0604020202020204" pitchFamily="34" charset="0"/>
              </a:rPr>
              <a:t> of the following day.</a:t>
            </a:r>
          </a:p>
          <a:p>
            <a:pPr marL="457200" indent="-457200" algn="just">
              <a:buAutoNum type="alphaUcPeriod"/>
            </a:pPr>
            <a:endParaRPr lang="en-GB" sz="2000" noProof="0">
              <a:latin typeface="Arial" panose="020B0604020202020204" pitchFamily="34" charset="0"/>
              <a:cs typeface="Arial" panose="020B0604020202020204" pitchFamily="34" charset="0"/>
            </a:endParaRPr>
          </a:p>
          <a:p>
            <a:pPr marL="457200" indent="-457200" algn="just">
              <a:buAutoNum type="alphaUcPeriod"/>
            </a:pPr>
            <a:r>
              <a:rPr lang="en-GB" sz="2000" noProof="0">
                <a:latin typeface="Arial" panose="020B0604020202020204" pitchFamily="34" charset="0"/>
                <a:cs typeface="Arial" panose="020B0604020202020204" pitchFamily="34" charset="0"/>
              </a:rPr>
              <a:t>Execution of the market-clearing algorithm.</a:t>
            </a:r>
          </a:p>
          <a:p>
            <a:pPr marL="457200" indent="-457200" algn="just">
              <a:buAutoNum type="alphaUcPeriod"/>
            </a:pPr>
            <a:endParaRPr lang="en-GB" sz="2000" noProof="0">
              <a:latin typeface="Arial" panose="020B0604020202020204" pitchFamily="34" charset="0"/>
              <a:cs typeface="Arial" panose="020B0604020202020204" pitchFamily="34" charset="0"/>
            </a:endParaRPr>
          </a:p>
          <a:p>
            <a:pPr marL="457200" indent="-457200" algn="just">
              <a:buAutoNum type="alphaUcPeriod"/>
            </a:pPr>
            <a:r>
              <a:rPr lang="en-GB" sz="2000" noProof="0">
                <a:latin typeface="Arial" panose="020B0604020202020204" pitchFamily="34" charset="0"/>
                <a:cs typeface="Arial" panose="020B0604020202020204" pitchFamily="34" charset="0"/>
              </a:rPr>
              <a:t>Notification of the market participants and system operators about the market-clearing outcomes.</a:t>
            </a:r>
          </a:p>
          <a:p>
            <a:pPr marL="457200" indent="-457200" algn="just">
              <a:buAutoNum type="alphaUcPeriod"/>
            </a:pPr>
            <a:endParaRPr lang="en-GB" sz="2000" noProof="0">
              <a:latin typeface="Arial" panose="020B0604020202020204" pitchFamily="34" charset="0"/>
              <a:cs typeface="Arial" panose="020B0604020202020204" pitchFamily="34" charset="0"/>
            </a:endParaRPr>
          </a:p>
          <a:p>
            <a:pPr marL="457200" indent="-457200" algn="just">
              <a:buAutoNum type="alphaUcPeriod"/>
            </a:pPr>
            <a:r>
              <a:rPr lang="en-GB" sz="2000" noProof="0">
                <a:latin typeface="Arial" panose="020B0604020202020204" pitchFamily="34" charset="0"/>
                <a:cs typeface="Arial" panose="020B0604020202020204" pitchFamily="34" charset="0"/>
              </a:rPr>
              <a:t>Beginning of the delivery of electricity for the entire day.</a:t>
            </a:r>
          </a:p>
        </p:txBody>
      </p:sp>
      <p:sp>
        <p:nvSpPr>
          <p:cNvPr id="31" name="Rectangle 30">
            <a:extLst>
              <a:ext uri="{FF2B5EF4-FFF2-40B4-BE49-F238E27FC236}">
                <a16:creationId xmlns:a16="http://schemas.microsoft.com/office/drawing/2014/main" id="{AE10B123-7C28-9BDC-5FEA-FF7B6762E49C}"/>
              </a:ext>
            </a:extLst>
          </p:cNvPr>
          <p:cNvSpPr/>
          <p:nvPr/>
        </p:nvSpPr>
        <p:spPr>
          <a:xfrm>
            <a:off x="1384300" y="1245870"/>
            <a:ext cx="7772400" cy="183516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 name="Espace réservé du numéro de diapositive 2">
            <a:extLst>
              <a:ext uri="{FF2B5EF4-FFF2-40B4-BE49-F238E27FC236}">
                <a16:creationId xmlns:a16="http://schemas.microsoft.com/office/drawing/2014/main" id="{165562B2-CE18-C48B-8F84-7A3D03EBD1C4}"/>
              </a:ext>
            </a:extLst>
          </p:cNvPr>
          <p:cNvSpPr>
            <a:spLocks noGrp="1"/>
          </p:cNvSpPr>
          <p:nvPr>
            <p:ph type="sldNum" sz="quarter" idx="12"/>
          </p:nvPr>
        </p:nvSpPr>
        <p:spPr/>
        <p:txBody>
          <a:bodyPr/>
          <a:lstStyle/>
          <a:p>
            <a:fld id="{C7CC0789-4E3B-4896-AB79-9C52DA5A6F9C}" type="slidenum">
              <a:rPr lang="en-GB" smtClean="0"/>
              <a:t>50</a:t>
            </a:fld>
            <a:endParaRPr lang="en-GB"/>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xplosions visant les gazoducs Nord Stream 1 et 2 : la piste du sabotage  privilégiée"/>
          <p:cNvPicPr>
            <a:picLocks noChangeAspect="1" noChangeArrowheads="1"/>
          </p:cNvPicPr>
          <p:nvPr/>
        </p:nvPicPr>
        <p:blipFill rotWithShape="1">
          <a:blip r:embed="rId2">
            <a:extLst>
              <a:ext uri="{28A0092B-C50C-407E-A947-70E740481C1C}">
                <a14:useLocalDpi xmlns:a14="http://schemas.microsoft.com/office/drawing/2010/main" val="0"/>
              </a:ext>
            </a:extLst>
          </a:blip>
          <a:srcRect l="6947" r="15842"/>
          <a:stretch/>
        </p:blipFill>
        <p:spPr bwMode="auto">
          <a:xfrm>
            <a:off x="677122" y="2181998"/>
            <a:ext cx="4445836" cy="3486098"/>
          </a:xfrm>
          <a:prstGeom prst="rect">
            <a:avLst/>
          </a:prstGeom>
          <a:noFill/>
          <a:extLst>
            <a:ext uri="{909E8E84-426E-40DD-AFC4-6F175D3DCCD1}">
              <a14:hiddenFill xmlns:a14="http://schemas.microsoft.com/office/drawing/2010/main">
                <a:solidFill>
                  <a:srgbClr val="FFFFFF"/>
                </a:solidFill>
              </a14:hiddenFill>
            </a:ext>
          </a:extLst>
        </p:spPr>
      </p:pic>
      <p:pic>
        <p:nvPicPr>
          <p:cNvPr id="34818" name="Picture 2" descr="Map. Locations of damage to Nord Stream 1 and Nord Stream 2 pipel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098" y="2207182"/>
            <a:ext cx="4445836" cy="346091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5D6524C3-918E-AB44-8736-2B9778BDA181}"/>
              </a:ext>
            </a:extLst>
          </p:cNvPr>
          <p:cNvSpPr txBox="1"/>
          <p:nvPr/>
        </p:nvSpPr>
        <p:spPr>
          <a:xfrm>
            <a:off x="590881" y="350031"/>
            <a:ext cx="9425398" cy="461848"/>
          </a:xfrm>
          <a:prstGeom prst="rect">
            <a:avLst/>
          </a:prstGeom>
          <a:noFill/>
        </p:spPr>
        <p:txBody>
          <a:bodyPr wrap="square">
            <a:spAutoFit/>
          </a:bodyPr>
          <a:lstStyle/>
          <a:p>
            <a:r>
              <a:rPr lang="fr-BE" sz="2401" b="1">
                <a:latin typeface="Arial" panose="020B0604020202020204" pitchFamily="34" charset="0"/>
                <a:cs typeface="Arial" panose="020B0604020202020204" pitchFamily="34" charset="0"/>
              </a:rPr>
              <a:t>Recent events (1/4)</a:t>
            </a:r>
            <a:endParaRPr lang="en-US" sz="2401" b="1">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88DAF4DC-B355-782A-8296-EA6D82E5FF93}"/>
              </a:ext>
            </a:extLst>
          </p:cNvPr>
          <p:cNvSpPr txBox="1"/>
          <p:nvPr/>
        </p:nvSpPr>
        <p:spPr>
          <a:xfrm>
            <a:off x="2672293" y="5779637"/>
            <a:ext cx="5348814" cy="307899"/>
          </a:xfrm>
          <a:prstGeom prst="rect">
            <a:avLst/>
          </a:prstGeom>
          <a:noFill/>
        </p:spPr>
        <p:txBody>
          <a:bodyPr wrap="square">
            <a:spAutoFit/>
          </a:bodyPr>
          <a:lstStyle/>
          <a:p>
            <a:pPr algn="ctr"/>
            <a:r>
              <a:rPr lang="en-US" sz="1401" i="1">
                <a:latin typeface="Arial" panose="020B0604020202020204" pitchFamily="34" charset="0"/>
                <a:cs typeface="Arial" panose="020B0604020202020204" pitchFamily="34" charset="0"/>
              </a:rPr>
              <a:t>09/28/2022: Attack on NS1 and NS2 (Baltic Sea).</a:t>
            </a:r>
            <a:endParaRPr lang="en-GB" sz="1401" i="1"/>
          </a:p>
        </p:txBody>
      </p:sp>
      <p:sp>
        <p:nvSpPr>
          <p:cNvPr id="9" name="Rectangle 8">
            <a:extLst>
              <a:ext uri="{FF2B5EF4-FFF2-40B4-BE49-F238E27FC236}">
                <a16:creationId xmlns:a16="http://schemas.microsoft.com/office/drawing/2014/main" id="{7E178958-D51F-B34D-33D9-9E406DAA9BD4}"/>
              </a:ext>
            </a:extLst>
          </p:cNvPr>
          <p:cNvSpPr/>
          <p:nvPr/>
        </p:nvSpPr>
        <p:spPr>
          <a:xfrm>
            <a:off x="677122" y="2181998"/>
            <a:ext cx="4445835" cy="348609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5" name="Espace réservé du numéro de diapositive 4">
            <a:extLst>
              <a:ext uri="{FF2B5EF4-FFF2-40B4-BE49-F238E27FC236}">
                <a16:creationId xmlns:a16="http://schemas.microsoft.com/office/drawing/2014/main" id="{AE3B3C92-0677-E314-AD67-CFB414B0F81B}"/>
              </a:ext>
            </a:extLst>
          </p:cNvPr>
          <p:cNvSpPr>
            <a:spLocks noGrp="1"/>
          </p:cNvSpPr>
          <p:nvPr>
            <p:ph type="sldNum" sz="quarter" idx="12"/>
          </p:nvPr>
        </p:nvSpPr>
        <p:spPr/>
        <p:txBody>
          <a:bodyPr/>
          <a:lstStyle/>
          <a:p>
            <a:fld id="{C7CC0789-4E3B-4896-AB79-9C52DA5A6F9C}" type="slidenum">
              <a:rPr lang="en-GB" smtClean="0"/>
              <a:t>500</a:t>
            </a:fld>
            <a:endParaRPr lang="en-GB"/>
          </a:p>
        </p:txBody>
      </p:sp>
    </p:spTree>
    <p:extLst>
      <p:ext uri="{BB962C8B-B14F-4D97-AF65-F5344CB8AC3E}">
        <p14:creationId xmlns:p14="http://schemas.microsoft.com/office/powerpoint/2010/main" val="837364610"/>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Russian Belgorod region is outaged after drone strik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66045" y="1971291"/>
            <a:ext cx="6561311" cy="409016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0DFE21CD-03B9-308A-C78E-7965D4194373}"/>
              </a:ext>
            </a:extLst>
          </p:cNvPr>
          <p:cNvSpPr txBox="1"/>
          <p:nvPr/>
        </p:nvSpPr>
        <p:spPr>
          <a:xfrm>
            <a:off x="590881" y="350031"/>
            <a:ext cx="9425398" cy="461848"/>
          </a:xfrm>
          <a:prstGeom prst="rect">
            <a:avLst/>
          </a:prstGeom>
          <a:noFill/>
        </p:spPr>
        <p:txBody>
          <a:bodyPr wrap="square">
            <a:spAutoFit/>
          </a:bodyPr>
          <a:lstStyle/>
          <a:p>
            <a:r>
              <a:rPr lang="fr-BE" sz="2401" b="1">
                <a:latin typeface="Arial" panose="020B0604020202020204" pitchFamily="34" charset="0"/>
                <a:cs typeface="Arial" panose="020B0604020202020204" pitchFamily="34" charset="0"/>
              </a:rPr>
              <a:t>Recent events (2/4)</a:t>
            </a:r>
            <a:endParaRPr lang="en-US" sz="2401" b="1">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59B06DE8-ED8C-3430-6AD2-2EBE54D6105A}"/>
              </a:ext>
            </a:extLst>
          </p:cNvPr>
          <p:cNvSpPr txBox="1"/>
          <p:nvPr/>
        </p:nvSpPr>
        <p:spPr>
          <a:xfrm>
            <a:off x="2237085" y="6162149"/>
            <a:ext cx="6132988" cy="523427"/>
          </a:xfrm>
          <a:prstGeom prst="rect">
            <a:avLst/>
          </a:prstGeom>
          <a:noFill/>
        </p:spPr>
        <p:txBody>
          <a:bodyPr wrap="square">
            <a:spAutoFit/>
          </a:bodyPr>
          <a:lstStyle/>
          <a:p>
            <a:pPr algn="ctr"/>
            <a:r>
              <a:rPr lang="en-US" sz="1401" i="1">
                <a:latin typeface="Arial" panose="020B0604020202020204" pitchFamily="34" charset="0"/>
                <a:cs typeface="Arial" panose="020B0604020202020204" pitchFamily="34" charset="0"/>
              </a:rPr>
              <a:t>06/01/2024: Electricity in the Belgorod region of Russia was cut off after a drone attack and explosions at substations in Stary Oskol.</a:t>
            </a:r>
            <a:endParaRPr lang="en-GB" sz="1401" i="1"/>
          </a:p>
        </p:txBody>
      </p:sp>
      <p:sp>
        <p:nvSpPr>
          <p:cNvPr id="10" name="Rectangle 9">
            <a:extLst>
              <a:ext uri="{FF2B5EF4-FFF2-40B4-BE49-F238E27FC236}">
                <a16:creationId xmlns:a16="http://schemas.microsoft.com/office/drawing/2014/main" id="{2D177B69-2BA4-7536-DE18-738D96AC3C9E}"/>
              </a:ext>
            </a:extLst>
          </p:cNvPr>
          <p:cNvSpPr/>
          <p:nvPr/>
        </p:nvSpPr>
        <p:spPr>
          <a:xfrm>
            <a:off x="2066045" y="1971291"/>
            <a:ext cx="6561311" cy="409016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2" name="Espace réservé du numéro de diapositive 1">
            <a:extLst>
              <a:ext uri="{FF2B5EF4-FFF2-40B4-BE49-F238E27FC236}">
                <a16:creationId xmlns:a16="http://schemas.microsoft.com/office/drawing/2014/main" id="{A5EDD0CB-BC4D-6A9C-30DD-F1741FB82286}"/>
              </a:ext>
            </a:extLst>
          </p:cNvPr>
          <p:cNvSpPr>
            <a:spLocks noGrp="1"/>
          </p:cNvSpPr>
          <p:nvPr>
            <p:ph type="sldNum" sz="quarter" idx="12"/>
          </p:nvPr>
        </p:nvSpPr>
        <p:spPr/>
        <p:txBody>
          <a:bodyPr/>
          <a:lstStyle/>
          <a:p>
            <a:fld id="{C7CC0789-4E3B-4896-AB79-9C52DA5A6F9C}" type="slidenum">
              <a:rPr lang="en-GB" smtClean="0"/>
              <a:t>501</a:t>
            </a:fld>
            <a:endParaRPr lang="en-GB"/>
          </a:p>
        </p:txBody>
      </p:sp>
    </p:spTree>
    <p:extLst>
      <p:ext uri="{BB962C8B-B14F-4D97-AF65-F5344CB8AC3E}">
        <p14:creationId xmlns:p14="http://schemas.microsoft.com/office/powerpoint/2010/main" val="3787038304"/>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603F751-50BB-4AF3-A35F-EB0E08FF238C}"/>
              </a:ext>
            </a:extLst>
          </p:cNvPr>
          <p:cNvSpPr txBox="1"/>
          <p:nvPr/>
        </p:nvSpPr>
        <p:spPr>
          <a:xfrm>
            <a:off x="1805175" y="6176607"/>
            <a:ext cx="7083050" cy="523427"/>
          </a:xfrm>
          <a:prstGeom prst="rect">
            <a:avLst/>
          </a:prstGeom>
          <a:noFill/>
        </p:spPr>
        <p:txBody>
          <a:bodyPr wrap="square">
            <a:spAutoFit/>
          </a:bodyPr>
          <a:lstStyle/>
          <a:p>
            <a:pPr algn="ctr">
              <a:lnSpc>
                <a:spcPct val="100000"/>
              </a:lnSpc>
            </a:pPr>
            <a:r>
              <a:rPr lang="en-US" sz="1401" i="1">
                <a:latin typeface="Arial" panose="020B0604020202020204" pitchFamily="34" charset="0"/>
                <a:cs typeface="Arial" panose="020B0604020202020204" pitchFamily="34" charset="0"/>
              </a:rPr>
              <a:t>09/01/2024: Drone attack on the 2520 MW Konakova power station (North of Moscow) and on the gas distribution network to which it was connected. </a:t>
            </a:r>
            <a:endParaRPr lang="fr-BE" sz="1401" i="1">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AB18251D-07B5-5199-E1D9-EE4F628FFABE}"/>
              </a:ext>
            </a:extLst>
          </p:cNvPr>
          <p:cNvSpPr txBox="1"/>
          <p:nvPr/>
        </p:nvSpPr>
        <p:spPr>
          <a:xfrm>
            <a:off x="590881" y="350031"/>
            <a:ext cx="9425398" cy="461848"/>
          </a:xfrm>
          <a:prstGeom prst="rect">
            <a:avLst/>
          </a:prstGeom>
          <a:noFill/>
        </p:spPr>
        <p:txBody>
          <a:bodyPr wrap="square">
            <a:spAutoFit/>
          </a:bodyPr>
          <a:lstStyle/>
          <a:p>
            <a:r>
              <a:rPr lang="fr-BE" sz="2401" b="1">
                <a:latin typeface="Arial" panose="020B0604020202020204" pitchFamily="34" charset="0"/>
                <a:cs typeface="Arial" panose="020B0604020202020204" pitchFamily="34" charset="0"/>
              </a:rPr>
              <a:t>Recent events (3/4)</a:t>
            </a:r>
            <a:endParaRPr lang="en-US" sz="2401" b="1">
              <a:latin typeface="Arial" panose="020B0604020202020204" pitchFamily="34" charset="0"/>
              <a:cs typeface="Arial" panose="020B0604020202020204" pitchFamily="34" charset="0"/>
            </a:endParaRPr>
          </a:p>
        </p:txBody>
      </p:sp>
      <p:pic>
        <p:nvPicPr>
          <p:cNvPr id="8" name="Picture 2" descr="Ukrainian drone attacks hit power stations and refineries in Russia |  Ukraine | The Guardian">
            <a:extLst>
              <a:ext uri="{FF2B5EF4-FFF2-40B4-BE49-F238E27FC236}">
                <a16:creationId xmlns:a16="http://schemas.microsoft.com/office/drawing/2014/main" id="{08FE40C4-6981-3FD1-8440-9BB81FA149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50"/>
          <a:stretch/>
        </p:blipFill>
        <p:spPr bwMode="auto">
          <a:xfrm>
            <a:off x="2066045" y="1971292"/>
            <a:ext cx="6561311" cy="409016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EFCF746C-F84C-A05D-3C8B-3B1B209EDBE0}"/>
              </a:ext>
            </a:extLst>
          </p:cNvPr>
          <p:cNvSpPr/>
          <p:nvPr/>
        </p:nvSpPr>
        <p:spPr>
          <a:xfrm>
            <a:off x="2066045" y="1971293"/>
            <a:ext cx="6561311" cy="4090167"/>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3" name="Espace réservé du numéro de diapositive 2">
            <a:extLst>
              <a:ext uri="{FF2B5EF4-FFF2-40B4-BE49-F238E27FC236}">
                <a16:creationId xmlns:a16="http://schemas.microsoft.com/office/drawing/2014/main" id="{D031904A-48A5-A119-6577-C2B03745BD22}"/>
              </a:ext>
            </a:extLst>
          </p:cNvPr>
          <p:cNvSpPr>
            <a:spLocks noGrp="1"/>
          </p:cNvSpPr>
          <p:nvPr>
            <p:ph type="sldNum" sz="quarter" idx="12"/>
          </p:nvPr>
        </p:nvSpPr>
        <p:spPr/>
        <p:txBody>
          <a:bodyPr/>
          <a:lstStyle/>
          <a:p>
            <a:fld id="{C7CC0789-4E3B-4896-AB79-9C52DA5A6F9C}" type="slidenum">
              <a:rPr lang="en-GB" smtClean="0"/>
              <a:t>502</a:t>
            </a:fld>
            <a:endParaRPr lang="en-GB"/>
          </a:p>
        </p:txBody>
      </p:sp>
    </p:spTree>
    <p:extLst>
      <p:ext uri="{BB962C8B-B14F-4D97-AF65-F5344CB8AC3E}">
        <p14:creationId xmlns:p14="http://schemas.microsoft.com/office/powerpoint/2010/main" val="3233552685"/>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118" r="1468"/>
          <a:stretch/>
        </p:blipFill>
        <p:spPr>
          <a:xfrm>
            <a:off x="2663379" y="1622069"/>
            <a:ext cx="5366642" cy="5211636"/>
          </a:xfrm>
          <a:prstGeom prst="rect">
            <a:avLst/>
          </a:prstGeom>
        </p:spPr>
      </p:pic>
      <p:sp>
        <p:nvSpPr>
          <p:cNvPr id="4" name="ZoneTexte 3">
            <a:extLst>
              <a:ext uri="{FF2B5EF4-FFF2-40B4-BE49-F238E27FC236}">
                <a16:creationId xmlns:a16="http://schemas.microsoft.com/office/drawing/2014/main" id="{D6533024-2779-9ACA-453D-4A1FD095D253}"/>
              </a:ext>
            </a:extLst>
          </p:cNvPr>
          <p:cNvSpPr txBox="1"/>
          <p:nvPr/>
        </p:nvSpPr>
        <p:spPr>
          <a:xfrm>
            <a:off x="590881" y="350031"/>
            <a:ext cx="9425398" cy="461848"/>
          </a:xfrm>
          <a:prstGeom prst="rect">
            <a:avLst/>
          </a:prstGeom>
          <a:noFill/>
        </p:spPr>
        <p:txBody>
          <a:bodyPr wrap="square">
            <a:spAutoFit/>
          </a:bodyPr>
          <a:lstStyle/>
          <a:p>
            <a:r>
              <a:rPr lang="fr-BE" sz="2401" b="1">
                <a:latin typeface="Arial" panose="020B0604020202020204" pitchFamily="34" charset="0"/>
                <a:cs typeface="Arial" panose="020B0604020202020204" pitchFamily="34" charset="0"/>
              </a:rPr>
              <a:t>Recent events (4/4)</a:t>
            </a:r>
            <a:endParaRPr lang="en-US" sz="2401" b="1">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B6408BC-1845-8EC8-FE3B-12E26BBC23A7}"/>
              </a:ext>
            </a:extLst>
          </p:cNvPr>
          <p:cNvSpPr/>
          <p:nvPr/>
        </p:nvSpPr>
        <p:spPr>
          <a:xfrm>
            <a:off x="2663379" y="1622069"/>
            <a:ext cx="5366642" cy="5211636"/>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6926" rtl="0" eaLnBrk="1" latinLnBrk="0" hangingPunct="1">
              <a:defRPr sz="1799" kern="1200">
                <a:solidFill>
                  <a:schemeClr val="tx1"/>
                </a:solidFill>
                <a:latin typeface="+mn-lt"/>
                <a:ea typeface="+mn-ea"/>
                <a:cs typeface="+mn-cs"/>
              </a:defRPr>
            </a:lvl1pPr>
            <a:lvl2pPr marL="456926" algn="l" defTabSz="456926" rtl="0" eaLnBrk="1" latinLnBrk="0" hangingPunct="1">
              <a:defRPr sz="1799" kern="1200">
                <a:solidFill>
                  <a:schemeClr val="tx1"/>
                </a:solidFill>
                <a:latin typeface="+mn-lt"/>
                <a:ea typeface="+mn-ea"/>
                <a:cs typeface="+mn-cs"/>
              </a:defRPr>
            </a:lvl2pPr>
            <a:lvl3pPr marL="913851" algn="l" defTabSz="456926" rtl="0" eaLnBrk="1" latinLnBrk="0" hangingPunct="1">
              <a:defRPr sz="1799" kern="1200">
                <a:solidFill>
                  <a:schemeClr val="tx1"/>
                </a:solidFill>
                <a:latin typeface="+mn-lt"/>
                <a:ea typeface="+mn-ea"/>
                <a:cs typeface="+mn-cs"/>
              </a:defRPr>
            </a:lvl3pPr>
            <a:lvl4pPr marL="1370777" algn="l" defTabSz="456926" rtl="0" eaLnBrk="1" latinLnBrk="0" hangingPunct="1">
              <a:defRPr sz="1799" kern="1200">
                <a:solidFill>
                  <a:schemeClr val="tx1"/>
                </a:solidFill>
                <a:latin typeface="+mn-lt"/>
                <a:ea typeface="+mn-ea"/>
                <a:cs typeface="+mn-cs"/>
              </a:defRPr>
            </a:lvl4pPr>
            <a:lvl5pPr marL="1827703" algn="l" defTabSz="456926" rtl="0" eaLnBrk="1" latinLnBrk="0" hangingPunct="1">
              <a:defRPr sz="1799" kern="1200">
                <a:solidFill>
                  <a:schemeClr val="tx1"/>
                </a:solidFill>
                <a:latin typeface="+mn-lt"/>
                <a:ea typeface="+mn-ea"/>
                <a:cs typeface="+mn-cs"/>
              </a:defRPr>
            </a:lvl5pPr>
            <a:lvl6pPr marL="2284628" algn="l" defTabSz="456926" rtl="0" eaLnBrk="1" latinLnBrk="0" hangingPunct="1">
              <a:defRPr sz="1799" kern="1200">
                <a:solidFill>
                  <a:schemeClr val="tx1"/>
                </a:solidFill>
                <a:latin typeface="+mn-lt"/>
                <a:ea typeface="+mn-ea"/>
                <a:cs typeface="+mn-cs"/>
              </a:defRPr>
            </a:lvl6pPr>
            <a:lvl7pPr marL="2741554" algn="l" defTabSz="456926" rtl="0" eaLnBrk="1" latinLnBrk="0" hangingPunct="1">
              <a:defRPr sz="1799" kern="1200">
                <a:solidFill>
                  <a:schemeClr val="tx1"/>
                </a:solidFill>
                <a:latin typeface="+mn-lt"/>
                <a:ea typeface="+mn-ea"/>
                <a:cs typeface="+mn-cs"/>
              </a:defRPr>
            </a:lvl7pPr>
            <a:lvl8pPr marL="3198480" algn="l" defTabSz="456926" rtl="0" eaLnBrk="1" latinLnBrk="0" hangingPunct="1">
              <a:defRPr sz="1799" kern="1200">
                <a:solidFill>
                  <a:schemeClr val="tx1"/>
                </a:solidFill>
                <a:latin typeface="+mn-lt"/>
                <a:ea typeface="+mn-ea"/>
                <a:cs typeface="+mn-cs"/>
              </a:defRPr>
            </a:lvl8pPr>
            <a:lvl9pPr marL="3655405" algn="l" defTabSz="456926" rtl="0" eaLnBrk="1" latinLnBrk="0" hangingPunct="1">
              <a:defRPr sz="1799" kern="1200">
                <a:solidFill>
                  <a:schemeClr val="tx1"/>
                </a:solidFill>
                <a:latin typeface="+mn-lt"/>
                <a:ea typeface="+mn-ea"/>
                <a:cs typeface="+mn-cs"/>
              </a:defRPr>
            </a:lvl9pPr>
          </a:lstStyle>
          <a:p>
            <a:pPr algn="ctr"/>
            <a:endParaRPr lang="fr-BE"/>
          </a:p>
        </p:txBody>
      </p:sp>
      <p:sp>
        <p:nvSpPr>
          <p:cNvPr id="6" name="Espace réservé du numéro de diapositive 5">
            <a:extLst>
              <a:ext uri="{FF2B5EF4-FFF2-40B4-BE49-F238E27FC236}">
                <a16:creationId xmlns:a16="http://schemas.microsoft.com/office/drawing/2014/main" id="{6E098430-C7F7-915D-47BC-035E2A879307}"/>
              </a:ext>
            </a:extLst>
          </p:cNvPr>
          <p:cNvSpPr>
            <a:spLocks noGrp="1"/>
          </p:cNvSpPr>
          <p:nvPr>
            <p:ph type="sldNum" sz="quarter" idx="12"/>
          </p:nvPr>
        </p:nvSpPr>
        <p:spPr/>
        <p:txBody>
          <a:bodyPr/>
          <a:lstStyle/>
          <a:p>
            <a:fld id="{C7CC0789-4E3B-4896-AB79-9C52DA5A6F9C}" type="slidenum">
              <a:rPr lang="en-GB" smtClean="0"/>
              <a:t>503</a:t>
            </a:fld>
            <a:endParaRPr lang="en-GB"/>
          </a:p>
        </p:txBody>
      </p:sp>
    </p:spTree>
    <p:extLst>
      <p:ext uri="{BB962C8B-B14F-4D97-AF65-F5344CB8AC3E}">
        <p14:creationId xmlns:p14="http://schemas.microsoft.com/office/powerpoint/2010/main" val="3474047006"/>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D394A922-3661-9C8D-CA1F-B56155781FCA}"/>
              </a:ext>
            </a:extLst>
          </p:cNvPr>
          <p:cNvSpPr txBox="1"/>
          <p:nvPr/>
        </p:nvSpPr>
        <p:spPr>
          <a:xfrm>
            <a:off x="590881" y="350031"/>
            <a:ext cx="9425398" cy="461848"/>
          </a:xfrm>
          <a:prstGeom prst="rect">
            <a:avLst/>
          </a:prstGeom>
          <a:noFill/>
        </p:spPr>
        <p:txBody>
          <a:bodyPr wrap="square">
            <a:spAutoFit/>
          </a:bodyPr>
          <a:lstStyle/>
          <a:p>
            <a:r>
              <a:rPr lang="en-GB" sz="2401" b="1">
                <a:latin typeface="Arial" panose="020B0604020202020204" pitchFamily="34" charset="0"/>
                <a:cs typeface="Arial" panose="020B0604020202020204" pitchFamily="34" charset="0"/>
              </a:rPr>
              <a:t>Consequences of </a:t>
            </a:r>
            <a:r>
              <a:rPr lang="en-US" sz="2401" b="1">
                <a:latin typeface="Arial" panose="020B0604020202020204" pitchFamily="34" charset="0"/>
                <a:cs typeface="Arial" panose="020B0604020202020204" pitchFamily="34" charset="0"/>
              </a:rPr>
              <a:t>military strikes on energy infrastructures</a:t>
            </a:r>
            <a:endParaRPr lang="en-GB" sz="2401" b="1"/>
          </a:p>
        </p:txBody>
      </p:sp>
      <p:sp>
        <p:nvSpPr>
          <p:cNvPr id="9" name="ZoneTexte 8">
            <a:extLst>
              <a:ext uri="{FF2B5EF4-FFF2-40B4-BE49-F238E27FC236}">
                <a16:creationId xmlns:a16="http://schemas.microsoft.com/office/drawing/2014/main" id="{26FB4912-0E4D-61B5-8EE6-DAB8633CE531}"/>
              </a:ext>
            </a:extLst>
          </p:cNvPr>
          <p:cNvSpPr txBox="1"/>
          <p:nvPr/>
        </p:nvSpPr>
        <p:spPr>
          <a:xfrm>
            <a:off x="590881" y="2413742"/>
            <a:ext cx="9485264" cy="3787191"/>
          </a:xfrm>
          <a:prstGeom prst="rect">
            <a:avLst/>
          </a:prstGeom>
          <a:noFill/>
        </p:spPr>
        <p:txBody>
          <a:bodyPr wrap="square">
            <a:spAutoFit/>
          </a:bodyPr>
          <a:lstStyle/>
          <a:p>
            <a:pPr algn="just"/>
            <a:r>
              <a:rPr lang="en-US" sz="2001">
                <a:latin typeface="Arial" panose="020B0604020202020204" pitchFamily="34" charset="0"/>
                <a:cs typeface="Arial" panose="020B0604020202020204" pitchFamily="34" charset="0"/>
              </a:rPr>
              <a:t>Countries are recognizing that even with substantial wealth and military power, cheap drones and technologies can inflict severe damage and cause critical losses to energy infrastructure.</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This emerging threat has the potential to shift global power dynamics, as demonstrated by drones' impact on the Ukrainian battlefield.</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Consequently, these risks are expected to drive the adoption of distributed energy systems, which are inherently more resilient against attacks.</a:t>
            </a:r>
          </a:p>
          <a:p>
            <a:pPr algn="just"/>
            <a:endParaRPr lang="en-US" sz="2001">
              <a:latin typeface="Arial" panose="020B0604020202020204" pitchFamily="34" charset="0"/>
              <a:cs typeface="Arial" panose="020B0604020202020204" pitchFamily="34" charset="0"/>
            </a:endParaRPr>
          </a:p>
          <a:p>
            <a:pPr algn="just"/>
            <a:r>
              <a:rPr lang="en-US" sz="2001">
                <a:latin typeface="Arial" panose="020B0604020202020204" pitchFamily="34" charset="0"/>
                <a:cs typeface="Arial" panose="020B0604020202020204" pitchFamily="34" charset="0"/>
              </a:rPr>
              <a:t>Additionally, this will likely lead to the creation of new mechanisms for managing electricity networks to enhance their resilience against strategic disruptions.</a:t>
            </a:r>
            <a:endParaRPr lang="en-GB" sz="2001">
              <a:latin typeface="Arial" panose="020B0604020202020204" pitchFamily="34" charset="0"/>
              <a:cs typeface="Arial" panose="020B0604020202020204" pitchFamily="34" charset="0"/>
            </a:endParaRPr>
          </a:p>
        </p:txBody>
      </p:sp>
      <p:sp>
        <p:nvSpPr>
          <p:cNvPr id="3" name="Espace réservé du numéro de diapositive 2">
            <a:extLst>
              <a:ext uri="{FF2B5EF4-FFF2-40B4-BE49-F238E27FC236}">
                <a16:creationId xmlns:a16="http://schemas.microsoft.com/office/drawing/2014/main" id="{304F328B-50AD-D953-9C5D-C887386F5094}"/>
              </a:ext>
            </a:extLst>
          </p:cNvPr>
          <p:cNvSpPr>
            <a:spLocks noGrp="1"/>
          </p:cNvSpPr>
          <p:nvPr>
            <p:ph type="sldNum" sz="quarter" idx="12"/>
          </p:nvPr>
        </p:nvSpPr>
        <p:spPr/>
        <p:txBody>
          <a:bodyPr/>
          <a:lstStyle/>
          <a:p>
            <a:fld id="{C7CC0789-4E3B-4896-AB79-9C52DA5A6F9C}" type="slidenum">
              <a:rPr lang="en-GB" smtClean="0"/>
              <a:t>504</a:t>
            </a:fld>
            <a:endParaRPr lang="en-GB"/>
          </a:p>
        </p:txBody>
      </p:sp>
    </p:spTree>
    <p:extLst>
      <p:ext uri="{BB962C8B-B14F-4D97-AF65-F5344CB8AC3E}">
        <p14:creationId xmlns:p14="http://schemas.microsoft.com/office/powerpoint/2010/main" val="12614439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2CEAE3E7-90AC-FAE2-AB9B-A6C60ACC1BCA}"/>
              </a:ext>
            </a:extLst>
          </p:cNvPr>
          <p:cNvGraphicFramePr>
            <a:graphicFrameLocks noGrp="1"/>
          </p:cNvGraphicFramePr>
          <p:nvPr/>
        </p:nvGraphicFramePr>
        <p:xfrm>
          <a:off x="860258" y="1507185"/>
          <a:ext cx="8972884" cy="5466756"/>
        </p:xfrm>
        <a:graphic>
          <a:graphicData uri="http://schemas.openxmlformats.org/drawingml/2006/table">
            <a:tbl>
              <a:tblPr firstRow="1" bandRow="1">
                <a:tableStyleId>{5C22544A-7EE6-4342-B048-85BDC9FD1C3A}</a:tableStyleId>
              </a:tblPr>
              <a:tblGrid>
                <a:gridCol w="2243221">
                  <a:extLst>
                    <a:ext uri="{9D8B030D-6E8A-4147-A177-3AD203B41FA5}">
                      <a16:colId xmlns:a16="http://schemas.microsoft.com/office/drawing/2014/main" val="4150507139"/>
                    </a:ext>
                  </a:extLst>
                </a:gridCol>
                <a:gridCol w="2243221">
                  <a:extLst>
                    <a:ext uri="{9D8B030D-6E8A-4147-A177-3AD203B41FA5}">
                      <a16:colId xmlns:a16="http://schemas.microsoft.com/office/drawing/2014/main" val="3729056915"/>
                    </a:ext>
                  </a:extLst>
                </a:gridCol>
                <a:gridCol w="2243221">
                  <a:extLst>
                    <a:ext uri="{9D8B030D-6E8A-4147-A177-3AD203B41FA5}">
                      <a16:colId xmlns:a16="http://schemas.microsoft.com/office/drawing/2014/main" val="1970291502"/>
                    </a:ext>
                  </a:extLst>
                </a:gridCol>
                <a:gridCol w="2243221">
                  <a:extLst>
                    <a:ext uri="{9D8B030D-6E8A-4147-A177-3AD203B41FA5}">
                      <a16:colId xmlns:a16="http://schemas.microsoft.com/office/drawing/2014/main" val="2479706048"/>
                    </a:ext>
                  </a:extLst>
                </a:gridCol>
              </a:tblGrid>
              <a:tr h="776254">
                <a:tc>
                  <a:txBody>
                    <a:bodyPr/>
                    <a:lstStyle/>
                    <a:p>
                      <a:pPr algn="ctr"/>
                      <a:r>
                        <a:rPr lang="en-GB" sz="1800" noProof="0">
                          <a:solidFill>
                            <a:schemeClr val="tx1"/>
                          </a:solidFill>
                          <a:latin typeface="Arial" panose="020B0604020202020204" pitchFamily="34" charset="0"/>
                          <a:cs typeface="Arial" panose="020B0604020202020204" pitchFamily="34" charset="0"/>
                        </a:rPr>
                        <a:t>Order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algn="ctr"/>
                      <a:r>
                        <a:rPr lang="en-GB" sz="1800" noProof="0">
                          <a:solidFill>
                            <a:schemeClr val="tx1"/>
                          </a:solidFill>
                          <a:latin typeface="Arial" panose="020B0604020202020204" pitchFamily="34" charset="0"/>
                          <a:cs typeface="Arial" panose="020B0604020202020204" pitchFamily="34" charset="0"/>
                        </a:rPr>
                        <a:t>Time period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algn="ctr"/>
                      <a:r>
                        <a:rPr lang="en-GB" sz="1800" noProof="0">
                          <a:solidFill>
                            <a:schemeClr val="tx1"/>
                          </a:solidFill>
                          <a:latin typeface="Arial" panose="020B0604020202020204" pitchFamily="34" charset="0"/>
                          <a:cs typeface="Arial" panose="020B0604020202020204" pitchFamily="34" charset="0"/>
                        </a:rPr>
                        <a:t>Execution condition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algn="ctr"/>
                      <a:r>
                        <a:rPr lang="en-GB" sz="1800" noProof="0">
                          <a:solidFill>
                            <a:schemeClr val="tx1"/>
                          </a:solidFill>
                          <a:latin typeface="Arial" panose="020B0604020202020204" pitchFamily="34" charset="0"/>
                          <a:cs typeface="Arial" panose="020B0604020202020204" pitchFamily="34" charset="0"/>
                        </a:rPr>
                        <a:t>Key feature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extLst>
                  <a:ext uri="{0D108BD9-81ED-4DB2-BD59-A6C34878D82A}">
                    <a16:rowId xmlns:a16="http://schemas.microsoft.com/office/drawing/2014/main" val="4288831642"/>
                  </a:ext>
                </a:extLst>
              </a:tr>
              <a:tr h="1052546">
                <a:tc>
                  <a:txBody>
                    <a:bodyPr/>
                    <a:lstStyle/>
                    <a:p>
                      <a:r>
                        <a:rPr lang="en-GB" sz="1800" b="1" noProof="0">
                          <a:latin typeface="Arial" panose="020B0604020202020204" pitchFamily="34" charset="0"/>
                          <a:cs typeface="Arial" panose="020B0604020202020204" pitchFamily="34" charset="0"/>
                        </a:rPr>
                        <a:t>Simple orders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noProof="0">
                          <a:latin typeface="Arial" panose="020B0604020202020204" pitchFamily="34" charset="0"/>
                          <a:cs typeface="Arial" panose="020B0604020202020204" pitchFamily="34" charset="0"/>
                        </a:rPr>
                        <a:t>Single period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noProof="0">
                          <a:latin typeface="Arial" panose="020B0604020202020204" pitchFamily="34" charset="0"/>
                          <a:cs typeface="Arial" panose="020B0604020202020204" pitchFamily="34" charset="0"/>
                        </a:rPr>
                        <a:t>Fully executed if market clears at specified price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noProof="0">
                          <a:latin typeface="Arial" panose="020B0604020202020204" pitchFamily="34" charset="0"/>
                          <a:cs typeface="Arial" panose="020B0604020202020204" pitchFamily="34" charset="0"/>
                        </a:rPr>
                        <a:t>Independent bids for specific periods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33195735"/>
                  </a:ext>
                </a:extLst>
              </a:tr>
              <a:tr h="1066800">
                <a:tc>
                  <a:txBody>
                    <a:bodyPr/>
                    <a:lstStyle/>
                    <a:p>
                      <a:r>
                        <a:rPr lang="en-GB" sz="1800" b="1" noProof="0">
                          <a:latin typeface="Arial" panose="020B0604020202020204" pitchFamily="34" charset="0"/>
                          <a:cs typeface="Arial" panose="020B0604020202020204" pitchFamily="34" charset="0"/>
                        </a:rPr>
                        <a:t>Block orders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noProof="0">
                          <a:latin typeface="Arial" panose="020B0604020202020204" pitchFamily="34" charset="0"/>
                          <a:cs typeface="Arial" panose="020B0604020202020204" pitchFamily="34" charset="0"/>
                        </a:rPr>
                        <a:t>Multiple consecutive periods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noProof="0">
                          <a:latin typeface="Arial" panose="020B0604020202020204" pitchFamily="34" charset="0"/>
                          <a:cs typeface="Arial" panose="020B0604020202020204" pitchFamily="34" charset="0"/>
                        </a:rPr>
                        <a:t>All or nothing for the entire block of periods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noProof="0">
                          <a:latin typeface="Arial" panose="020B0604020202020204" pitchFamily="34" charset="0"/>
                          <a:cs typeface="Arial" panose="020B0604020202020204" pitchFamily="34" charset="0"/>
                        </a:rPr>
                        <a:t>Linked execution across multiple hours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94818745"/>
                  </a:ext>
                </a:extLst>
              </a:tr>
              <a:tr h="1066800">
                <a:tc>
                  <a:txBody>
                    <a:bodyPr/>
                    <a:lstStyle/>
                    <a:p>
                      <a:r>
                        <a:rPr lang="en-GB" sz="1800" b="1" noProof="0">
                          <a:latin typeface="Arial" panose="020B0604020202020204" pitchFamily="34" charset="0"/>
                          <a:cs typeface="Arial" panose="020B0604020202020204" pitchFamily="34" charset="0"/>
                        </a:rPr>
                        <a:t>Exclusive orders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noProof="0">
                          <a:latin typeface="Arial" panose="020B0604020202020204" pitchFamily="34" charset="0"/>
                          <a:cs typeface="Arial" panose="020B0604020202020204" pitchFamily="34" charset="0"/>
                        </a:rPr>
                        <a:t>Multiple block orders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noProof="0">
                          <a:latin typeface="Arial" panose="020B0604020202020204" pitchFamily="34" charset="0"/>
                          <a:cs typeface="Arial" panose="020B0604020202020204" pitchFamily="34" charset="0"/>
                        </a:rPr>
                        <a:t>Only one order from a set can be executed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noProof="0">
                          <a:latin typeface="Arial" panose="020B0604020202020204" pitchFamily="34" charset="0"/>
                          <a:cs typeface="Arial" panose="020B0604020202020204" pitchFamily="34" charset="0"/>
                        </a:rPr>
                        <a:t>Provides different block order scenarios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31777"/>
                  </a:ext>
                </a:extLst>
              </a:tr>
              <a:tr h="1066800">
                <a:tc>
                  <a:txBody>
                    <a:bodyPr/>
                    <a:lstStyle/>
                    <a:p>
                      <a:r>
                        <a:rPr lang="en-GB" sz="1800" b="1" noProof="0">
                          <a:latin typeface="Arial" panose="020B0604020202020204" pitchFamily="34" charset="0"/>
                          <a:cs typeface="Arial" panose="020B0604020202020204" pitchFamily="34" charset="0"/>
                        </a:rPr>
                        <a:t>Curtailable orders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noProof="0">
                          <a:latin typeface="Arial" panose="020B0604020202020204" pitchFamily="34" charset="0"/>
                          <a:cs typeface="Arial" panose="020B0604020202020204" pitchFamily="34" charset="0"/>
                        </a:rPr>
                        <a:t>Single or multiple periods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noProof="0">
                          <a:latin typeface="Arial" panose="020B0604020202020204" pitchFamily="34" charset="0"/>
                          <a:cs typeface="Arial" panose="020B0604020202020204" pitchFamily="34" charset="0"/>
                        </a:rPr>
                        <a:t>Partially executed based on market operator's discretion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noProof="0">
                          <a:latin typeface="Arial" panose="020B0604020202020204" pitchFamily="34" charset="0"/>
                          <a:cs typeface="Arial" panose="020B0604020202020204" pitchFamily="34" charset="0"/>
                        </a:rPr>
                        <a:t>Allows for flexibility in execution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87299159"/>
                  </a:ext>
                </a:extLst>
              </a:tr>
              <a:tr h="437556">
                <a:tc>
                  <a:txBody>
                    <a:bodyPr/>
                    <a:lstStyle/>
                    <a:p>
                      <a:r>
                        <a:rPr lang="en-GB" sz="1800" b="1" noProof="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800" noProof="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800" noProof="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800" noProof="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16093782"/>
                  </a:ext>
                </a:extLst>
              </a:tr>
            </a:tbl>
          </a:graphicData>
        </a:graphic>
      </p:graphicFrame>
      <p:sp>
        <p:nvSpPr>
          <p:cNvPr id="4" name="ZoneTexte 3">
            <a:extLst>
              <a:ext uri="{FF2B5EF4-FFF2-40B4-BE49-F238E27FC236}">
                <a16:creationId xmlns:a16="http://schemas.microsoft.com/office/drawing/2014/main" id="{19A506F4-44F3-BEEE-AD6A-C53BD584B3C9}"/>
              </a:ext>
            </a:extLst>
          </p:cNvPr>
          <p:cNvSpPr txBox="1"/>
          <p:nvPr/>
        </p:nvSpPr>
        <p:spPr>
          <a:xfrm>
            <a:off x="589585" y="349892"/>
            <a:ext cx="5061915"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Types of order</a:t>
            </a:r>
          </a:p>
        </p:txBody>
      </p:sp>
      <p:sp>
        <p:nvSpPr>
          <p:cNvPr id="3" name="Espace réservé du numéro de diapositive 2">
            <a:extLst>
              <a:ext uri="{FF2B5EF4-FFF2-40B4-BE49-F238E27FC236}">
                <a16:creationId xmlns:a16="http://schemas.microsoft.com/office/drawing/2014/main" id="{6898401C-A300-9AB5-56E0-23318A637709}"/>
              </a:ext>
            </a:extLst>
          </p:cNvPr>
          <p:cNvSpPr>
            <a:spLocks noGrp="1"/>
          </p:cNvSpPr>
          <p:nvPr>
            <p:ph type="sldNum" sz="quarter" idx="12"/>
          </p:nvPr>
        </p:nvSpPr>
        <p:spPr/>
        <p:txBody>
          <a:bodyPr/>
          <a:lstStyle/>
          <a:p>
            <a:fld id="{C7CC0789-4E3B-4896-AB79-9C52DA5A6F9C}" type="slidenum">
              <a:rPr lang="en-GB" smtClean="0"/>
              <a:t>51</a:t>
            </a:fld>
            <a:endParaRPr lang="en-GB"/>
          </a:p>
        </p:txBody>
      </p:sp>
    </p:spTree>
    <p:extLst>
      <p:ext uri="{BB962C8B-B14F-4D97-AF65-F5344CB8AC3E}">
        <p14:creationId xmlns:p14="http://schemas.microsoft.com/office/powerpoint/2010/main" val="4023453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1B3A47D7-6DA3-7C8C-9B3B-3277EFF9E55D}"/>
              </a:ext>
            </a:extLst>
          </p:cNvPr>
          <p:cNvSpPr txBox="1"/>
          <p:nvPr/>
        </p:nvSpPr>
        <p:spPr>
          <a:xfrm>
            <a:off x="589585" y="349892"/>
            <a:ext cx="9862515"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The day-ahead market-clearing algorithm (with no congestion)</a:t>
            </a:r>
          </a:p>
        </p:txBody>
      </p:sp>
      <p:sp>
        <p:nvSpPr>
          <p:cNvPr id="19" name="ZoneTexte 18">
            <a:extLst>
              <a:ext uri="{FF2B5EF4-FFF2-40B4-BE49-F238E27FC236}">
                <a16:creationId xmlns:a16="http://schemas.microsoft.com/office/drawing/2014/main" id="{76C14875-F327-8C51-E077-C99AE90B1F47}"/>
              </a:ext>
            </a:extLst>
          </p:cNvPr>
          <p:cNvSpPr txBox="1"/>
          <p:nvPr/>
        </p:nvSpPr>
        <p:spPr>
          <a:xfrm>
            <a:off x="5474002" y="4113653"/>
            <a:ext cx="4604716" cy="523220"/>
          </a:xfrm>
          <a:prstGeom prst="rect">
            <a:avLst/>
          </a:prstGeom>
          <a:noFill/>
        </p:spPr>
        <p:txBody>
          <a:bodyPr wrap="square" rtlCol="0">
            <a:spAutoFit/>
          </a:bodyPr>
          <a:lstStyle/>
          <a:p>
            <a:pPr algn="ctr"/>
            <a:r>
              <a:rPr lang="en-GB" sz="1400" b="0" i="1" noProof="0">
                <a:solidFill>
                  <a:srgbClr val="222222"/>
                </a:solidFill>
                <a:effectLst/>
                <a:latin typeface="Arial" panose="020B0604020202020204" pitchFamily="34" charset="0"/>
              </a:rPr>
              <a:t>Intersection of the supply (blue) and demand (orange) graph before application (BA) of the algorithm.</a:t>
            </a:r>
            <a:r>
              <a:rPr lang="en-GB" sz="1400" b="1" baseline="30000" noProof="0">
                <a:solidFill>
                  <a:srgbClr val="222222"/>
                </a:solidFill>
                <a:effectLst/>
                <a:latin typeface="Arial" panose="020B0604020202020204" pitchFamily="34" charset="0"/>
              </a:rPr>
              <a:t>1</a:t>
            </a:r>
            <a:endParaRPr lang="en-GB" sz="1400" b="1" baseline="30000" noProof="0"/>
          </a:p>
        </p:txBody>
      </p:sp>
      <p:pic>
        <p:nvPicPr>
          <p:cNvPr id="3" name="Image 2">
            <a:extLst>
              <a:ext uri="{FF2B5EF4-FFF2-40B4-BE49-F238E27FC236}">
                <a16:creationId xmlns:a16="http://schemas.microsoft.com/office/drawing/2014/main" id="{BE149541-95F6-D108-5DAB-D9051279D043}"/>
              </a:ext>
            </a:extLst>
          </p:cNvPr>
          <p:cNvPicPr>
            <a:picLocks noChangeAspect="1"/>
          </p:cNvPicPr>
          <p:nvPr/>
        </p:nvPicPr>
        <p:blipFill>
          <a:blip r:embed="rId2"/>
          <a:stretch>
            <a:fillRect/>
          </a:stretch>
        </p:blipFill>
        <p:spPr>
          <a:xfrm>
            <a:off x="6024918" y="1243605"/>
            <a:ext cx="3658867" cy="2552354"/>
          </a:xfrm>
          <a:prstGeom prst="rect">
            <a:avLst/>
          </a:prstGeom>
        </p:spPr>
      </p:pic>
      <p:sp>
        <p:nvSpPr>
          <p:cNvPr id="4" name="ZoneTexte 3">
            <a:extLst>
              <a:ext uri="{FF2B5EF4-FFF2-40B4-BE49-F238E27FC236}">
                <a16:creationId xmlns:a16="http://schemas.microsoft.com/office/drawing/2014/main" id="{9BE02560-EE3E-1F7E-43A5-E3326FF6CABD}"/>
              </a:ext>
            </a:extLst>
          </p:cNvPr>
          <p:cNvSpPr txBox="1"/>
          <p:nvPr/>
        </p:nvSpPr>
        <p:spPr>
          <a:xfrm>
            <a:off x="5989741" y="1270850"/>
            <a:ext cx="443196" cy="369332"/>
          </a:xfrm>
          <a:prstGeom prst="rect">
            <a:avLst/>
          </a:prstGeom>
          <a:solidFill>
            <a:schemeClr val="bg1"/>
          </a:solidFill>
        </p:spPr>
        <p:txBody>
          <a:bodyPr wrap="square" rtlCol="0">
            <a:spAutoFit/>
          </a:bodyPr>
          <a:lstStyle/>
          <a:p>
            <a:endParaRPr lang="en-GB" noProof="0">
              <a:latin typeface="Times New Roman" panose="02020603050405020304" pitchFamily="18" charset="0"/>
              <a:cs typeface="Times New Roman" panose="02020603050405020304" pitchFamily="18" charset="0"/>
            </a:endParaRPr>
          </a:p>
        </p:txBody>
      </p:sp>
      <p:sp>
        <p:nvSpPr>
          <p:cNvPr id="2" name="ZoneTexte 1">
            <a:extLst>
              <a:ext uri="{FF2B5EF4-FFF2-40B4-BE49-F238E27FC236}">
                <a16:creationId xmlns:a16="http://schemas.microsoft.com/office/drawing/2014/main" id="{CB452299-A36E-A4C5-C7D5-71795209932A}"/>
              </a:ext>
            </a:extLst>
          </p:cNvPr>
          <p:cNvSpPr txBox="1"/>
          <p:nvPr/>
        </p:nvSpPr>
        <p:spPr>
          <a:xfrm>
            <a:off x="5754915" y="1372422"/>
            <a:ext cx="726150" cy="430887"/>
          </a:xfrm>
          <a:prstGeom prst="rect">
            <a:avLst/>
          </a:prstGeom>
          <a:noFill/>
        </p:spPr>
        <p:txBody>
          <a:bodyPr wrap="square" rtlCol="0">
            <a:spAutoFit/>
          </a:bodyPr>
          <a:lstStyle/>
          <a:p>
            <a:pPr algn="ctr"/>
            <a:r>
              <a:rPr lang="en-GB" sz="1100" noProof="0">
                <a:latin typeface="Times New Roman" panose="02020603050405020304" pitchFamily="18" charset="0"/>
                <a:cs typeface="Times New Roman" panose="02020603050405020304" pitchFamily="18" charset="0"/>
              </a:rPr>
              <a:t>Price</a:t>
            </a:r>
          </a:p>
          <a:p>
            <a:pPr algn="ctr"/>
            <a:r>
              <a:rPr lang="en-GB" sz="1100" noProof="0">
                <a:latin typeface="Times New Roman" panose="02020603050405020304" pitchFamily="18" charset="0"/>
                <a:cs typeface="Times New Roman" panose="02020603050405020304" pitchFamily="18" charset="0"/>
              </a:rPr>
              <a:t>(€/MWh)</a:t>
            </a:r>
          </a:p>
        </p:txBody>
      </p:sp>
      <p:sp>
        <p:nvSpPr>
          <p:cNvPr id="17" name="Rectangle 16">
            <a:extLst>
              <a:ext uri="{FF2B5EF4-FFF2-40B4-BE49-F238E27FC236}">
                <a16:creationId xmlns:a16="http://schemas.microsoft.com/office/drawing/2014/main" id="{6E0D55EE-0FAD-8877-97C0-32940A8B7099}"/>
              </a:ext>
            </a:extLst>
          </p:cNvPr>
          <p:cNvSpPr/>
          <p:nvPr/>
        </p:nvSpPr>
        <p:spPr>
          <a:xfrm>
            <a:off x="5626667" y="1149405"/>
            <a:ext cx="4299387" cy="2892447"/>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 name="ZoneTexte 6">
            <a:extLst>
              <a:ext uri="{FF2B5EF4-FFF2-40B4-BE49-F238E27FC236}">
                <a16:creationId xmlns:a16="http://schemas.microsoft.com/office/drawing/2014/main" id="{AC45E7AD-00E8-EF3A-1A0E-32A8885A0AD3}"/>
              </a:ext>
            </a:extLst>
          </p:cNvPr>
          <p:cNvSpPr txBox="1"/>
          <p:nvPr/>
        </p:nvSpPr>
        <p:spPr>
          <a:xfrm>
            <a:off x="589584" y="971746"/>
            <a:ext cx="4604716" cy="4093428"/>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For each time period of the following day, the clearing algorithm follows these steps:</a:t>
            </a:r>
          </a:p>
          <a:p>
            <a:pPr algn="just"/>
            <a:endParaRPr lang="en-GB" sz="1000" b="1"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1) Aggregation of supply:</a:t>
            </a:r>
            <a:r>
              <a:rPr lang="en-GB" sz="2000" noProof="0">
                <a:latin typeface="Arial" panose="020B0604020202020204" pitchFamily="34" charset="0"/>
                <a:cs typeface="Arial" panose="020B0604020202020204" pitchFamily="34" charset="0"/>
              </a:rPr>
              <a:t> All the asks submitted to the order book are aggregated to form the supply curve, organised from lower to higher costs.</a:t>
            </a:r>
          </a:p>
          <a:p>
            <a:pPr marL="342900" indent="-342900" algn="just">
              <a:buFont typeface="+mj-lt"/>
              <a:buAutoNum type="arabicPeriod"/>
            </a:pPr>
            <a:endParaRPr lang="en-GB" sz="1000" b="1"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2) Aggregation of demand:</a:t>
            </a:r>
            <a:r>
              <a:rPr lang="en-GB" sz="2000" noProof="0">
                <a:latin typeface="Arial" panose="020B0604020202020204" pitchFamily="34" charset="0"/>
                <a:cs typeface="Arial" panose="020B0604020202020204" pitchFamily="34" charset="0"/>
              </a:rPr>
              <a:t> All the bids submitted to the order book are aggregated to form the demand curve, organised from higher to lower willingness to pay.</a:t>
            </a:r>
          </a:p>
        </p:txBody>
      </p:sp>
      <p:sp>
        <p:nvSpPr>
          <p:cNvPr id="12" name="ZoneTexte 11">
            <a:extLst>
              <a:ext uri="{FF2B5EF4-FFF2-40B4-BE49-F238E27FC236}">
                <a16:creationId xmlns:a16="http://schemas.microsoft.com/office/drawing/2014/main" id="{2150B56D-E4AA-17F7-A798-DCC4290D6E20}"/>
              </a:ext>
            </a:extLst>
          </p:cNvPr>
          <p:cNvSpPr txBox="1"/>
          <p:nvPr/>
        </p:nvSpPr>
        <p:spPr>
          <a:xfrm>
            <a:off x="589585" y="5015607"/>
            <a:ext cx="9481516" cy="2708434"/>
          </a:xfrm>
          <a:prstGeom prst="rect">
            <a:avLst/>
          </a:prstGeom>
          <a:noFill/>
        </p:spPr>
        <p:txBody>
          <a:bodyPr wrap="square">
            <a:spAutoFit/>
          </a:bodyPr>
          <a:lstStyle/>
          <a:p>
            <a:pPr algn="just"/>
            <a:r>
              <a:rPr lang="en-GB" sz="2000" b="1" noProof="0">
                <a:latin typeface="Arial" panose="020B0604020202020204" pitchFamily="34" charset="0"/>
                <a:cs typeface="Arial" panose="020B0604020202020204" pitchFamily="34" charset="0"/>
              </a:rPr>
              <a:t>3) Determination of equilibrium:</a:t>
            </a:r>
            <a:r>
              <a:rPr lang="en-GB" sz="2000" noProof="0">
                <a:latin typeface="Arial" panose="020B0604020202020204" pitchFamily="34" charset="0"/>
                <a:cs typeface="Arial" panose="020B0604020202020204" pitchFamily="34" charset="0"/>
              </a:rPr>
              <a:t> The equilibrium point, where the quantity of electricity supplied matches the quantity demanded, is identified at the intersection of the supply and demand curves.</a:t>
            </a:r>
          </a:p>
          <a:p>
            <a:pPr algn="just"/>
            <a:endParaRPr lang="en-GB" sz="1000" b="1"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4) Dispatch of orders and price setting:</a:t>
            </a:r>
            <a:r>
              <a:rPr lang="en-GB" sz="2000" noProof="0">
                <a:latin typeface="Arial" panose="020B0604020202020204" pitchFamily="34" charset="0"/>
                <a:cs typeface="Arial" panose="020B0604020202020204" pitchFamily="34" charset="0"/>
              </a:rPr>
              <a:t> All asks and bids to the left of the equilibrium point are dispatched, meaning these orders are fulfilled. The unique price paid for all energy exchanges, known as the </a:t>
            </a:r>
            <a:r>
              <a:rPr lang="en-GB" sz="2000" b="1" noProof="0">
                <a:latin typeface="Arial" panose="020B0604020202020204" pitchFamily="34" charset="0"/>
                <a:cs typeface="Arial" panose="020B0604020202020204" pitchFamily="34" charset="0"/>
              </a:rPr>
              <a:t>market-clearing price</a:t>
            </a:r>
            <a:r>
              <a:rPr lang="en-GB" sz="2000" noProof="0">
                <a:latin typeface="Arial" panose="020B0604020202020204" pitchFamily="34" charset="0"/>
                <a:cs typeface="Arial" panose="020B0604020202020204" pitchFamily="34" charset="0"/>
              </a:rPr>
              <a:t>, is set at the price at the equilibrium point. This price applies uniformly to all transactions for that time period in the market zone.</a:t>
            </a:r>
          </a:p>
        </p:txBody>
      </p:sp>
      <p:sp>
        <p:nvSpPr>
          <p:cNvPr id="6" name="ZoneTexte 5">
            <a:extLst>
              <a:ext uri="{FF2B5EF4-FFF2-40B4-BE49-F238E27FC236}">
                <a16:creationId xmlns:a16="http://schemas.microsoft.com/office/drawing/2014/main" id="{6120E845-8895-9410-5E19-1DFE601CB3B3}"/>
              </a:ext>
            </a:extLst>
          </p:cNvPr>
          <p:cNvSpPr txBox="1"/>
          <p:nvPr/>
        </p:nvSpPr>
        <p:spPr>
          <a:xfrm>
            <a:off x="88900" y="7521575"/>
            <a:ext cx="5349240" cy="369332"/>
          </a:xfrm>
          <a:prstGeom prst="rect">
            <a:avLst/>
          </a:prstGeom>
          <a:noFill/>
        </p:spPr>
        <p:txBody>
          <a:bodyPr wrap="square">
            <a:spAutoFit/>
          </a:bodyPr>
          <a:lstStyle/>
          <a:p>
            <a:r>
              <a:rPr lang="fr-BE" b="0" i="0">
                <a:solidFill>
                  <a:srgbClr val="222222"/>
                </a:solidFill>
                <a:effectLst/>
                <a:latin typeface="Arial" panose="020B0604020202020204" pitchFamily="34" charset="0"/>
              </a:rPr>
              <a:t> </a:t>
            </a:r>
            <a:r>
              <a:rPr lang="en-GB" sz="1100" b="1" baseline="30000" noProof="0">
                <a:solidFill>
                  <a:srgbClr val="222222"/>
                </a:solidFill>
                <a:effectLst/>
                <a:latin typeface="Arial" panose="020B0604020202020204" pitchFamily="34" charset="0"/>
              </a:rPr>
              <a:t> 1 </a:t>
            </a:r>
            <a:r>
              <a:rPr lang="fr-BE" sz="1100" i="0">
                <a:effectLst/>
                <a:latin typeface="Arial" panose="020B0604020202020204" pitchFamily="34" charset="0"/>
              </a:rPr>
              <a:t>https://doi.org/10.3390/en14051255</a:t>
            </a:r>
            <a:endParaRPr lang="en-GB"/>
          </a:p>
        </p:txBody>
      </p:sp>
      <p:sp>
        <p:nvSpPr>
          <p:cNvPr id="8" name="Espace réservé du numéro de diapositive 7">
            <a:extLst>
              <a:ext uri="{FF2B5EF4-FFF2-40B4-BE49-F238E27FC236}">
                <a16:creationId xmlns:a16="http://schemas.microsoft.com/office/drawing/2014/main" id="{28AEFD4A-5802-FA63-00B8-EBBD77D7C31B}"/>
              </a:ext>
            </a:extLst>
          </p:cNvPr>
          <p:cNvSpPr>
            <a:spLocks noGrp="1"/>
          </p:cNvSpPr>
          <p:nvPr>
            <p:ph type="sldNum" sz="quarter" idx="12"/>
          </p:nvPr>
        </p:nvSpPr>
        <p:spPr/>
        <p:txBody>
          <a:bodyPr/>
          <a:lstStyle/>
          <a:p>
            <a:fld id="{C7CC0789-4E3B-4896-AB79-9C52DA5A6F9C}" type="slidenum">
              <a:rPr lang="en-GB" smtClean="0"/>
              <a:t>52</a:t>
            </a:fld>
            <a:endParaRPr lang="en-GB"/>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F862042-DC54-4E89-71BB-D860952A4FB6}"/>
              </a:ext>
            </a:extLst>
          </p:cNvPr>
          <p:cNvSpPr txBox="1"/>
          <p:nvPr/>
        </p:nvSpPr>
        <p:spPr>
          <a:xfrm>
            <a:off x="589584" y="2148410"/>
            <a:ext cx="9481516" cy="4093428"/>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problem is that the </a:t>
            </a:r>
            <a:r>
              <a:rPr lang="en-GB" sz="2000" b="1" noProof="0">
                <a:latin typeface="Arial" panose="020B0604020202020204" pitchFamily="34" charset="0"/>
                <a:cs typeface="Arial" panose="020B0604020202020204" pitchFamily="34" charset="0"/>
              </a:rPr>
              <a:t>clearing of the day-ahead market occurs well before the actual supply and consumption operations</a:t>
            </a:r>
            <a:r>
              <a:rPr lang="en-GB" sz="2000" noProof="0">
                <a:latin typeface="Arial" panose="020B0604020202020204" pitchFamily="34" charset="0"/>
                <a:cs typeface="Arial" panose="020B0604020202020204" pitchFamily="34" charset="0"/>
              </a:rPr>
              <a:t>, between 12 and 36 hours in advance. However, actual generation or consumption may deviate from the originally contracted schedule due to factors like changing weather or technical issues.</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Market participants have three options:</a:t>
            </a:r>
          </a:p>
          <a:p>
            <a:pPr algn="just"/>
            <a:endParaRPr lang="en-GB" sz="2000" noProof="0">
              <a:latin typeface="Arial" panose="020B0604020202020204" pitchFamily="34" charset="0"/>
              <a:cs typeface="Arial" panose="020B0604020202020204" pitchFamily="34" charset="0"/>
            </a:endParaRPr>
          </a:p>
          <a:p>
            <a:pPr marL="457200" indent="-457200" algn="just">
              <a:buFont typeface="+mj-lt"/>
              <a:buAutoNum type="arabicPeriod"/>
            </a:pPr>
            <a:r>
              <a:rPr lang="en-GB" sz="2000" noProof="0">
                <a:latin typeface="Arial" panose="020B0604020202020204" pitchFamily="34" charset="0"/>
                <a:cs typeface="Arial" panose="020B0604020202020204" pitchFamily="34" charset="0"/>
              </a:rPr>
              <a:t>Compensate with other generation or consumption assets within their portfolio</a:t>
            </a:r>
          </a:p>
          <a:p>
            <a:pPr marL="457200" indent="-457200" algn="just">
              <a:buFont typeface="+mj-lt"/>
              <a:buAutoNum type="arabicPeriod"/>
            </a:pPr>
            <a:endParaRPr lang="en-GB" sz="2000" noProof="0">
              <a:latin typeface="Arial" panose="020B0604020202020204" pitchFamily="34" charset="0"/>
              <a:cs typeface="Arial" panose="020B0604020202020204" pitchFamily="34" charset="0"/>
            </a:endParaRPr>
          </a:p>
          <a:p>
            <a:pPr marL="457200" indent="-457200" algn="just">
              <a:buFont typeface="+mj-lt"/>
              <a:buAutoNum type="arabicPeriod"/>
            </a:pPr>
            <a:r>
              <a:rPr lang="en-GB" sz="2000" noProof="0">
                <a:latin typeface="Arial" panose="020B0604020202020204" pitchFamily="34" charset="0"/>
                <a:cs typeface="Arial" panose="020B0604020202020204" pitchFamily="34" charset="0"/>
              </a:rPr>
              <a:t>Adjust their positions through the intraday market</a:t>
            </a:r>
          </a:p>
          <a:p>
            <a:pPr marL="457200" indent="-457200" algn="just">
              <a:buFont typeface="+mj-lt"/>
              <a:buAutoNum type="arabicPeriod"/>
            </a:pPr>
            <a:endParaRPr lang="en-GB" sz="2000" noProof="0">
              <a:latin typeface="Arial" panose="020B0604020202020204" pitchFamily="34" charset="0"/>
              <a:cs typeface="Arial" panose="020B0604020202020204" pitchFamily="34" charset="0"/>
            </a:endParaRPr>
          </a:p>
          <a:p>
            <a:pPr marL="457200" indent="-457200" algn="just">
              <a:buFont typeface="+mj-lt"/>
              <a:buAutoNum type="arabicPeriod"/>
            </a:pPr>
            <a:r>
              <a:rPr lang="en-GB" sz="2000" noProof="0">
                <a:latin typeface="Arial" panose="020B0604020202020204" pitchFamily="34" charset="0"/>
                <a:cs typeface="Arial" panose="020B0604020202020204" pitchFamily="34" charset="0"/>
              </a:rPr>
              <a:t>Do nothing and face exposure to the balancing market</a:t>
            </a:r>
          </a:p>
        </p:txBody>
      </p:sp>
      <p:sp>
        <p:nvSpPr>
          <p:cNvPr id="6" name="ZoneTexte 5">
            <a:extLst>
              <a:ext uri="{FF2B5EF4-FFF2-40B4-BE49-F238E27FC236}">
                <a16:creationId xmlns:a16="http://schemas.microsoft.com/office/drawing/2014/main" id="{1CBED211-478E-FFAA-F317-34F7903CA20E}"/>
              </a:ext>
            </a:extLst>
          </p:cNvPr>
          <p:cNvSpPr txBox="1"/>
          <p:nvPr/>
        </p:nvSpPr>
        <p:spPr>
          <a:xfrm>
            <a:off x="589585" y="349892"/>
            <a:ext cx="9862515"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Managing deviations in the day-ahead market</a:t>
            </a:r>
          </a:p>
        </p:txBody>
      </p:sp>
      <p:sp>
        <p:nvSpPr>
          <p:cNvPr id="3" name="Espace réservé du numéro de diapositive 2">
            <a:extLst>
              <a:ext uri="{FF2B5EF4-FFF2-40B4-BE49-F238E27FC236}">
                <a16:creationId xmlns:a16="http://schemas.microsoft.com/office/drawing/2014/main" id="{63AFF16E-A0BC-8490-476F-EC642B1EFD43}"/>
              </a:ext>
            </a:extLst>
          </p:cNvPr>
          <p:cNvSpPr>
            <a:spLocks noGrp="1"/>
          </p:cNvSpPr>
          <p:nvPr>
            <p:ph type="sldNum" sz="quarter" idx="12"/>
          </p:nvPr>
        </p:nvSpPr>
        <p:spPr/>
        <p:txBody>
          <a:bodyPr/>
          <a:lstStyle/>
          <a:p>
            <a:fld id="{C7CC0789-4E3B-4896-AB79-9C52DA5A6F9C}" type="slidenum">
              <a:rPr lang="en-GB" smtClean="0"/>
              <a:t>53</a:t>
            </a:fld>
            <a:endParaRPr lang="en-GB"/>
          </a:p>
        </p:txBody>
      </p:sp>
    </p:spTree>
    <p:extLst>
      <p:ext uri="{BB962C8B-B14F-4D97-AF65-F5344CB8AC3E}">
        <p14:creationId xmlns:p14="http://schemas.microsoft.com/office/powerpoint/2010/main" val="23947676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DBA2DCC-B4B0-6108-76F9-3C5CDEA2F34F}"/>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Presentation of the intraday market </a:t>
            </a:r>
          </a:p>
        </p:txBody>
      </p:sp>
      <p:sp>
        <p:nvSpPr>
          <p:cNvPr id="10" name="ZoneTexte 9">
            <a:extLst>
              <a:ext uri="{FF2B5EF4-FFF2-40B4-BE49-F238E27FC236}">
                <a16:creationId xmlns:a16="http://schemas.microsoft.com/office/drawing/2014/main" id="{C31A7E6E-14E9-A740-94CA-0991891EF909}"/>
              </a:ext>
            </a:extLst>
          </p:cNvPr>
          <p:cNvSpPr txBox="1"/>
          <p:nvPr/>
        </p:nvSpPr>
        <p:spPr>
          <a:xfrm>
            <a:off x="589584" y="2854127"/>
            <a:ext cx="9481516" cy="2862322"/>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intraday market allows participants to </a:t>
            </a:r>
            <a:r>
              <a:rPr lang="en-GB" sz="2000" b="1" noProof="0">
                <a:latin typeface="Arial" panose="020B0604020202020204" pitchFamily="34" charset="0"/>
                <a:cs typeface="Arial" panose="020B0604020202020204" pitchFamily="34" charset="0"/>
              </a:rPr>
              <a:t>make last-minute adjustments </a:t>
            </a:r>
            <a:r>
              <a:rPr lang="en-GB" sz="2000" noProof="0">
                <a:latin typeface="Arial" panose="020B0604020202020204" pitchFamily="34" charset="0"/>
                <a:cs typeface="Arial" panose="020B0604020202020204" pitchFamily="34" charset="0"/>
              </a:rPr>
              <a:t>and balance their positions closer to real time.</a:t>
            </a:r>
          </a:p>
          <a:p>
            <a:pPr algn="just"/>
            <a:endParaRPr lang="en-GB" sz="2000"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This market supports continuous trading, meaning a trade is executed as soon as two matching orders are found</a:t>
            </a:r>
            <a:r>
              <a:rPr lang="en-GB" sz="2000" noProof="0">
                <a:latin typeface="Arial" panose="020B0604020202020204" pitchFamily="34" charset="0"/>
                <a:cs typeface="Arial" panose="020B0604020202020204" pitchFamily="34" charset="0"/>
              </a:rPr>
              <a:t>, with different constraints depending on the order types. </a:t>
            </a:r>
            <a:r>
              <a:rPr lang="en-US" sz="2000" noProof="0">
                <a:latin typeface="Arial" panose="020B0604020202020204" pitchFamily="34" charset="0"/>
                <a:cs typeface="Arial" panose="020B0604020202020204" pitchFamily="34" charset="0"/>
              </a:rPr>
              <a:t>trading is now largely based on a 15-minute time resolution, although hourly and half-hourly products may still exist.</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market operator is EPEX SPOT (originally </a:t>
            </a:r>
            <a:r>
              <a:rPr lang="en-GB" sz="2000" noProof="0" err="1">
                <a:latin typeface="Arial" panose="020B0604020202020204" pitchFamily="34" charset="0"/>
                <a:cs typeface="Arial" panose="020B0604020202020204" pitchFamily="34" charset="0"/>
              </a:rPr>
              <a:t>Belpex</a:t>
            </a:r>
            <a:r>
              <a:rPr lang="en-GB" sz="2000" noProof="0">
                <a:latin typeface="Arial" panose="020B0604020202020204" pitchFamily="34" charset="0"/>
                <a:cs typeface="Arial" panose="020B0604020202020204" pitchFamily="34" charset="0"/>
              </a:rPr>
              <a:t>).</a:t>
            </a:r>
          </a:p>
        </p:txBody>
      </p:sp>
      <p:sp>
        <p:nvSpPr>
          <p:cNvPr id="3" name="Espace réservé du numéro de diapositive 2">
            <a:extLst>
              <a:ext uri="{FF2B5EF4-FFF2-40B4-BE49-F238E27FC236}">
                <a16:creationId xmlns:a16="http://schemas.microsoft.com/office/drawing/2014/main" id="{C73843A1-DAF6-6A02-9DC4-8C0F2FADFA39}"/>
              </a:ext>
            </a:extLst>
          </p:cNvPr>
          <p:cNvSpPr>
            <a:spLocks noGrp="1"/>
          </p:cNvSpPr>
          <p:nvPr>
            <p:ph type="sldNum" sz="quarter" idx="12"/>
          </p:nvPr>
        </p:nvSpPr>
        <p:spPr/>
        <p:txBody>
          <a:bodyPr/>
          <a:lstStyle/>
          <a:p>
            <a:fld id="{C7CC0789-4E3B-4896-AB79-9C52DA5A6F9C}" type="slidenum">
              <a:rPr lang="en-GB" smtClean="0"/>
              <a:t>54</a:t>
            </a:fld>
            <a:endParaRPr lang="en-GB"/>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1832730" y="2604197"/>
            <a:ext cx="7027940" cy="219809"/>
          </a:xfrm>
          <a:custGeom>
            <a:avLst/>
            <a:gdLst/>
            <a:ahLst/>
            <a:cxnLst/>
            <a:rect l="l" t="t" r="r" b="b"/>
            <a:pathLst>
              <a:path w="6009640" h="187960">
                <a:moveTo>
                  <a:pt x="5915454" y="0"/>
                </a:moveTo>
                <a:lnTo>
                  <a:pt x="5915454" y="46963"/>
                </a:lnTo>
                <a:lnTo>
                  <a:pt x="0" y="46963"/>
                </a:lnTo>
                <a:lnTo>
                  <a:pt x="0" y="140884"/>
                </a:lnTo>
                <a:lnTo>
                  <a:pt x="5915454" y="140884"/>
                </a:lnTo>
                <a:lnTo>
                  <a:pt x="5915454" y="187849"/>
                </a:lnTo>
                <a:lnTo>
                  <a:pt x="6009373" y="93927"/>
                </a:lnTo>
                <a:lnTo>
                  <a:pt x="5915454" y="0"/>
                </a:lnTo>
                <a:close/>
              </a:path>
            </a:pathLst>
          </a:custGeom>
          <a:solidFill>
            <a:srgbClr val="000000"/>
          </a:solidFill>
        </p:spPr>
        <p:txBody>
          <a:bodyPr wrap="square" lIns="0" tIns="0" rIns="0" bIns="0" rtlCol="0"/>
          <a:lstStyle/>
          <a:p>
            <a:endParaRPr lang="en-GB" noProof="0"/>
          </a:p>
        </p:txBody>
      </p:sp>
      <p:sp>
        <p:nvSpPr>
          <p:cNvPr id="6" name="object 6"/>
          <p:cNvSpPr/>
          <p:nvPr/>
        </p:nvSpPr>
        <p:spPr>
          <a:xfrm>
            <a:off x="1832730" y="2604197"/>
            <a:ext cx="7027940" cy="219809"/>
          </a:xfrm>
          <a:custGeom>
            <a:avLst/>
            <a:gdLst/>
            <a:ahLst/>
            <a:cxnLst/>
            <a:rect l="l" t="t" r="r" b="b"/>
            <a:pathLst>
              <a:path w="6009640" h="187960">
                <a:moveTo>
                  <a:pt x="0" y="46964"/>
                </a:moveTo>
                <a:lnTo>
                  <a:pt x="5915454" y="46964"/>
                </a:lnTo>
                <a:lnTo>
                  <a:pt x="5915454" y="0"/>
                </a:lnTo>
                <a:lnTo>
                  <a:pt x="6009373" y="93928"/>
                </a:lnTo>
                <a:lnTo>
                  <a:pt x="5915454" y="187850"/>
                </a:lnTo>
                <a:lnTo>
                  <a:pt x="5915454" y="140885"/>
                </a:lnTo>
                <a:lnTo>
                  <a:pt x="0" y="140885"/>
                </a:lnTo>
                <a:lnTo>
                  <a:pt x="0" y="46964"/>
                </a:lnTo>
                <a:close/>
              </a:path>
            </a:pathLst>
          </a:custGeom>
          <a:ln w="38100">
            <a:solidFill>
              <a:srgbClr val="000000"/>
            </a:solidFill>
          </a:ln>
        </p:spPr>
        <p:txBody>
          <a:bodyPr wrap="square" lIns="0" tIns="0" rIns="0" bIns="0" rtlCol="0"/>
          <a:lstStyle/>
          <a:p>
            <a:endParaRPr lang="en-GB" noProof="0"/>
          </a:p>
        </p:txBody>
      </p:sp>
      <p:sp>
        <p:nvSpPr>
          <p:cNvPr id="7" name="object 7"/>
          <p:cNvSpPr/>
          <p:nvPr/>
        </p:nvSpPr>
        <p:spPr>
          <a:xfrm>
            <a:off x="2458056" y="2455139"/>
            <a:ext cx="0" cy="298524"/>
          </a:xfrm>
          <a:custGeom>
            <a:avLst/>
            <a:gdLst/>
            <a:ahLst/>
            <a:cxnLst/>
            <a:rect l="l" t="t" r="r" b="b"/>
            <a:pathLst>
              <a:path h="255269">
                <a:moveTo>
                  <a:pt x="0" y="0"/>
                </a:moveTo>
                <a:lnTo>
                  <a:pt x="1" y="254923"/>
                </a:lnTo>
              </a:path>
            </a:pathLst>
          </a:custGeom>
          <a:ln w="38100">
            <a:solidFill>
              <a:srgbClr val="000000"/>
            </a:solidFill>
          </a:ln>
        </p:spPr>
        <p:txBody>
          <a:bodyPr wrap="square" lIns="0" tIns="0" rIns="0" bIns="0" rtlCol="0"/>
          <a:lstStyle/>
          <a:p>
            <a:endParaRPr lang="en-GB" noProof="0"/>
          </a:p>
        </p:txBody>
      </p:sp>
      <p:sp>
        <p:nvSpPr>
          <p:cNvPr id="8" name="object 8"/>
          <p:cNvSpPr/>
          <p:nvPr/>
        </p:nvSpPr>
        <p:spPr>
          <a:xfrm>
            <a:off x="4696223" y="2482084"/>
            <a:ext cx="0" cy="298524"/>
          </a:xfrm>
          <a:custGeom>
            <a:avLst/>
            <a:gdLst/>
            <a:ahLst/>
            <a:cxnLst/>
            <a:rect l="l" t="t" r="r" b="b"/>
            <a:pathLst>
              <a:path h="255269">
                <a:moveTo>
                  <a:pt x="0" y="0"/>
                </a:moveTo>
                <a:lnTo>
                  <a:pt x="1" y="254923"/>
                </a:lnTo>
              </a:path>
            </a:pathLst>
          </a:custGeom>
          <a:ln w="38100">
            <a:solidFill>
              <a:srgbClr val="000000"/>
            </a:solidFill>
          </a:ln>
        </p:spPr>
        <p:txBody>
          <a:bodyPr wrap="square" lIns="0" tIns="0" rIns="0" bIns="0" rtlCol="0"/>
          <a:lstStyle/>
          <a:p>
            <a:endParaRPr lang="en-GB" noProof="0"/>
          </a:p>
        </p:txBody>
      </p:sp>
      <p:sp>
        <p:nvSpPr>
          <p:cNvPr id="9" name="object 9"/>
          <p:cNvSpPr/>
          <p:nvPr/>
        </p:nvSpPr>
        <p:spPr>
          <a:xfrm>
            <a:off x="2907412" y="2014224"/>
            <a:ext cx="489372" cy="493827"/>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lang="en-GB" noProof="0"/>
          </a:p>
        </p:txBody>
      </p:sp>
      <p:sp>
        <p:nvSpPr>
          <p:cNvPr id="10" name="object 10"/>
          <p:cNvSpPr/>
          <p:nvPr/>
        </p:nvSpPr>
        <p:spPr>
          <a:xfrm>
            <a:off x="4451566" y="1571476"/>
            <a:ext cx="489372" cy="493827"/>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lang="en-GB" noProof="0"/>
          </a:p>
        </p:txBody>
      </p:sp>
      <p:sp>
        <p:nvSpPr>
          <p:cNvPr id="11" name="object 11"/>
          <p:cNvSpPr/>
          <p:nvPr/>
        </p:nvSpPr>
        <p:spPr>
          <a:xfrm>
            <a:off x="2213401" y="1591085"/>
            <a:ext cx="489372" cy="493827"/>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lang="en-GB" noProof="0"/>
          </a:p>
        </p:txBody>
      </p:sp>
      <p:sp>
        <p:nvSpPr>
          <p:cNvPr id="12" name="object 12"/>
          <p:cNvSpPr txBox="1"/>
          <p:nvPr/>
        </p:nvSpPr>
        <p:spPr>
          <a:xfrm>
            <a:off x="4397675" y="1514278"/>
            <a:ext cx="592593" cy="899294"/>
          </a:xfrm>
          <a:prstGeom prst="rect">
            <a:avLst/>
          </a:prstGeom>
        </p:spPr>
        <p:txBody>
          <a:bodyPr vert="horz" wrap="square" lIns="0" tIns="155203" rIns="0" bIns="0" rtlCol="0">
            <a:spAutoFit/>
          </a:bodyPr>
          <a:lstStyle/>
          <a:p>
            <a:pPr marL="3713" algn="ctr">
              <a:spcBef>
                <a:spcPts val="1222"/>
              </a:spcBef>
            </a:pPr>
            <a:r>
              <a:rPr lang="en-GB" sz="1754" b="1" noProof="0">
                <a:latin typeface="Calibri"/>
                <a:cs typeface="Calibri"/>
              </a:rPr>
              <a:t>D</a:t>
            </a:r>
            <a:endParaRPr lang="en-GB" sz="1754" noProof="0">
              <a:latin typeface="Calibri"/>
              <a:cs typeface="Calibri"/>
            </a:endParaRPr>
          </a:p>
          <a:p>
            <a:pPr algn="ctr">
              <a:spcBef>
                <a:spcPts val="1251"/>
              </a:spcBef>
            </a:pPr>
            <a:r>
              <a:rPr lang="en-GB" sz="1988" spc="-29" noProof="0">
                <a:latin typeface="Calibri"/>
                <a:cs typeface="Calibri"/>
              </a:rPr>
              <a:t>15:00</a:t>
            </a:r>
            <a:endParaRPr lang="en-GB" sz="1988" noProof="0">
              <a:latin typeface="Calibri"/>
              <a:cs typeface="Calibri"/>
            </a:endParaRPr>
          </a:p>
        </p:txBody>
      </p:sp>
      <p:sp>
        <p:nvSpPr>
          <p:cNvPr id="13" name="object 13"/>
          <p:cNvSpPr/>
          <p:nvPr/>
        </p:nvSpPr>
        <p:spPr>
          <a:xfrm>
            <a:off x="5304411" y="2026781"/>
            <a:ext cx="489372" cy="493827"/>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lang="en-GB" noProof="0"/>
          </a:p>
        </p:txBody>
      </p:sp>
      <p:sp>
        <p:nvSpPr>
          <p:cNvPr id="14" name="object 14"/>
          <p:cNvSpPr txBox="1"/>
          <p:nvPr/>
        </p:nvSpPr>
        <p:spPr>
          <a:xfrm>
            <a:off x="5479450" y="2111011"/>
            <a:ext cx="138866" cy="284943"/>
          </a:xfrm>
          <a:prstGeom prst="rect">
            <a:avLst/>
          </a:prstGeom>
        </p:spPr>
        <p:txBody>
          <a:bodyPr vert="horz" wrap="square" lIns="0" tIns="14852" rIns="0" bIns="0" rtlCol="0">
            <a:spAutoFit/>
          </a:bodyPr>
          <a:lstStyle/>
          <a:p>
            <a:pPr marL="14851">
              <a:spcBef>
                <a:spcPts val="117"/>
              </a:spcBef>
            </a:pPr>
            <a:r>
              <a:rPr lang="en-GB" sz="1754" b="1" noProof="0">
                <a:latin typeface="Calibri"/>
                <a:cs typeface="Calibri"/>
              </a:rPr>
              <a:t>E</a:t>
            </a:r>
            <a:endParaRPr lang="en-GB" sz="1754" noProof="0">
              <a:latin typeface="Calibri"/>
              <a:cs typeface="Calibri"/>
            </a:endParaRPr>
          </a:p>
        </p:txBody>
      </p:sp>
      <p:sp>
        <p:nvSpPr>
          <p:cNvPr id="16" name="object 16"/>
          <p:cNvSpPr/>
          <p:nvPr/>
        </p:nvSpPr>
        <p:spPr>
          <a:xfrm>
            <a:off x="8074765" y="2433302"/>
            <a:ext cx="0" cy="298524"/>
          </a:xfrm>
          <a:custGeom>
            <a:avLst/>
            <a:gdLst/>
            <a:ahLst/>
            <a:cxnLst/>
            <a:rect l="l" t="t" r="r" b="b"/>
            <a:pathLst>
              <a:path h="255269">
                <a:moveTo>
                  <a:pt x="0" y="0"/>
                </a:moveTo>
                <a:lnTo>
                  <a:pt x="1" y="254923"/>
                </a:lnTo>
              </a:path>
            </a:pathLst>
          </a:custGeom>
          <a:ln w="38100">
            <a:solidFill>
              <a:srgbClr val="000000"/>
            </a:solidFill>
          </a:ln>
        </p:spPr>
        <p:txBody>
          <a:bodyPr wrap="square" lIns="0" tIns="0" rIns="0" bIns="0" rtlCol="0"/>
          <a:lstStyle/>
          <a:p>
            <a:endParaRPr lang="en-GB" noProof="0"/>
          </a:p>
        </p:txBody>
      </p:sp>
      <p:sp>
        <p:nvSpPr>
          <p:cNvPr id="17" name="object 17"/>
          <p:cNvSpPr/>
          <p:nvPr/>
        </p:nvSpPr>
        <p:spPr>
          <a:xfrm>
            <a:off x="6905695" y="1571476"/>
            <a:ext cx="489372" cy="493827"/>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lang="en-GB" noProof="0"/>
          </a:p>
        </p:txBody>
      </p:sp>
      <p:sp>
        <p:nvSpPr>
          <p:cNvPr id="18" name="object 18"/>
          <p:cNvSpPr/>
          <p:nvPr/>
        </p:nvSpPr>
        <p:spPr>
          <a:xfrm>
            <a:off x="7166284" y="2455138"/>
            <a:ext cx="0" cy="298524"/>
          </a:xfrm>
          <a:custGeom>
            <a:avLst/>
            <a:gdLst/>
            <a:ahLst/>
            <a:cxnLst/>
            <a:rect l="l" t="t" r="r" b="b"/>
            <a:pathLst>
              <a:path h="255269">
                <a:moveTo>
                  <a:pt x="0" y="0"/>
                </a:moveTo>
                <a:lnTo>
                  <a:pt x="1" y="254923"/>
                </a:lnTo>
              </a:path>
            </a:pathLst>
          </a:custGeom>
          <a:ln w="38100">
            <a:solidFill>
              <a:srgbClr val="000000"/>
            </a:solidFill>
          </a:ln>
        </p:spPr>
        <p:txBody>
          <a:bodyPr wrap="square" lIns="0" tIns="0" rIns="0" bIns="0" rtlCol="0"/>
          <a:lstStyle/>
          <a:p>
            <a:endParaRPr lang="en-GB" noProof="0"/>
          </a:p>
        </p:txBody>
      </p:sp>
      <p:sp>
        <p:nvSpPr>
          <p:cNvPr id="19" name="object 19"/>
          <p:cNvSpPr txBox="1"/>
          <p:nvPr/>
        </p:nvSpPr>
        <p:spPr>
          <a:xfrm>
            <a:off x="6119264" y="1539236"/>
            <a:ext cx="2528544" cy="860899"/>
          </a:xfrm>
          <a:prstGeom prst="rect">
            <a:avLst/>
          </a:prstGeom>
        </p:spPr>
        <p:txBody>
          <a:bodyPr vert="horz" wrap="square" lIns="0" tIns="142579" rIns="0" bIns="0" rtlCol="0">
            <a:spAutoFit/>
          </a:bodyPr>
          <a:lstStyle/>
          <a:p>
            <a:pPr marR="456680" algn="ctr">
              <a:spcBef>
                <a:spcPts val="1123"/>
              </a:spcBef>
            </a:pPr>
            <a:r>
              <a:rPr lang="en-GB" sz="1754" b="1" noProof="0">
                <a:latin typeface="Calibri"/>
                <a:cs typeface="Calibri"/>
              </a:rPr>
              <a:t>F</a:t>
            </a:r>
            <a:endParaRPr lang="en-GB" sz="1754" noProof="0">
              <a:latin typeface="Calibri"/>
              <a:cs typeface="Calibri"/>
            </a:endParaRPr>
          </a:p>
          <a:p>
            <a:pPr marL="14851">
              <a:spcBef>
                <a:spcPts val="1140"/>
              </a:spcBef>
              <a:tabLst>
                <a:tab pos="1694542" algn="l"/>
              </a:tabLst>
            </a:pPr>
            <a:r>
              <a:rPr lang="en-GB" sz="1988" spc="-29" noProof="0">
                <a:latin typeface="Calibri"/>
                <a:cs typeface="Calibri"/>
              </a:rPr>
              <a:t>Delivery</a:t>
            </a:r>
            <a:r>
              <a:rPr lang="en-GB" sz="1988" spc="-35" noProof="0">
                <a:latin typeface="Calibri"/>
                <a:cs typeface="Calibri"/>
              </a:rPr>
              <a:t> </a:t>
            </a:r>
            <a:r>
              <a:rPr lang="en-GB" sz="1988" noProof="0">
                <a:latin typeface="Calibri"/>
                <a:cs typeface="Calibri"/>
              </a:rPr>
              <a:t>-</a:t>
            </a:r>
            <a:r>
              <a:rPr lang="en-GB" sz="1988" spc="-23" noProof="0">
                <a:latin typeface="Calibri"/>
                <a:cs typeface="Calibri"/>
              </a:rPr>
              <a:t> </a:t>
            </a:r>
            <a:r>
              <a:rPr lang="en-GB" sz="1988" spc="-29" noProof="0">
                <a:latin typeface="Calibri"/>
                <a:cs typeface="Calibri"/>
              </a:rPr>
              <a:t>5min	Delivery</a:t>
            </a:r>
            <a:endParaRPr lang="en-GB" sz="1988" noProof="0">
              <a:latin typeface="Calibri"/>
              <a:cs typeface="Calibri"/>
            </a:endParaRPr>
          </a:p>
        </p:txBody>
      </p:sp>
      <p:sp>
        <p:nvSpPr>
          <p:cNvPr id="21" name="object 21"/>
          <p:cNvSpPr/>
          <p:nvPr/>
        </p:nvSpPr>
        <p:spPr>
          <a:xfrm>
            <a:off x="3604631" y="1591085"/>
            <a:ext cx="489371" cy="493827"/>
          </a:xfrm>
          <a:custGeom>
            <a:avLst/>
            <a:gdLst/>
            <a:ahLst/>
            <a:cxnLst/>
            <a:rect l="l" t="t" r="r" b="b"/>
            <a:pathLst>
              <a:path w="418464" h="422275">
                <a:moveTo>
                  <a:pt x="0" y="210985"/>
                </a:moveTo>
                <a:lnTo>
                  <a:pt x="5525" y="162608"/>
                </a:lnTo>
                <a:lnTo>
                  <a:pt x="21264" y="118199"/>
                </a:lnTo>
                <a:lnTo>
                  <a:pt x="45960" y="79024"/>
                </a:lnTo>
                <a:lnTo>
                  <a:pt x="78359" y="46351"/>
                </a:lnTo>
                <a:lnTo>
                  <a:pt x="117203" y="21444"/>
                </a:lnTo>
                <a:lnTo>
                  <a:pt x="161238" y="5572"/>
                </a:lnTo>
                <a:lnTo>
                  <a:pt x="209208" y="0"/>
                </a:lnTo>
                <a:lnTo>
                  <a:pt x="257177" y="5572"/>
                </a:lnTo>
                <a:lnTo>
                  <a:pt x="301212" y="21444"/>
                </a:lnTo>
                <a:lnTo>
                  <a:pt x="340056" y="46351"/>
                </a:lnTo>
                <a:lnTo>
                  <a:pt x="372455" y="79024"/>
                </a:lnTo>
                <a:lnTo>
                  <a:pt x="397151" y="118199"/>
                </a:lnTo>
                <a:lnTo>
                  <a:pt x="412890" y="162608"/>
                </a:lnTo>
                <a:lnTo>
                  <a:pt x="418416" y="210985"/>
                </a:lnTo>
                <a:lnTo>
                  <a:pt x="412890" y="259361"/>
                </a:lnTo>
                <a:lnTo>
                  <a:pt x="397151" y="303770"/>
                </a:lnTo>
                <a:lnTo>
                  <a:pt x="372455" y="342945"/>
                </a:lnTo>
                <a:lnTo>
                  <a:pt x="340056" y="375618"/>
                </a:lnTo>
                <a:lnTo>
                  <a:pt x="301212" y="400525"/>
                </a:lnTo>
                <a:lnTo>
                  <a:pt x="257177" y="416397"/>
                </a:lnTo>
                <a:lnTo>
                  <a:pt x="209208" y="421970"/>
                </a:lnTo>
                <a:lnTo>
                  <a:pt x="161238" y="416397"/>
                </a:lnTo>
                <a:lnTo>
                  <a:pt x="117203" y="400525"/>
                </a:lnTo>
                <a:lnTo>
                  <a:pt x="78359" y="375618"/>
                </a:lnTo>
                <a:lnTo>
                  <a:pt x="45960" y="342945"/>
                </a:lnTo>
                <a:lnTo>
                  <a:pt x="21264" y="303770"/>
                </a:lnTo>
                <a:lnTo>
                  <a:pt x="5525" y="259361"/>
                </a:lnTo>
                <a:lnTo>
                  <a:pt x="0" y="210985"/>
                </a:lnTo>
                <a:close/>
              </a:path>
            </a:pathLst>
          </a:custGeom>
          <a:ln w="28575">
            <a:solidFill>
              <a:srgbClr val="000000"/>
            </a:solidFill>
          </a:ln>
        </p:spPr>
        <p:txBody>
          <a:bodyPr wrap="square" lIns="0" tIns="0" rIns="0" bIns="0" rtlCol="0"/>
          <a:lstStyle/>
          <a:p>
            <a:endParaRPr lang="en-GB" noProof="0"/>
          </a:p>
        </p:txBody>
      </p:sp>
      <p:sp>
        <p:nvSpPr>
          <p:cNvPr id="22" name="object 22"/>
          <p:cNvSpPr/>
          <p:nvPr/>
        </p:nvSpPr>
        <p:spPr>
          <a:xfrm>
            <a:off x="3849562" y="2478474"/>
            <a:ext cx="0" cy="298524"/>
          </a:xfrm>
          <a:custGeom>
            <a:avLst/>
            <a:gdLst/>
            <a:ahLst/>
            <a:cxnLst/>
            <a:rect l="l" t="t" r="r" b="b"/>
            <a:pathLst>
              <a:path h="255269">
                <a:moveTo>
                  <a:pt x="0" y="0"/>
                </a:moveTo>
                <a:lnTo>
                  <a:pt x="1" y="254923"/>
                </a:lnTo>
              </a:path>
            </a:pathLst>
          </a:custGeom>
          <a:ln w="38100">
            <a:solidFill>
              <a:srgbClr val="000000"/>
            </a:solidFill>
          </a:ln>
        </p:spPr>
        <p:txBody>
          <a:bodyPr wrap="square" lIns="0" tIns="0" rIns="0" bIns="0" rtlCol="0"/>
          <a:lstStyle/>
          <a:p>
            <a:endParaRPr lang="en-GB" noProof="0"/>
          </a:p>
        </p:txBody>
      </p:sp>
      <p:sp>
        <p:nvSpPr>
          <p:cNvPr id="23" name="object 23"/>
          <p:cNvSpPr txBox="1"/>
          <p:nvPr/>
        </p:nvSpPr>
        <p:spPr>
          <a:xfrm>
            <a:off x="2159510" y="1567116"/>
            <a:ext cx="1978278" cy="829329"/>
          </a:xfrm>
          <a:prstGeom prst="rect">
            <a:avLst/>
          </a:prstGeom>
        </p:spPr>
        <p:txBody>
          <a:bodyPr vert="horz" wrap="square" lIns="0" tIns="124014" rIns="0" bIns="0" rtlCol="0">
            <a:spAutoFit/>
          </a:bodyPr>
          <a:lstStyle/>
          <a:p>
            <a:pPr marL="743" algn="ctr">
              <a:spcBef>
                <a:spcPts val="976"/>
              </a:spcBef>
              <a:tabLst>
                <a:tab pos="1399743" algn="l"/>
              </a:tabLst>
            </a:pPr>
            <a:r>
              <a:rPr lang="en-GB" sz="1754" b="1" noProof="0">
                <a:latin typeface="Calibri"/>
                <a:cs typeface="Calibri"/>
              </a:rPr>
              <a:t>A	C</a:t>
            </a:r>
            <a:endParaRPr lang="en-GB" sz="1754" noProof="0">
              <a:latin typeface="Calibri"/>
              <a:cs typeface="Calibri"/>
            </a:endParaRPr>
          </a:p>
          <a:p>
            <a:pPr algn="ctr">
              <a:spcBef>
                <a:spcPts val="971"/>
              </a:spcBef>
              <a:tabLst>
                <a:tab pos="914845" algn="l"/>
                <a:tab pos="1385634" algn="l"/>
              </a:tabLst>
            </a:pPr>
            <a:r>
              <a:rPr lang="en-GB" sz="1988" spc="-23" noProof="0">
                <a:latin typeface="Calibri"/>
                <a:cs typeface="Calibri"/>
              </a:rPr>
              <a:t>12:00	</a:t>
            </a:r>
            <a:r>
              <a:rPr lang="en-GB" sz="1754" b="1" noProof="0">
                <a:latin typeface="Calibri"/>
                <a:cs typeface="Calibri"/>
              </a:rPr>
              <a:t>B	</a:t>
            </a:r>
            <a:r>
              <a:rPr lang="en-GB" sz="1988" spc="-29" noProof="0">
                <a:latin typeface="Calibri"/>
                <a:cs typeface="Calibri"/>
              </a:rPr>
              <a:t>12:50</a:t>
            </a:r>
            <a:endParaRPr lang="en-GB" sz="1988" noProof="0">
              <a:latin typeface="Calibri"/>
              <a:cs typeface="Calibri"/>
            </a:endParaRPr>
          </a:p>
        </p:txBody>
      </p:sp>
      <p:sp>
        <p:nvSpPr>
          <p:cNvPr id="28" name="ZoneTexte 27">
            <a:extLst>
              <a:ext uri="{FF2B5EF4-FFF2-40B4-BE49-F238E27FC236}">
                <a16:creationId xmlns:a16="http://schemas.microsoft.com/office/drawing/2014/main" id="{102FAB0E-50F5-20A4-EBEC-B76D4867EA11}"/>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Timeline of the intraday market </a:t>
            </a:r>
          </a:p>
        </p:txBody>
      </p:sp>
      <p:sp>
        <p:nvSpPr>
          <p:cNvPr id="30" name="ZoneTexte 29">
            <a:extLst>
              <a:ext uri="{FF2B5EF4-FFF2-40B4-BE49-F238E27FC236}">
                <a16:creationId xmlns:a16="http://schemas.microsoft.com/office/drawing/2014/main" id="{EADF6904-C82D-3118-BC25-6F1D8735A05D}"/>
              </a:ext>
            </a:extLst>
          </p:cNvPr>
          <p:cNvSpPr txBox="1"/>
          <p:nvPr/>
        </p:nvSpPr>
        <p:spPr>
          <a:xfrm>
            <a:off x="589586" y="3567483"/>
            <a:ext cx="9421672" cy="3785652"/>
          </a:xfrm>
          <a:prstGeom prst="rect">
            <a:avLst/>
          </a:prstGeom>
          <a:noFill/>
        </p:spPr>
        <p:txBody>
          <a:bodyPr wrap="square">
            <a:spAutoFit/>
          </a:bodyPr>
          <a:lstStyle/>
          <a:p>
            <a:pPr marL="457200" indent="-457200" algn="just">
              <a:buAutoNum type="alphaUcPeriod"/>
            </a:pPr>
            <a:r>
              <a:rPr lang="en-GB" sz="2000" noProof="0">
                <a:latin typeface="Arial" panose="020B0604020202020204" pitchFamily="34" charset="0"/>
                <a:cs typeface="Arial" panose="020B0604020202020204" pitchFamily="34" charset="0"/>
              </a:rPr>
              <a:t>Closing of the day-ahead market for all time periods of the following day.</a:t>
            </a:r>
          </a:p>
          <a:p>
            <a:pPr marL="457200" indent="-457200" algn="just">
              <a:buAutoNum type="alphaUcPeriod"/>
            </a:pPr>
            <a:endParaRPr lang="en-GB" sz="2000" noProof="0">
              <a:latin typeface="Arial" panose="020B0604020202020204" pitchFamily="34" charset="0"/>
              <a:cs typeface="Arial" panose="020B0604020202020204" pitchFamily="34" charset="0"/>
            </a:endParaRPr>
          </a:p>
          <a:p>
            <a:pPr marL="457200" indent="-457200" algn="just">
              <a:buAutoNum type="alphaUcPeriod"/>
            </a:pPr>
            <a:r>
              <a:rPr lang="en-GB" sz="2000" noProof="0">
                <a:latin typeface="Arial" panose="020B0604020202020204" pitchFamily="34" charset="0"/>
                <a:cs typeface="Arial" panose="020B0604020202020204" pitchFamily="34" charset="0"/>
              </a:rPr>
              <a:t>Market-clearing algorithm execution.</a:t>
            </a:r>
          </a:p>
          <a:p>
            <a:pPr marL="457200" indent="-457200" algn="just">
              <a:buAutoNum type="alphaUcPeriod"/>
            </a:pPr>
            <a:endParaRPr lang="en-GB" sz="2000" noProof="0">
              <a:latin typeface="Arial" panose="020B0604020202020204" pitchFamily="34" charset="0"/>
              <a:cs typeface="Arial" panose="020B0604020202020204" pitchFamily="34" charset="0"/>
            </a:endParaRPr>
          </a:p>
          <a:p>
            <a:pPr marL="457200" indent="-457200" algn="just">
              <a:buAutoNum type="alphaUcPeriod"/>
            </a:pPr>
            <a:r>
              <a:rPr lang="en-GB" sz="2000" noProof="0">
                <a:latin typeface="Arial" panose="020B0604020202020204" pitchFamily="34" charset="0"/>
                <a:cs typeface="Arial" panose="020B0604020202020204" pitchFamily="34" charset="0"/>
              </a:rPr>
              <a:t>Notification of the market participants and system operators about the market-clearing outcomes.</a:t>
            </a:r>
          </a:p>
          <a:p>
            <a:pPr marL="457200" indent="-457200" algn="just">
              <a:buAutoNum type="alphaUcPeriod"/>
            </a:pPr>
            <a:endParaRPr lang="en-GB" sz="2000" noProof="0">
              <a:latin typeface="Arial" panose="020B0604020202020204" pitchFamily="34" charset="0"/>
              <a:cs typeface="Arial" panose="020B0604020202020204" pitchFamily="34" charset="0"/>
            </a:endParaRPr>
          </a:p>
          <a:p>
            <a:pPr marL="457200" indent="-457200" algn="just">
              <a:buAutoNum type="alphaUcPeriod"/>
            </a:pPr>
            <a:r>
              <a:rPr lang="en-GB" sz="2000" noProof="0">
                <a:latin typeface="Arial" panose="020B0604020202020204" pitchFamily="34" charset="0"/>
                <a:cs typeface="Arial" panose="020B0604020202020204" pitchFamily="34" charset="0"/>
              </a:rPr>
              <a:t>Opening of the intraday market for the delivery on the following day.</a:t>
            </a:r>
          </a:p>
          <a:p>
            <a:pPr marL="457200" indent="-457200" algn="just">
              <a:buAutoNum type="alphaUcPeriod"/>
            </a:pPr>
            <a:endParaRPr lang="en-GB" sz="2000" noProof="0">
              <a:latin typeface="Arial" panose="020B0604020202020204" pitchFamily="34" charset="0"/>
              <a:cs typeface="Arial" panose="020B0604020202020204" pitchFamily="34" charset="0"/>
            </a:endParaRPr>
          </a:p>
          <a:p>
            <a:pPr marL="457200" indent="-457200" algn="just">
              <a:buAutoNum type="alphaUcPeriod"/>
            </a:pPr>
            <a:r>
              <a:rPr lang="en-GB" sz="2000" noProof="0">
                <a:latin typeface="Arial" panose="020B0604020202020204" pitchFamily="34" charset="0"/>
                <a:cs typeface="Arial" panose="020B0604020202020204" pitchFamily="34" charset="0"/>
              </a:rPr>
              <a:t>Continuous trading on the intraday market.</a:t>
            </a:r>
          </a:p>
          <a:p>
            <a:pPr marL="457200" indent="-457200" algn="just">
              <a:buAutoNum type="alphaUcPeriod"/>
            </a:pPr>
            <a:endParaRPr lang="en-GB" sz="2000" noProof="0">
              <a:latin typeface="Arial" panose="020B0604020202020204" pitchFamily="34" charset="0"/>
              <a:cs typeface="Arial" panose="020B0604020202020204" pitchFamily="34" charset="0"/>
            </a:endParaRPr>
          </a:p>
          <a:p>
            <a:pPr marL="457200" indent="-457200" algn="just">
              <a:buAutoNum type="alphaUcPeriod"/>
            </a:pPr>
            <a:r>
              <a:rPr lang="en-GB" sz="2000" noProof="0">
                <a:latin typeface="Arial" panose="020B0604020202020204" pitchFamily="34" charset="0"/>
                <a:cs typeface="Arial" panose="020B0604020202020204" pitchFamily="34" charset="0"/>
              </a:rPr>
              <a:t>Closing of the intraday market for the delivery period considered.</a:t>
            </a:r>
          </a:p>
        </p:txBody>
      </p:sp>
      <p:sp>
        <p:nvSpPr>
          <p:cNvPr id="31" name="Rectangle 30">
            <a:extLst>
              <a:ext uri="{FF2B5EF4-FFF2-40B4-BE49-F238E27FC236}">
                <a16:creationId xmlns:a16="http://schemas.microsoft.com/office/drawing/2014/main" id="{11A28A3A-1096-23E3-829D-5408A74EC2F0}"/>
              </a:ext>
            </a:extLst>
          </p:cNvPr>
          <p:cNvSpPr/>
          <p:nvPr/>
        </p:nvSpPr>
        <p:spPr>
          <a:xfrm>
            <a:off x="1460500" y="1199902"/>
            <a:ext cx="7772400" cy="196136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 name="Espace réservé du numéro de diapositive 2">
            <a:extLst>
              <a:ext uri="{FF2B5EF4-FFF2-40B4-BE49-F238E27FC236}">
                <a16:creationId xmlns:a16="http://schemas.microsoft.com/office/drawing/2014/main" id="{FB3555C4-50EE-7D3E-90F4-7894108F725A}"/>
              </a:ext>
            </a:extLst>
          </p:cNvPr>
          <p:cNvSpPr>
            <a:spLocks noGrp="1"/>
          </p:cNvSpPr>
          <p:nvPr>
            <p:ph type="sldNum" sz="quarter" idx="12"/>
          </p:nvPr>
        </p:nvSpPr>
        <p:spPr/>
        <p:txBody>
          <a:bodyPr/>
          <a:lstStyle/>
          <a:p>
            <a:fld id="{C7CC0789-4E3B-4896-AB79-9C52DA5A6F9C}" type="slidenum">
              <a:rPr lang="en-GB" smtClean="0"/>
              <a:t>55</a:t>
            </a:fld>
            <a:endParaRPr lang="en-GB"/>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7"/>
          <p:cNvGraphicFramePr>
            <a:graphicFrameLocks noGrp="1"/>
          </p:cNvGraphicFramePr>
          <p:nvPr/>
        </p:nvGraphicFramePr>
        <p:xfrm>
          <a:off x="3403600" y="3570639"/>
          <a:ext cx="3886200" cy="3582035"/>
        </p:xfrm>
        <a:graphic>
          <a:graphicData uri="http://schemas.openxmlformats.org/drawingml/2006/table">
            <a:tbl>
              <a:tblPr firstRow="1" bandRow="1">
                <a:tableStyleId>{2D5ABB26-0587-4C30-8999-92F81FD0307C}</a:tableStyleId>
              </a:tblPr>
              <a:tblGrid>
                <a:gridCol w="533400">
                  <a:extLst>
                    <a:ext uri="{9D8B030D-6E8A-4147-A177-3AD203B41FA5}">
                      <a16:colId xmlns:a16="http://schemas.microsoft.com/office/drawing/2014/main" val="20000"/>
                    </a:ext>
                  </a:extLst>
                </a:gridCol>
                <a:gridCol w="992151">
                  <a:extLst>
                    <a:ext uri="{9D8B030D-6E8A-4147-A177-3AD203B41FA5}">
                      <a16:colId xmlns:a16="http://schemas.microsoft.com/office/drawing/2014/main" val="20001"/>
                    </a:ext>
                  </a:extLst>
                </a:gridCol>
                <a:gridCol w="1217649">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tblGrid>
              <a:tr h="628051">
                <a:tc>
                  <a:txBody>
                    <a:bodyPr/>
                    <a:lstStyle/>
                    <a:p>
                      <a:pPr marL="171450">
                        <a:lnSpc>
                          <a:spcPct val="100000"/>
                        </a:lnSpc>
                        <a:spcBef>
                          <a:spcPts val="310"/>
                        </a:spcBef>
                      </a:pPr>
                      <a:r>
                        <a:rPr lang="en-GB" sz="1600" b="1" spc="0" noProof="0">
                          <a:latin typeface="Arial" panose="020B0604020202020204" pitchFamily="34" charset="0"/>
                          <a:cs typeface="Arial" panose="020B0604020202020204" pitchFamily="34" charset="0"/>
                        </a:rPr>
                        <a:t>ID</a:t>
                      </a:r>
                      <a:endParaRPr lang="en-GB" sz="1600" spc="0" noProof="0">
                        <a:latin typeface="Arial" panose="020B0604020202020204" pitchFamily="34" charset="0"/>
                        <a:cs typeface="Arial" panose="020B0604020202020204" pitchFamily="34" charset="0"/>
                      </a:endParaRPr>
                    </a:p>
                  </a:txBody>
                  <a:tcPr marL="0" marR="0" marT="3961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algn="ctr">
                        <a:lnSpc>
                          <a:spcPct val="100000"/>
                        </a:lnSpc>
                        <a:spcBef>
                          <a:spcPts val="310"/>
                        </a:spcBef>
                      </a:pPr>
                      <a:r>
                        <a:rPr lang="en-GB" sz="1600" b="1" spc="0" noProof="0">
                          <a:latin typeface="Arial" panose="020B0604020202020204" pitchFamily="34" charset="0"/>
                          <a:cs typeface="Arial" panose="020B0604020202020204" pitchFamily="34" charset="0"/>
                        </a:rPr>
                        <a:t>Side</a:t>
                      </a:r>
                      <a:endParaRPr lang="en-GB" sz="1600" spc="0" noProof="0">
                        <a:latin typeface="Arial" panose="020B0604020202020204" pitchFamily="34" charset="0"/>
                        <a:cs typeface="Arial" panose="020B0604020202020204" pitchFamily="34" charset="0"/>
                      </a:endParaRPr>
                    </a:p>
                  </a:txBody>
                  <a:tcPr marL="0" marR="0" marT="39611"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marL="228600" marR="106680" indent="-114300" algn="ctr">
                        <a:lnSpc>
                          <a:spcPts val="2090"/>
                        </a:lnSpc>
                        <a:spcBef>
                          <a:spcPts val="440"/>
                        </a:spcBef>
                      </a:pPr>
                      <a:r>
                        <a:rPr lang="en-GB" sz="1600" b="1" spc="0" noProof="0">
                          <a:latin typeface="Arial" panose="020B0604020202020204" pitchFamily="34" charset="0"/>
                          <a:cs typeface="Arial" panose="020B0604020202020204" pitchFamily="34" charset="0"/>
                        </a:rPr>
                        <a:t>Quantity  (MWh)</a:t>
                      </a:r>
                      <a:endParaRPr lang="en-GB" sz="1600" spc="0" noProof="0">
                        <a:latin typeface="Arial" panose="020B0604020202020204" pitchFamily="34" charset="0"/>
                        <a:cs typeface="Arial" panose="020B0604020202020204" pitchFamily="34" charset="0"/>
                      </a:endParaRPr>
                    </a:p>
                  </a:txBody>
                  <a:tcPr marL="0" marR="0" marT="562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tc>
                  <a:txBody>
                    <a:bodyPr/>
                    <a:lstStyle/>
                    <a:p>
                      <a:pPr marL="133350" marR="125730" algn="ctr">
                        <a:lnSpc>
                          <a:spcPts val="2090"/>
                        </a:lnSpc>
                        <a:spcBef>
                          <a:spcPts val="440"/>
                        </a:spcBef>
                      </a:pPr>
                      <a:r>
                        <a:rPr lang="en-GB" sz="1600" b="1" spc="0" noProof="0">
                          <a:latin typeface="Arial" panose="020B0604020202020204" pitchFamily="34" charset="0"/>
                          <a:cs typeface="Arial" panose="020B0604020202020204" pitchFamily="34" charset="0"/>
                        </a:rPr>
                        <a:t>Price  (€/MWh)</a:t>
                      </a:r>
                      <a:endParaRPr lang="en-GB" sz="1600" spc="0" noProof="0">
                        <a:latin typeface="Arial" panose="020B0604020202020204" pitchFamily="34" charset="0"/>
                        <a:cs typeface="Arial" panose="020B0604020202020204" pitchFamily="34" charset="0"/>
                      </a:endParaRPr>
                    </a:p>
                  </a:txBody>
                  <a:tcPr marL="0" marR="0" marT="56222"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D9E3"/>
                    </a:solidFill>
                  </a:tcPr>
                </a:tc>
                <a:extLst>
                  <a:ext uri="{0D108BD9-81ED-4DB2-BD59-A6C34878D82A}">
                    <a16:rowId xmlns:a16="http://schemas.microsoft.com/office/drawing/2014/main" val="10000"/>
                  </a:ext>
                </a:extLst>
              </a:tr>
              <a:tr h="369248">
                <a:tc>
                  <a:txBody>
                    <a:bodyPr/>
                    <a:lstStyle/>
                    <a:p>
                      <a:pPr marL="141605">
                        <a:lnSpc>
                          <a:spcPct val="100000"/>
                        </a:lnSpc>
                        <a:spcBef>
                          <a:spcPts val="315"/>
                        </a:spcBef>
                      </a:pPr>
                      <a:r>
                        <a:rPr lang="en-GB" sz="1600" spc="0" noProof="0">
                          <a:latin typeface="Arial" panose="020B0604020202020204" pitchFamily="34" charset="0"/>
                          <a:cs typeface="Arial" panose="020B0604020202020204" pitchFamily="34" charset="0"/>
                        </a:rPr>
                        <a:t>G1</a:t>
                      </a:r>
                    </a:p>
                  </a:txBody>
                  <a:tcPr marL="0" marR="0" marT="402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en-GB" sz="1600" spc="0" noProof="0">
                          <a:latin typeface="Arial" panose="020B0604020202020204" pitchFamily="34" charset="0"/>
                          <a:cs typeface="Arial" panose="020B0604020202020204" pitchFamily="34" charset="0"/>
                        </a:rPr>
                        <a:t>Ask</a:t>
                      </a:r>
                    </a:p>
                  </a:txBody>
                  <a:tcPr marL="0" marR="0" marT="4025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en-GB" sz="1600" spc="0" noProof="0">
                          <a:latin typeface="Arial" panose="020B0604020202020204" pitchFamily="34" charset="0"/>
                          <a:cs typeface="Arial" panose="020B0604020202020204" pitchFamily="34" charset="0"/>
                        </a:rPr>
                        <a:t>100</a:t>
                      </a:r>
                    </a:p>
                  </a:txBody>
                  <a:tcPr marL="0" marR="0" marT="402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en-GB" sz="1600" spc="0" noProof="0">
                          <a:latin typeface="Arial" panose="020B0604020202020204" pitchFamily="34" charset="0"/>
                          <a:cs typeface="Arial" panose="020B0604020202020204" pitchFamily="34" charset="0"/>
                        </a:rPr>
                        <a:t>35</a:t>
                      </a:r>
                    </a:p>
                  </a:txBody>
                  <a:tcPr marL="0" marR="0" marT="4025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9248">
                <a:tc>
                  <a:txBody>
                    <a:bodyPr/>
                    <a:lstStyle/>
                    <a:p>
                      <a:pPr marL="141605">
                        <a:lnSpc>
                          <a:spcPct val="100000"/>
                        </a:lnSpc>
                        <a:spcBef>
                          <a:spcPts val="305"/>
                        </a:spcBef>
                      </a:pPr>
                      <a:r>
                        <a:rPr lang="en-GB" sz="1600" spc="0" noProof="0">
                          <a:latin typeface="Arial" panose="020B0604020202020204" pitchFamily="34" charset="0"/>
                          <a:cs typeface="Arial" panose="020B0604020202020204" pitchFamily="34" charset="0"/>
                        </a:rPr>
                        <a:t>G2</a:t>
                      </a:r>
                    </a:p>
                  </a:txBody>
                  <a:tcPr marL="0" marR="0" marT="38972"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en-GB" sz="1600" spc="0" noProof="0">
                          <a:latin typeface="Arial" panose="020B0604020202020204" pitchFamily="34" charset="0"/>
                          <a:cs typeface="Arial" panose="020B0604020202020204" pitchFamily="34" charset="0"/>
                        </a:rPr>
                        <a:t>Ask</a:t>
                      </a:r>
                    </a:p>
                  </a:txBody>
                  <a:tcPr marL="0" marR="0" marT="38972"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en-GB" sz="1600" spc="0" noProof="0">
                          <a:latin typeface="Arial" panose="020B0604020202020204" pitchFamily="34" charset="0"/>
                          <a:cs typeface="Arial" panose="020B0604020202020204" pitchFamily="34" charset="0"/>
                        </a:rPr>
                        <a:t>80</a:t>
                      </a:r>
                    </a:p>
                  </a:txBody>
                  <a:tcPr marL="0" marR="0" marT="389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en-GB" sz="1600" spc="0" noProof="0">
                          <a:latin typeface="Arial" panose="020B0604020202020204" pitchFamily="34" charset="0"/>
                          <a:cs typeface="Arial" panose="020B0604020202020204" pitchFamily="34" charset="0"/>
                        </a:rPr>
                        <a:t>40</a:t>
                      </a:r>
                    </a:p>
                  </a:txBody>
                  <a:tcPr marL="0" marR="0" marT="38972"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9248">
                <a:tc>
                  <a:txBody>
                    <a:bodyPr/>
                    <a:lstStyle/>
                    <a:p>
                      <a:pPr marL="141605">
                        <a:lnSpc>
                          <a:spcPct val="100000"/>
                        </a:lnSpc>
                        <a:spcBef>
                          <a:spcPts val="295"/>
                        </a:spcBef>
                      </a:pPr>
                      <a:r>
                        <a:rPr lang="en-GB" sz="1600" spc="0" noProof="0">
                          <a:latin typeface="Arial" panose="020B0604020202020204" pitchFamily="34" charset="0"/>
                          <a:cs typeface="Arial" panose="020B0604020202020204" pitchFamily="34" charset="0"/>
                        </a:rPr>
                        <a:t>G3</a:t>
                      </a:r>
                    </a:p>
                  </a:txBody>
                  <a:tcPr marL="0" marR="0" marT="37694"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en-GB" sz="1600" spc="0" noProof="0">
                          <a:latin typeface="Arial" panose="020B0604020202020204" pitchFamily="34" charset="0"/>
                          <a:cs typeface="Arial" panose="020B0604020202020204" pitchFamily="34" charset="0"/>
                        </a:rPr>
                        <a:t>Ask</a:t>
                      </a:r>
                    </a:p>
                  </a:txBody>
                  <a:tcPr marL="0" marR="0" marT="37694"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en-GB" sz="1600" spc="0" noProof="0">
                          <a:latin typeface="Arial" panose="020B0604020202020204" pitchFamily="34" charset="0"/>
                          <a:cs typeface="Arial" panose="020B0604020202020204" pitchFamily="34" charset="0"/>
                        </a:rPr>
                        <a:t>50</a:t>
                      </a:r>
                    </a:p>
                  </a:txBody>
                  <a:tcPr marL="0" marR="0" marT="376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en-GB" sz="1600" spc="0" noProof="0">
                          <a:latin typeface="Arial" panose="020B0604020202020204" pitchFamily="34" charset="0"/>
                          <a:cs typeface="Arial" panose="020B0604020202020204" pitchFamily="34" charset="0"/>
                        </a:rPr>
                        <a:t>50</a:t>
                      </a:r>
                    </a:p>
                  </a:txBody>
                  <a:tcPr marL="0" marR="0" marT="37694"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9248">
                <a:tc>
                  <a:txBody>
                    <a:bodyPr/>
                    <a:lstStyle/>
                    <a:p>
                      <a:pPr marL="141605">
                        <a:lnSpc>
                          <a:spcPct val="100000"/>
                        </a:lnSpc>
                        <a:spcBef>
                          <a:spcPts val="310"/>
                        </a:spcBef>
                      </a:pPr>
                      <a:r>
                        <a:rPr lang="en-GB" sz="1600" spc="0" noProof="0">
                          <a:latin typeface="Arial" panose="020B0604020202020204" pitchFamily="34" charset="0"/>
                          <a:cs typeface="Arial" panose="020B0604020202020204" pitchFamily="34" charset="0"/>
                        </a:rPr>
                        <a:t>G4</a:t>
                      </a:r>
                    </a:p>
                  </a:txBody>
                  <a:tcPr marL="0" marR="0" marT="3961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0"/>
                        </a:spcBef>
                      </a:pPr>
                      <a:r>
                        <a:rPr lang="en-GB" sz="1600" spc="0" noProof="0">
                          <a:latin typeface="Arial" panose="020B0604020202020204" pitchFamily="34" charset="0"/>
                          <a:cs typeface="Arial" panose="020B0604020202020204" pitchFamily="34" charset="0"/>
                        </a:rPr>
                        <a:t>Ask</a:t>
                      </a:r>
                    </a:p>
                  </a:txBody>
                  <a:tcPr marL="0" marR="0" marT="39611"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0"/>
                        </a:spcBef>
                      </a:pPr>
                      <a:r>
                        <a:rPr lang="en-GB" sz="1600" spc="0" noProof="0">
                          <a:latin typeface="Arial" panose="020B0604020202020204" pitchFamily="34" charset="0"/>
                          <a:cs typeface="Arial" panose="020B0604020202020204" pitchFamily="34" charset="0"/>
                        </a:rPr>
                        <a:t>20</a:t>
                      </a:r>
                    </a:p>
                  </a:txBody>
                  <a:tcPr marL="0" marR="0" marT="39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0"/>
                        </a:spcBef>
                      </a:pPr>
                      <a:r>
                        <a:rPr lang="en-GB" sz="1600" spc="0" noProof="0">
                          <a:latin typeface="Arial" panose="020B0604020202020204" pitchFamily="34" charset="0"/>
                          <a:cs typeface="Arial" panose="020B0604020202020204" pitchFamily="34" charset="0"/>
                        </a:rPr>
                        <a:t>65</a:t>
                      </a:r>
                    </a:p>
                  </a:txBody>
                  <a:tcPr marL="0" marR="0" marT="39611"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69248">
                <a:tc>
                  <a:txBody>
                    <a:bodyPr/>
                    <a:lstStyle/>
                    <a:p>
                      <a:pPr marL="147955">
                        <a:lnSpc>
                          <a:spcPct val="100000"/>
                        </a:lnSpc>
                        <a:spcBef>
                          <a:spcPts val="300"/>
                        </a:spcBef>
                      </a:pPr>
                      <a:r>
                        <a:rPr lang="en-GB" sz="1600" spc="0" noProof="0">
                          <a:latin typeface="Arial" panose="020B0604020202020204" pitchFamily="34" charset="0"/>
                          <a:cs typeface="Arial" panose="020B0604020202020204" pitchFamily="34" charset="0"/>
                        </a:rPr>
                        <a:t>C1</a:t>
                      </a:r>
                    </a:p>
                  </a:txBody>
                  <a:tcPr marL="0" marR="0" marT="383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0"/>
                        </a:spcBef>
                      </a:pPr>
                      <a:r>
                        <a:rPr lang="en-GB" sz="1600" spc="0" noProof="0">
                          <a:latin typeface="Arial" panose="020B0604020202020204" pitchFamily="34" charset="0"/>
                          <a:cs typeface="Arial" panose="020B0604020202020204" pitchFamily="34" charset="0"/>
                        </a:rPr>
                        <a:t>Bid</a:t>
                      </a:r>
                    </a:p>
                  </a:txBody>
                  <a:tcPr marL="0" marR="0" marT="38333"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0"/>
                        </a:spcBef>
                      </a:pPr>
                      <a:r>
                        <a:rPr lang="en-GB" sz="1600" spc="0" noProof="0">
                          <a:latin typeface="Arial" panose="020B0604020202020204" pitchFamily="34" charset="0"/>
                          <a:cs typeface="Arial" panose="020B0604020202020204" pitchFamily="34" charset="0"/>
                        </a:rPr>
                        <a:t>10</a:t>
                      </a:r>
                    </a:p>
                  </a:txBody>
                  <a:tcPr marL="0" marR="0" marT="383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0"/>
                        </a:spcBef>
                      </a:pPr>
                      <a:r>
                        <a:rPr lang="en-GB" sz="1600" spc="0" noProof="0">
                          <a:latin typeface="Arial" panose="020B0604020202020204" pitchFamily="34" charset="0"/>
                          <a:cs typeface="Arial" panose="020B0604020202020204" pitchFamily="34" charset="0"/>
                        </a:rPr>
                        <a:t>55</a:t>
                      </a:r>
                    </a:p>
                  </a:txBody>
                  <a:tcPr marL="0" marR="0" marT="38333"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69248">
                <a:tc>
                  <a:txBody>
                    <a:bodyPr/>
                    <a:lstStyle/>
                    <a:p>
                      <a:pPr marL="147955">
                        <a:lnSpc>
                          <a:spcPct val="100000"/>
                        </a:lnSpc>
                        <a:spcBef>
                          <a:spcPts val="315"/>
                        </a:spcBef>
                      </a:pPr>
                      <a:r>
                        <a:rPr lang="en-GB" sz="1600" spc="0" noProof="0">
                          <a:latin typeface="Arial" panose="020B0604020202020204" pitchFamily="34" charset="0"/>
                          <a:cs typeface="Arial" panose="020B0604020202020204" pitchFamily="34" charset="0"/>
                        </a:rPr>
                        <a:t>C2</a:t>
                      </a:r>
                    </a:p>
                  </a:txBody>
                  <a:tcPr marL="0" marR="0" marT="402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en-GB" sz="1600" spc="0" noProof="0">
                          <a:latin typeface="Arial" panose="020B0604020202020204" pitchFamily="34" charset="0"/>
                          <a:cs typeface="Arial" panose="020B0604020202020204" pitchFamily="34" charset="0"/>
                        </a:rPr>
                        <a:t>Bid</a:t>
                      </a:r>
                    </a:p>
                  </a:txBody>
                  <a:tcPr marL="0" marR="0" marT="4025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en-GB" sz="1600" spc="0" noProof="0">
                          <a:latin typeface="Arial" panose="020B0604020202020204" pitchFamily="34" charset="0"/>
                          <a:cs typeface="Arial" panose="020B0604020202020204" pitchFamily="34" charset="0"/>
                        </a:rPr>
                        <a:t>20</a:t>
                      </a:r>
                    </a:p>
                  </a:txBody>
                  <a:tcPr marL="0" marR="0" marT="402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15"/>
                        </a:spcBef>
                      </a:pPr>
                      <a:r>
                        <a:rPr lang="en-GB" sz="1600" spc="0" noProof="0">
                          <a:latin typeface="Arial" panose="020B0604020202020204" pitchFamily="34" charset="0"/>
                          <a:cs typeface="Arial" panose="020B0604020202020204" pitchFamily="34" charset="0"/>
                        </a:rPr>
                        <a:t>60</a:t>
                      </a:r>
                    </a:p>
                  </a:txBody>
                  <a:tcPr marL="0" marR="0" marT="4025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69248">
                <a:tc>
                  <a:txBody>
                    <a:bodyPr/>
                    <a:lstStyle/>
                    <a:p>
                      <a:pPr marL="147955">
                        <a:lnSpc>
                          <a:spcPct val="100000"/>
                        </a:lnSpc>
                        <a:spcBef>
                          <a:spcPts val="305"/>
                        </a:spcBef>
                      </a:pPr>
                      <a:r>
                        <a:rPr lang="en-GB" sz="1600" spc="0" noProof="0">
                          <a:latin typeface="Arial" panose="020B0604020202020204" pitchFamily="34" charset="0"/>
                          <a:cs typeface="Arial" panose="020B0604020202020204" pitchFamily="34" charset="0"/>
                        </a:rPr>
                        <a:t>C3</a:t>
                      </a:r>
                    </a:p>
                  </a:txBody>
                  <a:tcPr marL="0" marR="0" marT="38972"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en-GB" sz="1600" spc="0" noProof="0">
                          <a:latin typeface="Arial" panose="020B0604020202020204" pitchFamily="34" charset="0"/>
                          <a:cs typeface="Arial" panose="020B0604020202020204" pitchFamily="34" charset="0"/>
                        </a:rPr>
                        <a:t>Bid</a:t>
                      </a:r>
                    </a:p>
                  </a:txBody>
                  <a:tcPr marL="0" marR="0" marT="38972"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en-GB" sz="1600" spc="0" noProof="0">
                          <a:latin typeface="Arial" panose="020B0604020202020204" pitchFamily="34" charset="0"/>
                          <a:cs typeface="Arial" panose="020B0604020202020204" pitchFamily="34" charset="0"/>
                        </a:rPr>
                        <a:t>35</a:t>
                      </a:r>
                    </a:p>
                  </a:txBody>
                  <a:tcPr marL="0" marR="0" marT="389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305"/>
                        </a:spcBef>
                      </a:pPr>
                      <a:r>
                        <a:rPr lang="en-GB" sz="1600" spc="0" noProof="0">
                          <a:latin typeface="Arial" panose="020B0604020202020204" pitchFamily="34" charset="0"/>
                          <a:cs typeface="Arial" panose="020B0604020202020204" pitchFamily="34" charset="0"/>
                        </a:rPr>
                        <a:t>65</a:t>
                      </a:r>
                    </a:p>
                  </a:txBody>
                  <a:tcPr marL="0" marR="0" marT="38972"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69248">
                <a:tc>
                  <a:txBody>
                    <a:bodyPr/>
                    <a:lstStyle/>
                    <a:p>
                      <a:pPr marL="147955">
                        <a:lnSpc>
                          <a:spcPct val="100000"/>
                        </a:lnSpc>
                        <a:spcBef>
                          <a:spcPts val="295"/>
                        </a:spcBef>
                      </a:pPr>
                      <a:r>
                        <a:rPr lang="en-GB" sz="1600" spc="0" noProof="0">
                          <a:latin typeface="Arial" panose="020B0604020202020204" pitchFamily="34" charset="0"/>
                          <a:cs typeface="Arial" panose="020B0604020202020204" pitchFamily="34" charset="0"/>
                        </a:rPr>
                        <a:t>C4</a:t>
                      </a:r>
                    </a:p>
                  </a:txBody>
                  <a:tcPr marL="0" marR="0" marT="37694"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en-GB" sz="1600" spc="0" noProof="0">
                          <a:latin typeface="Arial" panose="020B0604020202020204" pitchFamily="34" charset="0"/>
                          <a:cs typeface="Arial" panose="020B0604020202020204" pitchFamily="34" charset="0"/>
                        </a:rPr>
                        <a:t>Bid</a:t>
                      </a:r>
                    </a:p>
                  </a:txBody>
                  <a:tcPr marL="0" marR="0" marT="37694"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en-GB" sz="1600" spc="0" noProof="0">
                          <a:latin typeface="Arial" panose="020B0604020202020204" pitchFamily="34" charset="0"/>
                          <a:cs typeface="Arial" panose="020B0604020202020204" pitchFamily="34" charset="0"/>
                        </a:rPr>
                        <a:t>110</a:t>
                      </a:r>
                    </a:p>
                  </a:txBody>
                  <a:tcPr marL="0" marR="0" marT="376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295"/>
                        </a:spcBef>
                      </a:pPr>
                      <a:r>
                        <a:rPr lang="en-GB" sz="1600" spc="0" noProof="0">
                          <a:latin typeface="Arial" panose="020B0604020202020204" pitchFamily="34" charset="0"/>
                          <a:cs typeface="Arial" panose="020B0604020202020204" pitchFamily="34" charset="0"/>
                        </a:rPr>
                        <a:t>70</a:t>
                      </a:r>
                    </a:p>
                  </a:txBody>
                  <a:tcPr marL="0" marR="0" marT="37694"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sp>
        <p:nvSpPr>
          <p:cNvPr id="11" name="ZoneTexte 10">
            <a:extLst>
              <a:ext uri="{FF2B5EF4-FFF2-40B4-BE49-F238E27FC236}">
                <a16:creationId xmlns:a16="http://schemas.microsoft.com/office/drawing/2014/main" id="{5DBA46CE-D575-F538-4D92-77BEEAE63C26}"/>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A fictitious example in the intraday market (1/3)</a:t>
            </a:r>
          </a:p>
        </p:txBody>
      </p:sp>
      <p:sp>
        <p:nvSpPr>
          <p:cNvPr id="15" name="ZoneTexte 14">
            <a:extLst>
              <a:ext uri="{FF2B5EF4-FFF2-40B4-BE49-F238E27FC236}">
                <a16:creationId xmlns:a16="http://schemas.microsoft.com/office/drawing/2014/main" id="{F06872EC-E294-2B97-E090-B01C7BCE6062}"/>
              </a:ext>
            </a:extLst>
          </p:cNvPr>
          <p:cNvSpPr txBox="1"/>
          <p:nvPr/>
        </p:nvSpPr>
        <p:spPr>
          <a:xfrm>
            <a:off x="589585" y="1120775"/>
            <a:ext cx="9481515" cy="1323439"/>
          </a:xfrm>
          <a:prstGeom prst="rect">
            <a:avLst/>
          </a:prstGeom>
          <a:noFill/>
        </p:spPr>
        <p:txBody>
          <a:bodyPr wrap="square">
            <a:spAutoFit/>
          </a:bodyPr>
          <a:lstStyle/>
          <a:p>
            <a:pPr algn="just"/>
            <a:r>
              <a:rPr lang="en-GB" sz="2000" b="1" noProof="0">
                <a:latin typeface="Arial" panose="020B0604020202020204" pitchFamily="34" charset="0"/>
                <a:cs typeface="Arial" panose="020B0604020202020204" pitchFamily="34" charset="0"/>
              </a:rPr>
              <a:t>Context: </a:t>
            </a:r>
            <a:r>
              <a:rPr lang="en-GB" sz="2000" noProof="0">
                <a:latin typeface="Arial" panose="020B0604020202020204" pitchFamily="34" charset="0"/>
                <a:cs typeface="Arial" panose="020B0604020202020204" pitchFamily="34" charset="0"/>
              </a:rPr>
              <a:t>There is a last-minute update in the wind forecast, and the predicted wind power generation in a supplier's portfolio is suddenly reduced by 50 MWh for the market period 10:00-10:1</a:t>
            </a:r>
            <a:r>
              <a:rPr lang="en-GB" sz="2000">
                <a:latin typeface="Arial" panose="020B0604020202020204" pitchFamily="34" charset="0"/>
                <a:cs typeface="Arial" panose="020B0604020202020204" pitchFamily="34" charset="0"/>
              </a:rPr>
              <a:t>5</a:t>
            </a:r>
            <a:r>
              <a:rPr lang="en-GB" sz="2000" noProof="0">
                <a:latin typeface="Arial" panose="020B0604020202020204" pitchFamily="34" charset="0"/>
                <a:cs typeface="Arial" panose="020B0604020202020204" pitchFamily="34" charset="0"/>
              </a:rPr>
              <a:t>. The wind power generator intends to adjust its position on the intraday market.</a:t>
            </a:r>
          </a:p>
        </p:txBody>
      </p:sp>
      <p:sp>
        <p:nvSpPr>
          <p:cNvPr id="17" name="ZoneTexte 16">
            <a:extLst>
              <a:ext uri="{FF2B5EF4-FFF2-40B4-BE49-F238E27FC236}">
                <a16:creationId xmlns:a16="http://schemas.microsoft.com/office/drawing/2014/main" id="{622CC943-8382-056D-FCAF-B8DEE5D2A788}"/>
              </a:ext>
            </a:extLst>
          </p:cNvPr>
          <p:cNvSpPr txBox="1"/>
          <p:nvPr/>
        </p:nvSpPr>
        <p:spPr>
          <a:xfrm>
            <a:off x="589585" y="2616428"/>
            <a:ext cx="9481515" cy="400110"/>
          </a:xfrm>
          <a:prstGeom prst="rect">
            <a:avLst/>
          </a:prstGeom>
          <a:noFill/>
        </p:spPr>
        <p:txBody>
          <a:bodyPr wrap="square">
            <a:spAutoFit/>
          </a:bodyPr>
          <a:lstStyle/>
          <a:p>
            <a:pPr algn="just"/>
            <a:r>
              <a:rPr lang="en-GB" sz="2000" b="1" noProof="0">
                <a:latin typeface="Arial" panose="020B0604020202020204" pitchFamily="34" charset="0"/>
                <a:cs typeface="Arial" panose="020B0604020202020204" pitchFamily="34" charset="0"/>
              </a:rPr>
              <a:t>Question: </a:t>
            </a:r>
            <a:r>
              <a:rPr lang="en-GB" sz="2000" noProof="0">
                <a:latin typeface="Arial" panose="020B0604020202020204" pitchFamily="34" charset="0"/>
                <a:cs typeface="Arial" panose="020B0604020202020204" pitchFamily="34" charset="0"/>
              </a:rPr>
              <a:t>What actions could this supplier take to avoid any imbalance?</a:t>
            </a:r>
          </a:p>
        </p:txBody>
      </p:sp>
      <p:sp>
        <p:nvSpPr>
          <p:cNvPr id="3" name="Espace réservé du numéro de diapositive 2">
            <a:extLst>
              <a:ext uri="{FF2B5EF4-FFF2-40B4-BE49-F238E27FC236}">
                <a16:creationId xmlns:a16="http://schemas.microsoft.com/office/drawing/2014/main" id="{A60F6E26-CB96-D6C2-702D-047136D2F3F3}"/>
              </a:ext>
            </a:extLst>
          </p:cNvPr>
          <p:cNvSpPr>
            <a:spLocks noGrp="1"/>
          </p:cNvSpPr>
          <p:nvPr>
            <p:ph type="sldNum" sz="quarter" idx="12"/>
          </p:nvPr>
        </p:nvSpPr>
        <p:spPr/>
        <p:txBody>
          <a:bodyPr/>
          <a:lstStyle/>
          <a:p>
            <a:fld id="{C7CC0789-4E3B-4896-AB79-9C52DA5A6F9C}" type="slidenum">
              <a:rPr lang="en-GB" smtClean="0"/>
              <a:t>56</a:t>
            </a:fld>
            <a:endParaRPr lang="en-GB"/>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3E644025-8C72-8D95-AB65-D46BDC3F2F7F}"/>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A fictitious example in the intraday market (2/3)</a:t>
            </a:r>
          </a:p>
        </p:txBody>
      </p:sp>
      <mc:AlternateContent xmlns:mc="http://schemas.openxmlformats.org/markup-compatibility/2006" xmlns:a14="http://schemas.microsoft.com/office/drawing/2010/main">
        <mc:Choice Requires="a14">
          <p:sp>
            <p:nvSpPr>
              <p:cNvPr id="15" name="ZoneTexte 14">
                <a:extLst>
                  <a:ext uri="{FF2B5EF4-FFF2-40B4-BE49-F238E27FC236}">
                    <a16:creationId xmlns:a16="http://schemas.microsoft.com/office/drawing/2014/main" id="{F3B1729A-350F-2B24-1B78-CAF5C88BB8AF}"/>
                  </a:ext>
                </a:extLst>
              </p:cNvPr>
              <p:cNvSpPr txBox="1"/>
              <p:nvPr/>
            </p:nvSpPr>
            <p:spPr>
              <a:xfrm>
                <a:off x="589584" y="1196975"/>
                <a:ext cx="9481515" cy="1938992"/>
              </a:xfrm>
              <a:prstGeom prst="rect">
                <a:avLst/>
              </a:prstGeom>
              <a:noFill/>
            </p:spPr>
            <p:txBody>
              <a:bodyPr wrap="square">
                <a:spAutoFit/>
              </a:bodyPr>
              <a:lstStyle/>
              <a:p>
                <a:pPr algn="just"/>
                <a:r>
                  <a:rPr lang="en-GB" sz="2000" b="1" noProof="0">
                    <a:solidFill>
                      <a:srgbClr val="4DADC7"/>
                    </a:solidFill>
                    <a:latin typeface="Arial" panose="020B0604020202020204" pitchFamily="34" charset="0"/>
                    <a:cs typeface="Arial" panose="020B0604020202020204" pitchFamily="34" charset="0"/>
                  </a:rPr>
                  <a:t>A first possibility </a:t>
                </a:r>
                <a:r>
                  <a:rPr lang="en-GB" sz="2000" noProof="0">
                    <a:latin typeface="Arial" panose="020B0604020202020204" pitchFamily="34" charset="0"/>
                    <a:cs typeface="Arial" panose="020B0604020202020204" pitchFamily="34" charset="0"/>
                  </a:rPr>
                  <a:t>is to buy 50 MWh from G3 and pay - </a:t>
                </a:r>
                <a:r>
                  <a:rPr lang="en-GB" sz="2000" b="1" noProof="0">
                    <a:latin typeface="Arial" panose="020B0604020202020204" pitchFamily="34" charset="0"/>
                    <a:cs typeface="Arial" panose="020B0604020202020204" pitchFamily="34" charset="0"/>
                  </a:rPr>
                  <a:t>50</a:t>
                </a:r>
                <a:r>
                  <a:rPr lang="en-GB" sz="2000" noProof="0">
                    <a:latin typeface="Arial" panose="020B0604020202020204" pitchFamily="34" charset="0"/>
                    <a:cs typeface="Arial" panose="020B0604020202020204" pitchFamily="34" charset="0"/>
                  </a:rPr>
                  <a:t>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noProof="0">
                    <a:latin typeface="Arial" panose="020B0604020202020204" pitchFamily="34" charset="0"/>
                    <a:cs typeface="Arial" panose="020B0604020202020204" pitchFamily="34" charset="0"/>
                  </a:rPr>
                  <a:t> 50 = -</a:t>
                </a:r>
                <a:r>
                  <a:rPr lang="en-GB" sz="2000">
                    <a:latin typeface="Arial" panose="020B0604020202020204" pitchFamily="34" charset="0"/>
                    <a:cs typeface="Arial" panose="020B0604020202020204" pitchFamily="34" charset="0"/>
                  </a:rPr>
                  <a:t> </a:t>
                </a:r>
                <a:r>
                  <a:rPr lang="en-GB" sz="2000" noProof="0">
                    <a:latin typeface="Arial" panose="020B0604020202020204" pitchFamily="34" charset="0"/>
                    <a:cs typeface="Arial" panose="020B0604020202020204" pitchFamily="34" charset="0"/>
                  </a:rPr>
                  <a:t>€2,500.</a:t>
                </a:r>
              </a:p>
              <a:p>
                <a:pPr algn="just"/>
                <a:endParaRPr lang="en-GB" sz="2000" noProof="0">
                  <a:latin typeface="Arial" panose="020B0604020202020204" pitchFamily="34" charset="0"/>
                  <a:cs typeface="Arial" panose="020B0604020202020204" pitchFamily="34" charset="0"/>
                </a:endParaRPr>
              </a:p>
              <a:p>
                <a:pPr algn="just"/>
                <a:r>
                  <a:rPr lang="en-GB" sz="2000" b="1" noProof="0">
                    <a:solidFill>
                      <a:srgbClr val="8EB149"/>
                    </a:solidFill>
                    <a:latin typeface="Arial" panose="020B0604020202020204" pitchFamily="34" charset="0"/>
                    <a:cs typeface="Arial" panose="020B0604020202020204" pitchFamily="34" charset="0"/>
                  </a:rPr>
                  <a:t>A second possibility </a:t>
                </a:r>
                <a:r>
                  <a:rPr lang="en-GB" sz="2000" noProof="0">
                    <a:latin typeface="Arial" panose="020B0604020202020204" pitchFamily="34" charset="0"/>
                    <a:cs typeface="Arial" panose="020B0604020202020204" pitchFamily="34" charset="0"/>
                  </a:rPr>
                  <a:t>is to buy 80 MWh from G2 and sell respectively 10 MWh and 20 MWh to C1 and C2, thus paying - </a:t>
                </a:r>
                <a:r>
                  <a:rPr lang="en-GB" sz="2000" b="1" noProof="0">
                    <a:latin typeface="Arial" panose="020B0604020202020204" pitchFamily="34" charset="0"/>
                    <a:cs typeface="Arial" panose="020B0604020202020204" pitchFamily="34" charset="0"/>
                  </a:rPr>
                  <a:t>80</a:t>
                </a:r>
                <a:r>
                  <a:rPr lang="en-GB" sz="2000" noProof="0">
                    <a:latin typeface="Arial" panose="020B0604020202020204" pitchFamily="34" charset="0"/>
                    <a:cs typeface="Arial" panose="020B0604020202020204" pitchFamily="34" charset="0"/>
                  </a:rPr>
                  <a:t>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noProof="0">
                    <a:latin typeface="Arial" panose="020B0604020202020204" pitchFamily="34" charset="0"/>
                    <a:cs typeface="Arial" panose="020B0604020202020204" pitchFamily="34" charset="0"/>
                  </a:rPr>
                  <a:t> 40 + </a:t>
                </a:r>
                <a:r>
                  <a:rPr lang="en-GB" sz="2000" b="1" noProof="0">
                    <a:latin typeface="Arial" panose="020B0604020202020204" pitchFamily="34" charset="0"/>
                    <a:cs typeface="Arial" panose="020B0604020202020204" pitchFamily="34" charset="0"/>
                  </a:rPr>
                  <a:t>10</a:t>
                </a:r>
                <a:r>
                  <a:rPr lang="en-GB" sz="2000" noProof="0">
                    <a:latin typeface="Arial" panose="020B0604020202020204" pitchFamily="34" charset="0"/>
                    <a:cs typeface="Arial" panose="020B0604020202020204" pitchFamily="34" charset="0"/>
                  </a:rPr>
                  <a:t>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noProof="0">
                    <a:latin typeface="Arial" panose="020B0604020202020204" pitchFamily="34" charset="0"/>
                    <a:cs typeface="Arial" panose="020B0604020202020204" pitchFamily="34" charset="0"/>
                  </a:rPr>
                  <a:t> 55 + </a:t>
                </a:r>
                <a:r>
                  <a:rPr lang="en-GB" sz="2000" b="1" noProof="0">
                    <a:latin typeface="Arial" panose="020B0604020202020204" pitchFamily="34" charset="0"/>
                    <a:cs typeface="Arial" panose="020B0604020202020204" pitchFamily="34" charset="0"/>
                  </a:rPr>
                  <a:t>20</a:t>
                </a:r>
                <a:r>
                  <a:rPr lang="en-GB" sz="2000" noProof="0">
                    <a:latin typeface="Arial" panose="020B0604020202020204" pitchFamily="34" charset="0"/>
                    <a:cs typeface="Arial" panose="020B0604020202020204" pitchFamily="34" charset="0"/>
                  </a:rPr>
                  <a:t>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 </m:t>
                    </m:r>
                  </m:oMath>
                </a14:m>
                <a:r>
                  <a:rPr lang="en-GB" sz="2000" noProof="0">
                    <a:latin typeface="Arial" panose="020B0604020202020204" pitchFamily="34" charset="0"/>
                    <a:cs typeface="Arial" panose="020B0604020202020204" pitchFamily="34" charset="0"/>
                  </a:rPr>
                  <a:t>60 = - €1,450.</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Other possibilities?</a:t>
                </a:r>
              </a:p>
            </p:txBody>
          </p:sp>
        </mc:Choice>
        <mc:Fallback xmlns="">
          <p:sp>
            <p:nvSpPr>
              <p:cNvPr id="15" name="ZoneTexte 14">
                <a:extLst>
                  <a:ext uri="{FF2B5EF4-FFF2-40B4-BE49-F238E27FC236}">
                    <a16:creationId xmlns:a16="http://schemas.microsoft.com/office/drawing/2014/main" id="{F3B1729A-350F-2B24-1B78-CAF5C88BB8AF}"/>
                  </a:ext>
                </a:extLst>
              </p:cNvPr>
              <p:cNvSpPr txBox="1">
                <a:spLocks noRot="1" noChangeAspect="1" noMove="1" noResize="1" noEditPoints="1" noAdjustHandles="1" noChangeArrowheads="1" noChangeShapeType="1" noTextEdit="1"/>
              </p:cNvSpPr>
              <p:nvPr/>
            </p:nvSpPr>
            <p:spPr>
              <a:xfrm>
                <a:off x="589584" y="1196975"/>
                <a:ext cx="9481515" cy="1938992"/>
              </a:xfrm>
              <a:prstGeom prst="rect">
                <a:avLst/>
              </a:prstGeom>
              <a:blipFill>
                <a:blip r:embed="rId3"/>
                <a:stretch>
                  <a:fillRect l="-707" t="-1258" r="-643" b="-5031"/>
                </a:stretch>
              </a:blipFill>
            </p:spPr>
            <p:txBody>
              <a:bodyPr/>
              <a:lstStyle/>
              <a:p>
                <a:r>
                  <a:rPr lang="en-US">
                    <a:noFill/>
                  </a:rPr>
                  <a:t> </a:t>
                </a:r>
              </a:p>
            </p:txBody>
          </p:sp>
        </mc:Fallback>
      </mc:AlternateContent>
      <p:graphicFrame>
        <p:nvGraphicFramePr>
          <p:cNvPr id="18" name="object 7">
            <a:extLst>
              <a:ext uri="{FF2B5EF4-FFF2-40B4-BE49-F238E27FC236}">
                <a16:creationId xmlns:a16="http://schemas.microsoft.com/office/drawing/2014/main" id="{564FA899-B665-6F59-25CC-F34FCF72048E}"/>
              </a:ext>
            </a:extLst>
          </p:cNvPr>
          <p:cNvGraphicFramePr>
            <a:graphicFrameLocks noGrp="1"/>
          </p:cNvGraphicFramePr>
          <p:nvPr/>
        </p:nvGraphicFramePr>
        <p:xfrm>
          <a:off x="3403600" y="3552425"/>
          <a:ext cx="3886200" cy="3582035"/>
        </p:xfrm>
        <a:graphic>
          <a:graphicData uri="http://schemas.openxmlformats.org/drawingml/2006/table">
            <a:tbl>
              <a:tblPr firstRow="1" bandRow="1">
                <a:tableStyleId>{2D5ABB26-0587-4C30-8999-92F81FD0307C}</a:tableStyleId>
              </a:tblPr>
              <a:tblGrid>
                <a:gridCol w="533400">
                  <a:extLst>
                    <a:ext uri="{9D8B030D-6E8A-4147-A177-3AD203B41FA5}">
                      <a16:colId xmlns:a16="http://schemas.microsoft.com/office/drawing/2014/main" val="20000"/>
                    </a:ext>
                  </a:extLst>
                </a:gridCol>
                <a:gridCol w="992151">
                  <a:extLst>
                    <a:ext uri="{9D8B030D-6E8A-4147-A177-3AD203B41FA5}">
                      <a16:colId xmlns:a16="http://schemas.microsoft.com/office/drawing/2014/main" val="20001"/>
                    </a:ext>
                  </a:extLst>
                </a:gridCol>
                <a:gridCol w="1217649">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tblGrid>
              <a:tr h="628051">
                <a:tc>
                  <a:txBody>
                    <a:bodyPr/>
                    <a:lstStyle/>
                    <a:p>
                      <a:pPr marL="171450">
                        <a:lnSpc>
                          <a:spcPct val="100000"/>
                        </a:lnSpc>
                        <a:spcBef>
                          <a:spcPts val="310"/>
                        </a:spcBef>
                      </a:pPr>
                      <a:r>
                        <a:rPr lang="en-GB" sz="1600" b="1" spc="0" noProof="0">
                          <a:solidFill>
                            <a:schemeClr val="tx1"/>
                          </a:solidFill>
                          <a:latin typeface="Arial" panose="020B0604020202020204" pitchFamily="34" charset="0"/>
                          <a:cs typeface="Arial" panose="020B0604020202020204" pitchFamily="34" charset="0"/>
                        </a:rPr>
                        <a:t>ID</a:t>
                      </a:r>
                      <a:endParaRPr lang="en-GB" sz="1600" spc="0" noProof="0">
                        <a:solidFill>
                          <a:schemeClr val="tx1"/>
                        </a:solidFill>
                        <a:latin typeface="Arial" panose="020B0604020202020204" pitchFamily="34" charset="0"/>
                        <a:cs typeface="Arial" panose="020B0604020202020204" pitchFamily="34" charset="0"/>
                      </a:endParaRPr>
                    </a:p>
                  </a:txBody>
                  <a:tcPr marL="0" marR="0" marT="3961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lnSpc>
                          <a:spcPct val="100000"/>
                        </a:lnSpc>
                        <a:spcBef>
                          <a:spcPts val="310"/>
                        </a:spcBef>
                      </a:pPr>
                      <a:r>
                        <a:rPr lang="en-GB" sz="1600" b="1" spc="0" noProof="0">
                          <a:solidFill>
                            <a:schemeClr val="tx1"/>
                          </a:solidFill>
                          <a:latin typeface="Arial" panose="020B0604020202020204" pitchFamily="34" charset="0"/>
                          <a:cs typeface="Arial" panose="020B0604020202020204" pitchFamily="34" charset="0"/>
                        </a:rPr>
                        <a:t>Side</a:t>
                      </a:r>
                      <a:endParaRPr lang="en-GB" sz="1600" spc="0" noProof="0">
                        <a:solidFill>
                          <a:schemeClr val="tx1"/>
                        </a:solidFill>
                        <a:latin typeface="Arial" panose="020B0604020202020204" pitchFamily="34" charset="0"/>
                        <a:cs typeface="Arial" panose="020B0604020202020204" pitchFamily="34" charset="0"/>
                      </a:endParaRPr>
                    </a:p>
                  </a:txBody>
                  <a:tcPr marL="0" marR="0" marT="39611"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marL="228600" marR="106680" indent="-114300" algn="ctr">
                        <a:lnSpc>
                          <a:spcPts val="2090"/>
                        </a:lnSpc>
                        <a:spcBef>
                          <a:spcPts val="440"/>
                        </a:spcBef>
                      </a:pPr>
                      <a:r>
                        <a:rPr lang="en-GB" sz="1600" b="1" spc="0" noProof="0">
                          <a:solidFill>
                            <a:schemeClr val="tx1"/>
                          </a:solidFill>
                          <a:latin typeface="Arial" panose="020B0604020202020204" pitchFamily="34" charset="0"/>
                          <a:cs typeface="Arial" panose="020B0604020202020204" pitchFamily="34" charset="0"/>
                        </a:rPr>
                        <a:t>Quantity  (MWh)</a:t>
                      </a:r>
                      <a:endParaRPr lang="en-GB" sz="1600" spc="0" noProof="0">
                        <a:solidFill>
                          <a:schemeClr val="tx1"/>
                        </a:solidFill>
                        <a:latin typeface="Arial" panose="020B0604020202020204" pitchFamily="34" charset="0"/>
                        <a:cs typeface="Arial" panose="020B0604020202020204" pitchFamily="34" charset="0"/>
                      </a:endParaRPr>
                    </a:p>
                  </a:txBody>
                  <a:tcPr marL="0" marR="0" marT="562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marL="133350" marR="125730" algn="ctr">
                        <a:lnSpc>
                          <a:spcPts val="2090"/>
                        </a:lnSpc>
                        <a:spcBef>
                          <a:spcPts val="440"/>
                        </a:spcBef>
                      </a:pPr>
                      <a:r>
                        <a:rPr lang="en-GB" sz="1600" b="1" spc="0" noProof="0">
                          <a:solidFill>
                            <a:schemeClr val="tx1"/>
                          </a:solidFill>
                          <a:latin typeface="Arial" panose="020B0604020202020204" pitchFamily="34" charset="0"/>
                          <a:cs typeface="Arial" panose="020B0604020202020204" pitchFamily="34" charset="0"/>
                        </a:rPr>
                        <a:t>Price  (€/MWh)</a:t>
                      </a:r>
                      <a:endParaRPr lang="en-GB" sz="1600" spc="0" noProof="0">
                        <a:solidFill>
                          <a:schemeClr val="tx1"/>
                        </a:solidFill>
                        <a:latin typeface="Arial" panose="020B0604020202020204" pitchFamily="34" charset="0"/>
                        <a:cs typeface="Arial" panose="020B0604020202020204" pitchFamily="34" charset="0"/>
                      </a:endParaRPr>
                    </a:p>
                  </a:txBody>
                  <a:tcPr marL="0" marR="0" marT="56222"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0000"/>
                  </a:ext>
                </a:extLst>
              </a:tr>
              <a:tr h="369248">
                <a:tc>
                  <a:txBody>
                    <a:bodyPr/>
                    <a:lstStyle/>
                    <a:p>
                      <a:pPr marL="141605">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G1</a:t>
                      </a:r>
                    </a:p>
                  </a:txBody>
                  <a:tcPr marL="0" marR="0" marT="402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Ask</a:t>
                      </a:r>
                    </a:p>
                  </a:txBody>
                  <a:tcPr marL="0" marR="0" marT="4025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100</a:t>
                      </a:r>
                    </a:p>
                  </a:txBody>
                  <a:tcPr marL="0" marR="0" marT="402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35</a:t>
                      </a:r>
                    </a:p>
                  </a:txBody>
                  <a:tcPr marL="0" marR="0" marT="4025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69248">
                <a:tc>
                  <a:txBody>
                    <a:bodyPr/>
                    <a:lstStyle/>
                    <a:p>
                      <a:pPr marL="141605">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G2</a:t>
                      </a:r>
                    </a:p>
                  </a:txBody>
                  <a:tcPr marL="0" marR="0" marT="38972"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algn="ctr">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Ask</a:t>
                      </a:r>
                    </a:p>
                  </a:txBody>
                  <a:tcPr marL="0" marR="0" marT="38972"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algn="ctr">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80</a:t>
                      </a:r>
                    </a:p>
                  </a:txBody>
                  <a:tcPr marL="0" marR="0" marT="389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algn="ctr">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40</a:t>
                      </a:r>
                    </a:p>
                  </a:txBody>
                  <a:tcPr marL="0" marR="0" marT="38972"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extLst>
                  <a:ext uri="{0D108BD9-81ED-4DB2-BD59-A6C34878D82A}">
                    <a16:rowId xmlns:a16="http://schemas.microsoft.com/office/drawing/2014/main" val="10002"/>
                  </a:ext>
                </a:extLst>
              </a:tr>
              <a:tr h="369248">
                <a:tc>
                  <a:txBody>
                    <a:bodyPr/>
                    <a:lstStyle/>
                    <a:p>
                      <a:pPr marL="141605">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G3</a:t>
                      </a:r>
                    </a:p>
                  </a:txBody>
                  <a:tcPr marL="0" marR="0" marT="37694"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DDD"/>
                    </a:solidFill>
                  </a:tcPr>
                </a:tc>
                <a:tc>
                  <a:txBody>
                    <a:bodyPr/>
                    <a:lstStyle/>
                    <a:p>
                      <a:pPr algn="ctr">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Ask</a:t>
                      </a:r>
                    </a:p>
                  </a:txBody>
                  <a:tcPr marL="0" marR="0" marT="37694"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DDD"/>
                    </a:solidFill>
                  </a:tcPr>
                </a:tc>
                <a:tc>
                  <a:txBody>
                    <a:bodyPr/>
                    <a:lstStyle/>
                    <a:p>
                      <a:pPr algn="ctr">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50</a:t>
                      </a:r>
                    </a:p>
                  </a:txBody>
                  <a:tcPr marL="0" marR="0" marT="376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DDD"/>
                    </a:solidFill>
                  </a:tcPr>
                </a:tc>
                <a:tc>
                  <a:txBody>
                    <a:bodyPr/>
                    <a:lstStyle/>
                    <a:p>
                      <a:pPr algn="ctr">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50</a:t>
                      </a:r>
                    </a:p>
                  </a:txBody>
                  <a:tcPr marL="0" marR="0" marT="37694"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DDD"/>
                    </a:solidFill>
                  </a:tcPr>
                </a:tc>
                <a:extLst>
                  <a:ext uri="{0D108BD9-81ED-4DB2-BD59-A6C34878D82A}">
                    <a16:rowId xmlns:a16="http://schemas.microsoft.com/office/drawing/2014/main" val="10003"/>
                  </a:ext>
                </a:extLst>
              </a:tr>
              <a:tr h="369248">
                <a:tc>
                  <a:txBody>
                    <a:bodyPr/>
                    <a:lstStyle/>
                    <a:p>
                      <a:pPr marL="141605">
                        <a:lnSpc>
                          <a:spcPct val="100000"/>
                        </a:lnSpc>
                        <a:spcBef>
                          <a:spcPts val="310"/>
                        </a:spcBef>
                      </a:pPr>
                      <a:r>
                        <a:rPr lang="en-GB" sz="1600" spc="0" noProof="0">
                          <a:solidFill>
                            <a:schemeClr val="tx1"/>
                          </a:solidFill>
                          <a:latin typeface="Arial" panose="020B0604020202020204" pitchFamily="34" charset="0"/>
                          <a:cs typeface="Arial" panose="020B0604020202020204" pitchFamily="34" charset="0"/>
                        </a:rPr>
                        <a:t>G4</a:t>
                      </a:r>
                    </a:p>
                  </a:txBody>
                  <a:tcPr marL="0" marR="0" marT="3961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10"/>
                        </a:spcBef>
                      </a:pPr>
                      <a:r>
                        <a:rPr lang="en-GB" sz="1600" spc="0" noProof="0">
                          <a:solidFill>
                            <a:schemeClr val="tx1"/>
                          </a:solidFill>
                          <a:latin typeface="Arial" panose="020B0604020202020204" pitchFamily="34" charset="0"/>
                          <a:cs typeface="Arial" panose="020B0604020202020204" pitchFamily="34" charset="0"/>
                        </a:rPr>
                        <a:t>Ask</a:t>
                      </a:r>
                    </a:p>
                  </a:txBody>
                  <a:tcPr marL="0" marR="0" marT="39611"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10"/>
                        </a:spcBef>
                      </a:pPr>
                      <a:r>
                        <a:rPr lang="en-GB" sz="1600" spc="0" noProof="0">
                          <a:solidFill>
                            <a:schemeClr val="tx1"/>
                          </a:solidFill>
                          <a:latin typeface="Arial" panose="020B0604020202020204" pitchFamily="34" charset="0"/>
                          <a:cs typeface="Arial" panose="020B0604020202020204" pitchFamily="34" charset="0"/>
                        </a:rPr>
                        <a:t>20</a:t>
                      </a:r>
                    </a:p>
                  </a:txBody>
                  <a:tcPr marL="0" marR="0" marT="39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10"/>
                        </a:spcBef>
                      </a:pPr>
                      <a:r>
                        <a:rPr lang="en-GB" sz="1600" spc="0" noProof="0">
                          <a:solidFill>
                            <a:schemeClr val="tx1"/>
                          </a:solidFill>
                          <a:latin typeface="Arial" panose="020B0604020202020204" pitchFamily="34" charset="0"/>
                          <a:cs typeface="Arial" panose="020B0604020202020204" pitchFamily="34" charset="0"/>
                        </a:rPr>
                        <a:t>65</a:t>
                      </a:r>
                    </a:p>
                  </a:txBody>
                  <a:tcPr marL="0" marR="0" marT="39611"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69248">
                <a:tc>
                  <a:txBody>
                    <a:bodyPr/>
                    <a:lstStyle/>
                    <a:p>
                      <a:pPr marL="147955">
                        <a:lnSpc>
                          <a:spcPct val="100000"/>
                        </a:lnSpc>
                        <a:spcBef>
                          <a:spcPts val="300"/>
                        </a:spcBef>
                      </a:pPr>
                      <a:r>
                        <a:rPr lang="en-GB" sz="1600" spc="0" noProof="0">
                          <a:solidFill>
                            <a:schemeClr val="tx1"/>
                          </a:solidFill>
                          <a:latin typeface="Arial" panose="020B0604020202020204" pitchFamily="34" charset="0"/>
                          <a:cs typeface="Arial" panose="020B0604020202020204" pitchFamily="34" charset="0"/>
                        </a:rPr>
                        <a:t>C1</a:t>
                      </a:r>
                    </a:p>
                  </a:txBody>
                  <a:tcPr marL="0" marR="0" marT="383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algn="ctr">
                        <a:lnSpc>
                          <a:spcPct val="100000"/>
                        </a:lnSpc>
                        <a:spcBef>
                          <a:spcPts val="300"/>
                        </a:spcBef>
                      </a:pPr>
                      <a:r>
                        <a:rPr lang="en-GB" sz="1600" spc="0" noProof="0">
                          <a:solidFill>
                            <a:schemeClr val="tx1"/>
                          </a:solidFill>
                          <a:latin typeface="Arial" panose="020B0604020202020204" pitchFamily="34" charset="0"/>
                          <a:cs typeface="Arial" panose="020B0604020202020204" pitchFamily="34" charset="0"/>
                        </a:rPr>
                        <a:t>Bid</a:t>
                      </a:r>
                    </a:p>
                  </a:txBody>
                  <a:tcPr marL="0" marR="0" marT="38333"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algn="ctr">
                        <a:lnSpc>
                          <a:spcPct val="100000"/>
                        </a:lnSpc>
                        <a:spcBef>
                          <a:spcPts val="300"/>
                        </a:spcBef>
                      </a:pPr>
                      <a:r>
                        <a:rPr lang="en-GB" sz="1600" spc="0" noProof="0">
                          <a:solidFill>
                            <a:schemeClr val="tx1"/>
                          </a:solidFill>
                          <a:latin typeface="Arial" panose="020B0604020202020204" pitchFamily="34" charset="0"/>
                          <a:cs typeface="Arial" panose="020B0604020202020204" pitchFamily="34" charset="0"/>
                        </a:rPr>
                        <a:t>10</a:t>
                      </a:r>
                    </a:p>
                  </a:txBody>
                  <a:tcPr marL="0" marR="0" marT="383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algn="ctr">
                        <a:lnSpc>
                          <a:spcPct val="100000"/>
                        </a:lnSpc>
                        <a:spcBef>
                          <a:spcPts val="300"/>
                        </a:spcBef>
                      </a:pPr>
                      <a:r>
                        <a:rPr lang="en-GB" sz="1600" spc="0" noProof="0">
                          <a:solidFill>
                            <a:schemeClr val="tx1"/>
                          </a:solidFill>
                          <a:latin typeface="Arial" panose="020B0604020202020204" pitchFamily="34" charset="0"/>
                          <a:cs typeface="Arial" panose="020B0604020202020204" pitchFamily="34" charset="0"/>
                        </a:rPr>
                        <a:t>55</a:t>
                      </a:r>
                    </a:p>
                  </a:txBody>
                  <a:tcPr marL="0" marR="0" marT="38333"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extLst>
                  <a:ext uri="{0D108BD9-81ED-4DB2-BD59-A6C34878D82A}">
                    <a16:rowId xmlns:a16="http://schemas.microsoft.com/office/drawing/2014/main" val="10005"/>
                  </a:ext>
                </a:extLst>
              </a:tr>
              <a:tr h="369248">
                <a:tc>
                  <a:txBody>
                    <a:bodyPr/>
                    <a:lstStyle/>
                    <a:p>
                      <a:pPr marL="147955">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C2</a:t>
                      </a:r>
                    </a:p>
                  </a:txBody>
                  <a:tcPr marL="0" marR="0" marT="402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algn="ctr">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Bid</a:t>
                      </a:r>
                    </a:p>
                  </a:txBody>
                  <a:tcPr marL="0" marR="0" marT="4025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algn="ctr">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20</a:t>
                      </a:r>
                    </a:p>
                  </a:txBody>
                  <a:tcPr marL="0" marR="0" marT="402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algn="ctr">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60</a:t>
                      </a:r>
                    </a:p>
                  </a:txBody>
                  <a:tcPr marL="0" marR="0" marT="4025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extLst>
                  <a:ext uri="{0D108BD9-81ED-4DB2-BD59-A6C34878D82A}">
                    <a16:rowId xmlns:a16="http://schemas.microsoft.com/office/drawing/2014/main" val="10006"/>
                  </a:ext>
                </a:extLst>
              </a:tr>
              <a:tr h="369248">
                <a:tc>
                  <a:txBody>
                    <a:bodyPr/>
                    <a:lstStyle/>
                    <a:p>
                      <a:pPr marL="147955">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C3</a:t>
                      </a:r>
                    </a:p>
                  </a:txBody>
                  <a:tcPr marL="0" marR="0" marT="38972"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Bid</a:t>
                      </a:r>
                    </a:p>
                  </a:txBody>
                  <a:tcPr marL="0" marR="0" marT="38972"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35</a:t>
                      </a:r>
                    </a:p>
                  </a:txBody>
                  <a:tcPr marL="0" marR="0" marT="389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65</a:t>
                      </a:r>
                    </a:p>
                  </a:txBody>
                  <a:tcPr marL="0" marR="0" marT="38972"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69248">
                <a:tc>
                  <a:txBody>
                    <a:bodyPr/>
                    <a:lstStyle/>
                    <a:p>
                      <a:pPr marL="147955">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C4</a:t>
                      </a:r>
                    </a:p>
                  </a:txBody>
                  <a:tcPr marL="0" marR="0" marT="37694"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Bid</a:t>
                      </a:r>
                    </a:p>
                  </a:txBody>
                  <a:tcPr marL="0" marR="0" marT="37694"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110</a:t>
                      </a:r>
                    </a:p>
                  </a:txBody>
                  <a:tcPr marL="0" marR="0" marT="376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70</a:t>
                      </a:r>
                    </a:p>
                  </a:txBody>
                  <a:tcPr marL="0" marR="0" marT="37694"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3" name="Espace réservé du numéro de diapositive 2">
            <a:extLst>
              <a:ext uri="{FF2B5EF4-FFF2-40B4-BE49-F238E27FC236}">
                <a16:creationId xmlns:a16="http://schemas.microsoft.com/office/drawing/2014/main" id="{6F8311D8-A1A1-51CF-9AD7-9BFD9D46C7AB}"/>
              </a:ext>
            </a:extLst>
          </p:cNvPr>
          <p:cNvSpPr>
            <a:spLocks noGrp="1"/>
          </p:cNvSpPr>
          <p:nvPr>
            <p:ph type="sldNum" sz="quarter" idx="12"/>
          </p:nvPr>
        </p:nvSpPr>
        <p:spPr/>
        <p:txBody>
          <a:bodyPr/>
          <a:lstStyle/>
          <a:p>
            <a:fld id="{C7CC0789-4E3B-4896-AB79-9C52DA5A6F9C}" type="slidenum">
              <a:rPr lang="en-GB" smtClean="0"/>
              <a:t>57</a:t>
            </a:fld>
            <a:endParaRPr lang="en-GB"/>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D7A18-AF01-C496-518C-2FB94E8394E8}"/>
            </a:ext>
          </a:extLst>
        </p:cNvPr>
        <p:cNvGrpSpPr/>
        <p:nvPr/>
      </p:nvGrpSpPr>
      <p:grpSpPr>
        <a:xfrm>
          <a:off x="0" y="0"/>
          <a:ext cx="0" cy="0"/>
          <a:chOff x="0" y="0"/>
          <a:chExt cx="0" cy="0"/>
        </a:xfrm>
      </p:grpSpPr>
      <p:sp>
        <p:nvSpPr>
          <p:cNvPr id="11" name="ZoneTexte 10">
            <a:extLst>
              <a:ext uri="{FF2B5EF4-FFF2-40B4-BE49-F238E27FC236}">
                <a16:creationId xmlns:a16="http://schemas.microsoft.com/office/drawing/2014/main" id="{A68F786D-F13F-3B73-7E69-702D1C0C8A6E}"/>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A fictitious example in the intraday market (3/3)</a:t>
            </a:r>
          </a:p>
        </p:txBody>
      </p:sp>
      <mc:AlternateContent xmlns:mc="http://schemas.openxmlformats.org/markup-compatibility/2006" xmlns:a14="http://schemas.microsoft.com/office/drawing/2010/main">
        <mc:Choice Requires="a14">
          <p:sp>
            <p:nvSpPr>
              <p:cNvPr id="15" name="ZoneTexte 14">
                <a:extLst>
                  <a:ext uri="{FF2B5EF4-FFF2-40B4-BE49-F238E27FC236}">
                    <a16:creationId xmlns:a16="http://schemas.microsoft.com/office/drawing/2014/main" id="{6E35B0D7-FAA4-1E45-5D17-AA1CD72C800E}"/>
                  </a:ext>
                </a:extLst>
              </p:cNvPr>
              <p:cNvSpPr txBox="1"/>
              <p:nvPr/>
            </p:nvSpPr>
            <p:spPr>
              <a:xfrm>
                <a:off x="589584" y="1196975"/>
                <a:ext cx="9481515" cy="1938992"/>
              </a:xfrm>
              <a:prstGeom prst="rect">
                <a:avLst/>
              </a:prstGeom>
              <a:noFill/>
            </p:spPr>
            <p:txBody>
              <a:bodyPr wrap="square">
                <a:spAutoFit/>
              </a:bodyPr>
              <a:lstStyle/>
              <a:p>
                <a:pPr algn="just"/>
                <a:r>
                  <a:rPr lang="en-GB" sz="2000" b="1" noProof="0">
                    <a:solidFill>
                      <a:srgbClr val="F6903C"/>
                    </a:solidFill>
                    <a:latin typeface="Arial" panose="020B0604020202020204" pitchFamily="34" charset="0"/>
                    <a:cs typeface="Arial" panose="020B0604020202020204" pitchFamily="34" charset="0"/>
                  </a:rPr>
                  <a:t>A third possibility </a:t>
                </a:r>
                <a:r>
                  <a:rPr lang="en-GB" sz="2000" noProof="0">
                    <a:latin typeface="Arial" panose="020B0604020202020204" pitchFamily="34" charset="0"/>
                    <a:cs typeface="Arial" panose="020B0604020202020204" pitchFamily="34" charset="0"/>
                  </a:rPr>
                  <a:t>is to buy 100 MWh from G1 and 80 MWh from G2, and sell 20 MWh to C2 and 110MWh to C3:</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 </a:t>
                </a:r>
                <a:r>
                  <a:rPr lang="en-GB" sz="2000" b="1" noProof="0">
                    <a:latin typeface="Arial" panose="020B0604020202020204" pitchFamily="34" charset="0"/>
                    <a:cs typeface="Arial" panose="020B0604020202020204" pitchFamily="34" charset="0"/>
                  </a:rPr>
                  <a:t>100</a:t>
                </a:r>
                <a:r>
                  <a:rPr lang="en-GB" sz="2000" noProof="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 </m:t>
                    </m:r>
                  </m:oMath>
                </a14:m>
                <a:r>
                  <a:rPr lang="en-GB" sz="2000" noProof="0">
                    <a:latin typeface="Arial" panose="020B0604020202020204" pitchFamily="34" charset="0"/>
                    <a:cs typeface="Arial" panose="020B0604020202020204" pitchFamily="34" charset="0"/>
                  </a:rPr>
                  <a:t>35 - </a:t>
                </a:r>
                <a:r>
                  <a:rPr lang="en-GB" sz="2000" b="1" noProof="0">
                    <a:latin typeface="Arial" panose="020B0604020202020204" pitchFamily="34" charset="0"/>
                    <a:cs typeface="Arial" panose="020B0604020202020204" pitchFamily="34" charset="0"/>
                  </a:rPr>
                  <a:t>80</a:t>
                </a:r>
                <a:r>
                  <a:rPr lang="en-GB" sz="2000" noProof="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 </m:t>
                    </m:r>
                  </m:oMath>
                </a14:m>
                <a:r>
                  <a:rPr lang="en-GB" sz="2000" noProof="0">
                    <a:latin typeface="Arial" panose="020B0604020202020204" pitchFamily="34" charset="0"/>
                    <a:cs typeface="Arial" panose="020B0604020202020204" pitchFamily="34" charset="0"/>
                  </a:rPr>
                  <a:t>40 + </a:t>
                </a:r>
                <a:r>
                  <a:rPr lang="en-GB" sz="2000" b="1" noProof="0">
                    <a:latin typeface="Arial" panose="020B0604020202020204" pitchFamily="34" charset="0"/>
                    <a:cs typeface="Arial" panose="020B0604020202020204" pitchFamily="34" charset="0"/>
                  </a:rPr>
                  <a:t>110</a:t>
                </a:r>
                <a:r>
                  <a:rPr lang="en-GB" sz="2000" noProof="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 </m:t>
                    </m:r>
                  </m:oMath>
                </a14:m>
                <a:r>
                  <a:rPr lang="en-GB" sz="2000" noProof="0">
                    <a:latin typeface="Arial" panose="020B0604020202020204" pitchFamily="34" charset="0"/>
                    <a:cs typeface="Arial" panose="020B0604020202020204" pitchFamily="34" charset="0"/>
                  </a:rPr>
                  <a:t>70 + </a:t>
                </a:r>
                <a:r>
                  <a:rPr lang="en-GB" sz="2000" b="1" noProof="0">
                    <a:latin typeface="Arial" panose="020B0604020202020204" pitchFamily="34" charset="0"/>
                    <a:cs typeface="Arial" panose="020B0604020202020204" pitchFamily="34" charset="0"/>
                  </a:rPr>
                  <a:t>20</a:t>
                </a:r>
                <a:r>
                  <a:rPr lang="en-GB" sz="2000" noProof="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r>
                      <a:rPr lang="en-GB" sz="2000" i="1" noProof="0" smtClean="0">
                        <a:latin typeface="Cambria Math" panose="02040503050406030204" pitchFamily="18" charset="0"/>
                        <a:ea typeface="Cambria Math" panose="02040503050406030204" pitchFamily="18" charset="0"/>
                        <a:cs typeface="Arial" panose="020B0604020202020204" pitchFamily="34" charset="0"/>
                      </a:rPr>
                      <m:t> </m:t>
                    </m:r>
                  </m:oMath>
                </a14:m>
                <a:r>
                  <a:rPr lang="en-GB" sz="2000" noProof="0">
                    <a:latin typeface="Arial" panose="020B0604020202020204" pitchFamily="34" charset="0"/>
                    <a:cs typeface="Arial" panose="020B0604020202020204" pitchFamily="34" charset="0"/>
                  </a:rPr>
                  <a:t>60 = €2,200</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In this third possibility, the supplier even generates additional revenue.</a:t>
                </a:r>
              </a:p>
            </p:txBody>
          </p:sp>
        </mc:Choice>
        <mc:Fallback xmlns="">
          <p:sp>
            <p:nvSpPr>
              <p:cNvPr id="15" name="ZoneTexte 14">
                <a:extLst>
                  <a:ext uri="{FF2B5EF4-FFF2-40B4-BE49-F238E27FC236}">
                    <a16:creationId xmlns:a16="http://schemas.microsoft.com/office/drawing/2014/main" id="{6E35B0D7-FAA4-1E45-5D17-AA1CD72C800E}"/>
                  </a:ext>
                </a:extLst>
              </p:cNvPr>
              <p:cNvSpPr txBox="1">
                <a:spLocks noRot="1" noChangeAspect="1" noMove="1" noResize="1" noEditPoints="1" noAdjustHandles="1" noChangeArrowheads="1" noChangeShapeType="1" noTextEdit="1"/>
              </p:cNvSpPr>
              <p:nvPr/>
            </p:nvSpPr>
            <p:spPr>
              <a:xfrm>
                <a:off x="589584" y="1196975"/>
                <a:ext cx="9481515" cy="1938992"/>
              </a:xfrm>
              <a:prstGeom prst="rect">
                <a:avLst/>
              </a:prstGeom>
              <a:blipFill>
                <a:blip r:embed="rId2"/>
                <a:stretch>
                  <a:fillRect l="-707" t="-1258" r="-643" b="-5031"/>
                </a:stretch>
              </a:blipFill>
            </p:spPr>
            <p:txBody>
              <a:bodyPr/>
              <a:lstStyle/>
              <a:p>
                <a:r>
                  <a:rPr lang="en-US">
                    <a:noFill/>
                  </a:rPr>
                  <a:t> </a:t>
                </a:r>
              </a:p>
            </p:txBody>
          </p:sp>
        </mc:Fallback>
      </mc:AlternateContent>
      <p:graphicFrame>
        <p:nvGraphicFramePr>
          <p:cNvPr id="18" name="object 7">
            <a:extLst>
              <a:ext uri="{FF2B5EF4-FFF2-40B4-BE49-F238E27FC236}">
                <a16:creationId xmlns:a16="http://schemas.microsoft.com/office/drawing/2014/main" id="{7C3A47EA-AB3D-15CE-6C0A-2F4E454236E0}"/>
              </a:ext>
            </a:extLst>
          </p:cNvPr>
          <p:cNvGraphicFramePr>
            <a:graphicFrameLocks noGrp="1"/>
          </p:cNvGraphicFramePr>
          <p:nvPr/>
        </p:nvGraphicFramePr>
        <p:xfrm>
          <a:off x="3403600" y="3552425"/>
          <a:ext cx="3886200" cy="3582035"/>
        </p:xfrm>
        <a:graphic>
          <a:graphicData uri="http://schemas.openxmlformats.org/drawingml/2006/table">
            <a:tbl>
              <a:tblPr firstRow="1" bandRow="1">
                <a:tableStyleId>{2D5ABB26-0587-4C30-8999-92F81FD0307C}</a:tableStyleId>
              </a:tblPr>
              <a:tblGrid>
                <a:gridCol w="533400">
                  <a:extLst>
                    <a:ext uri="{9D8B030D-6E8A-4147-A177-3AD203B41FA5}">
                      <a16:colId xmlns:a16="http://schemas.microsoft.com/office/drawing/2014/main" val="20000"/>
                    </a:ext>
                  </a:extLst>
                </a:gridCol>
                <a:gridCol w="992151">
                  <a:extLst>
                    <a:ext uri="{9D8B030D-6E8A-4147-A177-3AD203B41FA5}">
                      <a16:colId xmlns:a16="http://schemas.microsoft.com/office/drawing/2014/main" val="20001"/>
                    </a:ext>
                  </a:extLst>
                </a:gridCol>
                <a:gridCol w="1217649">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tblGrid>
              <a:tr h="628051">
                <a:tc>
                  <a:txBody>
                    <a:bodyPr/>
                    <a:lstStyle/>
                    <a:p>
                      <a:pPr marL="171450">
                        <a:lnSpc>
                          <a:spcPct val="100000"/>
                        </a:lnSpc>
                        <a:spcBef>
                          <a:spcPts val="310"/>
                        </a:spcBef>
                      </a:pPr>
                      <a:r>
                        <a:rPr lang="en-GB" sz="1600" b="1" spc="0" noProof="0">
                          <a:solidFill>
                            <a:schemeClr val="tx1"/>
                          </a:solidFill>
                          <a:latin typeface="Arial" panose="020B0604020202020204" pitchFamily="34" charset="0"/>
                          <a:cs typeface="Arial" panose="020B0604020202020204" pitchFamily="34" charset="0"/>
                        </a:rPr>
                        <a:t>ID</a:t>
                      </a:r>
                      <a:endParaRPr lang="en-GB" sz="1600" spc="0" noProof="0">
                        <a:solidFill>
                          <a:schemeClr val="tx1"/>
                        </a:solidFill>
                        <a:latin typeface="Arial" panose="020B0604020202020204" pitchFamily="34" charset="0"/>
                        <a:cs typeface="Arial" panose="020B0604020202020204" pitchFamily="34" charset="0"/>
                      </a:endParaRPr>
                    </a:p>
                  </a:txBody>
                  <a:tcPr marL="0" marR="0" marT="3961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algn="ctr">
                        <a:lnSpc>
                          <a:spcPct val="100000"/>
                        </a:lnSpc>
                        <a:spcBef>
                          <a:spcPts val="310"/>
                        </a:spcBef>
                      </a:pPr>
                      <a:r>
                        <a:rPr lang="en-GB" sz="1600" b="1" spc="0" noProof="0">
                          <a:solidFill>
                            <a:schemeClr val="tx1"/>
                          </a:solidFill>
                          <a:latin typeface="Arial" panose="020B0604020202020204" pitchFamily="34" charset="0"/>
                          <a:cs typeface="Arial" panose="020B0604020202020204" pitchFamily="34" charset="0"/>
                        </a:rPr>
                        <a:t>Side</a:t>
                      </a:r>
                      <a:endParaRPr lang="en-GB" sz="1600" spc="0" noProof="0">
                        <a:solidFill>
                          <a:schemeClr val="tx1"/>
                        </a:solidFill>
                        <a:latin typeface="Arial" panose="020B0604020202020204" pitchFamily="34" charset="0"/>
                        <a:cs typeface="Arial" panose="020B0604020202020204" pitchFamily="34" charset="0"/>
                      </a:endParaRPr>
                    </a:p>
                  </a:txBody>
                  <a:tcPr marL="0" marR="0" marT="39611"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marL="228600" marR="106680" indent="-114300" algn="ctr">
                        <a:lnSpc>
                          <a:spcPts val="2090"/>
                        </a:lnSpc>
                        <a:spcBef>
                          <a:spcPts val="440"/>
                        </a:spcBef>
                      </a:pPr>
                      <a:r>
                        <a:rPr lang="en-GB" sz="1600" b="1" spc="0" noProof="0">
                          <a:solidFill>
                            <a:schemeClr val="tx1"/>
                          </a:solidFill>
                          <a:latin typeface="Arial" panose="020B0604020202020204" pitchFamily="34" charset="0"/>
                          <a:cs typeface="Arial" panose="020B0604020202020204" pitchFamily="34" charset="0"/>
                        </a:rPr>
                        <a:t>Quantity  (MWh)</a:t>
                      </a:r>
                      <a:endParaRPr lang="en-GB" sz="1600" spc="0" noProof="0">
                        <a:solidFill>
                          <a:schemeClr val="tx1"/>
                        </a:solidFill>
                        <a:latin typeface="Arial" panose="020B0604020202020204" pitchFamily="34" charset="0"/>
                        <a:cs typeface="Arial" panose="020B0604020202020204" pitchFamily="34" charset="0"/>
                      </a:endParaRPr>
                    </a:p>
                  </a:txBody>
                  <a:tcPr marL="0" marR="0" marT="562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tc>
                  <a:txBody>
                    <a:bodyPr/>
                    <a:lstStyle/>
                    <a:p>
                      <a:pPr marL="133350" marR="125730" algn="ctr">
                        <a:lnSpc>
                          <a:spcPts val="2090"/>
                        </a:lnSpc>
                        <a:spcBef>
                          <a:spcPts val="440"/>
                        </a:spcBef>
                      </a:pPr>
                      <a:r>
                        <a:rPr lang="en-GB" sz="1600" b="1" spc="0" noProof="0">
                          <a:solidFill>
                            <a:schemeClr val="tx1"/>
                          </a:solidFill>
                          <a:latin typeface="Arial" panose="020B0604020202020204" pitchFamily="34" charset="0"/>
                          <a:cs typeface="Arial" panose="020B0604020202020204" pitchFamily="34" charset="0"/>
                        </a:rPr>
                        <a:t>Price  (€/MWh)</a:t>
                      </a:r>
                      <a:endParaRPr lang="en-GB" sz="1600" spc="0" noProof="0">
                        <a:solidFill>
                          <a:schemeClr val="tx1"/>
                        </a:solidFill>
                        <a:latin typeface="Arial" panose="020B0604020202020204" pitchFamily="34" charset="0"/>
                        <a:cs typeface="Arial" panose="020B0604020202020204" pitchFamily="34" charset="0"/>
                      </a:endParaRPr>
                    </a:p>
                  </a:txBody>
                  <a:tcPr marL="0" marR="0" marT="56222"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D9E3"/>
                    </a:solidFill>
                  </a:tcPr>
                </a:tc>
                <a:extLst>
                  <a:ext uri="{0D108BD9-81ED-4DB2-BD59-A6C34878D82A}">
                    <a16:rowId xmlns:a16="http://schemas.microsoft.com/office/drawing/2014/main" val="10000"/>
                  </a:ext>
                </a:extLst>
              </a:tr>
              <a:tr h="369248">
                <a:tc>
                  <a:txBody>
                    <a:bodyPr/>
                    <a:lstStyle/>
                    <a:p>
                      <a:pPr marL="141605">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G1</a:t>
                      </a:r>
                    </a:p>
                  </a:txBody>
                  <a:tcPr marL="0" marR="0" marT="402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algn="ctr">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Ask</a:t>
                      </a:r>
                    </a:p>
                  </a:txBody>
                  <a:tcPr marL="0" marR="0" marT="4025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algn="ctr">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100</a:t>
                      </a:r>
                    </a:p>
                  </a:txBody>
                  <a:tcPr marL="0" marR="0" marT="402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algn="ctr">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35</a:t>
                      </a:r>
                    </a:p>
                  </a:txBody>
                  <a:tcPr marL="0" marR="0" marT="4025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extLst>
                  <a:ext uri="{0D108BD9-81ED-4DB2-BD59-A6C34878D82A}">
                    <a16:rowId xmlns:a16="http://schemas.microsoft.com/office/drawing/2014/main" val="10001"/>
                  </a:ext>
                </a:extLst>
              </a:tr>
              <a:tr h="369248">
                <a:tc>
                  <a:txBody>
                    <a:bodyPr/>
                    <a:lstStyle/>
                    <a:p>
                      <a:pPr marL="141605">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G2</a:t>
                      </a:r>
                    </a:p>
                  </a:txBody>
                  <a:tcPr marL="0" marR="0" marT="38972"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algn="ctr">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Ask</a:t>
                      </a:r>
                    </a:p>
                  </a:txBody>
                  <a:tcPr marL="0" marR="0" marT="38972"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algn="ctr">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80</a:t>
                      </a:r>
                    </a:p>
                  </a:txBody>
                  <a:tcPr marL="0" marR="0" marT="389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algn="ctr">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40</a:t>
                      </a:r>
                    </a:p>
                  </a:txBody>
                  <a:tcPr marL="0" marR="0" marT="38972"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extLst>
                  <a:ext uri="{0D108BD9-81ED-4DB2-BD59-A6C34878D82A}">
                    <a16:rowId xmlns:a16="http://schemas.microsoft.com/office/drawing/2014/main" val="10002"/>
                  </a:ext>
                </a:extLst>
              </a:tr>
              <a:tr h="369248">
                <a:tc>
                  <a:txBody>
                    <a:bodyPr/>
                    <a:lstStyle/>
                    <a:p>
                      <a:pPr marL="141605">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G3</a:t>
                      </a:r>
                    </a:p>
                  </a:txBody>
                  <a:tcPr marL="0" marR="0" marT="37694"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Ask</a:t>
                      </a:r>
                    </a:p>
                  </a:txBody>
                  <a:tcPr marL="0" marR="0" marT="37694"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50</a:t>
                      </a:r>
                    </a:p>
                  </a:txBody>
                  <a:tcPr marL="0" marR="0" marT="376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50</a:t>
                      </a:r>
                    </a:p>
                  </a:txBody>
                  <a:tcPr marL="0" marR="0" marT="37694"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69248">
                <a:tc>
                  <a:txBody>
                    <a:bodyPr/>
                    <a:lstStyle/>
                    <a:p>
                      <a:pPr marL="141605">
                        <a:lnSpc>
                          <a:spcPct val="100000"/>
                        </a:lnSpc>
                        <a:spcBef>
                          <a:spcPts val="310"/>
                        </a:spcBef>
                      </a:pPr>
                      <a:r>
                        <a:rPr lang="en-GB" sz="1600" spc="0" noProof="0">
                          <a:solidFill>
                            <a:schemeClr val="tx1"/>
                          </a:solidFill>
                          <a:latin typeface="Arial" panose="020B0604020202020204" pitchFamily="34" charset="0"/>
                          <a:cs typeface="Arial" panose="020B0604020202020204" pitchFamily="34" charset="0"/>
                        </a:rPr>
                        <a:t>G4</a:t>
                      </a:r>
                    </a:p>
                  </a:txBody>
                  <a:tcPr marL="0" marR="0" marT="3961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310"/>
                        </a:spcBef>
                      </a:pPr>
                      <a:r>
                        <a:rPr lang="en-GB" sz="1600" spc="0" noProof="0">
                          <a:solidFill>
                            <a:schemeClr val="tx1"/>
                          </a:solidFill>
                          <a:latin typeface="Arial" panose="020B0604020202020204" pitchFamily="34" charset="0"/>
                          <a:cs typeface="Arial" panose="020B0604020202020204" pitchFamily="34" charset="0"/>
                        </a:rPr>
                        <a:t>Ask</a:t>
                      </a:r>
                    </a:p>
                  </a:txBody>
                  <a:tcPr marL="0" marR="0" marT="39611"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310"/>
                        </a:spcBef>
                      </a:pPr>
                      <a:r>
                        <a:rPr lang="en-GB" sz="1600" spc="0" noProof="0">
                          <a:solidFill>
                            <a:schemeClr val="tx1"/>
                          </a:solidFill>
                          <a:latin typeface="Arial" panose="020B0604020202020204" pitchFamily="34" charset="0"/>
                          <a:cs typeface="Arial" panose="020B0604020202020204" pitchFamily="34" charset="0"/>
                        </a:rPr>
                        <a:t>20</a:t>
                      </a:r>
                    </a:p>
                  </a:txBody>
                  <a:tcPr marL="0" marR="0" marT="396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310"/>
                        </a:spcBef>
                      </a:pPr>
                      <a:r>
                        <a:rPr lang="en-GB" sz="1600" spc="0" noProof="0">
                          <a:solidFill>
                            <a:schemeClr val="tx1"/>
                          </a:solidFill>
                          <a:latin typeface="Arial" panose="020B0604020202020204" pitchFamily="34" charset="0"/>
                          <a:cs typeface="Arial" panose="020B0604020202020204" pitchFamily="34" charset="0"/>
                        </a:rPr>
                        <a:t>65</a:t>
                      </a:r>
                    </a:p>
                  </a:txBody>
                  <a:tcPr marL="0" marR="0" marT="39611"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69248">
                <a:tc>
                  <a:txBody>
                    <a:bodyPr/>
                    <a:lstStyle/>
                    <a:p>
                      <a:pPr marL="147955">
                        <a:lnSpc>
                          <a:spcPct val="100000"/>
                        </a:lnSpc>
                        <a:spcBef>
                          <a:spcPts val="300"/>
                        </a:spcBef>
                      </a:pPr>
                      <a:r>
                        <a:rPr lang="en-GB" sz="1600" spc="0" noProof="0">
                          <a:solidFill>
                            <a:schemeClr val="tx1"/>
                          </a:solidFill>
                          <a:latin typeface="Arial" panose="020B0604020202020204" pitchFamily="34" charset="0"/>
                          <a:cs typeface="Arial" panose="020B0604020202020204" pitchFamily="34" charset="0"/>
                        </a:rPr>
                        <a:t>C1</a:t>
                      </a:r>
                    </a:p>
                  </a:txBody>
                  <a:tcPr marL="0" marR="0" marT="383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300"/>
                        </a:spcBef>
                      </a:pPr>
                      <a:r>
                        <a:rPr lang="en-GB" sz="1600" spc="0" noProof="0">
                          <a:solidFill>
                            <a:schemeClr val="tx1"/>
                          </a:solidFill>
                          <a:latin typeface="Arial" panose="020B0604020202020204" pitchFamily="34" charset="0"/>
                          <a:cs typeface="Arial" panose="020B0604020202020204" pitchFamily="34" charset="0"/>
                        </a:rPr>
                        <a:t>Bid</a:t>
                      </a:r>
                    </a:p>
                  </a:txBody>
                  <a:tcPr marL="0" marR="0" marT="38333"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300"/>
                        </a:spcBef>
                      </a:pPr>
                      <a:r>
                        <a:rPr lang="en-GB" sz="1600" spc="0" noProof="0">
                          <a:solidFill>
                            <a:schemeClr val="tx1"/>
                          </a:solidFill>
                          <a:latin typeface="Arial" panose="020B0604020202020204" pitchFamily="34" charset="0"/>
                          <a:cs typeface="Arial" panose="020B0604020202020204" pitchFamily="34" charset="0"/>
                        </a:rPr>
                        <a:t>10</a:t>
                      </a:r>
                    </a:p>
                  </a:txBody>
                  <a:tcPr marL="0" marR="0" marT="383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300"/>
                        </a:spcBef>
                      </a:pPr>
                      <a:r>
                        <a:rPr lang="en-GB" sz="1600" spc="0" noProof="0">
                          <a:solidFill>
                            <a:schemeClr val="tx1"/>
                          </a:solidFill>
                          <a:latin typeface="Arial" panose="020B0604020202020204" pitchFamily="34" charset="0"/>
                          <a:cs typeface="Arial" panose="020B0604020202020204" pitchFamily="34" charset="0"/>
                        </a:rPr>
                        <a:t>55</a:t>
                      </a:r>
                    </a:p>
                  </a:txBody>
                  <a:tcPr marL="0" marR="0" marT="38333"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69248">
                <a:tc>
                  <a:txBody>
                    <a:bodyPr/>
                    <a:lstStyle/>
                    <a:p>
                      <a:pPr marL="147955">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C2</a:t>
                      </a:r>
                    </a:p>
                  </a:txBody>
                  <a:tcPr marL="0" marR="0" marT="402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algn="ctr">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Bid</a:t>
                      </a:r>
                    </a:p>
                  </a:txBody>
                  <a:tcPr marL="0" marR="0" marT="4025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algn="ctr">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20</a:t>
                      </a:r>
                    </a:p>
                  </a:txBody>
                  <a:tcPr marL="0" marR="0" marT="402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algn="ctr">
                        <a:lnSpc>
                          <a:spcPct val="100000"/>
                        </a:lnSpc>
                        <a:spcBef>
                          <a:spcPts val="315"/>
                        </a:spcBef>
                      </a:pPr>
                      <a:r>
                        <a:rPr lang="en-GB" sz="1600" spc="0" noProof="0">
                          <a:solidFill>
                            <a:schemeClr val="tx1"/>
                          </a:solidFill>
                          <a:latin typeface="Arial" panose="020B0604020202020204" pitchFamily="34" charset="0"/>
                          <a:cs typeface="Arial" panose="020B0604020202020204" pitchFamily="34" charset="0"/>
                        </a:rPr>
                        <a:t>60</a:t>
                      </a:r>
                    </a:p>
                  </a:txBody>
                  <a:tcPr marL="0" marR="0" marT="4025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extLst>
                  <a:ext uri="{0D108BD9-81ED-4DB2-BD59-A6C34878D82A}">
                    <a16:rowId xmlns:a16="http://schemas.microsoft.com/office/drawing/2014/main" val="10006"/>
                  </a:ext>
                </a:extLst>
              </a:tr>
              <a:tr h="369248">
                <a:tc>
                  <a:txBody>
                    <a:bodyPr/>
                    <a:lstStyle/>
                    <a:p>
                      <a:pPr marL="147955">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C3</a:t>
                      </a:r>
                    </a:p>
                  </a:txBody>
                  <a:tcPr marL="0" marR="0" marT="38972"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Bid</a:t>
                      </a:r>
                    </a:p>
                  </a:txBody>
                  <a:tcPr marL="0" marR="0" marT="38972"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35</a:t>
                      </a:r>
                    </a:p>
                  </a:txBody>
                  <a:tcPr marL="0" marR="0" marT="389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05"/>
                        </a:spcBef>
                      </a:pPr>
                      <a:r>
                        <a:rPr lang="en-GB" sz="1600" spc="0" noProof="0">
                          <a:solidFill>
                            <a:schemeClr val="tx1"/>
                          </a:solidFill>
                          <a:latin typeface="Arial" panose="020B0604020202020204" pitchFamily="34" charset="0"/>
                          <a:cs typeface="Arial" panose="020B0604020202020204" pitchFamily="34" charset="0"/>
                        </a:rPr>
                        <a:t>65</a:t>
                      </a:r>
                    </a:p>
                  </a:txBody>
                  <a:tcPr marL="0" marR="0" marT="38972"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69248">
                <a:tc>
                  <a:txBody>
                    <a:bodyPr/>
                    <a:lstStyle/>
                    <a:p>
                      <a:pPr marL="147955">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C4</a:t>
                      </a:r>
                    </a:p>
                  </a:txBody>
                  <a:tcPr marL="0" marR="0" marT="37694"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C090"/>
                    </a:solidFill>
                  </a:tcPr>
                </a:tc>
                <a:tc>
                  <a:txBody>
                    <a:bodyPr/>
                    <a:lstStyle/>
                    <a:p>
                      <a:pPr algn="ctr">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Bid</a:t>
                      </a:r>
                    </a:p>
                  </a:txBody>
                  <a:tcPr marL="0" marR="0" marT="37694"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C090"/>
                    </a:solidFill>
                  </a:tcPr>
                </a:tc>
                <a:tc>
                  <a:txBody>
                    <a:bodyPr/>
                    <a:lstStyle/>
                    <a:p>
                      <a:pPr algn="ctr">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110</a:t>
                      </a:r>
                    </a:p>
                  </a:txBody>
                  <a:tcPr marL="0" marR="0" marT="376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C090"/>
                    </a:solidFill>
                  </a:tcPr>
                </a:tc>
                <a:tc>
                  <a:txBody>
                    <a:bodyPr/>
                    <a:lstStyle/>
                    <a:p>
                      <a:pPr algn="ctr">
                        <a:lnSpc>
                          <a:spcPct val="100000"/>
                        </a:lnSpc>
                        <a:spcBef>
                          <a:spcPts val="295"/>
                        </a:spcBef>
                      </a:pPr>
                      <a:r>
                        <a:rPr lang="en-GB" sz="1600" spc="0" noProof="0">
                          <a:solidFill>
                            <a:schemeClr val="tx1"/>
                          </a:solidFill>
                          <a:latin typeface="Arial" panose="020B0604020202020204" pitchFamily="34" charset="0"/>
                          <a:cs typeface="Arial" panose="020B0604020202020204" pitchFamily="34" charset="0"/>
                        </a:rPr>
                        <a:t>70</a:t>
                      </a:r>
                    </a:p>
                  </a:txBody>
                  <a:tcPr marL="0" marR="0" marT="37694"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C090"/>
                    </a:solidFill>
                  </a:tcPr>
                </a:tc>
                <a:extLst>
                  <a:ext uri="{0D108BD9-81ED-4DB2-BD59-A6C34878D82A}">
                    <a16:rowId xmlns:a16="http://schemas.microsoft.com/office/drawing/2014/main" val="10008"/>
                  </a:ext>
                </a:extLst>
              </a:tr>
            </a:tbl>
          </a:graphicData>
        </a:graphic>
      </p:graphicFrame>
      <p:sp>
        <p:nvSpPr>
          <p:cNvPr id="3" name="Espace réservé du numéro de diapositive 2">
            <a:extLst>
              <a:ext uri="{FF2B5EF4-FFF2-40B4-BE49-F238E27FC236}">
                <a16:creationId xmlns:a16="http://schemas.microsoft.com/office/drawing/2014/main" id="{036A6750-459E-F566-E2F6-74E5356B9C2A}"/>
              </a:ext>
            </a:extLst>
          </p:cNvPr>
          <p:cNvSpPr>
            <a:spLocks noGrp="1"/>
          </p:cNvSpPr>
          <p:nvPr>
            <p:ph type="sldNum" sz="quarter" idx="12"/>
          </p:nvPr>
        </p:nvSpPr>
        <p:spPr/>
        <p:txBody>
          <a:bodyPr/>
          <a:lstStyle/>
          <a:p>
            <a:fld id="{C7CC0789-4E3B-4896-AB79-9C52DA5A6F9C}" type="slidenum">
              <a:rPr lang="en-GB" smtClean="0"/>
              <a:t>58</a:t>
            </a:fld>
            <a:endParaRPr lang="en-GB"/>
          </a:p>
        </p:txBody>
      </p:sp>
    </p:spTree>
    <p:extLst>
      <p:ext uri="{BB962C8B-B14F-4D97-AF65-F5344CB8AC3E}">
        <p14:creationId xmlns:p14="http://schemas.microsoft.com/office/powerpoint/2010/main" val="32020187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31E28B5-B616-1973-8B8C-3FB63F94F036}"/>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Imbalance of the power system</a:t>
            </a:r>
          </a:p>
        </p:txBody>
      </p:sp>
      <p:sp>
        <p:nvSpPr>
          <p:cNvPr id="2" name="ZoneTexte 1">
            <a:extLst>
              <a:ext uri="{FF2B5EF4-FFF2-40B4-BE49-F238E27FC236}">
                <a16:creationId xmlns:a16="http://schemas.microsoft.com/office/drawing/2014/main" id="{142E568F-1F66-9880-3CB5-537BE5E66279}"/>
              </a:ext>
            </a:extLst>
          </p:cNvPr>
          <p:cNvSpPr txBox="1"/>
          <p:nvPr/>
        </p:nvSpPr>
        <p:spPr>
          <a:xfrm>
            <a:off x="227644" y="7628254"/>
            <a:ext cx="6794296" cy="292388"/>
          </a:xfrm>
          <a:prstGeom prst="rect">
            <a:avLst/>
          </a:prstGeom>
          <a:noFill/>
        </p:spPr>
        <p:txBody>
          <a:bodyPr wrap="none" rtlCol="0">
            <a:spAutoFit/>
          </a:bodyPr>
          <a:lstStyle/>
          <a:p>
            <a:r>
              <a:rPr lang="en-GB" sz="1300" b="1" noProof="0">
                <a:latin typeface="Arial" panose="020B0604020202020204" pitchFamily="34" charset="0"/>
                <a:cs typeface="Arial" panose="020B0604020202020204" pitchFamily="34" charset="0"/>
              </a:rPr>
              <a:t>*</a:t>
            </a:r>
            <a:r>
              <a:rPr lang="en-GB" sz="1300" noProof="0">
                <a:latin typeface="Arial" panose="020B0604020202020204" pitchFamily="34" charset="0"/>
                <a:cs typeface="Arial" panose="020B0604020202020204" pitchFamily="34" charset="0"/>
              </a:rPr>
              <a:t>See, for instance, https://www.sciencedirect.com/science/article/pii/S2213138824000031</a:t>
            </a:r>
          </a:p>
        </p:txBody>
      </p:sp>
      <p:sp>
        <p:nvSpPr>
          <p:cNvPr id="9" name="ZoneTexte 8">
            <a:extLst>
              <a:ext uri="{FF2B5EF4-FFF2-40B4-BE49-F238E27FC236}">
                <a16:creationId xmlns:a16="http://schemas.microsoft.com/office/drawing/2014/main" id="{CE1D9BBD-47F1-70F3-3C98-C68A71389FC1}"/>
              </a:ext>
            </a:extLst>
          </p:cNvPr>
          <p:cNvSpPr txBox="1"/>
          <p:nvPr/>
        </p:nvSpPr>
        <p:spPr>
          <a:xfrm>
            <a:off x="589584" y="1157134"/>
            <a:ext cx="9481515" cy="6401753"/>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There are several reasons why the power system may become imbalanced:</a:t>
            </a:r>
          </a:p>
          <a:p>
            <a:pPr algn="just"/>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b="1" noProof="0">
                <a:latin typeface="Arial" panose="020B0604020202020204" pitchFamily="34" charset="0"/>
                <a:cs typeface="Arial" panose="020B0604020202020204" pitchFamily="34" charset="0"/>
              </a:rPr>
              <a:t>Demand forecasting challenges:</a:t>
            </a:r>
            <a:r>
              <a:rPr lang="en-GB" sz="2000" noProof="0">
                <a:latin typeface="Arial" panose="020B0604020202020204" pitchFamily="34" charset="0"/>
                <a:cs typeface="Arial" panose="020B0604020202020204" pitchFamily="34" charset="0"/>
              </a:rPr>
              <a:t> Predicting electricity demand is difficult, and actual consumption may differ significantly from the forecast made during day-ahead market clearing.</a:t>
            </a:r>
          </a:p>
          <a:p>
            <a:pPr marL="342900" indent="-342900" algn="just">
              <a:buFont typeface="Arial" panose="020B0604020202020204" pitchFamily="34" charset="0"/>
              <a:buChar char="•"/>
            </a:pPr>
            <a:endParaRPr lang="en-GB" sz="1000" b="1"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b="1" noProof="0">
                <a:latin typeface="Arial" panose="020B0604020202020204" pitchFamily="34" charset="0"/>
                <a:cs typeface="Arial" panose="020B0604020202020204" pitchFamily="34" charset="0"/>
              </a:rPr>
              <a:t>Supply forecasting challenges:</a:t>
            </a:r>
            <a:r>
              <a:rPr lang="en-GB" sz="2000" noProof="0">
                <a:latin typeface="Arial" panose="020B0604020202020204" pitchFamily="34" charset="0"/>
                <a:cs typeface="Arial" panose="020B0604020202020204" pitchFamily="34" charset="0"/>
              </a:rPr>
              <a:t> Predicting electricity supply is particularly challenging for renewable energy sources, which depend on weather conditions. Examples include:</a:t>
            </a:r>
          </a:p>
          <a:p>
            <a:pPr marL="800100" lvl="1"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Photovoltaic (PV) power with cloudy weather: The timing and impact of clouds over a PV installation can be difficult to predict.</a:t>
            </a:r>
          </a:p>
          <a:p>
            <a:pPr marL="800100" lvl="1"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Wind power during thunderstorms: It is hard to forecast when wind speeds will reach the cut-off point, causing wind farms to shut down.</a:t>
            </a:r>
          </a:p>
          <a:p>
            <a:pPr marL="800100" lvl="1"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Dust storms: The effect of dust on PV production is challenging to forecast accurately.</a:t>
            </a:r>
            <a:r>
              <a:rPr lang="en-GB" sz="2000" b="1" noProof="0">
                <a:latin typeface="Arial" panose="020B0604020202020204" pitchFamily="34" charset="0"/>
                <a:cs typeface="Arial" panose="020B0604020202020204" pitchFamily="34" charset="0"/>
              </a:rPr>
              <a:t>*</a:t>
            </a:r>
            <a:endParaRPr lang="en-GB" sz="2000" b="1" baseline="30000" noProof="0">
              <a:latin typeface="Arial" panose="020B0604020202020204" pitchFamily="34" charset="0"/>
              <a:cs typeface="Arial" panose="020B0604020202020204" pitchFamily="34" charset="0"/>
            </a:endParaRPr>
          </a:p>
          <a:p>
            <a:pPr marL="800100" lvl="1"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b="1" noProof="0">
                <a:latin typeface="Arial" panose="020B0604020202020204" pitchFamily="34" charset="0"/>
                <a:cs typeface="Arial" panose="020B0604020202020204" pitchFamily="34" charset="0"/>
              </a:rPr>
              <a:t>Technical issues:</a:t>
            </a:r>
            <a:r>
              <a:rPr lang="en-GB" sz="2000" noProof="0">
                <a:latin typeface="Arial" panose="020B0604020202020204" pitchFamily="34" charset="0"/>
                <a:cs typeface="Arial" panose="020B0604020202020204" pitchFamily="34" charset="0"/>
              </a:rPr>
              <a:t> Technical problems can affect both electricity generation and the transmission and distribution infrastructure.</a:t>
            </a:r>
          </a:p>
          <a:p>
            <a:pPr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b="1" noProof="0">
                <a:latin typeface="Arial" panose="020B0604020202020204" pitchFamily="34" charset="0"/>
                <a:cs typeface="Arial" panose="020B0604020202020204" pitchFamily="34" charset="0"/>
              </a:rPr>
              <a:t>Transmission congestion:</a:t>
            </a:r>
            <a:r>
              <a:rPr lang="en-GB" sz="2000" noProof="0">
                <a:latin typeface="Arial" panose="020B0604020202020204" pitchFamily="34" charset="0"/>
                <a:cs typeface="Arial" panose="020B0604020202020204" pitchFamily="34" charset="0"/>
              </a:rPr>
              <a:t> Congestion on major power lines within a zone can occur, sometimes leading to generation curtailment to avoid overloading the system.</a:t>
            </a:r>
          </a:p>
        </p:txBody>
      </p:sp>
      <p:sp>
        <p:nvSpPr>
          <p:cNvPr id="4" name="Espace réservé du numéro de diapositive 3">
            <a:extLst>
              <a:ext uri="{FF2B5EF4-FFF2-40B4-BE49-F238E27FC236}">
                <a16:creationId xmlns:a16="http://schemas.microsoft.com/office/drawing/2014/main" id="{EE2AA9CF-3C4D-96AC-C7C0-AB9C946034F6}"/>
              </a:ext>
            </a:extLst>
          </p:cNvPr>
          <p:cNvSpPr>
            <a:spLocks noGrp="1"/>
          </p:cNvSpPr>
          <p:nvPr>
            <p:ph type="sldNum" sz="quarter" idx="12"/>
          </p:nvPr>
        </p:nvSpPr>
        <p:spPr/>
        <p:txBody>
          <a:bodyPr/>
          <a:lstStyle/>
          <a:p>
            <a:fld id="{C7CC0789-4E3B-4896-AB79-9C52DA5A6F9C}" type="slidenum">
              <a:rPr lang="en-GB" smtClean="0"/>
              <a:t>59</a:t>
            </a:fld>
            <a:endParaRPr lang="en-GB"/>
          </a:p>
        </p:txBody>
      </p:sp>
    </p:spTree>
    <p:extLst>
      <p:ext uri="{BB962C8B-B14F-4D97-AF65-F5344CB8AC3E}">
        <p14:creationId xmlns:p14="http://schemas.microsoft.com/office/powerpoint/2010/main" val="3768096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E8D8ECA-7C18-7F56-4425-D3E0F51A1156}"/>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Communications and questions</a:t>
            </a:r>
          </a:p>
        </p:txBody>
      </p:sp>
      <p:sp>
        <p:nvSpPr>
          <p:cNvPr id="6" name="ZoneTexte 5">
            <a:extLst>
              <a:ext uri="{FF2B5EF4-FFF2-40B4-BE49-F238E27FC236}">
                <a16:creationId xmlns:a16="http://schemas.microsoft.com/office/drawing/2014/main" id="{308C3558-4037-D184-2694-27FDE10E0488}"/>
              </a:ext>
            </a:extLst>
          </p:cNvPr>
          <p:cNvSpPr txBox="1"/>
          <p:nvPr/>
        </p:nvSpPr>
        <p:spPr>
          <a:xfrm>
            <a:off x="589585" y="3200767"/>
            <a:ext cx="7746341" cy="163121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noProof="0">
                <a:ln>
                  <a:noFill/>
                </a:ln>
                <a:solidFill>
                  <a:schemeClr val="tx1"/>
                </a:solidFill>
                <a:effectLst/>
                <a:latin typeface="Arial" panose="020B0604020202020204" pitchFamily="34" charset="0"/>
              </a:rPr>
              <a:t>For questions about the organisation or content of the class: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noProof="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i="0" u="none" strike="noStrike" cap="none" normalizeH="0" baseline="0" noProof="0">
                <a:ln>
                  <a:noFill/>
                </a:ln>
                <a:solidFill>
                  <a:schemeClr val="tx1"/>
                </a:solidFill>
                <a:effectLst/>
                <a:latin typeface="Arial" panose="020B0604020202020204" pitchFamily="34" charset="0"/>
              </a:rPr>
              <a:t>Preferred option: </a:t>
            </a:r>
            <a:r>
              <a:rPr kumimoji="0" lang="en-GB" sz="2000" b="0" i="0" u="none" strike="noStrike" cap="none" normalizeH="0" baseline="0" noProof="0">
                <a:ln>
                  <a:noFill/>
                </a:ln>
                <a:solidFill>
                  <a:schemeClr val="tx1"/>
                </a:solidFill>
                <a:effectLst/>
                <a:latin typeface="Arial" panose="020B0604020202020204" pitchFamily="34" charset="0"/>
              </a:rPr>
              <a:t>Discuss with the instructors after class.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GB" sz="2000" b="0" i="0" u="none" strike="noStrike" cap="none" normalizeH="0" baseline="0" noProof="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i="0" u="none" strike="noStrike" cap="none" normalizeH="0" baseline="0" noProof="0">
                <a:ln>
                  <a:noFill/>
                </a:ln>
                <a:solidFill>
                  <a:schemeClr val="tx1"/>
                </a:solidFill>
                <a:effectLst/>
                <a:latin typeface="Arial" panose="020B0604020202020204" pitchFamily="34" charset="0"/>
              </a:rPr>
              <a:t>Email</a:t>
            </a:r>
            <a:r>
              <a:rPr kumimoji="0" lang="en-GB" sz="2000" b="0" i="0" u="none" strike="noStrike" cap="none" normalizeH="0" baseline="0" noProof="0">
                <a:ln>
                  <a:noFill/>
                </a:ln>
                <a:solidFill>
                  <a:schemeClr val="tx1"/>
                </a:solidFill>
                <a:effectLst/>
                <a:latin typeface="Arial" panose="020B0604020202020204" pitchFamily="34" charset="0"/>
              </a:rPr>
              <a:t>: Contact via email at </a:t>
            </a:r>
            <a:r>
              <a:rPr kumimoji="0" lang="en-GB" sz="2000" i="0" u="none" strike="noStrike" cap="none" normalizeH="0" baseline="0" noProof="0">
                <a:ln>
                  <a:noFill/>
                </a:ln>
                <a:effectLst/>
                <a:latin typeface="Arial" panose="020B0604020202020204" pitchFamily="34" charset="0"/>
                <a:hlinkClick r:id="rId2">
                  <a:extLst>
                    <a:ext uri="{A12FA001-AC4F-418D-AE19-62706E023703}">
                      <ahyp:hlinkClr xmlns:ahyp="http://schemas.microsoft.com/office/drawing/2018/hyperlinkcolor" val="tx"/>
                    </a:ext>
                  </a:extLst>
                </a:hlinkClick>
              </a:rPr>
              <a:t>matthias.pirlet@uliege.be</a:t>
            </a:r>
            <a:r>
              <a:rPr kumimoji="0" lang="en-GB" sz="2000" i="0" u="none" strike="noStrike" cap="none" normalizeH="0" baseline="0" noProof="0">
                <a:ln>
                  <a:noFill/>
                </a:ln>
                <a:effectLst/>
                <a:latin typeface="Arial" panose="020B0604020202020204" pitchFamily="34" charset="0"/>
              </a:rPr>
              <a:t>. </a:t>
            </a:r>
          </a:p>
        </p:txBody>
      </p:sp>
      <p:sp>
        <p:nvSpPr>
          <p:cNvPr id="7" name="Espace réservé du numéro de diapositive 6">
            <a:extLst>
              <a:ext uri="{FF2B5EF4-FFF2-40B4-BE49-F238E27FC236}">
                <a16:creationId xmlns:a16="http://schemas.microsoft.com/office/drawing/2014/main" id="{694EB15D-DDA6-DA47-4879-D97C2A544EC1}"/>
              </a:ext>
            </a:extLst>
          </p:cNvPr>
          <p:cNvSpPr>
            <a:spLocks noGrp="1"/>
          </p:cNvSpPr>
          <p:nvPr>
            <p:ph type="sldNum" sz="quarter" idx="12"/>
          </p:nvPr>
        </p:nvSpPr>
        <p:spPr/>
        <p:txBody>
          <a:bodyPr/>
          <a:lstStyle/>
          <a:p>
            <a:fld id="{C7CC0789-4E3B-4896-AB79-9C52DA5A6F9C}" type="slidenum">
              <a:rPr lang="en-GB" smtClean="0"/>
              <a:t>6</a:t>
            </a:fld>
            <a:endParaRPr lang="en-GB"/>
          </a:p>
        </p:txBody>
      </p:sp>
    </p:spTree>
    <p:extLst>
      <p:ext uri="{BB962C8B-B14F-4D97-AF65-F5344CB8AC3E}">
        <p14:creationId xmlns:p14="http://schemas.microsoft.com/office/powerpoint/2010/main" val="30783359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8583B97-BAAC-11CF-DF4D-F13971805B00}"/>
              </a:ext>
            </a:extLst>
          </p:cNvPr>
          <p:cNvSpPr txBox="1"/>
          <p:nvPr/>
        </p:nvSpPr>
        <p:spPr>
          <a:xfrm>
            <a:off x="589585" y="349892"/>
            <a:ext cx="6204915"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Presentation of the balancing market </a:t>
            </a:r>
          </a:p>
        </p:txBody>
      </p:sp>
      <p:sp>
        <p:nvSpPr>
          <p:cNvPr id="10" name="ZoneTexte 9">
            <a:extLst>
              <a:ext uri="{FF2B5EF4-FFF2-40B4-BE49-F238E27FC236}">
                <a16:creationId xmlns:a16="http://schemas.microsoft.com/office/drawing/2014/main" id="{16674747-9D2B-E699-7DF2-49B31CACFF3A}"/>
              </a:ext>
            </a:extLst>
          </p:cNvPr>
          <p:cNvSpPr txBox="1"/>
          <p:nvPr/>
        </p:nvSpPr>
        <p:spPr>
          <a:xfrm>
            <a:off x="589585" y="1249038"/>
            <a:ext cx="9421673" cy="3662541"/>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balancing stage, which occurs close to real time (after delivery), is crucial for enabling the TSO to </a:t>
            </a:r>
            <a:r>
              <a:rPr lang="en-GB" sz="2000" b="1" noProof="0">
                <a:latin typeface="Arial" panose="020B0604020202020204" pitchFamily="34" charset="0"/>
                <a:cs typeface="Arial" panose="020B0604020202020204" pitchFamily="34" charset="0"/>
              </a:rPr>
              <a:t>maintain a balanced power grid (generation </a:t>
            </a:r>
            <a:r>
              <a:rPr lang="en-GB" sz="2000" b="1" noProof="0">
                <a:latin typeface="Arial" panose="020B0604020202020204" pitchFamily="34" charset="0"/>
                <a:ea typeface="Calibri" panose="020F0502020204030204" pitchFamily="34" charset="0"/>
                <a:cs typeface="Arial" panose="020B0604020202020204" pitchFamily="34" charset="0"/>
              </a:rPr>
              <a:t>≈</a:t>
            </a:r>
            <a:r>
              <a:rPr lang="en-GB" sz="2000" b="1" noProof="0">
                <a:latin typeface="Arial" panose="020B0604020202020204" pitchFamily="34" charset="0"/>
                <a:cs typeface="Arial" panose="020B0604020202020204" pitchFamily="34" charset="0"/>
              </a:rPr>
              <a:t> consumption) at any time</a:t>
            </a:r>
            <a:r>
              <a:rPr lang="en-GB" sz="2000" noProof="0">
                <a:latin typeface="Arial" panose="020B0604020202020204" pitchFamily="34" charset="0"/>
                <a:cs typeface="Arial" panose="020B0604020202020204" pitchFamily="34" charset="0"/>
              </a:rPr>
              <a:t>.</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complete balancing stage includes:</a:t>
            </a:r>
          </a:p>
          <a:p>
            <a:pPr algn="just"/>
            <a:endParaRPr lang="en-GB" sz="12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The balancing market, where the TSO acquires regulating power from voluntary producers and consumers before the time of delivery;</a:t>
            </a: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Imbalance payments, where market participants cover the costs associated with their contributions to keeping the power system balanced.</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market operator is Elia, in Belgium.</a:t>
            </a:r>
          </a:p>
        </p:txBody>
      </p:sp>
      <p:sp>
        <p:nvSpPr>
          <p:cNvPr id="3" name="Rectangle 2">
            <a:extLst>
              <a:ext uri="{FF2B5EF4-FFF2-40B4-BE49-F238E27FC236}">
                <a16:creationId xmlns:a16="http://schemas.microsoft.com/office/drawing/2014/main" id="{5165496A-77AD-169C-7812-D0F85FD85F66}"/>
              </a:ext>
            </a:extLst>
          </p:cNvPr>
          <p:cNvSpPr/>
          <p:nvPr/>
        </p:nvSpPr>
        <p:spPr>
          <a:xfrm>
            <a:off x="1217111" y="5314771"/>
            <a:ext cx="8259177" cy="190898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noProof="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D8C57EC9-1255-2C5C-11B8-F6726583AE98}"/>
              </a:ext>
            </a:extLst>
          </p:cNvPr>
          <p:cNvSpPr txBox="1"/>
          <p:nvPr/>
        </p:nvSpPr>
        <p:spPr>
          <a:xfrm>
            <a:off x="1669765" y="5607545"/>
            <a:ext cx="7353867" cy="1323439"/>
          </a:xfrm>
          <a:prstGeom prst="rect">
            <a:avLst/>
          </a:prstGeom>
          <a:noFill/>
        </p:spPr>
        <p:txBody>
          <a:bodyPr wrap="square">
            <a:spAutoFit/>
          </a:bodyPr>
          <a:lstStyle/>
          <a:p>
            <a:pPr algn="ctr"/>
            <a:r>
              <a:rPr lang="en-GB" sz="2000" b="1" noProof="0">
                <a:latin typeface="Arial" panose="020B0604020202020204" pitchFamily="34" charset="0"/>
                <a:cs typeface="Arial" panose="020B0604020202020204" pitchFamily="34" charset="0"/>
              </a:rPr>
              <a:t>The (negative) flow of money to producers and consumers from the futures, forward, day-ahead, or intraday markets is always based on the volumes committed to in these markets, not the actual volumes delivered.</a:t>
            </a:r>
          </a:p>
        </p:txBody>
      </p:sp>
      <p:sp>
        <p:nvSpPr>
          <p:cNvPr id="5" name="Espace réservé du numéro de diapositive 4">
            <a:extLst>
              <a:ext uri="{FF2B5EF4-FFF2-40B4-BE49-F238E27FC236}">
                <a16:creationId xmlns:a16="http://schemas.microsoft.com/office/drawing/2014/main" id="{608F396D-2559-3451-5974-ED78FC5EAC50}"/>
              </a:ext>
            </a:extLst>
          </p:cNvPr>
          <p:cNvSpPr>
            <a:spLocks noGrp="1"/>
          </p:cNvSpPr>
          <p:nvPr>
            <p:ph type="sldNum" sz="quarter" idx="12"/>
          </p:nvPr>
        </p:nvSpPr>
        <p:spPr/>
        <p:txBody>
          <a:bodyPr/>
          <a:lstStyle/>
          <a:p>
            <a:fld id="{C7CC0789-4E3B-4896-AB79-9C52DA5A6F9C}" type="slidenum">
              <a:rPr lang="en-GB" smtClean="0"/>
              <a:t>60</a:t>
            </a:fld>
            <a:endParaRPr lang="en-GB"/>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a:extLst>
              <a:ext uri="{FF2B5EF4-FFF2-40B4-BE49-F238E27FC236}">
                <a16:creationId xmlns:a16="http://schemas.microsoft.com/office/drawing/2014/main" id="{55A33C26-ABF6-C857-65FF-6807CF02FD40}"/>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Imbalances on the balancing market </a:t>
            </a:r>
          </a:p>
        </p:txBody>
      </p:sp>
      <p:sp>
        <p:nvSpPr>
          <p:cNvPr id="21" name="ZoneTexte 20">
            <a:extLst>
              <a:ext uri="{FF2B5EF4-FFF2-40B4-BE49-F238E27FC236}">
                <a16:creationId xmlns:a16="http://schemas.microsoft.com/office/drawing/2014/main" id="{99A7F34F-DF0D-47C3-3CE6-7B27AB352DCB}"/>
              </a:ext>
            </a:extLst>
          </p:cNvPr>
          <p:cNvSpPr txBox="1"/>
          <p:nvPr/>
        </p:nvSpPr>
        <p:spPr>
          <a:xfrm>
            <a:off x="593671" y="1111369"/>
            <a:ext cx="9417587" cy="4124206"/>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There exist three possible situations for the power grid balance:</a:t>
            </a:r>
          </a:p>
          <a:p>
            <a:pPr algn="just"/>
            <a:endParaRPr lang="en-GB" sz="1000"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1.  </a:t>
            </a:r>
            <a:r>
              <a:rPr lang="en-GB" sz="2000" noProof="0">
                <a:latin typeface="Arial" panose="020B0604020202020204" pitchFamily="34" charset="0"/>
                <a:cs typeface="Arial" panose="020B0604020202020204" pitchFamily="34" charset="0"/>
              </a:rPr>
              <a:t>Positive imbalance:</a:t>
            </a:r>
          </a:p>
          <a:p>
            <a:pPr algn="just"/>
            <a:endParaRPr lang="en-GB" sz="800" noProof="0">
              <a:latin typeface="Arial" panose="020B0604020202020204" pitchFamily="34" charset="0"/>
              <a:cs typeface="Arial" panose="020B0604020202020204" pitchFamily="34" charset="0"/>
            </a:endParaRPr>
          </a:p>
          <a:p>
            <a:pPr algn="l"/>
            <a:r>
              <a:rPr lang="en-GB" sz="2000" b="1" noProof="0">
                <a:solidFill>
                  <a:srgbClr val="0070C0"/>
                </a:solidFill>
                <a:latin typeface="Arial" panose="020B0604020202020204" pitchFamily="34" charset="0"/>
                <a:cs typeface="Arial" panose="020B0604020202020204" pitchFamily="34" charset="0"/>
              </a:rPr>
              <a:t>     </a:t>
            </a:r>
            <a:r>
              <a:rPr lang="en-GB" sz="2000" b="1" noProof="0">
                <a:solidFill>
                  <a:srgbClr val="3B41E8"/>
                </a:solidFill>
                <a:latin typeface="Arial" panose="020B0604020202020204" pitchFamily="34" charset="0"/>
                <a:cs typeface="Arial" panose="020B0604020202020204" pitchFamily="34" charset="0"/>
              </a:rPr>
              <a:t>Generation</a:t>
            </a:r>
            <a:r>
              <a:rPr lang="en-GB" sz="2000" noProof="0">
                <a:latin typeface="Arial" panose="020B0604020202020204" pitchFamily="34" charset="0"/>
                <a:cs typeface="Arial" panose="020B0604020202020204" pitchFamily="34" charset="0"/>
              </a:rPr>
              <a:t> &gt; </a:t>
            </a:r>
            <a:r>
              <a:rPr lang="en-GB" sz="2000" b="1" noProof="0">
                <a:solidFill>
                  <a:srgbClr val="C60606"/>
                </a:solidFill>
                <a:latin typeface="Arial" panose="020B0604020202020204" pitchFamily="34" charset="0"/>
                <a:cs typeface="Arial" panose="020B0604020202020204" pitchFamily="34" charset="0"/>
              </a:rPr>
              <a:t>Consumption</a:t>
            </a:r>
            <a:r>
              <a:rPr lang="en-GB" sz="2000" noProof="0">
                <a:latin typeface="Arial" panose="020B0604020202020204" pitchFamily="34" charset="0"/>
                <a:cs typeface="Arial" panose="020B0604020202020204" pitchFamily="34" charset="0"/>
              </a:rPr>
              <a:t> (downward regulation required)</a:t>
            </a:r>
          </a:p>
          <a:p>
            <a:pPr algn="just"/>
            <a:endParaRPr lang="en-GB" sz="1400"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2.  </a:t>
            </a:r>
            <a:r>
              <a:rPr lang="en-GB" sz="2000" noProof="0">
                <a:latin typeface="Arial" panose="020B0604020202020204" pitchFamily="34" charset="0"/>
                <a:cs typeface="Arial" panose="020B0604020202020204" pitchFamily="34" charset="0"/>
              </a:rPr>
              <a:t>Negative imbalance:</a:t>
            </a:r>
          </a:p>
          <a:p>
            <a:pPr algn="just"/>
            <a:endParaRPr lang="en-GB" sz="800" noProof="0">
              <a:latin typeface="Arial" panose="020B0604020202020204" pitchFamily="34" charset="0"/>
              <a:cs typeface="Arial" panose="020B0604020202020204" pitchFamily="34" charset="0"/>
            </a:endParaRPr>
          </a:p>
          <a:p>
            <a:pPr algn="l"/>
            <a:r>
              <a:rPr lang="en-GB" sz="2000" b="1" noProof="0">
                <a:solidFill>
                  <a:srgbClr val="0070C0"/>
                </a:solidFill>
                <a:latin typeface="Arial" panose="020B0604020202020204" pitchFamily="34" charset="0"/>
                <a:cs typeface="Arial" panose="020B0604020202020204" pitchFamily="34" charset="0"/>
              </a:rPr>
              <a:t>     </a:t>
            </a:r>
            <a:r>
              <a:rPr lang="en-GB" sz="2000" b="1" noProof="0">
                <a:solidFill>
                  <a:srgbClr val="3B41E8"/>
                </a:solidFill>
                <a:latin typeface="Arial" panose="020B0604020202020204" pitchFamily="34" charset="0"/>
                <a:cs typeface="Arial" panose="020B0604020202020204" pitchFamily="34" charset="0"/>
              </a:rPr>
              <a:t>Generation</a:t>
            </a:r>
            <a:r>
              <a:rPr lang="en-GB" sz="2000" noProof="0">
                <a:latin typeface="Arial" panose="020B0604020202020204" pitchFamily="34" charset="0"/>
                <a:cs typeface="Arial" panose="020B0604020202020204" pitchFamily="34" charset="0"/>
              </a:rPr>
              <a:t> &lt; </a:t>
            </a:r>
            <a:r>
              <a:rPr lang="en-GB" sz="2000" b="1" noProof="0">
                <a:solidFill>
                  <a:srgbClr val="C60606"/>
                </a:solidFill>
                <a:latin typeface="Arial" panose="020B0604020202020204" pitchFamily="34" charset="0"/>
                <a:cs typeface="Arial" panose="020B0604020202020204" pitchFamily="34" charset="0"/>
              </a:rPr>
              <a:t>Consumption</a:t>
            </a:r>
            <a:r>
              <a:rPr lang="en-GB" sz="2000" noProof="0">
                <a:latin typeface="Arial" panose="020B0604020202020204" pitchFamily="34" charset="0"/>
                <a:cs typeface="Arial" panose="020B0604020202020204" pitchFamily="34" charset="0"/>
              </a:rPr>
              <a:t> (upward regulation required)</a:t>
            </a:r>
          </a:p>
          <a:p>
            <a:pPr algn="just"/>
            <a:endParaRPr lang="en-GB" sz="1400"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3.  </a:t>
            </a:r>
            <a:r>
              <a:rPr lang="en-GB" sz="2000" noProof="0">
                <a:latin typeface="Arial" panose="020B0604020202020204" pitchFamily="34" charset="0"/>
                <a:cs typeface="Arial" panose="020B0604020202020204" pitchFamily="34" charset="0"/>
              </a:rPr>
              <a:t>No imbalance:</a:t>
            </a:r>
          </a:p>
          <a:p>
            <a:pPr algn="just"/>
            <a:endParaRPr lang="en-GB" sz="800" noProof="0">
              <a:latin typeface="Arial" panose="020B0604020202020204" pitchFamily="34" charset="0"/>
              <a:cs typeface="Arial" panose="020B0604020202020204" pitchFamily="34" charset="0"/>
            </a:endParaRPr>
          </a:p>
          <a:p>
            <a:pPr algn="l"/>
            <a:r>
              <a:rPr lang="en-GB" sz="2000" b="1" noProof="0">
                <a:solidFill>
                  <a:srgbClr val="0070C0"/>
                </a:solidFill>
                <a:latin typeface="Arial" panose="020B0604020202020204" pitchFamily="34" charset="0"/>
                <a:cs typeface="Arial" panose="020B0604020202020204" pitchFamily="34" charset="0"/>
              </a:rPr>
              <a:t>     </a:t>
            </a:r>
            <a:r>
              <a:rPr lang="en-GB" sz="2000" b="1" noProof="0">
                <a:solidFill>
                  <a:srgbClr val="3B41E8"/>
                </a:solidFill>
                <a:latin typeface="Arial" panose="020B0604020202020204" pitchFamily="34" charset="0"/>
                <a:cs typeface="Arial" panose="020B0604020202020204" pitchFamily="34" charset="0"/>
              </a:rPr>
              <a:t>Generation</a:t>
            </a:r>
            <a:r>
              <a:rPr lang="en-GB" sz="2000" noProof="0">
                <a:latin typeface="Arial" panose="020B0604020202020204" pitchFamily="34" charset="0"/>
                <a:cs typeface="Arial" panose="020B0604020202020204" pitchFamily="34" charset="0"/>
              </a:rPr>
              <a:t> </a:t>
            </a:r>
            <a:r>
              <a:rPr lang="en-GB" sz="2000" noProof="0">
                <a:latin typeface="Arial" panose="020B0604020202020204" pitchFamily="34" charset="0"/>
                <a:ea typeface="Calibri" panose="020F0502020204030204" pitchFamily="34" charset="0"/>
                <a:cs typeface="Arial" panose="020B0604020202020204" pitchFamily="34" charset="0"/>
              </a:rPr>
              <a:t>≈</a:t>
            </a:r>
            <a:r>
              <a:rPr lang="en-GB" sz="2000" noProof="0">
                <a:latin typeface="Arial" panose="020B0604020202020204" pitchFamily="34" charset="0"/>
                <a:cs typeface="Arial" panose="020B0604020202020204" pitchFamily="34" charset="0"/>
              </a:rPr>
              <a:t> </a:t>
            </a:r>
            <a:r>
              <a:rPr lang="en-GB" sz="2000" b="1" noProof="0">
                <a:solidFill>
                  <a:srgbClr val="C60606"/>
                </a:solidFill>
                <a:latin typeface="Arial" panose="020B0604020202020204" pitchFamily="34" charset="0"/>
                <a:cs typeface="Arial" panose="020B0604020202020204" pitchFamily="34" charset="0"/>
              </a:rPr>
              <a:t>Consumption</a:t>
            </a:r>
            <a:r>
              <a:rPr lang="en-GB" sz="2000" noProof="0">
                <a:latin typeface="Arial" panose="020B0604020202020204" pitchFamily="34" charset="0"/>
                <a:cs typeface="Arial" panose="020B0604020202020204" pitchFamily="34" charset="0"/>
              </a:rPr>
              <a:t> (no regulation required)</a:t>
            </a:r>
          </a:p>
          <a:p>
            <a:pPr algn="just"/>
            <a:endParaRPr lang="en-GB" sz="16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same reasoning is also valid for a producer/consumer considered individually  (contracted production/consumption vs actual production/consumption).</a:t>
            </a:r>
          </a:p>
        </p:txBody>
      </p:sp>
      <p:grpSp>
        <p:nvGrpSpPr>
          <p:cNvPr id="37" name="Groupe 36">
            <a:extLst>
              <a:ext uri="{FF2B5EF4-FFF2-40B4-BE49-F238E27FC236}">
                <a16:creationId xmlns:a16="http://schemas.microsoft.com/office/drawing/2014/main" id="{7D54E24B-AC17-FEC7-0FF6-B736A54ABF3C}"/>
              </a:ext>
            </a:extLst>
          </p:cNvPr>
          <p:cNvGrpSpPr/>
          <p:nvPr/>
        </p:nvGrpSpPr>
        <p:grpSpPr>
          <a:xfrm>
            <a:off x="1384299" y="5632225"/>
            <a:ext cx="7924802" cy="1584550"/>
            <a:chOff x="1460498" y="5708425"/>
            <a:chExt cx="7924802" cy="1584550"/>
          </a:xfrm>
        </p:grpSpPr>
        <p:sp>
          <p:nvSpPr>
            <p:cNvPr id="2" name="Rectangle 1">
              <a:extLst>
                <a:ext uri="{FF2B5EF4-FFF2-40B4-BE49-F238E27FC236}">
                  <a16:creationId xmlns:a16="http://schemas.microsoft.com/office/drawing/2014/main" id="{DFCB72DB-BFD3-B545-322D-7CEA023B4DF1}"/>
                </a:ext>
              </a:extLst>
            </p:cNvPr>
            <p:cNvSpPr/>
            <p:nvPr/>
          </p:nvSpPr>
          <p:spPr>
            <a:xfrm>
              <a:off x="1460500" y="6244556"/>
              <a:ext cx="2133601" cy="387950"/>
            </a:xfrm>
            <a:prstGeom prst="rect">
              <a:avLst/>
            </a:prstGeom>
            <a:solidFill>
              <a:srgbClr val="3B41E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1400" b="1" noProof="0">
                  <a:latin typeface="Arial" panose="020B0604020202020204" pitchFamily="34" charset="0"/>
                  <a:cs typeface="Arial" panose="020B0604020202020204" pitchFamily="34" charset="0"/>
                </a:rPr>
                <a:t>Generation</a:t>
              </a:r>
            </a:p>
          </p:txBody>
        </p:sp>
        <p:sp>
          <p:nvSpPr>
            <p:cNvPr id="3" name="Rectangle 2">
              <a:extLst>
                <a:ext uri="{FF2B5EF4-FFF2-40B4-BE49-F238E27FC236}">
                  <a16:creationId xmlns:a16="http://schemas.microsoft.com/office/drawing/2014/main" id="{09962888-85BA-1CA1-D192-3E793F68263A}"/>
                </a:ext>
              </a:extLst>
            </p:cNvPr>
            <p:cNvSpPr/>
            <p:nvPr/>
          </p:nvSpPr>
          <p:spPr>
            <a:xfrm>
              <a:off x="1460501" y="6800721"/>
              <a:ext cx="1600200" cy="387950"/>
            </a:xfrm>
            <a:prstGeom prst="rect">
              <a:avLst/>
            </a:prstGeom>
            <a:solidFill>
              <a:srgbClr val="C6060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1400" b="1" noProof="0">
                  <a:latin typeface="Arial" panose="020B0604020202020204" pitchFamily="34" charset="0"/>
                  <a:cs typeface="Arial" panose="020B0604020202020204" pitchFamily="34" charset="0"/>
                </a:rPr>
                <a:t>Consumption</a:t>
              </a:r>
            </a:p>
          </p:txBody>
        </p:sp>
        <p:sp>
          <p:nvSpPr>
            <p:cNvPr id="4" name="Rectangle 3">
              <a:extLst>
                <a:ext uri="{FF2B5EF4-FFF2-40B4-BE49-F238E27FC236}">
                  <a16:creationId xmlns:a16="http://schemas.microsoft.com/office/drawing/2014/main" id="{F1EEAF6C-0F1A-9BA7-FAB4-2F7EA9764895}"/>
                </a:ext>
              </a:extLst>
            </p:cNvPr>
            <p:cNvSpPr/>
            <p:nvPr/>
          </p:nvSpPr>
          <p:spPr>
            <a:xfrm>
              <a:off x="4432300" y="6244556"/>
              <a:ext cx="1600201" cy="387950"/>
            </a:xfrm>
            <a:prstGeom prst="rect">
              <a:avLst/>
            </a:prstGeom>
            <a:solidFill>
              <a:srgbClr val="3B41E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1400" b="1" noProof="0">
                  <a:latin typeface="Arial" panose="020B0604020202020204" pitchFamily="34" charset="0"/>
                  <a:cs typeface="Arial" panose="020B0604020202020204" pitchFamily="34" charset="0"/>
                </a:rPr>
                <a:t>Generation</a:t>
              </a:r>
            </a:p>
          </p:txBody>
        </p:sp>
        <p:sp>
          <p:nvSpPr>
            <p:cNvPr id="9" name="Rectangle 8">
              <a:extLst>
                <a:ext uri="{FF2B5EF4-FFF2-40B4-BE49-F238E27FC236}">
                  <a16:creationId xmlns:a16="http://schemas.microsoft.com/office/drawing/2014/main" id="{8E5FAD41-0AFA-E3A4-B356-E68593AE2B49}"/>
                </a:ext>
              </a:extLst>
            </p:cNvPr>
            <p:cNvSpPr/>
            <p:nvPr/>
          </p:nvSpPr>
          <p:spPr>
            <a:xfrm>
              <a:off x="4432300" y="6795587"/>
              <a:ext cx="2133601" cy="387950"/>
            </a:xfrm>
            <a:prstGeom prst="rect">
              <a:avLst/>
            </a:prstGeom>
            <a:solidFill>
              <a:srgbClr val="C6060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1400" b="1" noProof="0">
                  <a:latin typeface="Arial" panose="020B0604020202020204" pitchFamily="34" charset="0"/>
                  <a:cs typeface="Arial" panose="020B0604020202020204" pitchFamily="34" charset="0"/>
                </a:rPr>
                <a:t>Consumption</a:t>
              </a:r>
            </a:p>
          </p:txBody>
        </p:sp>
        <p:sp>
          <p:nvSpPr>
            <p:cNvPr id="16" name="Rectangle 15">
              <a:extLst>
                <a:ext uri="{FF2B5EF4-FFF2-40B4-BE49-F238E27FC236}">
                  <a16:creationId xmlns:a16="http://schemas.microsoft.com/office/drawing/2014/main" id="{8EB8E68B-3B2E-05DD-33CF-93423AB60BB6}"/>
                </a:ext>
              </a:extLst>
            </p:cNvPr>
            <p:cNvSpPr/>
            <p:nvPr/>
          </p:nvSpPr>
          <p:spPr>
            <a:xfrm>
              <a:off x="7404100" y="6244556"/>
              <a:ext cx="1828800" cy="387950"/>
            </a:xfrm>
            <a:prstGeom prst="rect">
              <a:avLst/>
            </a:prstGeom>
            <a:solidFill>
              <a:srgbClr val="3B41E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1400" b="1" noProof="0">
                  <a:latin typeface="Arial" panose="020B0604020202020204" pitchFamily="34" charset="0"/>
                  <a:cs typeface="Arial" panose="020B0604020202020204" pitchFamily="34" charset="0"/>
                </a:rPr>
                <a:t>Generation</a:t>
              </a:r>
            </a:p>
          </p:txBody>
        </p:sp>
        <p:sp>
          <p:nvSpPr>
            <p:cNvPr id="18" name="Rectangle 17">
              <a:extLst>
                <a:ext uri="{FF2B5EF4-FFF2-40B4-BE49-F238E27FC236}">
                  <a16:creationId xmlns:a16="http://schemas.microsoft.com/office/drawing/2014/main" id="{76AD06E0-9668-D53A-BA69-5A4F270E9699}"/>
                </a:ext>
              </a:extLst>
            </p:cNvPr>
            <p:cNvSpPr/>
            <p:nvPr/>
          </p:nvSpPr>
          <p:spPr>
            <a:xfrm>
              <a:off x="7404100" y="6800721"/>
              <a:ext cx="1828798" cy="387950"/>
            </a:xfrm>
            <a:prstGeom prst="rect">
              <a:avLst/>
            </a:prstGeom>
            <a:solidFill>
              <a:srgbClr val="C6060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1400" b="1" noProof="0">
                  <a:latin typeface="Arial" panose="020B0604020202020204" pitchFamily="34" charset="0"/>
                  <a:cs typeface="Arial" panose="020B0604020202020204" pitchFamily="34" charset="0"/>
                </a:rPr>
                <a:t>Consumption</a:t>
              </a:r>
            </a:p>
          </p:txBody>
        </p:sp>
        <p:cxnSp>
          <p:nvCxnSpPr>
            <p:cNvPr id="28" name="Connecteur droit 27">
              <a:extLst>
                <a:ext uri="{FF2B5EF4-FFF2-40B4-BE49-F238E27FC236}">
                  <a16:creationId xmlns:a16="http://schemas.microsoft.com/office/drawing/2014/main" id="{2BEFE634-94B0-2A3B-DBEF-DCB2F01897C8}"/>
                </a:ext>
              </a:extLst>
            </p:cNvPr>
            <p:cNvCxnSpPr>
              <a:cxnSpLocks/>
            </p:cNvCxnSpPr>
            <p:nvPr/>
          </p:nvCxnSpPr>
          <p:spPr>
            <a:xfrm>
              <a:off x="1460501" y="6135117"/>
              <a:ext cx="0" cy="11578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5307740D-DDA7-9D89-B477-7F9126ACC9C1}"/>
                </a:ext>
              </a:extLst>
            </p:cNvPr>
            <p:cNvCxnSpPr>
              <a:cxnSpLocks/>
            </p:cNvCxnSpPr>
            <p:nvPr/>
          </p:nvCxnSpPr>
          <p:spPr>
            <a:xfrm>
              <a:off x="4432300" y="6135117"/>
              <a:ext cx="0" cy="11578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B0830512-7FD1-3553-8DD6-A8759E809590}"/>
                </a:ext>
              </a:extLst>
            </p:cNvPr>
            <p:cNvCxnSpPr>
              <a:cxnSpLocks/>
            </p:cNvCxnSpPr>
            <p:nvPr/>
          </p:nvCxnSpPr>
          <p:spPr>
            <a:xfrm>
              <a:off x="7404100" y="6135117"/>
              <a:ext cx="0" cy="11578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5D8B5B64-CE2F-6269-44DC-BC2257922DAE}"/>
                </a:ext>
              </a:extLst>
            </p:cNvPr>
            <p:cNvSpPr txBox="1"/>
            <p:nvPr/>
          </p:nvSpPr>
          <p:spPr>
            <a:xfrm>
              <a:off x="1460498" y="5708425"/>
              <a:ext cx="2133602" cy="338554"/>
            </a:xfrm>
            <a:prstGeom prst="rect">
              <a:avLst/>
            </a:prstGeom>
            <a:noFill/>
          </p:spPr>
          <p:txBody>
            <a:bodyPr wrap="square">
              <a:spAutoFit/>
            </a:bodyPr>
            <a:lstStyle/>
            <a:p>
              <a:r>
                <a:rPr lang="en-GB" sz="1600" b="1" noProof="0">
                  <a:latin typeface="Arial" panose="020B0604020202020204" pitchFamily="34" charset="0"/>
                  <a:cs typeface="Arial" panose="020B0604020202020204" pitchFamily="34" charset="0"/>
                </a:rPr>
                <a:t>Positive imbalance</a:t>
              </a:r>
              <a:endParaRPr lang="en-GB" sz="1600" b="1" noProof="0"/>
            </a:p>
          </p:txBody>
        </p:sp>
        <p:sp>
          <p:nvSpPr>
            <p:cNvPr id="35" name="ZoneTexte 34">
              <a:extLst>
                <a:ext uri="{FF2B5EF4-FFF2-40B4-BE49-F238E27FC236}">
                  <a16:creationId xmlns:a16="http://schemas.microsoft.com/office/drawing/2014/main" id="{0868B84C-4E26-F168-BD45-A4B4E13B0080}"/>
                </a:ext>
              </a:extLst>
            </p:cNvPr>
            <p:cNvSpPr txBox="1"/>
            <p:nvPr/>
          </p:nvSpPr>
          <p:spPr>
            <a:xfrm>
              <a:off x="4432299" y="5708425"/>
              <a:ext cx="2133602" cy="338554"/>
            </a:xfrm>
            <a:prstGeom prst="rect">
              <a:avLst/>
            </a:prstGeom>
            <a:noFill/>
          </p:spPr>
          <p:txBody>
            <a:bodyPr wrap="square">
              <a:spAutoFit/>
            </a:bodyPr>
            <a:lstStyle/>
            <a:p>
              <a:r>
                <a:rPr lang="en-GB" sz="1600" b="1" noProof="0">
                  <a:latin typeface="Arial" panose="020B0604020202020204" pitchFamily="34" charset="0"/>
                  <a:cs typeface="Arial" panose="020B0604020202020204" pitchFamily="34" charset="0"/>
                </a:rPr>
                <a:t>Negative imbalance</a:t>
              </a:r>
              <a:endParaRPr lang="en-GB" sz="1600" b="1" noProof="0"/>
            </a:p>
          </p:txBody>
        </p:sp>
        <p:sp>
          <p:nvSpPr>
            <p:cNvPr id="36" name="ZoneTexte 35">
              <a:extLst>
                <a:ext uri="{FF2B5EF4-FFF2-40B4-BE49-F238E27FC236}">
                  <a16:creationId xmlns:a16="http://schemas.microsoft.com/office/drawing/2014/main" id="{215E63E1-C67B-F9CD-8E23-A9E2788D10EB}"/>
                </a:ext>
              </a:extLst>
            </p:cNvPr>
            <p:cNvSpPr txBox="1"/>
            <p:nvPr/>
          </p:nvSpPr>
          <p:spPr>
            <a:xfrm>
              <a:off x="7251698" y="5708425"/>
              <a:ext cx="2133602" cy="338554"/>
            </a:xfrm>
            <a:prstGeom prst="rect">
              <a:avLst/>
            </a:prstGeom>
            <a:noFill/>
          </p:spPr>
          <p:txBody>
            <a:bodyPr wrap="square">
              <a:spAutoFit/>
            </a:bodyPr>
            <a:lstStyle/>
            <a:p>
              <a:pPr algn="ctr"/>
              <a:r>
                <a:rPr lang="en-GB" sz="1600" b="1" noProof="0">
                  <a:latin typeface="Arial" panose="020B0604020202020204" pitchFamily="34" charset="0"/>
                  <a:cs typeface="Arial" panose="020B0604020202020204" pitchFamily="34" charset="0"/>
                </a:rPr>
                <a:t>No imbalance</a:t>
              </a:r>
              <a:endParaRPr lang="en-GB" sz="1600" b="1" noProof="0"/>
            </a:p>
          </p:txBody>
        </p:sp>
      </p:grpSp>
      <p:sp>
        <p:nvSpPr>
          <p:cNvPr id="38" name="Rectangle 37">
            <a:extLst>
              <a:ext uri="{FF2B5EF4-FFF2-40B4-BE49-F238E27FC236}">
                <a16:creationId xmlns:a16="http://schemas.microsoft.com/office/drawing/2014/main" id="{D90CAE0F-41C4-C861-43EA-517A979E3705}"/>
              </a:ext>
            </a:extLst>
          </p:cNvPr>
          <p:cNvSpPr/>
          <p:nvPr/>
        </p:nvSpPr>
        <p:spPr>
          <a:xfrm>
            <a:off x="698500" y="5464175"/>
            <a:ext cx="9220200" cy="198120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 name="Espace réservé du numéro de diapositive 5">
            <a:extLst>
              <a:ext uri="{FF2B5EF4-FFF2-40B4-BE49-F238E27FC236}">
                <a16:creationId xmlns:a16="http://schemas.microsoft.com/office/drawing/2014/main" id="{129FCC1B-7161-8EA6-098A-893DC3149640}"/>
              </a:ext>
            </a:extLst>
          </p:cNvPr>
          <p:cNvSpPr>
            <a:spLocks noGrp="1"/>
          </p:cNvSpPr>
          <p:nvPr>
            <p:ph type="sldNum" sz="quarter" idx="12"/>
          </p:nvPr>
        </p:nvSpPr>
        <p:spPr/>
        <p:txBody>
          <a:bodyPr/>
          <a:lstStyle/>
          <a:p>
            <a:fld id="{C7CC0789-4E3B-4896-AB79-9C52DA5A6F9C}" type="slidenum">
              <a:rPr lang="en-GB" smtClean="0"/>
              <a:t>61</a:t>
            </a:fld>
            <a:endParaRPr lang="en-GB"/>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8583B97-BAAC-11CF-DF4D-F13971805B00}"/>
              </a:ext>
            </a:extLst>
          </p:cNvPr>
          <p:cNvSpPr txBox="1"/>
          <p:nvPr/>
        </p:nvSpPr>
        <p:spPr>
          <a:xfrm>
            <a:off x="589585" y="349892"/>
            <a:ext cx="6204915"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Price signals in the balance markets (1/2) </a:t>
            </a:r>
          </a:p>
        </p:txBody>
      </p:sp>
      <p:sp>
        <p:nvSpPr>
          <p:cNvPr id="10" name="ZoneTexte 9">
            <a:extLst>
              <a:ext uri="{FF2B5EF4-FFF2-40B4-BE49-F238E27FC236}">
                <a16:creationId xmlns:a16="http://schemas.microsoft.com/office/drawing/2014/main" id="{16674747-9D2B-E699-7DF2-49B31CACFF3A}"/>
              </a:ext>
            </a:extLst>
          </p:cNvPr>
          <p:cNvSpPr txBox="1"/>
          <p:nvPr/>
        </p:nvSpPr>
        <p:spPr>
          <a:xfrm>
            <a:off x="589585" y="2026894"/>
            <a:ext cx="9481515" cy="4401205"/>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imbalance market operates with imbalance prices. This pricing incentivises producers and consumers to be as accurate as possible in their scheduling to avoid costly imbalances.</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These prices are designed to reflect the costs the TSO incurs to maintain grid stability, such as:</a:t>
            </a:r>
          </a:p>
          <a:p>
            <a:pPr algn="just"/>
            <a:endParaRPr lang="en-GB" sz="2000" b="1" noProof="0">
              <a:latin typeface="Arial" panose="020B0604020202020204" pitchFamily="34" charset="0"/>
              <a:cs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b="1" i="0" u="none" strike="noStrike" cap="none" normalizeH="0" baseline="0" noProof="0">
                <a:ln>
                  <a:noFill/>
                </a:ln>
                <a:solidFill>
                  <a:schemeClr val="tx1"/>
                </a:solidFill>
                <a:effectLst/>
                <a:latin typeface="Arial" panose="020B0604020202020204" pitchFamily="34" charset="0"/>
              </a:rPr>
              <a:t>Upward reserves:</a:t>
            </a:r>
            <a:r>
              <a:rPr kumimoji="0" lang="en-GB" sz="2000" b="0" i="0" u="none" strike="noStrike" cap="none" normalizeH="0" baseline="0" noProof="0">
                <a:ln>
                  <a:noFill/>
                </a:ln>
                <a:solidFill>
                  <a:schemeClr val="tx1"/>
                </a:solidFill>
                <a:effectLst/>
                <a:latin typeface="Arial" panose="020B0604020202020204" pitchFamily="34" charset="0"/>
              </a:rPr>
              <a:t> In cases of a shortfall (g</a:t>
            </a:r>
            <a:r>
              <a:rPr lang="en-GB" sz="2000" noProof="0">
                <a:solidFill>
                  <a:schemeClr val="tx1"/>
                </a:solidFill>
                <a:latin typeface="Arial" panose="020B0604020202020204" pitchFamily="34" charset="0"/>
              </a:rPr>
              <a:t>eneration &lt; consumption</a:t>
            </a:r>
            <a:r>
              <a:rPr kumimoji="0" lang="en-GB" sz="2000" b="0" i="0" u="none" strike="noStrike" cap="none" normalizeH="0" baseline="0" noProof="0">
                <a:ln>
                  <a:noFill/>
                </a:ln>
                <a:solidFill>
                  <a:schemeClr val="tx1"/>
                </a:solidFill>
                <a:effectLst/>
                <a:latin typeface="Arial" panose="020B0604020202020204" pitchFamily="34" charset="0"/>
              </a:rPr>
              <a:t>), the TSO purchases additional electricity from </a:t>
            </a:r>
            <a:r>
              <a:rPr lang="en-GB" sz="2000" noProof="0">
                <a:solidFill>
                  <a:schemeClr val="tx1"/>
                </a:solidFill>
                <a:latin typeface="Arial" panose="020B0604020202020204" pitchFamily="34" charset="0"/>
              </a:rPr>
              <a:t>producers </a:t>
            </a:r>
            <a:r>
              <a:rPr kumimoji="0" lang="en-GB" sz="2000" b="0" i="0" u="none" strike="noStrike" cap="none" normalizeH="0" baseline="0" noProof="0">
                <a:ln>
                  <a:noFill/>
                </a:ln>
                <a:solidFill>
                  <a:schemeClr val="tx1"/>
                </a:solidFill>
                <a:effectLst/>
                <a:latin typeface="Arial" panose="020B0604020202020204" pitchFamily="34" charset="0"/>
              </a:rPr>
              <a:t>or storage systems capable of quickly increasing production.</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sz="2000" noProof="0">
              <a:solidFill>
                <a:schemeClr val="tx1"/>
              </a:solidFill>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b="1" i="0" u="none" strike="noStrike" cap="none" normalizeH="0" baseline="0" noProof="0">
                <a:ln>
                  <a:noFill/>
                </a:ln>
                <a:solidFill>
                  <a:schemeClr val="tx1"/>
                </a:solidFill>
                <a:effectLst/>
                <a:latin typeface="Arial" panose="020B0604020202020204" pitchFamily="34" charset="0"/>
              </a:rPr>
              <a:t>Downward reserves:</a:t>
            </a:r>
            <a:r>
              <a:rPr kumimoji="0" lang="en-GB" sz="2000" b="0" i="0" u="none" strike="noStrike" cap="none" normalizeH="0" baseline="0" noProof="0">
                <a:ln>
                  <a:noFill/>
                </a:ln>
                <a:solidFill>
                  <a:schemeClr val="tx1"/>
                </a:solidFill>
                <a:effectLst/>
                <a:latin typeface="Arial" panose="020B0604020202020204" pitchFamily="34" charset="0"/>
              </a:rPr>
              <a:t> In cases of oversupply (generation &gt; consumption), the TSO either asks producers to reduce production or pays flexible consumers to increase their demand.</a:t>
            </a:r>
          </a:p>
        </p:txBody>
      </p:sp>
      <p:sp>
        <p:nvSpPr>
          <p:cNvPr id="3" name="Espace réservé du numéro de diapositive 2">
            <a:extLst>
              <a:ext uri="{FF2B5EF4-FFF2-40B4-BE49-F238E27FC236}">
                <a16:creationId xmlns:a16="http://schemas.microsoft.com/office/drawing/2014/main" id="{54637C20-1894-6E72-9894-141FB52BC3CA}"/>
              </a:ext>
            </a:extLst>
          </p:cNvPr>
          <p:cNvSpPr>
            <a:spLocks noGrp="1"/>
          </p:cNvSpPr>
          <p:nvPr>
            <p:ph type="sldNum" sz="quarter" idx="12"/>
          </p:nvPr>
        </p:nvSpPr>
        <p:spPr/>
        <p:txBody>
          <a:bodyPr/>
          <a:lstStyle/>
          <a:p>
            <a:fld id="{C7CC0789-4E3B-4896-AB79-9C52DA5A6F9C}" type="slidenum">
              <a:rPr lang="en-GB" smtClean="0"/>
              <a:t>62</a:t>
            </a:fld>
            <a:endParaRPr lang="en-GB"/>
          </a:p>
        </p:txBody>
      </p:sp>
    </p:spTree>
    <p:extLst>
      <p:ext uri="{BB962C8B-B14F-4D97-AF65-F5344CB8AC3E}">
        <p14:creationId xmlns:p14="http://schemas.microsoft.com/office/powerpoint/2010/main" val="11067298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a:extLst>
              <a:ext uri="{FF2B5EF4-FFF2-40B4-BE49-F238E27FC236}">
                <a16:creationId xmlns:a16="http://schemas.microsoft.com/office/drawing/2014/main" id="{AB527AC0-EDB4-13E6-FB7D-922DE634E5A4}"/>
              </a:ext>
            </a:extLst>
          </p:cNvPr>
          <p:cNvGrpSpPr/>
          <p:nvPr/>
        </p:nvGrpSpPr>
        <p:grpSpPr>
          <a:xfrm>
            <a:off x="4114933" y="5192327"/>
            <a:ext cx="2463532" cy="438763"/>
            <a:chOff x="11250594" y="3061824"/>
            <a:chExt cx="2672840" cy="476042"/>
          </a:xfrm>
        </p:grpSpPr>
        <p:pic>
          <p:nvPicPr>
            <p:cNvPr id="5" name="Image 4">
              <a:extLst>
                <a:ext uri="{FF2B5EF4-FFF2-40B4-BE49-F238E27FC236}">
                  <a16:creationId xmlns:a16="http://schemas.microsoft.com/office/drawing/2014/main" id="{F533F7BF-7ACD-E10B-76FA-539B3E426082}"/>
                </a:ext>
              </a:extLst>
            </p:cNvPr>
            <p:cNvPicPr>
              <a:picLocks noChangeAspect="1"/>
            </p:cNvPicPr>
            <p:nvPr/>
          </p:nvPicPr>
          <p:blipFill>
            <a:blip r:embed="rId2"/>
            <a:srcRect l="11765" r="56100" b="419"/>
            <a:stretch/>
          </p:blipFill>
          <p:spPr>
            <a:xfrm>
              <a:off x="12955376" y="3061824"/>
              <a:ext cx="968058" cy="476042"/>
            </a:xfrm>
            <a:prstGeom prst="rect">
              <a:avLst/>
            </a:prstGeom>
          </p:spPr>
        </p:pic>
        <p:pic>
          <p:nvPicPr>
            <p:cNvPr id="6" name="Image 5">
              <a:extLst>
                <a:ext uri="{FF2B5EF4-FFF2-40B4-BE49-F238E27FC236}">
                  <a16:creationId xmlns:a16="http://schemas.microsoft.com/office/drawing/2014/main" id="{F9F8A52E-14B2-F7CC-E8FC-D164FF498115}"/>
                </a:ext>
              </a:extLst>
            </p:cNvPr>
            <p:cNvPicPr>
              <a:picLocks noChangeAspect="1"/>
            </p:cNvPicPr>
            <p:nvPr/>
          </p:nvPicPr>
          <p:blipFill>
            <a:blip r:embed="rId2"/>
            <a:srcRect l="41009" r="12777" b="419"/>
            <a:stretch/>
          </p:blipFill>
          <p:spPr>
            <a:xfrm>
              <a:off x="11250594" y="3061824"/>
              <a:ext cx="1392159" cy="476042"/>
            </a:xfrm>
            <a:prstGeom prst="rect">
              <a:avLst/>
            </a:prstGeom>
          </p:spPr>
        </p:pic>
      </p:grpSp>
      <p:pic>
        <p:nvPicPr>
          <p:cNvPr id="7" name="Image 6">
            <a:extLst>
              <a:ext uri="{FF2B5EF4-FFF2-40B4-BE49-F238E27FC236}">
                <a16:creationId xmlns:a16="http://schemas.microsoft.com/office/drawing/2014/main" id="{244DEC01-1C10-FFF8-14FA-307D804D8088}"/>
              </a:ext>
            </a:extLst>
          </p:cNvPr>
          <p:cNvPicPr>
            <a:picLocks noChangeAspect="1"/>
          </p:cNvPicPr>
          <p:nvPr/>
        </p:nvPicPr>
        <p:blipFill>
          <a:blip r:embed="rId3"/>
          <a:stretch>
            <a:fillRect/>
          </a:stretch>
        </p:blipFill>
        <p:spPr>
          <a:xfrm>
            <a:off x="1420516" y="1683992"/>
            <a:ext cx="7852368" cy="3578699"/>
          </a:xfrm>
          <a:prstGeom prst="rect">
            <a:avLst/>
          </a:prstGeom>
        </p:spPr>
      </p:pic>
      <p:sp>
        <p:nvSpPr>
          <p:cNvPr id="8" name="Rectangle 7">
            <a:extLst>
              <a:ext uri="{FF2B5EF4-FFF2-40B4-BE49-F238E27FC236}">
                <a16:creationId xmlns:a16="http://schemas.microsoft.com/office/drawing/2014/main" id="{557C59B7-A7CC-D9E0-C9D6-D7194904984D}"/>
              </a:ext>
            </a:extLst>
          </p:cNvPr>
          <p:cNvSpPr/>
          <p:nvPr/>
        </p:nvSpPr>
        <p:spPr>
          <a:xfrm>
            <a:off x="894141" y="1456651"/>
            <a:ext cx="8905114" cy="431333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0" name="ZoneTexte 9">
            <a:extLst>
              <a:ext uri="{FF2B5EF4-FFF2-40B4-BE49-F238E27FC236}">
                <a16:creationId xmlns:a16="http://schemas.microsoft.com/office/drawing/2014/main" id="{F586915A-EDC3-E65D-E633-47C1BE8C38DA}"/>
              </a:ext>
            </a:extLst>
          </p:cNvPr>
          <p:cNvSpPr txBox="1"/>
          <p:nvPr/>
        </p:nvSpPr>
        <p:spPr>
          <a:xfrm>
            <a:off x="589584" y="6546169"/>
            <a:ext cx="9481516" cy="707886"/>
          </a:xfrm>
          <a:prstGeom prst="rect">
            <a:avLst/>
          </a:prstGeom>
          <a:noFill/>
        </p:spPr>
        <p:txBody>
          <a:bodyPr wrap="square">
            <a:spAutoFit/>
          </a:bodyPr>
          <a:lstStyle/>
          <a:p>
            <a:pPr algn="just"/>
            <a:r>
              <a:rPr lang="en-GB" sz="2000" b="0" i="0" u="none" strike="noStrike" baseline="0" noProof="0">
                <a:solidFill>
                  <a:srgbClr val="000000"/>
                </a:solidFill>
                <a:latin typeface="Arial" panose="020B0604020202020204" pitchFamily="34" charset="0"/>
              </a:rPr>
              <a:t>Market participants (producers or </a:t>
            </a:r>
            <a:r>
              <a:rPr lang="en-GB" sz="2000" noProof="0">
                <a:solidFill>
                  <a:srgbClr val="000000"/>
                </a:solidFill>
                <a:latin typeface="Arial" panose="020B0604020202020204" pitchFamily="34" charset="0"/>
              </a:rPr>
              <a:t>major</a:t>
            </a:r>
            <a:r>
              <a:rPr lang="en-GB" sz="2000" b="0" i="0" u="none" strike="noStrike" baseline="0" noProof="0">
                <a:solidFill>
                  <a:srgbClr val="000000"/>
                </a:solidFill>
                <a:latin typeface="Arial" panose="020B0604020202020204" pitchFamily="34" charset="0"/>
              </a:rPr>
              <a:t> consumers) who deviate from their schedules must pay or receive compensation based on these imbalance prices.</a:t>
            </a:r>
            <a:endParaRPr lang="en-GB" sz="2000" noProof="0"/>
          </a:p>
        </p:txBody>
      </p:sp>
      <p:sp>
        <p:nvSpPr>
          <p:cNvPr id="11" name="ZoneTexte 10">
            <a:extLst>
              <a:ext uri="{FF2B5EF4-FFF2-40B4-BE49-F238E27FC236}">
                <a16:creationId xmlns:a16="http://schemas.microsoft.com/office/drawing/2014/main" id="{24F8697C-2614-BAB7-1012-42176DBFC154}"/>
              </a:ext>
            </a:extLst>
          </p:cNvPr>
          <p:cNvSpPr txBox="1"/>
          <p:nvPr/>
        </p:nvSpPr>
        <p:spPr>
          <a:xfrm>
            <a:off x="589585" y="349892"/>
            <a:ext cx="6204915"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Price signals in the balance markets (2/2) </a:t>
            </a:r>
          </a:p>
        </p:txBody>
      </p:sp>
      <p:sp>
        <p:nvSpPr>
          <p:cNvPr id="14" name="ZoneTexte 13">
            <a:extLst>
              <a:ext uri="{FF2B5EF4-FFF2-40B4-BE49-F238E27FC236}">
                <a16:creationId xmlns:a16="http://schemas.microsoft.com/office/drawing/2014/main" id="{BD07E857-2EB9-25A4-5112-B389D8BA2C03}"/>
              </a:ext>
            </a:extLst>
          </p:cNvPr>
          <p:cNvSpPr txBox="1"/>
          <p:nvPr/>
        </p:nvSpPr>
        <p:spPr>
          <a:xfrm>
            <a:off x="2806056" y="5846396"/>
            <a:ext cx="5081286" cy="307777"/>
          </a:xfrm>
          <a:prstGeom prst="rect">
            <a:avLst/>
          </a:prstGeom>
          <a:noFill/>
        </p:spPr>
        <p:txBody>
          <a:bodyPr wrap="square" rtlCol="0">
            <a:spAutoFit/>
          </a:bodyPr>
          <a:lstStyle/>
          <a:p>
            <a:pPr algn="ctr"/>
            <a:r>
              <a:rPr lang="en-GB" sz="1400" i="1" noProof="0">
                <a:latin typeface="Arial" panose="020B0604020202020204" pitchFamily="34" charset="0"/>
                <a:cs typeface="Arial" panose="020B0604020202020204" pitchFamily="34" charset="0"/>
              </a:rPr>
              <a:t>Imbalance prices on 17/09/2024.</a:t>
            </a:r>
          </a:p>
        </p:txBody>
      </p:sp>
      <p:sp>
        <p:nvSpPr>
          <p:cNvPr id="3" name="Espace réservé du numéro de diapositive 2">
            <a:extLst>
              <a:ext uri="{FF2B5EF4-FFF2-40B4-BE49-F238E27FC236}">
                <a16:creationId xmlns:a16="http://schemas.microsoft.com/office/drawing/2014/main" id="{3948AE19-3471-002D-F30A-9F519DC12B7C}"/>
              </a:ext>
            </a:extLst>
          </p:cNvPr>
          <p:cNvSpPr>
            <a:spLocks noGrp="1"/>
          </p:cNvSpPr>
          <p:nvPr>
            <p:ph type="sldNum" sz="quarter" idx="12"/>
          </p:nvPr>
        </p:nvSpPr>
        <p:spPr/>
        <p:txBody>
          <a:bodyPr/>
          <a:lstStyle/>
          <a:p>
            <a:fld id="{C7CC0789-4E3B-4896-AB79-9C52DA5A6F9C}" type="slidenum">
              <a:rPr lang="en-GB" smtClean="0"/>
              <a:t>63</a:t>
            </a:fld>
            <a:endParaRPr lang="en-GB"/>
          </a:p>
        </p:txBody>
      </p:sp>
    </p:spTree>
    <p:extLst>
      <p:ext uri="{BB962C8B-B14F-4D97-AF65-F5344CB8AC3E}">
        <p14:creationId xmlns:p14="http://schemas.microsoft.com/office/powerpoint/2010/main" val="21273195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32FC763-A656-6079-B013-CDF9C0115905}"/>
              </a:ext>
            </a:extLst>
          </p:cNvPr>
          <p:cNvSpPr txBox="1"/>
          <p:nvPr/>
        </p:nvSpPr>
        <p:spPr>
          <a:xfrm>
            <a:off x="589585" y="349892"/>
            <a:ext cx="2166315" cy="461665"/>
          </a:xfrm>
          <a:prstGeom prst="rect">
            <a:avLst/>
          </a:prstGeom>
          <a:noFill/>
        </p:spPr>
        <p:txBody>
          <a:bodyPr wrap="square">
            <a:spAutoFit/>
          </a:bodyPr>
          <a:lstStyle/>
          <a:p>
            <a:r>
              <a:rPr lang="en-GB" sz="2400" b="1" u="sng" noProof="0">
                <a:latin typeface="Arial" panose="020B0604020202020204" pitchFamily="34" charset="0"/>
                <a:cs typeface="Arial" panose="020B0604020202020204" pitchFamily="34" charset="0"/>
              </a:rPr>
              <a:t>Exercise 1:</a:t>
            </a:r>
          </a:p>
        </p:txBody>
      </p:sp>
      <p:sp>
        <p:nvSpPr>
          <p:cNvPr id="10" name="ZoneTexte 9">
            <a:extLst>
              <a:ext uri="{FF2B5EF4-FFF2-40B4-BE49-F238E27FC236}">
                <a16:creationId xmlns:a16="http://schemas.microsoft.com/office/drawing/2014/main" id="{31DFCD0D-602F-7023-10E8-230074E91FC6}"/>
              </a:ext>
            </a:extLst>
          </p:cNvPr>
          <p:cNvSpPr txBox="1"/>
          <p:nvPr/>
        </p:nvSpPr>
        <p:spPr>
          <a:xfrm>
            <a:off x="589585" y="2274150"/>
            <a:ext cx="9481515" cy="3477875"/>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A wind producer has sold 25 MWh of electricity at a price of €45/MWh on the day-ahead market for the period 10:00-10:15. Due to inaccurate wind forecasts at the time of market clearing (day-ahead market), the actual production deviates from the original schedule. The imbalance price for this market period</a:t>
            </a:r>
            <a:r>
              <a:rPr lang="en-GB" sz="2000" b="1" noProof="0">
                <a:latin typeface="Arial" panose="020B0604020202020204" pitchFamily="34" charset="0"/>
                <a:cs typeface="Arial" panose="020B0604020202020204" pitchFamily="34" charset="0"/>
              </a:rPr>
              <a:t>*</a:t>
            </a:r>
            <a:r>
              <a:rPr lang="en-GB" sz="2000" noProof="0">
                <a:latin typeface="Arial" panose="020B0604020202020204" pitchFamily="34" charset="0"/>
                <a:cs typeface="Arial" panose="020B0604020202020204" pitchFamily="34" charset="0"/>
              </a:rPr>
              <a:t> is set at €50/MWh.</a:t>
            </a:r>
          </a:p>
          <a:p>
            <a:pPr algn="just"/>
            <a:endParaRPr lang="en-GB" sz="2000"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1. </a:t>
            </a:r>
            <a:r>
              <a:rPr lang="en-GB" sz="2000" noProof="0">
                <a:latin typeface="Arial" panose="020B0604020202020204" pitchFamily="34" charset="0"/>
                <a:cs typeface="Arial" panose="020B0604020202020204" pitchFamily="34" charset="0"/>
              </a:rPr>
              <a:t>What is the revenue of this producer if its actual production is </a:t>
            </a:r>
            <a:r>
              <a:rPr lang="en-GB" sz="2000">
                <a:latin typeface="Arial" panose="020B0604020202020204" pitchFamily="34" charset="0"/>
                <a:cs typeface="Arial" panose="020B0604020202020204" pitchFamily="34" charset="0"/>
              </a:rPr>
              <a:t>20</a:t>
            </a:r>
            <a:r>
              <a:rPr lang="en-GB" sz="2000" noProof="0">
                <a:latin typeface="Arial" panose="020B0604020202020204" pitchFamily="34" charset="0"/>
                <a:cs typeface="Arial" panose="020B0604020202020204" pitchFamily="34" charset="0"/>
              </a:rPr>
              <a:t> MWh?</a:t>
            </a:r>
          </a:p>
          <a:p>
            <a:pPr algn="just"/>
            <a:endParaRPr lang="en-GB" sz="2000"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2. </a:t>
            </a:r>
            <a:r>
              <a:rPr lang="en-GB" sz="2000" noProof="0">
                <a:latin typeface="Arial" panose="020B0604020202020204" pitchFamily="34" charset="0"/>
                <a:cs typeface="Arial" panose="020B0604020202020204" pitchFamily="34" charset="0"/>
              </a:rPr>
              <a:t>What is the revenue of this producer if its forecast is correct?</a:t>
            </a:r>
          </a:p>
          <a:p>
            <a:pPr algn="just"/>
            <a:endParaRPr lang="en-GB" sz="2000"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3. </a:t>
            </a:r>
            <a:r>
              <a:rPr lang="en-GB" sz="2000" noProof="0">
                <a:latin typeface="Arial" panose="020B0604020202020204" pitchFamily="34" charset="0"/>
                <a:cs typeface="Arial" panose="020B0604020202020204" pitchFamily="34" charset="0"/>
              </a:rPr>
              <a:t>What is the revenue of this producer if its actual production is </a:t>
            </a:r>
            <a:r>
              <a:rPr lang="en-GB" sz="2000">
                <a:latin typeface="Arial" panose="020B0604020202020204" pitchFamily="34" charset="0"/>
                <a:cs typeface="Arial" panose="020B0604020202020204" pitchFamily="34" charset="0"/>
              </a:rPr>
              <a:t>30</a:t>
            </a:r>
            <a:r>
              <a:rPr lang="en-GB" sz="2000" noProof="0">
                <a:latin typeface="Arial" panose="020B0604020202020204" pitchFamily="34" charset="0"/>
                <a:cs typeface="Arial" panose="020B0604020202020204" pitchFamily="34" charset="0"/>
              </a:rPr>
              <a:t> MWh?</a:t>
            </a:r>
          </a:p>
        </p:txBody>
      </p:sp>
      <p:sp>
        <p:nvSpPr>
          <p:cNvPr id="2" name="ZoneTexte 1">
            <a:extLst>
              <a:ext uri="{FF2B5EF4-FFF2-40B4-BE49-F238E27FC236}">
                <a16:creationId xmlns:a16="http://schemas.microsoft.com/office/drawing/2014/main" id="{B2EA1B9E-8AED-740B-B28F-B6C6166B859B}"/>
              </a:ext>
            </a:extLst>
          </p:cNvPr>
          <p:cNvSpPr txBox="1"/>
          <p:nvPr/>
        </p:nvSpPr>
        <p:spPr>
          <a:xfrm>
            <a:off x="216767" y="7186756"/>
            <a:ext cx="8995813" cy="692497"/>
          </a:xfrm>
          <a:prstGeom prst="rect">
            <a:avLst/>
          </a:prstGeom>
          <a:noFill/>
        </p:spPr>
        <p:txBody>
          <a:bodyPr wrap="square" rtlCol="0">
            <a:spAutoFit/>
          </a:bodyPr>
          <a:lstStyle/>
          <a:p>
            <a:pPr algn="just"/>
            <a:r>
              <a:rPr lang="en-GB" sz="1300" noProof="0">
                <a:latin typeface="Arial" panose="020B0604020202020204" pitchFamily="34" charset="0"/>
                <a:cs typeface="Arial" panose="020B0604020202020204" pitchFamily="34" charset="0"/>
              </a:rPr>
              <a:t>*On the day-ahead market, a period is 15 minutes. In some EU markets, electricity delivery is expected to be balanced over intervals of 15 minutes. This introduces what is called a quarter-hourly (15-minute) granularity in terms of production and consumption obligations. </a:t>
            </a:r>
          </a:p>
        </p:txBody>
      </p:sp>
      <p:sp>
        <p:nvSpPr>
          <p:cNvPr id="4" name="Espace réservé du numéro de diapositive 3">
            <a:extLst>
              <a:ext uri="{FF2B5EF4-FFF2-40B4-BE49-F238E27FC236}">
                <a16:creationId xmlns:a16="http://schemas.microsoft.com/office/drawing/2014/main" id="{F1658758-0E58-F2C2-03DF-9A4B20B9C888}"/>
              </a:ext>
            </a:extLst>
          </p:cNvPr>
          <p:cNvSpPr>
            <a:spLocks noGrp="1"/>
          </p:cNvSpPr>
          <p:nvPr>
            <p:ph type="sldNum" sz="quarter" idx="12"/>
          </p:nvPr>
        </p:nvSpPr>
        <p:spPr/>
        <p:txBody>
          <a:bodyPr/>
          <a:lstStyle/>
          <a:p>
            <a:fld id="{C7CC0789-4E3B-4896-AB79-9C52DA5A6F9C}" type="slidenum">
              <a:rPr lang="en-GB" smtClean="0"/>
              <a:t>64</a:t>
            </a:fld>
            <a:endParaRPr lang="en-GB"/>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A57672FE-2242-040E-91A2-EBCD56D40B3F}"/>
              </a:ext>
            </a:extLst>
          </p:cNvPr>
          <p:cNvSpPr txBox="1"/>
          <p:nvPr/>
        </p:nvSpPr>
        <p:spPr>
          <a:xfrm>
            <a:off x="589585" y="349892"/>
            <a:ext cx="2166315" cy="461665"/>
          </a:xfrm>
          <a:prstGeom prst="rect">
            <a:avLst/>
          </a:prstGeom>
          <a:noFill/>
        </p:spPr>
        <p:txBody>
          <a:bodyPr wrap="square">
            <a:spAutoFit/>
          </a:bodyPr>
          <a:lstStyle/>
          <a:p>
            <a:r>
              <a:rPr lang="en-GB" sz="2400" b="1" u="sng" noProof="0">
                <a:latin typeface="Arial" panose="020B0604020202020204" pitchFamily="34" charset="0"/>
                <a:cs typeface="Arial" panose="020B0604020202020204" pitchFamily="34" charset="0"/>
              </a:rPr>
              <a:t>Solution:</a:t>
            </a:r>
          </a:p>
        </p:txBody>
      </p: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0A44EA80-FF7B-9F82-4DB3-F8F6E6E50006}"/>
                  </a:ext>
                </a:extLst>
              </p:cNvPr>
              <p:cNvSpPr txBox="1"/>
              <p:nvPr/>
            </p:nvSpPr>
            <p:spPr>
              <a:xfrm>
                <a:off x="589585" y="1405981"/>
                <a:ext cx="8867166" cy="5755422"/>
              </a:xfrm>
              <a:prstGeom prst="rect">
                <a:avLst/>
              </a:prstGeom>
              <a:noFill/>
            </p:spPr>
            <p:txBody>
              <a:bodyPr wrap="square">
                <a:spAutoFit/>
              </a:bodyPr>
              <a:lstStyle/>
              <a:p>
                <a:pPr algn="just"/>
                <a:r>
                  <a:rPr lang="en-GB" sz="2000" b="1" noProof="0" dirty="0" err="1">
                    <a:latin typeface="Arial" panose="020B0604020202020204" pitchFamily="34" charset="0"/>
                    <a:cs typeface="Arial" panose="020B0604020202020204" pitchFamily="34" charset="0"/>
                  </a:rPr>
                  <a:t>Revenu</a:t>
                </a:r>
                <a:r>
                  <a:rPr lang="en-GB" sz="2000" b="1" noProof="0" dirty="0">
                    <a:latin typeface="Arial" panose="020B0604020202020204" pitchFamily="34" charset="0"/>
                    <a:cs typeface="Arial" panose="020B0604020202020204" pitchFamily="34" charset="0"/>
                  </a:rPr>
                  <a:t> = Q</a:t>
                </a:r>
                <a:r>
                  <a:rPr lang="en-GB" sz="2000" b="1" baseline="-25000" noProof="0" dirty="0">
                    <a:latin typeface="Arial" panose="020B0604020202020204" pitchFamily="34" charset="0"/>
                    <a:cs typeface="Arial" panose="020B0604020202020204" pitchFamily="34" charset="0"/>
                  </a:rPr>
                  <a:t>DA</a:t>
                </a:r>
                <a:r>
                  <a:rPr lang="en-GB" sz="2000" b="1" dirty="0">
                    <a:latin typeface="Arial" panose="020B0604020202020204" pitchFamily="34" charset="0"/>
                    <a:cs typeface="Arial" panose="020B0604020202020204" pitchFamily="34" charset="0"/>
                  </a:rPr>
                  <a:t> × </a:t>
                </a:r>
                <a:r>
                  <a:rPr lang="en-GB" sz="2000" b="1" noProof="0" dirty="0">
                    <a:latin typeface="Arial" panose="020B0604020202020204" pitchFamily="34" charset="0"/>
                    <a:cs typeface="Arial" panose="020B0604020202020204" pitchFamily="34" charset="0"/>
                  </a:rPr>
                  <a:t>P</a:t>
                </a:r>
                <a:r>
                  <a:rPr lang="en-GB" sz="2000" b="1" baseline="-25000" noProof="0" dirty="0">
                    <a:latin typeface="Arial" panose="020B0604020202020204" pitchFamily="34" charset="0"/>
                    <a:cs typeface="Arial" panose="020B0604020202020204" pitchFamily="34" charset="0"/>
                  </a:rPr>
                  <a:t>DA</a:t>
                </a:r>
                <a:r>
                  <a:rPr lang="en-GB" sz="2000" b="1" noProof="0" dirty="0">
                    <a:latin typeface="Arial" panose="020B0604020202020204" pitchFamily="34" charset="0"/>
                    <a:cs typeface="Arial" panose="020B0604020202020204" pitchFamily="34" charset="0"/>
                  </a:rPr>
                  <a:t> + ( </a:t>
                </a:r>
                <a:r>
                  <a:rPr lang="en-GB" sz="2000" b="1" noProof="0" dirty="0" err="1">
                    <a:latin typeface="Arial" panose="020B0604020202020204" pitchFamily="34" charset="0"/>
                    <a:cs typeface="Arial" panose="020B0604020202020204" pitchFamily="34" charset="0"/>
                  </a:rPr>
                  <a:t>Q</a:t>
                </a:r>
                <a:r>
                  <a:rPr lang="en-GB" sz="2000" b="1" baseline="-25000" noProof="0" dirty="0" err="1">
                    <a:latin typeface="Arial" panose="020B0604020202020204" pitchFamily="34" charset="0"/>
                    <a:cs typeface="Arial" panose="020B0604020202020204" pitchFamily="34" charset="0"/>
                  </a:rPr>
                  <a:t>act</a:t>
                </a:r>
                <a:r>
                  <a:rPr lang="en-GB" sz="2000" b="1" noProof="0" dirty="0">
                    <a:latin typeface="Arial" panose="020B0604020202020204" pitchFamily="34" charset="0"/>
                    <a:cs typeface="Arial" panose="020B0604020202020204" pitchFamily="34" charset="0"/>
                  </a:rPr>
                  <a:t> - Q</a:t>
                </a:r>
                <a:r>
                  <a:rPr lang="en-GB" sz="2000" b="1" baseline="-25000" noProof="0" dirty="0">
                    <a:latin typeface="Arial" panose="020B0604020202020204" pitchFamily="34" charset="0"/>
                    <a:cs typeface="Arial" panose="020B0604020202020204" pitchFamily="34" charset="0"/>
                  </a:rPr>
                  <a:t>DA</a:t>
                </a:r>
                <a:r>
                  <a:rPr lang="en-GB" sz="2000" b="1" noProof="0" dirty="0">
                    <a:latin typeface="Arial" panose="020B0604020202020204" pitchFamily="34" charset="0"/>
                    <a:cs typeface="Arial" panose="020B0604020202020204" pitchFamily="34" charset="0"/>
                  </a:rPr>
                  <a:t> ) × </a:t>
                </a:r>
                <a:r>
                  <a:rPr lang="en-GB" sz="2000" b="1" noProof="0" dirty="0" err="1">
                    <a:latin typeface="Arial" panose="020B0604020202020204" pitchFamily="34" charset="0"/>
                    <a:cs typeface="Arial" panose="020B0604020202020204" pitchFamily="34" charset="0"/>
                  </a:rPr>
                  <a:t>P</a:t>
                </a:r>
                <a:r>
                  <a:rPr lang="en-GB" sz="2000" b="1" baseline="-25000" noProof="0" dirty="0" err="1">
                    <a:latin typeface="Arial" panose="020B0604020202020204" pitchFamily="34" charset="0"/>
                    <a:cs typeface="Arial" panose="020B0604020202020204" pitchFamily="34" charset="0"/>
                  </a:rPr>
                  <a:t>imb</a:t>
                </a:r>
                <a:endParaRPr lang="en-GB" sz="2000" b="1" baseline="-25000" noProof="0" dirty="0">
                  <a:latin typeface="Arial" panose="020B0604020202020204" pitchFamily="34" charset="0"/>
                  <a:cs typeface="Arial" panose="020B0604020202020204" pitchFamily="34" charset="0"/>
                </a:endParaRPr>
              </a:p>
              <a:p>
                <a:pPr algn="just"/>
                <a:endParaRPr lang="en-GB" sz="2000" b="1" noProof="0" dirty="0">
                  <a:latin typeface="Arial" panose="020B0604020202020204" pitchFamily="34" charset="0"/>
                  <a:cs typeface="Arial" panose="020B0604020202020204" pitchFamily="34" charset="0"/>
                </a:endParaRPr>
              </a:p>
              <a:p>
                <a:pPr algn="just"/>
                <a:r>
                  <a:rPr lang="en-GB" sz="2000" b="1" noProof="0" dirty="0">
                    <a:latin typeface="Arial" panose="020B0604020202020204" pitchFamily="34" charset="0"/>
                    <a:cs typeface="Arial" panose="020B0604020202020204" pitchFamily="34" charset="0"/>
                  </a:rPr>
                  <a:t>Part 1:</a:t>
                </a:r>
              </a:p>
              <a:p>
                <a:pPr algn="just"/>
                <a:endParaRPr lang="en-GB" sz="16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Day-ahead market revenue: </a:t>
                </a:r>
                <a:r>
                  <a:rPr lang="en-GB" sz="2000" dirty="0">
                    <a:latin typeface="Arial" panose="020B0604020202020204" pitchFamily="34" charset="0"/>
                    <a:cs typeface="Arial" panose="020B0604020202020204" pitchFamily="34" charset="0"/>
                  </a:rPr>
                  <a:t>25</a:t>
                </a:r>
                <a:r>
                  <a:rPr lang="en-GB" sz="2000" noProof="0" dirty="0">
                    <a:latin typeface="Arial" panose="020B0604020202020204" pitchFamily="34" charset="0"/>
                    <a:cs typeface="Arial" panose="020B0604020202020204" pitchFamily="34" charset="0"/>
                  </a:rPr>
                  <a:t>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45 = €1,125.</a:t>
                </a:r>
              </a:p>
              <a:p>
                <a:pPr algn="just"/>
                <a:r>
                  <a:rPr lang="en-GB" sz="2000" noProof="0" dirty="0">
                    <a:latin typeface="Arial" panose="020B0604020202020204" pitchFamily="34" charset="0"/>
                    <a:cs typeface="Arial" panose="020B0604020202020204" pitchFamily="34" charset="0"/>
                  </a:rPr>
                  <a:t>Imbalance market revenue: (20 - 25)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50 = </a:t>
                </a:r>
                <a:r>
                  <a:rPr lang="en-GB" sz="2000" dirty="0">
                    <a:latin typeface="Arial" panose="020B0604020202020204" pitchFamily="34" charset="0"/>
                    <a:cs typeface="Arial" panose="020B0604020202020204" pitchFamily="34" charset="0"/>
                  </a:rPr>
                  <a:t>€-250</a:t>
                </a:r>
                <a:r>
                  <a:rPr lang="en-GB" sz="2000" noProof="0" dirty="0">
                    <a:latin typeface="Arial" panose="020B0604020202020204" pitchFamily="34" charset="0"/>
                    <a:cs typeface="Arial" panose="020B0604020202020204" pitchFamily="34" charset="0"/>
                  </a:rPr>
                  <a:t>.</a:t>
                </a:r>
              </a:p>
              <a:p>
                <a:pPr algn="just"/>
                <a:r>
                  <a:rPr lang="en-GB" sz="2000" noProof="0" dirty="0">
                    <a:latin typeface="Arial" panose="020B0604020202020204" pitchFamily="34" charset="0"/>
                    <a:cs typeface="Arial" panose="020B0604020202020204" pitchFamily="34" charset="0"/>
                  </a:rPr>
                  <a:t>Eventually, the producer’s revenue is equal to €875.</a:t>
                </a:r>
              </a:p>
              <a:p>
                <a:pPr algn="just"/>
                <a:endParaRPr lang="en-GB" sz="2000" noProof="0" dirty="0">
                  <a:latin typeface="Arial" panose="020B0604020202020204" pitchFamily="34" charset="0"/>
                  <a:cs typeface="Arial" panose="020B0604020202020204" pitchFamily="34" charset="0"/>
                </a:endParaRPr>
              </a:p>
              <a:p>
                <a:pPr algn="just"/>
                <a:r>
                  <a:rPr lang="en-GB" sz="2000" b="1" noProof="0" dirty="0">
                    <a:latin typeface="Arial" panose="020B0604020202020204" pitchFamily="34" charset="0"/>
                    <a:cs typeface="Arial" panose="020B0604020202020204" pitchFamily="34" charset="0"/>
                  </a:rPr>
                  <a:t>Part 2:</a:t>
                </a:r>
              </a:p>
              <a:p>
                <a:pPr algn="just"/>
                <a:endParaRPr lang="en-GB" sz="16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Day-ahead market revenue: 25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45 = </a:t>
                </a:r>
                <a:r>
                  <a:rPr lang="en-GB" sz="2000" dirty="0">
                    <a:latin typeface="Arial" panose="020B0604020202020204" pitchFamily="34" charset="0"/>
                    <a:cs typeface="Arial" panose="020B0604020202020204" pitchFamily="34" charset="0"/>
                  </a:rPr>
                  <a:t>€</a:t>
                </a:r>
                <a:r>
                  <a:rPr lang="en-GB" sz="2000" noProof="0" dirty="0">
                    <a:latin typeface="Arial" panose="020B0604020202020204" pitchFamily="34" charset="0"/>
                    <a:cs typeface="Arial" panose="020B0604020202020204" pitchFamily="34" charset="0"/>
                  </a:rPr>
                  <a:t>1,125.</a:t>
                </a:r>
              </a:p>
              <a:p>
                <a:pPr algn="just"/>
                <a:r>
                  <a:rPr lang="en-GB" sz="2000" noProof="0" dirty="0">
                    <a:latin typeface="Arial" panose="020B0604020202020204" pitchFamily="34" charset="0"/>
                    <a:cs typeface="Arial" panose="020B0604020202020204" pitchFamily="34" charset="0"/>
                  </a:rPr>
                  <a:t>Imbalance market revenue: 0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50 = </a:t>
                </a:r>
                <a:r>
                  <a:rPr lang="en-GB" sz="2000" dirty="0">
                    <a:latin typeface="Arial" panose="020B0604020202020204" pitchFamily="34" charset="0"/>
                    <a:cs typeface="Arial" panose="020B0604020202020204" pitchFamily="34" charset="0"/>
                  </a:rPr>
                  <a:t>€</a:t>
                </a:r>
                <a:r>
                  <a:rPr lang="en-GB" sz="2000" noProof="0" dirty="0">
                    <a:latin typeface="Arial" panose="020B0604020202020204" pitchFamily="34" charset="0"/>
                    <a:cs typeface="Arial" panose="020B0604020202020204" pitchFamily="34" charset="0"/>
                  </a:rPr>
                  <a:t>0.</a:t>
                </a:r>
              </a:p>
              <a:p>
                <a:pPr algn="just"/>
                <a:r>
                  <a:rPr lang="en-GB" sz="2000" noProof="0" dirty="0">
                    <a:latin typeface="Arial" panose="020B0604020202020204" pitchFamily="34" charset="0"/>
                    <a:cs typeface="Arial" panose="020B0604020202020204" pitchFamily="34" charset="0"/>
                  </a:rPr>
                  <a:t>Eventually, the producer’s revenue is equal to </a:t>
                </a:r>
                <a:r>
                  <a:rPr lang="en-GB" sz="2000" dirty="0">
                    <a:latin typeface="Arial" panose="020B0604020202020204" pitchFamily="34" charset="0"/>
                    <a:cs typeface="Arial" panose="020B0604020202020204" pitchFamily="34" charset="0"/>
                  </a:rPr>
                  <a:t>€</a:t>
                </a:r>
                <a:r>
                  <a:rPr lang="en-GB" sz="2000" noProof="0" dirty="0">
                    <a:latin typeface="Arial" panose="020B0604020202020204" pitchFamily="34" charset="0"/>
                    <a:cs typeface="Arial" panose="020B0604020202020204" pitchFamily="34" charset="0"/>
                  </a:rPr>
                  <a:t>1,125.</a:t>
                </a:r>
              </a:p>
              <a:p>
                <a:pPr algn="just"/>
                <a:endParaRPr lang="en-GB" sz="2000" b="1" noProof="0" dirty="0">
                  <a:latin typeface="Arial" panose="020B0604020202020204" pitchFamily="34" charset="0"/>
                  <a:cs typeface="Arial" panose="020B0604020202020204" pitchFamily="34" charset="0"/>
                </a:endParaRPr>
              </a:p>
              <a:p>
                <a:pPr algn="just"/>
                <a:r>
                  <a:rPr lang="en-GB" sz="2000" b="1" noProof="0" dirty="0">
                    <a:latin typeface="Arial" panose="020B0604020202020204" pitchFamily="34" charset="0"/>
                    <a:cs typeface="Arial" panose="020B0604020202020204" pitchFamily="34" charset="0"/>
                  </a:rPr>
                  <a:t>Part 3:</a:t>
                </a:r>
              </a:p>
              <a:p>
                <a:pPr algn="just"/>
                <a:endParaRPr lang="en-GB" sz="1600" noProof="0" dirty="0">
                  <a:latin typeface="Arial" panose="020B0604020202020204" pitchFamily="34" charset="0"/>
                  <a:cs typeface="Arial" panose="020B0604020202020204" pitchFamily="34" charset="0"/>
                </a:endParaRPr>
              </a:p>
              <a:p>
                <a:pPr algn="just"/>
                <a:r>
                  <a:rPr lang="en-GB" sz="2000" noProof="0" dirty="0">
                    <a:latin typeface="Arial" panose="020B0604020202020204" pitchFamily="34" charset="0"/>
                    <a:cs typeface="Arial" panose="020B0604020202020204" pitchFamily="34" charset="0"/>
                  </a:rPr>
                  <a:t>Day-ahead market revenue: </a:t>
                </a:r>
                <a:r>
                  <a:rPr lang="en-GB" sz="2000" dirty="0">
                    <a:latin typeface="Arial" panose="020B0604020202020204" pitchFamily="34" charset="0"/>
                    <a:cs typeface="Arial" panose="020B0604020202020204" pitchFamily="34" charset="0"/>
                  </a:rPr>
                  <a:t>25</a:t>
                </a:r>
                <a:r>
                  <a:rPr lang="en-GB" sz="2000" noProof="0" dirty="0">
                    <a:latin typeface="Arial" panose="020B0604020202020204" pitchFamily="34" charset="0"/>
                    <a:cs typeface="Arial" panose="020B0604020202020204" pitchFamily="34" charset="0"/>
                  </a:rPr>
                  <a:t>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45 = </a:t>
                </a:r>
                <a:r>
                  <a:rPr lang="en-GB" sz="2000" dirty="0">
                    <a:latin typeface="Arial" panose="020B0604020202020204" pitchFamily="34" charset="0"/>
                    <a:cs typeface="Arial" panose="020B0604020202020204" pitchFamily="34" charset="0"/>
                  </a:rPr>
                  <a:t>€</a:t>
                </a:r>
                <a:r>
                  <a:rPr lang="en-GB" sz="2000" noProof="0" dirty="0">
                    <a:latin typeface="Arial" panose="020B0604020202020204" pitchFamily="34" charset="0"/>
                    <a:cs typeface="Arial" panose="020B0604020202020204" pitchFamily="34" charset="0"/>
                  </a:rPr>
                  <a:t>1,125.</a:t>
                </a:r>
              </a:p>
              <a:p>
                <a:pPr algn="just"/>
                <a:r>
                  <a:rPr lang="en-GB" sz="2000" noProof="0" dirty="0">
                    <a:latin typeface="Arial" panose="020B0604020202020204" pitchFamily="34" charset="0"/>
                    <a:cs typeface="Arial" panose="020B0604020202020204" pitchFamily="34" charset="0"/>
                  </a:rPr>
                  <a:t>Imbalance market revenue: (30 - 25) </a:t>
                </a:r>
                <a14:m>
                  <m:oMath xmlns:m="http://schemas.openxmlformats.org/officeDocument/2006/math">
                    <m:r>
                      <m:rPr>
                        <m:nor/>
                      </m:rPr>
                      <a:rPr lang="en-GB" sz="2000" i="0" noProof="0" smtClean="0">
                        <a:latin typeface="Arial" panose="020B0604020202020204" pitchFamily="34" charset="0"/>
                        <a:ea typeface="Cambria Math" panose="02040503050406030204" pitchFamily="18" charset="0"/>
                        <a:cs typeface="Arial" panose="020B0604020202020204" pitchFamily="34" charset="0"/>
                      </a:rPr>
                      <m:t>×</m:t>
                    </m:r>
                  </m:oMath>
                </a14:m>
                <a:r>
                  <a:rPr lang="en-GB" sz="2000" noProof="0" dirty="0">
                    <a:latin typeface="Arial" panose="020B0604020202020204" pitchFamily="34" charset="0"/>
                    <a:cs typeface="Arial" panose="020B0604020202020204" pitchFamily="34" charset="0"/>
                  </a:rPr>
                  <a:t> 50 = </a:t>
                </a:r>
                <a:r>
                  <a:rPr lang="en-GB" sz="2000" dirty="0">
                    <a:latin typeface="Arial" panose="020B0604020202020204" pitchFamily="34" charset="0"/>
                    <a:cs typeface="Arial" panose="020B0604020202020204" pitchFamily="34" charset="0"/>
                  </a:rPr>
                  <a:t>€250.</a:t>
                </a:r>
              </a:p>
              <a:p>
                <a:pPr algn="just"/>
                <a:r>
                  <a:rPr lang="en-GB" sz="2000" noProof="0" dirty="0">
                    <a:latin typeface="Arial" panose="020B0604020202020204" pitchFamily="34" charset="0"/>
                    <a:cs typeface="Arial" panose="020B0604020202020204" pitchFamily="34" charset="0"/>
                  </a:rPr>
                  <a:t>Eventually, the producer’s revenue is equal to </a:t>
                </a:r>
                <a:r>
                  <a:rPr lang="en-GB" sz="2000" dirty="0">
                    <a:latin typeface="Arial" panose="020B0604020202020204" pitchFamily="34" charset="0"/>
                    <a:cs typeface="Arial" panose="020B0604020202020204" pitchFamily="34" charset="0"/>
                  </a:rPr>
                  <a:t>€1,375</a:t>
                </a:r>
                <a:r>
                  <a:rPr lang="en-GB" sz="2000" noProof="0" dirty="0">
                    <a:latin typeface="Arial" panose="020B0604020202020204" pitchFamily="34" charset="0"/>
                    <a:cs typeface="Arial" panose="020B0604020202020204" pitchFamily="34" charset="0"/>
                  </a:rPr>
                  <a:t>.</a:t>
                </a:r>
              </a:p>
            </p:txBody>
          </p:sp>
        </mc:Choice>
        <mc:Fallback xmlns="">
          <p:sp>
            <p:nvSpPr>
              <p:cNvPr id="10" name="ZoneTexte 9">
                <a:extLst>
                  <a:ext uri="{FF2B5EF4-FFF2-40B4-BE49-F238E27FC236}">
                    <a16:creationId xmlns:a16="http://schemas.microsoft.com/office/drawing/2014/main" id="{0A44EA80-FF7B-9F82-4DB3-F8F6E6E50006}"/>
                  </a:ext>
                </a:extLst>
              </p:cNvPr>
              <p:cNvSpPr txBox="1">
                <a:spLocks noRot="1" noChangeAspect="1" noMove="1" noResize="1" noEditPoints="1" noAdjustHandles="1" noChangeArrowheads="1" noChangeShapeType="1" noTextEdit="1"/>
              </p:cNvSpPr>
              <p:nvPr/>
            </p:nvSpPr>
            <p:spPr>
              <a:xfrm>
                <a:off x="589585" y="1405981"/>
                <a:ext cx="8867166" cy="5755422"/>
              </a:xfrm>
              <a:prstGeom prst="rect">
                <a:avLst/>
              </a:prstGeom>
              <a:blipFill>
                <a:blip r:embed="rId3"/>
                <a:stretch>
                  <a:fillRect l="-757" t="-530" b="-1059"/>
                </a:stretch>
              </a:blipFill>
            </p:spPr>
            <p:txBody>
              <a:bodyPr/>
              <a:lstStyle/>
              <a:p>
                <a:r>
                  <a:rPr lang="fr-BE">
                    <a:noFill/>
                  </a:rPr>
                  <a:t> </a:t>
                </a:r>
              </a:p>
            </p:txBody>
          </p:sp>
        </mc:Fallback>
      </mc:AlternateContent>
      <p:sp>
        <p:nvSpPr>
          <p:cNvPr id="3" name="Espace réservé du numéro de diapositive 2">
            <a:extLst>
              <a:ext uri="{FF2B5EF4-FFF2-40B4-BE49-F238E27FC236}">
                <a16:creationId xmlns:a16="http://schemas.microsoft.com/office/drawing/2014/main" id="{C1788356-6182-B8A2-8423-9289EFA8CD2F}"/>
              </a:ext>
            </a:extLst>
          </p:cNvPr>
          <p:cNvSpPr>
            <a:spLocks noGrp="1"/>
          </p:cNvSpPr>
          <p:nvPr>
            <p:ph type="sldNum" sz="quarter" idx="12"/>
          </p:nvPr>
        </p:nvSpPr>
        <p:spPr/>
        <p:txBody>
          <a:bodyPr/>
          <a:lstStyle/>
          <a:p>
            <a:fld id="{C7CC0789-4E3B-4896-AB79-9C52DA5A6F9C}" type="slidenum">
              <a:rPr lang="en-GB" smtClean="0"/>
              <a:t>65</a:t>
            </a:fld>
            <a:endParaRPr lang="en-GB"/>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601DAD2F-F959-A17D-130A-AB0F3D97099B}"/>
              </a:ext>
            </a:extLst>
          </p:cNvPr>
          <p:cNvSpPr txBox="1"/>
          <p:nvPr/>
        </p:nvSpPr>
        <p:spPr>
          <a:xfrm>
            <a:off x="584395" y="1238331"/>
            <a:ext cx="9420485" cy="4093428"/>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In the third part of the previous exercise, the producer's positive imbalance (excess production) partially offsets the negative imbalance of the entire power system, resulting in a revenue surplus. </a:t>
            </a:r>
            <a:r>
              <a:rPr lang="en-GB" sz="2000" b="1" noProof="0">
                <a:latin typeface="Arial" panose="020B0604020202020204" pitchFamily="34" charset="0"/>
                <a:cs typeface="Arial" panose="020B0604020202020204" pitchFamily="34" charset="0"/>
              </a:rPr>
              <a:t>This can encourage speculative behaviour in the imbalance market, which is undesirable as it could lead to significant instabilities in the power system.</a:t>
            </a:r>
          </a:p>
          <a:p>
            <a:pPr algn="just"/>
            <a:endParaRPr lang="en-GB" sz="1000" b="1"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To address this, </a:t>
            </a:r>
            <a:r>
              <a:rPr lang="en-GB" sz="2000" b="1" noProof="0">
                <a:latin typeface="Arial" panose="020B0604020202020204" pitchFamily="34" charset="0"/>
                <a:cs typeface="Arial" panose="020B0604020202020204" pitchFamily="34" charset="0"/>
              </a:rPr>
              <a:t>a two-price imbalance settlement is used </a:t>
            </a:r>
            <a:r>
              <a:rPr lang="en-GB" sz="2000" noProof="0">
                <a:latin typeface="Arial" panose="020B0604020202020204" pitchFamily="34" charset="0"/>
                <a:cs typeface="Arial" panose="020B0604020202020204" pitchFamily="34" charset="0"/>
              </a:rPr>
              <a:t>instead of a one-price imbalance settlement:</a:t>
            </a:r>
          </a:p>
          <a:p>
            <a:pPr algn="just"/>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Actors contributing to the power system imbalance are penalised based on the imbalance price;</a:t>
            </a:r>
          </a:p>
          <a:p>
            <a:pPr marL="342900"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Actors unintentionally offsetting the power system imbalance do not receive additional rewards beyond the day-ahead market clearing price.</a:t>
            </a:r>
          </a:p>
        </p:txBody>
      </p:sp>
      <p:sp>
        <p:nvSpPr>
          <p:cNvPr id="11" name="ZoneTexte 10">
            <a:extLst>
              <a:ext uri="{FF2B5EF4-FFF2-40B4-BE49-F238E27FC236}">
                <a16:creationId xmlns:a16="http://schemas.microsoft.com/office/drawing/2014/main" id="{F588858B-1663-49F8-F7D5-B13DC7B5BDED}"/>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The balancing market – Two-price imbalance settlement</a:t>
            </a:r>
          </a:p>
        </p:txBody>
      </p:sp>
      <p:sp>
        <p:nvSpPr>
          <p:cNvPr id="13" name="ZoneTexte 12">
            <a:extLst>
              <a:ext uri="{FF2B5EF4-FFF2-40B4-BE49-F238E27FC236}">
                <a16:creationId xmlns:a16="http://schemas.microsoft.com/office/drawing/2014/main" id="{17436F3A-CDC2-501C-5B32-46B39F90EFBF}"/>
              </a:ext>
            </a:extLst>
          </p:cNvPr>
          <p:cNvSpPr txBox="1"/>
          <p:nvPr/>
        </p:nvSpPr>
        <p:spPr>
          <a:xfrm>
            <a:off x="584395" y="5426965"/>
            <a:ext cx="9420484" cy="1785104"/>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Considering a two-price imbalance settlement policy in the third part, the producer’s revenue would be:</a:t>
            </a:r>
          </a:p>
          <a:p>
            <a:pPr algn="just"/>
            <a:endParaRPr lang="en-GB" sz="1000" spc="-12"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Day-ahead market revenue: 25 x 45 = </a:t>
            </a:r>
            <a:r>
              <a:rPr lang="en-GB" sz="2000">
                <a:latin typeface="Arial" panose="020B0604020202020204" pitchFamily="34" charset="0"/>
                <a:cs typeface="Arial" panose="020B0604020202020204" pitchFamily="34" charset="0"/>
              </a:rPr>
              <a:t>€</a:t>
            </a:r>
            <a:r>
              <a:rPr lang="en-GB" sz="2000" noProof="0">
                <a:latin typeface="Arial" panose="020B0604020202020204" pitchFamily="34" charset="0"/>
                <a:cs typeface="Arial" panose="020B0604020202020204" pitchFamily="34" charset="0"/>
              </a:rPr>
              <a:t>1,125.</a:t>
            </a:r>
          </a:p>
          <a:p>
            <a:pPr algn="just"/>
            <a:r>
              <a:rPr lang="en-GB" sz="2000" noProof="0">
                <a:latin typeface="Arial" panose="020B0604020202020204" pitchFamily="34" charset="0"/>
                <a:cs typeface="Arial" panose="020B0604020202020204" pitchFamily="34" charset="0"/>
              </a:rPr>
              <a:t>Imbalance market revenue: </a:t>
            </a:r>
            <a:r>
              <a:rPr lang="en-GB" sz="2000">
                <a:latin typeface="Arial" panose="020B0604020202020204" pitchFamily="34" charset="0"/>
                <a:cs typeface="Arial" panose="020B0604020202020204" pitchFamily="34" charset="0"/>
              </a:rPr>
              <a:t>5</a:t>
            </a:r>
            <a:r>
              <a:rPr lang="en-GB" sz="2000" noProof="0">
                <a:latin typeface="Arial" panose="020B0604020202020204" pitchFamily="34" charset="0"/>
                <a:cs typeface="Arial" panose="020B0604020202020204" pitchFamily="34" charset="0"/>
              </a:rPr>
              <a:t> x 45 = </a:t>
            </a:r>
            <a:r>
              <a:rPr lang="en-GB" sz="2000">
                <a:latin typeface="Arial" panose="020B0604020202020204" pitchFamily="34" charset="0"/>
                <a:cs typeface="Arial" panose="020B0604020202020204" pitchFamily="34" charset="0"/>
              </a:rPr>
              <a:t>€2</a:t>
            </a:r>
            <a:r>
              <a:rPr lang="en-GB" sz="2000" noProof="0">
                <a:latin typeface="Arial" panose="020B0604020202020204" pitchFamily="34" charset="0"/>
                <a:cs typeface="Arial" panose="020B0604020202020204" pitchFamily="34" charset="0"/>
              </a:rPr>
              <a:t>25.</a:t>
            </a:r>
          </a:p>
          <a:p>
            <a:pPr algn="just"/>
            <a:r>
              <a:rPr lang="en-GB" sz="2000" noProof="0">
                <a:latin typeface="Arial" panose="020B0604020202020204" pitchFamily="34" charset="0"/>
                <a:cs typeface="Arial" panose="020B0604020202020204" pitchFamily="34" charset="0"/>
              </a:rPr>
              <a:t>Eventually, the producer’s revenue is equal to </a:t>
            </a:r>
            <a:r>
              <a:rPr lang="en-GB" sz="2000">
                <a:latin typeface="Arial" panose="020B0604020202020204" pitchFamily="34" charset="0"/>
                <a:cs typeface="Arial" panose="020B0604020202020204" pitchFamily="34" charset="0"/>
              </a:rPr>
              <a:t>€1</a:t>
            </a:r>
            <a:r>
              <a:rPr lang="en-GB" sz="2000" noProof="0">
                <a:latin typeface="Arial" panose="020B0604020202020204" pitchFamily="34" charset="0"/>
                <a:cs typeface="Arial" panose="020B0604020202020204" pitchFamily="34" charset="0"/>
              </a:rPr>
              <a:t>,350.</a:t>
            </a:r>
          </a:p>
        </p:txBody>
      </p:sp>
      <p:sp>
        <p:nvSpPr>
          <p:cNvPr id="3" name="Espace réservé du numéro de diapositive 2">
            <a:extLst>
              <a:ext uri="{FF2B5EF4-FFF2-40B4-BE49-F238E27FC236}">
                <a16:creationId xmlns:a16="http://schemas.microsoft.com/office/drawing/2014/main" id="{C5EA48B2-CFBC-352C-E119-178A6A3876FF}"/>
              </a:ext>
            </a:extLst>
          </p:cNvPr>
          <p:cNvSpPr>
            <a:spLocks noGrp="1"/>
          </p:cNvSpPr>
          <p:nvPr>
            <p:ph type="sldNum" sz="quarter" idx="12"/>
          </p:nvPr>
        </p:nvSpPr>
        <p:spPr/>
        <p:txBody>
          <a:bodyPr/>
          <a:lstStyle/>
          <a:p>
            <a:fld id="{C7CC0789-4E3B-4896-AB79-9C52DA5A6F9C}" type="slidenum">
              <a:rPr lang="en-GB" smtClean="0"/>
              <a:t>66</a:t>
            </a:fld>
            <a:endParaRPr lang="en-GB"/>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D4BAAA9-F7C4-57F0-3638-CD1E11B8AA09}"/>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Presentation of the ancillary services market</a:t>
            </a:r>
          </a:p>
        </p:txBody>
      </p:sp>
      <p:sp>
        <p:nvSpPr>
          <p:cNvPr id="10" name="ZoneTexte 9">
            <a:extLst>
              <a:ext uri="{FF2B5EF4-FFF2-40B4-BE49-F238E27FC236}">
                <a16:creationId xmlns:a16="http://schemas.microsoft.com/office/drawing/2014/main" id="{C5D1F924-495B-D577-D201-0751BDB25D07}"/>
              </a:ext>
            </a:extLst>
          </p:cNvPr>
          <p:cNvSpPr txBox="1"/>
          <p:nvPr/>
        </p:nvSpPr>
        <p:spPr>
          <a:xfrm>
            <a:off x="589584" y="1699025"/>
            <a:ext cx="9421673" cy="5170646"/>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ancillary services market provide essential support services that maintain grid stability, reliability, and efficiency. It operates alongside primary electricity markets like the day-ahead and intraday markets.</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ancillary services market relies on a combination of market-based mechanisms and regulatory requirements. TSOs and DSOs procure ancillary services from market participants, including power plants, demand response providers, and other entities capable of delivering these services.</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There are multiple types of ancillary services, including:</a:t>
            </a:r>
          </a:p>
          <a:p>
            <a:pPr algn="just"/>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b="1" noProof="0">
                <a:latin typeface="Arial" panose="020B0604020202020204" pitchFamily="34" charset="0"/>
                <a:cs typeface="Arial" panose="020B0604020202020204" pitchFamily="34" charset="0"/>
              </a:rPr>
              <a:t>Frequency control:</a:t>
            </a:r>
            <a:r>
              <a:rPr lang="en-GB" sz="2000" noProof="0">
                <a:latin typeface="Arial" panose="020B0604020202020204" pitchFamily="34" charset="0"/>
                <a:cs typeface="Arial" panose="020B0604020202020204" pitchFamily="34" charset="0"/>
              </a:rPr>
              <a:t> Primary, secondary, and tertiary reserves</a:t>
            </a:r>
          </a:p>
          <a:p>
            <a:pPr marL="342900"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b="1" noProof="0">
                <a:latin typeface="Arial" panose="020B0604020202020204" pitchFamily="34" charset="0"/>
                <a:cs typeface="Arial" panose="020B0604020202020204" pitchFamily="34" charset="0"/>
              </a:rPr>
              <a:t>Voltage control: </a:t>
            </a:r>
            <a:r>
              <a:rPr lang="en-GB" sz="2000" noProof="0">
                <a:latin typeface="Arial" panose="020B0604020202020204" pitchFamily="34" charset="0"/>
                <a:cs typeface="Arial" panose="020B0604020202020204" pitchFamily="34" charset="0"/>
              </a:rPr>
              <a:t>Primary, secondary, and tertiary controls</a:t>
            </a:r>
          </a:p>
          <a:p>
            <a:pPr marL="342900"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b="1" noProof="0">
                <a:latin typeface="Arial" panose="020B0604020202020204" pitchFamily="34" charset="0"/>
                <a:cs typeface="Arial" panose="020B0604020202020204" pitchFamily="34" charset="0"/>
              </a:rPr>
              <a:t>System restart</a:t>
            </a:r>
            <a:r>
              <a:rPr lang="en-GB" sz="2000" noProof="0">
                <a:latin typeface="Arial" panose="020B0604020202020204" pitchFamily="34" charset="0"/>
                <a:cs typeface="Arial" panose="020B0604020202020204" pitchFamily="34" charset="0"/>
              </a:rPr>
              <a:t>: Black start capability</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 market operator is also Elia, in Belgium.</a:t>
            </a:r>
          </a:p>
        </p:txBody>
      </p:sp>
      <p:sp>
        <p:nvSpPr>
          <p:cNvPr id="3" name="Espace réservé du numéro de diapositive 2">
            <a:extLst>
              <a:ext uri="{FF2B5EF4-FFF2-40B4-BE49-F238E27FC236}">
                <a16:creationId xmlns:a16="http://schemas.microsoft.com/office/drawing/2014/main" id="{949F4082-EE39-4943-4EEA-B24F1961B616}"/>
              </a:ext>
            </a:extLst>
          </p:cNvPr>
          <p:cNvSpPr>
            <a:spLocks noGrp="1"/>
          </p:cNvSpPr>
          <p:nvPr>
            <p:ph type="sldNum" sz="quarter" idx="12"/>
          </p:nvPr>
        </p:nvSpPr>
        <p:spPr/>
        <p:txBody>
          <a:bodyPr/>
          <a:lstStyle/>
          <a:p>
            <a:fld id="{C7CC0789-4E3B-4896-AB79-9C52DA5A6F9C}" type="slidenum">
              <a:rPr lang="en-GB" smtClean="0"/>
              <a:t>67</a:t>
            </a:fld>
            <a:endParaRPr lang="en-GB"/>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E45482E-0D55-CA95-9FCF-17A45608710F}"/>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Ancillary services classification</a:t>
            </a:r>
          </a:p>
        </p:txBody>
      </p:sp>
      <p:grpSp>
        <p:nvGrpSpPr>
          <p:cNvPr id="5" name="Groupe 4">
            <a:extLst>
              <a:ext uri="{FF2B5EF4-FFF2-40B4-BE49-F238E27FC236}">
                <a16:creationId xmlns:a16="http://schemas.microsoft.com/office/drawing/2014/main" id="{112FDF67-DAB5-FA04-6DD2-B12C4FF308A7}"/>
              </a:ext>
            </a:extLst>
          </p:cNvPr>
          <p:cNvGrpSpPr/>
          <p:nvPr/>
        </p:nvGrpSpPr>
        <p:grpSpPr>
          <a:xfrm>
            <a:off x="842685" y="2092534"/>
            <a:ext cx="9008030" cy="4479716"/>
            <a:chOff x="957680" y="1489929"/>
            <a:chExt cx="8680594" cy="4112006"/>
          </a:xfrm>
        </p:grpSpPr>
        <p:sp>
          <p:nvSpPr>
            <p:cNvPr id="6" name="Rectangle 5">
              <a:extLst>
                <a:ext uri="{FF2B5EF4-FFF2-40B4-BE49-F238E27FC236}">
                  <a16:creationId xmlns:a16="http://schemas.microsoft.com/office/drawing/2014/main" id="{32D673F9-51CE-C690-EB1D-FC07DA7DE0CC}"/>
                </a:ext>
              </a:extLst>
            </p:cNvPr>
            <p:cNvSpPr/>
            <p:nvPr/>
          </p:nvSpPr>
          <p:spPr>
            <a:xfrm>
              <a:off x="1048776" y="1489929"/>
              <a:ext cx="8589498" cy="620110"/>
            </a:xfrm>
            <a:prstGeom prst="rect">
              <a:avLst/>
            </a:prstGeom>
            <a:solidFill>
              <a:srgbClr val="CCD9E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noProof="0">
                  <a:solidFill>
                    <a:schemeClr val="tx1"/>
                  </a:solidFill>
                  <a:latin typeface="Arial" panose="020B0604020202020204" pitchFamily="34" charset="0"/>
                  <a:cs typeface="Arial" panose="020B0604020202020204" pitchFamily="34" charset="0"/>
                </a:rPr>
                <a:t>Ancillary services classification related to system operation</a:t>
              </a:r>
            </a:p>
          </p:txBody>
        </p:sp>
        <p:sp>
          <p:nvSpPr>
            <p:cNvPr id="7" name="Rectangle 6">
              <a:extLst>
                <a:ext uri="{FF2B5EF4-FFF2-40B4-BE49-F238E27FC236}">
                  <a16:creationId xmlns:a16="http://schemas.microsoft.com/office/drawing/2014/main" id="{22052F07-54F1-FCAF-16AD-D42B891A2744}"/>
                </a:ext>
              </a:extLst>
            </p:cNvPr>
            <p:cNvSpPr/>
            <p:nvPr/>
          </p:nvSpPr>
          <p:spPr>
            <a:xfrm>
              <a:off x="1048775" y="2695275"/>
              <a:ext cx="2577293" cy="62011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noProof="0">
                  <a:solidFill>
                    <a:schemeClr val="tx1"/>
                  </a:solidFill>
                  <a:latin typeface="Arial" panose="020B0604020202020204" pitchFamily="34" charset="0"/>
                  <a:cs typeface="Arial" panose="020B0604020202020204" pitchFamily="34" charset="0"/>
                </a:rPr>
                <a:t>Frequency control</a:t>
              </a:r>
            </a:p>
          </p:txBody>
        </p:sp>
        <p:sp>
          <p:nvSpPr>
            <p:cNvPr id="8" name="Rectangle 7">
              <a:extLst>
                <a:ext uri="{FF2B5EF4-FFF2-40B4-BE49-F238E27FC236}">
                  <a16:creationId xmlns:a16="http://schemas.microsoft.com/office/drawing/2014/main" id="{5BF7ABBC-F89C-9711-3B6E-042421EFDFB6}"/>
                </a:ext>
              </a:extLst>
            </p:cNvPr>
            <p:cNvSpPr/>
            <p:nvPr/>
          </p:nvSpPr>
          <p:spPr>
            <a:xfrm>
              <a:off x="4054878" y="2695275"/>
              <a:ext cx="2577293" cy="62011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noProof="0">
                  <a:solidFill>
                    <a:schemeClr val="tx1"/>
                  </a:solidFill>
                  <a:latin typeface="Arial" panose="020B0604020202020204" pitchFamily="34" charset="0"/>
                  <a:cs typeface="Arial" panose="020B0604020202020204" pitchFamily="34" charset="0"/>
                </a:rPr>
                <a:t>Voltage control</a:t>
              </a:r>
            </a:p>
          </p:txBody>
        </p:sp>
        <p:sp>
          <p:nvSpPr>
            <p:cNvPr id="9" name="Rectangle 8">
              <a:extLst>
                <a:ext uri="{FF2B5EF4-FFF2-40B4-BE49-F238E27FC236}">
                  <a16:creationId xmlns:a16="http://schemas.microsoft.com/office/drawing/2014/main" id="{A3819055-817E-0F15-FC5D-5EE03045122A}"/>
                </a:ext>
              </a:extLst>
            </p:cNvPr>
            <p:cNvSpPr/>
            <p:nvPr/>
          </p:nvSpPr>
          <p:spPr>
            <a:xfrm>
              <a:off x="7060981" y="2695275"/>
              <a:ext cx="2577293" cy="62011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noProof="0">
                  <a:solidFill>
                    <a:schemeClr val="tx1"/>
                  </a:solidFill>
                  <a:latin typeface="Arial" panose="020B0604020202020204" pitchFamily="34" charset="0"/>
                  <a:cs typeface="Arial" panose="020B0604020202020204" pitchFamily="34" charset="0"/>
                </a:rPr>
                <a:t>System restart</a:t>
              </a:r>
            </a:p>
          </p:txBody>
        </p:sp>
        <p:sp>
          <p:nvSpPr>
            <p:cNvPr id="10" name="Rectangle 9">
              <a:extLst>
                <a:ext uri="{FF2B5EF4-FFF2-40B4-BE49-F238E27FC236}">
                  <a16:creationId xmlns:a16="http://schemas.microsoft.com/office/drawing/2014/main" id="{198B2D20-8700-756D-39ED-C3B6EAA02F33}"/>
                </a:ext>
              </a:extLst>
            </p:cNvPr>
            <p:cNvSpPr/>
            <p:nvPr/>
          </p:nvSpPr>
          <p:spPr>
            <a:xfrm>
              <a:off x="957680" y="3520712"/>
              <a:ext cx="2948668" cy="20812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sz="1600" noProof="0">
                  <a:solidFill>
                    <a:schemeClr val="tx1"/>
                  </a:solidFill>
                  <a:latin typeface="Arial" panose="020B0604020202020204" pitchFamily="34" charset="0"/>
                  <a:cs typeface="Arial" panose="020B0604020202020204" pitchFamily="34" charset="0"/>
                </a:rPr>
                <a:t>Automatic Generation Control (AGC)</a:t>
              </a:r>
            </a:p>
            <a:p>
              <a:pPr marL="285750" indent="-285750">
                <a:buFont typeface="Arial" panose="020B0604020202020204" pitchFamily="34" charset="0"/>
                <a:buChar char="•"/>
              </a:pPr>
              <a:r>
                <a:rPr lang="en-GB" sz="1600" noProof="0">
                  <a:solidFill>
                    <a:schemeClr val="tx1"/>
                  </a:solidFill>
                  <a:latin typeface="Arial" panose="020B0604020202020204" pitchFamily="34" charset="0"/>
                  <a:cs typeface="Arial" panose="020B0604020202020204" pitchFamily="34" charset="0"/>
                </a:rPr>
                <a:t>Primary regulation</a:t>
              </a:r>
            </a:p>
            <a:p>
              <a:pPr marL="285750" indent="-285750">
                <a:buFont typeface="Arial" panose="020B0604020202020204" pitchFamily="34" charset="0"/>
                <a:buChar char="•"/>
              </a:pPr>
              <a:r>
                <a:rPr lang="en-GB" sz="1600" noProof="0">
                  <a:solidFill>
                    <a:schemeClr val="tx1"/>
                  </a:solidFill>
                  <a:latin typeface="Arial" panose="020B0604020202020204" pitchFamily="34" charset="0"/>
                  <a:cs typeface="Arial" panose="020B0604020202020204" pitchFamily="34" charset="0"/>
                </a:rPr>
                <a:t>Secondary regulation</a:t>
              </a:r>
            </a:p>
            <a:p>
              <a:pPr marL="285750" indent="-285750">
                <a:buFont typeface="Arial" panose="020B0604020202020204" pitchFamily="34" charset="0"/>
                <a:buChar char="•"/>
              </a:pPr>
              <a:r>
                <a:rPr lang="en-GB" sz="1600" noProof="0">
                  <a:solidFill>
                    <a:schemeClr val="tx1"/>
                  </a:solidFill>
                  <a:latin typeface="Arial" panose="020B0604020202020204" pitchFamily="34" charset="0"/>
                  <a:cs typeface="Arial" panose="020B0604020202020204" pitchFamily="34" charset="0"/>
                </a:rPr>
                <a:t>High-frequency response</a:t>
              </a:r>
            </a:p>
            <a:p>
              <a:pPr marL="285750" indent="-285750">
                <a:buFont typeface="Arial" panose="020B0604020202020204" pitchFamily="34" charset="0"/>
                <a:buChar char="•"/>
              </a:pPr>
              <a:r>
                <a:rPr lang="en-GB" sz="1600" noProof="0">
                  <a:solidFill>
                    <a:schemeClr val="tx1"/>
                  </a:solidFill>
                  <a:latin typeface="Arial" panose="020B0604020202020204" pitchFamily="34" charset="0"/>
                  <a:cs typeface="Arial" panose="020B0604020202020204" pitchFamily="34" charset="0"/>
                </a:rPr>
                <a:t>Spinning reserve</a:t>
              </a:r>
            </a:p>
            <a:p>
              <a:pPr marL="285750" indent="-285750">
                <a:buFont typeface="Arial" panose="020B0604020202020204" pitchFamily="34" charset="0"/>
                <a:buChar char="•"/>
              </a:pPr>
              <a:r>
                <a:rPr lang="en-GB" sz="1600" noProof="0">
                  <a:solidFill>
                    <a:schemeClr val="tx1"/>
                  </a:solidFill>
                  <a:latin typeface="Arial" panose="020B0604020202020204" pitchFamily="34" charset="0"/>
                  <a:cs typeface="Arial" panose="020B0604020202020204" pitchFamily="34" charset="0"/>
                </a:rPr>
                <a:t>Non-spinning reserve</a:t>
              </a:r>
            </a:p>
            <a:p>
              <a:pPr marL="285750" indent="-285750">
                <a:buFont typeface="Arial" panose="020B0604020202020204" pitchFamily="34" charset="0"/>
                <a:buChar char="•"/>
              </a:pPr>
              <a:r>
                <a:rPr lang="en-GB" sz="1600" noProof="0">
                  <a:solidFill>
                    <a:schemeClr val="tx1"/>
                  </a:solidFill>
                  <a:latin typeface="Arial" panose="020B0604020202020204" pitchFamily="34" charset="0"/>
                  <a:cs typeface="Arial" panose="020B0604020202020204" pitchFamily="34" charset="0"/>
                </a:rPr>
                <a:t>Emergency control actions</a:t>
              </a:r>
            </a:p>
            <a:p>
              <a:pPr marL="285750" indent="-285750" algn="ctr">
                <a:buFont typeface="Arial" panose="020B0604020202020204" pitchFamily="34" charset="0"/>
                <a:buChar char="•"/>
              </a:pPr>
              <a:endParaRPr lang="en-GB" b="1" noProof="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FB46308-1DC7-2682-A227-7CB61EDD30B1}"/>
                </a:ext>
              </a:extLst>
            </p:cNvPr>
            <p:cNvSpPr/>
            <p:nvPr/>
          </p:nvSpPr>
          <p:spPr>
            <a:xfrm>
              <a:off x="3981308" y="3510279"/>
              <a:ext cx="2948668" cy="9669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sz="1600" noProof="0">
                  <a:solidFill>
                    <a:schemeClr val="tx1"/>
                  </a:solidFill>
                  <a:latin typeface="Arial" panose="020B0604020202020204" pitchFamily="34" charset="0"/>
                  <a:cs typeface="Arial" panose="020B0604020202020204" pitchFamily="34" charset="0"/>
                </a:rPr>
                <a:t>Primary control</a:t>
              </a:r>
            </a:p>
            <a:p>
              <a:pPr marL="285750" indent="-285750">
                <a:buFont typeface="Arial" panose="020B0604020202020204" pitchFamily="34" charset="0"/>
                <a:buChar char="•"/>
              </a:pPr>
              <a:r>
                <a:rPr lang="en-GB" sz="1600" noProof="0">
                  <a:solidFill>
                    <a:schemeClr val="tx1"/>
                  </a:solidFill>
                  <a:latin typeface="Arial" panose="020B0604020202020204" pitchFamily="34" charset="0"/>
                  <a:cs typeface="Arial" panose="020B0604020202020204" pitchFamily="34" charset="0"/>
                </a:rPr>
                <a:t>Secondary control</a:t>
              </a:r>
            </a:p>
            <a:p>
              <a:pPr marL="285750" indent="-285750">
                <a:buFont typeface="Arial" panose="020B0604020202020204" pitchFamily="34" charset="0"/>
                <a:buChar char="•"/>
              </a:pPr>
              <a:r>
                <a:rPr lang="en-GB" sz="1600" noProof="0">
                  <a:solidFill>
                    <a:schemeClr val="tx1"/>
                  </a:solidFill>
                  <a:latin typeface="Arial" panose="020B0604020202020204" pitchFamily="34" charset="0"/>
                  <a:cs typeface="Arial" panose="020B0604020202020204" pitchFamily="34" charset="0"/>
                </a:rPr>
                <a:t>Tertiary control</a:t>
              </a:r>
            </a:p>
            <a:p>
              <a:pPr marL="285750" indent="-285750" algn="ctr">
                <a:buFont typeface="Arial" panose="020B0604020202020204" pitchFamily="34" charset="0"/>
                <a:buChar char="•"/>
              </a:pPr>
              <a:endParaRPr lang="en-GB" b="1" noProof="0">
                <a:solidFill>
                  <a:schemeClr val="tx1"/>
                </a:solidFill>
                <a:latin typeface="Arial" panose="020B0604020202020204" pitchFamily="34" charset="0"/>
                <a:cs typeface="Arial" panose="020B0604020202020204" pitchFamily="34" charset="0"/>
              </a:endParaRPr>
            </a:p>
          </p:txBody>
        </p:sp>
        <p:cxnSp>
          <p:nvCxnSpPr>
            <p:cNvPr id="12" name="Connecteur droit avec flèche 11">
              <a:extLst>
                <a:ext uri="{FF2B5EF4-FFF2-40B4-BE49-F238E27FC236}">
                  <a16:creationId xmlns:a16="http://schemas.microsoft.com/office/drawing/2014/main" id="{E444ADB9-6279-F0C1-9904-9BB9B6393C7C}"/>
                </a:ext>
              </a:extLst>
            </p:cNvPr>
            <p:cNvCxnSpPr>
              <a:cxnSpLocks/>
              <a:endCxn id="7" idx="0"/>
            </p:cNvCxnSpPr>
            <p:nvPr/>
          </p:nvCxnSpPr>
          <p:spPr>
            <a:xfrm>
              <a:off x="2337421" y="2110039"/>
              <a:ext cx="1" cy="58523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Connecteur droit avec flèche 12">
              <a:extLst>
                <a:ext uri="{FF2B5EF4-FFF2-40B4-BE49-F238E27FC236}">
                  <a16:creationId xmlns:a16="http://schemas.microsoft.com/office/drawing/2014/main" id="{5EBBFAE8-22AE-601E-4CA8-B3BD82667343}"/>
                </a:ext>
              </a:extLst>
            </p:cNvPr>
            <p:cNvCxnSpPr>
              <a:cxnSpLocks/>
              <a:stCxn id="6" idx="2"/>
              <a:endCxn id="8" idx="0"/>
            </p:cNvCxnSpPr>
            <p:nvPr/>
          </p:nvCxnSpPr>
          <p:spPr>
            <a:xfrm>
              <a:off x="5343525" y="2110039"/>
              <a:ext cx="0" cy="58523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necteur droit avec flèche 13">
              <a:extLst>
                <a:ext uri="{FF2B5EF4-FFF2-40B4-BE49-F238E27FC236}">
                  <a16:creationId xmlns:a16="http://schemas.microsoft.com/office/drawing/2014/main" id="{727C1E05-C53C-F43E-CCC2-124635084ED0}"/>
                </a:ext>
              </a:extLst>
            </p:cNvPr>
            <p:cNvCxnSpPr>
              <a:cxnSpLocks/>
              <a:endCxn id="9" idx="0"/>
            </p:cNvCxnSpPr>
            <p:nvPr/>
          </p:nvCxnSpPr>
          <p:spPr>
            <a:xfrm>
              <a:off x="8349628" y="2110039"/>
              <a:ext cx="0" cy="58523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3" name="Espace réservé du numéro de diapositive 2">
            <a:extLst>
              <a:ext uri="{FF2B5EF4-FFF2-40B4-BE49-F238E27FC236}">
                <a16:creationId xmlns:a16="http://schemas.microsoft.com/office/drawing/2014/main" id="{51C71D52-344F-62C9-506C-C8168C9F7E08}"/>
              </a:ext>
            </a:extLst>
          </p:cNvPr>
          <p:cNvSpPr>
            <a:spLocks noGrp="1"/>
          </p:cNvSpPr>
          <p:nvPr>
            <p:ph type="sldNum" sz="quarter" idx="12"/>
          </p:nvPr>
        </p:nvSpPr>
        <p:spPr/>
        <p:txBody>
          <a:bodyPr/>
          <a:lstStyle/>
          <a:p>
            <a:fld id="{C7CC0789-4E3B-4896-AB79-9C52DA5A6F9C}" type="slidenum">
              <a:rPr lang="en-GB" smtClean="0"/>
              <a:t>68</a:t>
            </a:fld>
            <a:endParaRPr lang="en-GB"/>
          </a:p>
        </p:txBody>
      </p:sp>
    </p:spTree>
    <p:extLst>
      <p:ext uri="{BB962C8B-B14F-4D97-AF65-F5344CB8AC3E}">
        <p14:creationId xmlns:p14="http://schemas.microsoft.com/office/powerpoint/2010/main" val="34201057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A7A514EE-2D91-038B-7DFB-D1F8B308358D}"/>
              </a:ext>
            </a:extLst>
          </p:cNvPr>
          <p:cNvSpPr txBox="1"/>
          <p:nvPr/>
        </p:nvSpPr>
        <p:spPr>
          <a:xfrm>
            <a:off x="1422400" y="2756144"/>
            <a:ext cx="7848600" cy="344646"/>
          </a:xfrm>
          <a:prstGeom prst="rect">
            <a:avLst/>
          </a:prstGeom>
        </p:spPr>
        <p:txBody>
          <a:bodyPr vert="horz" wrap="square" lIns="0" tIns="11430" rIns="0" bIns="0" rtlCol="0">
            <a:spAutoFit/>
          </a:bodyPr>
          <a:lstStyle/>
          <a:p>
            <a:pPr marL="742950" marR="5080" indent="-730885" algn="ctr">
              <a:lnSpc>
                <a:spcPct val="119200"/>
              </a:lnSpc>
              <a:spcBef>
                <a:spcPts val="90"/>
              </a:spcBef>
              <a:tabLst>
                <a:tab pos="1699260" algn="l"/>
              </a:tabLst>
            </a:pPr>
            <a:r>
              <a:rPr lang="en-GB" sz="2000" u="sng" noProof="0">
                <a:latin typeface="Arial"/>
                <a:cs typeface="Arial"/>
              </a:rPr>
              <a:t>Lecturer</a:t>
            </a:r>
            <a:r>
              <a:rPr lang="en-GB" sz="2000" noProof="0">
                <a:latin typeface="Arial"/>
                <a:cs typeface="Arial"/>
              </a:rPr>
              <a:t>: Damien Ernst – University of Liège (</a:t>
            </a:r>
            <a:r>
              <a:rPr lang="en-GB" sz="2000" i="1" noProof="0">
                <a:latin typeface="Arial"/>
                <a:cs typeface="Arial"/>
              </a:rPr>
              <a:t>dernst@uliege.be</a:t>
            </a:r>
            <a:r>
              <a:rPr lang="en-GB" sz="2000" noProof="0">
                <a:latin typeface="Arial"/>
                <a:cs typeface="Arial"/>
              </a:rPr>
              <a:t>)</a:t>
            </a:r>
          </a:p>
        </p:txBody>
      </p:sp>
      <p:sp>
        <p:nvSpPr>
          <p:cNvPr id="3" name="TextBox 5">
            <a:extLst>
              <a:ext uri="{FF2B5EF4-FFF2-40B4-BE49-F238E27FC236}">
                <a16:creationId xmlns:a16="http://schemas.microsoft.com/office/drawing/2014/main" id="{2C688035-1467-F4CC-57CB-4BAA7DCC08B3}"/>
              </a:ext>
            </a:extLst>
          </p:cNvPr>
          <p:cNvSpPr txBox="1"/>
          <p:nvPr/>
        </p:nvSpPr>
        <p:spPr>
          <a:xfrm>
            <a:off x="1784350" y="953171"/>
            <a:ext cx="7124700" cy="1323439"/>
          </a:xfrm>
          <a:prstGeom prst="rect">
            <a:avLst/>
          </a:prstGeom>
          <a:noFill/>
        </p:spPr>
        <p:txBody>
          <a:bodyPr wrap="square">
            <a:spAutoFit/>
          </a:bodyPr>
          <a:lstStyle/>
          <a:p>
            <a:pPr algn="ctr"/>
            <a:r>
              <a:rPr lang="en-GB" sz="4000" i="0" cap="all" noProof="0">
                <a:effectLst/>
                <a:latin typeface="Arial" panose="020B0604020202020204" pitchFamily="34" charset="0"/>
                <a:cs typeface="Arial" panose="020B0604020202020204" pitchFamily="34" charset="0"/>
              </a:rPr>
              <a:t>ELEC0018-1</a:t>
            </a:r>
          </a:p>
          <a:p>
            <a:pPr algn="ctr"/>
            <a:r>
              <a:rPr lang="en-GB" sz="4000" noProof="0">
                <a:solidFill>
                  <a:srgbClr val="333333"/>
                </a:solidFill>
                <a:effectLst/>
                <a:latin typeface="Arial" panose="020B0604020202020204" pitchFamily="34" charset="0"/>
                <a:cs typeface="Arial" panose="020B0604020202020204" pitchFamily="34" charset="0"/>
              </a:rPr>
              <a:t>Energy market and regulation</a:t>
            </a:r>
          </a:p>
        </p:txBody>
      </p:sp>
      <p:sp>
        <p:nvSpPr>
          <p:cNvPr id="4" name="TextBox 5">
            <a:extLst>
              <a:ext uri="{FF2B5EF4-FFF2-40B4-BE49-F238E27FC236}">
                <a16:creationId xmlns:a16="http://schemas.microsoft.com/office/drawing/2014/main" id="{49A7BBB7-F097-76E8-4399-35227A92B317}"/>
              </a:ext>
            </a:extLst>
          </p:cNvPr>
          <p:cNvSpPr txBox="1"/>
          <p:nvPr/>
        </p:nvSpPr>
        <p:spPr>
          <a:xfrm>
            <a:off x="913097" y="3671880"/>
            <a:ext cx="8867206" cy="954107"/>
          </a:xfrm>
          <a:prstGeom prst="rect">
            <a:avLst/>
          </a:prstGeom>
          <a:noFill/>
        </p:spPr>
        <p:txBody>
          <a:bodyPr wrap="square" lIns="91440" tIns="45720" rIns="91440" bIns="45720" anchor="t">
            <a:spAutoFit/>
          </a:bodyPr>
          <a:lstStyle/>
          <a:p>
            <a:pPr algn="ctr"/>
            <a:r>
              <a:rPr lang="en-GB" sz="2800" b="1" noProof="0">
                <a:solidFill>
                  <a:srgbClr val="333333"/>
                </a:solidFill>
                <a:latin typeface="Arial"/>
                <a:cs typeface="Arial"/>
              </a:rPr>
              <a:t>Chapter</a:t>
            </a:r>
            <a:r>
              <a:rPr lang="en-GB" sz="2800" b="1" noProof="0">
                <a:solidFill>
                  <a:srgbClr val="333333"/>
                </a:solidFill>
                <a:effectLst/>
                <a:latin typeface="Arial"/>
                <a:cs typeface="Arial"/>
              </a:rPr>
              <a:t> </a:t>
            </a:r>
            <a:r>
              <a:rPr lang="en-GB" sz="2800" b="1" noProof="0">
                <a:solidFill>
                  <a:srgbClr val="333333"/>
                </a:solidFill>
                <a:latin typeface="Arial"/>
                <a:cs typeface="Arial"/>
              </a:rPr>
              <a:t>03 </a:t>
            </a:r>
            <a:r>
              <a:rPr lang="en-GB" sz="2800" b="1" noProof="0">
                <a:solidFill>
                  <a:srgbClr val="333333"/>
                </a:solidFill>
                <a:effectLst/>
                <a:latin typeface="Arial"/>
                <a:cs typeface="Arial"/>
              </a:rPr>
              <a:t>– </a:t>
            </a:r>
            <a:r>
              <a:rPr lang="en-GB" sz="2800" b="1" noProof="0">
                <a:solidFill>
                  <a:srgbClr val="333333"/>
                </a:solidFill>
                <a:latin typeface="Arial"/>
                <a:cs typeface="Arial"/>
              </a:rPr>
              <a:t>From monopolies to liberalisation</a:t>
            </a:r>
          </a:p>
          <a:p>
            <a:pPr algn="ctr"/>
            <a:r>
              <a:rPr lang="en-GB" sz="2800" b="1" noProof="0">
                <a:solidFill>
                  <a:srgbClr val="333333"/>
                </a:solidFill>
                <a:latin typeface="Arial"/>
                <a:cs typeface="Arial"/>
              </a:rPr>
              <a:t>in electricity markets</a:t>
            </a:r>
            <a:endParaRPr lang="en-GB" sz="3000" b="1" noProof="0">
              <a:solidFill>
                <a:srgbClr val="333333"/>
              </a:solidFill>
              <a:effectLst/>
              <a:latin typeface="Arial"/>
              <a:cs typeface="Arial"/>
            </a:endParaRPr>
          </a:p>
        </p:txBody>
      </p:sp>
      <p:sp>
        <p:nvSpPr>
          <p:cNvPr id="8" name="Rectangle 7">
            <a:extLst>
              <a:ext uri="{FF2B5EF4-FFF2-40B4-BE49-F238E27FC236}">
                <a16:creationId xmlns:a16="http://schemas.microsoft.com/office/drawing/2014/main" id="{E851CF32-1BB8-C010-F61B-BCB67E2E179C}"/>
              </a:ext>
            </a:extLst>
          </p:cNvPr>
          <p:cNvSpPr/>
          <p:nvPr/>
        </p:nvSpPr>
        <p:spPr>
          <a:xfrm>
            <a:off x="1422400" y="663575"/>
            <a:ext cx="7848600" cy="190263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Rectangle 8">
            <a:extLst>
              <a:ext uri="{FF2B5EF4-FFF2-40B4-BE49-F238E27FC236}">
                <a16:creationId xmlns:a16="http://schemas.microsoft.com/office/drawing/2014/main" id="{A055AF78-B3D0-DFD6-FF31-1DAB70097A25}"/>
              </a:ext>
            </a:extLst>
          </p:cNvPr>
          <p:cNvSpPr/>
          <p:nvPr/>
        </p:nvSpPr>
        <p:spPr>
          <a:xfrm>
            <a:off x="127000" y="131359"/>
            <a:ext cx="10439400" cy="777003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2CD53AE-3104-B416-6C34-626F07F19DF3}"/>
              </a:ext>
            </a:extLst>
          </p:cNvPr>
          <p:cNvSpPr txBox="1"/>
          <p:nvPr/>
        </p:nvSpPr>
        <p:spPr>
          <a:xfrm>
            <a:off x="589585" y="2812594"/>
            <a:ext cx="9521190" cy="4708981"/>
          </a:xfrm>
          <a:prstGeom prst="rect">
            <a:avLst/>
          </a:prstGeom>
          <a:noFill/>
        </p:spPr>
        <p:txBody>
          <a:bodyPr wrap="square">
            <a:spAutoFit/>
          </a:bodyPr>
          <a:lstStyle/>
          <a:p>
            <a:pPr algn="just"/>
            <a:r>
              <a:rPr lang="en-US" sz="2000" b="0" i="0">
                <a:effectLst/>
                <a:latin typeface="Times New Roman" panose="02020603050405020304" pitchFamily="18" charset="0"/>
                <a:cs typeface="Times New Roman" panose="02020603050405020304" pitchFamily="18" charset="0"/>
              </a:rPr>
              <a:t>Peeters, C. &amp; Elia. (2023). </a:t>
            </a:r>
            <a:r>
              <a:rPr lang="en-US" sz="2000" b="0" i="1">
                <a:effectLst/>
                <a:latin typeface="Times New Roman" panose="02020603050405020304" pitchFamily="18" charset="0"/>
                <a:cs typeface="Times New Roman" panose="02020603050405020304" pitchFamily="18" charset="0"/>
              </a:rPr>
              <a:t>Elia publishes its adequacy &amp; flexibility study for Belgium for the period 2024-2034.</a:t>
            </a:r>
            <a:r>
              <a:rPr lang="en-US" sz="2000" b="0" i="0">
                <a:effectLst/>
                <a:latin typeface="Times New Roman" panose="02020603050405020304" pitchFamily="18" charset="0"/>
                <a:cs typeface="Times New Roman" panose="02020603050405020304" pitchFamily="18" charset="0"/>
              </a:rPr>
              <a:t> [Press-release]. </a:t>
            </a:r>
            <a:r>
              <a:rPr lang="en-US" sz="2000" b="0" i="0">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https://www.elia.be/-/media/project/elia/shared/documents/pressreleases/2023/20230629_pressrelease_adeqflex_en.pdf</a:t>
            </a:r>
            <a:endParaRPr lang="en-US" sz="2000" b="0" i="0">
              <a:effectLst/>
              <a:latin typeface="Times New Roman" panose="02020603050405020304" pitchFamily="18" charset="0"/>
              <a:cs typeface="Times New Roman" panose="02020603050405020304" pitchFamily="18" charset="0"/>
            </a:endParaRPr>
          </a:p>
          <a:p>
            <a:pPr algn="just"/>
            <a:endParaRPr lang="en-GB" sz="2000">
              <a:latin typeface="Times New Roman" panose="02020603050405020304" pitchFamily="18" charset="0"/>
              <a:cs typeface="Times New Roman" panose="02020603050405020304" pitchFamily="18" charset="0"/>
            </a:endParaRPr>
          </a:p>
          <a:p>
            <a:pPr algn="just"/>
            <a:r>
              <a:rPr lang="en-US" sz="2000" b="0" i="0">
                <a:effectLst/>
                <a:latin typeface="Times New Roman" panose="02020603050405020304" pitchFamily="18" charset="0"/>
                <a:cs typeface="Times New Roman" panose="02020603050405020304" pitchFamily="18" charset="0"/>
              </a:rPr>
              <a:t>ACER. (2022). </a:t>
            </a:r>
            <a:r>
              <a:rPr lang="en-US" sz="2000" b="0" i="1">
                <a:effectLst/>
                <a:latin typeface="Times New Roman" panose="02020603050405020304" pitchFamily="18" charset="0"/>
                <a:cs typeface="Times New Roman" panose="02020603050405020304" pitchFamily="18" charset="0"/>
              </a:rPr>
              <a:t>ACER’s final assessment of the EU wholesale electricity market design</a:t>
            </a:r>
            <a:r>
              <a:rPr lang="en-US" sz="2000" b="0" i="0">
                <a:effectLst/>
                <a:latin typeface="Times New Roman" panose="02020603050405020304" pitchFamily="18" charset="0"/>
                <a:cs typeface="Times New Roman" panose="02020603050405020304" pitchFamily="18" charset="0"/>
              </a:rPr>
              <a:t>. </a:t>
            </a:r>
            <a:r>
              <a:rPr lang="en-US" sz="2000" b="0" i="0">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https://www.acer.europa.eu/sites/default/files/documents/Publications/Final_Assessment_EU_Wholesale_Electricity_Market_Design.pdf</a:t>
            </a:r>
            <a:endParaRPr lang="en-US" sz="2000" b="0" i="0">
              <a:effectLst/>
              <a:latin typeface="Times New Roman" panose="02020603050405020304" pitchFamily="18" charset="0"/>
              <a:cs typeface="Times New Roman" panose="02020603050405020304" pitchFamily="18" charset="0"/>
            </a:endParaRPr>
          </a:p>
          <a:p>
            <a:pPr algn="just"/>
            <a:endParaRPr lang="en-GB" sz="2000">
              <a:latin typeface="Times New Roman" panose="02020603050405020304" pitchFamily="18" charset="0"/>
              <a:cs typeface="Times New Roman" panose="02020603050405020304" pitchFamily="18" charset="0"/>
            </a:endParaRPr>
          </a:p>
          <a:p>
            <a:pPr algn="just"/>
            <a:r>
              <a:rPr lang="en-GB" sz="2000">
                <a:latin typeface="Times New Roman" panose="02020603050405020304" pitchFamily="18" charset="0"/>
                <a:cs typeface="Times New Roman" panose="02020603050405020304" pitchFamily="18" charset="0"/>
              </a:rPr>
              <a:t>Dumas, J. (2021). </a:t>
            </a:r>
            <a:r>
              <a:rPr lang="en-GB" sz="2000" i="1">
                <a:latin typeface="Times New Roman" panose="02020603050405020304" pitchFamily="18" charset="0"/>
                <a:cs typeface="Times New Roman" panose="02020603050405020304" pitchFamily="18" charset="0"/>
              </a:rPr>
              <a:t>Energy Markets Retailers. </a:t>
            </a:r>
            <a:r>
              <a:rPr lang="fr-BE" sz="2000">
                <a:latin typeface="Times New Roman" panose="02020603050405020304" pitchFamily="18" charset="0"/>
                <a:cs typeface="Times New Roman" panose="02020603050405020304" pitchFamily="18" charset="0"/>
              </a:rPr>
              <a:t>[Course presentation]. University of Liege. </a:t>
            </a:r>
            <a:r>
              <a:rPr lang="en-GB" sz="2000" u="sng">
                <a:latin typeface="Times New Roman" panose="02020603050405020304" pitchFamily="18" charset="0"/>
                <a:ea typeface="Calibri"/>
                <a:cs typeface="Times New Roman" panose="02020603050405020304" pitchFamily="18" charset="0"/>
                <a:hlinkClick r:id="rId4">
                  <a:extLst>
                    <a:ext uri="{A12FA001-AC4F-418D-AE19-62706E023703}">
                      <ahyp:hlinkClr xmlns:ahyp="http://schemas.microsoft.com/office/drawing/2018/hyperlinkcolor" val="tx"/>
                    </a:ext>
                  </a:extLst>
                </a:hlinkClick>
              </a:rPr>
              <a:t>https://github.com/jonathandumas/ELEC0018-1-energy-markets-retailers</a:t>
            </a:r>
            <a:endParaRPr lang="en-GB" sz="2000" u="sng">
              <a:latin typeface="Times New Roman" panose="02020603050405020304" pitchFamily="18" charset="0"/>
              <a:ea typeface="Calibri"/>
              <a:cs typeface="Times New Roman" panose="02020603050405020304" pitchFamily="18" charset="0"/>
            </a:endParaRPr>
          </a:p>
          <a:p>
            <a:pPr algn="just"/>
            <a:endParaRPr lang="en-US" sz="2000" b="0" i="0">
              <a:effectLst/>
              <a:latin typeface="Times New Roman" panose="02020603050405020304" pitchFamily="18" charset="0"/>
              <a:cs typeface="Times New Roman" panose="02020603050405020304" pitchFamily="18" charset="0"/>
            </a:endParaRPr>
          </a:p>
          <a:p>
            <a:pPr algn="just"/>
            <a:r>
              <a:rPr lang="en-US" sz="2000" b="0" i="0">
                <a:effectLst/>
                <a:latin typeface="Times New Roman" panose="02020603050405020304" pitchFamily="18" charset="0"/>
                <a:cs typeface="Times New Roman" panose="02020603050405020304" pitchFamily="18" charset="0"/>
              </a:rPr>
              <a:t>Thiesen, H., &amp; Jauch, C. (2021). </a:t>
            </a:r>
            <a:r>
              <a:rPr lang="en-US" sz="2000" b="0" i="1">
                <a:effectLst/>
                <a:latin typeface="Times New Roman" panose="02020603050405020304" pitchFamily="18" charset="0"/>
                <a:cs typeface="Times New Roman" panose="02020603050405020304" pitchFamily="18" charset="0"/>
              </a:rPr>
              <a:t>Application of a new dispatch methodology to identify the influence of inertia supplying wind turbines on Day-Ahead Market sales volumes. </a:t>
            </a:r>
            <a:r>
              <a:rPr lang="en-US" sz="2000" b="0">
                <a:effectLst/>
                <a:latin typeface="Times New Roman" panose="02020603050405020304" pitchFamily="18" charset="0"/>
                <a:cs typeface="Times New Roman" panose="02020603050405020304" pitchFamily="18" charset="0"/>
              </a:rPr>
              <a:t>Energies.</a:t>
            </a:r>
            <a:endParaRPr lang="en-US" sz="2000">
              <a:latin typeface="Times New Roman" panose="02020603050405020304" pitchFamily="18" charset="0"/>
              <a:cs typeface="Times New Roman" panose="02020603050405020304" pitchFamily="18" charset="0"/>
            </a:endParaRPr>
          </a:p>
          <a:p>
            <a:pPr algn="just"/>
            <a:r>
              <a:rPr lang="en-US" sz="2000" b="0" i="0">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https://www.mdpi.com/1996-1073/14/5/1255</a:t>
            </a:r>
            <a:endParaRPr lang="en-US" sz="2000" b="0" i="0">
              <a:effectLst/>
              <a:latin typeface="Times New Roman" panose="02020603050405020304" pitchFamily="18" charset="0"/>
              <a:cs typeface="Times New Roman" panose="02020603050405020304" pitchFamily="18" charset="0"/>
            </a:endParaRPr>
          </a:p>
        </p:txBody>
      </p:sp>
      <p:sp>
        <p:nvSpPr>
          <p:cNvPr id="27" name="ZoneTexte 26">
            <a:extLst>
              <a:ext uri="{FF2B5EF4-FFF2-40B4-BE49-F238E27FC236}">
                <a16:creationId xmlns:a16="http://schemas.microsoft.com/office/drawing/2014/main" id="{3258FA4F-5850-567F-9248-B72307AF7091}"/>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References (1/3)</a:t>
            </a:r>
          </a:p>
        </p:txBody>
      </p:sp>
      <p:sp>
        <p:nvSpPr>
          <p:cNvPr id="30" name="ZoneTexte 29">
            <a:extLst>
              <a:ext uri="{FF2B5EF4-FFF2-40B4-BE49-F238E27FC236}">
                <a16:creationId xmlns:a16="http://schemas.microsoft.com/office/drawing/2014/main" id="{BDACA0CC-F27B-F25B-EAA4-A74D1083695A}"/>
              </a:ext>
            </a:extLst>
          </p:cNvPr>
          <p:cNvSpPr txBox="1"/>
          <p:nvPr/>
        </p:nvSpPr>
        <p:spPr>
          <a:xfrm>
            <a:off x="589585" y="1072161"/>
            <a:ext cx="9481515" cy="1323439"/>
          </a:xfrm>
          <a:prstGeom prst="rect">
            <a:avLst/>
          </a:prstGeom>
          <a:noFill/>
        </p:spPr>
        <p:txBody>
          <a:bodyPr wrap="square">
            <a:spAutoFit/>
          </a:bodyPr>
          <a:lstStyle/>
          <a:p>
            <a:pPr lvl="0" algn="just" defTabSz="914400" eaLnBrk="0" fontAlgn="base" hangingPunct="0">
              <a:spcBef>
                <a:spcPct val="0"/>
              </a:spcBef>
              <a:spcAft>
                <a:spcPct val="0"/>
              </a:spcAft>
            </a:pPr>
            <a:r>
              <a:rPr kumimoji="0" lang="en-GB" sz="2000" b="0" i="0" u="none" strike="noStrike" cap="none" normalizeH="0" baseline="0" noProof="0">
                <a:ln>
                  <a:noFill/>
                </a:ln>
                <a:solidFill>
                  <a:schemeClr val="tx1"/>
                </a:solidFill>
                <a:effectLst/>
                <a:latin typeface="Arial" panose="020B0604020202020204" pitchFamily="34" charset="0"/>
              </a:rPr>
              <a:t>The materials (books, lectures, journals, reports) used to develop Chapters 1 to 14, excluding Chapter 11 presented by a guest speaker, are listed below </a:t>
            </a:r>
            <a:r>
              <a:rPr lang="fr-FR" altLang="fr-FR" sz="2000">
                <a:latin typeface="Arial" panose="020B0604020202020204" pitchFamily="34" charset="0"/>
              </a:rPr>
              <a:t>in order from the most recent to the oldest</a:t>
            </a:r>
            <a:r>
              <a:rPr kumimoji="0" lang="en-GB" sz="2000" b="0" i="0" u="none" strike="noStrike" cap="none" normalizeH="0" baseline="0" noProof="0">
                <a:ln>
                  <a:noFill/>
                </a:ln>
                <a:solidFill>
                  <a:schemeClr val="tx1"/>
                </a:solidFill>
                <a:effectLst/>
                <a:latin typeface="Arial" panose="020B0604020202020204" pitchFamily="34" charset="0"/>
              </a:rPr>
              <a:t>. The sources for the figures and data used in the course are provided in footnotes on the corresponding slides.</a:t>
            </a:r>
          </a:p>
        </p:txBody>
      </p:sp>
      <p:sp>
        <p:nvSpPr>
          <p:cNvPr id="3" name="Espace réservé du numéro de diapositive 2">
            <a:extLst>
              <a:ext uri="{FF2B5EF4-FFF2-40B4-BE49-F238E27FC236}">
                <a16:creationId xmlns:a16="http://schemas.microsoft.com/office/drawing/2014/main" id="{681A955F-3830-F729-D14A-873A83A5B765}"/>
              </a:ext>
            </a:extLst>
          </p:cNvPr>
          <p:cNvSpPr>
            <a:spLocks noGrp="1"/>
          </p:cNvSpPr>
          <p:nvPr>
            <p:ph type="sldNum" sz="quarter" idx="12"/>
          </p:nvPr>
        </p:nvSpPr>
        <p:spPr/>
        <p:txBody>
          <a:bodyPr/>
          <a:lstStyle/>
          <a:p>
            <a:fld id="{C7CC0789-4E3B-4896-AB79-9C52DA5A6F9C}" type="slidenum">
              <a:rPr lang="en-GB" smtClean="0"/>
              <a:t>7</a:t>
            </a:fld>
            <a:endParaRPr lang="en-GB"/>
          </a:p>
        </p:txBody>
      </p:sp>
    </p:spTree>
    <p:extLst>
      <p:ext uri="{BB962C8B-B14F-4D97-AF65-F5344CB8AC3E}">
        <p14:creationId xmlns:p14="http://schemas.microsoft.com/office/powerpoint/2010/main" val="27341031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7C384E3-D4BC-DC18-66C5-B7674A34BF5F}"/>
              </a:ext>
            </a:extLst>
          </p:cNvPr>
          <p:cNvSpPr txBox="1"/>
          <p:nvPr/>
        </p:nvSpPr>
        <p:spPr>
          <a:xfrm>
            <a:off x="546101" y="349892"/>
            <a:ext cx="9724950" cy="461665"/>
          </a:xfrm>
          <a:prstGeom prst="rect">
            <a:avLst/>
          </a:prstGeom>
          <a:noFill/>
        </p:spPr>
        <p:txBody>
          <a:bodyPr wrap="square" lIns="91440" tIns="45720" rIns="91440" bIns="45720" anchor="t">
            <a:spAutoFit/>
          </a:bodyPr>
          <a:lstStyle/>
          <a:p>
            <a:r>
              <a:rPr lang="en-GB" sz="2400" b="1" noProof="0">
                <a:latin typeface="Arial"/>
                <a:cs typeface="Arial"/>
              </a:rPr>
              <a:t>The amazing evolution of the structure of the electricity markets</a:t>
            </a:r>
            <a:endParaRPr lang="en-GB" noProof="0"/>
          </a:p>
        </p:txBody>
      </p:sp>
      <p:sp>
        <p:nvSpPr>
          <p:cNvPr id="8" name="ZoneTexte 7">
            <a:extLst>
              <a:ext uri="{FF2B5EF4-FFF2-40B4-BE49-F238E27FC236}">
                <a16:creationId xmlns:a16="http://schemas.microsoft.com/office/drawing/2014/main" id="{962B956F-3814-8D74-525F-585F79BBC6C1}"/>
              </a:ext>
            </a:extLst>
          </p:cNvPr>
          <p:cNvSpPr txBox="1"/>
          <p:nvPr/>
        </p:nvSpPr>
        <p:spPr>
          <a:xfrm>
            <a:off x="546097" y="1498333"/>
            <a:ext cx="9524999" cy="1938992"/>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Some facts:</a:t>
            </a:r>
          </a:p>
          <a:p>
            <a:pPr marL="342900"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For several decades, the amount of energy delivered by the electricity network </a:t>
            </a:r>
            <a:r>
              <a:rPr lang="en-GB" sz="2000" b="1" noProof="0">
                <a:latin typeface="Arial" panose="020B0604020202020204" pitchFamily="34" charset="0"/>
                <a:cs typeface="Arial" panose="020B0604020202020204" pitchFamily="34" charset="0"/>
              </a:rPr>
              <a:t>has doubled about every 8 years</a:t>
            </a:r>
            <a:r>
              <a:rPr lang="en-GB" sz="2000" noProof="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In most parts of the world, the average consumer is deprived of electricity </a:t>
            </a:r>
            <a:r>
              <a:rPr lang="en-GB" sz="2000" b="1" noProof="0">
                <a:latin typeface="Arial" panose="020B0604020202020204" pitchFamily="34" charset="0"/>
                <a:cs typeface="Arial" panose="020B0604020202020204" pitchFamily="34" charset="0"/>
              </a:rPr>
              <a:t>for less than two minutes per year</a:t>
            </a:r>
            <a:r>
              <a:rPr lang="en-GB" sz="2000" noProof="0">
                <a:latin typeface="Arial" panose="020B0604020202020204" pitchFamily="34" charset="0"/>
                <a:cs typeface="Arial" panose="020B0604020202020204" pitchFamily="34" charset="0"/>
              </a:rPr>
              <a:t>.</a:t>
            </a:r>
          </a:p>
        </p:txBody>
      </p:sp>
      <p:sp>
        <p:nvSpPr>
          <p:cNvPr id="7" name="ZoneTexte 6">
            <a:extLst>
              <a:ext uri="{FF2B5EF4-FFF2-40B4-BE49-F238E27FC236}">
                <a16:creationId xmlns:a16="http://schemas.microsoft.com/office/drawing/2014/main" id="{0ABFBB12-92E2-10AB-5CE0-431284E22C34}"/>
              </a:ext>
            </a:extLst>
          </p:cNvPr>
          <p:cNvSpPr txBox="1"/>
          <p:nvPr/>
        </p:nvSpPr>
        <p:spPr>
          <a:xfrm>
            <a:off x="546097" y="5950166"/>
            <a:ext cx="9524999" cy="707886"/>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Let us look at the history of the energy (electricity) industry, from monopoly to the emergence of liberalisation.</a:t>
            </a:r>
          </a:p>
        </p:txBody>
      </p:sp>
      <p:sp>
        <p:nvSpPr>
          <p:cNvPr id="6" name="Rectangle 5">
            <a:extLst>
              <a:ext uri="{FF2B5EF4-FFF2-40B4-BE49-F238E27FC236}">
                <a16:creationId xmlns:a16="http://schemas.microsoft.com/office/drawing/2014/main" id="{D6B5CE8C-FCEB-EE2E-E292-C9AD0A4FCF80}"/>
              </a:ext>
            </a:extLst>
          </p:cNvPr>
          <p:cNvSpPr/>
          <p:nvPr/>
        </p:nvSpPr>
        <p:spPr>
          <a:xfrm>
            <a:off x="1652181" y="4095948"/>
            <a:ext cx="7389037" cy="11955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noProof="0">
                <a:solidFill>
                  <a:schemeClr val="tx1"/>
                </a:solidFill>
                <a:latin typeface="Arial" panose="020B0604020202020204" pitchFamily="34" charset="0"/>
                <a:cs typeface="Arial" panose="020B0604020202020204" pitchFamily="34" charset="0"/>
              </a:rPr>
              <a:t>How did the structure of the electricity markets</a:t>
            </a:r>
          </a:p>
          <a:p>
            <a:pPr algn="ctr"/>
            <a:r>
              <a:rPr lang="en-GB" sz="2000" b="1" noProof="0">
                <a:solidFill>
                  <a:schemeClr val="tx1"/>
                </a:solidFill>
                <a:latin typeface="Arial" panose="020B0604020202020204" pitchFamily="34" charset="0"/>
                <a:cs typeface="Arial" panose="020B0604020202020204" pitchFamily="34" charset="0"/>
              </a:rPr>
              <a:t>we know today develop?</a:t>
            </a:r>
          </a:p>
        </p:txBody>
      </p:sp>
      <p:sp>
        <p:nvSpPr>
          <p:cNvPr id="3" name="Espace réservé du numéro de diapositive 2">
            <a:extLst>
              <a:ext uri="{FF2B5EF4-FFF2-40B4-BE49-F238E27FC236}">
                <a16:creationId xmlns:a16="http://schemas.microsoft.com/office/drawing/2014/main" id="{D79E36AC-EB76-0C50-F74A-9F6001F0FF5E}"/>
              </a:ext>
            </a:extLst>
          </p:cNvPr>
          <p:cNvSpPr>
            <a:spLocks noGrp="1"/>
          </p:cNvSpPr>
          <p:nvPr>
            <p:ph type="sldNum" sz="quarter" idx="12"/>
          </p:nvPr>
        </p:nvSpPr>
        <p:spPr/>
        <p:txBody>
          <a:bodyPr/>
          <a:lstStyle/>
          <a:p>
            <a:fld id="{C7CC0789-4E3B-4896-AB79-9C52DA5A6F9C}" type="slidenum">
              <a:rPr lang="en-GB" smtClean="0"/>
              <a:t>70</a:t>
            </a:fld>
            <a:endParaRPr lang="en-GB"/>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panose="020B0604020202020204" pitchFamily="34" charset="0"/>
                <a:cs typeface="Arial" panose="020B0604020202020204" pitchFamily="34" charset="0"/>
              </a:rPr>
              <a:t>Responding crisis and war with market transformation </a:t>
            </a:r>
          </a:p>
        </p:txBody>
      </p:sp>
      <p:sp>
        <p:nvSpPr>
          <p:cNvPr id="3" name="ZoneTexte 2">
            <a:extLst>
              <a:ext uri="{FF2B5EF4-FFF2-40B4-BE49-F238E27FC236}">
                <a16:creationId xmlns:a16="http://schemas.microsoft.com/office/drawing/2014/main" id="{3DA5E2E4-B3E4-FAAA-2B5B-023E1FD130EA}"/>
              </a:ext>
            </a:extLst>
          </p:cNvPr>
          <p:cNvSpPr txBox="1"/>
          <p:nvPr/>
        </p:nvSpPr>
        <p:spPr>
          <a:xfrm>
            <a:off x="546101" y="1506776"/>
            <a:ext cx="9524999" cy="5478423"/>
          </a:xfrm>
          <a:prstGeom prst="rect">
            <a:avLst/>
          </a:prstGeom>
          <a:noFill/>
        </p:spPr>
        <p:txBody>
          <a:bodyPr wrap="square">
            <a:spAutoFit/>
          </a:bodyPr>
          <a:lstStyle/>
          <a:p>
            <a:pPr algn="just"/>
            <a:r>
              <a:rPr lang="en-GB" sz="2000" b="1" noProof="0">
                <a:latin typeface="Arial" panose="020B0604020202020204" pitchFamily="34" charset="0"/>
                <a:cs typeface="Arial" panose="020B0604020202020204" pitchFamily="34" charset="0"/>
              </a:rPr>
              <a:t>Context in the U.S.:</a:t>
            </a:r>
          </a:p>
          <a:p>
            <a:pPr algn="just"/>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In 1929, the Great Depression hit the United States.</a:t>
            </a:r>
          </a:p>
          <a:p>
            <a:pPr marL="342900"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Capitalism and the market economy – dominant at this time – were pointed to as one of the main culprits of this crisis.</a:t>
            </a:r>
          </a:p>
          <a:p>
            <a:pPr marL="342900"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Franklin D. Roosevelt, who was elected in 1933, spoke about ‘a cynical and egoistic market economy’.</a:t>
            </a:r>
          </a:p>
          <a:p>
            <a:pPr marL="342900"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He implemented a series of measures to decrease the power of private entities and increase the power of the state.</a:t>
            </a:r>
          </a:p>
          <a:p>
            <a:pPr algn="just"/>
            <a:endParaRPr lang="en-GB" sz="2000" noProof="0">
              <a:latin typeface="Arial" panose="020B0604020202020204" pitchFamily="34" charset="0"/>
              <a:cs typeface="Arial" panose="020B0604020202020204" pitchFamily="34" charset="0"/>
            </a:endParaRPr>
          </a:p>
          <a:p>
            <a:pPr algn="just"/>
            <a:r>
              <a:rPr lang="en-GB" sz="2000" b="1" noProof="0">
                <a:latin typeface="Arial" panose="020B0604020202020204" pitchFamily="34" charset="0"/>
                <a:cs typeface="Arial" panose="020B0604020202020204" pitchFamily="34" charset="0"/>
              </a:rPr>
              <a:t>Context in Europe:</a:t>
            </a:r>
          </a:p>
          <a:p>
            <a:pPr algn="just"/>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In the 1950s, Europeans had emerged from two wars (1914-1918 &amp; 1939-1945) and an economic crisis (1920s).</a:t>
            </a:r>
          </a:p>
          <a:p>
            <a:pPr marL="342900"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There was a similar anti-capitalist sentiment.</a:t>
            </a:r>
          </a:p>
          <a:p>
            <a:pPr marL="342900"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Strong labour unions and governments pushed for nationalization.</a:t>
            </a:r>
          </a:p>
        </p:txBody>
      </p:sp>
      <p:sp>
        <p:nvSpPr>
          <p:cNvPr id="5" name="Espace réservé du numéro de diapositive 4">
            <a:extLst>
              <a:ext uri="{FF2B5EF4-FFF2-40B4-BE49-F238E27FC236}">
                <a16:creationId xmlns:a16="http://schemas.microsoft.com/office/drawing/2014/main" id="{7C86A386-4D02-E554-BC3B-6D966CD71AA1}"/>
              </a:ext>
            </a:extLst>
          </p:cNvPr>
          <p:cNvSpPr>
            <a:spLocks noGrp="1"/>
          </p:cNvSpPr>
          <p:nvPr>
            <p:ph type="sldNum" sz="quarter" idx="12"/>
          </p:nvPr>
        </p:nvSpPr>
        <p:spPr/>
        <p:txBody>
          <a:bodyPr/>
          <a:lstStyle/>
          <a:p>
            <a:fld id="{C7CC0789-4E3B-4896-AB79-9C52DA5A6F9C}" type="slidenum">
              <a:rPr lang="en-GB" smtClean="0"/>
              <a:t>71</a:t>
            </a:fld>
            <a:endParaRPr lang="en-GB"/>
          </a:p>
        </p:txBody>
      </p:sp>
    </p:spTree>
    <p:extLst>
      <p:ext uri="{BB962C8B-B14F-4D97-AF65-F5344CB8AC3E}">
        <p14:creationId xmlns:p14="http://schemas.microsoft.com/office/powerpoint/2010/main" val="15218587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524999" cy="461665"/>
          </a:xfrm>
          <a:prstGeom prst="rect">
            <a:avLst/>
          </a:prstGeom>
          <a:noFill/>
        </p:spPr>
        <p:txBody>
          <a:bodyPr wrap="square" lIns="91440" tIns="45720" rIns="91440" bIns="45720" anchor="t">
            <a:spAutoFit/>
          </a:bodyPr>
          <a:lstStyle/>
          <a:p>
            <a:r>
              <a:rPr lang="en-GB" sz="2400" b="1" noProof="0">
                <a:latin typeface="Arial" panose="020B0604020202020204" pitchFamily="34" charset="0"/>
                <a:cs typeface="Arial" panose="020B0604020202020204" pitchFamily="34" charset="0"/>
              </a:rPr>
              <a:t>Keynesian economics: shaping markets through public policy</a:t>
            </a:r>
            <a:endParaRPr lang="en-GB" b="1" noProof="0">
              <a:latin typeface="Arial" panose="020B0604020202020204" pitchFamily="34" charset="0"/>
              <a:cs typeface="Arial" panose="020B0604020202020204" pitchFamily="34" charset="0"/>
            </a:endParaRPr>
          </a:p>
        </p:txBody>
      </p:sp>
      <p:pic>
        <p:nvPicPr>
          <p:cNvPr id="2" name="Image 1" descr="Une image contenant personne, homme, complet, portant&#10;&#10;Description générée automatiquement">
            <a:extLst>
              <a:ext uri="{FF2B5EF4-FFF2-40B4-BE49-F238E27FC236}">
                <a16:creationId xmlns:a16="http://schemas.microsoft.com/office/drawing/2014/main" id="{FCBF53A4-16BE-58CE-A94D-7E26D3FB8389}"/>
              </a:ext>
            </a:extLst>
          </p:cNvPr>
          <p:cNvPicPr>
            <a:picLocks noChangeAspect="1"/>
          </p:cNvPicPr>
          <p:nvPr/>
        </p:nvPicPr>
        <p:blipFill>
          <a:blip r:embed="rId2"/>
          <a:stretch>
            <a:fillRect/>
          </a:stretch>
        </p:blipFill>
        <p:spPr>
          <a:xfrm>
            <a:off x="7869503" y="1489402"/>
            <a:ext cx="1877746" cy="2505707"/>
          </a:xfrm>
          <a:prstGeom prst="rect">
            <a:avLst/>
          </a:prstGeom>
        </p:spPr>
      </p:pic>
      <p:sp>
        <p:nvSpPr>
          <p:cNvPr id="4" name="ZoneTexte 3">
            <a:extLst>
              <a:ext uri="{FF2B5EF4-FFF2-40B4-BE49-F238E27FC236}">
                <a16:creationId xmlns:a16="http://schemas.microsoft.com/office/drawing/2014/main" id="{E98A3984-E6C8-DCE9-F4D6-2A55BD79B44E}"/>
              </a:ext>
            </a:extLst>
          </p:cNvPr>
          <p:cNvSpPr txBox="1"/>
          <p:nvPr/>
        </p:nvSpPr>
        <p:spPr>
          <a:xfrm>
            <a:off x="546101" y="1075774"/>
            <a:ext cx="6832894" cy="3323987"/>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Supported by the theories of a renowned economist of the time, </a:t>
            </a:r>
            <a:r>
              <a:rPr lang="en-GB" sz="2000" b="1" noProof="0">
                <a:latin typeface="Arial" panose="020B0604020202020204" pitchFamily="34" charset="0"/>
                <a:cs typeface="Arial" panose="020B0604020202020204" pitchFamily="34" charset="0"/>
              </a:rPr>
              <a:t>John Maynard Keynes (1883-1946)</a:t>
            </a:r>
            <a:r>
              <a:rPr lang="en-GB" sz="2000" noProof="0">
                <a:latin typeface="Arial" panose="020B0604020202020204" pitchFamily="34" charset="0"/>
                <a:cs typeface="Arial" panose="020B0604020202020204" pitchFamily="34" charset="0"/>
              </a:rPr>
              <a:t>:</a:t>
            </a:r>
          </a:p>
          <a:p>
            <a:pPr algn="just"/>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did not believe that a constant equilibrium exists between demand and supply;</a:t>
            </a: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saw the economy as being in constant imbalance rather than a succession of balanced states;</a:t>
            </a: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promoted a political economy where demand is supported by large infrastructure projects (as done in the US), or public spending (e.g., social security implemented in Europe).</a:t>
            </a:r>
          </a:p>
        </p:txBody>
      </p:sp>
      <p:sp>
        <p:nvSpPr>
          <p:cNvPr id="3" name="ZoneTexte 2">
            <a:extLst>
              <a:ext uri="{FF2B5EF4-FFF2-40B4-BE49-F238E27FC236}">
                <a16:creationId xmlns:a16="http://schemas.microsoft.com/office/drawing/2014/main" id="{FC0A0B6E-2AF7-0194-1786-F956AEC6573E}"/>
              </a:ext>
            </a:extLst>
          </p:cNvPr>
          <p:cNvSpPr txBox="1"/>
          <p:nvPr/>
        </p:nvSpPr>
        <p:spPr>
          <a:xfrm>
            <a:off x="1345460" y="4964585"/>
            <a:ext cx="8002477" cy="2145203"/>
          </a:xfrm>
          <a:prstGeom prst="rect">
            <a:avLst/>
          </a:prstGeom>
          <a:noFill/>
        </p:spPr>
        <p:txBody>
          <a:bodyPr wrap="square" lIns="91440" tIns="45720" rIns="91440" bIns="45720" anchor="t">
            <a:spAutoFit/>
          </a:bodyPr>
          <a:lstStyle/>
          <a:p>
            <a:pPr algn="ctr">
              <a:lnSpc>
                <a:spcPct val="90000"/>
              </a:lnSpc>
              <a:spcAft>
                <a:spcPts val="600"/>
              </a:spcAft>
            </a:pPr>
            <a:r>
              <a:rPr lang="en-GB" sz="2000" noProof="0">
                <a:latin typeface="Arial"/>
                <a:ea typeface="Calibri"/>
                <a:cs typeface="Helvetica"/>
              </a:rPr>
              <a:t>‘The ideas of economists and political philosophers, both when they are right and when they are wrong are more powerful than is</a:t>
            </a:r>
            <a:r>
              <a:rPr lang="en-GB" sz="2000" noProof="0">
                <a:latin typeface="Arial"/>
                <a:cs typeface="Helvetica"/>
              </a:rPr>
              <a:t> commonly understood. Indeed, </a:t>
            </a:r>
            <a:r>
              <a:rPr lang="en-GB" sz="2000" noProof="0">
                <a:latin typeface="Arial"/>
                <a:ea typeface="Calibri"/>
                <a:cs typeface="Helvetica"/>
              </a:rPr>
              <a:t>the </a:t>
            </a:r>
            <a:r>
              <a:rPr lang="en-GB" sz="2000" noProof="0">
                <a:latin typeface="Arial"/>
                <a:cs typeface="Helvetica"/>
              </a:rPr>
              <a:t>world </a:t>
            </a:r>
            <a:r>
              <a:rPr lang="en-GB" sz="2000" noProof="0">
                <a:latin typeface="Arial"/>
                <a:ea typeface="Calibri"/>
                <a:cs typeface="Helvetica"/>
              </a:rPr>
              <a:t>is </a:t>
            </a:r>
            <a:r>
              <a:rPr lang="en-GB" sz="2000" noProof="0">
                <a:latin typeface="Arial"/>
                <a:cs typeface="Helvetica"/>
              </a:rPr>
              <a:t>ruled by little else</a:t>
            </a:r>
            <a:r>
              <a:rPr lang="en-GB" sz="2000" noProof="0">
                <a:latin typeface="Arial"/>
                <a:ea typeface="Calibri"/>
                <a:cs typeface="Helvetica"/>
              </a:rPr>
              <a:t>.</a:t>
            </a:r>
            <a:r>
              <a:rPr lang="en-GB" sz="2000" noProof="0">
                <a:latin typeface="Arial"/>
                <a:cs typeface="Helvetica"/>
              </a:rPr>
              <a:t> </a:t>
            </a:r>
          </a:p>
          <a:p>
            <a:pPr algn="ctr">
              <a:lnSpc>
                <a:spcPct val="90000"/>
              </a:lnSpc>
              <a:spcAft>
                <a:spcPts val="600"/>
              </a:spcAft>
            </a:pPr>
            <a:endParaRPr lang="en-GB" sz="100" noProof="0">
              <a:latin typeface="Arial"/>
              <a:cs typeface="Helvetica"/>
            </a:endParaRPr>
          </a:p>
          <a:p>
            <a:pPr algn="ctr">
              <a:lnSpc>
                <a:spcPct val="90000"/>
              </a:lnSpc>
              <a:spcAft>
                <a:spcPts val="600"/>
              </a:spcAft>
            </a:pPr>
            <a:r>
              <a:rPr lang="en-GB" sz="2000" noProof="0">
                <a:latin typeface="Arial"/>
                <a:cs typeface="Helvetica"/>
              </a:rPr>
              <a:t>Practical men</a:t>
            </a:r>
            <a:r>
              <a:rPr lang="en-GB" sz="2000" noProof="0">
                <a:latin typeface="Arial"/>
                <a:ea typeface="Calibri"/>
                <a:cs typeface="Helvetica"/>
              </a:rPr>
              <a:t>, </a:t>
            </a:r>
            <a:r>
              <a:rPr lang="en-GB" sz="2000" noProof="0">
                <a:latin typeface="Arial"/>
                <a:cs typeface="Helvetica"/>
              </a:rPr>
              <a:t>who believe themselves to be quite exempt from any intellectual influences</a:t>
            </a:r>
            <a:r>
              <a:rPr lang="en-GB" sz="2000" noProof="0">
                <a:latin typeface="Arial"/>
                <a:ea typeface="Calibri"/>
                <a:cs typeface="Helvetica"/>
              </a:rPr>
              <a:t>, </a:t>
            </a:r>
            <a:r>
              <a:rPr lang="en-GB" sz="2000" noProof="0">
                <a:latin typeface="Arial"/>
                <a:cs typeface="Helvetica"/>
              </a:rPr>
              <a:t>are usually slaves </a:t>
            </a:r>
            <a:r>
              <a:rPr lang="en-GB" sz="2000" noProof="0">
                <a:latin typeface="Arial"/>
                <a:ea typeface="Calibri"/>
                <a:cs typeface="Helvetica"/>
              </a:rPr>
              <a:t>of </a:t>
            </a:r>
            <a:r>
              <a:rPr lang="en-GB" sz="2000" noProof="0">
                <a:latin typeface="Arial"/>
                <a:cs typeface="Helvetica"/>
              </a:rPr>
              <a:t>some defunct economist.’</a:t>
            </a:r>
            <a:endParaRPr lang="en-GB" sz="2000" noProof="0">
              <a:solidFill>
                <a:schemeClr val="dk1"/>
              </a:solidFill>
              <a:latin typeface="Arial"/>
              <a:ea typeface="Calibri"/>
              <a:cs typeface="Helvetica"/>
            </a:endParaRPr>
          </a:p>
          <a:p>
            <a:pPr algn="ctr">
              <a:lnSpc>
                <a:spcPct val="90000"/>
              </a:lnSpc>
              <a:spcAft>
                <a:spcPts val="600"/>
              </a:spcAft>
            </a:pPr>
            <a:endParaRPr lang="en-GB" sz="500" noProof="0">
              <a:solidFill>
                <a:schemeClr val="dk1"/>
              </a:solidFill>
              <a:latin typeface="Arial"/>
              <a:ea typeface="Calibri"/>
              <a:cs typeface="Helvetica"/>
            </a:endParaRPr>
          </a:p>
          <a:p>
            <a:pPr algn="ctr">
              <a:lnSpc>
                <a:spcPct val="90000"/>
              </a:lnSpc>
              <a:spcAft>
                <a:spcPts val="600"/>
              </a:spcAft>
            </a:pPr>
            <a:r>
              <a:rPr lang="en-GB" sz="2000" b="1" noProof="0">
                <a:latin typeface="Arial"/>
                <a:cs typeface="Helvetica"/>
              </a:rPr>
              <a:t>John Maynard Keynes</a:t>
            </a:r>
            <a:endParaRPr lang="en-GB" sz="2000" noProof="0">
              <a:latin typeface="Arial"/>
            </a:endParaRPr>
          </a:p>
        </p:txBody>
      </p:sp>
      <p:sp>
        <p:nvSpPr>
          <p:cNvPr id="5" name="Rectangle 4">
            <a:extLst>
              <a:ext uri="{FF2B5EF4-FFF2-40B4-BE49-F238E27FC236}">
                <a16:creationId xmlns:a16="http://schemas.microsoft.com/office/drawing/2014/main" id="{315D2DBC-9FAE-A221-458F-485476587763}"/>
              </a:ext>
            </a:extLst>
          </p:cNvPr>
          <p:cNvSpPr/>
          <p:nvPr/>
        </p:nvSpPr>
        <p:spPr>
          <a:xfrm>
            <a:off x="946147" y="4704853"/>
            <a:ext cx="8801102" cy="261981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Espace réservé du numéro de diapositive 8">
            <a:extLst>
              <a:ext uri="{FF2B5EF4-FFF2-40B4-BE49-F238E27FC236}">
                <a16:creationId xmlns:a16="http://schemas.microsoft.com/office/drawing/2014/main" id="{FE8CC5ED-B7C9-2655-9A3B-F1B1FC043587}"/>
              </a:ext>
            </a:extLst>
          </p:cNvPr>
          <p:cNvSpPr>
            <a:spLocks noGrp="1"/>
          </p:cNvSpPr>
          <p:nvPr>
            <p:ph type="sldNum" sz="quarter" idx="12"/>
          </p:nvPr>
        </p:nvSpPr>
        <p:spPr/>
        <p:txBody>
          <a:bodyPr/>
          <a:lstStyle/>
          <a:p>
            <a:fld id="{C7CC0789-4E3B-4896-AB79-9C52DA5A6F9C}" type="slidenum">
              <a:rPr lang="en-GB" smtClean="0"/>
              <a:t>72</a:t>
            </a:fld>
            <a:endParaRPr lang="en-GB"/>
          </a:p>
        </p:txBody>
      </p:sp>
    </p:spTree>
    <p:extLst>
      <p:ext uri="{BB962C8B-B14F-4D97-AF65-F5344CB8AC3E}">
        <p14:creationId xmlns:p14="http://schemas.microsoft.com/office/powerpoint/2010/main" val="25063479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panose="020B0604020202020204" pitchFamily="34" charset="0"/>
                <a:cs typeface="Arial" panose="020B0604020202020204" pitchFamily="34" charset="0"/>
              </a:rPr>
              <a:t>Economies of scale in electricity production</a:t>
            </a:r>
            <a:endParaRPr lang="en-GB" b="1" noProof="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41321D7E-9CE3-F9DC-D6DD-DAECEBAAA1B7}"/>
              </a:ext>
            </a:extLst>
          </p:cNvPr>
          <p:cNvSpPr txBox="1"/>
          <p:nvPr/>
        </p:nvSpPr>
        <p:spPr>
          <a:xfrm>
            <a:off x="546101" y="2219749"/>
            <a:ext cx="9524999" cy="3939540"/>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These political and economic views were to be applied to the electricity sector.</a:t>
            </a:r>
            <a:br>
              <a:rPr lang="en-GB" sz="2000" noProof="0">
                <a:latin typeface="Arial" panose="020B0604020202020204" pitchFamily="34" charset="0"/>
                <a:cs typeface="Arial" panose="020B0604020202020204" pitchFamily="34" charset="0"/>
              </a:rPr>
            </a:br>
            <a:r>
              <a:rPr lang="en-GB" sz="2000" noProof="0">
                <a:latin typeface="Arial" panose="020B0604020202020204" pitchFamily="34" charset="0"/>
                <a:cs typeface="Arial" panose="020B0604020202020204" pitchFamily="34" charset="0"/>
              </a:rPr>
              <a:t>They were also supported by technological advances.</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Evolution of production unit size:</a:t>
            </a:r>
          </a:p>
          <a:p>
            <a:pPr algn="just"/>
            <a:endParaRPr lang="en-GB" sz="1000" b="1"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Start of the century: ~25 MW</a:t>
            </a:r>
          </a:p>
          <a:p>
            <a:pPr marL="342900"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From 1945 to 1965: an increase from 50 MW to 300 MW</a:t>
            </a:r>
          </a:p>
          <a:p>
            <a:pPr marL="342900"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1970s: nuclear power plants of ~1000 MW</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It became possible to build bigger, better, and less expensive units.</a:t>
            </a:r>
            <a:br>
              <a:rPr lang="en-GB" sz="2000" noProof="0">
                <a:latin typeface="Arial" panose="020B0604020202020204" pitchFamily="34" charset="0"/>
                <a:cs typeface="Arial" panose="020B0604020202020204" pitchFamily="34" charset="0"/>
              </a:rPr>
            </a:br>
            <a:r>
              <a:rPr lang="en-GB" sz="2000" b="1" noProof="0">
                <a:latin typeface="Arial" panose="020B0604020202020204" pitchFamily="34" charset="0"/>
                <a:cs typeface="Arial" panose="020B0604020202020204" pitchFamily="34" charset="0"/>
              </a:rPr>
              <a:t>The unit cost of production was divided by 4 or 5 between 1950 and 1980</a:t>
            </a:r>
            <a:r>
              <a:rPr lang="en-GB" sz="2000" noProof="0">
                <a:latin typeface="Arial" panose="020B0604020202020204" pitchFamily="34" charset="0"/>
                <a:cs typeface="Arial" panose="020B0604020202020204" pitchFamily="34" charset="0"/>
              </a:rPr>
              <a:t>.</a:t>
            </a:r>
            <a:br>
              <a:rPr lang="en-GB" sz="2000" noProof="0">
                <a:latin typeface="Arial" panose="020B0604020202020204" pitchFamily="34" charset="0"/>
                <a:cs typeface="Arial" panose="020B0604020202020204" pitchFamily="34" charset="0"/>
              </a:rPr>
            </a:br>
            <a:r>
              <a:rPr lang="en-GB" sz="2000" noProof="0">
                <a:latin typeface="Arial" panose="020B0604020202020204" pitchFamily="34" charset="0"/>
                <a:cs typeface="Arial" panose="020B0604020202020204" pitchFamily="34" charset="0"/>
              </a:rPr>
              <a:t>However, the total cost of one unit increased as the units became larger.</a:t>
            </a:r>
          </a:p>
        </p:txBody>
      </p:sp>
      <p:sp>
        <p:nvSpPr>
          <p:cNvPr id="4" name="Espace réservé du numéro de diapositive 3">
            <a:extLst>
              <a:ext uri="{FF2B5EF4-FFF2-40B4-BE49-F238E27FC236}">
                <a16:creationId xmlns:a16="http://schemas.microsoft.com/office/drawing/2014/main" id="{C0B117B1-9823-F988-02A7-625AB57555FD}"/>
              </a:ext>
            </a:extLst>
          </p:cNvPr>
          <p:cNvSpPr>
            <a:spLocks noGrp="1"/>
          </p:cNvSpPr>
          <p:nvPr>
            <p:ph type="sldNum" sz="quarter" idx="12"/>
          </p:nvPr>
        </p:nvSpPr>
        <p:spPr/>
        <p:txBody>
          <a:bodyPr/>
          <a:lstStyle/>
          <a:p>
            <a:fld id="{C7CC0789-4E3B-4896-AB79-9C52DA5A6F9C}" type="slidenum">
              <a:rPr lang="en-GB" smtClean="0"/>
              <a:t>73</a:t>
            </a:fld>
            <a:endParaRPr lang="en-GB"/>
          </a:p>
        </p:txBody>
      </p:sp>
    </p:spTree>
    <p:extLst>
      <p:ext uri="{BB962C8B-B14F-4D97-AF65-F5344CB8AC3E}">
        <p14:creationId xmlns:p14="http://schemas.microsoft.com/office/powerpoint/2010/main" val="8565478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panose="020B0604020202020204" pitchFamily="34" charset="0"/>
                <a:cs typeface="Arial" panose="020B0604020202020204" pitchFamily="34" charset="0"/>
              </a:rPr>
              <a:t>Consolidation and monopoly</a:t>
            </a:r>
            <a:endParaRPr lang="en-GB" b="1" noProof="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0E27EB88-567C-835E-2966-1C8EFFE44878}"/>
              </a:ext>
            </a:extLst>
          </p:cNvPr>
          <p:cNvSpPr txBox="1"/>
          <p:nvPr/>
        </p:nvSpPr>
        <p:spPr>
          <a:xfrm>
            <a:off x="546101" y="1188386"/>
            <a:ext cx="5673946" cy="3785652"/>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Until the 1980s, electricity consumers had no choice in selecting their supplier, as electricity providers operated as regional monopolies. These suppliers were vertically integrated, meaning a single company controlled production, transmission, and distribution within a specific area.</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Consumers were bound to their local supplier and subject to </a:t>
            </a:r>
            <a:r>
              <a:rPr lang="en-GB" sz="2000" b="1" noProof="0">
                <a:latin typeface="Arial" panose="020B0604020202020204" pitchFamily="34" charset="0"/>
                <a:cs typeface="Arial" panose="020B0604020202020204" pitchFamily="34" charset="0"/>
              </a:rPr>
              <a:t>a uniform, imposed price for electricity</a:t>
            </a:r>
            <a:r>
              <a:rPr lang="en-GB" sz="2000" noProof="0">
                <a:latin typeface="Arial" panose="020B0604020202020204" pitchFamily="34" charset="0"/>
                <a:cs typeface="Arial" panose="020B0604020202020204" pitchFamily="34" charset="0"/>
              </a:rPr>
              <a:t>, with no competitive alternatives available.</a:t>
            </a:r>
          </a:p>
        </p:txBody>
      </p:sp>
      <p:sp>
        <p:nvSpPr>
          <p:cNvPr id="10" name="ZoneTexte 9">
            <a:extLst>
              <a:ext uri="{FF2B5EF4-FFF2-40B4-BE49-F238E27FC236}">
                <a16:creationId xmlns:a16="http://schemas.microsoft.com/office/drawing/2014/main" id="{9EEE7CE9-0939-D7B9-E88B-C80554929C4F}"/>
              </a:ext>
            </a:extLst>
          </p:cNvPr>
          <p:cNvSpPr txBox="1"/>
          <p:nvPr/>
        </p:nvSpPr>
        <p:spPr>
          <a:xfrm>
            <a:off x="546101" y="5232633"/>
            <a:ext cx="5673946" cy="2246769"/>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By the end of the 1980s, most developed economies had fully embraced this monopolistic model in the electricity sector. Consolidation efforts had further reduced the number of suppliers, exemplified by Belgium, where over a dozen companies in 1950 merged into only a few by 1990.</a:t>
            </a:r>
          </a:p>
        </p:txBody>
      </p:sp>
      <p:grpSp>
        <p:nvGrpSpPr>
          <p:cNvPr id="15" name="Groupe 14">
            <a:extLst>
              <a:ext uri="{FF2B5EF4-FFF2-40B4-BE49-F238E27FC236}">
                <a16:creationId xmlns:a16="http://schemas.microsoft.com/office/drawing/2014/main" id="{A7E68433-B750-7C7F-827E-7031D81395E7}"/>
              </a:ext>
            </a:extLst>
          </p:cNvPr>
          <p:cNvGrpSpPr/>
          <p:nvPr/>
        </p:nvGrpSpPr>
        <p:grpSpPr>
          <a:xfrm>
            <a:off x="6948791" y="2062516"/>
            <a:ext cx="2707641" cy="4432995"/>
            <a:chOff x="5071374" y="3296093"/>
            <a:chExt cx="2679404" cy="4386765"/>
          </a:xfrm>
        </p:grpSpPr>
        <p:sp>
          <p:nvSpPr>
            <p:cNvPr id="12" name="Rectangle 11">
              <a:extLst>
                <a:ext uri="{FF2B5EF4-FFF2-40B4-BE49-F238E27FC236}">
                  <a16:creationId xmlns:a16="http://schemas.microsoft.com/office/drawing/2014/main" id="{900E4375-59D0-1C78-8839-5F6E6B824717}"/>
                </a:ext>
              </a:extLst>
            </p:cNvPr>
            <p:cNvSpPr/>
            <p:nvPr/>
          </p:nvSpPr>
          <p:spPr>
            <a:xfrm>
              <a:off x="5071374" y="3296093"/>
              <a:ext cx="2679404" cy="438676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nvGrpSpPr>
            <p:cNvPr id="14" name="Groupe 13">
              <a:extLst>
                <a:ext uri="{FF2B5EF4-FFF2-40B4-BE49-F238E27FC236}">
                  <a16:creationId xmlns:a16="http://schemas.microsoft.com/office/drawing/2014/main" id="{B77BE2DB-D8D5-02E6-AE63-45456589F60B}"/>
                </a:ext>
              </a:extLst>
            </p:cNvPr>
            <p:cNvGrpSpPr/>
            <p:nvPr/>
          </p:nvGrpSpPr>
          <p:grpSpPr>
            <a:xfrm>
              <a:off x="5514273" y="3374433"/>
              <a:ext cx="1814874" cy="4099204"/>
              <a:chOff x="5514272" y="3165777"/>
              <a:chExt cx="1907255" cy="4307861"/>
            </a:xfrm>
          </p:grpSpPr>
          <p:pic>
            <p:nvPicPr>
              <p:cNvPr id="11" name="Image 10">
                <a:extLst>
                  <a:ext uri="{FF2B5EF4-FFF2-40B4-BE49-F238E27FC236}">
                    <a16:creationId xmlns:a16="http://schemas.microsoft.com/office/drawing/2014/main" id="{92F268DD-7271-0B8C-4D38-597E50FDF082}"/>
                  </a:ext>
                </a:extLst>
              </p:cNvPr>
              <p:cNvPicPr>
                <a:picLocks noChangeAspect="1"/>
              </p:cNvPicPr>
              <p:nvPr/>
            </p:nvPicPr>
            <p:blipFill>
              <a:blip r:embed="rId2"/>
              <a:srcRect l="-1" r="74702" b="10376"/>
              <a:stretch/>
            </p:blipFill>
            <p:spPr>
              <a:xfrm>
                <a:off x="5514273" y="3489755"/>
                <a:ext cx="1907254" cy="3983883"/>
              </a:xfrm>
              <a:prstGeom prst="rect">
                <a:avLst/>
              </a:prstGeom>
            </p:spPr>
          </p:pic>
          <p:sp>
            <p:nvSpPr>
              <p:cNvPr id="13" name="ZoneTexte 12">
                <a:extLst>
                  <a:ext uri="{FF2B5EF4-FFF2-40B4-BE49-F238E27FC236}">
                    <a16:creationId xmlns:a16="http://schemas.microsoft.com/office/drawing/2014/main" id="{EFFE1B8F-3E87-A8C9-1FF7-B9F3B5F64FFC}"/>
                  </a:ext>
                </a:extLst>
              </p:cNvPr>
              <p:cNvSpPr txBox="1"/>
              <p:nvPr/>
            </p:nvSpPr>
            <p:spPr>
              <a:xfrm>
                <a:off x="5514272" y="3165777"/>
                <a:ext cx="1907254" cy="276999"/>
              </a:xfrm>
              <a:prstGeom prst="rect">
                <a:avLst/>
              </a:prstGeom>
              <a:noFill/>
            </p:spPr>
            <p:txBody>
              <a:bodyPr wrap="square" rtlCol="0">
                <a:spAutoFit/>
              </a:bodyPr>
              <a:lstStyle/>
              <a:p>
                <a:pPr algn="ctr"/>
                <a:r>
                  <a:rPr lang="en-GB" sz="1200" b="1" noProof="0">
                    <a:solidFill>
                      <a:srgbClr val="FF9A00"/>
                    </a:solidFill>
                    <a:latin typeface="Arial" panose="020B0604020202020204" pitchFamily="34" charset="0"/>
                    <a:cs typeface="Arial" panose="020B0604020202020204" pitchFamily="34" charset="0"/>
                  </a:rPr>
                  <a:t>MONOPOLY</a:t>
                </a:r>
              </a:p>
            </p:txBody>
          </p:sp>
        </p:grpSp>
      </p:grpSp>
      <p:sp>
        <p:nvSpPr>
          <p:cNvPr id="4" name="Espace réservé du numéro de diapositive 3">
            <a:extLst>
              <a:ext uri="{FF2B5EF4-FFF2-40B4-BE49-F238E27FC236}">
                <a16:creationId xmlns:a16="http://schemas.microsoft.com/office/drawing/2014/main" id="{A6752148-B0AA-8B6A-F9E2-C534A08F8501}"/>
              </a:ext>
            </a:extLst>
          </p:cNvPr>
          <p:cNvSpPr>
            <a:spLocks noGrp="1"/>
          </p:cNvSpPr>
          <p:nvPr>
            <p:ph type="sldNum" sz="quarter" idx="12"/>
          </p:nvPr>
        </p:nvSpPr>
        <p:spPr/>
        <p:txBody>
          <a:bodyPr/>
          <a:lstStyle/>
          <a:p>
            <a:fld id="{C7CC0789-4E3B-4896-AB79-9C52DA5A6F9C}" type="slidenum">
              <a:rPr lang="en-GB" smtClean="0"/>
              <a:t>74</a:t>
            </a:fld>
            <a:endParaRPr lang="en-GB"/>
          </a:p>
        </p:txBody>
      </p:sp>
    </p:spTree>
    <p:extLst>
      <p:ext uri="{BB962C8B-B14F-4D97-AF65-F5344CB8AC3E}">
        <p14:creationId xmlns:p14="http://schemas.microsoft.com/office/powerpoint/2010/main" val="29677412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panose="020B0604020202020204" pitchFamily="34" charset="0"/>
                <a:cs typeface="Arial" panose="020B0604020202020204" pitchFamily="34" charset="0"/>
              </a:rPr>
              <a:t>Advantages of monopoly structures in electricity markets</a:t>
            </a:r>
            <a:endParaRPr lang="en-GB" b="1" noProof="0">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CFEE76E2-E9C5-77D3-BB47-F0D96A3BEC87}"/>
              </a:ext>
            </a:extLst>
          </p:cNvPr>
          <p:cNvSpPr txBox="1"/>
          <p:nvPr/>
        </p:nvSpPr>
        <p:spPr>
          <a:xfrm>
            <a:off x="546100" y="2190007"/>
            <a:ext cx="9525000" cy="4093428"/>
          </a:xfrm>
          <a:prstGeom prst="rect">
            <a:avLst/>
          </a:prstGeom>
          <a:noFill/>
        </p:spPr>
        <p:txBody>
          <a:bodyPr wrap="square">
            <a:spAutoFit/>
          </a:bodyPr>
          <a:lstStyle/>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b="0" i="0" u="none" strike="noStrike" cap="none" normalizeH="0" baseline="0" noProof="0">
                <a:ln>
                  <a:noFill/>
                </a:ln>
                <a:solidFill>
                  <a:schemeClr val="tx1"/>
                </a:solidFill>
                <a:effectLst/>
                <a:latin typeface="Arial" panose="020B0604020202020204" pitchFamily="34" charset="0"/>
              </a:rPr>
              <a:t>Monopoly structures supported </a:t>
            </a:r>
            <a:r>
              <a:rPr kumimoji="0" lang="en-GB" sz="2000" b="1" i="0" u="none" strike="noStrike" cap="none" normalizeH="0" baseline="0" noProof="0">
                <a:ln>
                  <a:noFill/>
                </a:ln>
                <a:solidFill>
                  <a:schemeClr val="tx1"/>
                </a:solidFill>
                <a:effectLst/>
                <a:latin typeface="Arial" panose="020B0604020202020204" pitchFamily="34" charset="0"/>
              </a:rPr>
              <a:t>large-scale and coordinated electrification projects</a:t>
            </a:r>
            <a:r>
              <a:rPr kumimoji="0" lang="en-GB" sz="2000" b="0" i="0" u="none" strike="noStrike" cap="none" normalizeH="0" baseline="0" noProof="0">
                <a:ln>
                  <a:noFill/>
                </a:ln>
                <a:solidFill>
                  <a:schemeClr val="tx1"/>
                </a:solidFill>
                <a:effectLst/>
                <a:latin typeface="Arial" panose="020B0604020202020204" pitchFamily="34" charset="0"/>
              </a:rPr>
              <a:t>, driving economic development and enhancing living standards. These achievements may not have been feasible in a fragmented, competitive market during the early stages of electricity distribution.</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sz="2000" noProof="0">
              <a:latin typeface="Arial" panose="020B0604020202020204" pitchFamily="34" charset="0"/>
              <a:cs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2000" noProof="0">
                <a:latin typeface="Arial" panose="020B0604020202020204" pitchFamily="34" charset="0"/>
                <a:cs typeface="Arial" panose="020B0604020202020204" pitchFamily="34" charset="0"/>
              </a:rPr>
              <a:t>Centralized control allowed for </a:t>
            </a:r>
            <a:r>
              <a:rPr lang="en-GB" sz="2000" b="1" noProof="0">
                <a:latin typeface="Arial" panose="020B0604020202020204" pitchFamily="34" charset="0"/>
                <a:cs typeface="Arial" panose="020B0604020202020204" pitchFamily="34" charset="0"/>
              </a:rPr>
              <a:t>consistent growth of electricity networks</a:t>
            </a:r>
            <a:r>
              <a:rPr lang="en-GB" sz="2000" noProof="0">
                <a:latin typeface="Arial" panose="020B0604020202020204" pitchFamily="34" charset="0"/>
                <a:cs typeface="Arial" panose="020B0604020202020204" pitchFamily="34" charset="0"/>
              </a:rPr>
              <a:t>, meeting the needs of a rapidly modernizing society. Over several decades, electricity demand doubled approximately every eight years, showcasing the scalability of this approach.</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sz="2000" noProof="0">
              <a:latin typeface="Arial" panose="020B0604020202020204" pitchFamily="34" charset="0"/>
              <a:cs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2000" noProof="0">
                <a:latin typeface="Arial" panose="020B0604020202020204" pitchFamily="34" charset="0"/>
                <a:cs typeface="Arial" panose="020B0604020202020204" pitchFamily="34" charset="0"/>
              </a:rPr>
              <a:t>Monopoly structures ensured </a:t>
            </a:r>
            <a:r>
              <a:rPr lang="en-GB" sz="2000" b="1" noProof="0">
                <a:latin typeface="Arial" panose="020B0604020202020204" pitchFamily="34" charset="0"/>
                <a:cs typeface="Arial" panose="020B0604020202020204" pitchFamily="34" charset="0"/>
              </a:rPr>
              <a:t>continuity of service</a:t>
            </a:r>
            <a:r>
              <a:rPr lang="en-GB" sz="2000" noProof="0">
                <a:latin typeface="Arial" panose="020B0604020202020204" pitchFamily="34" charset="0"/>
                <a:cs typeface="Arial" panose="020B0604020202020204" pitchFamily="34" charset="0"/>
              </a:rPr>
              <a:t>, with reliability metrics showing significant improvements. For example, by 2004, the average consumer experienced less than two minutes of power outages annually.</a:t>
            </a:r>
          </a:p>
        </p:txBody>
      </p:sp>
      <p:sp>
        <p:nvSpPr>
          <p:cNvPr id="5" name="Espace réservé du numéro de diapositive 4">
            <a:extLst>
              <a:ext uri="{FF2B5EF4-FFF2-40B4-BE49-F238E27FC236}">
                <a16:creationId xmlns:a16="http://schemas.microsoft.com/office/drawing/2014/main" id="{C42B036E-8CFA-24D2-2E23-38CFC5439F1F}"/>
              </a:ext>
            </a:extLst>
          </p:cNvPr>
          <p:cNvSpPr>
            <a:spLocks noGrp="1"/>
          </p:cNvSpPr>
          <p:nvPr>
            <p:ph type="sldNum" sz="quarter" idx="12"/>
          </p:nvPr>
        </p:nvSpPr>
        <p:spPr/>
        <p:txBody>
          <a:bodyPr/>
          <a:lstStyle/>
          <a:p>
            <a:fld id="{C7CC0789-4E3B-4896-AB79-9C52DA5A6F9C}" type="slidenum">
              <a:rPr lang="en-GB" smtClean="0"/>
              <a:t>75</a:t>
            </a:fld>
            <a:endParaRPr lang="en-GB"/>
          </a:p>
        </p:txBody>
      </p:sp>
    </p:spTree>
    <p:extLst>
      <p:ext uri="{BB962C8B-B14F-4D97-AF65-F5344CB8AC3E}">
        <p14:creationId xmlns:p14="http://schemas.microsoft.com/office/powerpoint/2010/main" val="30295445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284A597-90FD-6628-88F9-DB7B7D1217D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panose="020B0604020202020204" pitchFamily="34" charset="0"/>
                <a:cs typeface="Arial" panose="020B0604020202020204" pitchFamily="34" charset="0"/>
              </a:rPr>
              <a:t>Drawbacks of monopoly structures in electricity markets</a:t>
            </a:r>
            <a:endParaRPr lang="en-GB" b="1" noProof="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ABF99ECF-D1E5-284C-09F3-AF63F88E4F3F}"/>
              </a:ext>
            </a:extLst>
          </p:cNvPr>
          <p:cNvSpPr txBox="1"/>
          <p:nvPr/>
        </p:nvSpPr>
        <p:spPr>
          <a:xfrm>
            <a:off x="546100" y="1154819"/>
            <a:ext cx="9525000" cy="6324808"/>
          </a:xfrm>
          <a:prstGeom prst="rect">
            <a:avLst/>
          </a:prstGeom>
          <a:noFill/>
        </p:spPr>
        <p:txBody>
          <a:bodyPr wrap="square">
            <a:spAutoFit/>
          </a:bodyPr>
          <a:lstStyle/>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b="1" i="0" u="none" strike="noStrike" cap="none" normalizeH="0" baseline="0" noProof="0">
                <a:ln>
                  <a:noFill/>
                </a:ln>
                <a:solidFill>
                  <a:schemeClr val="tx1"/>
                </a:solidFill>
                <a:effectLst/>
                <a:latin typeface="Arial" panose="020B0604020202020204" pitchFamily="34" charset="0"/>
              </a:rPr>
              <a:t>Economic inefficiency</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sz="500" b="1">
              <a:latin typeface="Arial" panose="020B0604020202020204" pitchFamily="34" charset="0"/>
            </a:endParaRPr>
          </a:p>
          <a:p>
            <a:pPr marL="285750" marR="0" lvl="0" indent="-285750" algn="just" defTabSz="914400" rtl="0" eaLnBrk="0" fontAlgn="base" latinLnBrk="0" hangingPunct="0">
              <a:lnSpc>
                <a:spcPct val="100000"/>
              </a:lnSpc>
              <a:spcBef>
                <a:spcPct val="0"/>
              </a:spcBef>
              <a:spcAft>
                <a:spcPct val="0"/>
              </a:spcAft>
              <a:buClr>
                <a:schemeClr val="bg1"/>
              </a:buClr>
              <a:buSzTx/>
              <a:buFont typeface="Arial" panose="020B0604020202020204" pitchFamily="34" charset="0"/>
              <a:buChar char="•"/>
              <a:tabLst/>
            </a:pPr>
            <a:r>
              <a:rPr kumimoji="0" lang="en-GB" sz="2000" b="0" i="0" u="none" strike="noStrike" cap="none" normalizeH="0" baseline="0" noProof="0">
                <a:ln>
                  <a:noFill/>
                </a:ln>
                <a:solidFill>
                  <a:schemeClr val="tx1"/>
                </a:solidFill>
                <a:effectLst/>
                <a:latin typeface="Arial" panose="020B0604020202020204" pitchFamily="34" charset="0"/>
              </a:rPr>
              <a:t>Monopolies were not inherently cost-effective, often lacking incentives to optimize operations and reduce costs.</a:t>
            </a:r>
          </a:p>
          <a:p>
            <a:pPr marL="0" marR="0" lvl="0" indent="0" algn="just" defTabSz="914400" rtl="0" eaLnBrk="0" fontAlgn="base" latinLnBrk="0" hangingPunct="0">
              <a:lnSpc>
                <a:spcPct val="100000"/>
              </a:lnSpc>
              <a:spcBef>
                <a:spcPct val="0"/>
              </a:spcBef>
              <a:spcAft>
                <a:spcPct val="0"/>
              </a:spcAft>
              <a:buClrTx/>
              <a:buSzTx/>
              <a:tabLst/>
            </a:pPr>
            <a:endParaRPr kumimoji="0" lang="en-GB" sz="1500" b="1" i="0" u="none" strike="noStrike" cap="none" normalizeH="0" baseline="0" noProof="0">
              <a:ln>
                <a:noFill/>
              </a:ln>
              <a:solidFill>
                <a:schemeClr val="tx1"/>
              </a:solidFill>
              <a:effectLst/>
              <a:latin typeface="Arial" panose="020B060402020202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b="1" i="0" u="none" strike="noStrike" cap="none" normalizeH="0" baseline="0" noProof="0">
                <a:ln>
                  <a:noFill/>
                </a:ln>
                <a:solidFill>
                  <a:schemeClr val="tx1"/>
                </a:solidFill>
                <a:effectLst/>
                <a:latin typeface="Arial" panose="020B0604020202020204" pitchFamily="34" charset="0"/>
              </a:rPr>
              <a:t>Inefficiency in operations</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sz="500" b="1">
              <a:latin typeface="Arial" panose="020B0604020202020204" pitchFamily="34" charset="0"/>
            </a:endParaRPr>
          </a:p>
          <a:p>
            <a:pPr marL="285750" marR="0" lvl="0" indent="-285750" algn="just" defTabSz="914400" rtl="0" eaLnBrk="0" fontAlgn="base" latinLnBrk="0" hangingPunct="0">
              <a:lnSpc>
                <a:spcPct val="100000"/>
              </a:lnSpc>
              <a:spcBef>
                <a:spcPct val="0"/>
              </a:spcBef>
              <a:spcAft>
                <a:spcPct val="0"/>
              </a:spcAft>
              <a:buClr>
                <a:schemeClr val="bg1"/>
              </a:buClr>
              <a:buSzTx/>
              <a:buFont typeface="Arial" panose="020B0604020202020204" pitchFamily="34" charset="0"/>
              <a:buChar char="•"/>
              <a:tabLst/>
            </a:pPr>
            <a:r>
              <a:rPr kumimoji="0" lang="en-GB" sz="2000" b="0" i="0" u="none" strike="noStrike" cap="none" normalizeH="0" baseline="0" noProof="0">
                <a:ln>
                  <a:noFill/>
                </a:ln>
                <a:solidFill>
                  <a:schemeClr val="tx1"/>
                </a:solidFill>
                <a:effectLst/>
                <a:latin typeface="Arial" panose="020B0604020202020204" pitchFamily="34" charset="0"/>
              </a:rPr>
              <a:t>The absence of competitive pressure discouraged efficient practices, leading to operational complacency.</a:t>
            </a:r>
          </a:p>
          <a:p>
            <a:pPr marL="285750" marR="0" lvl="0" indent="-285750" algn="just" defTabSz="914400" rtl="0" eaLnBrk="0" fontAlgn="base" latinLnBrk="0" hangingPunct="0">
              <a:lnSpc>
                <a:spcPct val="100000"/>
              </a:lnSpc>
              <a:spcBef>
                <a:spcPct val="0"/>
              </a:spcBef>
              <a:spcAft>
                <a:spcPct val="0"/>
              </a:spcAft>
              <a:buClr>
                <a:schemeClr val="bg1"/>
              </a:buClr>
              <a:buSzTx/>
              <a:buFont typeface="Arial" panose="020B0604020202020204" pitchFamily="34" charset="0"/>
              <a:buChar char="•"/>
              <a:tabLst/>
            </a:pPr>
            <a:endParaRPr lang="en-GB" sz="1500">
              <a:latin typeface="Arial" panose="020B0604020202020204" pitchFamily="34" charset="0"/>
            </a:endParaRPr>
          </a:p>
          <a:p>
            <a:pPr marL="285750" marR="0" lvl="0" indent="-285750" algn="just"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r>
              <a:rPr kumimoji="0" lang="en-GB" sz="2000" b="1" i="0" u="none" strike="noStrike" cap="none" normalizeH="0" baseline="0" noProof="0">
                <a:ln>
                  <a:noFill/>
                </a:ln>
                <a:solidFill>
                  <a:schemeClr val="tx1"/>
                </a:solidFill>
                <a:effectLst/>
                <a:latin typeface="Arial" panose="020B0604020202020204" pitchFamily="34" charset="0"/>
              </a:rPr>
              <a:t>Unnecessary investments</a:t>
            </a:r>
          </a:p>
          <a:p>
            <a:pPr marL="285750" marR="0" lvl="0" indent="-285750" algn="just"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endParaRPr lang="en-GB" sz="500" b="1">
              <a:latin typeface="Arial" panose="020B0604020202020204" pitchFamily="34" charset="0"/>
            </a:endParaRPr>
          </a:p>
          <a:p>
            <a:pPr marL="285750" marR="0" lvl="0" indent="-285750" algn="just" defTabSz="914400" rtl="0" eaLnBrk="0" fontAlgn="base" latinLnBrk="0" hangingPunct="0">
              <a:lnSpc>
                <a:spcPct val="100000"/>
              </a:lnSpc>
              <a:spcBef>
                <a:spcPct val="0"/>
              </a:spcBef>
              <a:spcAft>
                <a:spcPct val="0"/>
              </a:spcAft>
              <a:buClr>
                <a:schemeClr val="bg1"/>
              </a:buClr>
              <a:buSzTx/>
              <a:buFont typeface="Arial" panose="020B0604020202020204" pitchFamily="34" charset="0"/>
              <a:buChar char="•"/>
              <a:tabLst/>
            </a:pPr>
            <a:r>
              <a:rPr kumimoji="0" lang="en-GB" sz="2000" b="0" i="0" u="none" strike="noStrike" cap="none" normalizeH="0" baseline="0" noProof="0">
                <a:ln>
                  <a:noFill/>
                </a:ln>
                <a:solidFill>
                  <a:schemeClr val="tx1"/>
                </a:solidFill>
                <a:effectLst/>
                <a:latin typeface="Arial" panose="020B0604020202020204" pitchFamily="34" charset="0"/>
              </a:rPr>
              <a:t>Monopolistic structures sometimes led to overinvestment in infrastructure or projects that did not align with actual demand.</a:t>
            </a:r>
          </a:p>
          <a:p>
            <a:pPr marL="285750" marR="0" lvl="0" indent="-285750" algn="just"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endParaRPr lang="en-GB" sz="1500">
              <a:latin typeface="Arial" panose="020B0604020202020204" pitchFamily="34" charset="0"/>
            </a:endParaRPr>
          </a:p>
          <a:p>
            <a:pPr marL="285750" marR="0" lvl="0" indent="-285750" algn="just"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r>
              <a:rPr kumimoji="0" lang="en-GB" sz="2000" b="1" i="0" u="none" strike="noStrike" cap="none" normalizeH="0" baseline="0" noProof="0">
                <a:ln>
                  <a:noFill/>
                </a:ln>
                <a:solidFill>
                  <a:schemeClr val="tx1"/>
                </a:solidFill>
                <a:effectLst/>
                <a:latin typeface="Arial" panose="020B0604020202020204" pitchFamily="34" charset="0"/>
              </a:rPr>
              <a:t>Government influence</a:t>
            </a:r>
          </a:p>
          <a:p>
            <a:pPr marL="285750" marR="0" lvl="0" indent="-285750" algn="just"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endParaRPr lang="en-GB" sz="500" b="1">
              <a:latin typeface="Arial" panose="020B0604020202020204" pitchFamily="34" charset="0"/>
            </a:endParaRPr>
          </a:p>
          <a:p>
            <a:pPr marL="285750" marR="0" lvl="0" indent="-285750" algn="just" defTabSz="914400" rtl="0" eaLnBrk="0" fontAlgn="base" latinLnBrk="0" hangingPunct="0">
              <a:lnSpc>
                <a:spcPct val="100000"/>
              </a:lnSpc>
              <a:spcBef>
                <a:spcPct val="0"/>
              </a:spcBef>
              <a:spcAft>
                <a:spcPct val="0"/>
              </a:spcAft>
              <a:buClr>
                <a:schemeClr val="bg1"/>
              </a:buClr>
              <a:buSzTx/>
              <a:buFont typeface="Arial" panose="020B0604020202020204" pitchFamily="34" charset="0"/>
              <a:buChar char="•"/>
              <a:tabLst/>
            </a:pPr>
            <a:r>
              <a:rPr kumimoji="0" lang="en-GB" sz="2000" b="0" i="0" u="none" strike="noStrike" cap="none" normalizeH="0" baseline="0" noProof="0">
                <a:ln>
                  <a:noFill/>
                </a:ln>
                <a:solidFill>
                  <a:schemeClr val="tx1"/>
                </a:solidFill>
                <a:effectLst/>
                <a:latin typeface="Arial" panose="020B0604020202020204" pitchFamily="34" charset="0"/>
              </a:rPr>
              <a:t>Public entities operating within monopolistic frameworks were prone to excessive government interference, which could detract from operational independence.</a:t>
            </a:r>
          </a:p>
          <a:p>
            <a:pPr marL="285750" marR="0" lvl="0" indent="-285750" algn="just"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endParaRPr kumimoji="0" lang="en-GB" sz="1500" b="0" i="0" u="none" strike="noStrike" cap="none" normalizeH="0" baseline="0" noProof="0">
              <a:ln>
                <a:noFill/>
              </a:ln>
              <a:solidFill>
                <a:schemeClr val="tx1"/>
              </a:solidFill>
              <a:effectLst/>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2000" b="1" i="0" u="none" strike="noStrike" cap="none" normalizeH="0" baseline="0" noProof="0">
                <a:ln>
                  <a:noFill/>
                </a:ln>
                <a:solidFill>
                  <a:schemeClr val="tx1"/>
                </a:solidFill>
                <a:effectLst/>
                <a:latin typeface="Arial" panose="020B0604020202020204" pitchFamily="34" charset="0"/>
              </a:rPr>
              <a:t>Higher costs for consumers</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sz="500" b="1">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
                <a:schemeClr val="bg1"/>
              </a:buClr>
              <a:buSzTx/>
              <a:buFont typeface="Arial" panose="020B0604020202020204" pitchFamily="34" charset="0"/>
              <a:buChar char="•"/>
              <a:tabLst/>
            </a:pPr>
            <a:r>
              <a:rPr kumimoji="0" lang="en-GB" sz="2000" b="0" i="0" u="none" strike="noStrike" cap="none" normalizeH="0" baseline="0" noProof="0">
                <a:ln>
                  <a:noFill/>
                </a:ln>
                <a:solidFill>
                  <a:schemeClr val="tx1"/>
                </a:solidFill>
                <a:effectLst/>
                <a:latin typeface="Arial" panose="020B0604020202020204" pitchFamily="34" charset="0"/>
              </a:rPr>
              <a:t>The lack of competition often resulted in higher electricity prices compared to what could be achieved in a competitive market.</a:t>
            </a:r>
          </a:p>
        </p:txBody>
      </p:sp>
      <p:sp>
        <p:nvSpPr>
          <p:cNvPr id="3" name="Espace réservé du numéro de diapositive 2">
            <a:extLst>
              <a:ext uri="{FF2B5EF4-FFF2-40B4-BE49-F238E27FC236}">
                <a16:creationId xmlns:a16="http://schemas.microsoft.com/office/drawing/2014/main" id="{009D4658-AD93-3563-3394-B2954E62159E}"/>
              </a:ext>
            </a:extLst>
          </p:cNvPr>
          <p:cNvSpPr>
            <a:spLocks noGrp="1"/>
          </p:cNvSpPr>
          <p:nvPr>
            <p:ph type="sldNum" sz="quarter" idx="12"/>
          </p:nvPr>
        </p:nvSpPr>
        <p:spPr/>
        <p:txBody>
          <a:bodyPr/>
          <a:lstStyle/>
          <a:p>
            <a:fld id="{C7CC0789-4E3B-4896-AB79-9C52DA5A6F9C}" type="slidenum">
              <a:rPr lang="en-GB" smtClean="0"/>
              <a:t>76</a:t>
            </a:fld>
            <a:endParaRPr lang="en-GB"/>
          </a:p>
        </p:txBody>
      </p:sp>
    </p:spTree>
    <p:extLst>
      <p:ext uri="{BB962C8B-B14F-4D97-AF65-F5344CB8AC3E}">
        <p14:creationId xmlns:p14="http://schemas.microsoft.com/office/powerpoint/2010/main" val="40821030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The rise of liberalisation (1/3)</a:t>
            </a:r>
          </a:p>
        </p:txBody>
      </p:sp>
      <p:sp>
        <p:nvSpPr>
          <p:cNvPr id="8" name="ZoneTexte 7">
            <a:extLst>
              <a:ext uri="{FF2B5EF4-FFF2-40B4-BE49-F238E27FC236}">
                <a16:creationId xmlns:a16="http://schemas.microsoft.com/office/drawing/2014/main" id="{CCAA5225-3547-B94E-8D31-7203A70F9484}"/>
              </a:ext>
            </a:extLst>
          </p:cNvPr>
          <p:cNvSpPr txBox="1"/>
          <p:nvPr/>
        </p:nvSpPr>
        <p:spPr>
          <a:xfrm>
            <a:off x="5050463" y="4796949"/>
            <a:ext cx="4978103" cy="523220"/>
          </a:xfrm>
          <a:prstGeom prst="rect">
            <a:avLst/>
          </a:prstGeom>
          <a:noFill/>
        </p:spPr>
        <p:txBody>
          <a:bodyPr wrap="square">
            <a:spAutoFit/>
          </a:bodyPr>
          <a:lstStyle/>
          <a:p>
            <a:pPr algn="ctr"/>
            <a:r>
              <a:rPr lang="en-GB" sz="1400" b="0" i="1" noProof="0">
                <a:solidFill>
                  <a:srgbClr val="202122"/>
                </a:solidFill>
                <a:effectLst/>
                <a:latin typeface="Arial" panose="020B0604020202020204" pitchFamily="34" charset="0"/>
              </a:rPr>
              <a:t>West Texas Intermediate oil price (</a:t>
            </a:r>
            <a:r>
              <a:rPr lang="en-GB" sz="1400" i="1" noProof="0">
                <a:solidFill>
                  <a:srgbClr val="202122"/>
                </a:solidFill>
                <a:latin typeface="Arial" panose="020B0604020202020204" pitchFamily="34" charset="0"/>
              </a:rPr>
              <a:t>a</a:t>
            </a:r>
            <a:r>
              <a:rPr lang="en-GB" sz="1400" b="0" i="1" noProof="0">
                <a:solidFill>
                  <a:srgbClr val="202122"/>
                </a:solidFill>
                <a:effectLst/>
                <a:latin typeface="Arial" panose="020B0604020202020204" pitchFamily="34" charset="0"/>
              </a:rPr>
              <a:t>djusted for inflation) history 1946–2022.</a:t>
            </a:r>
            <a:r>
              <a:rPr lang="en-GB" sz="1400" b="1" baseline="30000" noProof="0">
                <a:solidFill>
                  <a:srgbClr val="202122"/>
                </a:solidFill>
                <a:effectLst/>
                <a:latin typeface="Arial" panose="020B0604020202020204" pitchFamily="34" charset="0"/>
              </a:rPr>
              <a:t>1</a:t>
            </a:r>
          </a:p>
        </p:txBody>
      </p:sp>
      <p:sp>
        <p:nvSpPr>
          <p:cNvPr id="7" name="ZoneTexte 6">
            <a:extLst>
              <a:ext uri="{FF2B5EF4-FFF2-40B4-BE49-F238E27FC236}">
                <a16:creationId xmlns:a16="http://schemas.microsoft.com/office/drawing/2014/main" id="{BCC7EEA4-2F4D-9B18-B13B-9F7D2B56EEC9}"/>
              </a:ext>
            </a:extLst>
          </p:cNvPr>
          <p:cNvSpPr txBox="1"/>
          <p:nvPr/>
        </p:nvSpPr>
        <p:spPr>
          <a:xfrm>
            <a:off x="546100" y="1539389"/>
            <a:ext cx="4053956" cy="3170099"/>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In 1973, the first oil crisis led to oil prices quadrupling, followed by a doubling in 1979. Electricity prices, which had been declining for decades, suddenly surged.</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This resulted in a loss of public trust in institutions across Europe due to the perceived poor handling of the crisis.</a:t>
            </a:r>
          </a:p>
        </p:txBody>
      </p:sp>
      <p:pic>
        <p:nvPicPr>
          <p:cNvPr id="10" name="Image 9">
            <a:extLst>
              <a:ext uri="{FF2B5EF4-FFF2-40B4-BE49-F238E27FC236}">
                <a16:creationId xmlns:a16="http://schemas.microsoft.com/office/drawing/2014/main" id="{D8F0968F-EC78-BC13-7996-2E0377D7EE82}"/>
              </a:ext>
            </a:extLst>
          </p:cNvPr>
          <p:cNvPicPr>
            <a:picLocks noChangeAspect="1"/>
          </p:cNvPicPr>
          <p:nvPr/>
        </p:nvPicPr>
        <p:blipFill>
          <a:blip r:embed="rId2"/>
          <a:stretch>
            <a:fillRect/>
          </a:stretch>
        </p:blipFill>
        <p:spPr>
          <a:xfrm>
            <a:off x="5260418" y="1545526"/>
            <a:ext cx="4531537" cy="3013443"/>
          </a:xfrm>
          <a:prstGeom prst="rect">
            <a:avLst/>
          </a:prstGeom>
        </p:spPr>
      </p:pic>
      <p:sp>
        <p:nvSpPr>
          <p:cNvPr id="11" name="Rectangle 10">
            <a:extLst>
              <a:ext uri="{FF2B5EF4-FFF2-40B4-BE49-F238E27FC236}">
                <a16:creationId xmlns:a16="http://schemas.microsoft.com/office/drawing/2014/main" id="{2909FE4D-C598-A868-6DD5-1A9187CB8FC5}"/>
              </a:ext>
            </a:extLst>
          </p:cNvPr>
          <p:cNvSpPr/>
          <p:nvPr/>
        </p:nvSpPr>
        <p:spPr>
          <a:xfrm>
            <a:off x="5050464" y="1493495"/>
            <a:ext cx="4978103" cy="321672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 name="ZoneTexte 4">
            <a:extLst>
              <a:ext uri="{FF2B5EF4-FFF2-40B4-BE49-F238E27FC236}">
                <a16:creationId xmlns:a16="http://schemas.microsoft.com/office/drawing/2014/main" id="{71D074D2-75BF-FB64-2AEA-001D34ECBF4A}"/>
              </a:ext>
            </a:extLst>
          </p:cNvPr>
          <p:cNvSpPr txBox="1"/>
          <p:nvPr/>
        </p:nvSpPr>
        <p:spPr>
          <a:xfrm>
            <a:off x="546101" y="5725997"/>
            <a:ext cx="9524999" cy="1015663"/>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crisis led to the election of Margaret Thatcher, who initiated a significant wave of privatisations. In response, Europe advocated for the creation of the ‘Single Market’ and </a:t>
            </a:r>
            <a:r>
              <a:rPr lang="en-GB" sz="2000" b="1" noProof="0">
                <a:latin typeface="Arial" panose="020B0604020202020204" pitchFamily="34" charset="0"/>
                <a:cs typeface="Arial" panose="020B0604020202020204" pitchFamily="34" charset="0"/>
              </a:rPr>
              <a:t>promoted competition as a strategy to revitalise the continent</a:t>
            </a:r>
            <a:r>
              <a:rPr lang="en-GB" sz="2000" noProof="0">
                <a:latin typeface="Arial" panose="020B0604020202020204" pitchFamily="34" charset="0"/>
                <a:cs typeface="Arial" panose="020B0604020202020204" pitchFamily="34" charset="0"/>
              </a:rPr>
              <a:t>.</a:t>
            </a:r>
          </a:p>
        </p:txBody>
      </p:sp>
      <p:sp>
        <p:nvSpPr>
          <p:cNvPr id="12" name="ZoneTexte 11">
            <a:extLst>
              <a:ext uri="{FF2B5EF4-FFF2-40B4-BE49-F238E27FC236}">
                <a16:creationId xmlns:a16="http://schemas.microsoft.com/office/drawing/2014/main" id="{17C6BB99-8DE2-9783-D9D5-0C1AC76EDFC6}"/>
              </a:ext>
            </a:extLst>
          </p:cNvPr>
          <p:cNvSpPr txBox="1"/>
          <p:nvPr/>
        </p:nvSpPr>
        <p:spPr>
          <a:xfrm>
            <a:off x="235896" y="7585116"/>
            <a:ext cx="5348176" cy="261610"/>
          </a:xfrm>
          <a:prstGeom prst="rect">
            <a:avLst/>
          </a:prstGeom>
          <a:noFill/>
        </p:spPr>
        <p:txBody>
          <a:bodyPr wrap="square">
            <a:spAutoFit/>
          </a:bodyPr>
          <a:lstStyle/>
          <a:p>
            <a:r>
              <a:rPr lang="en-GB" sz="1100" b="1" baseline="30000" noProof="0">
                <a:solidFill>
                  <a:srgbClr val="202122"/>
                </a:solidFill>
                <a:effectLst/>
                <a:latin typeface="Arial" panose="020B0604020202020204" pitchFamily="34" charset="0"/>
              </a:rPr>
              <a:t>1</a:t>
            </a:r>
            <a:r>
              <a:rPr lang="en-GB" sz="1100" noProof="0">
                <a:latin typeface="Arial" panose="020B0604020202020204" pitchFamily="34" charset="0"/>
                <a:cs typeface="Arial" panose="020B0604020202020204" pitchFamily="34" charset="0"/>
              </a:rPr>
              <a:t>https://www.macrotrends.net/1369/crude-oil-price-history-chart</a:t>
            </a:r>
          </a:p>
        </p:txBody>
      </p:sp>
      <p:sp>
        <p:nvSpPr>
          <p:cNvPr id="4" name="Espace réservé du numéro de diapositive 3">
            <a:extLst>
              <a:ext uri="{FF2B5EF4-FFF2-40B4-BE49-F238E27FC236}">
                <a16:creationId xmlns:a16="http://schemas.microsoft.com/office/drawing/2014/main" id="{A2588A03-C2ED-BED8-C578-0C4C50374FF8}"/>
              </a:ext>
            </a:extLst>
          </p:cNvPr>
          <p:cNvSpPr>
            <a:spLocks noGrp="1"/>
          </p:cNvSpPr>
          <p:nvPr>
            <p:ph type="sldNum" sz="quarter" idx="12"/>
          </p:nvPr>
        </p:nvSpPr>
        <p:spPr/>
        <p:txBody>
          <a:bodyPr/>
          <a:lstStyle/>
          <a:p>
            <a:fld id="{C7CC0789-4E3B-4896-AB79-9C52DA5A6F9C}" type="slidenum">
              <a:rPr lang="en-GB" smtClean="0"/>
              <a:t>77</a:t>
            </a:fld>
            <a:endParaRPr lang="en-GB"/>
          </a:p>
        </p:txBody>
      </p:sp>
    </p:spTree>
    <p:extLst>
      <p:ext uri="{BB962C8B-B14F-4D97-AF65-F5344CB8AC3E}">
        <p14:creationId xmlns:p14="http://schemas.microsoft.com/office/powerpoint/2010/main" val="36780641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The rise of liberalisation (2/3)</a:t>
            </a:r>
          </a:p>
        </p:txBody>
      </p:sp>
      <p:sp>
        <p:nvSpPr>
          <p:cNvPr id="4" name="ZoneTexte 3">
            <a:extLst>
              <a:ext uri="{FF2B5EF4-FFF2-40B4-BE49-F238E27FC236}">
                <a16:creationId xmlns:a16="http://schemas.microsoft.com/office/drawing/2014/main" id="{94A1A73B-1DB1-A123-4676-24DCBD195A37}"/>
              </a:ext>
            </a:extLst>
          </p:cNvPr>
          <p:cNvSpPr txBox="1"/>
          <p:nvPr/>
        </p:nvSpPr>
        <p:spPr>
          <a:xfrm>
            <a:off x="546101" y="2445498"/>
            <a:ext cx="6513918" cy="3323987"/>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The new UK prime minister was inspired and supported by </a:t>
            </a:r>
            <a:r>
              <a:rPr lang="en-GB" sz="2000" b="1" noProof="0">
                <a:latin typeface="Arial" panose="020B0604020202020204" pitchFamily="34" charset="0"/>
                <a:cs typeface="Arial" panose="020B0604020202020204" pitchFamily="34" charset="0"/>
              </a:rPr>
              <a:t>Friedrich Hayek </a:t>
            </a:r>
            <a:r>
              <a:rPr lang="en-GB" sz="2000" noProof="0">
                <a:latin typeface="Arial" panose="020B0604020202020204" pitchFamily="34" charset="0"/>
                <a:cs typeface="Arial" panose="020B0604020202020204" pitchFamily="34" charset="0"/>
              </a:rPr>
              <a:t>(1899–1992).</a:t>
            </a:r>
          </a:p>
          <a:p>
            <a:pPr algn="just"/>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He proposed an alternative way of managing the economy through liberalism, a view shared by people like Milton Friedman and the Chicago Boys (Chile).</a:t>
            </a:r>
          </a:p>
          <a:p>
            <a:pPr marL="342900"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He believed that the state should not intervene in economic life and saw the market as a tool to oppose governmental planning or control.</a:t>
            </a:r>
          </a:p>
          <a:p>
            <a:pPr marL="342900" indent="-342900" algn="just">
              <a:buFont typeface="Arial" panose="020B0604020202020204" pitchFamily="34" charset="0"/>
              <a:buChar char="•"/>
            </a:pPr>
            <a:endParaRPr lang="en-GB" sz="1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His influence has been rising since the 1930s.</a:t>
            </a:r>
          </a:p>
        </p:txBody>
      </p:sp>
      <p:grpSp>
        <p:nvGrpSpPr>
          <p:cNvPr id="7" name="Groupe 6">
            <a:extLst>
              <a:ext uri="{FF2B5EF4-FFF2-40B4-BE49-F238E27FC236}">
                <a16:creationId xmlns:a16="http://schemas.microsoft.com/office/drawing/2014/main" id="{B6858AA3-1D2A-DDFF-D66A-707B38A570D3}"/>
              </a:ext>
            </a:extLst>
          </p:cNvPr>
          <p:cNvGrpSpPr/>
          <p:nvPr/>
        </p:nvGrpSpPr>
        <p:grpSpPr>
          <a:xfrm>
            <a:off x="7477316" y="2430761"/>
            <a:ext cx="2272746" cy="3341355"/>
            <a:chOff x="7158333" y="2254103"/>
            <a:chExt cx="2519366" cy="3752221"/>
          </a:xfrm>
        </p:grpSpPr>
        <p:pic>
          <p:nvPicPr>
            <p:cNvPr id="2" name="Image 1" descr="Une image contenant personne, mur, homme, intérieur&#10;&#10;Description générée automatiquement">
              <a:extLst>
                <a:ext uri="{FF2B5EF4-FFF2-40B4-BE49-F238E27FC236}">
                  <a16:creationId xmlns:a16="http://schemas.microsoft.com/office/drawing/2014/main" id="{11F99D77-9325-861C-8A2D-5AB736A1F5C0}"/>
                </a:ext>
              </a:extLst>
            </p:cNvPr>
            <p:cNvPicPr>
              <a:picLocks noChangeAspect="1"/>
            </p:cNvPicPr>
            <p:nvPr/>
          </p:nvPicPr>
          <p:blipFill>
            <a:blip r:embed="rId2"/>
            <a:stretch>
              <a:fillRect/>
            </a:stretch>
          </p:blipFill>
          <p:spPr>
            <a:xfrm>
              <a:off x="7158333" y="2254103"/>
              <a:ext cx="2519365" cy="3752221"/>
            </a:xfrm>
            <a:prstGeom prst="rect">
              <a:avLst/>
            </a:prstGeom>
          </p:spPr>
        </p:pic>
        <p:sp>
          <p:nvSpPr>
            <p:cNvPr id="5" name="Rectangle 4">
              <a:extLst>
                <a:ext uri="{FF2B5EF4-FFF2-40B4-BE49-F238E27FC236}">
                  <a16:creationId xmlns:a16="http://schemas.microsoft.com/office/drawing/2014/main" id="{A9F9D183-E599-3F24-9D29-2CC3343B2E7E}"/>
                </a:ext>
              </a:extLst>
            </p:cNvPr>
            <p:cNvSpPr/>
            <p:nvPr/>
          </p:nvSpPr>
          <p:spPr>
            <a:xfrm>
              <a:off x="7158333" y="2254103"/>
              <a:ext cx="2519366" cy="3752221"/>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 name="Espace réservé du numéro de diapositive 8">
            <a:extLst>
              <a:ext uri="{FF2B5EF4-FFF2-40B4-BE49-F238E27FC236}">
                <a16:creationId xmlns:a16="http://schemas.microsoft.com/office/drawing/2014/main" id="{CA9A76C0-4F21-B794-8CA2-B21A74AE242C}"/>
              </a:ext>
            </a:extLst>
          </p:cNvPr>
          <p:cNvSpPr>
            <a:spLocks noGrp="1"/>
          </p:cNvSpPr>
          <p:nvPr>
            <p:ph type="sldNum" sz="quarter" idx="12"/>
          </p:nvPr>
        </p:nvSpPr>
        <p:spPr/>
        <p:txBody>
          <a:bodyPr/>
          <a:lstStyle/>
          <a:p>
            <a:fld id="{C7CC0789-4E3B-4896-AB79-9C52DA5A6F9C}" type="slidenum">
              <a:rPr lang="en-GB" smtClean="0"/>
              <a:t>78</a:t>
            </a:fld>
            <a:endParaRPr lang="en-GB"/>
          </a:p>
        </p:txBody>
      </p:sp>
    </p:spTree>
    <p:extLst>
      <p:ext uri="{BB962C8B-B14F-4D97-AF65-F5344CB8AC3E}">
        <p14:creationId xmlns:p14="http://schemas.microsoft.com/office/powerpoint/2010/main" val="4090531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The rise of liberalisation (3/3)</a:t>
            </a:r>
          </a:p>
        </p:txBody>
      </p:sp>
      <p:sp>
        <p:nvSpPr>
          <p:cNvPr id="3" name="ZoneTexte 2">
            <a:extLst>
              <a:ext uri="{FF2B5EF4-FFF2-40B4-BE49-F238E27FC236}">
                <a16:creationId xmlns:a16="http://schemas.microsoft.com/office/drawing/2014/main" id="{1ABD9A5F-1B58-8783-3A36-21B8E640635A}"/>
              </a:ext>
            </a:extLst>
          </p:cNvPr>
          <p:cNvSpPr txBox="1"/>
          <p:nvPr/>
        </p:nvSpPr>
        <p:spPr>
          <a:xfrm>
            <a:off x="546100" y="6112643"/>
            <a:ext cx="9524999" cy="707886"/>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A few years later, they were joined by new renewable energy sources that also enjoyed the same modularity.</a:t>
            </a:r>
          </a:p>
        </p:txBody>
      </p:sp>
      <p:sp>
        <p:nvSpPr>
          <p:cNvPr id="5" name="ZoneTexte 4">
            <a:extLst>
              <a:ext uri="{FF2B5EF4-FFF2-40B4-BE49-F238E27FC236}">
                <a16:creationId xmlns:a16="http://schemas.microsoft.com/office/drawing/2014/main" id="{EAC17515-BB3C-B024-9CCE-FD760BF0B5A0}"/>
              </a:ext>
            </a:extLst>
          </p:cNvPr>
          <p:cNvSpPr txBox="1"/>
          <p:nvPr/>
        </p:nvSpPr>
        <p:spPr>
          <a:xfrm>
            <a:off x="546100" y="1546794"/>
            <a:ext cx="5610151" cy="4401205"/>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As for the wave of nationalization, liberalisation was supported by technological changes. In the 1980s, a new production technology emerged: </a:t>
            </a:r>
            <a:r>
              <a:rPr lang="en-GB" sz="2000" b="1" noProof="0">
                <a:latin typeface="Arial" panose="020B0604020202020204" pitchFamily="34" charset="0"/>
                <a:cs typeface="Arial" panose="020B0604020202020204" pitchFamily="34" charset="0"/>
              </a:rPr>
              <a:t>the combined cycle gas turbine (CCGT)</a:t>
            </a:r>
            <a:r>
              <a:rPr lang="en-GB" sz="2000" noProof="0">
                <a:latin typeface="Arial" panose="020B0604020202020204" pitchFamily="34" charset="0"/>
                <a:cs typeface="Arial" panose="020B0604020202020204" pitchFamily="34" charset="0"/>
              </a:rPr>
              <a:t>.</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These units could use both gas and steam to run turbines that produced electricity, achieving efficiencies comparable to those of large production units, but at much smaller sizes (300 MW, or even 50 MW).</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Their size made them easy to deploy, removing barriers to entry that protected monopolies while diminishing some of their added value.</a:t>
            </a:r>
          </a:p>
        </p:txBody>
      </p:sp>
      <p:sp>
        <p:nvSpPr>
          <p:cNvPr id="10" name="ZoneTexte 9">
            <a:extLst>
              <a:ext uri="{FF2B5EF4-FFF2-40B4-BE49-F238E27FC236}">
                <a16:creationId xmlns:a16="http://schemas.microsoft.com/office/drawing/2014/main" id="{E0D43663-611C-2DCB-0A21-8FD137C6C8F5}"/>
              </a:ext>
            </a:extLst>
          </p:cNvPr>
          <p:cNvSpPr txBox="1"/>
          <p:nvPr/>
        </p:nvSpPr>
        <p:spPr>
          <a:xfrm>
            <a:off x="6589471" y="5301794"/>
            <a:ext cx="3398640" cy="523220"/>
          </a:xfrm>
          <a:prstGeom prst="rect">
            <a:avLst/>
          </a:prstGeom>
          <a:noFill/>
        </p:spPr>
        <p:txBody>
          <a:bodyPr wrap="square">
            <a:spAutoFit/>
          </a:bodyPr>
          <a:lstStyle/>
          <a:p>
            <a:pPr algn="ctr"/>
            <a:r>
              <a:rPr lang="en-GB" sz="1400" b="0" i="1" noProof="0">
                <a:solidFill>
                  <a:srgbClr val="202122"/>
                </a:solidFill>
                <a:effectLst/>
                <a:latin typeface="Arial" panose="020B0604020202020204" pitchFamily="34" charset="0"/>
              </a:rPr>
              <a:t>Working principle of a combined cycle power plant.</a:t>
            </a:r>
            <a:r>
              <a:rPr lang="en-GB" sz="1400" b="1" baseline="30000" noProof="0">
                <a:solidFill>
                  <a:srgbClr val="202122"/>
                </a:solidFill>
                <a:effectLst/>
                <a:latin typeface="Arial" panose="020B0604020202020204" pitchFamily="34" charset="0"/>
              </a:rPr>
              <a:t>1</a:t>
            </a:r>
            <a:endParaRPr lang="en-GB" sz="1400" i="1" noProof="0"/>
          </a:p>
        </p:txBody>
      </p:sp>
      <p:grpSp>
        <p:nvGrpSpPr>
          <p:cNvPr id="11" name="Groupe 10">
            <a:extLst>
              <a:ext uri="{FF2B5EF4-FFF2-40B4-BE49-F238E27FC236}">
                <a16:creationId xmlns:a16="http://schemas.microsoft.com/office/drawing/2014/main" id="{2217DD42-E232-77D8-6CE2-30B804569FEB}"/>
              </a:ext>
            </a:extLst>
          </p:cNvPr>
          <p:cNvGrpSpPr/>
          <p:nvPr/>
        </p:nvGrpSpPr>
        <p:grpSpPr>
          <a:xfrm>
            <a:off x="6589470" y="1673292"/>
            <a:ext cx="3398641" cy="3574800"/>
            <a:chOff x="6557571" y="1329070"/>
            <a:chExt cx="3398641" cy="3574800"/>
          </a:xfrm>
        </p:grpSpPr>
        <p:pic>
          <p:nvPicPr>
            <p:cNvPr id="8" name="Image 7">
              <a:extLst>
                <a:ext uri="{FF2B5EF4-FFF2-40B4-BE49-F238E27FC236}">
                  <a16:creationId xmlns:a16="http://schemas.microsoft.com/office/drawing/2014/main" id="{11823989-87E8-7471-B15B-219ED42E68B6}"/>
                </a:ext>
              </a:extLst>
            </p:cNvPr>
            <p:cNvPicPr>
              <a:picLocks noChangeAspect="1"/>
            </p:cNvPicPr>
            <p:nvPr/>
          </p:nvPicPr>
          <p:blipFill>
            <a:blip r:embed="rId2"/>
            <a:stretch>
              <a:fillRect/>
            </a:stretch>
          </p:blipFill>
          <p:spPr>
            <a:xfrm>
              <a:off x="6871891" y="1471202"/>
              <a:ext cx="2748734" cy="2415003"/>
            </a:xfrm>
            <a:prstGeom prst="rect">
              <a:avLst/>
            </a:prstGeom>
          </p:spPr>
        </p:pic>
        <p:sp>
          <p:nvSpPr>
            <p:cNvPr id="4" name="Rectangle 3">
              <a:extLst>
                <a:ext uri="{FF2B5EF4-FFF2-40B4-BE49-F238E27FC236}">
                  <a16:creationId xmlns:a16="http://schemas.microsoft.com/office/drawing/2014/main" id="{787836E8-D61E-E159-A965-61A2D86A597B}"/>
                </a:ext>
              </a:extLst>
            </p:cNvPr>
            <p:cNvSpPr/>
            <p:nvPr/>
          </p:nvSpPr>
          <p:spPr>
            <a:xfrm>
              <a:off x="6557571" y="1329070"/>
              <a:ext cx="3398641" cy="357480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ZoneTexte 8">
              <a:extLst>
                <a:ext uri="{FF2B5EF4-FFF2-40B4-BE49-F238E27FC236}">
                  <a16:creationId xmlns:a16="http://schemas.microsoft.com/office/drawing/2014/main" id="{2E789923-CEB1-E470-E157-F4D8BE5DF892}"/>
                </a:ext>
              </a:extLst>
            </p:cNvPr>
            <p:cNvSpPr txBox="1"/>
            <p:nvPr/>
          </p:nvSpPr>
          <p:spPr>
            <a:xfrm>
              <a:off x="6648716" y="3886205"/>
              <a:ext cx="3218299" cy="892552"/>
            </a:xfrm>
            <a:prstGeom prst="rect">
              <a:avLst/>
            </a:prstGeom>
            <a:noFill/>
          </p:spPr>
          <p:txBody>
            <a:bodyPr wrap="square">
              <a:spAutoFit/>
            </a:bodyPr>
            <a:lstStyle/>
            <a:p>
              <a:r>
                <a:rPr lang="en-GB" sz="1300" b="0" u="sng" noProof="0">
                  <a:solidFill>
                    <a:srgbClr val="202122"/>
                  </a:solidFill>
                  <a:effectLst/>
                  <a:latin typeface="Arial" panose="020B0604020202020204" pitchFamily="34" charset="0"/>
                </a:rPr>
                <a:t>Legend:</a:t>
              </a:r>
            </a:p>
            <a:p>
              <a:r>
                <a:rPr lang="en-GB" sz="1300" b="0" noProof="0">
                  <a:solidFill>
                    <a:srgbClr val="202122"/>
                  </a:solidFill>
                  <a:effectLst/>
                  <a:latin typeface="Arial" panose="020B0604020202020204" pitchFamily="34" charset="0"/>
                </a:rPr>
                <a:t>1-Electric generators, 2-Steam turbine, 3-Condenser, 4-Pump,</a:t>
              </a:r>
            </a:p>
            <a:p>
              <a:r>
                <a:rPr lang="en-GB" sz="1300" b="0" noProof="0">
                  <a:solidFill>
                    <a:srgbClr val="202122"/>
                  </a:solidFill>
                  <a:effectLst/>
                  <a:latin typeface="Arial" panose="020B0604020202020204" pitchFamily="34" charset="0"/>
                </a:rPr>
                <a:t>5-Boiler/heat exchanger, 6-Gas turbine</a:t>
              </a:r>
              <a:endParaRPr lang="en-GB" sz="1300" noProof="0"/>
            </a:p>
          </p:txBody>
        </p:sp>
      </p:grpSp>
      <p:sp>
        <p:nvSpPr>
          <p:cNvPr id="13" name="ZoneTexte 12">
            <a:extLst>
              <a:ext uri="{FF2B5EF4-FFF2-40B4-BE49-F238E27FC236}">
                <a16:creationId xmlns:a16="http://schemas.microsoft.com/office/drawing/2014/main" id="{5B8FCCDE-7175-CB1B-CBEA-5C8D70B8250F}"/>
              </a:ext>
            </a:extLst>
          </p:cNvPr>
          <p:cNvSpPr txBox="1"/>
          <p:nvPr/>
        </p:nvSpPr>
        <p:spPr>
          <a:xfrm>
            <a:off x="180340" y="7578760"/>
            <a:ext cx="5348176" cy="261610"/>
          </a:xfrm>
          <a:prstGeom prst="rect">
            <a:avLst/>
          </a:prstGeom>
          <a:noFill/>
        </p:spPr>
        <p:txBody>
          <a:bodyPr wrap="square">
            <a:spAutoFit/>
          </a:bodyPr>
          <a:lstStyle/>
          <a:p>
            <a:r>
              <a:rPr lang="en-GB" sz="1100" b="1" baseline="30000" noProof="0">
                <a:solidFill>
                  <a:srgbClr val="202122"/>
                </a:solidFill>
                <a:effectLst/>
                <a:latin typeface="Arial" panose="020B0604020202020204" pitchFamily="34" charset="0"/>
              </a:rPr>
              <a:t>1</a:t>
            </a:r>
            <a:r>
              <a:rPr lang="en-GB" sz="1100" noProof="0">
                <a:latin typeface="Arial" panose="020B0604020202020204" pitchFamily="34" charset="0"/>
                <a:cs typeface="Arial" panose="020B0604020202020204" pitchFamily="34" charset="0"/>
              </a:rPr>
              <a:t>https://wiki.openstreetmap.org/wiki/Tag:plant:type%3Dcombined_cycle</a:t>
            </a:r>
          </a:p>
        </p:txBody>
      </p:sp>
      <p:sp>
        <p:nvSpPr>
          <p:cNvPr id="12" name="Espace réservé du numéro de diapositive 11">
            <a:extLst>
              <a:ext uri="{FF2B5EF4-FFF2-40B4-BE49-F238E27FC236}">
                <a16:creationId xmlns:a16="http://schemas.microsoft.com/office/drawing/2014/main" id="{E556FFAB-3A28-70F7-C0DD-67152EF754D6}"/>
              </a:ext>
            </a:extLst>
          </p:cNvPr>
          <p:cNvSpPr>
            <a:spLocks noGrp="1"/>
          </p:cNvSpPr>
          <p:nvPr>
            <p:ph type="sldNum" sz="quarter" idx="12"/>
          </p:nvPr>
        </p:nvSpPr>
        <p:spPr/>
        <p:txBody>
          <a:bodyPr/>
          <a:lstStyle/>
          <a:p>
            <a:fld id="{C7CC0789-4E3B-4896-AB79-9C52DA5A6F9C}" type="slidenum">
              <a:rPr lang="en-GB" smtClean="0"/>
              <a:t>79</a:t>
            </a:fld>
            <a:endParaRPr lang="en-GB"/>
          </a:p>
        </p:txBody>
      </p:sp>
    </p:spTree>
    <p:extLst>
      <p:ext uri="{BB962C8B-B14F-4D97-AF65-F5344CB8AC3E}">
        <p14:creationId xmlns:p14="http://schemas.microsoft.com/office/powerpoint/2010/main" val="717874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6E4938D-DF50-75CB-012D-523FBEA6307A}"/>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References (2/3)</a:t>
            </a:r>
          </a:p>
        </p:txBody>
      </p:sp>
      <p:sp>
        <p:nvSpPr>
          <p:cNvPr id="7" name="ZoneTexte 6">
            <a:extLst>
              <a:ext uri="{FF2B5EF4-FFF2-40B4-BE49-F238E27FC236}">
                <a16:creationId xmlns:a16="http://schemas.microsoft.com/office/drawing/2014/main" id="{1DB9999D-E3EA-BE0A-5586-DC23DAE77E05}"/>
              </a:ext>
            </a:extLst>
          </p:cNvPr>
          <p:cNvSpPr txBox="1"/>
          <p:nvPr/>
        </p:nvSpPr>
        <p:spPr>
          <a:xfrm>
            <a:off x="589585" y="1063017"/>
            <a:ext cx="9481515" cy="6555641"/>
          </a:xfrm>
          <a:prstGeom prst="rect">
            <a:avLst/>
          </a:prstGeom>
          <a:noFill/>
        </p:spPr>
        <p:txBody>
          <a:bodyPr wrap="square">
            <a:spAutoFit/>
          </a:bodyPr>
          <a:lstStyle/>
          <a:p>
            <a:pPr algn="just"/>
            <a:r>
              <a:rPr lang="en-US" sz="2000" b="0" i="0">
                <a:effectLst/>
                <a:latin typeface="Times New Roman" panose="02020603050405020304" pitchFamily="18" charset="0"/>
                <a:cs typeface="Times New Roman" panose="02020603050405020304" pitchFamily="18" charset="0"/>
              </a:rPr>
              <a:t>Meeus, L. (2020). </a:t>
            </a:r>
            <a:r>
              <a:rPr lang="en-US" sz="2000" b="0" i="1">
                <a:effectLst/>
                <a:latin typeface="Times New Roman" panose="02020603050405020304" pitchFamily="18" charset="0"/>
                <a:cs typeface="Times New Roman" panose="02020603050405020304" pitchFamily="18" charset="0"/>
              </a:rPr>
              <a:t>The evolution of electricity markets in Europe</a:t>
            </a:r>
            <a:r>
              <a:rPr lang="en-US" sz="2000" b="0" i="0">
                <a:effectLst/>
                <a:latin typeface="Times New Roman" panose="02020603050405020304" pitchFamily="18" charset="0"/>
                <a:cs typeface="Times New Roman" panose="02020603050405020304" pitchFamily="18" charset="0"/>
              </a:rPr>
              <a:t>. </a:t>
            </a:r>
            <a:r>
              <a:rPr lang="fr-BE" sz="2000" b="0" i="0">
                <a:effectLst/>
                <a:latin typeface="Times New Roman" panose="02020603050405020304" pitchFamily="18" charset="0"/>
                <a:cs typeface="Times New Roman" panose="02020603050405020304" pitchFamily="18" charset="0"/>
              </a:rPr>
              <a:t>Edward Elgar Publishing.</a:t>
            </a:r>
          </a:p>
          <a:p>
            <a:pPr algn="just"/>
            <a:endParaRPr lang="en-US" sz="2000">
              <a:latin typeface="Times New Roman" panose="02020603050405020304" pitchFamily="18" charset="0"/>
              <a:cs typeface="Times New Roman" panose="02020603050405020304" pitchFamily="18" charset="0"/>
            </a:endParaRPr>
          </a:p>
          <a:p>
            <a:pPr algn="just"/>
            <a:r>
              <a:rPr lang="en-US" sz="2000" b="0" i="0">
                <a:effectLst/>
                <a:latin typeface="Times New Roman" panose="02020603050405020304" pitchFamily="18" charset="0"/>
                <a:cs typeface="Times New Roman" panose="02020603050405020304" pitchFamily="18" charset="0"/>
              </a:rPr>
              <a:t>Bryant, G. (2019). </a:t>
            </a:r>
            <a:r>
              <a:rPr lang="en-US" sz="2000" b="0" i="1">
                <a:effectLst/>
                <a:latin typeface="Times New Roman" panose="02020603050405020304" pitchFamily="18" charset="0"/>
                <a:cs typeface="Times New Roman" panose="02020603050405020304" pitchFamily="18" charset="0"/>
              </a:rPr>
              <a:t>Carbon Markets in a Climate-Changing capitalism</a:t>
            </a:r>
            <a:r>
              <a:rPr lang="en-US" sz="2000" b="0" i="0">
                <a:effectLst/>
                <a:latin typeface="Times New Roman" panose="02020603050405020304" pitchFamily="18" charset="0"/>
                <a:cs typeface="Times New Roman" panose="02020603050405020304" pitchFamily="18" charset="0"/>
              </a:rPr>
              <a:t>. </a:t>
            </a:r>
            <a:r>
              <a:rPr lang="fr-BE" sz="2000" b="0" i="0">
                <a:effectLst/>
                <a:latin typeface="Times New Roman" panose="02020603050405020304" pitchFamily="18" charset="0"/>
                <a:cs typeface="Times New Roman" panose="02020603050405020304" pitchFamily="18" charset="0"/>
              </a:rPr>
              <a:t>Cambridge University Press.</a:t>
            </a:r>
            <a:endParaRPr lang="en-US" sz="2000" b="0" i="0">
              <a:effectLst/>
              <a:latin typeface="Times New Roman" panose="02020603050405020304" pitchFamily="18" charset="0"/>
              <a:cs typeface="Times New Roman" panose="02020603050405020304" pitchFamily="18" charset="0"/>
            </a:endParaRPr>
          </a:p>
          <a:p>
            <a:pPr algn="just"/>
            <a:endParaRPr lang="en-GB" sz="2000">
              <a:latin typeface="Times New Roman" panose="02020603050405020304" pitchFamily="18" charset="0"/>
              <a:cs typeface="Times New Roman" panose="02020603050405020304" pitchFamily="18" charset="0"/>
            </a:endParaRPr>
          </a:p>
          <a:p>
            <a:pPr algn="just"/>
            <a:r>
              <a:rPr lang="en-GB" sz="2000">
                <a:latin typeface="Times New Roman" panose="02020603050405020304" pitchFamily="18" charset="0"/>
                <a:cs typeface="Times New Roman" panose="02020603050405020304" pitchFamily="18" charset="0"/>
              </a:rPr>
              <a:t>Pinson, P. (2019). </a:t>
            </a:r>
            <a:r>
              <a:rPr lang="en-GB" sz="2000" i="1">
                <a:latin typeface="Times New Roman" panose="02020603050405020304" pitchFamily="18" charset="0"/>
                <a:ea typeface="Calibri"/>
                <a:cs typeface="Times New Roman" panose="02020603050405020304" pitchFamily="18" charset="0"/>
              </a:rPr>
              <a:t>Renewables in Electricity Markets. </a:t>
            </a:r>
            <a:r>
              <a:rPr lang="fr-BE" sz="2000">
                <a:latin typeface="Times New Roman" panose="02020603050405020304" pitchFamily="18" charset="0"/>
                <a:cs typeface="Times New Roman" panose="02020603050405020304" pitchFamily="18" charset="0"/>
              </a:rPr>
              <a:t>[Course presentation]. Imperial College London. </a:t>
            </a:r>
            <a:r>
              <a:rPr lang="en-GB" sz="2000" u="sng">
                <a:latin typeface="Times New Roman" panose="02020603050405020304" pitchFamily="18" charset="0"/>
                <a:ea typeface="Calibri"/>
                <a:cs typeface="Times New Roman" panose="02020603050405020304" pitchFamily="18" charset="0"/>
                <a:hlinkClick r:id="rId2">
                  <a:extLst>
                    <a:ext uri="{A12FA001-AC4F-418D-AE19-62706E023703}">
                      <ahyp:hlinkClr xmlns:ahyp="http://schemas.microsoft.com/office/drawing/2018/hyperlinkcolor" val="tx"/>
                    </a:ext>
                  </a:extLst>
                </a:hlinkClick>
              </a:rPr>
              <a:t>http://pierrepinson.com/index.php/teaching/</a:t>
            </a:r>
            <a:endParaRPr lang="en-GB" sz="2000">
              <a:latin typeface="Times New Roman" panose="02020603050405020304" pitchFamily="18" charset="0"/>
              <a:cs typeface="Times New Roman" panose="02020603050405020304" pitchFamily="18" charset="0"/>
            </a:endParaRPr>
          </a:p>
          <a:p>
            <a:pPr algn="just"/>
            <a:endParaRPr lang="en-US" sz="2000">
              <a:latin typeface="Times New Roman" panose="02020603050405020304" pitchFamily="18" charset="0"/>
              <a:cs typeface="Times New Roman" panose="02020603050405020304" pitchFamily="18" charset="0"/>
            </a:endParaRPr>
          </a:p>
          <a:p>
            <a:pPr algn="just"/>
            <a:r>
              <a:rPr lang="en-US" sz="2000" b="0" i="0">
                <a:effectLst/>
                <a:latin typeface="Times New Roman" panose="02020603050405020304" pitchFamily="18" charset="0"/>
                <a:cs typeface="Times New Roman" panose="02020603050405020304" pitchFamily="18" charset="0"/>
              </a:rPr>
              <a:t>Kirschen, </a:t>
            </a:r>
            <a:r>
              <a:rPr lang="en-US" sz="2000">
                <a:latin typeface="Times New Roman" panose="02020603050405020304" pitchFamily="18" charset="0"/>
                <a:cs typeface="Times New Roman" panose="02020603050405020304" pitchFamily="18" charset="0"/>
              </a:rPr>
              <a:t>D</a:t>
            </a:r>
            <a:r>
              <a:rPr lang="en-US" sz="2000" b="0" i="0">
                <a:effectLst/>
                <a:latin typeface="Times New Roman" panose="02020603050405020304" pitchFamily="18" charset="0"/>
                <a:cs typeface="Times New Roman" panose="02020603050405020304" pitchFamily="18" charset="0"/>
              </a:rPr>
              <a:t>., Strbac, G. (2018). </a:t>
            </a:r>
            <a:r>
              <a:rPr lang="en-US" sz="2000" b="0" i="1">
                <a:effectLst/>
                <a:latin typeface="Times New Roman" panose="02020603050405020304" pitchFamily="18" charset="0"/>
                <a:cs typeface="Times New Roman" panose="02020603050405020304" pitchFamily="18" charset="0"/>
              </a:rPr>
              <a:t>Fundamentals of Power System Economics</a:t>
            </a:r>
            <a:r>
              <a:rPr lang="en-US" sz="2000" b="0" i="0">
                <a:effectLst/>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(2</a:t>
            </a:r>
            <a:r>
              <a:rPr lang="en-US" sz="2000" baseline="30000">
                <a:latin typeface="Times New Roman" panose="02020603050405020304" pitchFamily="18" charset="0"/>
                <a:cs typeface="Times New Roman" panose="02020603050405020304" pitchFamily="18" charset="0"/>
              </a:rPr>
              <a:t>nd</a:t>
            </a:r>
            <a:r>
              <a:rPr lang="en-US" sz="2000">
                <a:latin typeface="Times New Roman" panose="02020603050405020304" pitchFamily="18" charset="0"/>
                <a:cs typeface="Times New Roman" panose="02020603050405020304" pitchFamily="18" charset="0"/>
              </a:rPr>
              <a:t> ed.). </a:t>
            </a:r>
            <a:r>
              <a:rPr lang="fr-BE" sz="2000" b="0" i="0">
                <a:effectLst/>
                <a:latin typeface="Times New Roman" panose="02020603050405020304" pitchFamily="18" charset="0"/>
                <a:cs typeface="Times New Roman" panose="02020603050405020304" pitchFamily="18" charset="0"/>
              </a:rPr>
              <a:t>Wiley.</a:t>
            </a:r>
          </a:p>
          <a:p>
            <a:pPr algn="just"/>
            <a:endParaRPr lang="en-GB" sz="2000">
              <a:latin typeface="Times New Roman" panose="02020603050405020304" pitchFamily="18" charset="0"/>
              <a:cs typeface="Times New Roman" panose="02020603050405020304" pitchFamily="18" charset="0"/>
            </a:endParaRPr>
          </a:p>
          <a:p>
            <a:pPr algn="just"/>
            <a:r>
              <a:rPr lang="en-GB" sz="2000">
                <a:latin typeface="Times New Roman" panose="02020603050405020304" pitchFamily="18" charset="0"/>
                <a:cs typeface="Times New Roman" panose="02020603050405020304" pitchFamily="18" charset="0"/>
              </a:rPr>
              <a:t>Cornélusse, B. (2017) </a:t>
            </a:r>
            <a:r>
              <a:rPr lang="en-US" sz="2000" i="1">
                <a:latin typeface="Times New Roman" panose="02020603050405020304" pitchFamily="18" charset="0"/>
                <a:cs typeface="Times New Roman" panose="02020603050405020304" pitchFamily="18" charset="0"/>
              </a:rPr>
              <a:t>How the European day-ahead electricity market works. </a:t>
            </a:r>
            <a:r>
              <a:rPr lang="fr-BE" sz="2000">
                <a:latin typeface="Times New Roman" panose="02020603050405020304" pitchFamily="18" charset="0"/>
                <a:cs typeface="Times New Roman" panose="02020603050405020304" pitchFamily="18" charset="0"/>
              </a:rPr>
              <a:t>[Course presentation]. University of Liege.</a:t>
            </a:r>
          </a:p>
          <a:p>
            <a:pPr algn="just"/>
            <a:r>
              <a:rPr lang="fr-BE" sz="2000">
                <a:solidFill>
                  <a:srgbClr val="46788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a:t>
            </a:r>
            <a:r>
              <a:rPr lang="fr-BE" sz="200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://bcornelusse.github.io/material/CoursEM20170331.pdf</a:t>
            </a:r>
            <a:endParaRPr lang="fr-BE" sz="2000">
              <a:latin typeface="Times New Roman" panose="02020603050405020304" pitchFamily="18" charset="0"/>
              <a:cs typeface="Times New Roman" panose="02020603050405020304" pitchFamily="18" charset="0"/>
            </a:endParaRPr>
          </a:p>
          <a:p>
            <a:pPr algn="just"/>
            <a:endParaRPr lang="fr-BE" sz="2000">
              <a:latin typeface="Times New Roman" panose="02020603050405020304" pitchFamily="18" charset="0"/>
              <a:cs typeface="Times New Roman" panose="02020603050405020304" pitchFamily="18" charset="0"/>
            </a:endParaRPr>
          </a:p>
          <a:p>
            <a:pPr algn="just"/>
            <a:r>
              <a:rPr lang="fr-BE" sz="2000" b="0" i="0">
                <a:effectLst/>
                <a:latin typeface="Times New Roman" panose="02020603050405020304" pitchFamily="18" charset="0"/>
                <a:cs typeface="Times New Roman" panose="02020603050405020304" pitchFamily="18" charset="0"/>
              </a:rPr>
              <a:t>Hansen, J.-P., Percebois, J. (2017). </a:t>
            </a:r>
            <a:r>
              <a:rPr lang="fr-FR" sz="2000" b="0" i="1">
                <a:effectLst/>
                <a:latin typeface="Times New Roman" panose="02020603050405020304" pitchFamily="18" charset="0"/>
                <a:cs typeface="Times New Roman" panose="02020603050405020304" pitchFamily="18" charset="0"/>
              </a:rPr>
              <a:t>Transition(s) électrique(s). </a:t>
            </a:r>
            <a:r>
              <a:rPr lang="fr-FR" sz="2000" b="0">
                <a:effectLst/>
                <a:latin typeface="Times New Roman" panose="02020603050405020304" pitchFamily="18" charset="0"/>
                <a:cs typeface="Times New Roman" panose="02020603050405020304" pitchFamily="18" charset="0"/>
              </a:rPr>
              <a:t>Éditions Odile Jacob.</a:t>
            </a:r>
            <a:endParaRPr lang="fr-BE" sz="2000" b="0">
              <a:effectLst/>
              <a:latin typeface="Times New Roman" panose="02020603050405020304" pitchFamily="18" charset="0"/>
              <a:cs typeface="Times New Roman" panose="02020603050405020304" pitchFamily="18" charset="0"/>
            </a:endParaRPr>
          </a:p>
          <a:p>
            <a:pPr algn="just"/>
            <a:endParaRPr lang="fr-BE" sz="2000">
              <a:latin typeface="Times New Roman" panose="02020603050405020304" pitchFamily="18" charset="0"/>
              <a:cs typeface="Times New Roman" panose="02020603050405020304" pitchFamily="18" charset="0"/>
            </a:endParaRPr>
          </a:p>
          <a:p>
            <a:pPr algn="just"/>
            <a:r>
              <a:rPr lang="fr-BE" sz="2000">
                <a:latin typeface="Times New Roman" panose="02020603050405020304" pitchFamily="18" charset="0"/>
                <a:cs typeface="Times New Roman" panose="02020603050405020304" pitchFamily="18" charset="0"/>
              </a:rPr>
              <a:t>Biggar, D., </a:t>
            </a:r>
            <a:r>
              <a:rPr lang="en-GB" sz="2000" noProof="0">
                <a:latin typeface="Times New Roman" panose="02020603050405020304" pitchFamily="18" charset="0"/>
                <a:ea typeface="Calibri"/>
                <a:cs typeface="Times New Roman" panose="02020603050405020304" pitchFamily="18" charset="0"/>
              </a:rPr>
              <a:t>Hesamzadeh, M., (2014). </a:t>
            </a:r>
            <a:r>
              <a:rPr lang="en-GB" sz="2000" i="1" noProof="0">
                <a:latin typeface="Times New Roman" panose="02020603050405020304" pitchFamily="18" charset="0"/>
                <a:ea typeface="Calibri"/>
                <a:cs typeface="Times New Roman" panose="02020603050405020304" pitchFamily="18" charset="0"/>
              </a:rPr>
              <a:t>The Economics of Electricity Markets. </a:t>
            </a:r>
            <a:r>
              <a:rPr lang="en-GB" sz="2000" noProof="0">
                <a:latin typeface="Times New Roman" panose="02020603050405020304" pitchFamily="18" charset="0"/>
                <a:ea typeface="Calibri"/>
                <a:cs typeface="Times New Roman" panose="02020603050405020304" pitchFamily="18" charset="0"/>
              </a:rPr>
              <a:t>Wiley.</a:t>
            </a:r>
            <a:endParaRPr lang="fr-BE" sz="2000" b="0" i="0">
              <a:effectLst/>
              <a:latin typeface="Times New Roman" panose="02020603050405020304" pitchFamily="18" charset="0"/>
              <a:cs typeface="Times New Roman" panose="02020603050405020304" pitchFamily="18" charset="0"/>
            </a:endParaRPr>
          </a:p>
          <a:p>
            <a:pPr algn="just"/>
            <a:endParaRPr lang="fr-BE" sz="2000">
              <a:latin typeface="Times New Roman" panose="02020603050405020304" pitchFamily="18" charset="0"/>
              <a:cs typeface="Times New Roman" panose="02020603050405020304" pitchFamily="18" charset="0"/>
            </a:endParaRPr>
          </a:p>
          <a:p>
            <a:pPr algn="just"/>
            <a:r>
              <a:rPr lang="en-GB" sz="2000">
                <a:latin typeface="Times New Roman" panose="02020603050405020304" pitchFamily="18" charset="0"/>
                <a:cs typeface="Times New Roman" panose="02020603050405020304" pitchFamily="18" charset="0"/>
              </a:rPr>
              <a:t>Morales, J., Conejo, A., Madsen, H., Pinson, P., Zugn, M. (2014). </a:t>
            </a:r>
            <a:r>
              <a:rPr lang="en-GB" sz="2000" i="1" noProof="0">
                <a:latin typeface="Times New Roman" panose="02020603050405020304" pitchFamily="18" charset="0"/>
                <a:ea typeface="Calibri"/>
                <a:cs typeface="Times New Roman" panose="02020603050405020304" pitchFamily="18" charset="0"/>
              </a:rPr>
              <a:t>Integrating Renewables in Electricity Markets. </a:t>
            </a:r>
            <a:r>
              <a:rPr lang="en-GB" sz="2000" noProof="0">
                <a:latin typeface="Times New Roman" panose="02020603050405020304" pitchFamily="18" charset="0"/>
                <a:ea typeface="Calibri"/>
                <a:cs typeface="Times New Roman" panose="02020603050405020304" pitchFamily="18" charset="0"/>
              </a:rPr>
              <a:t>Springer.</a:t>
            </a:r>
          </a:p>
        </p:txBody>
      </p:sp>
      <p:sp>
        <p:nvSpPr>
          <p:cNvPr id="3" name="Espace réservé du numéro de diapositive 2">
            <a:extLst>
              <a:ext uri="{FF2B5EF4-FFF2-40B4-BE49-F238E27FC236}">
                <a16:creationId xmlns:a16="http://schemas.microsoft.com/office/drawing/2014/main" id="{D3486AA0-1117-A0C6-131B-249A3B304C53}"/>
              </a:ext>
            </a:extLst>
          </p:cNvPr>
          <p:cNvSpPr>
            <a:spLocks noGrp="1"/>
          </p:cNvSpPr>
          <p:nvPr>
            <p:ph type="sldNum" sz="quarter" idx="12"/>
          </p:nvPr>
        </p:nvSpPr>
        <p:spPr/>
        <p:txBody>
          <a:bodyPr/>
          <a:lstStyle/>
          <a:p>
            <a:fld id="{C7CC0789-4E3B-4896-AB79-9C52DA5A6F9C}" type="slidenum">
              <a:rPr lang="en-GB" smtClean="0"/>
              <a:t>8</a:t>
            </a:fld>
            <a:endParaRPr lang="en-GB"/>
          </a:p>
        </p:txBody>
      </p:sp>
    </p:spTree>
    <p:extLst>
      <p:ext uri="{BB962C8B-B14F-4D97-AF65-F5344CB8AC3E}">
        <p14:creationId xmlns:p14="http://schemas.microsoft.com/office/powerpoint/2010/main" val="1930631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35C06A-FDF6-7DF4-91D0-D6D89D8A60D8}"/>
              </a:ext>
            </a:extLst>
          </p:cNvPr>
          <p:cNvSpPr txBox="1"/>
          <p:nvPr/>
        </p:nvSpPr>
        <p:spPr>
          <a:xfrm>
            <a:off x="424087" y="1257298"/>
            <a:ext cx="9534299" cy="3306033"/>
          </a:xfrm>
          <a:prstGeom prst="rect">
            <a:avLst/>
          </a:prstGeom>
          <a:noFill/>
        </p:spPr>
        <p:txBody>
          <a:bodyPr wrap="square" lIns="91440" tIns="45720" rIns="91440" bIns="45720" anchor="t">
            <a:spAutoFit/>
          </a:bodyPr>
          <a:lstStyle/>
          <a:p>
            <a:pPr marL="88900" algn="just">
              <a:spcBef>
                <a:spcPts val="1000"/>
              </a:spcBef>
            </a:pPr>
            <a:r>
              <a:rPr lang="en-GB" sz="2000" b="1" noProof="0">
                <a:latin typeface="Arial"/>
                <a:ea typeface="Calibri"/>
                <a:cs typeface="Calibri"/>
              </a:rPr>
              <a:t>Step 1</a:t>
            </a:r>
            <a:r>
              <a:rPr lang="en-GB" sz="2000" b="1">
                <a:latin typeface="Arial"/>
                <a:ea typeface="Calibri"/>
                <a:cs typeface="Calibri"/>
              </a:rPr>
              <a:t>:</a:t>
            </a:r>
            <a:r>
              <a:rPr lang="en-GB" sz="2000" b="1" noProof="0">
                <a:latin typeface="Arial"/>
                <a:ea typeface="Calibri"/>
                <a:cs typeface="Calibri"/>
              </a:rPr>
              <a:t> </a:t>
            </a:r>
            <a:r>
              <a:rPr lang="en-GB" sz="2000" noProof="0">
                <a:latin typeface="Arial"/>
                <a:ea typeface="Calibri"/>
                <a:cs typeface="Calibri"/>
              </a:rPr>
              <a:t>Open production to competition</a:t>
            </a:r>
          </a:p>
          <a:p>
            <a:pPr marL="88900" algn="just">
              <a:spcBef>
                <a:spcPts val="1000"/>
              </a:spcBef>
            </a:pPr>
            <a:endParaRPr lang="en-GB" sz="1050" noProof="0">
              <a:latin typeface="Arial"/>
              <a:ea typeface="Calibri"/>
              <a:cs typeface="Calibri"/>
            </a:endParaRPr>
          </a:p>
          <a:p>
            <a:pPr marL="88900" algn="just"/>
            <a:r>
              <a:rPr lang="en-GB" sz="2000" b="1">
                <a:latin typeface="Arial"/>
                <a:ea typeface="Calibri"/>
                <a:cs typeface="Calibri"/>
              </a:rPr>
              <a:t>Step 2:</a:t>
            </a:r>
            <a:r>
              <a:rPr lang="en-GB" sz="2000" b="1" noProof="0">
                <a:latin typeface="Arial"/>
                <a:ea typeface="Calibri"/>
                <a:cs typeface="Calibri"/>
              </a:rPr>
              <a:t> </a:t>
            </a:r>
            <a:r>
              <a:rPr lang="en-GB" sz="2000" noProof="0">
                <a:latin typeface="Arial"/>
                <a:ea typeface="Calibri"/>
                <a:cs typeface="Calibri"/>
              </a:rPr>
              <a:t>Introduce a new actor, </a:t>
            </a:r>
            <a:r>
              <a:rPr lang="en-GB" sz="2000" b="1" noProof="0">
                <a:latin typeface="Arial"/>
                <a:ea typeface="Calibri"/>
                <a:cs typeface="Calibri"/>
              </a:rPr>
              <a:t>the</a:t>
            </a:r>
            <a:r>
              <a:rPr lang="en-GB" sz="2000" noProof="0">
                <a:latin typeface="Arial"/>
                <a:ea typeface="Calibri"/>
                <a:cs typeface="Calibri"/>
              </a:rPr>
              <a:t> </a:t>
            </a:r>
            <a:r>
              <a:rPr lang="en-GB" sz="2000" b="1" noProof="0">
                <a:latin typeface="Arial"/>
                <a:ea typeface="Calibri"/>
                <a:cs typeface="Calibri"/>
              </a:rPr>
              <a:t>retailer </a:t>
            </a:r>
            <a:r>
              <a:rPr lang="en-GB" sz="2000" noProof="0">
                <a:latin typeface="Arial"/>
                <a:ea typeface="Calibri"/>
                <a:cs typeface="Calibri"/>
              </a:rPr>
              <a:t>(or provider):</a:t>
            </a:r>
          </a:p>
          <a:p>
            <a:pPr marL="88900" algn="just"/>
            <a:endParaRPr lang="en-GB" sz="1000">
              <a:latin typeface="Arial"/>
              <a:ea typeface="Calibri"/>
              <a:cs typeface="Calibri"/>
            </a:endParaRPr>
          </a:p>
          <a:p>
            <a:pPr marL="431800" indent="-342900" algn="just">
              <a:buFont typeface="Arial" panose="020B0604020202020204" pitchFamily="34" charset="0"/>
              <a:buChar char="•"/>
            </a:pPr>
            <a:r>
              <a:rPr lang="en-GB" sz="2000" noProof="0">
                <a:latin typeface="Arial"/>
                <a:ea typeface="Calibri"/>
                <a:cs typeface="Calibri"/>
              </a:rPr>
              <a:t>Serve as an intermediary between producers and small consumers</a:t>
            </a:r>
          </a:p>
          <a:p>
            <a:pPr marL="431800" indent="-342900" algn="just">
              <a:buFont typeface="Arial" panose="020B0604020202020204" pitchFamily="34" charset="0"/>
              <a:buChar char="•"/>
            </a:pPr>
            <a:endParaRPr lang="en-GB" sz="500">
              <a:latin typeface="Arial"/>
              <a:ea typeface="Calibri"/>
              <a:cs typeface="Calibri"/>
            </a:endParaRPr>
          </a:p>
          <a:p>
            <a:pPr marL="431800" indent="-342900" algn="just">
              <a:buFont typeface="Arial" panose="020B0604020202020204" pitchFamily="34" charset="0"/>
              <a:buChar char="•"/>
            </a:pPr>
            <a:r>
              <a:rPr lang="en-GB" sz="2000" noProof="0">
                <a:latin typeface="Arial"/>
                <a:ea typeface="Calibri"/>
                <a:cs typeface="Calibri"/>
              </a:rPr>
              <a:t>Protect small consumers from price fluctuations</a:t>
            </a:r>
          </a:p>
          <a:p>
            <a:pPr marL="546100" lvl="1" algn="just"/>
            <a:endParaRPr lang="en-GB" sz="2000" noProof="0">
              <a:latin typeface="Arial"/>
              <a:ea typeface="Calibri"/>
              <a:cs typeface="Calibri"/>
            </a:endParaRPr>
          </a:p>
          <a:p>
            <a:pPr marL="88900" algn="just"/>
            <a:r>
              <a:rPr lang="en-GB" sz="2000" b="1">
                <a:latin typeface="Arial"/>
                <a:ea typeface="Calibri"/>
                <a:cs typeface="Calibri"/>
              </a:rPr>
              <a:t>Step 3: </a:t>
            </a:r>
            <a:r>
              <a:rPr lang="en-GB" sz="2000" noProof="0">
                <a:latin typeface="Arial"/>
                <a:ea typeface="Calibri"/>
                <a:cs typeface="Calibri"/>
              </a:rPr>
              <a:t>Retailers buy electricity from producers:</a:t>
            </a:r>
          </a:p>
          <a:p>
            <a:pPr marL="88900" algn="just"/>
            <a:endParaRPr lang="en-GB" sz="1000">
              <a:latin typeface="Arial"/>
              <a:ea typeface="Calibri"/>
              <a:cs typeface="Calibri"/>
            </a:endParaRPr>
          </a:p>
          <a:p>
            <a:pPr marL="431800" indent="-342900" algn="just">
              <a:buFont typeface="Arial" panose="020B0604020202020204" pitchFamily="34" charset="0"/>
              <a:buChar char="•"/>
            </a:pPr>
            <a:r>
              <a:rPr lang="en-GB" sz="2000" noProof="0">
                <a:latin typeface="Arial"/>
                <a:ea typeface="Calibri"/>
                <a:cs typeface="Calibri"/>
              </a:rPr>
              <a:t>Bilateral contracts</a:t>
            </a:r>
          </a:p>
          <a:p>
            <a:pPr marL="431800" indent="-342900" algn="just">
              <a:buFont typeface="Arial" panose="020B0604020202020204" pitchFamily="34" charset="0"/>
              <a:buChar char="•"/>
            </a:pPr>
            <a:endParaRPr lang="en-GB" sz="500">
              <a:latin typeface="Arial"/>
              <a:ea typeface="Calibri"/>
              <a:cs typeface="Calibri"/>
            </a:endParaRPr>
          </a:p>
          <a:p>
            <a:pPr marL="431800" indent="-342900" algn="just">
              <a:buFont typeface="Arial" panose="020B0604020202020204" pitchFamily="34" charset="0"/>
              <a:buChar char="•"/>
            </a:pPr>
            <a:r>
              <a:rPr lang="en-GB" sz="2000" noProof="0">
                <a:latin typeface="Arial"/>
                <a:ea typeface="Calibri"/>
                <a:cs typeface="Calibri"/>
              </a:rPr>
              <a:t>Centralized market operated by a market operator</a:t>
            </a:r>
            <a:endParaRPr lang="en-GB" sz="2000" noProof="0">
              <a:latin typeface="Arial"/>
            </a:endParaRPr>
          </a:p>
        </p:txBody>
      </p:sp>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The liberalisation of the electricity sector in 6 steps (1/2)</a:t>
            </a:r>
          </a:p>
        </p:txBody>
      </p:sp>
      <p:grpSp>
        <p:nvGrpSpPr>
          <p:cNvPr id="16" name="Groupe 15">
            <a:extLst>
              <a:ext uri="{FF2B5EF4-FFF2-40B4-BE49-F238E27FC236}">
                <a16:creationId xmlns:a16="http://schemas.microsoft.com/office/drawing/2014/main" id="{A4ADCAC3-2615-27E9-8F3D-38C3FA9517FB}"/>
              </a:ext>
            </a:extLst>
          </p:cNvPr>
          <p:cNvGrpSpPr/>
          <p:nvPr/>
        </p:nvGrpSpPr>
        <p:grpSpPr>
          <a:xfrm>
            <a:off x="1543499" y="4918982"/>
            <a:ext cx="7606402" cy="2131609"/>
            <a:chOff x="1570395" y="5039833"/>
            <a:chExt cx="8043505" cy="2254102"/>
          </a:xfrm>
        </p:grpSpPr>
        <p:pic>
          <p:nvPicPr>
            <p:cNvPr id="10242" name="Picture 2">
              <a:extLst>
                <a:ext uri="{FF2B5EF4-FFF2-40B4-BE49-F238E27FC236}">
                  <a16:creationId xmlns:a16="http://schemas.microsoft.com/office/drawing/2014/main" id="{9CFF7C3E-C9EF-B94F-969F-CA70BBB274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5698" y="5420087"/>
              <a:ext cx="7312897" cy="149359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E078A4F-BE1B-6AE9-9F8B-E63551D7B39D}"/>
                </a:ext>
              </a:extLst>
            </p:cNvPr>
            <p:cNvSpPr/>
            <p:nvPr/>
          </p:nvSpPr>
          <p:spPr>
            <a:xfrm>
              <a:off x="1570395" y="5039833"/>
              <a:ext cx="8043505" cy="225410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17" name="ZoneTexte 16">
            <a:extLst>
              <a:ext uri="{FF2B5EF4-FFF2-40B4-BE49-F238E27FC236}">
                <a16:creationId xmlns:a16="http://schemas.microsoft.com/office/drawing/2014/main" id="{DDCE6636-DC31-7652-39A0-F30A038CC40D}"/>
              </a:ext>
            </a:extLst>
          </p:cNvPr>
          <p:cNvSpPr txBox="1"/>
          <p:nvPr/>
        </p:nvSpPr>
        <p:spPr>
          <a:xfrm>
            <a:off x="2895156" y="7128734"/>
            <a:ext cx="4903086" cy="307777"/>
          </a:xfrm>
          <a:prstGeom prst="rect">
            <a:avLst/>
          </a:prstGeom>
          <a:noFill/>
        </p:spPr>
        <p:txBody>
          <a:bodyPr wrap="square">
            <a:spAutoFit/>
          </a:bodyPr>
          <a:lstStyle/>
          <a:p>
            <a:pPr algn="ctr"/>
            <a:r>
              <a:rPr lang="en-GB" sz="1400" b="0" i="1" noProof="0">
                <a:solidFill>
                  <a:srgbClr val="202122"/>
                </a:solidFill>
                <a:effectLst/>
                <a:latin typeface="Arial" panose="020B0604020202020204" pitchFamily="34" charset="0"/>
              </a:rPr>
              <a:t>Flow of money in liberalised electricity markets.</a:t>
            </a:r>
          </a:p>
        </p:txBody>
      </p:sp>
      <p:sp>
        <p:nvSpPr>
          <p:cNvPr id="4" name="Espace réservé du numéro de diapositive 3">
            <a:extLst>
              <a:ext uri="{FF2B5EF4-FFF2-40B4-BE49-F238E27FC236}">
                <a16:creationId xmlns:a16="http://schemas.microsoft.com/office/drawing/2014/main" id="{4F136752-8E4C-7683-B140-DB76503F2DB7}"/>
              </a:ext>
            </a:extLst>
          </p:cNvPr>
          <p:cNvSpPr>
            <a:spLocks noGrp="1"/>
          </p:cNvSpPr>
          <p:nvPr>
            <p:ph type="sldNum" sz="quarter" idx="12"/>
          </p:nvPr>
        </p:nvSpPr>
        <p:spPr/>
        <p:txBody>
          <a:bodyPr/>
          <a:lstStyle/>
          <a:p>
            <a:fld id="{C7CC0789-4E3B-4896-AB79-9C52DA5A6F9C}" type="slidenum">
              <a:rPr lang="en-GB" smtClean="0"/>
              <a:t>80</a:t>
            </a:fld>
            <a:endParaRPr lang="en-GB"/>
          </a:p>
        </p:txBody>
      </p:sp>
    </p:spTree>
    <p:extLst>
      <p:ext uri="{BB962C8B-B14F-4D97-AF65-F5344CB8AC3E}">
        <p14:creationId xmlns:p14="http://schemas.microsoft.com/office/powerpoint/2010/main" val="38013285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The liberalisation of the electricity sector in 6 steps (2/2)</a:t>
            </a:r>
          </a:p>
        </p:txBody>
      </p:sp>
      <p:sp>
        <p:nvSpPr>
          <p:cNvPr id="4" name="ZoneTexte 3">
            <a:extLst>
              <a:ext uri="{FF2B5EF4-FFF2-40B4-BE49-F238E27FC236}">
                <a16:creationId xmlns:a16="http://schemas.microsoft.com/office/drawing/2014/main" id="{43CD9E16-9EAD-BCAA-A6C1-A5CB2F169306}"/>
              </a:ext>
            </a:extLst>
          </p:cNvPr>
          <p:cNvSpPr txBox="1"/>
          <p:nvPr/>
        </p:nvSpPr>
        <p:spPr>
          <a:xfrm>
            <a:off x="546101" y="1455038"/>
            <a:ext cx="9524999" cy="2169825"/>
          </a:xfrm>
          <a:prstGeom prst="rect">
            <a:avLst/>
          </a:prstGeom>
          <a:noFill/>
        </p:spPr>
        <p:txBody>
          <a:bodyPr wrap="square">
            <a:spAutoFit/>
          </a:bodyPr>
          <a:lstStyle/>
          <a:p>
            <a:pPr algn="just"/>
            <a:r>
              <a:rPr lang="en-GB" sz="2000" b="1" noProof="0">
                <a:latin typeface="Arial" panose="020B0604020202020204" pitchFamily="34" charset="0"/>
                <a:cs typeface="Arial" panose="020B0604020202020204" pitchFamily="34" charset="0"/>
              </a:rPr>
              <a:t>Step 4</a:t>
            </a:r>
            <a:r>
              <a:rPr lang="en-GB" sz="2000" b="1">
                <a:latin typeface="Arial" panose="020B0604020202020204" pitchFamily="34" charset="0"/>
                <a:cs typeface="Arial" panose="020B0604020202020204" pitchFamily="34" charset="0"/>
              </a:rPr>
              <a:t>:</a:t>
            </a:r>
            <a:r>
              <a:rPr lang="en-GB" sz="2000" b="1" noProof="0">
                <a:latin typeface="Arial" panose="020B0604020202020204" pitchFamily="34" charset="0"/>
                <a:cs typeface="Arial" panose="020B0604020202020204" pitchFamily="34" charset="0"/>
              </a:rPr>
              <a:t> </a:t>
            </a:r>
            <a:r>
              <a:rPr lang="en-GB" sz="2000" noProof="0">
                <a:latin typeface="Arial" panose="020B0604020202020204" pitchFamily="34" charset="0"/>
                <a:cs typeface="Arial" panose="020B0604020202020204" pitchFamily="34" charset="0"/>
              </a:rPr>
              <a:t>Electricity transport is a natural monopoly</a:t>
            </a:r>
          </a:p>
          <a:p>
            <a:pPr algn="just"/>
            <a:endParaRPr lang="en-GB" sz="10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At the national level:</a:t>
            </a:r>
          </a:p>
          <a:p>
            <a:pPr marL="342900" indent="-342900" algn="just">
              <a:buClr>
                <a:schemeClr val="bg1"/>
              </a:buClr>
              <a:buFont typeface="Arial" panose="020B0604020202020204" pitchFamily="34" charset="0"/>
              <a:buChar char="•"/>
            </a:pPr>
            <a:r>
              <a:rPr lang="en-GB" sz="2000" noProof="0">
                <a:latin typeface="Arial" panose="020B0604020202020204" pitchFamily="34" charset="0"/>
                <a:cs typeface="Arial" panose="020B0604020202020204" pitchFamily="34" charset="0"/>
              </a:rPr>
              <a:t>Transmission network operated by a </a:t>
            </a:r>
            <a:r>
              <a:rPr lang="en-GB" sz="2000" b="1" noProof="0">
                <a:latin typeface="Arial" panose="020B0604020202020204" pitchFamily="34" charset="0"/>
                <a:cs typeface="Arial" panose="020B0604020202020204" pitchFamily="34" charset="0"/>
              </a:rPr>
              <a:t>Transmission System Operator (TSO)</a:t>
            </a:r>
            <a:r>
              <a:rPr lang="en-GB" sz="2000" noProof="0">
                <a:latin typeface="Arial" panose="020B0604020202020204" pitchFamily="34" charset="0"/>
                <a:cs typeface="Arial" panose="020B0604020202020204" pitchFamily="34" charset="0"/>
              </a:rPr>
              <a:t> o</a:t>
            </a:r>
            <a:r>
              <a:rPr lang="en-GB" sz="2000" noProof="0">
                <a:solidFill>
                  <a:srgbClr val="000000"/>
                </a:solidFill>
                <a:latin typeface="Arial" panose="020B0604020202020204" pitchFamily="34" charset="0"/>
                <a:cs typeface="Arial" panose="020B0604020202020204" pitchFamily="34" charset="0"/>
              </a:rPr>
              <a:t>r several TSOs, each having the monopoly on its own geographic territory</a:t>
            </a:r>
          </a:p>
          <a:p>
            <a:pPr marL="342900" indent="-342900" algn="just">
              <a:buFont typeface="Arial" panose="020B0604020202020204" pitchFamily="34" charset="0"/>
              <a:buChar char="•"/>
            </a:pPr>
            <a:endParaRPr lang="en-GB" sz="500">
              <a:solidFill>
                <a:srgbClr val="000000"/>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At the regional level:</a:t>
            </a:r>
          </a:p>
          <a:p>
            <a:pPr marL="342900" indent="-342900" algn="just">
              <a:buClr>
                <a:schemeClr val="bg1"/>
              </a:buClr>
              <a:buFont typeface="Arial" panose="020B0604020202020204" pitchFamily="34" charset="0"/>
              <a:buChar char="•"/>
            </a:pPr>
            <a:r>
              <a:rPr lang="en-GB" sz="2000" noProof="0">
                <a:latin typeface="Arial" panose="020B0604020202020204" pitchFamily="34" charset="0"/>
                <a:cs typeface="Arial" panose="020B0604020202020204" pitchFamily="34" charset="0"/>
              </a:rPr>
              <a:t>Distribution network operated by the </a:t>
            </a:r>
            <a:r>
              <a:rPr lang="en-GB" sz="2000" b="1" noProof="0">
                <a:latin typeface="Arial" panose="020B0604020202020204" pitchFamily="34" charset="0"/>
                <a:cs typeface="Arial" panose="020B0604020202020204" pitchFamily="34" charset="0"/>
              </a:rPr>
              <a:t>Distribution System Operators (DSOs)</a:t>
            </a:r>
            <a:endParaRPr lang="en-GB" sz="2000" noProof="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4F4B7699-98BC-D613-C23C-DF27CC0551BB}"/>
              </a:ext>
            </a:extLst>
          </p:cNvPr>
          <p:cNvSpPr txBox="1"/>
          <p:nvPr/>
        </p:nvSpPr>
        <p:spPr>
          <a:xfrm>
            <a:off x="546101" y="3829295"/>
            <a:ext cx="9524999" cy="3216265"/>
          </a:xfrm>
          <a:prstGeom prst="rect">
            <a:avLst/>
          </a:prstGeom>
          <a:noFill/>
        </p:spPr>
        <p:txBody>
          <a:bodyPr wrap="square">
            <a:spAutoFit/>
          </a:bodyPr>
          <a:lstStyle/>
          <a:p>
            <a:pPr algn="just"/>
            <a:r>
              <a:rPr lang="en-GB" sz="2000" b="1" noProof="0">
                <a:latin typeface="Arial" panose="020B0604020202020204" pitchFamily="34" charset="0"/>
                <a:cs typeface="Arial" panose="020B0604020202020204" pitchFamily="34" charset="0"/>
              </a:rPr>
              <a:t>Step 5</a:t>
            </a:r>
            <a:r>
              <a:rPr lang="en-GB" sz="2000" b="1">
                <a:latin typeface="Arial" panose="020B0604020202020204" pitchFamily="34" charset="0"/>
                <a:cs typeface="Arial" panose="020B0604020202020204" pitchFamily="34" charset="0"/>
              </a:rPr>
              <a:t>:</a:t>
            </a:r>
            <a:r>
              <a:rPr lang="en-GB" sz="2000" b="1" noProof="0">
                <a:latin typeface="Arial" panose="020B0604020202020204" pitchFamily="34" charset="0"/>
                <a:cs typeface="Arial" panose="020B0604020202020204" pitchFamily="34" charset="0"/>
              </a:rPr>
              <a:t> </a:t>
            </a:r>
            <a:r>
              <a:rPr lang="en-GB" sz="2000" noProof="0">
                <a:latin typeface="Arial" panose="020B0604020202020204" pitchFamily="34" charset="0"/>
                <a:cs typeface="Arial" panose="020B0604020202020204" pitchFamily="34" charset="0"/>
              </a:rPr>
              <a:t>Introduce the ISO (Independent System Operator)</a:t>
            </a:r>
          </a:p>
          <a:p>
            <a:pPr algn="just"/>
            <a:endParaRPr lang="en-GB" sz="10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Responsible for </a:t>
            </a:r>
            <a:r>
              <a:rPr lang="en-GB" sz="2000" b="1" noProof="0">
                <a:latin typeface="Arial" panose="020B0604020202020204" pitchFamily="34" charset="0"/>
                <a:cs typeface="Arial" panose="020B0604020202020204" pitchFamily="34" charset="0"/>
              </a:rPr>
              <a:t>maintaining the security </a:t>
            </a:r>
            <a:r>
              <a:rPr lang="en-GB" sz="2000" noProof="0">
                <a:latin typeface="Arial" panose="020B0604020202020204" pitchFamily="34" charset="0"/>
                <a:cs typeface="Arial" panose="020B0604020202020204" pitchFamily="34" charset="0"/>
              </a:rPr>
              <a:t>of power system operation</a:t>
            </a:r>
          </a:p>
          <a:p>
            <a:pPr marL="342900" indent="-342900" algn="just">
              <a:buFont typeface="Arial" panose="020B0604020202020204" pitchFamily="34" charset="0"/>
              <a:buChar char="•"/>
            </a:pPr>
            <a:endParaRPr lang="en-GB" sz="5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Can be managed by the TSO (as it is the case in Belgium)</a:t>
            </a:r>
          </a:p>
          <a:p>
            <a:pPr marL="742950" lvl="1" indent="-285750" algn="just">
              <a:buFont typeface="Arial" panose="020B0604020202020204" pitchFamily="34" charset="0"/>
              <a:buChar char="•"/>
            </a:pPr>
            <a:endParaRPr lang="en-GB" sz="2000" noProof="0">
              <a:latin typeface="Arial" panose="020B0604020202020204" pitchFamily="34" charset="0"/>
              <a:cs typeface="Arial" panose="020B0604020202020204" pitchFamily="34" charset="0"/>
            </a:endParaRPr>
          </a:p>
          <a:p>
            <a:pPr algn="just">
              <a:lnSpc>
                <a:spcPct val="90000"/>
              </a:lnSpc>
            </a:pPr>
            <a:r>
              <a:rPr lang="en-GB" sz="2000" b="1">
                <a:latin typeface="Arial" panose="020B0604020202020204" pitchFamily="34" charset="0"/>
                <a:cs typeface="Arial" panose="020B0604020202020204" pitchFamily="34" charset="0"/>
              </a:rPr>
              <a:t>Step 6: </a:t>
            </a:r>
            <a:r>
              <a:rPr lang="en-GB" sz="2000" noProof="0">
                <a:latin typeface="Arial" panose="020B0604020202020204" pitchFamily="34" charset="0"/>
                <a:cs typeface="Arial" panose="020B0604020202020204" pitchFamily="34" charset="0"/>
              </a:rPr>
              <a:t>Introduce</a:t>
            </a:r>
            <a:r>
              <a:rPr lang="en-GB" sz="2000" b="1" noProof="0">
                <a:latin typeface="Arial" panose="020B0604020202020204" pitchFamily="34" charset="0"/>
                <a:cs typeface="Arial" panose="020B0604020202020204" pitchFamily="34" charset="0"/>
              </a:rPr>
              <a:t> </a:t>
            </a:r>
            <a:r>
              <a:rPr lang="en-GB" sz="2000" noProof="0">
                <a:latin typeface="Arial" panose="020B0604020202020204" pitchFamily="34" charset="0"/>
                <a:cs typeface="Arial" panose="020B0604020202020204" pitchFamily="34" charset="0"/>
              </a:rPr>
              <a:t>t</a:t>
            </a:r>
            <a:r>
              <a:rPr lang="en-GB" sz="2000" noProof="0">
                <a:latin typeface="Arial"/>
                <a:ea typeface="Calibri"/>
                <a:cs typeface="Calibri"/>
              </a:rPr>
              <a:t>he regulator:</a:t>
            </a:r>
          </a:p>
          <a:p>
            <a:pPr algn="just">
              <a:lnSpc>
                <a:spcPct val="90000"/>
              </a:lnSpc>
            </a:pPr>
            <a:endParaRPr lang="en-GB" sz="1000">
              <a:latin typeface="Arial"/>
              <a:ea typeface="Calibri"/>
              <a:cs typeface="Calibri"/>
            </a:endParaRPr>
          </a:p>
          <a:p>
            <a:pPr marL="342900" indent="-342900" algn="just">
              <a:lnSpc>
                <a:spcPct val="90000"/>
              </a:lnSpc>
              <a:buFont typeface="Arial" panose="020B0604020202020204" pitchFamily="34" charset="0"/>
              <a:buChar char="•"/>
            </a:pPr>
            <a:r>
              <a:rPr lang="en-GB" sz="2000" noProof="0">
                <a:latin typeface="Arial"/>
                <a:ea typeface="Calibri"/>
                <a:cs typeface="Calibri"/>
              </a:rPr>
              <a:t>Determines or approves the electricity </a:t>
            </a:r>
            <a:r>
              <a:rPr lang="en-GB" sz="2000" b="1" noProof="0">
                <a:latin typeface="Arial"/>
                <a:ea typeface="Calibri"/>
                <a:cs typeface="Calibri"/>
              </a:rPr>
              <a:t>market rules</a:t>
            </a:r>
            <a:endParaRPr lang="en-GB" sz="2000" noProof="0">
              <a:latin typeface="Arial"/>
              <a:ea typeface="Calibri"/>
              <a:cs typeface="Calibri"/>
            </a:endParaRPr>
          </a:p>
          <a:p>
            <a:pPr marL="342900" indent="-342900" algn="just">
              <a:lnSpc>
                <a:spcPct val="90000"/>
              </a:lnSpc>
              <a:buFont typeface="Arial" panose="020B0604020202020204" pitchFamily="34" charset="0"/>
              <a:buChar char="•"/>
            </a:pPr>
            <a:endParaRPr lang="en-GB" sz="500" noProof="0">
              <a:latin typeface="Arial"/>
              <a:ea typeface="Calibri"/>
              <a:cs typeface="Calibri"/>
            </a:endParaRPr>
          </a:p>
          <a:p>
            <a:pPr marL="342900" indent="-342900" algn="just">
              <a:lnSpc>
                <a:spcPct val="90000"/>
              </a:lnSpc>
              <a:buFont typeface="Arial" panose="020B0604020202020204" pitchFamily="34" charset="0"/>
              <a:buChar char="•"/>
            </a:pPr>
            <a:r>
              <a:rPr lang="en-GB" sz="2000" noProof="0">
                <a:latin typeface="Arial"/>
                <a:ea typeface="Calibri"/>
                <a:cs typeface="Calibri"/>
              </a:rPr>
              <a:t>Investigates the suspected cases of abuse (market power)</a:t>
            </a:r>
          </a:p>
          <a:p>
            <a:pPr marL="342900" indent="-342900" algn="just">
              <a:lnSpc>
                <a:spcPct val="90000"/>
              </a:lnSpc>
              <a:buFont typeface="Arial" panose="020B0604020202020204" pitchFamily="34" charset="0"/>
              <a:buChar char="•"/>
            </a:pPr>
            <a:endParaRPr lang="en-GB" sz="500">
              <a:latin typeface="Arial"/>
              <a:ea typeface="Calibri"/>
              <a:cs typeface="Calibri"/>
            </a:endParaRPr>
          </a:p>
          <a:p>
            <a:pPr marL="342900" indent="-342900" algn="just">
              <a:lnSpc>
                <a:spcPct val="90000"/>
              </a:lnSpc>
              <a:buFont typeface="Arial" panose="020B0604020202020204" pitchFamily="34" charset="0"/>
              <a:buChar char="•"/>
            </a:pPr>
            <a:r>
              <a:rPr lang="en-GB" sz="2000" noProof="0">
                <a:latin typeface="Arial"/>
                <a:ea typeface="Calibri"/>
                <a:cs typeface="Calibri"/>
              </a:rPr>
              <a:t>Sets or </a:t>
            </a:r>
            <a:r>
              <a:rPr lang="en-GB" sz="2000" noProof="0">
                <a:solidFill>
                  <a:srgbClr val="000000"/>
                </a:solidFill>
                <a:latin typeface="Arial"/>
                <a:ea typeface="Calibri"/>
                <a:cs typeface="Calibri"/>
              </a:rPr>
              <a:t>controls </a:t>
            </a:r>
            <a:r>
              <a:rPr lang="en-GB" sz="2000" noProof="0">
                <a:latin typeface="Arial"/>
                <a:ea typeface="Calibri"/>
                <a:cs typeface="Calibri"/>
              </a:rPr>
              <a:t>the prices of products and services in the case of monopolies (e.g. distribution network fees)</a:t>
            </a:r>
            <a:endParaRPr lang="en-GB" sz="2000" noProof="0">
              <a:latin typeface="Arial"/>
            </a:endParaRPr>
          </a:p>
        </p:txBody>
      </p:sp>
      <p:sp>
        <p:nvSpPr>
          <p:cNvPr id="5" name="Espace réservé du numéro de diapositive 4">
            <a:extLst>
              <a:ext uri="{FF2B5EF4-FFF2-40B4-BE49-F238E27FC236}">
                <a16:creationId xmlns:a16="http://schemas.microsoft.com/office/drawing/2014/main" id="{7737225D-D11D-43A1-AE28-58B2C2C209E2}"/>
              </a:ext>
            </a:extLst>
          </p:cNvPr>
          <p:cNvSpPr>
            <a:spLocks noGrp="1"/>
          </p:cNvSpPr>
          <p:nvPr>
            <p:ph type="sldNum" sz="quarter" idx="12"/>
          </p:nvPr>
        </p:nvSpPr>
        <p:spPr/>
        <p:txBody>
          <a:bodyPr/>
          <a:lstStyle/>
          <a:p>
            <a:fld id="{C7CC0789-4E3B-4896-AB79-9C52DA5A6F9C}" type="slidenum">
              <a:rPr lang="en-GB" smtClean="0"/>
              <a:t>81</a:t>
            </a:fld>
            <a:endParaRPr lang="en-GB"/>
          </a:p>
        </p:txBody>
      </p:sp>
    </p:spTree>
    <p:extLst>
      <p:ext uri="{BB962C8B-B14F-4D97-AF65-F5344CB8AC3E}">
        <p14:creationId xmlns:p14="http://schemas.microsoft.com/office/powerpoint/2010/main" val="12507305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Flow of money (1/2)</a:t>
            </a:r>
            <a:endParaRPr lang="en-GB" noProof="0"/>
          </a:p>
        </p:txBody>
      </p:sp>
      <p:sp>
        <p:nvSpPr>
          <p:cNvPr id="28" name="ZoneTexte 27">
            <a:extLst>
              <a:ext uri="{FF2B5EF4-FFF2-40B4-BE49-F238E27FC236}">
                <a16:creationId xmlns:a16="http://schemas.microsoft.com/office/drawing/2014/main" id="{BEEFE012-459A-2AB9-5E3B-5E6521136C44}"/>
              </a:ext>
            </a:extLst>
          </p:cNvPr>
          <p:cNvSpPr txBox="1"/>
          <p:nvPr/>
        </p:nvSpPr>
        <p:spPr>
          <a:xfrm>
            <a:off x="546101" y="1419259"/>
            <a:ext cx="9257118" cy="400110"/>
          </a:xfrm>
          <a:prstGeom prst="rect">
            <a:avLst/>
          </a:prstGeom>
          <a:noFill/>
        </p:spPr>
        <p:txBody>
          <a:bodyPr wrap="square">
            <a:spAutoFit/>
          </a:bodyPr>
          <a:lstStyle/>
          <a:p>
            <a:r>
              <a:rPr lang="en-GB" sz="2000" noProof="0">
                <a:latin typeface="Arial" panose="020B0604020202020204" pitchFamily="34" charset="0"/>
                <a:cs typeface="Arial" panose="020B0604020202020204" pitchFamily="34" charset="0"/>
              </a:rPr>
              <a:t>Retailers can buy directly from producers, from the market, or a mix of both.</a:t>
            </a:r>
          </a:p>
        </p:txBody>
      </p:sp>
      <p:grpSp>
        <p:nvGrpSpPr>
          <p:cNvPr id="3" name="Groupe 2">
            <a:extLst>
              <a:ext uri="{FF2B5EF4-FFF2-40B4-BE49-F238E27FC236}">
                <a16:creationId xmlns:a16="http://schemas.microsoft.com/office/drawing/2014/main" id="{37BFCECA-CFDA-E753-3429-958061C9EB36}"/>
              </a:ext>
            </a:extLst>
          </p:cNvPr>
          <p:cNvGrpSpPr/>
          <p:nvPr/>
        </p:nvGrpSpPr>
        <p:grpSpPr>
          <a:xfrm>
            <a:off x="1181126" y="2254089"/>
            <a:ext cx="8331147" cy="4680382"/>
            <a:chOff x="1181125" y="2541181"/>
            <a:chExt cx="8331147" cy="4680382"/>
          </a:xfrm>
        </p:grpSpPr>
        <p:pic>
          <p:nvPicPr>
            <p:cNvPr id="9218" name="Picture 2">
              <a:extLst>
                <a:ext uri="{FF2B5EF4-FFF2-40B4-BE49-F238E27FC236}">
                  <a16:creationId xmlns:a16="http://schemas.microsoft.com/office/drawing/2014/main" id="{39D41015-06A7-155B-4A2A-520333CEA2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5043" y="2846535"/>
              <a:ext cx="7543310" cy="3687466"/>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738C9E66-FA2A-127F-AB9E-47209115E68C}"/>
                </a:ext>
              </a:extLst>
            </p:cNvPr>
            <p:cNvSpPr/>
            <p:nvPr/>
          </p:nvSpPr>
          <p:spPr>
            <a:xfrm>
              <a:off x="1181125" y="2541181"/>
              <a:ext cx="8331147" cy="429817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1" name="ZoneTexte 30">
              <a:extLst>
                <a:ext uri="{FF2B5EF4-FFF2-40B4-BE49-F238E27FC236}">
                  <a16:creationId xmlns:a16="http://schemas.microsoft.com/office/drawing/2014/main" id="{6E5EBE39-577D-A2A6-06C9-48D50609FDF9}"/>
                </a:ext>
              </a:extLst>
            </p:cNvPr>
            <p:cNvSpPr txBox="1"/>
            <p:nvPr/>
          </p:nvSpPr>
          <p:spPr>
            <a:xfrm>
              <a:off x="2895156" y="6913786"/>
              <a:ext cx="4903086" cy="307777"/>
            </a:xfrm>
            <a:prstGeom prst="rect">
              <a:avLst/>
            </a:prstGeom>
            <a:noFill/>
          </p:spPr>
          <p:txBody>
            <a:bodyPr wrap="square">
              <a:spAutoFit/>
            </a:bodyPr>
            <a:lstStyle/>
            <a:p>
              <a:pPr algn="ctr"/>
              <a:r>
                <a:rPr lang="en-GB" sz="1400" b="0" i="1" noProof="0">
                  <a:solidFill>
                    <a:srgbClr val="202122"/>
                  </a:solidFill>
                  <a:effectLst/>
                  <a:latin typeface="Arial" panose="020B0604020202020204" pitchFamily="34" charset="0"/>
                </a:rPr>
                <a:t>Flow of money in liberalised electricity markets.</a:t>
              </a:r>
            </a:p>
          </p:txBody>
        </p:sp>
      </p:grpSp>
      <p:sp>
        <p:nvSpPr>
          <p:cNvPr id="5" name="Espace réservé du numéro de diapositive 4">
            <a:extLst>
              <a:ext uri="{FF2B5EF4-FFF2-40B4-BE49-F238E27FC236}">
                <a16:creationId xmlns:a16="http://schemas.microsoft.com/office/drawing/2014/main" id="{CC023D67-7355-5B4C-4BB6-5336A6C0EBD7}"/>
              </a:ext>
            </a:extLst>
          </p:cNvPr>
          <p:cNvSpPr>
            <a:spLocks noGrp="1"/>
          </p:cNvSpPr>
          <p:nvPr>
            <p:ph type="sldNum" sz="quarter" idx="12"/>
          </p:nvPr>
        </p:nvSpPr>
        <p:spPr/>
        <p:txBody>
          <a:bodyPr/>
          <a:lstStyle/>
          <a:p>
            <a:fld id="{C7CC0789-4E3B-4896-AB79-9C52DA5A6F9C}" type="slidenum">
              <a:rPr lang="en-GB" smtClean="0"/>
              <a:t>82</a:t>
            </a:fld>
            <a:endParaRPr lang="en-GB"/>
          </a:p>
        </p:txBody>
      </p:sp>
    </p:spTree>
    <p:extLst>
      <p:ext uri="{BB962C8B-B14F-4D97-AF65-F5344CB8AC3E}">
        <p14:creationId xmlns:p14="http://schemas.microsoft.com/office/powerpoint/2010/main" val="37902734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Flow of money (2/2)</a:t>
            </a:r>
            <a:endParaRPr lang="en-GB" noProof="0"/>
          </a:p>
        </p:txBody>
      </p:sp>
      <p:sp>
        <p:nvSpPr>
          <p:cNvPr id="3" name="ZoneTexte 2">
            <a:extLst>
              <a:ext uri="{FF2B5EF4-FFF2-40B4-BE49-F238E27FC236}">
                <a16:creationId xmlns:a16="http://schemas.microsoft.com/office/drawing/2014/main" id="{66C2DF37-8B3A-FCEA-37B0-D4462224C805}"/>
              </a:ext>
            </a:extLst>
          </p:cNvPr>
          <p:cNvSpPr txBox="1"/>
          <p:nvPr/>
        </p:nvSpPr>
        <p:spPr>
          <a:xfrm>
            <a:off x="579551" y="1830702"/>
            <a:ext cx="9491550" cy="4708981"/>
          </a:xfrm>
          <a:prstGeom prst="rect">
            <a:avLst/>
          </a:prstGeom>
          <a:noFill/>
        </p:spPr>
        <p:txBody>
          <a:bodyPr wrap="square">
            <a:spAutoFit/>
          </a:bodyPr>
          <a:lstStyle/>
          <a:p>
            <a:pPr algn="just"/>
            <a:r>
              <a:rPr lang="en-GB" sz="2000" noProof="0">
                <a:latin typeface="Arial" panose="020B0604020202020204" pitchFamily="34" charset="0"/>
                <a:cs typeface="Arial" panose="020B0604020202020204" pitchFamily="34" charset="0"/>
              </a:rPr>
              <a:t>Note that this is still a very simplified view of money flows. Among other things, this does not show:</a:t>
            </a:r>
          </a:p>
          <a:p>
            <a:pPr algn="just"/>
            <a:endParaRPr lang="en-GB" sz="2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Payment of taxes and network fees, which are included in the price paid by small consumers to retailers, who then pay those taxes and fees.</a:t>
            </a:r>
          </a:p>
          <a:p>
            <a:pPr marL="342900" indent="-342900" algn="just">
              <a:buFont typeface="Arial" panose="020B0604020202020204" pitchFamily="34" charset="0"/>
              <a:buChar char="•"/>
            </a:pPr>
            <a:endParaRPr lang="en-GB" sz="2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Buying from producers/selling by retailers. Sometimes, as we will see later, producers (or retailers) can be incentivized to buy (or sell) energy instead of selling (or buying) it.</a:t>
            </a:r>
          </a:p>
          <a:p>
            <a:pPr marL="342900" indent="-342900" algn="just">
              <a:buFont typeface="Arial" panose="020B0604020202020204" pitchFamily="34" charset="0"/>
              <a:buChar char="•"/>
            </a:pPr>
            <a:endParaRPr lang="en-GB" sz="2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Balancing fees.</a:t>
            </a:r>
          </a:p>
          <a:p>
            <a:pPr marL="342900" indent="-342900" algn="just">
              <a:buFont typeface="Arial" panose="020B0604020202020204" pitchFamily="34" charset="0"/>
              <a:buChar char="•"/>
            </a:pPr>
            <a:endParaRPr lang="en-GB" sz="2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Payments for capacity mechanisms.</a:t>
            </a:r>
          </a:p>
          <a:p>
            <a:pPr marL="342900" indent="-342900" algn="just">
              <a:buFont typeface="Arial" panose="020B0604020202020204" pitchFamily="34" charset="0"/>
              <a:buChar char="•"/>
            </a:pPr>
            <a:endParaRPr lang="en-GB" sz="2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Guarantees of origin.</a:t>
            </a:r>
          </a:p>
        </p:txBody>
      </p:sp>
      <p:sp>
        <p:nvSpPr>
          <p:cNvPr id="5" name="Espace réservé du numéro de diapositive 4">
            <a:extLst>
              <a:ext uri="{FF2B5EF4-FFF2-40B4-BE49-F238E27FC236}">
                <a16:creationId xmlns:a16="http://schemas.microsoft.com/office/drawing/2014/main" id="{77162D40-F5AF-9903-1CA9-99551169828D}"/>
              </a:ext>
            </a:extLst>
          </p:cNvPr>
          <p:cNvSpPr>
            <a:spLocks noGrp="1"/>
          </p:cNvSpPr>
          <p:nvPr>
            <p:ph type="sldNum" sz="quarter" idx="12"/>
          </p:nvPr>
        </p:nvSpPr>
        <p:spPr/>
        <p:txBody>
          <a:bodyPr/>
          <a:lstStyle/>
          <a:p>
            <a:fld id="{C7CC0789-4E3B-4896-AB79-9C52DA5A6F9C}" type="slidenum">
              <a:rPr lang="en-GB" smtClean="0"/>
              <a:t>83</a:t>
            </a:fld>
            <a:endParaRPr lang="en-GB"/>
          </a:p>
        </p:txBody>
      </p:sp>
    </p:spTree>
    <p:extLst>
      <p:ext uri="{BB962C8B-B14F-4D97-AF65-F5344CB8AC3E}">
        <p14:creationId xmlns:p14="http://schemas.microsoft.com/office/powerpoint/2010/main" val="27852770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Open questions about liberalisation</a:t>
            </a:r>
            <a:endParaRPr lang="en-GB" noProof="0"/>
          </a:p>
        </p:txBody>
      </p:sp>
      <p:sp>
        <p:nvSpPr>
          <p:cNvPr id="4" name="ZoneTexte 3">
            <a:extLst>
              <a:ext uri="{FF2B5EF4-FFF2-40B4-BE49-F238E27FC236}">
                <a16:creationId xmlns:a16="http://schemas.microsoft.com/office/drawing/2014/main" id="{5BB177AE-6018-848C-8BA0-62276B31DC7C}"/>
              </a:ext>
            </a:extLst>
          </p:cNvPr>
          <p:cNvSpPr txBox="1"/>
          <p:nvPr/>
        </p:nvSpPr>
        <p:spPr>
          <a:xfrm>
            <a:off x="546101" y="1761991"/>
            <a:ext cx="9524999" cy="5016758"/>
          </a:xfrm>
          <a:prstGeom prst="rect">
            <a:avLst/>
          </a:prstGeom>
          <a:noFill/>
        </p:spPr>
        <p:txBody>
          <a:bodyPr wrap="square">
            <a:spAutoFit/>
          </a:bodyPr>
          <a:lstStyle/>
          <a:p>
            <a:pPr algn="just"/>
            <a:r>
              <a:rPr lang="en-GB" sz="2000" b="1" noProof="0">
                <a:latin typeface="Arial" panose="020B0604020202020204" pitchFamily="34" charset="0"/>
                <a:cs typeface="Arial" panose="020B0604020202020204" pitchFamily="34" charset="0"/>
              </a:rPr>
              <a:t>Challenges following the end of the monopoly </a:t>
            </a:r>
            <a:r>
              <a:rPr lang="en-GB" sz="2000" b="1">
                <a:latin typeface="Arial" panose="020B0604020202020204" pitchFamily="34" charset="0"/>
                <a:cs typeface="Arial" panose="020B0604020202020204" pitchFamily="34" charset="0"/>
              </a:rPr>
              <a:t>u</a:t>
            </a:r>
            <a:r>
              <a:rPr lang="en-GB" sz="2000" b="1" noProof="0">
                <a:latin typeface="Arial" panose="020B0604020202020204" pitchFamily="34" charset="0"/>
                <a:cs typeface="Arial" panose="020B0604020202020204" pitchFamily="34" charset="0"/>
              </a:rPr>
              <a:t>tility model:</a:t>
            </a:r>
          </a:p>
          <a:p>
            <a:pPr algn="just"/>
            <a:endParaRPr lang="en-GB" sz="2000" noProof="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Previously, the operation and development of the power system were managed by a single organisation, which was one of the key advantages of the monopoly model. However, with liberalisation, this centralised control has been replaced by multiple entities.</a:t>
            </a:r>
          </a:p>
          <a:p>
            <a:pPr algn="just"/>
            <a:endParaRPr lang="en-GB" sz="2000">
              <a:latin typeface="Arial" panose="020B0604020202020204" pitchFamily="34" charset="0"/>
              <a:cs typeface="Arial" panose="020B0604020202020204" pitchFamily="34" charset="0"/>
            </a:endParaRPr>
          </a:p>
          <a:p>
            <a:pPr algn="just"/>
            <a:r>
              <a:rPr lang="en-GB" sz="2000" noProof="0">
                <a:latin typeface="Arial" panose="020B0604020202020204" pitchFamily="34" charset="0"/>
                <a:cs typeface="Arial" panose="020B0604020202020204" pitchFamily="34" charset="0"/>
              </a:rPr>
              <a:t>This raises several important questions:</a:t>
            </a:r>
          </a:p>
          <a:p>
            <a:pPr algn="just"/>
            <a:endParaRPr lang="en-GB" sz="20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Can these entities be coordinated to achieve least-cost operations (e.g., joint maintenance of the transmission system and operational lines, coordination of long-term development in generation and transmission)?</a:t>
            </a:r>
          </a:p>
          <a:p>
            <a:pPr marL="342900" indent="-342900" algn="just">
              <a:buFont typeface="Arial" panose="020B0604020202020204" pitchFamily="34" charset="0"/>
              <a:buChar char="•"/>
            </a:pPr>
            <a:endParaRPr lang="en-GB" sz="20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Will free markets ensure that generation will always meet demand?</a:t>
            </a:r>
          </a:p>
          <a:p>
            <a:pPr marL="342900" indent="-342900" algn="just">
              <a:buFont typeface="Arial" panose="020B0604020202020204" pitchFamily="34" charset="0"/>
              <a:buChar char="•"/>
            </a:pPr>
            <a:endParaRPr lang="en-GB" sz="20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How can future investments be optimised?</a:t>
            </a:r>
          </a:p>
        </p:txBody>
      </p:sp>
      <p:sp>
        <p:nvSpPr>
          <p:cNvPr id="3" name="Espace réservé du numéro de diapositive 2">
            <a:extLst>
              <a:ext uri="{FF2B5EF4-FFF2-40B4-BE49-F238E27FC236}">
                <a16:creationId xmlns:a16="http://schemas.microsoft.com/office/drawing/2014/main" id="{69ACA67C-9F7A-BEBE-EE1D-1C27DE5E5CF0}"/>
              </a:ext>
            </a:extLst>
          </p:cNvPr>
          <p:cNvSpPr>
            <a:spLocks noGrp="1"/>
          </p:cNvSpPr>
          <p:nvPr>
            <p:ph type="sldNum" sz="quarter" idx="12"/>
          </p:nvPr>
        </p:nvSpPr>
        <p:spPr/>
        <p:txBody>
          <a:bodyPr/>
          <a:lstStyle/>
          <a:p>
            <a:fld id="{C7CC0789-4E3B-4896-AB79-9C52DA5A6F9C}" type="slidenum">
              <a:rPr lang="en-GB" smtClean="0"/>
              <a:t>84</a:t>
            </a:fld>
            <a:endParaRPr lang="en-GB"/>
          </a:p>
        </p:txBody>
      </p:sp>
    </p:spTree>
    <p:extLst>
      <p:ext uri="{BB962C8B-B14F-4D97-AF65-F5344CB8AC3E}">
        <p14:creationId xmlns:p14="http://schemas.microsoft.com/office/powerpoint/2010/main" val="21100181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E13CF72-FFC8-8C4B-662B-A7BFCD6965E4}"/>
              </a:ext>
            </a:extLst>
          </p:cNvPr>
          <p:cNvSpPr txBox="1"/>
          <p:nvPr/>
        </p:nvSpPr>
        <p:spPr>
          <a:xfrm>
            <a:off x="546101" y="2731498"/>
            <a:ext cx="9524998" cy="2862322"/>
          </a:xfrm>
          <a:prstGeom prst="rect">
            <a:avLst/>
          </a:prstGeom>
          <a:noFill/>
        </p:spPr>
        <p:txBody>
          <a:bodyPr wrap="square">
            <a:spAutoFit/>
          </a:bodyPr>
          <a:lstStyle/>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Most economic laws supporting the push for liberalisation assume a market with perfect competition. However, this is far from the case in electricity markets.</a:t>
            </a:r>
          </a:p>
          <a:p>
            <a:pPr marL="342900" indent="-342900" algn="just">
              <a:buFont typeface="Arial" panose="020B0604020202020204" pitchFamily="34" charset="0"/>
              <a:buChar char="•"/>
            </a:pPr>
            <a:endParaRPr lang="en-GB" sz="2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Typically, in France, EDF – the former national monopoly – still owns most of the production assets.</a:t>
            </a:r>
          </a:p>
          <a:p>
            <a:pPr marL="342900" indent="-342900" algn="just">
              <a:buFont typeface="Arial" panose="020B0604020202020204" pitchFamily="34" charset="0"/>
              <a:buChar char="•"/>
            </a:pPr>
            <a:endParaRPr lang="en-GB" sz="2000" noProof="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000" noProof="0">
                <a:latin typeface="Arial" panose="020B0604020202020204" pitchFamily="34" charset="0"/>
                <a:cs typeface="Arial" panose="020B0604020202020204" pitchFamily="34" charset="0"/>
              </a:rPr>
              <a:t>To ensure fair competition, Europe has imposed corrective mechanisms such as ARENH (Accès Régulé à l’Électricité Nucléaire Historique), which requires EDF to sell part of its production to its competitors at a regulated price.</a:t>
            </a:r>
          </a:p>
        </p:txBody>
      </p:sp>
      <p:sp>
        <p:nvSpPr>
          <p:cNvPr id="6" name="ZoneTexte 5">
            <a:extLst>
              <a:ext uri="{FF2B5EF4-FFF2-40B4-BE49-F238E27FC236}">
                <a16:creationId xmlns:a16="http://schemas.microsoft.com/office/drawing/2014/main" id="{1E2200E0-29BE-CEE8-B6DA-89474814CB28}"/>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GB" sz="2400" b="1" noProof="0">
                <a:latin typeface="Arial"/>
                <a:cs typeface="Arial"/>
              </a:rPr>
              <a:t>Remarks about liberalisation</a:t>
            </a:r>
            <a:endParaRPr lang="en-GB" noProof="0"/>
          </a:p>
        </p:txBody>
      </p:sp>
      <p:sp>
        <p:nvSpPr>
          <p:cNvPr id="3" name="Espace réservé du numéro de diapositive 2">
            <a:extLst>
              <a:ext uri="{FF2B5EF4-FFF2-40B4-BE49-F238E27FC236}">
                <a16:creationId xmlns:a16="http://schemas.microsoft.com/office/drawing/2014/main" id="{DF20EC7A-DB00-D8E0-66E0-F9386A258305}"/>
              </a:ext>
            </a:extLst>
          </p:cNvPr>
          <p:cNvSpPr>
            <a:spLocks noGrp="1"/>
          </p:cNvSpPr>
          <p:nvPr>
            <p:ph type="sldNum" sz="quarter" idx="12"/>
          </p:nvPr>
        </p:nvSpPr>
        <p:spPr/>
        <p:txBody>
          <a:bodyPr/>
          <a:lstStyle/>
          <a:p>
            <a:fld id="{C7CC0789-4E3B-4896-AB79-9C52DA5A6F9C}" type="slidenum">
              <a:rPr lang="en-GB" smtClean="0"/>
              <a:t>85</a:t>
            </a:fld>
            <a:endParaRPr lang="en-GB"/>
          </a:p>
        </p:txBody>
      </p:sp>
    </p:spTree>
    <p:extLst>
      <p:ext uri="{BB962C8B-B14F-4D97-AF65-F5344CB8AC3E}">
        <p14:creationId xmlns:p14="http://schemas.microsoft.com/office/powerpoint/2010/main" val="27351487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5C4AE-B1D9-9560-727C-8B7E97CBFC1C}"/>
            </a:ext>
          </a:extLst>
        </p:cNvPr>
        <p:cNvGrpSpPr/>
        <p:nvPr/>
      </p:nvGrpSpPr>
      <p:grpSpPr>
        <a:xfrm>
          <a:off x="0" y="0"/>
          <a:ext cx="0" cy="0"/>
          <a:chOff x="0" y="0"/>
          <a:chExt cx="0" cy="0"/>
        </a:xfrm>
      </p:grpSpPr>
      <p:sp>
        <p:nvSpPr>
          <p:cNvPr id="2" name="object 3">
            <a:extLst>
              <a:ext uri="{FF2B5EF4-FFF2-40B4-BE49-F238E27FC236}">
                <a16:creationId xmlns:a16="http://schemas.microsoft.com/office/drawing/2014/main" id="{4CDE7C84-AC4C-6065-98BC-70D1996D9DEB}"/>
              </a:ext>
            </a:extLst>
          </p:cNvPr>
          <p:cNvSpPr txBox="1"/>
          <p:nvPr/>
        </p:nvSpPr>
        <p:spPr>
          <a:xfrm>
            <a:off x="1422400" y="2756144"/>
            <a:ext cx="7848600" cy="344646"/>
          </a:xfrm>
          <a:prstGeom prst="rect">
            <a:avLst/>
          </a:prstGeom>
        </p:spPr>
        <p:txBody>
          <a:bodyPr vert="horz" wrap="square" lIns="0" tIns="11430" rIns="0" bIns="0" rtlCol="0">
            <a:spAutoFit/>
          </a:bodyPr>
          <a:lstStyle/>
          <a:p>
            <a:pPr marL="742950" marR="5080" indent="-730885" algn="ctr">
              <a:lnSpc>
                <a:spcPct val="119200"/>
              </a:lnSpc>
              <a:spcBef>
                <a:spcPts val="90"/>
              </a:spcBef>
              <a:tabLst>
                <a:tab pos="1699260" algn="l"/>
              </a:tabLst>
            </a:pPr>
            <a:r>
              <a:rPr lang="fr-BE" sz="2000" u="sng">
                <a:latin typeface="Arial"/>
                <a:cs typeface="Arial"/>
              </a:rPr>
              <a:t>Lecturer</a:t>
            </a:r>
            <a:r>
              <a:rPr lang="fr-BE" sz="2000">
                <a:latin typeface="Arial"/>
                <a:cs typeface="Arial"/>
              </a:rPr>
              <a:t>: </a:t>
            </a:r>
            <a:r>
              <a:rPr sz="2000">
                <a:latin typeface="Arial"/>
                <a:cs typeface="Arial"/>
              </a:rPr>
              <a:t>Damien Ernst – University of</a:t>
            </a:r>
            <a:r>
              <a:rPr lang="fr-FR" sz="2000">
                <a:latin typeface="Arial"/>
                <a:cs typeface="Arial"/>
              </a:rPr>
              <a:t> Liège (</a:t>
            </a:r>
            <a:r>
              <a:rPr lang="fr-BE" sz="2000" i="1">
                <a:latin typeface="Arial"/>
                <a:cs typeface="Arial"/>
              </a:rPr>
              <a:t>dernst@uliege.be</a:t>
            </a:r>
            <a:r>
              <a:rPr lang="fr-BE" sz="2000">
                <a:latin typeface="Arial"/>
                <a:cs typeface="Arial"/>
              </a:rPr>
              <a:t>)</a:t>
            </a:r>
            <a:endParaRPr sz="2000">
              <a:latin typeface="Arial"/>
              <a:cs typeface="Arial"/>
            </a:endParaRPr>
          </a:p>
        </p:txBody>
      </p:sp>
      <p:sp>
        <p:nvSpPr>
          <p:cNvPr id="3" name="TextBox 5">
            <a:extLst>
              <a:ext uri="{FF2B5EF4-FFF2-40B4-BE49-F238E27FC236}">
                <a16:creationId xmlns:a16="http://schemas.microsoft.com/office/drawing/2014/main" id="{1C0B9D08-AAC8-E1EF-B726-6FED6D9D2898}"/>
              </a:ext>
            </a:extLst>
          </p:cNvPr>
          <p:cNvSpPr txBox="1"/>
          <p:nvPr/>
        </p:nvSpPr>
        <p:spPr>
          <a:xfrm>
            <a:off x="1784350" y="953171"/>
            <a:ext cx="7124700" cy="1323439"/>
          </a:xfrm>
          <a:prstGeom prst="rect">
            <a:avLst/>
          </a:prstGeom>
          <a:noFill/>
        </p:spPr>
        <p:txBody>
          <a:bodyPr wrap="square">
            <a:spAutoFit/>
          </a:bodyPr>
          <a:lstStyle/>
          <a:p>
            <a:pPr algn="ctr"/>
            <a:r>
              <a:rPr lang="fr-BE" sz="4000" i="0" cap="all">
                <a:effectLst/>
                <a:latin typeface="Arial" panose="020B0604020202020204" pitchFamily="34" charset="0"/>
                <a:cs typeface="Arial" panose="020B0604020202020204" pitchFamily="34" charset="0"/>
              </a:rPr>
              <a:t>ELEC0018-1</a:t>
            </a:r>
          </a:p>
          <a:p>
            <a:pPr algn="ctr"/>
            <a:r>
              <a:rPr lang="fr-BE" sz="4000">
                <a:solidFill>
                  <a:srgbClr val="333333"/>
                </a:solidFill>
                <a:effectLst/>
                <a:latin typeface="Arial" panose="020B0604020202020204" pitchFamily="34" charset="0"/>
                <a:cs typeface="Arial" panose="020B0604020202020204" pitchFamily="34" charset="0"/>
              </a:rPr>
              <a:t>Energy market and regulation</a:t>
            </a:r>
          </a:p>
        </p:txBody>
      </p:sp>
      <p:sp>
        <p:nvSpPr>
          <p:cNvPr id="4" name="TextBox 5">
            <a:extLst>
              <a:ext uri="{FF2B5EF4-FFF2-40B4-BE49-F238E27FC236}">
                <a16:creationId xmlns:a16="http://schemas.microsoft.com/office/drawing/2014/main" id="{6C8FAB88-4A5A-4617-109D-48D247B1658F}"/>
              </a:ext>
            </a:extLst>
          </p:cNvPr>
          <p:cNvSpPr txBox="1"/>
          <p:nvPr/>
        </p:nvSpPr>
        <p:spPr>
          <a:xfrm>
            <a:off x="896522" y="3748603"/>
            <a:ext cx="8899033" cy="523220"/>
          </a:xfrm>
          <a:prstGeom prst="rect">
            <a:avLst/>
          </a:prstGeom>
          <a:noFill/>
        </p:spPr>
        <p:txBody>
          <a:bodyPr wrap="square" lIns="91440" tIns="45720" rIns="91440" bIns="45720" anchor="t">
            <a:spAutoFit/>
          </a:bodyPr>
          <a:lstStyle/>
          <a:p>
            <a:pPr algn="ctr"/>
            <a:r>
              <a:rPr lang="en-GB" sz="2800" b="1" noProof="0">
                <a:solidFill>
                  <a:srgbClr val="333333"/>
                </a:solidFill>
                <a:latin typeface="Arial"/>
                <a:cs typeface="Arial"/>
              </a:rPr>
              <a:t>Chapter</a:t>
            </a:r>
            <a:r>
              <a:rPr lang="en-GB" sz="2800" b="1" noProof="0">
                <a:solidFill>
                  <a:srgbClr val="333333"/>
                </a:solidFill>
                <a:effectLst/>
                <a:latin typeface="Arial"/>
                <a:cs typeface="Arial"/>
              </a:rPr>
              <a:t> </a:t>
            </a:r>
            <a:r>
              <a:rPr lang="en-GB" sz="2800" b="1" noProof="0">
                <a:solidFill>
                  <a:srgbClr val="333333"/>
                </a:solidFill>
                <a:latin typeface="Arial"/>
                <a:cs typeface="Arial"/>
              </a:rPr>
              <a:t>04 </a:t>
            </a:r>
            <a:r>
              <a:rPr lang="en-GB" sz="2800" b="1" noProof="0">
                <a:solidFill>
                  <a:srgbClr val="333333"/>
                </a:solidFill>
                <a:effectLst/>
                <a:latin typeface="Arial"/>
                <a:cs typeface="Arial"/>
              </a:rPr>
              <a:t>– Participants</a:t>
            </a:r>
            <a:r>
              <a:rPr lang="en-GB" sz="2800" b="1" noProof="0">
                <a:solidFill>
                  <a:srgbClr val="333333"/>
                </a:solidFill>
                <a:latin typeface="Arial"/>
                <a:cs typeface="Arial"/>
              </a:rPr>
              <a:t> in the electricity markets</a:t>
            </a:r>
            <a:endParaRPr lang="en-GB" sz="2800" b="1" noProof="0">
              <a:solidFill>
                <a:srgbClr val="333333"/>
              </a:solidFill>
              <a:effectLst/>
              <a:latin typeface="Arial"/>
              <a:cs typeface="Arial"/>
            </a:endParaRPr>
          </a:p>
        </p:txBody>
      </p:sp>
      <p:sp>
        <p:nvSpPr>
          <p:cNvPr id="8" name="Rectangle 7">
            <a:extLst>
              <a:ext uri="{FF2B5EF4-FFF2-40B4-BE49-F238E27FC236}">
                <a16:creationId xmlns:a16="http://schemas.microsoft.com/office/drawing/2014/main" id="{21BAAB67-83AA-468A-5056-509E49755168}"/>
              </a:ext>
            </a:extLst>
          </p:cNvPr>
          <p:cNvSpPr/>
          <p:nvPr/>
        </p:nvSpPr>
        <p:spPr>
          <a:xfrm>
            <a:off x="1422400" y="663575"/>
            <a:ext cx="7848600" cy="190263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a:extLst>
              <a:ext uri="{FF2B5EF4-FFF2-40B4-BE49-F238E27FC236}">
                <a16:creationId xmlns:a16="http://schemas.microsoft.com/office/drawing/2014/main" id="{7DB5D740-DCA0-2DB9-C5F9-9C448EA5ABAD}"/>
              </a:ext>
            </a:extLst>
          </p:cNvPr>
          <p:cNvSpPr/>
          <p:nvPr/>
        </p:nvSpPr>
        <p:spPr>
          <a:xfrm>
            <a:off x="127000" y="131359"/>
            <a:ext cx="10439400" cy="777003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0083106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Recap of actors in Belgium (1/6)</a:t>
            </a:r>
            <a:endParaRPr lang="fr-FR"/>
          </a:p>
        </p:txBody>
      </p:sp>
      <p:sp>
        <p:nvSpPr>
          <p:cNvPr id="10" name="ZoneTexte 9">
            <a:extLst>
              <a:ext uri="{FF2B5EF4-FFF2-40B4-BE49-F238E27FC236}">
                <a16:creationId xmlns:a16="http://schemas.microsoft.com/office/drawing/2014/main" id="{2F403E8B-4151-3C28-FFEB-F9BAE9153AF0}"/>
              </a:ext>
            </a:extLst>
          </p:cNvPr>
          <p:cNvSpPr txBox="1"/>
          <p:nvPr/>
        </p:nvSpPr>
        <p:spPr>
          <a:xfrm>
            <a:off x="546101" y="1696256"/>
            <a:ext cx="6503286" cy="3785652"/>
          </a:xfrm>
          <a:prstGeom prst="rect">
            <a:avLst/>
          </a:prstGeom>
          <a:noFill/>
        </p:spPr>
        <p:txBody>
          <a:bodyPr wrap="square">
            <a:spAutoFit/>
          </a:bodyPr>
          <a:lstStyle/>
          <a:p>
            <a:r>
              <a:rPr lang="en-US" sz="2000" b="1">
                <a:latin typeface="Arial" panose="020B0604020202020204" pitchFamily="34" charset="0"/>
                <a:cs typeface="Arial" panose="020B0604020202020204" pitchFamily="34" charset="0"/>
              </a:rPr>
              <a:t>Generating Companies/Producers:</a:t>
            </a:r>
          </a:p>
          <a:p>
            <a:endParaRPr lang="en-US" sz="1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a:latin typeface="Arial" panose="020B0604020202020204" pitchFamily="34" charset="0"/>
                <a:cs typeface="Arial" panose="020B0604020202020204" pitchFamily="34" charset="0"/>
              </a:rPr>
              <a:t>Own one or more power plants</a:t>
            </a:r>
          </a:p>
          <a:p>
            <a:pPr marL="342900" indent="-342900">
              <a:buFont typeface="Arial" panose="020B0604020202020204" pitchFamily="34" charset="0"/>
              <a:buChar char="•"/>
            </a:pPr>
            <a:r>
              <a:rPr lang="en-US" sz="2000">
                <a:latin typeface="Arial" panose="020B0604020202020204" pitchFamily="34" charset="0"/>
                <a:cs typeface="Arial" panose="020B0604020202020204" pitchFamily="34" charset="0"/>
              </a:rPr>
              <a:t>Sell the electrical energy produced by these plants</a:t>
            </a:r>
          </a:p>
          <a:p>
            <a:pPr marL="342900" indent="-342900">
              <a:buFont typeface="Arial" panose="020B0604020202020204" pitchFamily="34" charset="0"/>
              <a:buChar char="•"/>
            </a:pPr>
            <a:r>
              <a:rPr lang="en-US" sz="2000">
                <a:latin typeface="Arial" panose="020B0604020202020204" pitchFamily="34" charset="0"/>
                <a:cs typeface="Arial" panose="020B0604020202020204" pitchFamily="34" charset="0"/>
              </a:rPr>
              <a:t>May also compete to sell ancillary services</a:t>
            </a:r>
          </a:p>
          <a:p>
            <a:pPr marL="342900" indent="-342900">
              <a:buAutoNum type="arabicPeriod"/>
            </a:pPr>
            <a:endParaRPr lang="en-US" sz="2000">
              <a:latin typeface="Arial" panose="020B0604020202020204" pitchFamily="34" charset="0"/>
              <a:cs typeface="Arial" panose="020B0604020202020204" pitchFamily="34" charset="0"/>
            </a:endParaRPr>
          </a:p>
          <a:p>
            <a:r>
              <a:rPr lang="en-US" sz="2000" b="1">
                <a:latin typeface="Arial" panose="020B0604020202020204" pitchFamily="34" charset="0"/>
                <a:cs typeface="Arial" panose="020B0604020202020204" pitchFamily="34" charset="0"/>
              </a:rPr>
              <a:t>Generation Companies with assets in Belgium:</a:t>
            </a:r>
          </a:p>
          <a:p>
            <a:endParaRPr lang="en-US" sz="1000"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Engie Electrabel</a:t>
            </a: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EDF Luminus</a:t>
            </a: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Eneco</a:t>
            </a: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TotalEnergies</a:t>
            </a: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a:t>
            </a:r>
          </a:p>
        </p:txBody>
      </p:sp>
      <p:grpSp>
        <p:nvGrpSpPr>
          <p:cNvPr id="29" name="Groupe 28">
            <a:extLst>
              <a:ext uri="{FF2B5EF4-FFF2-40B4-BE49-F238E27FC236}">
                <a16:creationId xmlns:a16="http://schemas.microsoft.com/office/drawing/2014/main" id="{D7CAF2C7-4C38-DB38-3501-C08F35082F6A}"/>
              </a:ext>
            </a:extLst>
          </p:cNvPr>
          <p:cNvGrpSpPr/>
          <p:nvPr/>
        </p:nvGrpSpPr>
        <p:grpSpPr>
          <a:xfrm>
            <a:off x="7934687" y="5730587"/>
            <a:ext cx="1810984" cy="756171"/>
            <a:chOff x="8013701" y="1915797"/>
            <a:chExt cx="1810984" cy="756171"/>
          </a:xfrm>
        </p:grpSpPr>
        <p:pic>
          <p:nvPicPr>
            <p:cNvPr id="8" name="Image 7" descr="TotalEnergies professionnel : toutes les informations">
              <a:extLst>
                <a:ext uri="{FF2B5EF4-FFF2-40B4-BE49-F238E27FC236}">
                  <a16:creationId xmlns:a16="http://schemas.microsoft.com/office/drawing/2014/main" id="{DD3D88A5-75E9-2234-22D6-C3E0A796AEDE}"/>
                </a:ext>
              </a:extLst>
            </p:cNvPr>
            <p:cNvPicPr>
              <a:picLocks noChangeAspect="1"/>
            </p:cNvPicPr>
            <p:nvPr/>
          </p:nvPicPr>
          <p:blipFill>
            <a:blip r:embed="rId2"/>
            <a:stretch>
              <a:fillRect/>
            </a:stretch>
          </p:blipFill>
          <p:spPr>
            <a:xfrm>
              <a:off x="8438035" y="1915797"/>
              <a:ext cx="972484" cy="756171"/>
            </a:xfrm>
            <a:prstGeom prst="rect">
              <a:avLst/>
            </a:prstGeom>
          </p:spPr>
        </p:pic>
        <p:sp>
          <p:nvSpPr>
            <p:cNvPr id="19" name="Rectangle 18">
              <a:extLst>
                <a:ext uri="{FF2B5EF4-FFF2-40B4-BE49-F238E27FC236}">
                  <a16:creationId xmlns:a16="http://schemas.microsoft.com/office/drawing/2014/main" id="{8EEBBB8E-A64D-04C3-52A6-7357B3D8D281}"/>
                </a:ext>
              </a:extLst>
            </p:cNvPr>
            <p:cNvSpPr/>
            <p:nvPr/>
          </p:nvSpPr>
          <p:spPr>
            <a:xfrm>
              <a:off x="8013701" y="1915797"/>
              <a:ext cx="1810984" cy="7507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27" name="Groupe 26">
            <a:extLst>
              <a:ext uri="{FF2B5EF4-FFF2-40B4-BE49-F238E27FC236}">
                <a16:creationId xmlns:a16="http://schemas.microsoft.com/office/drawing/2014/main" id="{25E3CAF7-2156-8CC9-ED7F-5B84FC466E7B}"/>
              </a:ext>
            </a:extLst>
          </p:cNvPr>
          <p:cNvGrpSpPr/>
          <p:nvPr/>
        </p:nvGrpSpPr>
        <p:grpSpPr>
          <a:xfrm>
            <a:off x="901529" y="5726090"/>
            <a:ext cx="1810983" cy="750732"/>
            <a:chOff x="8016243" y="3827165"/>
            <a:chExt cx="1810983" cy="750732"/>
          </a:xfrm>
        </p:grpSpPr>
        <p:pic>
          <p:nvPicPr>
            <p:cNvPr id="15" name="object 9">
              <a:extLst>
                <a:ext uri="{FF2B5EF4-FFF2-40B4-BE49-F238E27FC236}">
                  <a16:creationId xmlns:a16="http://schemas.microsoft.com/office/drawing/2014/main" id="{F4C2A355-6969-7DDE-8523-3BDF74445EE8}"/>
                </a:ext>
              </a:extLst>
            </p:cNvPr>
            <p:cNvPicPr/>
            <p:nvPr/>
          </p:nvPicPr>
          <p:blipFill rotWithShape="1">
            <a:blip r:embed="rId3" cstate="print"/>
            <a:srcRect t="19613" b="23969"/>
            <a:stretch/>
          </p:blipFill>
          <p:spPr>
            <a:xfrm>
              <a:off x="8047887" y="3876909"/>
              <a:ext cx="1742605" cy="590014"/>
            </a:xfrm>
            <a:prstGeom prst="rect">
              <a:avLst/>
            </a:prstGeom>
          </p:spPr>
        </p:pic>
        <p:sp>
          <p:nvSpPr>
            <p:cNvPr id="21" name="Rectangle 20">
              <a:extLst>
                <a:ext uri="{FF2B5EF4-FFF2-40B4-BE49-F238E27FC236}">
                  <a16:creationId xmlns:a16="http://schemas.microsoft.com/office/drawing/2014/main" id="{5D1C02D0-3F34-AEDB-360C-396995FC1416}"/>
                </a:ext>
              </a:extLst>
            </p:cNvPr>
            <p:cNvSpPr/>
            <p:nvPr/>
          </p:nvSpPr>
          <p:spPr>
            <a:xfrm>
              <a:off x="8016243" y="3827165"/>
              <a:ext cx="1810983" cy="7507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28" name="Groupe 27">
            <a:extLst>
              <a:ext uri="{FF2B5EF4-FFF2-40B4-BE49-F238E27FC236}">
                <a16:creationId xmlns:a16="http://schemas.microsoft.com/office/drawing/2014/main" id="{730E8709-EB5C-70CD-3533-BF4BE4BEC080}"/>
              </a:ext>
            </a:extLst>
          </p:cNvPr>
          <p:cNvGrpSpPr/>
          <p:nvPr/>
        </p:nvGrpSpPr>
        <p:grpSpPr>
          <a:xfrm>
            <a:off x="3245915" y="5726090"/>
            <a:ext cx="1810983" cy="750732"/>
            <a:chOff x="8016245" y="4782991"/>
            <a:chExt cx="1810983" cy="750732"/>
          </a:xfrm>
        </p:grpSpPr>
        <p:pic>
          <p:nvPicPr>
            <p:cNvPr id="16" name="object 10">
              <a:extLst>
                <a:ext uri="{FF2B5EF4-FFF2-40B4-BE49-F238E27FC236}">
                  <a16:creationId xmlns:a16="http://schemas.microsoft.com/office/drawing/2014/main" id="{0AA90559-0D0D-5CC2-F891-B126751CFF7E}"/>
                </a:ext>
              </a:extLst>
            </p:cNvPr>
            <p:cNvPicPr/>
            <p:nvPr/>
          </p:nvPicPr>
          <p:blipFill>
            <a:blip r:embed="rId4" cstate="print"/>
            <a:stretch>
              <a:fillRect/>
            </a:stretch>
          </p:blipFill>
          <p:spPr>
            <a:xfrm>
              <a:off x="8179451" y="4920627"/>
              <a:ext cx="1475268" cy="495332"/>
            </a:xfrm>
            <a:prstGeom prst="rect">
              <a:avLst/>
            </a:prstGeom>
          </p:spPr>
        </p:pic>
        <p:sp>
          <p:nvSpPr>
            <p:cNvPr id="22" name="Rectangle 21">
              <a:extLst>
                <a:ext uri="{FF2B5EF4-FFF2-40B4-BE49-F238E27FC236}">
                  <a16:creationId xmlns:a16="http://schemas.microsoft.com/office/drawing/2014/main" id="{3A97007C-953D-1F98-C78C-92CA3AEF5187}"/>
                </a:ext>
              </a:extLst>
            </p:cNvPr>
            <p:cNvSpPr/>
            <p:nvPr/>
          </p:nvSpPr>
          <p:spPr>
            <a:xfrm>
              <a:off x="8016245" y="4782991"/>
              <a:ext cx="1810983" cy="7507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26" name="Groupe 25">
            <a:extLst>
              <a:ext uri="{FF2B5EF4-FFF2-40B4-BE49-F238E27FC236}">
                <a16:creationId xmlns:a16="http://schemas.microsoft.com/office/drawing/2014/main" id="{C297EAE0-0AE2-9A31-5865-1959AA75A2E5}"/>
              </a:ext>
            </a:extLst>
          </p:cNvPr>
          <p:cNvGrpSpPr/>
          <p:nvPr/>
        </p:nvGrpSpPr>
        <p:grpSpPr>
          <a:xfrm>
            <a:off x="5590301" y="5736026"/>
            <a:ext cx="1810983" cy="750732"/>
            <a:chOff x="8018786" y="6694643"/>
            <a:chExt cx="1810983" cy="750732"/>
          </a:xfrm>
        </p:grpSpPr>
        <p:pic>
          <p:nvPicPr>
            <p:cNvPr id="17" name="object 12">
              <a:extLst>
                <a:ext uri="{FF2B5EF4-FFF2-40B4-BE49-F238E27FC236}">
                  <a16:creationId xmlns:a16="http://schemas.microsoft.com/office/drawing/2014/main" id="{748EDDF8-9BA7-949C-97EE-049ABC08A56A}"/>
                </a:ext>
              </a:extLst>
            </p:cNvPr>
            <p:cNvPicPr/>
            <p:nvPr/>
          </p:nvPicPr>
          <p:blipFill>
            <a:blip r:embed="rId5" cstate="print"/>
            <a:stretch>
              <a:fillRect/>
            </a:stretch>
          </p:blipFill>
          <p:spPr>
            <a:xfrm>
              <a:off x="8318786" y="6760609"/>
              <a:ext cx="1196598" cy="598300"/>
            </a:xfrm>
            <a:prstGeom prst="rect">
              <a:avLst/>
            </a:prstGeom>
          </p:spPr>
        </p:pic>
        <p:sp>
          <p:nvSpPr>
            <p:cNvPr id="24" name="Rectangle 23">
              <a:extLst>
                <a:ext uri="{FF2B5EF4-FFF2-40B4-BE49-F238E27FC236}">
                  <a16:creationId xmlns:a16="http://schemas.microsoft.com/office/drawing/2014/main" id="{285E1C52-8B01-BADF-3A20-472989B797D9}"/>
                </a:ext>
              </a:extLst>
            </p:cNvPr>
            <p:cNvSpPr/>
            <p:nvPr/>
          </p:nvSpPr>
          <p:spPr>
            <a:xfrm>
              <a:off x="8018786" y="6694643"/>
              <a:ext cx="1810983" cy="750732"/>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3" name="Espace réservé du numéro de diapositive 2">
            <a:extLst>
              <a:ext uri="{FF2B5EF4-FFF2-40B4-BE49-F238E27FC236}">
                <a16:creationId xmlns:a16="http://schemas.microsoft.com/office/drawing/2014/main" id="{869760F1-DCBD-B391-0816-46BCACC3B68D}"/>
              </a:ext>
            </a:extLst>
          </p:cNvPr>
          <p:cNvSpPr>
            <a:spLocks noGrp="1"/>
          </p:cNvSpPr>
          <p:nvPr>
            <p:ph type="sldNum" sz="quarter" idx="12"/>
          </p:nvPr>
        </p:nvSpPr>
        <p:spPr/>
        <p:txBody>
          <a:bodyPr/>
          <a:lstStyle/>
          <a:p>
            <a:fld id="{C7CC0789-4E3B-4896-AB79-9C52DA5A6F9C}" type="slidenum">
              <a:rPr lang="en-GB" smtClean="0"/>
              <a:t>87</a:t>
            </a:fld>
            <a:endParaRPr lang="en-GB"/>
          </a:p>
        </p:txBody>
      </p:sp>
    </p:spTree>
    <p:extLst>
      <p:ext uri="{BB962C8B-B14F-4D97-AF65-F5344CB8AC3E}">
        <p14:creationId xmlns:p14="http://schemas.microsoft.com/office/powerpoint/2010/main" val="18398971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61703F8-2E21-D31B-D8C4-0673691BE618}"/>
              </a:ext>
            </a:extLst>
          </p:cNvPr>
          <p:cNvSpPr txBox="1"/>
          <p:nvPr/>
        </p:nvSpPr>
        <p:spPr>
          <a:xfrm>
            <a:off x="546100" y="984448"/>
            <a:ext cx="9525000" cy="1785104"/>
          </a:xfrm>
          <a:prstGeom prst="rect">
            <a:avLst/>
          </a:prstGeom>
          <a:noFill/>
        </p:spPr>
        <p:txBody>
          <a:bodyPr wrap="square">
            <a:spAutoFit/>
          </a:bodyPr>
          <a:lstStyle/>
          <a:p>
            <a:pPr algn="just"/>
            <a:r>
              <a:rPr lang="en-US" sz="2000" b="1">
                <a:latin typeface="Arial" panose="020B0604020202020204" pitchFamily="34" charset="0"/>
                <a:cs typeface="Arial" panose="020B0604020202020204" pitchFamily="34" charset="0"/>
              </a:rPr>
              <a:t>Retailer:</a:t>
            </a:r>
          </a:p>
          <a:p>
            <a:pPr algn="just"/>
            <a:endParaRPr lang="en-US" sz="1000" b="1">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a:latin typeface="Arial" panose="020B0604020202020204" pitchFamily="34" charset="0"/>
                <a:cs typeface="Arial" panose="020B0604020202020204" pitchFamily="34" charset="0"/>
              </a:rPr>
              <a:t>Sells electricity to small consumers through the retail market</a:t>
            </a:r>
          </a:p>
          <a:p>
            <a:pPr marL="342900" indent="-342900" algn="just">
              <a:buFont typeface="Arial" panose="020B0604020202020204" pitchFamily="34" charset="0"/>
              <a:buChar char="•"/>
            </a:pPr>
            <a:r>
              <a:rPr lang="en-US" sz="2000">
                <a:latin typeface="Arial" panose="020B0604020202020204" pitchFamily="34" charset="0"/>
                <a:cs typeface="Arial" panose="020B0604020202020204" pitchFamily="34" charset="0"/>
              </a:rPr>
              <a:t>Buys electricity from producers on the wholesale market (or directly from producers)</a:t>
            </a:r>
          </a:p>
          <a:p>
            <a:pPr marL="342900" indent="-342900" algn="just">
              <a:buFont typeface="Arial" panose="020B0604020202020204" pitchFamily="34" charset="0"/>
              <a:buChar char="•"/>
            </a:pPr>
            <a:r>
              <a:rPr lang="en-US" sz="2000">
                <a:latin typeface="Arial" panose="020B0604020202020204" pitchFamily="34" charset="0"/>
                <a:cs typeface="Arial" panose="020B0604020202020204" pitchFamily="34" charset="0"/>
              </a:rPr>
              <a:t>A generation company can also operate as a retailer.</a:t>
            </a:r>
          </a:p>
        </p:txBody>
      </p:sp>
      <p:sp>
        <p:nvSpPr>
          <p:cNvPr id="10" name="ZoneTexte 9">
            <a:extLst>
              <a:ext uri="{FF2B5EF4-FFF2-40B4-BE49-F238E27FC236}">
                <a16:creationId xmlns:a16="http://schemas.microsoft.com/office/drawing/2014/main" id="{03A6857B-529C-DC17-E080-B426CD6AB2B7}"/>
              </a:ext>
            </a:extLst>
          </p:cNvPr>
          <p:cNvSpPr txBox="1"/>
          <p:nvPr/>
        </p:nvSpPr>
        <p:spPr>
          <a:xfrm>
            <a:off x="2672609" y="7080809"/>
            <a:ext cx="5348176" cy="307777"/>
          </a:xfrm>
          <a:prstGeom prst="rect">
            <a:avLst/>
          </a:prstGeom>
          <a:noFill/>
        </p:spPr>
        <p:txBody>
          <a:bodyPr wrap="square">
            <a:spAutoFit/>
          </a:bodyPr>
          <a:lstStyle/>
          <a:p>
            <a:pPr marL="0" lvl="0" indent="0" algn="ctr" rtl="0">
              <a:spcBef>
                <a:spcPts val="0"/>
              </a:spcBef>
              <a:spcAft>
                <a:spcPts val="0"/>
              </a:spcAft>
              <a:buNone/>
            </a:pPr>
            <a:r>
              <a:rPr lang="en-US" sz="1400" i="1">
                <a:latin typeface="Arial" panose="020B0604020202020204" pitchFamily="34" charset="0"/>
                <a:ea typeface="Calibri"/>
                <a:cs typeface="Arial" panose="020B0604020202020204" pitchFamily="34" charset="0"/>
                <a:sym typeface="Calibri"/>
              </a:rPr>
              <a:t>Market share of retailers in Wallonia (Belgium).</a:t>
            </a:r>
            <a:r>
              <a:rPr lang="en-US" sz="1400" b="1" baseline="30000">
                <a:latin typeface="Arial" panose="020B0604020202020204" pitchFamily="34" charset="0"/>
                <a:ea typeface="Calibri"/>
                <a:cs typeface="Arial" panose="020B0604020202020204" pitchFamily="34" charset="0"/>
                <a:sym typeface="Calibri"/>
              </a:rPr>
              <a:t>1</a:t>
            </a:r>
          </a:p>
        </p:txBody>
      </p:sp>
      <p:graphicFrame>
        <p:nvGraphicFramePr>
          <p:cNvPr id="13" name="Graphique 12">
            <a:extLst>
              <a:ext uri="{FF2B5EF4-FFF2-40B4-BE49-F238E27FC236}">
                <a16:creationId xmlns:a16="http://schemas.microsoft.com/office/drawing/2014/main" id="{F785EB2E-7F43-1711-87A9-DC31FE6B81FD}"/>
              </a:ext>
            </a:extLst>
          </p:cNvPr>
          <p:cNvGraphicFramePr>
            <a:graphicFrameLocks/>
          </p:cNvGraphicFramePr>
          <p:nvPr/>
        </p:nvGraphicFramePr>
        <p:xfrm>
          <a:off x="2227129" y="3204879"/>
          <a:ext cx="6239136" cy="3712287"/>
        </p:xfrm>
        <a:graphic>
          <a:graphicData uri="http://schemas.openxmlformats.org/drawingml/2006/chart">
            <c:chart xmlns:c="http://schemas.openxmlformats.org/drawingml/2006/chart" xmlns:r="http://schemas.openxmlformats.org/officeDocument/2006/relationships" r:id="rId2"/>
          </a:graphicData>
        </a:graphic>
      </p:graphicFrame>
      <p:sp>
        <p:nvSpPr>
          <p:cNvPr id="26" name="Rectangle 25">
            <a:extLst>
              <a:ext uri="{FF2B5EF4-FFF2-40B4-BE49-F238E27FC236}">
                <a16:creationId xmlns:a16="http://schemas.microsoft.com/office/drawing/2014/main" id="{C8D297A8-9AF6-5373-0306-BF05EEF8EB06}"/>
              </a:ext>
            </a:extLst>
          </p:cNvPr>
          <p:cNvSpPr/>
          <p:nvPr/>
        </p:nvSpPr>
        <p:spPr>
          <a:xfrm>
            <a:off x="2047987" y="3112568"/>
            <a:ext cx="6597419" cy="388642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ZoneTexte 26">
            <a:extLst>
              <a:ext uri="{FF2B5EF4-FFF2-40B4-BE49-F238E27FC236}">
                <a16:creationId xmlns:a16="http://schemas.microsoft.com/office/drawing/2014/main" id="{F11926F0-38AF-611B-F4B4-0D71D4546ED6}"/>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Recap of actors in Belgium (2/6)</a:t>
            </a:r>
            <a:endParaRPr lang="fr-FR"/>
          </a:p>
        </p:txBody>
      </p:sp>
      <p:sp>
        <p:nvSpPr>
          <p:cNvPr id="3" name="ZoneTexte 2">
            <a:extLst>
              <a:ext uri="{FF2B5EF4-FFF2-40B4-BE49-F238E27FC236}">
                <a16:creationId xmlns:a16="http://schemas.microsoft.com/office/drawing/2014/main" id="{EE6DEE32-F776-4BA1-310B-4AA6AD83C8CE}"/>
              </a:ext>
            </a:extLst>
          </p:cNvPr>
          <p:cNvSpPr txBox="1"/>
          <p:nvPr/>
        </p:nvSpPr>
        <p:spPr>
          <a:xfrm>
            <a:off x="251460" y="7590155"/>
            <a:ext cx="6995160" cy="261610"/>
          </a:xfrm>
          <a:prstGeom prst="rect">
            <a:avLst/>
          </a:prstGeom>
          <a:noFill/>
        </p:spPr>
        <p:txBody>
          <a:bodyPr wrap="square">
            <a:spAutoFit/>
          </a:bodyPr>
          <a:lstStyle/>
          <a:p>
            <a:r>
              <a:rPr lang="en-US" sz="1100" b="1" baseline="30000">
                <a:latin typeface="Arial" panose="020B0604020202020204" pitchFamily="34" charset="0"/>
                <a:ea typeface="Calibri"/>
                <a:cs typeface="Arial" panose="020B0604020202020204" pitchFamily="34" charset="0"/>
                <a:sym typeface="Calibri"/>
              </a:rPr>
              <a:t>1 </a:t>
            </a:r>
            <a:r>
              <a:rPr lang="en-GB" sz="1100">
                <a:latin typeface="Arial" panose="020B0604020202020204" pitchFamily="34" charset="0"/>
                <a:cs typeface="Arial" panose="020B0604020202020204" pitchFamily="34" charset="0"/>
              </a:rPr>
              <a:t>https://www.creg.be/fr/consommateurs/le-marche-de-lenergie/parts-de-marche-des-fournisseurs-denergie</a:t>
            </a:r>
          </a:p>
        </p:txBody>
      </p:sp>
      <p:sp>
        <p:nvSpPr>
          <p:cNvPr id="5" name="Espace réservé du numéro de diapositive 4">
            <a:extLst>
              <a:ext uri="{FF2B5EF4-FFF2-40B4-BE49-F238E27FC236}">
                <a16:creationId xmlns:a16="http://schemas.microsoft.com/office/drawing/2014/main" id="{1C65015C-E493-15E4-BA2C-B46BD6C95D4B}"/>
              </a:ext>
            </a:extLst>
          </p:cNvPr>
          <p:cNvSpPr>
            <a:spLocks noGrp="1"/>
          </p:cNvSpPr>
          <p:nvPr>
            <p:ph type="sldNum" sz="quarter" idx="12"/>
          </p:nvPr>
        </p:nvSpPr>
        <p:spPr/>
        <p:txBody>
          <a:bodyPr/>
          <a:lstStyle/>
          <a:p>
            <a:fld id="{C7CC0789-4E3B-4896-AB79-9C52DA5A6F9C}" type="slidenum">
              <a:rPr lang="en-GB" smtClean="0"/>
              <a:t>88</a:t>
            </a:fld>
            <a:endParaRPr lang="en-GB"/>
          </a:p>
        </p:txBody>
      </p:sp>
    </p:spTree>
    <p:extLst>
      <p:ext uri="{BB962C8B-B14F-4D97-AF65-F5344CB8AC3E}">
        <p14:creationId xmlns:p14="http://schemas.microsoft.com/office/powerpoint/2010/main" val="41059972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35C06A-FDF6-7DF4-91D0-D6D89D8A60D8}"/>
              </a:ext>
            </a:extLst>
          </p:cNvPr>
          <p:cNvSpPr txBox="1"/>
          <p:nvPr/>
        </p:nvSpPr>
        <p:spPr>
          <a:xfrm>
            <a:off x="546101" y="1769890"/>
            <a:ext cx="9534299" cy="3483005"/>
          </a:xfrm>
          <a:prstGeom prst="rect">
            <a:avLst/>
          </a:prstGeom>
          <a:noFill/>
        </p:spPr>
        <p:txBody>
          <a:bodyPr wrap="square" lIns="91440" tIns="45720" rIns="91440" bIns="45720" anchor="t">
            <a:spAutoFit/>
          </a:bodyPr>
          <a:lstStyle/>
          <a:p>
            <a:pPr algn="just">
              <a:lnSpc>
                <a:spcPct val="90000"/>
              </a:lnSpc>
            </a:pPr>
            <a:r>
              <a:rPr lang="fr-FR" sz="2000">
                <a:latin typeface="Arial"/>
                <a:ea typeface="Calibri"/>
                <a:cs typeface="Calibri"/>
              </a:rPr>
              <a:t>The</a:t>
            </a:r>
            <a:r>
              <a:rPr lang="fr-FR" sz="2000" b="1">
                <a:latin typeface="Arial"/>
                <a:ea typeface="Calibri"/>
                <a:cs typeface="Calibri"/>
              </a:rPr>
              <a:t> TSO </a:t>
            </a:r>
            <a:r>
              <a:rPr lang="fr-FR" sz="2000">
                <a:latin typeface="Arial"/>
                <a:ea typeface="Calibri"/>
                <a:cs typeface="Calibri"/>
              </a:rPr>
              <a:t>manages the transmission network and the </a:t>
            </a:r>
            <a:r>
              <a:rPr lang="fr-FR" sz="2000" b="1">
                <a:latin typeface="Arial"/>
                <a:ea typeface="Calibri"/>
                <a:cs typeface="Calibri"/>
              </a:rPr>
              <a:t>ISO</a:t>
            </a:r>
            <a:r>
              <a:rPr lang="fr-FR" sz="2000">
                <a:latin typeface="Arial"/>
                <a:ea typeface="Calibri"/>
                <a:cs typeface="Calibri"/>
              </a:rPr>
              <a:t> </a:t>
            </a:r>
            <a:r>
              <a:rPr lang="en-GB" sz="2000" noProof="0">
                <a:latin typeface="Arial"/>
                <a:ea typeface="Calibri"/>
                <a:cs typeface="Calibri"/>
              </a:rPr>
              <a:t>maintains the security of the network. In Belgium</a:t>
            </a:r>
            <a:r>
              <a:rPr lang="fr-FR" sz="2000">
                <a:latin typeface="Arial"/>
                <a:ea typeface="Calibri"/>
                <a:cs typeface="Calibri"/>
              </a:rPr>
              <a:t>, TSO = ISO → Elia.</a:t>
            </a:r>
            <a:endParaRPr lang="en-US" sz="2000">
              <a:latin typeface="Arial"/>
              <a:ea typeface="Calibri"/>
              <a:cs typeface="Calibri"/>
            </a:endParaRPr>
          </a:p>
          <a:p>
            <a:pPr algn="just">
              <a:lnSpc>
                <a:spcPct val="90000"/>
              </a:lnSpc>
              <a:spcBef>
                <a:spcPts val="1000"/>
              </a:spcBef>
            </a:pPr>
            <a:endParaRPr lang="fr-FR" sz="2000">
              <a:latin typeface="Arial"/>
              <a:ea typeface="Calibri"/>
              <a:cs typeface="Calibri"/>
            </a:endParaRPr>
          </a:p>
          <a:p>
            <a:pPr algn="just">
              <a:lnSpc>
                <a:spcPct val="90000"/>
              </a:lnSpc>
              <a:spcBef>
                <a:spcPts val="1000"/>
              </a:spcBef>
            </a:pPr>
            <a:endParaRPr lang="fr-FR" sz="2000">
              <a:latin typeface="Arial"/>
              <a:ea typeface="Calibri"/>
              <a:cs typeface="Calibri"/>
            </a:endParaRPr>
          </a:p>
          <a:p>
            <a:pPr algn="just">
              <a:lnSpc>
                <a:spcPct val="90000"/>
              </a:lnSpc>
              <a:spcBef>
                <a:spcPts val="1000"/>
              </a:spcBef>
            </a:pPr>
            <a:endParaRPr lang="fr-FR" sz="2000">
              <a:latin typeface="Arial"/>
              <a:ea typeface="Calibri"/>
              <a:cs typeface="Calibri"/>
            </a:endParaRPr>
          </a:p>
          <a:p>
            <a:pPr algn="just">
              <a:lnSpc>
                <a:spcPct val="90000"/>
              </a:lnSpc>
              <a:spcBef>
                <a:spcPts val="1000"/>
              </a:spcBef>
            </a:pPr>
            <a:endParaRPr lang="fr-FR" sz="2000">
              <a:latin typeface="Arial"/>
              <a:ea typeface="Calibri"/>
              <a:cs typeface="Calibri"/>
            </a:endParaRPr>
          </a:p>
          <a:p>
            <a:pPr algn="just">
              <a:lnSpc>
                <a:spcPct val="90000"/>
              </a:lnSpc>
              <a:spcBef>
                <a:spcPts val="1000"/>
              </a:spcBef>
            </a:pPr>
            <a:endParaRPr lang="fr-FR" sz="2000">
              <a:latin typeface="Arial"/>
              <a:ea typeface="Calibri"/>
              <a:cs typeface="Calibri"/>
            </a:endParaRPr>
          </a:p>
          <a:p>
            <a:pPr algn="just">
              <a:lnSpc>
                <a:spcPct val="90000"/>
              </a:lnSpc>
              <a:spcBef>
                <a:spcPts val="1000"/>
              </a:spcBef>
            </a:pPr>
            <a:r>
              <a:rPr lang="fr-FR" sz="2000">
                <a:latin typeface="Arial"/>
                <a:ea typeface="Calibri"/>
                <a:cs typeface="Calibri"/>
              </a:rPr>
              <a:t>At the European level:</a:t>
            </a:r>
          </a:p>
          <a:p>
            <a:pPr marL="31750" algn="just">
              <a:lnSpc>
                <a:spcPct val="90000"/>
              </a:lnSpc>
              <a:spcBef>
                <a:spcPts val="1000"/>
              </a:spcBef>
            </a:pPr>
            <a:r>
              <a:rPr lang="fr-FR" sz="2000" b="1">
                <a:latin typeface="Arial"/>
                <a:ea typeface="Calibri"/>
                <a:cs typeface="Calibri"/>
              </a:rPr>
              <a:t>ENTSO-E</a:t>
            </a:r>
            <a:r>
              <a:rPr lang="fr-FR" sz="2000">
                <a:latin typeface="Arial"/>
                <a:ea typeface="Calibri"/>
                <a:cs typeface="Calibri"/>
              </a:rPr>
              <a:t> – European network of transmission system operators for electricity.</a:t>
            </a:r>
            <a:endParaRPr lang="fr-FR" sz="2000">
              <a:latin typeface="Arial"/>
            </a:endParaRPr>
          </a:p>
        </p:txBody>
      </p:sp>
      <p:pic>
        <p:nvPicPr>
          <p:cNvPr id="9" name="Image 8" descr="A close up of a logo&#10;&#10;Description automatically generated">
            <a:extLst>
              <a:ext uri="{FF2B5EF4-FFF2-40B4-BE49-F238E27FC236}">
                <a16:creationId xmlns:a16="http://schemas.microsoft.com/office/drawing/2014/main" id="{363B0950-8197-8576-0DFF-48792E9EF2B6}"/>
              </a:ext>
            </a:extLst>
          </p:cNvPr>
          <p:cNvPicPr>
            <a:picLocks noChangeAspect="1"/>
          </p:cNvPicPr>
          <p:nvPr/>
        </p:nvPicPr>
        <p:blipFill>
          <a:blip r:embed="rId2"/>
          <a:stretch>
            <a:fillRect/>
          </a:stretch>
        </p:blipFill>
        <p:spPr>
          <a:xfrm>
            <a:off x="3931708" y="2910453"/>
            <a:ext cx="2829982" cy="995685"/>
          </a:xfrm>
          <a:prstGeom prst="rect">
            <a:avLst/>
          </a:prstGeom>
        </p:spPr>
      </p:pic>
      <p:pic>
        <p:nvPicPr>
          <p:cNvPr id="10" name="Image 9" descr="A picture containing object&#10;&#10;Description automatically generated">
            <a:extLst>
              <a:ext uri="{FF2B5EF4-FFF2-40B4-BE49-F238E27FC236}">
                <a16:creationId xmlns:a16="http://schemas.microsoft.com/office/drawing/2014/main" id="{B6CAE085-8341-0D1D-40EE-C2502D2415FC}"/>
              </a:ext>
            </a:extLst>
          </p:cNvPr>
          <p:cNvPicPr>
            <a:picLocks noChangeAspect="1"/>
          </p:cNvPicPr>
          <p:nvPr/>
        </p:nvPicPr>
        <p:blipFill>
          <a:blip r:embed="rId3"/>
          <a:stretch>
            <a:fillRect/>
          </a:stretch>
        </p:blipFill>
        <p:spPr>
          <a:xfrm>
            <a:off x="3837338" y="5686307"/>
            <a:ext cx="2951824" cy="1028700"/>
          </a:xfrm>
          <a:prstGeom prst="rect">
            <a:avLst/>
          </a:prstGeom>
        </p:spPr>
      </p:pic>
      <p:sp>
        <p:nvSpPr>
          <p:cNvPr id="3" name="ZoneTexte 2">
            <a:extLst>
              <a:ext uri="{FF2B5EF4-FFF2-40B4-BE49-F238E27FC236}">
                <a16:creationId xmlns:a16="http://schemas.microsoft.com/office/drawing/2014/main" id="{449D30E7-F9B2-DD86-B857-550BF56EF73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Recap of actors in Belgium (3/6)</a:t>
            </a:r>
            <a:endParaRPr lang="fr-FR"/>
          </a:p>
        </p:txBody>
      </p:sp>
      <p:sp>
        <p:nvSpPr>
          <p:cNvPr id="4" name="Rectangle 3">
            <a:extLst>
              <a:ext uri="{FF2B5EF4-FFF2-40B4-BE49-F238E27FC236}">
                <a16:creationId xmlns:a16="http://schemas.microsoft.com/office/drawing/2014/main" id="{8C55DBB8-CB19-77A9-243D-ABF4D23113A4}"/>
              </a:ext>
            </a:extLst>
          </p:cNvPr>
          <p:cNvSpPr/>
          <p:nvPr/>
        </p:nvSpPr>
        <p:spPr>
          <a:xfrm>
            <a:off x="3688629" y="2813321"/>
            <a:ext cx="3316141" cy="123567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5">
            <a:extLst>
              <a:ext uri="{FF2B5EF4-FFF2-40B4-BE49-F238E27FC236}">
                <a16:creationId xmlns:a16="http://schemas.microsoft.com/office/drawing/2014/main" id="{899A6835-15E6-BB19-BED9-D701E753C8D1}"/>
              </a:ext>
            </a:extLst>
          </p:cNvPr>
          <p:cNvSpPr/>
          <p:nvPr/>
        </p:nvSpPr>
        <p:spPr>
          <a:xfrm>
            <a:off x="3688629" y="5571392"/>
            <a:ext cx="3316141" cy="123567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Espace réservé du numéro de diapositive 7">
            <a:extLst>
              <a:ext uri="{FF2B5EF4-FFF2-40B4-BE49-F238E27FC236}">
                <a16:creationId xmlns:a16="http://schemas.microsoft.com/office/drawing/2014/main" id="{51AFB7F4-6CE4-F320-7C3B-C0FD000C5CBD}"/>
              </a:ext>
            </a:extLst>
          </p:cNvPr>
          <p:cNvSpPr>
            <a:spLocks noGrp="1"/>
          </p:cNvSpPr>
          <p:nvPr>
            <p:ph type="sldNum" sz="quarter" idx="12"/>
          </p:nvPr>
        </p:nvSpPr>
        <p:spPr/>
        <p:txBody>
          <a:bodyPr/>
          <a:lstStyle/>
          <a:p>
            <a:fld id="{C7CC0789-4E3B-4896-AB79-9C52DA5A6F9C}" type="slidenum">
              <a:rPr lang="en-GB" smtClean="0"/>
              <a:t>89</a:t>
            </a:fld>
            <a:endParaRPr lang="en-GB"/>
          </a:p>
        </p:txBody>
      </p:sp>
    </p:spTree>
    <p:extLst>
      <p:ext uri="{BB962C8B-B14F-4D97-AF65-F5344CB8AC3E}">
        <p14:creationId xmlns:p14="http://schemas.microsoft.com/office/powerpoint/2010/main" val="4248964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A38FA7F-8CB9-12E2-E4C2-118CD74AF31B}"/>
              </a:ext>
            </a:extLst>
          </p:cNvPr>
          <p:cNvSpPr txBox="1"/>
          <p:nvPr/>
        </p:nvSpPr>
        <p:spPr>
          <a:xfrm>
            <a:off x="589585" y="1125498"/>
            <a:ext cx="9481515" cy="2862322"/>
          </a:xfrm>
          <a:prstGeom prst="rect">
            <a:avLst/>
          </a:prstGeom>
          <a:noFill/>
        </p:spPr>
        <p:txBody>
          <a:bodyPr wrap="square">
            <a:spAutoFit/>
          </a:bodyPr>
          <a:lstStyle/>
          <a:p>
            <a:pPr algn="just"/>
            <a:r>
              <a:rPr lang="en-US" sz="2000" b="0" i="0" dirty="0">
                <a:effectLst/>
                <a:latin typeface="Times New Roman" panose="02020603050405020304" pitchFamily="18" charset="0"/>
                <a:cs typeface="Times New Roman" panose="02020603050405020304" pitchFamily="18" charset="0"/>
              </a:rPr>
              <a:t>Lahaie, S. (2009). </a:t>
            </a:r>
            <a:r>
              <a:rPr lang="en-US" sz="2000" b="0" i="1" dirty="0">
                <a:effectLst/>
                <a:latin typeface="Times New Roman" panose="02020603050405020304" pitchFamily="18" charset="0"/>
                <a:cs typeface="Times New Roman" panose="02020603050405020304" pitchFamily="18" charset="0"/>
              </a:rPr>
              <a:t>How to take the dual of a linear program</a:t>
            </a:r>
            <a:r>
              <a:rPr lang="en-US" sz="2000" b="0" i="0" dirty="0">
                <a:effectLst/>
                <a:latin typeface="Times New Roman" panose="02020603050405020304" pitchFamily="18" charset="0"/>
                <a:cs typeface="Times New Roman" panose="02020603050405020304" pitchFamily="18" charset="0"/>
              </a:rPr>
              <a:t>. </a:t>
            </a:r>
            <a:r>
              <a:rPr lang="en-US" sz="2000" b="0" i="0" dirty="0">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http://slahaie.net/docs/lpdual.pdf</a:t>
            </a:r>
            <a:endParaRPr lang="en-US" sz="2000" b="0" i="0" dirty="0">
              <a:effectLst/>
              <a:latin typeface="Times New Roman" panose="02020603050405020304" pitchFamily="18" charset="0"/>
              <a:cs typeface="Times New Roman" panose="02020603050405020304" pitchFamily="18" charset="0"/>
            </a:endParaRPr>
          </a:p>
          <a:p>
            <a:pPr algn="just"/>
            <a:endParaRPr lang="en-GB" sz="2000" dirty="0">
              <a:latin typeface="Times New Roman" panose="02020603050405020304" pitchFamily="18" charset="0"/>
              <a:cs typeface="Times New Roman" panose="02020603050405020304" pitchFamily="18" charset="0"/>
            </a:endParaRPr>
          </a:p>
          <a:p>
            <a:pPr algn="just"/>
            <a:r>
              <a:rPr lang="fr-BE" sz="2000" b="0" i="0" dirty="0" err="1">
                <a:effectLst/>
                <a:latin typeface="Times New Roman" panose="02020603050405020304" pitchFamily="18" charset="0"/>
                <a:cs typeface="Times New Roman" panose="02020603050405020304" pitchFamily="18" charset="0"/>
              </a:rPr>
              <a:t>European</a:t>
            </a:r>
            <a:r>
              <a:rPr lang="fr-BE" sz="2000" b="0" i="0" dirty="0">
                <a:effectLst/>
                <a:latin typeface="Times New Roman" panose="02020603050405020304" pitchFamily="18" charset="0"/>
                <a:cs typeface="Times New Roman" panose="02020603050405020304" pitchFamily="18" charset="0"/>
              </a:rPr>
              <a:t> Wind Energy Association, Morthorst, P.-E., </a:t>
            </a:r>
            <a:r>
              <a:rPr lang="fr-BE" sz="2000" b="0" i="0" dirty="0" err="1">
                <a:effectLst/>
                <a:latin typeface="Times New Roman" panose="02020603050405020304" pitchFamily="18" charset="0"/>
                <a:cs typeface="Times New Roman" panose="02020603050405020304" pitchFamily="18" charset="0"/>
              </a:rPr>
              <a:t>Awerbuch</a:t>
            </a:r>
            <a:r>
              <a:rPr lang="fr-BE" sz="2000" b="0" i="0" dirty="0">
                <a:effectLst/>
                <a:latin typeface="Times New Roman" panose="02020603050405020304" pitchFamily="18" charset="0"/>
                <a:cs typeface="Times New Roman" panose="02020603050405020304" pitchFamily="18" charset="0"/>
              </a:rPr>
              <a:t>, S., Krohn, S., </a:t>
            </a:r>
            <a:r>
              <a:rPr lang="fr-BE" sz="2000" b="0" i="0" dirty="0" err="1">
                <a:effectLst/>
                <a:latin typeface="Times New Roman" panose="02020603050405020304" pitchFamily="18" charset="0"/>
                <a:cs typeface="Times New Roman" panose="02020603050405020304" pitchFamily="18" charset="0"/>
              </a:rPr>
              <a:t>Awerbuch</a:t>
            </a:r>
            <a:r>
              <a:rPr lang="fr-BE" sz="2000" b="0" i="0" dirty="0">
                <a:effectLst/>
                <a:latin typeface="Times New Roman" panose="02020603050405020304" pitchFamily="18" charset="0"/>
                <a:cs typeface="Times New Roman" panose="02020603050405020304" pitchFamily="18" charset="0"/>
              </a:rPr>
              <a:t>, S., Morthorst, P. E., Soren Krohn Consulting, Science and </a:t>
            </a:r>
            <a:r>
              <a:rPr lang="fr-BE" sz="2000" b="0" i="0" dirty="0" err="1">
                <a:effectLst/>
                <a:latin typeface="Times New Roman" panose="02020603050405020304" pitchFamily="18" charset="0"/>
                <a:cs typeface="Times New Roman" panose="02020603050405020304" pitchFamily="18" charset="0"/>
              </a:rPr>
              <a:t>Technology</a:t>
            </a:r>
            <a:r>
              <a:rPr lang="fr-BE" sz="2000" b="0" i="0" dirty="0">
                <a:effectLst/>
                <a:latin typeface="Times New Roman" panose="02020603050405020304" pitchFamily="18" charset="0"/>
                <a:cs typeface="Times New Roman" panose="02020603050405020304" pitchFamily="18" charset="0"/>
              </a:rPr>
              <a:t> Policy </a:t>
            </a:r>
            <a:r>
              <a:rPr lang="fr-BE" sz="2000" b="0" i="0" dirty="0" err="1">
                <a:effectLst/>
                <a:latin typeface="Times New Roman" panose="02020603050405020304" pitchFamily="18" charset="0"/>
                <a:cs typeface="Times New Roman" panose="02020603050405020304" pitchFamily="18" charset="0"/>
              </a:rPr>
              <a:t>Research</a:t>
            </a:r>
            <a:r>
              <a:rPr lang="fr-BE" sz="2000" b="0" i="0" dirty="0">
                <a:effectLst/>
                <a:latin typeface="Times New Roman" panose="02020603050405020304" pitchFamily="18" charset="0"/>
                <a:cs typeface="Times New Roman" panose="02020603050405020304" pitchFamily="18" charset="0"/>
              </a:rPr>
              <a:t>, </a:t>
            </a:r>
            <a:r>
              <a:rPr lang="fr-BE" sz="2000" b="0" i="0" dirty="0" err="1">
                <a:effectLst/>
                <a:latin typeface="Times New Roman" panose="02020603050405020304" pitchFamily="18" charset="0"/>
                <a:cs typeface="Times New Roman" panose="02020603050405020304" pitchFamily="18" charset="0"/>
              </a:rPr>
              <a:t>University</a:t>
            </a:r>
            <a:r>
              <a:rPr lang="fr-BE" sz="2000" b="0" i="0" dirty="0">
                <a:effectLst/>
                <a:latin typeface="Times New Roman" panose="02020603050405020304" pitchFamily="18" charset="0"/>
                <a:cs typeface="Times New Roman" panose="02020603050405020304" pitchFamily="18" charset="0"/>
              </a:rPr>
              <a:t> of Sussex, &amp; </a:t>
            </a:r>
            <a:r>
              <a:rPr lang="fr-BE" sz="2000" b="0" i="0" dirty="0" err="1">
                <a:effectLst/>
                <a:latin typeface="Times New Roman" panose="02020603050405020304" pitchFamily="18" charset="0"/>
                <a:cs typeface="Times New Roman" panose="02020603050405020304" pitchFamily="18" charset="0"/>
              </a:rPr>
              <a:t>Risoe</a:t>
            </a:r>
            <a:r>
              <a:rPr lang="fr-BE" sz="2000" b="0" i="0" dirty="0">
                <a:effectLst/>
                <a:latin typeface="Times New Roman" panose="02020603050405020304" pitchFamily="18" charset="0"/>
                <a:cs typeface="Times New Roman" panose="02020603050405020304" pitchFamily="18" charset="0"/>
              </a:rPr>
              <a:t> National </a:t>
            </a:r>
            <a:r>
              <a:rPr lang="fr-BE" sz="2000" b="0" i="0" dirty="0" err="1">
                <a:effectLst/>
                <a:latin typeface="Times New Roman" panose="02020603050405020304" pitchFamily="18" charset="0"/>
                <a:cs typeface="Times New Roman" panose="02020603050405020304" pitchFamily="18" charset="0"/>
              </a:rPr>
              <a:t>Laboratory</a:t>
            </a:r>
            <a:r>
              <a:rPr lang="fr-BE" sz="2000" b="0" i="0" dirty="0">
                <a:effectLst/>
                <a:latin typeface="Times New Roman" panose="02020603050405020304" pitchFamily="18" charset="0"/>
                <a:cs typeface="Times New Roman" panose="02020603050405020304" pitchFamily="18" charset="0"/>
              </a:rPr>
              <a:t>. (2009). </a:t>
            </a:r>
            <a:r>
              <a:rPr lang="fr-BE" sz="2000" b="0" i="1" dirty="0">
                <a:effectLst/>
                <a:latin typeface="Times New Roman" panose="02020603050405020304" pitchFamily="18" charset="0"/>
                <a:cs typeface="Times New Roman" panose="02020603050405020304" pitchFamily="18" charset="0"/>
              </a:rPr>
              <a:t>The </a:t>
            </a:r>
            <a:r>
              <a:rPr lang="fr-BE" sz="2000" b="0" i="1" dirty="0" err="1">
                <a:effectLst/>
                <a:latin typeface="Times New Roman" panose="02020603050405020304" pitchFamily="18" charset="0"/>
                <a:cs typeface="Times New Roman" panose="02020603050405020304" pitchFamily="18" charset="0"/>
              </a:rPr>
              <a:t>economics</a:t>
            </a:r>
            <a:r>
              <a:rPr lang="fr-BE" sz="2000" b="0" i="1" dirty="0">
                <a:effectLst/>
                <a:latin typeface="Times New Roman" panose="02020603050405020304" pitchFamily="18" charset="0"/>
                <a:cs typeface="Times New Roman" panose="02020603050405020304" pitchFamily="18" charset="0"/>
              </a:rPr>
              <a:t> of </a:t>
            </a:r>
            <a:r>
              <a:rPr lang="fr-BE" sz="2000" b="0" i="1" dirty="0" err="1">
                <a:effectLst/>
                <a:latin typeface="Times New Roman" panose="02020603050405020304" pitchFamily="18" charset="0"/>
                <a:cs typeface="Times New Roman" panose="02020603050405020304" pitchFamily="18" charset="0"/>
              </a:rPr>
              <a:t>wind</a:t>
            </a:r>
            <a:r>
              <a:rPr lang="fr-BE" sz="2000" b="0" i="1" dirty="0">
                <a:effectLst/>
                <a:latin typeface="Times New Roman" panose="02020603050405020304" pitchFamily="18" charset="0"/>
                <a:cs typeface="Times New Roman" panose="02020603050405020304" pitchFamily="18" charset="0"/>
              </a:rPr>
              <a:t> </a:t>
            </a:r>
            <a:r>
              <a:rPr lang="fr-BE" sz="2000" b="0" i="1" dirty="0" err="1">
                <a:effectLst/>
                <a:latin typeface="Times New Roman" panose="02020603050405020304" pitchFamily="18" charset="0"/>
                <a:cs typeface="Times New Roman" panose="02020603050405020304" pitchFamily="18" charset="0"/>
              </a:rPr>
              <a:t>energy</a:t>
            </a:r>
            <a:r>
              <a:rPr lang="fr-BE" sz="2000" dirty="0">
                <a:latin typeface="Times New Roman" panose="02020603050405020304" pitchFamily="18" charset="0"/>
                <a:cs typeface="Times New Roman" panose="02020603050405020304" pitchFamily="18" charset="0"/>
              </a:rPr>
              <a:t>. </a:t>
            </a:r>
            <a:r>
              <a:rPr lang="fr-BE" sz="2000" b="0" i="0" dirty="0">
                <a:effectLst/>
                <a:latin typeface="Times New Roman" panose="02020603050405020304" pitchFamily="18" charset="0"/>
                <a:cs typeface="Times New Roman" panose="02020603050405020304" pitchFamily="18" charset="0"/>
              </a:rPr>
              <a:t>Krohn, S. Ed.</a:t>
            </a:r>
          </a:p>
          <a:p>
            <a:pPr algn="just"/>
            <a:r>
              <a:rPr lang="fr-BE" sz="2000" b="0" i="0" dirty="0">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https://www.ewea.org/fileadmin/files/library/publications/reports/Economics_of_Wind_Energy.pdf</a:t>
            </a:r>
            <a:endParaRPr lang="fr-BE" sz="2000" b="0" i="0" dirty="0">
              <a:effectLst/>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353A63F7-32AE-F8E3-7D83-609A761E1C54}"/>
              </a:ext>
            </a:extLst>
          </p:cNvPr>
          <p:cNvSpPr txBox="1"/>
          <p:nvPr/>
        </p:nvSpPr>
        <p:spPr>
          <a:xfrm>
            <a:off x="589585" y="349892"/>
            <a:ext cx="9421673" cy="461665"/>
          </a:xfrm>
          <a:prstGeom prst="rect">
            <a:avLst/>
          </a:prstGeom>
          <a:noFill/>
        </p:spPr>
        <p:txBody>
          <a:bodyPr wrap="square">
            <a:spAutoFit/>
          </a:bodyPr>
          <a:lstStyle/>
          <a:p>
            <a:r>
              <a:rPr lang="en-GB" sz="2400" b="1" noProof="0">
                <a:latin typeface="Arial" panose="020B0604020202020204" pitchFamily="34" charset="0"/>
                <a:cs typeface="Arial" panose="020B0604020202020204" pitchFamily="34" charset="0"/>
              </a:rPr>
              <a:t>References (3/3)</a:t>
            </a:r>
          </a:p>
        </p:txBody>
      </p:sp>
      <p:sp>
        <p:nvSpPr>
          <p:cNvPr id="3" name="Espace réservé du numéro de diapositive 2">
            <a:extLst>
              <a:ext uri="{FF2B5EF4-FFF2-40B4-BE49-F238E27FC236}">
                <a16:creationId xmlns:a16="http://schemas.microsoft.com/office/drawing/2014/main" id="{05FEF4C0-0CEE-06C7-E2B4-D0647663830A}"/>
              </a:ext>
            </a:extLst>
          </p:cNvPr>
          <p:cNvSpPr>
            <a:spLocks noGrp="1"/>
          </p:cNvSpPr>
          <p:nvPr>
            <p:ph type="sldNum" sz="quarter" idx="12"/>
          </p:nvPr>
        </p:nvSpPr>
        <p:spPr/>
        <p:txBody>
          <a:bodyPr/>
          <a:lstStyle/>
          <a:p>
            <a:fld id="{C7CC0789-4E3B-4896-AB79-9C52DA5A6F9C}" type="slidenum">
              <a:rPr lang="en-GB" smtClean="0"/>
              <a:t>9</a:t>
            </a:fld>
            <a:endParaRPr lang="en-GB"/>
          </a:p>
        </p:txBody>
      </p:sp>
    </p:spTree>
    <p:extLst>
      <p:ext uri="{BB962C8B-B14F-4D97-AF65-F5344CB8AC3E}">
        <p14:creationId xmlns:p14="http://schemas.microsoft.com/office/powerpoint/2010/main" val="25437412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35C06A-FDF6-7DF4-91D0-D6D89D8A60D8}"/>
              </a:ext>
            </a:extLst>
          </p:cNvPr>
          <p:cNvSpPr txBox="1"/>
          <p:nvPr/>
        </p:nvSpPr>
        <p:spPr>
          <a:xfrm>
            <a:off x="546101" y="1314063"/>
            <a:ext cx="9534299" cy="1615827"/>
          </a:xfrm>
          <a:prstGeom prst="rect">
            <a:avLst/>
          </a:prstGeom>
          <a:noFill/>
        </p:spPr>
        <p:txBody>
          <a:bodyPr wrap="square" lIns="91440" tIns="45720" rIns="91440" bIns="45720" anchor="t">
            <a:spAutoFit/>
          </a:bodyPr>
          <a:lstStyle/>
          <a:p>
            <a:pPr>
              <a:lnSpc>
                <a:spcPct val="90000"/>
              </a:lnSpc>
            </a:pPr>
            <a:r>
              <a:rPr lang="fr-FR" sz="2000">
                <a:latin typeface="Arial"/>
                <a:ea typeface="Calibri"/>
                <a:cs typeface="Calibri"/>
              </a:rPr>
              <a:t>Several DSOs for the three Belgian regions:</a:t>
            </a:r>
          </a:p>
          <a:p>
            <a:pPr>
              <a:lnSpc>
                <a:spcPct val="90000"/>
              </a:lnSpc>
            </a:pPr>
            <a:endParaRPr lang="fr-FR" sz="1000">
              <a:latin typeface="Arial"/>
              <a:ea typeface="Calibri"/>
              <a:cs typeface="Calibri"/>
            </a:endParaRPr>
          </a:p>
          <a:p>
            <a:pPr marL="342900" indent="-342900">
              <a:lnSpc>
                <a:spcPct val="90000"/>
              </a:lnSpc>
              <a:buFont typeface="Arial" panose="020B0604020202020204" pitchFamily="34" charset="0"/>
              <a:buChar char="•"/>
            </a:pPr>
            <a:r>
              <a:rPr lang="en-US" sz="2000">
                <a:latin typeface="Arial"/>
                <a:ea typeface="Calibri"/>
                <a:cs typeface="Calibri"/>
              </a:rPr>
              <a:t>Wallonia: Ores, Resa, Régie de Wavre, AIESH, AIEG;</a:t>
            </a:r>
          </a:p>
          <a:p>
            <a:pPr marL="342900" indent="-342900">
              <a:lnSpc>
                <a:spcPct val="90000"/>
              </a:lnSpc>
              <a:buFont typeface="Arial" panose="020B0604020202020204" pitchFamily="34" charset="0"/>
              <a:buChar char="•"/>
            </a:pPr>
            <a:endParaRPr lang="en-US" sz="1000">
              <a:latin typeface="Arial"/>
              <a:ea typeface="Calibri"/>
              <a:cs typeface="Calibri"/>
            </a:endParaRPr>
          </a:p>
          <a:p>
            <a:pPr marL="342900" indent="-342900">
              <a:lnSpc>
                <a:spcPct val="90000"/>
              </a:lnSpc>
              <a:buFont typeface="Arial" panose="020B0604020202020204" pitchFamily="34" charset="0"/>
              <a:buChar char="•"/>
            </a:pPr>
            <a:r>
              <a:rPr lang="en-US" sz="2000">
                <a:latin typeface="Arial"/>
                <a:ea typeface="Calibri"/>
                <a:cs typeface="Calibri"/>
              </a:rPr>
              <a:t>Brussels-Capital region: Sibelga;</a:t>
            </a:r>
          </a:p>
          <a:p>
            <a:pPr marL="342900" indent="-342900">
              <a:lnSpc>
                <a:spcPct val="90000"/>
              </a:lnSpc>
              <a:buFont typeface="Arial" panose="020B0604020202020204" pitchFamily="34" charset="0"/>
              <a:buChar char="•"/>
            </a:pPr>
            <a:endParaRPr lang="en-US" sz="1000">
              <a:latin typeface="Arial"/>
              <a:ea typeface="Calibri"/>
              <a:cs typeface="Calibri"/>
            </a:endParaRPr>
          </a:p>
          <a:p>
            <a:pPr marL="342900" indent="-342900">
              <a:lnSpc>
                <a:spcPct val="90000"/>
              </a:lnSpc>
              <a:buFont typeface="Arial" panose="020B0604020202020204" pitchFamily="34" charset="0"/>
              <a:buChar char="•"/>
            </a:pPr>
            <a:r>
              <a:rPr lang="en-US" sz="2000">
                <a:latin typeface="Arial"/>
                <a:ea typeface="Calibri"/>
                <a:cs typeface="Calibri"/>
              </a:rPr>
              <a:t>Flanders: Fluvius.</a:t>
            </a:r>
            <a:endParaRPr lang="fr-FR" sz="2000">
              <a:latin typeface="Arial"/>
              <a:cs typeface="Arial"/>
            </a:endParaRPr>
          </a:p>
        </p:txBody>
      </p:sp>
      <p:pic>
        <p:nvPicPr>
          <p:cNvPr id="2" name="Image 1" descr="A close up of a map&#10;&#10;Description automatically generated">
            <a:extLst>
              <a:ext uri="{FF2B5EF4-FFF2-40B4-BE49-F238E27FC236}">
                <a16:creationId xmlns:a16="http://schemas.microsoft.com/office/drawing/2014/main" id="{46AA4CDD-6364-3178-32B0-54EF7878A9CB}"/>
              </a:ext>
            </a:extLst>
          </p:cNvPr>
          <p:cNvPicPr>
            <a:picLocks noChangeAspect="1"/>
          </p:cNvPicPr>
          <p:nvPr/>
        </p:nvPicPr>
        <p:blipFill>
          <a:blip r:embed="rId2"/>
          <a:stretch>
            <a:fillRect/>
          </a:stretch>
        </p:blipFill>
        <p:spPr>
          <a:xfrm>
            <a:off x="2463570" y="3674359"/>
            <a:ext cx="5680759" cy="2856043"/>
          </a:xfrm>
          <a:prstGeom prst="rect">
            <a:avLst/>
          </a:prstGeom>
        </p:spPr>
      </p:pic>
      <p:sp>
        <p:nvSpPr>
          <p:cNvPr id="8" name="Rectangle 7">
            <a:extLst>
              <a:ext uri="{FF2B5EF4-FFF2-40B4-BE49-F238E27FC236}">
                <a16:creationId xmlns:a16="http://schemas.microsoft.com/office/drawing/2014/main" id="{6E62608C-941D-B651-3545-7D3A963AC89F}"/>
              </a:ext>
            </a:extLst>
          </p:cNvPr>
          <p:cNvSpPr/>
          <p:nvPr/>
        </p:nvSpPr>
        <p:spPr>
          <a:xfrm>
            <a:off x="2044548" y="3347332"/>
            <a:ext cx="6604297" cy="3510099"/>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ZoneTexte 8">
            <a:extLst>
              <a:ext uri="{FF2B5EF4-FFF2-40B4-BE49-F238E27FC236}">
                <a16:creationId xmlns:a16="http://schemas.microsoft.com/office/drawing/2014/main" id="{E7E5F8BA-2A55-16C6-0D85-8D0D1E7FF98F}"/>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Recap of actors in Belgium (4/6)</a:t>
            </a:r>
            <a:endParaRPr lang="fr-FR"/>
          </a:p>
        </p:txBody>
      </p:sp>
      <p:sp>
        <p:nvSpPr>
          <p:cNvPr id="11" name="ZoneTexte 10">
            <a:extLst>
              <a:ext uri="{FF2B5EF4-FFF2-40B4-BE49-F238E27FC236}">
                <a16:creationId xmlns:a16="http://schemas.microsoft.com/office/drawing/2014/main" id="{BBBB3465-B789-59CD-D1B8-20410F4CE96A}"/>
              </a:ext>
            </a:extLst>
          </p:cNvPr>
          <p:cNvSpPr txBox="1"/>
          <p:nvPr/>
        </p:nvSpPr>
        <p:spPr>
          <a:xfrm>
            <a:off x="2672609" y="6947764"/>
            <a:ext cx="5348176" cy="369332"/>
          </a:xfrm>
          <a:prstGeom prst="rect">
            <a:avLst/>
          </a:prstGeom>
          <a:noFill/>
        </p:spPr>
        <p:txBody>
          <a:bodyPr wrap="square">
            <a:spAutoFit/>
          </a:bodyPr>
          <a:lstStyle/>
          <a:p>
            <a:pPr algn="ctr"/>
            <a:r>
              <a:rPr lang="en-GB" sz="1400" i="1">
                <a:latin typeface="Arial" panose="020B0604020202020204" pitchFamily="34" charset="0"/>
                <a:cs typeface="Arial" panose="020B0604020202020204" pitchFamily="34" charset="0"/>
              </a:rPr>
              <a:t>Distribution of DSOs across Belgian territory</a:t>
            </a:r>
            <a:r>
              <a:rPr lang="en-GB"/>
              <a:t>.</a:t>
            </a:r>
          </a:p>
        </p:txBody>
      </p:sp>
      <p:sp>
        <p:nvSpPr>
          <p:cNvPr id="6" name="Espace réservé du numéro de diapositive 5">
            <a:extLst>
              <a:ext uri="{FF2B5EF4-FFF2-40B4-BE49-F238E27FC236}">
                <a16:creationId xmlns:a16="http://schemas.microsoft.com/office/drawing/2014/main" id="{60622A13-B204-440B-8121-E70461AD4167}"/>
              </a:ext>
            </a:extLst>
          </p:cNvPr>
          <p:cNvSpPr>
            <a:spLocks noGrp="1"/>
          </p:cNvSpPr>
          <p:nvPr>
            <p:ph type="sldNum" sz="quarter" idx="12"/>
          </p:nvPr>
        </p:nvSpPr>
        <p:spPr/>
        <p:txBody>
          <a:bodyPr/>
          <a:lstStyle/>
          <a:p>
            <a:fld id="{C7CC0789-4E3B-4896-AB79-9C52DA5A6F9C}" type="slidenum">
              <a:rPr lang="en-GB" smtClean="0"/>
              <a:t>90</a:t>
            </a:fld>
            <a:endParaRPr lang="en-GB"/>
          </a:p>
        </p:txBody>
      </p:sp>
    </p:spTree>
    <p:extLst>
      <p:ext uri="{BB962C8B-B14F-4D97-AF65-F5344CB8AC3E}">
        <p14:creationId xmlns:p14="http://schemas.microsoft.com/office/powerpoint/2010/main" val="2073717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35C06A-FDF6-7DF4-91D0-D6D89D8A60D8}"/>
              </a:ext>
            </a:extLst>
          </p:cNvPr>
          <p:cNvSpPr txBox="1"/>
          <p:nvPr/>
        </p:nvSpPr>
        <p:spPr>
          <a:xfrm>
            <a:off x="546101" y="1483787"/>
            <a:ext cx="9534299" cy="2031325"/>
          </a:xfrm>
          <a:prstGeom prst="rect">
            <a:avLst/>
          </a:prstGeom>
          <a:noFill/>
        </p:spPr>
        <p:txBody>
          <a:bodyPr wrap="square" lIns="91440" tIns="45720" rIns="91440" bIns="45720" anchor="t">
            <a:spAutoFit/>
          </a:bodyPr>
          <a:lstStyle/>
          <a:p>
            <a:pPr>
              <a:lnSpc>
                <a:spcPct val="90000"/>
              </a:lnSpc>
            </a:pPr>
            <a:r>
              <a:rPr lang="en-US" sz="2000" b="1">
                <a:latin typeface="Arial"/>
                <a:ea typeface="Calibri"/>
                <a:cs typeface="Calibri"/>
              </a:rPr>
              <a:t>1 country, 4 regulators: </a:t>
            </a:r>
          </a:p>
          <a:p>
            <a:pPr>
              <a:lnSpc>
                <a:spcPct val="90000"/>
              </a:lnSpc>
            </a:pPr>
            <a:endParaRPr lang="en-US" sz="1000" b="1">
              <a:latin typeface="Arial"/>
              <a:ea typeface="Calibri"/>
              <a:cs typeface="Calibri"/>
            </a:endParaRPr>
          </a:p>
          <a:p>
            <a:pPr marL="342900" indent="-342900">
              <a:lnSpc>
                <a:spcPct val="90000"/>
              </a:lnSpc>
              <a:buFont typeface="Arial" panose="020B0604020202020204" pitchFamily="34" charset="0"/>
              <a:buChar char="•"/>
            </a:pPr>
            <a:r>
              <a:rPr lang="en-US" sz="2000">
                <a:latin typeface="Arial"/>
                <a:ea typeface="Calibri"/>
                <a:cs typeface="Calibri"/>
              </a:rPr>
              <a:t>National: CREG – Commission de Régulation de l’Electricité et du Gaz;</a:t>
            </a:r>
          </a:p>
          <a:p>
            <a:pPr marL="342900" indent="-342900">
              <a:lnSpc>
                <a:spcPct val="90000"/>
              </a:lnSpc>
              <a:buFont typeface="Arial" panose="020B0604020202020204" pitchFamily="34" charset="0"/>
              <a:buChar char="•"/>
            </a:pPr>
            <a:endParaRPr lang="en-US" sz="1000">
              <a:latin typeface="Arial"/>
              <a:ea typeface="Calibri"/>
              <a:cs typeface="Calibri"/>
            </a:endParaRPr>
          </a:p>
          <a:p>
            <a:pPr marL="342900" indent="-342900">
              <a:lnSpc>
                <a:spcPct val="90000"/>
              </a:lnSpc>
              <a:buFont typeface="Arial" panose="020B0604020202020204" pitchFamily="34" charset="0"/>
              <a:buChar char="•"/>
            </a:pPr>
            <a:r>
              <a:rPr lang="en-US" sz="2000">
                <a:latin typeface="Arial"/>
                <a:ea typeface="Calibri"/>
                <a:cs typeface="Calibri"/>
              </a:rPr>
              <a:t>Wallonia: CWAPE – Commission Wallonne Pour l’Energie;</a:t>
            </a:r>
          </a:p>
          <a:p>
            <a:pPr marL="342900" indent="-342900">
              <a:lnSpc>
                <a:spcPct val="90000"/>
              </a:lnSpc>
              <a:buFont typeface="Arial" panose="020B0604020202020204" pitchFamily="34" charset="0"/>
              <a:buChar char="•"/>
            </a:pPr>
            <a:endParaRPr lang="en-US" sz="1000">
              <a:latin typeface="Arial"/>
              <a:ea typeface="Calibri"/>
              <a:cs typeface="Calibri"/>
            </a:endParaRPr>
          </a:p>
          <a:p>
            <a:pPr marL="342900" indent="-342900">
              <a:lnSpc>
                <a:spcPct val="90000"/>
              </a:lnSpc>
              <a:buFont typeface="Arial" panose="020B0604020202020204" pitchFamily="34" charset="0"/>
              <a:buChar char="•"/>
            </a:pPr>
            <a:r>
              <a:rPr lang="en-US" sz="2000">
                <a:latin typeface="Arial"/>
                <a:ea typeface="Calibri"/>
                <a:cs typeface="Calibri"/>
              </a:rPr>
              <a:t>Brussels-Capital: BRUGEL – Brussels Gaz and Electricity;</a:t>
            </a:r>
          </a:p>
          <a:p>
            <a:pPr marL="342900" indent="-342900">
              <a:lnSpc>
                <a:spcPct val="90000"/>
              </a:lnSpc>
              <a:buFont typeface="Arial" panose="020B0604020202020204" pitchFamily="34" charset="0"/>
              <a:buChar char="•"/>
            </a:pPr>
            <a:endParaRPr lang="en-US" sz="1000">
              <a:latin typeface="Arial"/>
              <a:ea typeface="Calibri"/>
              <a:cs typeface="Calibri"/>
            </a:endParaRPr>
          </a:p>
          <a:p>
            <a:pPr marL="342900" indent="-342900">
              <a:lnSpc>
                <a:spcPct val="90000"/>
              </a:lnSpc>
              <a:buFont typeface="Arial" panose="020B0604020202020204" pitchFamily="34" charset="0"/>
              <a:buChar char="•"/>
            </a:pPr>
            <a:r>
              <a:rPr lang="en-US" sz="2000">
                <a:latin typeface="Arial"/>
                <a:ea typeface="Calibri"/>
                <a:cs typeface="Calibri"/>
              </a:rPr>
              <a:t>Flanders: VREG – Vlaamse Regulator van de Elektriciteits- en Gasmarkt.</a:t>
            </a:r>
            <a:endParaRPr lang="fr-FR" sz="2000">
              <a:latin typeface="Arial"/>
            </a:endParaRPr>
          </a:p>
        </p:txBody>
      </p:sp>
      <p:sp>
        <p:nvSpPr>
          <p:cNvPr id="12" name="ZoneTexte 11">
            <a:extLst>
              <a:ext uri="{FF2B5EF4-FFF2-40B4-BE49-F238E27FC236}">
                <a16:creationId xmlns:a16="http://schemas.microsoft.com/office/drawing/2014/main" id="{E6D350FD-794C-3896-B81E-14FEBF69F0B6}"/>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Recap of actors in Belgium (5/6)</a:t>
            </a:r>
            <a:endParaRPr lang="fr-FR"/>
          </a:p>
        </p:txBody>
      </p:sp>
      <p:grpSp>
        <p:nvGrpSpPr>
          <p:cNvPr id="13" name="Groupe 12">
            <a:extLst>
              <a:ext uri="{FF2B5EF4-FFF2-40B4-BE49-F238E27FC236}">
                <a16:creationId xmlns:a16="http://schemas.microsoft.com/office/drawing/2014/main" id="{855B5A35-0D97-13F0-E5BE-C9A2BEB86AAB}"/>
              </a:ext>
            </a:extLst>
          </p:cNvPr>
          <p:cNvGrpSpPr/>
          <p:nvPr/>
        </p:nvGrpSpPr>
        <p:grpSpPr>
          <a:xfrm>
            <a:off x="2210632" y="3879215"/>
            <a:ext cx="6272135" cy="3046278"/>
            <a:chOff x="1878671" y="3914592"/>
            <a:chExt cx="6272135" cy="3046278"/>
          </a:xfrm>
        </p:grpSpPr>
        <p:pic>
          <p:nvPicPr>
            <p:cNvPr id="3" name="Google Shape;627;p61" descr="A close up of a sign&#10;&#10;Description automatically generated">
              <a:extLst>
                <a:ext uri="{FF2B5EF4-FFF2-40B4-BE49-F238E27FC236}">
                  <a16:creationId xmlns:a16="http://schemas.microsoft.com/office/drawing/2014/main" id="{166E25F1-2267-A035-C3C7-7BBE24CACF6C}"/>
                </a:ext>
              </a:extLst>
            </p:cNvPr>
            <p:cNvPicPr preferRelativeResize="0"/>
            <p:nvPr/>
          </p:nvPicPr>
          <p:blipFill rotWithShape="1">
            <a:blip r:embed="rId2">
              <a:alphaModFix/>
            </a:blip>
            <a:srcRect/>
            <a:stretch/>
          </p:blipFill>
          <p:spPr>
            <a:xfrm>
              <a:off x="5054135" y="4253513"/>
              <a:ext cx="2392684" cy="651980"/>
            </a:xfrm>
            <a:prstGeom prst="rect">
              <a:avLst/>
            </a:prstGeom>
            <a:noFill/>
            <a:ln>
              <a:noFill/>
            </a:ln>
          </p:spPr>
        </p:pic>
        <p:pic>
          <p:nvPicPr>
            <p:cNvPr id="8" name="Google Shape;628;p61">
              <a:extLst>
                <a:ext uri="{FF2B5EF4-FFF2-40B4-BE49-F238E27FC236}">
                  <a16:creationId xmlns:a16="http://schemas.microsoft.com/office/drawing/2014/main" id="{2A7A58C4-2002-52C6-B8CC-220888DDB62A}"/>
                </a:ext>
              </a:extLst>
            </p:cNvPr>
            <p:cNvPicPr preferRelativeResize="0"/>
            <p:nvPr/>
          </p:nvPicPr>
          <p:blipFill rotWithShape="1">
            <a:blip r:embed="rId3">
              <a:alphaModFix/>
            </a:blip>
            <a:srcRect/>
            <a:stretch/>
          </p:blipFill>
          <p:spPr>
            <a:xfrm>
              <a:off x="5080000" y="5210034"/>
              <a:ext cx="2076450" cy="1384300"/>
            </a:xfrm>
            <a:prstGeom prst="rect">
              <a:avLst/>
            </a:prstGeom>
            <a:noFill/>
            <a:ln>
              <a:noFill/>
            </a:ln>
          </p:spPr>
        </p:pic>
        <p:pic>
          <p:nvPicPr>
            <p:cNvPr id="9" name="Google Shape;629;p61" descr="A close up of a logo&#10;&#10;Description automatically generated">
              <a:extLst>
                <a:ext uri="{FF2B5EF4-FFF2-40B4-BE49-F238E27FC236}">
                  <a16:creationId xmlns:a16="http://schemas.microsoft.com/office/drawing/2014/main" id="{5FE39DD0-BE38-931B-1852-82C6C5F5CCDE}"/>
                </a:ext>
              </a:extLst>
            </p:cNvPr>
            <p:cNvPicPr preferRelativeResize="0"/>
            <p:nvPr/>
          </p:nvPicPr>
          <p:blipFill rotWithShape="1">
            <a:blip r:embed="rId4">
              <a:alphaModFix/>
            </a:blip>
            <a:srcRect/>
            <a:stretch/>
          </p:blipFill>
          <p:spPr>
            <a:xfrm>
              <a:off x="2463800" y="4928779"/>
              <a:ext cx="1893278" cy="1892302"/>
            </a:xfrm>
            <a:prstGeom prst="rect">
              <a:avLst/>
            </a:prstGeom>
            <a:noFill/>
            <a:ln>
              <a:noFill/>
            </a:ln>
          </p:spPr>
        </p:pic>
        <p:pic>
          <p:nvPicPr>
            <p:cNvPr id="10" name="Google Shape;630;p61" descr="Une image contenant texte, clipart, arts de la table&#10;&#10;Description générée automatiquement">
              <a:extLst>
                <a:ext uri="{FF2B5EF4-FFF2-40B4-BE49-F238E27FC236}">
                  <a16:creationId xmlns:a16="http://schemas.microsoft.com/office/drawing/2014/main" id="{5801DA96-72DC-8F6B-E28A-F323DCEC9871}"/>
                </a:ext>
              </a:extLst>
            </p:cNvPr>
            <p:cNvPicPr preferRelativeResize="0"/>
            <p:nvPr/>
          </p:nvPicPr>
          <p:blipFill rotWithShape="1">
            <a:blip r:embed="rId5">
              <a:alphaModFix/>
            </a:blip>
            <a:srcRect/>
            <a:stretch/>
          </p:blipFill>
          <p:spPr>
            <a:xfrm>
              <a:off x="2542594" y="4091396"/>
              <a:ext cx="1847619" cy="771429"/>
            </a:xfrm>
            <a:prstGeom prst="rect">
              <a:avLst/>
            </a:prstGeom>
            <a:noFill/>
            <a:ln>
              <a:noFill/>
            </a:ln>
          </p:spPr>
        </p:pic>
        <p:sp>
          <p:nvSpPr>
            <p:cNvPr id="4" name="Rectangle 3">
              <a:extLst>
                <a:ext uri="{FF2B5EF4-FFF2-40B4-BE49-F238E27FC236}">
                  <a16:creationId xmlns:a16="http://schemas.microsoft.com/office/drawing/2014/main" id="{1771D869-12C2-BE71-41BC-C2A89B15FD91}"/>
                </a:ext>
              </a:extLst>
            </p:cNvPr>
            <p:cNvSpPr/>
            <p:nvPr/>
          </p:nvSpPr>
          <p:spPr>
            <a:xfrm>
              <a:off x="1878671" y="3914592"/>
              <a:ext cx="6272135" cy="304627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7" name="Espace réservé du numéro de diapositive 6">
            <a:extLst>
              <a:ext uri="{FF2B5EF4-FFF2-40B4-BE49-F238E27FC236}">
                <a16:creationId xmlns:a16="http://schemas.microsoft.com/office/drawing/2014/main" id="{AD704B18-823E-36BA-63F5-F4A53E6FC74A}"/>
              </a:ext>
            </a:extLst>
          </p:cNvPr>
          <p:cNvSpPr>
            <a:spLocks noGrp="1"/>
          </p:cNvSpPr>
          <p:nvPr>
            <p:ph type="sldNum" sz="quarter" idx="12"/>
          </p:nvPr>
        </p:nvSpPr>
        <p:spPr/>
        <p:txBody>
          <a:bodyPr/>
          <a:lstStyle/>
          <a:p>
            <a:fld id="{C7CC0789-4E3B-4896-AB79-9C52DA5A6F9C}" type="slidenum">
              <a:rPr lang="en-GB" smtClean="0"/>
              <a:t>91</a:t>
            </a:fld>
            <a:endParaRPr lang="en-GB"/>
          </a:p>
        </p:txBody>
      </p:sp>
    </p:spTree>
    <p:extLst>
      <p:ext uri="{BB962C8B-B14F-4D97-AF65-F5344CB8AC3E}">
        <p14:creationId xmlns:p14="http://schemas.microsoft.com/office/powerpoint/2010/main" val="8082887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E386703-82EB-FEA8-BB7E-A72732203B05}"/>
              </a:ext>
            </a:extLst>
          </p:cNvPr>
          <p:cNvSpPr txBox="1"/>
          <p:nvPr/>
        </p:nvSpPr>
        <p:spPr>
          <a:xfrm>
            <a:off x="546101" y="1474035"/>
            <a:ext cx="9524999" cy="3170099"/>
          </a:xfrm>
          <a:prstGeom prst="rect">
            <a:avLst/>
          </a:prstGeom>
          <a:noFill/>
        </p:spPr>
        <p:txBody>
          <a:bodyPr wrap="square">
            <a:spAutoFit/>
          </a:bodyPr>
          <a:lstStyle/>
          <a:p>
            <a:r>
              <a:rPr lang="en-US" sz="2000" b="1">
                <a:latin typeface="Arial" panose="020B0604020202020204" pitchFamily="34" charset="0"/>
                <a:cs typeface="Arial" panose="020B0604020202020204" pitchFamily="34" charset="0"/>
              </a:rPr>
              <a:t>Market Operator:</a:t>
            </a:r>
          </a:p>
          <a:p>
            <a:endParaRPr lang="en-US" sz="1000"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Matches generating bids (from sellers) with consumption offers (from buyers);</a:t>
            </a:r>
          </a:p>
          <a:p>
            <a:pPr marL="285750" indent="-285750">
              <a:buFont typeface="Arial" panose="020B0604020202020204" pitchFamily="34" charset="0"/>
              <a:buChar char="•"/>
            </a:pPr>
            <a:endParaRPr lang="en-US" sz="10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Manages the settlement of accepted bids and offers.</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The market operator varies depending on the type of market.</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Moreover, most European markets have been integrated.</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Typical market operators include EPEX SPOT, EEX, and ICE Endex.</a:t>
            </a:r>
            <a:endParaRPr lang="en-GB" sz="200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E4F19025-23F4-3B91-92AC-60ACF832E878}"/>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Recap of actors in Belgium (6/6)</a:t>
            </a:r>
            <a:endParaRPr lang="fr-FR"/>
          </a:p>
        </p:txBody>
      </p:sp>
      <p:grpSp>
        <p:nvGrpSpPr>
          <p:cNvPr id="5" name="Groupe 4">
            <a:extLst>
              <a:ext uri="{FF2B5EF4-FFF2-40B4-BE49-F238E27FC236}">
                <a16:creationId xmlns:a16="http://schemas.microsoft.com/office/drawing/2014/main" id="{93332762-6042-704B-0A6F-5B6A8407D22E}"/>
              </a:ext>
            </a:extLst>
          </p:cNvPr>
          <p:cNvGrpSpPr/>
          <p:nvPr/>
        </p:nvGrpSpPr>
        <p:grpSpPr>
          <a:xfrm>
            <a:off x="1466215" y="5091136"/>
            <a:ext cx="7760970" cy="1679255"/>
            <a:chOff x="1051560" y="5113996"/>
            <a:chExt cx="7760970" cy="1679255"/>
          </a:xfrm>
        </p:grpSpPr>
        <p:pic>
          <p:nvPicPr>
            <p:cNvPr id="2" name="Image 1" descr="EPEX SPOT – European Power Exchange - Europex">
              <a:extLst>
                <a:ext uri="{FF2B5EF4-FFF2-40B4-BE49-F238E27FC236}">
                  <a16:creationId xmlns:a16="http://schemas.microsoft.com/office/drawing/2014/main" id="{D58DBC46-BD66-7B0D-653F-ED640E1CD308}"/>
                </a:ext>
              </a:extLst>
            </p:cNvPr>
            <p:cNvPicPr>
              <a:picLocks noChangeAspect="1"/>
            </p:cNvPicPr>
            <p:nvPr/>
          </p:nvPicPr>
          <p:blipFill>
            <a:blip r:embed="rId2"/>
            <a:stretch>
              <a:fillRect/>
            </a:stretch>
          </p:blipFill>
          <p:spPr>
            <a:xfrm>
              <a:off x="1276268" y="5516074"/>
              <a:ext cx="2980390" cy="904875"/>
            </a:xfrm>
            <a:prstGeom prst="rect">
              <a:avLst/>
            </a:prstGeom>
          </p:spPr>
        </p:pic>
        <p:pic>
          <p:nvPicPr>
            <p:cNvPr id="12" name="Image 11" descr="EEX - European Energy Exchange - Europex">
              <a:extLst>
                <a:ext uri="{FF2B5EF4-FFF2-40B4-BE49-F238E27FC236}">
                  <a16:creationId xmlns:a16="http://schemas.microsoft.com/office/drawing/2014/main" id="{D51AED66-3FC2-69B2-8EA4-7817E80D0CF1}"/>
                </a:ext>
              </a:extLst>
            </p:cNvPr>
            <p:cNvPicPr>
              <a:picLocks noChangeAspect="1"/>
            </p:cNvPicPr>
            <p:nvPr/>
          </p:nvPicPr>
          <p:blipFill>
            <a:blip r:embed="rId3"/>
            <a:stretch>
              <a:fillRect/>
            </a:stretch>
          </p:blipFill>
          <p:spPr>
            <a:xfrm>
              <a:off x="4423065" y="5448798"/>
              <a:ext cx="1847270" cy="1009650"/>
            </a:xfrm>
            <a:prstGeom prst="rect">
              <a:avLst/>
            </a:prstGeom>
          </p:spPr>
        </p:pic>
        <p:pic>
          <p:nvPicPr>
            <p:cNvPr id="13" name="Image 12" descr="ICE Endex - Europex">
              <a:extLst>
                <a:ext uri="{FF2B5EF4-FFF2-40B4-BE49-F238E27FC236}">
                  <a16:creationId xmlns:a16="http://schemas.microsoft.com/office/drawing/2014/main" id="{EA3BA4D1-EC89-5AED-9896-E48775A6A4A0}"/>
                </a:ext>
              </a:extLst>
            </p:cNvPr>
            <p:cNvPicPr>
              <a:picLocks noChangeAspect="1"/>
            </p:cNvPicPr>
            <p:nvPr/>
          </p:nvPicPr>
          <p:blipFill>
            <a:blip r:embed="rId4"/>
            <a:stretch>
              <a:fillRect/>
            </a:stretch>
          </p:blipFill>
          <p:spPr>
            <a:xfrm>
              <a:off x="6967928" y="5393748"/>
              <a:ext cx="1320469" cy="1149526"/>
            </a:xfrm>
            <a:prstGeom prst="rect">
              <a:avLst/>
            </a:prstGeom>
          </p:spPr>
        </p:pic>
        <p:sp>
          <p:nvSpPr>
            <p:cNvPr id="3" name="Rectangle 2">
              <a:extLst>
                <a:ext uri="{FF2B5EF4-FFF2-40B4-BE49-F238E27FC236}">
                  <a16:creationId xmlns:a16="http://schemas.microsoft.com/office/drawing/2014/main" id="{8027EEC1-2437-AFAC-0F1B-9465EC47452C}"/>
                </a:ext>
              </a:extLst>
            </p:cNvPr>
            <p:cNvSpPr/>
            <p:nvPr/>
          </p:nvSpPr>
          <p:spPr>
            <a:xfrm>
              <a:off x="1051560" y="5113996"/>
              <a:ext cx="7760970" cy="1679255"/>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7" name="Espace réservé du numéro de diapositive 6">
            <a:extLst>
              <a:ext uri="{FF2B5EF4-FFF2-40B4-BE49-F238E27FC236}">
                <a16:creationId xmlns:a16="http://schemas.microsoft.com/office/drawing/2014/main" id="{169F9642-94F5-7F14-76F7-525C570FEFAD}"/>
              </a:ext>
            </a:extLst>
          </p:cNvPr>
          <p:cNvSpPr>
            <a:spLocks noGrp="1"/>
          </p:cNvSpPr>
          <p:nvPr>
            <p:ph type="sldNum" sz="quarter" idx="12"/>
          </p:nvPr>
        </p:nvSpPr>
        <p:spPr/>
        <p:txBody>
          <a:bodyPr/>
          <a:lstStyle/>
          <a:p>
            <a:fld id="{C7CC0789-4E3B-4896-AB79-9C52DA5A6F9C}" type="slidenum">
              <a:rPr lang="en-GB" smtClean="0"/>
              <a:t>92</a:t>
            </a:fld>
            <a:endParaRPr lang="en-GB"/>
          </a:p>
        </p:txBody>
      </p:sp>
    </p:spTree>
    <p:extLst>
      <p:ext uri="{BB962C8B-B14F-4D97-AF65-F5344CB8AC3E}">
        <p14:creationId xmlns:p14="http://schemas.microsoft.com/office/powerpoint/2010/main" val="13234832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B1901DA-02FA-1881-6EE2-F8BE6A8CFB32}"/>
              </a:ext>
            </a:extLst>
          </p:cNvPr>
          <p:cNvSpPr txBox="1"/>
          <p:nvPr/>
        </p:nvSpPr>
        <p:spPr>
          <a:xfrm>
            <a:off x="546100" y="2974546"/>
            <a:ext cx="9525000" cy="3477875"/>
          </a:xfrm>
          <a:prstGeom prst="rect">
            <a:avLst/>
          </a:prstGeom>
          <a:noFill/>
        </p:spPr>
        <p:txBody>
          <a:bodyPr wrap="square">
            <a:spAutoFit/>
          </a:bodyPr>
          <a:lstStyle/>
          <a:p>
            <a:pPr algn="just"/>
            <a:r>
              <a:rPr lang="en-GB" sz="2000">
                <a:latin typeface="Arial" panose="020B0604020202020204" pitchFamily="34" charset="0"/>
                <a:cs typeface="Arial" panose="020B0604020202020204" pitchFamily="34" charset="0"/>
              </a:rPr>
              <a:t>The goal of the producer is to maximize profit, which is calculated as revenue minus costs. Revenue is simply the quantity of energy sold multiplied by the price at which it is sold.</a:t>
            </a:r>
          </a:p>
          <a:p>
            <a:pPr algn="just"/>
            <a:endParaRPr lang="en-GB" sz="2000">
              <a:latin typeface="Arial" panose="020B0604020202020204" pitchFamily="34" charset="0"/>
              <a:cs typeface="Arial" panose="020B0604020202020204" pitchFamily="34" charset="0"/>
            </a:endParaRPr>
          </a:p>
          <a:p>
            <a:pPr algn="just"/>
            <a:r>
              <a:rPr lang="en-GB" sz="2000">
                <a:latin typeface="Arial" panose="020B0604020202020204" pitchFamily="34" charset="0"/>
                <a:cs typeface="Arial" panose="020B0604020202020204" pitchFamily="34" charset="0"/>
              </a:rPr>
              <a:t>Costs are generally divided into two categories:</a:t>
            </a:r>
          </a:p>
          <a:p>
            <a:pPr algn="just"/>
            <a:endParaRPr lang="en-GB" sz="1000">
              <a:latin typeface="Arial" panose="020B0604020202020204" pitchFamily="34" charset="0"/>
              <a:cs typeface="Arial" panose="020B0604020202020204" pitchFamily="34" charset="0"/>
            </a:endParaRPr>
          </a:p>
          <a:p>
            <a:pPr algn="just"/>
            <a:r>
              <a:rPr lang="en-GB" sz="2000" b="1">
                <a:latin typeface="Arial" panose="020B0604020202020204" pitchFamily="34" charset="0"/>
                <a:cs typeface="Arial" panose="020B0604020202020204" pitchFamily="34" charset="0"/>
              </a:rPr>
              <a:t>Long-term costs: </a:t>
            </a:r>
            <a:r>
              <a:rPr lang="en-GB" sz="2000">
                <a:latin typeface="Arial" panose="020B0604020202020204" pitchFamily="34" charset="0"/>
                <a:cs typeface="Arial" panose="020B0604020202020204" pitchFamily="34" charset="0"/>
              </a:rPr>
              <a:t>investments and maintenance costs.</a:t>
            </a:r>
          </a:p>
          <a:p>
            <a:pPr algn="just"/>
            <a:endParaRPr lang="en-GB" sz="1000">
              <a:latin typeface="Arial" panose="020B0604020202020204" pitchFamily="34" charset="0"/>
              <a:cs typeface="Arial" panose="020B0604020202020204" pitchFamily="34" charset="0"/>
            </a:endParaRPr>
          </a:p>
          <a:p>
            <a:pPr algn="just"/>
            <a:r>
              <a:rPr lang="en-GB" sz="2000" b="1">
                <a:latin typeface="Arial" panose="020B0604020202020204" pitchFamily="34" charset="0"/>
                <a:cs typeface="Arial" panose="020B0604020202020204" pitchFamily="34" charset="0"/>
              </a:rPr>
              <a:t>Short-term costs: </a:t>
            </a:r>
            <a:r>
              <a:rPr lang="en-GB" sz="2000">
                <a:latin typeface="Arial" panose="020B0604020202020204" pitchFamily="34" charset="0"/>
                <a:cs typeface="Arial" panose="020B0604020202020204" pitchFamily="34" charset="0"/>
              </a:rPr>
              <a:t>operational and fuel costs, etc.</a:t>
            </a:r>
          </a:p>
          <a:p>
            <a:pPr algn="just"/>
            <a:endParaRPr lang="en-GB" sz="2000">
              <a:latin typeface="Arial" panose="020B0604020202020204" pitchFamily="34" charset="0"/>
              <a:cs typeface="Arial" panose="020B0604020202020204" pitchFamily="34" charset="0"/>
            </a:endParaRPr>
          </a:p>
          <a:p>
            <a:pPr algn="just"/>
            <a:r>
              <a:rPr lang="en-GB" sz="2000">
                <a:latin typeface="Arial" panose="020B0604020202020204" pitchFamily="34" charset="0"/>
                <a:cs typeface="Arial" panose="020B0604020202020204" pitchFamily="34" charset="0"/>
              </a:rPr>
              <a:t>Another important cost is the marginal cost of production, which is the cost of producing the last unit of energy.</a:t>
            </a:r>
          </a:p>
        </p:txBody>
      </p:sp>
      <p:sp>
        <p:nvSpPr>
          <p:cNvPr id="8" name="ZoneTexte 7">
            <a:extLst>
              <a:ext uri="{FF2B5EF4-FFF2-40B4-BE49-F238E27FC236}">
                <a16:creationId xmlns:a16="http://schemas.microsoft.com/office/drawing/2014/main" id="{E41D8B5C-A92B-F1A1-530E-27BB169DCDC1}"/>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A simplified view of the producer (1/2)</a:t>
            </a:r>
            <a:endParaRPr lang="fr-FR"/>
          </a:p>
        </p:txBody>
      </p:sp>
      <p:sp>
        <p:nvSpPr>
          <p:cNvPr id="10" name="ZoneTexte 9">
            <a:extLst>
              <a:ext uri="{FF2B5EF4-FFF2-40B4-BE49-F238E27FC236}">
                <a16:creationId xmlns:a16="http://schemas.microsoft.com/office/drawing/2014/main" id="{9244EF35-E2FD-25EA-156D-8FF2DDD18A33}"/>
              </a:ext>
            </a:extLst>
          </p:cNvPr>
          <p:cNvSpPr txBox="1"/>
          <p:nvPr/>
        </p:nvSpPr>
        <p:spPr>
          <a:xfrm>
            <a:off x="546100" y="2037543"/>
            <a:ext cx="9525000" cy="707886"/>
          </a:xfrm>
          <a:prstGeom prst="rect">
            <a:avLst/>
          </a:prstGeom>
          <a:noFill/>
        </p:spPr>
        <p:txBody>
          <a:bodyPr wrap="square">
            <a:spAutoFit/>
          </a:bodyPr>
          <a:lstStyle/>
          <a:p>
            <a:pPr algn="just"/>
            <a:r>
              <a:rPr lang="en-GB" sz="2000">
                <a:latin typeface="Arial" panose="020B0604020202020204" pitchFamily="34" charset="0"/>
                <a:cs typeface="Arial" panose="020B0604020202020204" pitchFamily="34" charset="0"/>
              </a:rPr>
              <a:t>Now, let us take a closer look at two specific actors: the </a:t>
            </a:r>
            <a:r>
              <a:rPr lang="en-GB" sz="2000" b="1">
                <a:latin typeface="Arial" panose="020B0604020202020204" pitchFamily="34" charset="0"/>
                <a:cs typeface="Arial" panose="020B0604020202020204" pitchFamily="34" charset="0"/>
              </a:rPr>
              <a:t>producer (generator) </a:t>
            </a:r>
            <a:r>
              <a:rPr lang="en-GB" sz="2000">
                <a:latin typeface="Arial" panose="020B0604020202020204" pitchFamily="34" charset="0"/>
                <a:cs typeface="Arial" panose="020B0604020202020204" pitchFamily="34" charset="0"/>
              </a:rPr>
              <a:t>and the </a:t>
            </a:r>
            <a:r>
              <a:rPr lang="en-GB" sz="2000" b="1">
                <a:latin typeface="Arial" panose="020B0604020202020204" pitchFamily="34" charset="0"/>
                <a:cs typeface="Arial" panose="020B0604020202020204" pitchFamily="34" charset="0"/>
              </a:rPr>
              <a:t>retailer (provider)</a:t>
            </a:r>
            <a:r>
              <a:rPr lang="en-GB" sz="2000">
                <a:latin typeface="Arial" panose="020B0604020202020204" pitchFamily="34" charset="0"/>
                <a:cs typeface="Arial" panose="020B0604020202020204" pitchFamily="34" charset="0"/>
              </a:rPr>
              <a:t>.</a:t>
            </a:r>
            <a:r>
              <a:rPr lang="en-GB" sz="2000" b="1">
                <a:latin typeface="Arial" panose="020B0604020202020204" pitchFamily="34" charset="0"/>
                <a:cs typeface="Arial" panose="020B0604020202020204" pitchFamily="34" charset="0"/>
              </a:rPr>
              <a:t> </a:t>
            </a:r>
            <a:r>
              <a:rPr lang="en-GB" sz="2000">
                <a:latin typeface="Arial" panose="020B0604020202020204" pitchFamily="34" charset="0"/>
                <a:cs typeface="Arial" panose="020B0604020202020204" pitchFamily="34" charset="0"/>
              </a:rPr>
              <a:t>Let us start with the producer.</a:t>
            </a:r>
          </a:p>
        </p:txBody>
      </p:sp>
      <p:sp>
        <p:nvSpPr>
          <p:cNvPr id="5" name="Espace réservé du numéro de diapositive 4">
            <a:extLst>
              <a:ext uri="{FF2B5EF4-FFF2-40B4-BE49-F238E27FC236}">
                <a16:creationId xmlns:a16="http://schemas.microsoft.com/office/drawing/2014/main" id="{2548DDBD-A0C0-0A8E-8188-9ECFFCF28CE9}"/>
              </a:ext>
            </a:extLst>
          </p:cNvPr>
          <p:cNvSpPr>
            <a:spLocks noGrp="1"/>
          </p:cNvSpPr>
          <p:nvPr>
            <p:ph type="sldNum" sz="quarter" idx="12"/>
          </p:nvPr>
        </p:nvSpPr>
        <p:spPr/>
        <p:txBody>
          <a:bodyPr/>
          <a:lstStyle/>
          <a:p>
            <a:fld id="{C7CC0789-4E3B-4896-AB79-9C52DA5A6F9C}" type="slidenum">
              <a:rPr lang="en-GB" smtClean="0"/>
              <a:t>93</a:t>
            </a:fld>
            <a:endParaRPr lang="en-GB"/>
          </a:p>
        </p:txBody>
      </p:sp>
    </p:spTree>
    <p:extLst>
      <p:ext uri="{BB962C8B-B14F-4D97-AF65-F5344CB8AC3E}">
        <p14:creationId xmlns:p14="http://schemas.microsoft.com/office/powerpoint/2010/main" val="38587417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3035C06A-FDF6-7DF4-91D0-D6D89D8A60D8}"/>
                  </a:ext>
                </a:extLst>
              </p:cNvPr>
              <p:cNvSpPr txBox="1"/>
              <p:nvPr/>
            </p:nvSpPr>
            <p:spPr>
              <a:xfrm>
                <a:off x="546101" y="1298616"/>
                <a:ext cx="9534299" cy="5900141"/>
              </a:xfrm>
              <a:prstGeom prst="rect">
                <a:avLst/>
              </a:prstGeom>
              <a:noFill/>
            </p:spPr>
            <p:txBody>
              <a:bodyPr wrap="square" lIns="91440" tIns="45720" rIns="91440" bIns="45720" anchor="t">
                <a:spAutoFit/>
              </a:bodyPr>
              <a:lstStyle/>
              <a:p>
                <a:pPr algn="just"/>
                <a:r>
                  <a:rPr lang="fr-FR" sz="2000">
                    <a:solidFill>
                      <a:srgbClr val="000000"/>
                    </a:solidFill>
                    <a:latin typeface="Arial"/>
                    <a:ea typeface="Calibri"/>
                    <a:cs typeface="Calibri"/>
                  </a:rPr>
                  <a:t>Let us consider a generating company that tries to maximise the profits </a:t>
                </a:r>
                <a14:m>
                  <m:oMath xmlns:m="http://schemas.openxmlformats.org/officeDocument/2006/math">
                    <m:sSub>
                      <m:sSubPr>
                        <m:ctrlPr>
                          <a:rPr lang="fr-FR" sz="2000" i="1" smtClean="0">
                            <a:solidFill>
                              <a:srgbClr val="000000"/>
                            </a:solidFill>
                            <a:latin typeface="Cambria Math" panose="02040503050406030204" pitchFamily="18" charset="0"/>
                            <a:ea typeface="Calibri"/>
                            <a:cs typeface="Calibri"/>
                          </a:rPr>
                        </m:ctrlPr>
                      </m:sSubPr>
                      <m:e>
                        <m:r>
                          <m:rPr>
                            <m:sty m:val="p"/>
                          </m:rPr>
                          <a:rPr lang="el-GR" sz="2000" i="1" smtClean="0">
                            <a:solidFill>
                              <a:srgbClr val="000000"/>
                            </a:solidFill>
                            <a:latin typeface="Cambria Math" panose="02040503050406030204" pitchFamily="18" charset="0"/>
                            <a:ea typeface="Calibri"/>
                            <a:cs typeface="Calibri"/>
                          </a:rPr>
                          <m:t>Ω</m:t>
                        </m:r>
                      </m:e>
                      <m:sub>
                        <m:r>
                          <a:rPr lang="fr-FR" sz="2000" b="0" i="1" smtClean="0">
                            <a:solidFill>
                              <a:srgbClr val="000000"/>
                            </a:solidFill>
                            <a:latin typeface="Cambria Math" panose="02040503050406030204" pitchFamily="18" charset="0"/>
                            <a:ea typeface="Calibri"/>
                            <a:cs typeface="Calibri"/>
                          </a:rPr>
                          <m:t>𝑖</m:t>
                        </m:r>
                      </m:sub>
                    </m:sSub>
                  </m:oMath>
                </a14:m>
                <a:r>
                  <a:rPr lang="fr-FR" sz="2000">
                    <a:solidFill>
                      <a:srgbClr val="000000"/>
                    </a:solidFill>
                    <a:latin typeface="Arial"/>
                    <a:ea typeface="Calibri"/>
                    <a:cs typeface="Calibri"/>
                  </a:rPr>
                  <a:t> it derives from a single generating unit called unit </a:t>
                </a:r>
                <a14:m>
                  <m:oMath xmlns:m="http://schemas.openxmlformats.org/officeDocument/2006/math">
                    <m:r>
                      <a:rPr lang="fr-FR" sz="2000" i="1" dirty="0" smtClean="0">
                        <a:solidFill>
                          <a:srgbClr val="000000"/>
                        </a:solidFill>
                        <a:latin typeface="Cambria Math" panose="02040503050406030204" pitchFamily="18" charset="0"/>
                        <a:ea typeface="Calibri"/>
                        <a:cs typeface="Calibri"/>
                      </a:rPr>
                      <m:t>𝑖</m:t>
                    </m:r>
                  </m:oMath>
                </a14:m>
                <a:r>
                  <a:rPr lang="fr-FR" sz="2000">
                    <a:solidFill>
                      <a:srgbClr val="000000"/>
                    </a:solidFill>
                    <a:latin typeface="Arial"/>
                    <a:ea typeface="Calibri"/>
                    <a:cs typeface="Calibri"/>
                  </a:rPr>
                  <a:t>.</a:t>
                </a:r>
                <a:endParaRPr lang="fr-FR" sz="2000">
                  <a:latin typeface="Arial"/>
                  <a:cs typeface="Arial"/>
                </a:endParaRPr>
              </a:p>
              <a:p>
                <a:pPr algn="just"/>
                <a:endParaRPr lang="fr-FR" sz="1000">
                  <a:solidFill>
                    <a:srgbClr val="000000"/>
                  </a:solidFill>
                  <a:latin typeface="Arial"/>
                  <a:cs typeface="Calibri"/>
                </a:endParaRPr>
              </a:p>
              <a:p>
                <a:pPr algn="just"/>
                <a:r>
                  <a:rPr lang="fr-FR" sz="2000">
                    <a:solidFill>
                      <a:srgbClr val="000000"/>
                    </a:solidFill>
                    <a:latin typeface="Arial"/>
                    <a:cs typeface="Calibri"/>
                  </a:rPr>
                  <a:t>Mathematically, this resolves to solving the problem:</a:t>
                </a:r>
              </a:p>
              <a:p>
                <a:pPr algn="just"/>
                <a:endParaRPr lang="fr-FR" sz="2000">
                  <a:solidFill>
                    <a:srgbClr val="000000"/>
                  </a:solidFill>
                  <a:latin typeface="Arial"/>
                  <a:cs typeface="Calibri"/>
                </a:endParaRPr>
              </a:p>
              <a:p>
                <a:pPr algn="just"/>
                <a:endParaRPr lang="fr-FR" sz="2000">
                  <a:solidFill>
                    <a:srgbClr val="000000"/>
                  </a:solidFill>
                  <a:latin typeface="Arial"/>
                  <a:cs typeface="Calibri"/>
                </a:endParaRPr>
              </a:p>
              <a:p>
                <a:pPr algn="just"/>
                <a14:m>
                  <m:oMathPara xmlns:m="http://schemas.openxmlformats.org/officeDocument/2006/math">
                    <m:oMathParaPr>
                      <m:jc m:val="centerGroup"/>
                    </m:oMathParaPr>
                    <m:oMath xmlns:m="http://schemas.openxmlformats.org/officeDocument/2006/math">
                      <m:r>
                        <m:rPr>
                          <m:sty m:val="p"/>
                        </m:rPr>
                        <a:rPr lang="fr-BE" sz="2000" b="0" i="0" smtClean="0">
                          <a:solidFill>
                            <a:schemeClr val="tx1"/>
                          </a:solidFill>
                          <a:latin typeface="Cambria Math" panose="02040503050406030204" pitchFamily="18" charset="0"/>
                          <a:cs typeface="Arial"/>
                        </a:rPr>
                        <m:t>max</m:t>
                      </m:r>
                      <m:r>
                        <a:rPr lang="fr-BE" sz="2000" b="0" i="0" smtClean="0">
                          <a:solidFill>
                            <a:schemeClr val="tx1"/>
                          </a:solidFill>
                          <a:latin typeface="Cambria Math" panose="02040503050406030204" pitchFamily="18" charset="0"/>
                          <a:cs typeface="Arial"/>
                        </a:rPr>
                        <m:t>(</m:t>
                      </m:r>
                      <m:sSub>
                        <m:sSubPr>
                          <m:ctrlPr>
                            <a:rPr lang="fr-FR" sz="2000" i="1">
                              <a:solidFill>
                                <a:schemeClr val="tx1"/>
                              </a:solidFill>
                              <a:latin typeface="Cambria Math" panose="02040503050406030204" pitchFamily="18" charset="0"/>
                              <a:ea typeface="Calibri"/>
                              <a:cs typeface="Calibri"/>
                            </a:rPr>
                          </m:ctrlPr>
                        </m:sSubPr>
                        <m:e>
                          <m:r>
                            <m:rPr>
                              <m:sty m:val="p"/>
                            </m:rPr>
                            <a:rPr lang="el-GR" sz="2000" i="1">
                              <a:solidFill>
                                <a:schemeClr val="tx1"/>
                              </a:solidFill>
                              <a:latin typeface="Cambria Math" panose="02040503050406030204" pitchFamily="18" charset="0"/>
                              <a:ea typeface="Calibri"/>
                              <a:cs typeface="Calibri"/>
                            </a:rPr>
                            <m:t>Ω</m:t>
                          </m:r>
                        </m:e>
                        <m:sub>
                          <m:r>
                            <a:rPr lang="fr-FR" sz="2000" i="1">
                              <a:solidFill>
                                <a:schemeClr val="tx1"/>
                              </a:solidFill>
                              <a:latin typeface="Cambria Math" panose="02040503050406030204" pitchFamily="18" charset="0"/>
                              <a:ea typeface="Calibri"/>
                              <a:cs typeface="Calibri"/>
                            </a:rPr>
                            <m:t>𝑖</m:t>
                          </m:r>
                        </m:sub>
                      </m:sSub>
                      <m:r>
                        <a:rPr lang="fr-BE" sz="2000" b="0" i="1" smtClean="0">
                          <a:solidFill>
                            <a:schemeClr val="tx1"/>
                          </a:solidFill>
                          <a:latin typeface="Cambria Math" panose="02040503050406030204" pitchFamily="18" charset="0"/>
                          <a:ea typeface="Calibri"/>
                          <a:cs typeface="Calibri"/>
                        </a:rPr>
                        <m:t>)=</m:t>
                      </m:r>
                      <m:r>
                        <m:rPr>
                          <m:sty m:val="p"/>
                        </m:rPr>
                        <a:rPr lang="fr-BE" sz="2000" b="0" i="0" smtClean="0">
                          <a:solidFill>
                            <a:schemeClr val="tx1"/>
                          </a:solidFill>
                          <a:latin typeface="Cambria Math" panose="02040503050406030204" pitchFamily="18" charset="0"/>
                          <a:ea typeface="Calibri"/>
                          <a:cs typeface="Calibri"/>
                        </a:rPr>
                        <m:t>max</m:t>
                      </m:r>
                      <m:r>
                        <a:rPr lang="fr-BE" sz="2000" b="0" i="1" smtClean="0">
                          <a:solidFill>
                            <a:schemeClr val="tx1"/>
                          </a:solidFill>
                          <a:latin typeface="Cambria Math" panose="02040503050406030204" pitchFamily="18" charset="0"/>
                          <a:ea typeface="Calibri"/>
                          <a:cs typeface="Calibri"/>
                        </a:rPr>
                        <m:t>⁡(</m:t>
                      </m:r>
                      <m:r>
                        <a:rPr lang="fr-FR" sz="2000" i="1">
                          <a:solidFill>
                            <a:schemeClr val="tx1"/>
                          </a:solidFill>
                          <a:latin typeface="Cambria Math" panose="02040503050406030204" pitchFamily="18" charset="0"/>
                          <a:ea typeface="Cambria Math" panose="02040503050406030204" pitchFamily="18" charset="0"/>
                          <a:cs typeface="Calibri"/>
                        </a:rPr>
                        <m:t>𝜋</m:t>
                      </m:r>
                      <m:sSub>
                        <m:sSubPr>
                          <m:ctrlPr>
                            <a:rPr lang="fr-FR" sz="2000" i="1">
                              <a:solidFill>
                                <a:schemeClr val="tx1"/>
                              </a:solidFill>
                              <a:latin typeface="Cambria Math" panose="02040503050406030204" pitchFamily="18" charset="0"/>
                              <a:ea typeface="Calibri"/>
                              <a:cs typeface="Calibri"/>
                            </a:rPr>
                          </m:ctrlPr>
                        </m:sSubPr>
                        <m:e>
                          <m:r>
                            <a:rPr lang="fr-FR" sz="2000" i="1">
                              <a:solidFill>
                                <a:schemeClr val="tx1"/>
                              </a:solidFill>
                              <a:latin typeface="Cambria Math" panose="02040503050406030204" pitchFamily="18" charset="0"/>
                              <a:ea typeface="Calibri"/>
                              <a:cs typeface="Calibri"/>
                            </a:rPr>
                            <m:t>𝑃</m:t>
                          </m:r>
                        </m:e>
                        <m:sub>
                          <m:r>
                            <a:rPr lang="fr-FR" sz="2000" i="1">
                              <a:solidFill>
                                <a:schemeClr val="tx1"/>
                              </a:solidFill>
                              <a:latin typeface="Cambria Math" panose="02040503050406030204" pitchFamily="18" charset="0"/>
                              <a:ea typeface="Calibri"/>
                              <a:cs typeface="Calibri"/>
                            </a:rPr>
                            <m:t>𝑖</m:t>
                          </m:r>
                        </m:sub>
                      </m:sSub>
                      <m:r>
                        <a:rPr lang="fr-BE" sz="2000" b="0" i="1" smtClean="0">
                          <a:solidFill>
                            <a:schemeClr val="tx1"/>
                          </a:solidFill>
                          <a:latin typeface="Cambria Math" panose="02040503050406030204" pitchFamily="18" charset="0"/>
                          <a:ea typeface="Calibri"/>
                          <a:cs typeface="Calibri"/>
                        </a:rPr>
                        <m:t>−</m:t>
                      </m:r>
                      <m:sSub>
                        <m:sSubPr>
                          <m:ctrlPr>
                            <a:rPr lang="fr-FR" sz="2000" i="1">
                              <a:solidFill>
                                <a:schemeClr val="tx1"/>
                              </a:solidFill>
                              <a:latin typeface="Cambria Math" panose="02040503050406030204" pitchFamily="18" charset="0"/>
                              <a:ea typeface="Calibri"/>
                              <a:cs typeface="Calibri"/>
                            </a:rPr>
                          </m:ctrlPr>
                        </m:sSubPr>
                        <m:e>
                          <m:r>
                            <a:rPr lang="fr-FR" sz="2000" i="1">
                              <a:solidFill>
                                <a:schemeClr val="tx1"/>
                              </a:solidFill>
                              <a:latin typeface="Cambria Math" panose="02040503050406030204" pitchFamily="18" charset="0"/>
                              <a:ea typeface="Calibri"/>
                              <a:cs typeface="Calibri"/>
                            </a:rPr>
                            <m:t>𝐶</m:t>
                          </m:r>
                        </m:e>
                        <m:sub>
                          <m:r>
                            <a:rPr lang="fr-FR" sz="2000" i="1">
                              <a:solidFill>
                                <a:schemeClr val="tx1"/>
                              </a:solidFill>
                              <a:latin typeface="Cambria Math" panose="02040503050406030204" pitchFamily="18" charset="0"/>
                              <a:ea typeface="Calibri"/>
                              <a:cs typeface="Calibri"/>
                            </a:rPr>
                            <m:t>𝑖</m:t>
                          </m:r>
                        </m:sub>
                      </m:sSub>
                      <m:d>
                        <m:dPr>
                          <m:ctrlPr>
                            <a:rPr lang="fr-FR" sz="2000" i="1">
                              <a:solidFill>
                                <a:schemeClr val="tx1"/>
                              </a:solidFill>
                              <a:latin typeface="Cambria Math" panose="02040503050406030204" pitchFamily="18" charset="0"/>
                              <a:ea typeface="Calibri"/>
                              <a:cs typeface="Calibri"/>
                            </a:rPr>
                          </m:ctrlPr>
                        </m:dPr>
                        <m:e>
                          <m:sSub>
                            <m:sSubPr>
                              <m:ctrlPr>
                                <a:rPr lang="fr-FR" sz="2000" i="1">
                                  <a:solidFill>
                                    <a:schemeClr val="tx1"/>
                                  </a:solidFill>
                                  <a:latin typeface="Cambria Math" panose="02040503050406030204" pitchFamily="18" charset="0"/>
                                  <a:ea typeface="Calibri"/>
                                  <a:cs typeface="Calibri"/>
                                </a:rPr>
                              </m:ctrlPr>
                            </m:sSubPr>
                            <m:e>
                              <m:r>
                                <a:rPr lang="fr-FR" sz="2000" i="1">
                                  <a:solidFill>
                                    <a:schemeClr val="tx1"/>
                                  </a:solidFill>
                                  <a:latin typeface="Cambria Math" panose="02040503050406030204" pitchFamily="18" charset="0"/>
                                  <a:ea typeface="Calibri"/>
                                  <a:cs typeface="Calibri"/>
                                </a:rPr>
                                <m:t>𝑃</m:t>
                              </m:r>
                            </m:e>
                            <m:sub>
                              <m:r>
                                <a:rPr lang="fr-FR" sz="2000" i="1">
                                  <a:solidFill>
                                    <a:schemeClr val="tx1"/>
                                  </a:solidFill>
                                  <a:latin typeface="Cambria Math" panose="02040503050406030204" pitchFamily="18" charset="0"/>
                                  <a:ea typeface="Calibri"/>
                                  <a:cs typeface="Calibri"/>
                                </a:rPr>
                                <m:t>𝑖</m:t>
                              </m:r>
                            </m:sub>
                          </m:sSub>
                        </m:e>
                      </m:d>
                      <m:r>
                        <a:rPr lang="fr-BE" sz="2000" b="0" i="1" smtClean="0">
                          <a:solidFill>
                            <a:schemeClr val="tx1"/>
                          </a:solidFill>
                          <a:latin typeface="Cambria Math" panose="02040503050406030204" pitchFamily="18" charset="0"/>
                          <a:ea typeface="Calibri"/>
                          <a:cs typeface="Calibri"/>
                        </a:rPr>
                        <m:t>)</m:t>
                      </m:r>
                    </m:oMath>
                  </m:oMathPara>
                </a14:m>
                <a:endParaRPr lang="fr-FR" sz="2000">
                  <a:solidFill>
                    <a:schemeClr val="tx1"/>
                  </a:solidFill>
                  <a:latin typeface="Arial"/>
                  <a:cs typeface="Arial"/>
                </a:endParaRPr>
              </a:p>
              <a:p>
                <a:pPr algn="just"/>
                <a:endParaRPr lang="fr-FR" sz="2000">
                  <a:solidFill>
                    <a:srgbClr val="000000"/>
                  </a:solidFill>
                  <a:latin typeface="Arial"/>
                  <a:ea typeface="Calibri"/>
                  <a:cs typeface="Calibri"/>
                </a:endParaRPr>
              </a:p>
              <a:p>
                <a:pPr algn="just"/>
                <a:endParaRPr lang="fr-FR" sz="2000">
                  <a:solidFill>
                    <a:srgbClr val="000000"/>
                  </a:solidFill>
                  <a:latin typeface="Arial"/>
                  <a:ea typeface="Calibri"/>
                  <a:cs typeface="Calibri"/>
                </a:endParaRPr>
              </a:p>
              <a:p>
                <a:pPr algn="just"/>
                <a:r>
                  <a:rPr lang="fr-FR" sz="2000">
                    <a:solidFill>
                      <a:srgbClr val="000000"/>
                    </a:solidFill>
                    <a:latin typeface="Arial"/>
                    <a:ea typeface="Calibri"/>
                    <a:cs typeface="Calibri"/>
                  </a:rPr>
                  <a:t>where </a:t>
                </a:r>
                <a14:m>
                  <m:oMath xmlns:m="http://schemas.openxmlformats.org/officeDocument/2006/math">
                    <m:sSub>
                      <m:sSubPr>
                        <m:ctrlPr>
                          <a:rPr lang="fr-FR" sz="2000" i="1" smtClean="0">
                            <a:solidFill>
                              <a:srgbClr val="000000"/>
                            </a:solidFill>
                            <a:latin typeface="Cambria Math" panose="02040503050406030204" pitchFamily="18" charset="0"/>
                            <a:ea typeface="Calibri"/>
                            <a:cs typeface="Calibri"/>
                          </a:rPr>
                        </m:ctrlPr>
                      </m:sSubPr>
                      <m:e>
                        <m:r>
                          <a:rPr lang="fr-FR" sz="2000" b="0" i="1" smtClean="0">
                            <a:solidFill>
                              <a:srgbClr val="000000"/>
                            </a:solidFill>
                            <a:latin typeface="Cambria Math" panose="02040503050406030204" pitchFamily="18" charset="0"/>
                            <a:ea typeface="Calibri"/>
                            <a:cs typeface="Calibri"/>
                          </a:rPr>
                          <m:t>𝑃</m:t>
                        </m:r>
                      </m:e>
                      <m:sub>
                        <m:r>
                          <a:rPr lang="fr-FR" sz="2000" b="0" i="1" smtClean="0">
                            <a:solidFill>
                              <a:srgbClr val="000000"/>
                            </a:solidFill>
                            <a:latin typeface="Cambria Math" panose="02040503050406030204" pitchFamily="18" charset="0"/>
                            <a:ea typeface="Calibri"/>
                            <a:cs typeface="Calibri"/>
                          </a:rPr>
                          <m:t>𝑖</m:t>
                        </m:r>
                      </m:sub>
                    </m:sSub>
                  </m:oMath>
                </a14:m>
                <a:r>
                  <a:rPr lang="fr-FR" sz="2000">
                    <a:solidFill>
                      <a:srgbClr val="000000"/>
                    </a:solidFill>
                    <a:latin typeface="Arial"/>
                    <a:ea typeface="Calibri"/>
                    <a:cs typeface="Calibri"/>
                  </a:rPr>
                  <a:t> is the power produced, </a:t>
                </a:r>
                <a14:m>
                  <m:oMath xmlns:m="http://schemas.openxmlformats.org/officeDocument/2006/math">
                    <m:r>
                      <a:rPr lang="fr-FR" sz="2000" i="1" smtClean="0">
                        <a:solidFill>
                          <a:srgbClr val="000000"/>
                        </a:solidFill>
                        <a:latin typeface="Cambria Math" panose="02040503050406030204" pitchFamily="18" charset="0"/>
                        <a:ea typeface="Cambria Math" panose="02040503050406030204" pitchFamily="18" charset="0"/>
                        <a:cs typeface="Calibri"/>
                      </a:rPr>
                      <m:t>𝜋</m:t>
                    </m:r>
                  </m:oMath>
                </a14:m>
                <a:r>
                  <a:rPr lang="fr-FR" sz="2000">
                    <a:solidFill>
                      <a:srgbClr val="000000"/>
                    </a:solidFill>
                    <a:latin typeface="Arial"/>
                    <a:ea typeface="Calibri"/>
                    <a:cs typeface="Calibri"/>
                  </a:rPr>
                  <a:t> is the price at which this production is sold, and </a:t>
                </a:r>
                <a14:m>
                  <m:oMath xmlns:m="http://schemas.openxmlformats.org/officeDocument/2006/math">
                    <m:sSub>
                      <m:sSubPr>
                        <m:ctrlPr>
                          <a:rPr lang="fr-FR" sz="2000" i="1" smtClean="0">
                            <a:solidFill>
                              <a:srgbClr val="000000"/>
                            </a:solidFill>
                            <a:latin typeface="Cambria Math" panose="02040503050406030204" pitchFamily="18" charset="0"/>
                            <a:ea typeface="Calibri"/>
                            <a:cs typeface="Calibri"/>
                          </a:rPr>
                        </m:ctrlPr>
                      </m:sSubPr>
                      <m:e>
                        <m:r>
                          <a:rPr lang="fr-FR" sz="2000" b="0" i="1" smtClean="0">
                            <a:solidFill>
                              <a:srgbClr val="000000"/>
                            </a:solidFill>
                            <a:latin typeface="Cambria Math" panose="02040503050406030204" pitchFamily="18" charset="0"/>
                            <a:ea typeface="Calibri"/>
                            <a:cs typeface="Calibri"/>
                          </a:rPr>
                          <m:t>𝐶</m:t>
                        </m:r>
                      </m:e>
                      <m:sub>
                        <m:r>
                          <a:rPr lang="fr-FR" sz="2000" b="0" i="1" smtClean="0">
                            <a:solidFill>
                              <a:srgbClr val="000000"/>
                            </a:solidFill>
                            <a:latin typeface="Cambria Math" panose="02040503050406030204" pitchFamily="18" charset="0"/>
                            <a:ea typeface="Calibri"/>
                            <a:cs typeface="Calibri"/>
                          </a:rPr>
                          <m:t>𝑖</m:t>
                        </m:r>
                      </m:sub>
                    </m:sSub>
                    <m:r>
                      <a:rPr lang="fr-FR" sz="2000" b="0" i="1" smtClean="0">
                        <a:solidFill>
                          <a:srgbClr val="000000"/>
                        </a:solidFill>
                        <a:latin typeface="Cambria Math" panose="02040503050406030204" pitchFamily="18" charset="0"/>
                        <a:ea typeface="Calibri"/>
                        <a:cs typeface="Calibri"/>
                      </a:rPr>
                      <m:t>(</m:t>
                    </m:r>
                    <m:sSub>
                      <m:sSubPr>
                        <m:ctrlPr>
                          <a:rPr lang="fr-FR" sz="2000" b="0" i="1" smtClean="0">
                            <a:solidFill>
                              <a:srgbClr val="000000"/>
                            </a:solidFill>
                            <a:latin typeface="Cambria Math" panose="02040503050406030204" pitchFamily="18" charset="0"/>
                            <a:ea typeface="Calibri"/>
                            <a:cs typeface="Calibri"/>
                          </a:rPr>
                        </m:ctrlPr>
                      </m:sSubPr>
                      <m:e>
                        <m:r>
                          <a:rPr lang="fr-FR" sz="2000" b="0" i="1" smtClean="0">
                            <a:solidFill>
                              <a:srgbClr val="000000"/>
                            </a:solidFill>
                            <a:latin typeface="Cambria Math" panose="02040503050406030204" pitchFamily="18" charset="0"/>
                            <a:ea typeface="Calibri"/>
                            <a:cs typeface="Calibri"/>
                          </a:rPr>
                          <m:t>𝑃</m:t>
                        </m:r>
                      </m:e>
                      <m:sub>
                        <m:r>
                          <a:rPr lang="fr-FR" sz="2000" b="0" i="1" smtClean="0">
                            <a:solidFill>
                              <a:srgbClr val="000000"/>
                            </a:solidFill>
                            <a:latin typeface="Cambria Math" panose="02040503050406030204" pitchFamily="18" charset="0"/>
                            <a:ea typeface="Calibri"/>
                            <a:cs typeface="Calibri"/>
                          </a:rPr>
                          <m:t>𝑖</m:t>
                        </m:r>
                      </m:sub>
                    </m:sSub>
                    <m:r>
                      <a:rPr lang="fr-FR" sz="2000" b="0" i="1" smtClean="0">
                        <a:solidFill>
                          <a:srgbClr val="000000"/>
                        </a:solidFill>
                        <a:latin typeface="Cambria Math" panose="02040503050406030204" pitchFamily="18" charset="0"/>
                        <a:ea typeface="Calibri"/>
                        <a:cs typeface="Calibri"/>
                      </a:rPr>
                      <m:t>)</m:t>
                    </m:r>
                  </m:oMath>
                </a14:m>
                <a:r>
                  <a:rPr lang="fr-FR" sz="2000">
                    <a:solidFill>
                      <a:srgbClr val="000000"/>
                    </a:solidFill>
                    <a:latin typeface="Arial"/>
                    <a:ea typeface="Calibri"/>
                    <a:cs typeface="Calibri"/>
                  </a:rPr>
                  <a:t> is the</a:t>
                </a:r>
                <a:r>
                  <a:rPr lang="fr-FR" sz="2000">
                    <a:latin typeface="Arial"/>
                    <a:ea typeface="Calibri"/>
                    <a:cs typeface="Calibri"/>
                  </a:rPr>
                  <a:t> </a:t>
                </a:r>
                <a:r>
                  <a:rPr lang="fr-FR" sz="2000">
                    <a:solidFill>
                      <a:schemeClr val="dk1"/>
                    </a:solidFill>
                    <a:latin typeface="Arial"/>
                    <a:ea typeface="Calibri"/>
                    <a:cs typeface="Calibri"/>
                  </a:rPr>
                  <a:t>cost of producing this power</a:t>
                </a:r>
                <a:r>
                  <a:rPr lang="fr-FR" sz="2000">
                    <a:solidFill>
                      <a:srgbClr val="000000"/>
                    </a:solidFill>
                    <a:latin typeface="Arial"/>
                    <a:ea typeface="Calibri"/>
                    <a:cs typeface="Calibri"/>
                  </a:rPr>
                  <a:t>.</a:t>
                </a:r>
                <a:endParaRPr lang="en-US" sz="2000">
                  <a:latin typeface="Arial"/>
                  <a:cs typeface="Arial"/>
                </a:endParaRPr>
              </a:p>
              <a:p>
                <a:pPr algn="just"/>
                <a:endParaRPr lang="fr-FR" sz="2400">
                  <a:solidFill>
                    <a:schemeClr val="dk1"/>
                  </a:solidFill>
                  <a:latin typeface="Arial"/>
                  <a:cs typeface="Calibri"/>
                </a:endParaRPr>
              </a:p>
              <a:p>
                <a:pPr algn="just"/>
                <a:r>
                  <a:rPr lang="fr-FR" sz="2000">
                    <a:solidFill>
                      <a:schemeClr val="tx1"/>
                    </a:solidFill>
                    <a:latin typeface="Arial"/>
                    <a:cs typeface="Calibri"/>
                  </a:rPr>
                  <a:t>Optimality occurs when  </a:t>
                </a:r>
                <a14:m>
                  <m:oMath xmlns:m="http://schemas.openxmlformats.org/officeDocument/2006/math">
                    <m:f>
                      <m:fPr>
                        <m:ctrlPr>
                          <a:rPr lang="fr-FR" sz="2000" i="1" smtClean="0">
                            <a:solidFill>
                              <a:schemeClr val="tx1"/>
                            </a:solidFill>
                            <a:latin typeface="Cambria Math" panose="02040503050406030204" pitchFamily="18" charset="0"/>
                            <a:cs typeface="Calibri"/>
                          </a:rPr>
                        </m:ctrlPr>
                      </m:fPr>
                      <m:num>
                        <m:r>
                          <a:rPr lang="fr-BE" sz="2000" b="0" i="1" smtClean="0">
                            <a:solidFill>
                              <a:schemeClr val="tx1"/>
                            </a:solidFill>
                            <a:latin typeface="Cambria Math" panose="02040503050406030204" pitchFamily="18" charset="0"/>
                            <a:cs typeface="Calibri"/>
                          </a:rPr>
                          <m:t>𝑑</m:t>
                        </m:r>
                        <m:sSub>
                          <m:sSubPr>
                            <m:ctrlPr>
                              <a:rPr lang="fr-FR" sz="2000" i="1">
                                <a:solidFill>
                                  <a:schemeClr val="tx1"/>
                                </a:solidFill>
                                <a:latin typeface="Cambria Math" panose="02040503050406030204" pitchFamily="18" charset="0"/>
                                <a:ea typeface="Calibri"/>
                                <a:cs typeface="Calibri"/>
                              </a:rPr>
                            </m:ctrlPr>
                          </m:sSubPr>
                          <m:e>
                            <m:r>
                              <m:rPr>
                                <m:sty m:val="p"/>
                              </m:rPr>
                              <a:rPr lang="el-GR" sz="2000" i="1">
                                <a:solidFill>
                                  <a:schemeClr val="tx1"/>
                                </a:solidFill>
                                <a:latin typeface="Cambria Math" panose="02040503050406030204" pitchFamily="18" charset="0"/>
                                <a:ea typeface="Calibri"/>
                                <a:cs typeface="Calibri"/>
                              </a:rPr>
                              <m:t>Ω</m:t>
                            </m:r>
                          </m:e>
                          <m:sub>
                            <m:r>
                              <a:rPr lang="fr-FR" sz="2000" i="1">
                                <a:solidFill>
                                  <a:schemeClr val="tx1"/>
                                </a:solidFill>
                                <a:latin typeface="Cambria Math" panose="02040503050406030204" pitchFamily="18" charset="0"/>
                                <a:ea typeface="Calibri"/>
                                <a:cs typeface="Calibri"/>
                              </a:rPr>
                              <m:t>𝑖</m:t>
                            </m:r>
                          </m:sub>
                        </m:sSub>
                      </m:num>
                      <m:den>
                        <m:r>
                          <a:rPr lang="fr-BE" sz="2000" b="0" i="1" smtClean="0">
                            <a:solidFill>
                              <a:schemeClr val="tx1"/>
                            </a:solidFill>
                            <a:latin typeface="Cambria Math" panose="02040503050406030204" pitchFamily="18" charset="0"/>
                            <a:cs typeface="Calibri"/>
                          </a:rPr>
                          <m:t>𝑑</m:t>
                        </m:r>
                        <m:sSub>
                          <m:sSubPr>
                            <m:ctrlPr>
                              <a:rPr lang="fr-FR" sz="2000" i="1">
                                <a:solidFill>
                                  <a:schemeClr val="tx1"/>
                                </a:solidFill>
                                <a:latin typeface="Cambria Math" panose="02040503050406030204" pitchFamily="18" charset="0"/>
                                <a:ea typeface="Calibri"/>
                                <a:cs typeface="Calibri"/>
                              </a:rPr>
                            </m:ctrlPr>
                          </m:sSubPr>
                          <m:e>
                            <m:r>
                              <a:rPr lang="fr-FR" sz="2000" i="1">
                                <a:solidFill>
                                  <a:schemeClr val="tx1"/>
                                </a:solidFill>
                                <a:latin typeface="Cambria Math" panose="02040503050406030204" pitchFamily="18" charset="0"/>
                                <a:ea typeface="Calibri"/>
                                <a:cs typeface="Calibri"/>
                              </a:rPr>
                              <m:t>𝑃</m:t>
                            </m:r>
                          </m:e>
                          <m:sub>
                            <m:r>
                              <a:rPr lang="fr-FR" sz="2000" i="1">
                                <a:solidFill>
                                  <a:schemeClr val="tx1"/>
                                </a:solidFill>
                                <a:latin typeface="Cambria Math" panose="02040503050406030204" pitchFamily="18" charset="0"/>
                                <a:ea typeface="Calibri"/>
                                <a:cs typeface="Calibri"/>
                              </a:rPr>
                              <m:t>𝑖</m:t>
                            </m:r>
                          </m:sub>
                        </m:sSub>
                      </m:den>
                    </m:f>
                    <m:r>
                      <a:rPr lang="fr-BE" sz="2000" b="0" i="1" smtClean="0">
                        <a:solidFill>
                          <a:schemeClr val="tx1"/>
                        </a:solidFill>
                        <a:latin typeface="Cambria Math" panose="02040503050406030204" pitchFamily="18" charset="0"/>
                        <a:cs typeface="Calibri"/>
                      </a:rPr>
                      <m:t>=</m:t>
                    </m:r>
                    <m:f>
                      <m:fPr>
                        <m:ctrlPr>
                          <a:rPr lang="fr-BE" sz="2000" b="0" i="1" smtClean="0">
                            <a:solidFill>
                              <a:schemeClr val="tx1"/>
                            </a:solidFill>
                            <a:latin typeface="Cambria Math" panose="02040503050406030204" pitchFamily="18" charset="0"/>
                            <a:cs typeface="Calibri"/>
                          </a:rPr>
                        </m:ctrlPr>
                      </m:fPr>
                      <m:num>
                        <m:r>
                          <a:rPr lang="fr-BE" sz="2000" i="1">
                            <a:solidFill>
                              <a:schemeClr val="tx1"/>
                            </a:solidFill>
                            <a:latin typeface="Cambria Math" panose="02040503050406030204" pitchFamily="18" charset="0"/>
                            <a:cs typeface="Calibri"/>
                          </a:rPr>
                          <m:t>𝑑</m:t>
                        </m:r>
                        <m:d>
                          <m:dPr>
                            <m:ctrlPr>
                              <a:rPr lang="fr-BE" sz="2000" i="1">
                                <a:solidFill>
                                  <a:schemeClr val="tx1"/>
                                </a:solidFill>
                                <a:latin typeface="Cambria Math" panose="02040503050406030204" pitchFamily="18" charset="0"/>
                                <a:cs typeface="Calibri"/>
                              </a:rPr>
                            </m:ctrlPr>
                          </m:dPr>
                          <m:e>
                            <m:r>
                              <a:rPr lang="fr-BE" sz="2000" i="1">
                                <a:solidFill>
                                  <a:schemeClr val="tx1"/>
                                </a:solidFill>
                                <a:latin typeface="Cambria Math" panose="02040503050406030204" pitchFamily="18" charset="0"/>
                                <a:ea typeface="Cambria Math" panose="02040503050406030204" pitchFamily="18" charset="0"/>
                                <a:cs typeface="Calibri"/>
                              </a:rPr>
                              <m:t>𝜋</m:t>
                            </m:r>
                            <m:sSub>
                              <m:sSubPr>
                                <m:ctrlPr>
                                  <a:rPr lang="fr-FR" sz="2000" i="1">
                                    <a:solidFill>
                                      <a:schemeClr val="tx1"/>
                                    </a:solidFill>
                                    <a:latin typeface="Cambria Math" panose="02040503050406030204" pitchFamily="18" charset="0"/>
                                    <a:ea typeface="Calibri"/>
                                    <a:cs typeface="Calibri"/>
                                  </a:rPr>
                                </m:ctrlPr>
                              </m:sSubPr>
                              <m:e>
                                <m:r>
                                  <a:rPr lang="fr-FR" sz="2000" i="1">
                                    <a:solidFill>
                                      <a:schemeClr val="tx1"/>
                                    </a:solidFill>
                                    <a:latin typeface="Cambria Math" panose="02040503050406030204" pitchFamily="18" charset="0"/>
                                    <a:ea typeface="Calibri"/>
                                    <a:cs typeface="Calibri"/>
                                  </a:rPr>
                                  <m:t>𝑃</m:t>
                                </m:r>
                              </m:e>
                              <m:sub>
                                <m:r>
                                  <a:rPr lang="fr-FR" sz="2000" i="1">
                                    <a:solidFill>
                                      <a:schemeClr val="tx1"/>
                                    </a:solidFill>
                                    <a:latin typeface="Cambria Math" panose="02040503050406030204" pitchFamily="18" charset="0"/>
                                    <a:ea typeface="Calibri"/>
                                    <a:cs typeface="Calibri"/>
                                  </a:rPr>
                                  <m:t>𝑖</m:t>
                                </m:r>
                              </m:sub>
                            </m:sSub>
                          </m:e>
                        </m:d>
                        <m:r>
                          <a:rPr lang="fr-BE" sz="2000" b="0" i="1" smtClean="0">
                            <a:solidFill>
                              <a:schemeClr val="tx1"/>
                            </a:solidFill>
                            <a:latin typeface="Cambria Math" panose="02040503050406030204" pitchFamily="18" charset="0"/>
                            <a:ea typeface="Calibri"/>
                            <a:cs typeface="Calibri"/>
                          </a:rPr>
                          <m:t> − </m:t>
                        </m:r>
                        <m:r>
                          <a:rPr lang="fr-BE" sz="2000" b="0" i="1" smtClean="0">
                            <a:solidFill>
                              <a:schemeClr val="tx1"/>
                            </a:solidFill>
                            <a:latin typeface="Cambria Math" panose="02040503050406030204" pitchFamily="18" charset="0"/>
                            <a:cs typeface="Calibri"/>
                          </a:rPr>
                          <m:t>𝑑</m:t>
                        </m:r>
                        <m:r>
                          <a:rPr lang="fr-BE" sz="2000" b="0" i="1" smtClean="0">
                            <a:solidFill>
                              <a:schemeClr val="tx1"/>
                            </a:solidFill>
                            <a:latin typeface="Cambria Math" panose="02040503050406030204" pitchFamily="18" charset="0"/>
                            <a:cs typeface="Calibri"/>
                          </a:rPr>
                          <m:t>(</m:t>
                        </m:r>
                        <m:sSub>
                          <m:sSubPr>
                            <m:ctrlPr>
                              <a:rPr lang="fr-FR" sz="2000" i="1">
                                <a:solidFill>
                                  <a:schemeClr val="tx1"/>
                                </a:solidFill>
                                <a:latin typeface="Cambria Math" panose="02040503050406030204" pitchFamily="18" charset="0"/>
                                <a:ea typeface="Calibri"/>
                                <a:cs typeface="Calibri"/>
                              </a:rPr>
                            </m:ctrlPr>
                          </m:sSubPr>
                          <m:e>
                            <m:r>
                              <a:rPr lang="fr-FR" sz="2000" i="1">
                                <a:solidFill>
                                  <a:schemeClr val="tx1"/>
                                </a:solidFill>
                                <a:latin typeface="Cambria Math" panose="02040503050406030204" pitchFamily="18" charset="0"/>
                                <a:ea typeface="Calibri"/>
                                <a:cs typeface="Calibri"/>
                              </a:rPr>
                              <m:t>𝐶</m:t>
                            </m:r>
                          </m:e>
                          <m:sub>
                            <m:r>
                              <a:rPr lang="fr-FR" sz="2000" i="1">
                                <a:solidFill>
                                  <a:schemeClr val="tx1"/>
                                </a:solidFill>
                                <a:latin typeface="Cambria Math" panose="02040503050406030204" pitchFamily="18" charset="0"/>
                                <a:ea typeface="Calibri"/>
                                <a:cs typeface="Calibri"/>
                              </a:rPr>
                              <m:t>𝑖</m:t>
                            </m:r>
                          </m:sub>
                        </m:sSub>
                        <m:d>
                          <m:dPr>
                            <m:ctrlPr>
                              <a:rPr lang="fr-FR" sz="2000" i="1">
                                <a:solidFill>
                                  <a:schemeClr val="tx1"/>
                                </a:solidFill>
                                <a:latin typeface="Cambria Math" panose="02040503050406030204" pitchFamily="18" charset="0"/>
                                <a:ea typeface="Calibri"/>
                                <a:cs typeface="Calibri"/>
                              </a:rPr>
                            </m:ctrlPr>
                          </m:dPr>
                          <m:e>
                            <m:sSub>
                              <m:sSubPr>
                                <m:ctrlPr>
                                  <a:rPr lang="fr-FR" sz="2000" i="1">
                                    <a:solidFill>
                                      <a:schemeClr val="tx1"/>
                                    </a:solidFill>
                                    <a:latin typeface="Cambria Math" panose="02040503050406030204" pitchFamily="18" charset="0"/>
                                    <a:ea typeface="Calibri"/>
                                    <a:cs typeface="Calibri"/>
                                  </a:rPr>
                                </m:ctrlPr>
                              </m:sSubPr>
                              <m:e>
                                <m:r>
                                  <a:rPr lang="fr-FR" sz="2000" i="1">
                                    <a:solidFill>
                                      <a:schemeClr val="tx1"/>
                                    </a:solidFill>
                                    <a:latin typeface="Cambria Math" panose="02040503050406030204" pitchFamily="18" charset="0"/>
                                    <a:ea typeface="Calibri"/>
                                    <a:cs typeface="Calibri"/>
                                  </a:rPr>
                                  <m:t>𝑃</m:t>
                                </m:r>
                              </m:e>
                              <m:sub>
                                <m:r>
                                  <a:rPr lang="fr-FR" sz="2000" i="1">
                                    <a:solidFill>
                                      <a:schemeClr val="tx1"/>
                                    </a:solidFill>
                                    <a:latin typeface="Cambria Math" panose="02040503050406030204" pitchFamily="18" charset="0"/>
                                    <a:ea typeface="Calibri"/>
                                    <a:cs typeface="Calibri"/>
                                  </a:rPr>
                                  <m:t>𝑖</m:t>
                                </m:r>
                              </m:sub>
                            </m:sSub>
                          </m:e>
                        </m:d>
                        <m:r>
                          <a:rPr lang="fr-BE" sz="2000" b="0" i="1" smtClean="0">
                            <a:solidFill>
                              <a:schemeClr val="tx1"/>
                            </a:solidFill>
                            <a:latin typeface="Cambria Math" panose="02040503050406030204" pitchFamily="18" charset="0"/>
                            <a:ea typeface="Calibri"/>
                            <a:cs typeface="Calibri"/>
                          </a:rPr>
                          <m:t>)</m:t>
                        </m:r>
                      </m:num>
                      <m:den>
                        <m:r>
                          <a:rPr lang="fr-BE" sz="2000" i="1">
                            <a:solidFill>
                              <a:schemeClr val="tx1"/>
                            </a:solidFill>
                            <a:latin typeface="Cambria Math" panose="02040503050406030204" pitchFamily="18" charset="0"/>
                            <a:cs typeface="Calibri"/>
                          </a:rPr>
                          <m:t>𝑑</m:t>
                        </m:r>
                        <m:sSub>
                          <m:sSubPr>
                            <m:ctrlPr>
                              <a:rPr lang="fr-FR" sz="2000" i="1">
                                <a:solidFill>
                                  <a:schemeClr val="tx1"/>
                                </a:solidFill>
                                <a:latin typeface="Cambria Math" panose="02040503050406030204" pitchFamily="18" charset="0"/>
                                <a:ea typeface="Calibri"/>
                                <a:cs typeface="Calibri"/>
                              </a:rPr>
                            </m:ctrlPr>
                          </m:sSubPr>
                          <m:e>
                            <m:r>
                              <a:rPr lang="fr-FR" sz="2000" i="1">
                                <a:solidFill>
                                  <a:schemeClr val="tx1"/>
                                </a:solidFill>
                                <a:latin typeface="Cambria Math" panose="02040503050406030204" pitchFamily="18" charset="0"/>
                                <a:ea typeface="Calibri"/>
                                <a:cs typeface="Calibri"/>
                              </a:rPr>
                              <m:t>𝑃</m:t>
                            </m:r>
                          </m:e>
                          <m:sub>
                            <m:r>
                              <a:rPr lang="fr-FR" sz="2000" i="1">
                                <a:solidFill>
                                  <a:schemeClr val="tx1"/>
                                </a:solidFill>
                                <a:latin typeface="Cambria Math" panose="02040503050406030204" pitchFamily="18" charset="0"/>
                                <a:ea typeface="Calibri"/>
                                <a:cs typeface="Calibri"/>
                              </a:rPr>
                              <m:t>𝑖</m:t>
                            </m:r>
                          </m:sub>
                        </m:sSub>
                      </m:den>
                    </m:f>
                    <m:r>
                      <a:rPr lang="fr-BE" sz="2000" b="0" i="1" smtClean="0">
                        <a:solidFill>
                          <a:schemeClr val="tx1"/>
                        </a:solidFill>
                        <a:latin typeface="Cambria Math" panose="02040503050406030204" pitchFamily="18" charset="0"/>
                        <a:cs typeface="Calibri"/>
                      </a:rPr>
                      <m:t>=0</m:t>
                    </m:r>
                  </m:oMath>
                </a14:m>
                <a:r>
                  <a:rPr lang="fr-BE" sz="2000" b="0">
                    <a:solidFill>
                      <a:schemeClr val="tx1"/>
                    </a:solidFill>
                    <a:latin typeface="Arial"/>
                    <a:cs typeface="Calibri"/>
                  </a:rPr>
                  <a:t>.</a:t>
                </a:r>
              </a:p>
              <a:p>
                <a:pPr algn="just"/>
                <a:endParaRPr lang="fr-BE" sz="1100" b="0">
                  <a:solidFill>
                    <a:schemeClr val="tx1"/>
                  </a:solidFill>
                  <a:latin typeface="Arial"/>
                  <a:cs typeface="Calibri"/>
                </a:endParaRPr>
              </a:p>
              <a:p>
                <a:pPr marL="342900" indent="-342900" algn="just">
                  <a:buFont typeface="Arial" panose="020B0604020202020204" pitchFamily="34" charset="0"/>
                  <a:buChar char="•"/>
                </a:pPr>
                <a:r>
                  <a:rPr lang="fr-FR" sz="2000">
                    <a:solidFill>
                      <a:schemeClr val="tx1"/>
                    </a:solidFill>
                    <a:latin typeface="Arial"/>
                    <a:ea typeface="Calibri"/>
                    <a:cs typeface="Calibri"/>
                  </a:rPr>
                  <a:t>The first term is the </a:t>
                </a:r>
                <a:r>
                  <a:rPr lang="fr-FR" sz="2000" b="1">
                    <a:solidFill>
                      <a:schemeClr val="tx1"/>
                    </a:solidFill>
                    <a:latin typeface="Arial"/>
                    <a:ea typeface="Calibri"/>
                    <a:cs typeface="Calibri"/>
                  </a:rPr>
                  <a:t>marginal revenue</a:t>
                </a:r>
                <a:r>
                  <a:rPr lang="fr-FR" sz="2000">
                    <a:solidFill>
                      <a:schemeClr val="tx1"/>
                    </a:solidFill>
                    <a:latin typeface="Arial"/>
                    <a:ea typeface="Calibri"/>
                    <a:cs typeface="Calibri"/>
                  </a:rPr>
                  <a:t> of unit</a:t>
                </a:r>
                <a:r>
                  <a:rPr lang="fr-FR" sz="2000">
                    <a:solidFill>
                      <a:schemeClr val="tx1"/>
                    </a:solidFill>
                    <a:ea typeface="Calibri"/>
                    <a:cs typeface="Calibri"/>
                  </a:rPr>
                  <a:t> </a:t>
                </a:r>
                <a14:m>
                  <m:oMath xmlns:m="http://schemas.openxmlformats.org/officeDocument/2006/math">
                    <m:r>
                      <a:rPr lang="fr-FR" sz="2000" i="1" dirty="0" smtClean="0">
                        <a:solidFill>
                          <a:schemeClr val="tx1"/>
                        </a:solidFill>
                        <a:latin typeface="Cambria Math" panose="02040503050406030204" pitchFamily="18" charset="0"/>
                        <a:ea typeface="Calibri"/>
                        <a:cs typeface="Calibri"/>
                      </a:rPr>
                      <m:t>𝑖</m:t>
                    </m:r>
                  </m:oMath>
                </a14:m>
                <a:r>
                  <a:rPr lang="fr-FR" sz="2000">
                    <a:solidFill>
                      <a:schemeClr val="tx1"/>
                    </a:solidFill>
                    <a:latin typeface="Arial"/>
                    <a:ea typeface="Calibri"/>
                    <a:cs typeface="Calibri"/>
                  </a:rPr>
                  <a:t>, which is equal to the price</a:t>
                </a:r>
                <a:r>
                  <a:rPr lang="fr-FR" sz="2000">
                    <a:solidFill>
                      <a:schemeClr val="tx1"/>
                    </a:solidFill>
                    <a:ea typeface="Cambria Math" panose="02040503050406030204" pitchFamily="18" charset="0"/>
                    <a:cs typeface="Calibri"/>
                  </a:rPr>
                  <a:t> </a:t>
                </a:r>
                <a14:m>
                  <m:oMath xmlns:m="http://schemas.openxmlformats.org/officeDocument/2006/math">
                    <m:r>
                      <a:rPr lang="fr-FR" sz="2000" i="1">
                        <a:solidFill>
                          <a:schemeClr val="tx1"/>
                        </a:solidFill>
                        <a:latin typeface="Cambria Math" panose="02040503050406030204" pitchFamily="18" charset="0"/>
                        <a:ea typeface="Cambria Math" panose="02040503050406030204" pitchFamily="18" charset="0"/>
                        <a:cs typeface="Calibri"/>
                      </a:rPr>
                      <m:t>𝜋</m:t>
                    </m:r>
                  </m:oMath>
                </a14:m>
                <a:r>
                  <a:rPr lang="fr-FR" sz="2000">
                    <a:solidFill>
                      <a:schemeClr val="tx1"/>
                    </a:solidFill>
                    <a:latin typeface="Arial"/>
                    <a:cs typeface="Arial"/>
                  </a:rPr>
                  <a:t>.</a:t>
                </a:r>
              </a:p>
              <a:p>
                <a:pPr marL="342900" indent="-342900" algn="just">
                  <a:buFont typeface="Arial" panose="020B0604020202020204" pitchFamily="34" charset="0"/>
                  <a:buChar char="•"/>
                </a:pPr>
                <a:r>
                  <a:rPr lang="fr-FR" sz="2000">
                    <a:solidFill>
                      <a:schemeClr val="tx1"/>
                    </a:solidFill>
                    <a:latin typeface="Arial"/>
                    <a:ea typeface="Calibri"/>
                    <a:cs typeface="Calibri"/>
                  </a:rPr>
                  <a:t>The second term is the </a:t>
                </a:r>
                <a:r>
                  <a:rPr lang="fr-FR" sz="2000" b="1">
                    <a:solidFill>
                      <a:schemeClr val="tx1"/>
                    </a:solidFill>
                    <a:latin typeface="Arial"/>
                    <a:ea typeface="Calibri"/>
                    <a:cs typeface="Calibri"/>
                  </a:rPr>
                  <a:t>marginal cost</a:t>
                </a:r>
                <a:r>
                  <a:rPr lang="fr-FR" sz="2000">
                    <a:solidFill>
                      <a:schemeClr val="tx1"/>
                    </a:solidFill>
                    <a:latin typeface="Arial"/>
                    <a:ea typeface="Calibri"/>
                    <a:cs typeface="Calibri"/>
                  </a:rPr>
                  <a:t> of production of unit </a:t>
                </a:r>
                <a14:m>
                  <m:oMath xmlns:m="http://schemas.openxmlformats.org/officeDocument/2006/math">
                    <m:r>
                      <a:rPr lang="fr-FR" sz="2000" i="1" dirty="0" smtClean="0">
                        <a:solidFill>
                          <a:schemeClr val="tx1"/>
                        </a:solidFill>
                        <a:latin typeface="Cambria Math" panose="02040503050406030204" pitchFamily="18" charset="0"/>
                        <a:ea typeface="Calibri"/>
                        <a:cs typeface="Calibri"/>
                      </a:rPr>
                      <m:t>𝑖</m:t>
                    </m:r>
                    <m:r>
                      <a:rPr lang="fr-BE" sz="2000" b="0" i="0" dirty="0" smtClean="0">
                        <a:solidFill>
                          <a:schemeClr val="tx1"/>
                        </a:solidFill>
                        <a:latin typeface="Cambria Math" panose="02040503050406030204" pitchFamily="18" charset="0"/>
                        <a:ea typeface="Calibri"/>
                        <a:cs typeface="Calibri"/>
                      </a:rPr>
                      <m:t>.</m:t>
                    </m:r>
                  </m:oMath>
                </a14:m>
                <a:endParaRPr lang="fr-FR" sz="2000">
                  <a:solidFill>
                    <a:schemeClr val="tx1"/>
                  </a:solidFill>
                  <a:latin typeface="Arial"/>
                  <a:cs typeface="Arial"/>
                </a:endParaRPr>
              </a:p>
              <a:p>
                <a:pPr algn="just"/>
                <a:endParaRPr lang="fr-FR" sz="2000">
                  <a:solidFill>
                    <a:schemeClr val="tx1"/>
                  </a:solidFill>
                  <a:latin typeface="Arial"/>
                  <a:cs typeface="Arial"/>
                </a:endParaRPr>
              </a:p>
              <a:p>
                <a:pPr algn="just"/>
                <a:r>
                  <a:rPr lang="fr-FR" sz="2000">
                    <a:solidFill>
                      <a:schemeClr val="tx1"/>
                    </a:solidFill>
                    <a:latin typeface="Arial"/>
                    <a:ea typeface="Calibri"/>
                    <a:cs typeface="Calibri"/>
                  </a:rPr>
                  <a:t>For optimality, production must be increased until the marginal cost is equal to the market price.</a:t>
                </a:r>
                <a:endParaRPr lang="fr-FR" sz="2000">
                  <a:solidFill>
                    <a:schemeClr val="tx1"/>
                  </a:solidFill>
                  <a:latin typeface="Arial"/>
                </a:endParaRPr>
              </a:p>
            </p:txBody>
          </p:sp>
        </mc:Choice>
        <mc:Fallback xmlns="">
          <p:sp>
            <p:nvSpPr>
              <p:cNvPr id="5" name="ZoneTexte 4">
                <a:extLst>
                  <a:ext uri="{FF2B5EF4-FFF2-40B4-BE49-F238E27FC236}">
                    <a16:creationId xmlns:a16="http://schemas.microsoft.com/office/drawing/2014/main" id="{3035C06A-FDF6-7DF4-91D0-D6D89D8A60D8}"/>
                  </a:ext>
                </a:extLst>
              </p:cNvPr>
              <p:cNvSpPr txBox="1">
                <a:spLocks noRot="1" noChangeAspect="1" noMove="1" noResize="1" noEditPoints="1" noAdjustHandles="1" noChangeArrowheads="1" noChangeShapeType="1" noTextEdit="1"/>
              </p:cNvSpPr>
              <p:nvPr/>
            </p:nvSpPr>
            <p:spPr>
              <a:xfrm>
                <a:off x="546101" y="1298616"/>
                <a:ext cx="9534299" cy="5900141"/>
              </a:xfrm>
              <a:prstGeom prst="rect">
                <a:avLst/>
              </a:prstGeom>
              <a:blipFill>
                <a:blip r:embed="rId2"/>
                <a:stretch>
                  <a:fillRect l="-703" t="-413" r="-639" b="-930"/>
                </a:stretch>
              </a:blipFill>
            </p:spPr>
            <p:txBody>
              <a:bodyPr/>
              <a:lstStyle/>
              <a:p>
                <a:r>
                  <a:rPr lang="en-US">
                    <a:noFill/>
                  </a:rPr>
                  <a:t> </a:t>
                </a:r>
              </a:p>
            </p:txBody>
          </p:sp>
        </mc:Fallback>
      </mc:AlternateContent>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A simplified view of the producer (2/2)</a:t>
            </a:r>
            <a:endParaRPr lang="fr-FR"/>
          </a:p>
        </p:txBody>
      </p:sp>
      <p:sp>
        <p:nvSpPr>
          <p:cNvPr id="15" name="Rectangle 14">
            <a:extLst>
              <a:ext uri="{FF2B5EF4-FFF2-40B4-BE49-F238E27FC236}">
                <a16:creationId xmlns:a16="http://schemas.microsoft.com/office/drawing/2014/main" id="{AB6AC452-D21B-7837-0D5B-75D8AFE3BFE6}"/>
              </a:ext>
            </a:extLst>
          </p:cNvPr>
          <p:cNvSpPr/>
          <p:nvPr/>
        </p:nvSpPr>
        <p:spPr>
          <a:xfrm>
            <a:off x="2287034" y="2781545"/>
            <a:ext cx="5585932" cy="83618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Espace réservé du numéro de diapositive 2">
            <a:extLst>
              <a:ext uri="{FF2B5EF4-FFF2-40B4-BE49-F238E27FC236}">
                <a16:creationId xmlns:a16="http://schemas.microsoft.com/office/drawing/2014/main" id="{D77C3192-3178-1A7A-E1B0-F8345E662B51}"/>
              </a:ext>
            </a:extLst>
          </p:cNvPr>
          <p:cNvSpPr>
            <a:spLocks noGrp="1"/>
          </p:cNvSpPr>
          <p:nvPr>
            <p:ph type="sldNum" sz="quarter" idx="12"/>
          </p:nvPr>
        </p:nvSpPr>
        <p:spPr/>
        <p:txBody>
          <a:bodyPr/>
          <a:lstStyle/>
          <a:p>
            <a:fld id="{C7CC0789-4E3B-4896-AB79-9C52DA5A6F9C}" type="slidenum">
              <a:rPr lang="en-GB" smtClean="0"/>
              <a:t>94</a:t>
            </a:fld>
            <a:endParaRPr lang="en-GB"/>
          </a:p>
        </p:txBody>
      </p:sp>
    </p:spTree>
    <p:extLst>
      <p:ext uri="{BB962C8B-B14F-4D97-AF65-F5344CB8AC3E}">
        <p14:creationId xmlns:p14="http://schemas.microsoft.com/office/powerpoint/2010/main" val="14491024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3035C06A-FDF6-7DF4-91D0-D6D89D8A60D8}"/>
                  </a:ext>
                </a:extLst>
              </p:cNvPr>
              <p:cNvSpPr txBox="1"/>
              <p:nvPr/>
            </p:nvSpPr>
            <p:spPr>
              <a:xfrm>
                <a:off x="549942" y="1814950"/>
                <a:ext cx="9534299" cy="4963923"/>
              </a:xfrm>
              <a:prstGeom prst="rect">
                <a:avLst/>
              </a:prstGeom>
              <a:noFill/>
            </p:spPr>
            <p:txBody>
              <a:bodyPr wrap="square" lIns="91440" tIns="45720" rIns="91440" bIns="45720" anchor="t">
                <a:spAutoFit/>
              </a:bodyPr>
              <a:lstStyle/>
              <a:p>
                <a:pPr algn="just"/>
                <a:r>
                  <a:rPr lang="fr-FR" sz="2000" err="1">
                    <a:solidFill>
                      <a:srgbClr val="000000"/>
                    </a:solidFill>
                    <a:latin typeface="Arial" panose="020B0604020202020204" pitchFamily="34" charset="0"/>
                    <a:ea typeface="Calibri"/>
                    <a:cs typeface="Arial" panose="020B0604020202020204" pitchFamily="34" charset="0"/>
                  </a:rPr>
                  <a:t>Consider</a:t>
                </a:r>
                <a:r>
                  <a:rPr lang="fr-FR" sz="2000">
                    <a:solidFill>
                      <a:srgbClr val="000000"/>
                    </a:solidFill>
                    <a:latin typeface="Arial" panose="020B0604020202020204" pitchFamily="34" charset="0"/>
                    <a:ea typeface="Calibri"/>
                    <a:cs typeface="Arial" panose="020B0604020202020204" pitchFamily="34" charset="0"/>
                  </a:rPr>
                  <a:t> the unit </a:t>
                </a:r>
                <a:r>
                  <a:rPr lang="fr-FR" sz="2000" err="1">
                    <a:solidFill>
                      <a:srgbClr val="000000"/>
                    </a:solidFill>
                    <a:latin typeface="Arial" panose="020B0604020202020204" pitchFamily="34" charset="0"/>
                    <a:ea typeface="Calibri"/>
                    <a:cs typeface="Arial" panose="020B0604020202020204" pitchFamily="34" charset="0"/>
                  </a:rPr>
                  <a:t>with</a:t>
                </a:r>
                <a:r>
                  <a:rPr lang="fr-FR" sz="2000">
                    <a:solidFill>
                      <a:srgbClr val="000000"/>
                    </a:solidFill>
                    <a:latin typeface="Arial" panose="020B0604020202020204" pitchFamily="34" charset="0"/>
                    <a:ea typeface="Calibri"/>
                    <a:cs typeface="Arial" panose="020B0604020202020204" pitchFamily="34" charset="0"/>
                  </a:rPr>
                  <a:t> the inverse production </a:t>
                </a:r>
                <a:r>
                  <a:rPr lang="fr-FR" sz="2000" err="1">
                    <a:solidFill>
                      <a:srgbClr val="000000"/>
                    </a:solidFill>
                    <a:latin typeface="Arial" panose="020B0604020202020204" pitchFamily="34" charset="0"/>
                    <a:ea typeface="Calibri"/>
                    <a:cs typeface="Arial" panose="020B0604020202020204" pitchFamily="34" charset="0"/>
                  </a:rPr>
                  <a:t>function</a:t>
                </a:r>
                <a:r>
                  <a:rPr lang="fr-FR" sz="2000">
                    <a:solidFill>
                      <a:srgbClr val="000000"/>
                    </a:solidFill>
                    <a:latin typeface="Arial" panose="020B0604020202020204" pitchFamily="34" charset="0"/>
                    <a:ea typeface="Calibri"/>
                    <a:cs typeface="Arial" panose="020B0604020202020204" pitchFamily="34" charset="0"/>
                  </a:rPr>
                  <a:t> (</a:t>
                </a:r>
                <a:r>
                  <a:rPr lang="fr-FR" sz="2000" err="1">
                    <a:solidFill>
                      <a:srgbClr val="000000"/>
                    </a:solidFill>
                    <a:latin typeface="Arial" panose="020B0604020202020204" pitchFamily="34" charset="0"/>
                    <a:ea typeface="Calibri"/>
                    <a:cs typeface="Arial" panose="020B0604020202020204" pitchFamily="34" charset="0"/>
                  </a:rPr>
                  <a:t>quantity</a:t>
                </a:r>
                <a:r>
                  <a:rPr lang="fr-FR" sz="2000">
                    <a:solidFill>
                      <a:srgbClr val="000000"/>
                    </a:solidFill>
                    <a:latin typeface="Arial" panose="020B0604020202020204" pitchFamily="34" charset="0"/>
                    <a:ea typeface="Calibri"/>
                    <a:cs typeface="Arial" panose="020B0604020202020204" pitchFamily="34" charset="0"/>
                  </a:rPr>
                  <a:t> of fuel </a:t>
                </a:r>
                <a:r>
                  <a:rPr lang="fr-FR" sz="2000" err="1">
                    <a:solidFill>
                      <a:srgbClr val="000000"/>
                    </a:solidFill>
                    <a:latin typeface="Arial" panose="020B0604020202020204" pitchFamily="34" charset="0"/>
                    <a:ea typeface="Calibri"/>
                    <a:cs typeface="Arial" panose="020B0604020202020204" pitchFamily="34" charset="0"/>
                  </a:rPr>
                  <a:t>needed</a:t>
                </a:r>
                <a:r>
                  <a:rPr lang="fr-FR" sz="2000">
                    <a:solidFill>
                      <a:srgbClr val="000000"/>
                    </a:solidFill>
                    <a:latin typeface="Arial" panose="020B0604020202020204" pitchFamily="34" charset="0"/>
                    <a:ea typeface="Calibri"/>
                    <a:cs typeface="Arial" panose="020B0604020202020204" pitchFamily="34" charset="0"/>
                  </a:rPr>
                  <a:t> to </a:t>
                </a:r>
                <a:r>
                  <a:rPr lang="fr-FR" sz="2000" err="1">
                    <a:solidFill>
                      <a:srgbClr val="000000"/>
                    </a:solidFill>
                    <a:latin typeface="Arial" panose="020B0604020202020204" pitchFamily="34" charset="0"/>
                    <a:ea typeface="Calibri"/>
                    <a:cs typeface="Arial" panose="020B0604020202020204" pitchFamily="34" charset="0"/>
                  </a:rPr>
                  <a:t>generate</a:t>
                </a:r>
                <a:r>
                  <a:rPr lang="fr-FR" sz="2000">
                    <a:solidFill>
                      <a:srgbClr val="000000"/>
                    </a:solidFill>
                    <a:latin typeface="Arial" panose="020B0604020202020204" pitchFamily="34" charset="0"/>
                    <a:ea typeface="Calibri"/>
                    <a:cs typeface="Arial" panose="020B0604020202020204" pitchFamily="34" charset="0"/>
                  </a:rPr>
                  <a:t> </a:t>
                </a:r>
                <a14:m>
                  <m:oMath xmlns:m="http://schemas.openxmlformats.org/officeDocument/2006/math">
                    <m:sSub>
                      <m:sSubPr>
                        <m:ctrlPr>
                          <a:rPr lang="fr-FR" sz="2000" i="1" smtClean="0">
                            <a:solidFill>
                              <a:srgbClr val="000000"/>
                            </a:solidFill>
                            <a:latin typeface="Cambria Math" panose="02040503050406030204" pitchFamily="18" charset="0"/>
                            <a:ea typeface="Calibri"/>
                            <a:cs typeface="helvetica"/>
                          </a:rPr>
                        </m:ctrlPr>
                      </m:sSubPr>
                      <m:e>
                        <m:r>
                          <a:rPr lang="fr-BE" sz="2000" b="0" i="1" smtClean="0">
                            <a:solidFill>
                              <a:srgbClr val="000000"/>
                            </a:solidFill>
                            <a:latin typeface="Cambria Math" panose="02040503050406030204" pitchFamily="18" charset="0"/>
                            <a:ea typeface="Calibri"/>
                            <a:cs typeface="helvetica"/>
                          </a:rPr>
                          <m:t>𝑃</m:t>
                        </m:r>
                      </m:e>
                      <m:sub>
                        <m:r>
                          <a:rPr lang="fr-BE" sz="2000" b="0" i="1" smtClean="0">
                            <a:solidFill>
                              <a:srgbClr val="000000"/>
                            </a:solidFill>
                            <a:latin typeface="Cambria Math" panose="02040503050406030204" pitchFamily="18" charset="0"/>
                            <a:ea typeface="Calibri"/>
                            <a:cs typeface="helvetica"/>
                          </a:rPr>
                          <m:t>1</m:t>
                        </m:r>
                      </m:sub>
                    </m:sSub>
                  </m:oMath>
                </a14:m>
                <a:r>
                  <a:rPr lang="fr-FR" sz="2000">
                    <a:solidFill>
                      <a:srgbClr val="000000"/>
                    </a:solidFill>
                    <a:latin typeface="Arial" panose="020B0604020202020204" pitchFamily="34" charset="0"/>
                    <a:ea typeface="Calibri"/>
                    <a:cs typeface="Arial" panose="020B0604020202020204" pitchFamily="34" charset="0"/>
                  </a:rPr>
                  <a:t>):</a:t>
                </a:r>
              </a:p>
              <a:p>
                <a:pPr algn="just"/>
                <a:endParaRPr lang="fr-FR" sz="2000" i="1">
                  <a:solidFill>
                    <a:srgbClr val="000000"/>
                  </a:solidFill>
                  <a:latin typeface="Arial" panose="020B0604020202020204" pitchFamily="34" charset="0"/>
                  <a:ea typeface="Calibri"/>
                  <a:cs typeface="Arial" panose="020B0604020202020204" pitchFamily="34" charset="0"/>
                </a:endParaRPr>
              </a:p>
              <a:p>
                <a:pPr algn="just"/>
                <a14:m>
                  <m:oMath xmlns:m="http://schemas.openxmlformats.org/officeDocument/2006/math">
                    <m:sSub>
                      <m:sSubPr>
                        <m:ctrlPr>
                          <a:rPr lang="fr-FR" sz="2000" i="1" smtClean="0">
                            <a:solidFill>
                              <a:srgbClr val="000000"/>
                            </a:solidFill>
                            <a:latin typeface="Cambria Math" panose="02040503050406030204" pitchFamily="18" charset="0"/>
                            <a:ea typeface="Calibri"/>
                            <a:cs typeface="helvetica"/>
                          </a:rPr>
                        </m:ctrlPr>
                      </m:sSubPr>
                      <m:e>
                        <m:r>
                          <a:rPr lang="fr-BE" sz="2000" b="0" i="1" smtClean="0">
                            <a:solidFill>
                              <a:srgbClr val="000000"/>
                            </a:solidFill>
                            <a:latin typeface="Cambria Math" panose="02040503050406030204" pitchFamily="18" charset="0"/>
                            <a:ea typeface="Calibri"/>
                            <a:cs typeface="helvetica"/>
                          </a:rPr>
                          <m:t>𝐻</m:t>
                        </m:r>
                      </m:e>
                      <m:sub>
                        <m:r>
                          <a:rPr lang="fr-BE" sz="2000" b="0" i="1" smtClean="0">
                            <a:solidFill>
                              <a:srgbClr val="000000"/>
                            </a:solidFill>
                            <a:latin typeface="Cambria Math" panose="02040503050406030204" pitchFamily="18" charset="0"/>
                            <a:ea typeface="Calibri"/>
                            <a:cs typeface="helvetica"/>
                          </a:rPr>
                          <m:t>1</m:t>
                        </m:r>
                      </m:sub>
                    </m:sSub>
                    <m:d>
                      <m:dPr>
                        <m:ctrlPr>
                          <a:rPr lang="fr-BE" sz="2000" b="0" i="1" smtClean="0">
                            <a:solidFill>
                              <a:srgbClr val="000000"/>
                            </a:solidFill>
                            <a:latin typeface="Cambria Math" panose="02040503050406030204" pitchFamily="18" charset="0"/>
                            <a:ea typeface="Calibri"/>
                            <a:cs typeface="helvetica"/>
                          </a:rPr>
                        </m:ctrlPr>
                      </m:dPr>
                      <m:e>
                        <m:sSub>
                          <m:sSubPr>
                            <m:ctrlPr>
                              <a:rPr lang="fr-FR" sz="2000" i="1">
                                <a:solidFill>
                                  <a:srgbClr val="000000"/>
                                </a:solidFill>
                                <a:latin typeface="Cambria Math" panose="02040503050406030204" pitchFamily="18" charset="0"/>
                                <a:ea typeface="Calibri"/>
                                <a:cs typeface="helvetica"/>
                              </a:rPr>
                            </m:ctrlPr>
                          </m:sSubPr>
                          <m:e>
                            <m:r>
                              <a:rPr lang="fr-BE" sz="2000" i="1">
                                <a:solidFill>
                                  <a:srgbClr val="000000"/>
                                </a:solidFill>
                                <a:latin typeface="Cambria Math" panose="02040503050406030204" pitchFamily="18" charset="0"/>
                                <a:ea typeface="Calibri"/>
                                <a:cs typeface="helvetica"/>
                              </a:rPr>
                              <m:t>𝑃</m:t>
                            </m:r>
                          </m:e>
                          <m:sub>
                            <m:r>
                              <a:rPr lang="fr-BE" sz="2000" i="1">
                                <a:solidFill>
                                  <a:srgbClr val="000000"/>
                                </a:solidFill>
                                <a:latin typeface="Cambria Math" panose="02040503050406030204" pitchFamily="18" charset="0"/>
                                <a:ea typeface="Calibri"/>
                                <a:cs typeface="helvetica"/>
                              </a:rPr>
                              <m:t>1</m:t>
                            </m:r>
                          </m:sub>
                        </m:sSub>
                      </m:e>
                    </m:d>
                    <m:r>
                      <a:rPr lang="fr-BE" sz="2000" b="0" i="1" smtClean="0">
                        <a:solidFill>
                          <a:srgbClr val="000000"/>
                        </a:solidFill>
                        <a:latin typeface="Cambria Math" panose="02040503050406030204" pitchFamily="18" charset="0"/>
                        <a:ea typeface="Calibri"/>
                        <a:cs typeface="helvetica"/>
                      </a:rPr>
                      <m:t>=</m:t>
                    </m:r>
                    <m:r>
                      <m:rPr>
                        <m:nor/>
                      </m:rPr>
                      <a:rPr lang="fr-BE" sz="2000" b="0" i="0" smtClean="0">
                        <a:solidFill>
                          <a:srgbClr val="000000"/>
                        </a:solidFill>
                        <a:latin typeface="Arial" panose="020B0604020202020204" pitchFamily="34" charset="0"/>
                        <a:ea typeface="Calibri"/>
                        <a:cs typeface="Arial" panose="020B0604020202020204" pitchFamily="34" charset="0"/>
                      </a:rPr>
                      <m:t>110</m:t>
                    </m:r>
                    <m:r>
                      <a:rPr lang="fr-BE" sz="2000" b="0" i="1" smtClean="0">
                        <a:solidFill>
                          <a:srgbClr val="000000"/>
                        </a:solidFill>
                        <a:latin typeface="Cambria Math" panose="02040503050406030204" pitchFamily="18" charset="0"/>
                        <a:ea typeface="Calibri"/>
                        <a:cs typeface="helvetica"/>
                      </a:rPr>
                      <m:t>+</m:t>
                    </m:r>
                    <m:r>
                      <m:rPr>
                        <m:nor/>
                      </m:rPr>
                      <a:rPr lang="fr-BE" sz="2000" b="0" i="0" smtClean="0">
                        <a:solidFill>
                          <a:srgbClr val="000000"/>
                        </a:solidFill>
                        <a:latin typeface="Arial" panose="020B0604020202020204" pitchFamily="34" charset="0"/>
                        <a:ea typeface="Calibri"/>
                        <a:cs typeface="Arial" panose="020B0604020202020204" pitchFamily="34" charset="0"/>
                      </a:rPr>
                      <m:t>8.2</m:t>
                    </m:r>
                    <m:sSub>
                      <m:sSubPr>
                        <m:ctrlPr>
                          <a:rPr lang="fr-FR" sz="2000" i="1">
                            <a:solidFill>
                              <a:srgbClr val="000000"/>
                            </a:solidFill>
                            <a:latin typeface="Cambria Math" panose="02040503050406030204" pitchFamily="18" charset="0"/>
                            <a:ea typeface="Calibri"/>
                            <a:cs typeface="helvetica"/>
                          </a:rPr>
                        </m:ctrlPr>
                      </m:sSubPr>
                      <m:e>
                        <m:r>
                          <a:rPr lang="fr-BE" sz="2000" i="1">
                            <a:solidFill>
                              <a:srgbClr val="000000"/>
                            </a:solidFill>
                            <a:latin typeface="Cambria Math" panose="02040503050406030204" pitchFamily="18" charset="0"/>
                            <a:ea typeface="Calibri"/>
                            <a:cs typeface="helvetica"/>
                          </a:rPr>
                          <m:t>𝑃</m:t>
                        </m:r>
                      </m:e>
                      <m:sub>
                        <m:r>
                          <a:rPr lang="fr-BE" sz="2000" i="1">
                            <a:solidFill>
                              <a:srgbClr val="000000"/>
                            </a:solidFill>
                            <a:latin typeface="Cambria Math" panose="02040503050406030204" pitchFamily="18" charset="0"/>
                            <a:ea typeface="Calibri"/>
                            <a:cs typeface="helvetica"/>
                          </a:rPr>
                          <m:t>1</m:t>
                        </m:r>
                      </m:sub>
                    </m:sSub>
                    <m:r>
                      <a:rPr lang="fr-BE" sz="2000" b="0" i="1" smtClean="0">
                        <a:solidFill>
                          <a:srgbClr val="000000"/>
                        </a:solidFill>
                        <a:latin typeface="Cambria Math" panose="02040503050406030204" pitchFamily="18" charset="0"/>
                        <a:ea typeface="Calibri"/>
                        <a:cs typeface="helvetica"/>
                      </a:rPr>
                      <m:t>+</m:t>
                    </m:r>
                    <m:r>
                      <m:rPr>
                        <m:nor/>
                      </m:rPr>
                      <a:rPr lang="fr-BE" sz="2000" b="0" i="0" smtClean="0">
                        <a:solidFill>
                          <a:srgbClr val="000000"/>
                        </a:solidFill>
                        <a:latin typeface="Arial" panose="020B0604020202020204" pitchFamily="34" charset="0"/>
                        <a:ea typeface="Calibri"/>
                        <a:cs typeface="Arial" panose="020B0604020202020204" pitchFamily="34" charset="0"/>
                      </a:rPr>
                      <m:t>0.002</m:t>
                    </m:r>
                    <m:sSubSup>
                      <m:sSubSupPr>
                        <m:ctrlPr>
                          <a:rPr lang="fr-BE" sz="2000" b="0" i="1" smtClean="0">
                            <a:solidFill>
                              <a:srgbClr val="000000"/>
                            </a:solidFill>
                            <a:latin typeface="Cambria Math" panose="02040503050406030204" pitchFamily="18" charset="0"/>
                            <a:ea typeface="Calibri"/>
                            <a:cs typeface="helvetica"/>
                          </a:rPr>
                        </m:ctrlPr>
                      </m:sSubSupPr>
                      <m:e>
                        <m:r>
                          <a:rPr lang="fr-BE" sz="2000" b="0" i="1" smtClean="0">
                            <a:solidFill>
                              <a:srgbClr val="000000"/>
                            </a:solidFill>
                            <a:latin typeface="Cambria Math" panose="02040503050406030204" pitchFamily="18" charset="0"/>
                            <a:ea typeface="Calibri"/>
                            <a:cs typeface="helvetica"/>
                          </a:rPr>
                          <m:t>𝑃</m:t>
                        </m:r>
                      </m:e>
                      <m:sub>
                        <m:r>
                          <a:rPr lang="fr-BE" sz="2000" b="0" i="1" smtClean="0">
                            <a:solidFill>
                              <a:srgbClr val="000000"/>
                            </a:solidFill>
                            <a:latin typeface="Cambria Math" panose="02040503050406030204" pitchFamily="18" charset="0"/>
                            <a:ea typeface="Calibri"/>
                            <a:cs typeface="helvetica"/>
                          </a:rPr>
                          <m:t>1</m:t>
                        </m:r>
                      </m:sub>
                      <m:sup>
                        <m:r>
                          <a:rPr lang="fr-BE" sz="2000" b="0" i="1" smtClean="0">
                            <a:solidFill>
                              <a:srgbClr val="000000"/>
                            </a:solidFill>
                            <a:latin typeface="Cambria Math" panose="02040503050406030204" pitchFamily="18" charset="0"/>
                            <a:ea typeface="Calibri"/>
                            <a:cs typeface="helvetica"/>
                          </a:rPr>
                          <m:t>2</m:t>
                        </m:r>
                      </m:sup>
                    </m:sSubSup>
                  </m:oMath>
                </a14:m>
                <a:r>
                  <a:rPr lang="fr-FR" sz="2000">
                    <a:solidFill>
                      <a:srgbClr val="000000"/>
                    </a:solidFill>
                    <a:latin typeface="Arial" panose="020B0604020202020204" pitchFamily="34" charset="0"/>
                    <a:ea typeface="Calibri"/>
                    <a:cs typeface="Arial" panose="020B0604020202020204" pitchFamily="34" charset="0"/>
                  </a:rPr>
                  <a:t> </a:t>
                </a:r>
                <a:r>
                  <a:rPr lang="fr-FR" sz="2000">
                    <a:solidFill>
                      <a:srgbClr val="000000"/>
                    </a:solidFill>
                    <a:latin typeface="Arial" panose="020B0604020202020204" pitchFamily="34" charset="0"/>
                    <a:cs typeface="Arial" panose="020B0604020202020204" pitchFamily="34" charset="0"/>
                  </a:rPr>
                  <a:t>MJ/h</a:t>
                </a:r>
              </a:p>
              <a:p>
                <a:pPr algn="just"/>
                <a:endParaRPr lang="fr-FR" sz="2000">
                  <a:solidFill>
                    <a:srgbClr val="000000"/>
                  </a:solidFill>
                  <a:latin typeface="Arial" panose="020B0604020202020204" pitchFamily="34" charset="0"/>
                  <a:cs typeface="Arial" panose="020B0604020202020204" pitchFamily="34" charset="0"/>
                </a:endParaRPr>
              </a:p>
              <a:p>
                <a:pPr algn="just"/>
                <a:r>
                  <a:rPr lang="fr-FR" sz="2000" err="1">
                    <a:solidFill>
                      <a:srgbClr val="000000"/>
                    </a:solidFill>
                    <a:latin typeface="Arial" panose="020B0604020202020204" pitchFamily="34" charset="0"/>
                    <a:cs typeface="Arial" panose="020B0604020202020204" pitchFamily="34" charset="0"/>
                  </a:rPr>
                  <a:t>with</a:t>
                </a:r>
                <a:r>
                  <a:rPr lang="fr-FR" sz="2000">
                    <a:solidFill>
                      <a:srgbClr val="000000"/>
                    </a:solidFill>
                    <a:latin typeface="Arial" panose="020B0604020202020204" pitchFamily="34" charset="0"/>
                    <a:cs typeface="Arial" panose="020B0604020202020204" pitchFamily="34" charset="0"/>
                  </a:rPr>
                  <a:t> a </a:t>
                </a:r>
                <a:r>
                  <a:rPr lang="fr-FR" sz="2000">
                    <a:solidFill>
                      <a:srgbClr val="000000"/>
                    </a:solidFill>
                    <a:latin typeface="Arial" panose="020B0604020202020204" pitchFamily="34" charset="0"/>
                    <a:ea typeface="Calibri"/>
                    <a:cs typeface="Arial" panose="020B0604020202020204" pitchFamily="34" charset="0"/>
                  </a:rPr>
                  <a:t>minimum stable </a:t>
                </a:r>
                <a:r>
                  <a:rPr lang="fr-FR" sz="2000" err="1">
                    <a:solidFill>
                      <a:srgbClr val="000000"/>
                    </a:solidFill>
                    <a:latin typeface="Arial" panose="020B0604020202020204" pitchFamily="34" charset="0"/>
                    <a:ea typeface="Calibri"/>
                    <a:cs typeface="Arial" panose="020B0604020202020204" pitchFamily="34" charset="0"/>
                  </a:rPr>
                  <a:t>generation</a:t>
                </a:r>
                <a:r>
                  <a:rPr lang="fr-FR" sz="2000">
                    <a:solidFill>
                      <a:srgbClr val="000000"/>
                    </a:solidFill>
                    <a:latin typeface="Arial" panose="020B0604020202020204" pitchFamily="34" charset="0"/>
                    <a:ea typeface="Calibri"/>
                    <a:cs typeface="Arial" panose="020B0604020202020204" pitchFamily="34" charset="0"/>
                  </a:rPr>
                  <a:t> of 100 MW and a maximum output of 500 MW.</a:t>
                </a:r>
                <a:r>
                  <a:rPr lang="fr-FR" sz="2000">
                    <a:latin typeface="Arial" panose="020B0604020202020204" pitchFamily="34" charset="0"/>
                    <a:cs typeface="Arial" panose="020B0604020202020204" pitchFamily="34" charset="0"/>
                  </a:rPr>
                  <a:t> The </a:t>
                </a:r>
                <a:r>
                  <a:rPr lang="fr-FR" sz="2000" err="1">
                    <a:latin typeface="Arial" panose="020B0604020202020204" pitchFamily="34" charset="0"/>
                    <a:cs typeface="Arial" panose="020B0604020202020204" pitchFamily="34" charset="0"/>
                  </a:rPr>
                  <a:t>c</a:t>
                </a:r>
                <a:r>
                  <a:rPr lang="fr-FR" sz="2000" err="1">
                    <a:solidFill>
                      <a:srgbClr val="000000"/>
                    </a:solidFill>
                    <a:latin typeface="Arial" panose="020B0604020202020204" pitchFamily="34" charset="0"/>
                    <a:cs typeface="Arial" panose="020B0604020202020204" pitchFamily="34" charset="0"/>
                  </a:rPr>
                  <a:t>ost</a:t>
                </a:r>
                <a:r>
                  <a:rPr lang="fr-FR" sz="2000">
                    <a:solidFill>
                      <a:srgbClr val="000000"/>
                    </a:solidFill>
                    <a:latin typeface="Arial" panose="020B0604020202020204" pitchFamily="34" charset="0"/>
                    <a:cs typeface="Arial" panose="020B0604020202020204" pitchFamily="34" charset="0"/>
                  </a:rPr>
                  <a:t> of fuel </a:t>
                </a:r>
                <a14:m>
                  <m:oMath xmlns:m="http://schemas.openxmlformats.org/officeDocument/2006/math">
                    <m:r>
                      <a:rPr lang="fr-FR" sz="2000" i="1" dirty="0" smtClean="0">
                        <a:solidFill>
                          <a:srgbClr val="000000"/>
                        </a:solidFill>
                        <a:latin typeface="Cambria Math" panose="02040503050406030204" pitchFamily="18" charset="0"/>
                        <a:cs typeface="helvetica"/>
                      </a:rPr>
                      <m:t>𝐹</m:t>
                    </m:r>
                  </m:oMath>
                </a14:m>
                <a:r>
                  <a:rPr lang="fr-FR" sz="2000">
                    <a:solidFill>
                      <a:srgbClr val="000000"/>
                    </a:solidFill>
                    <a:latin typeface="Arial" panose="020B0604020202020204" pitchFamily="34" charset="0"/>
                    <a:cs typeface="Arial" panose="020B0604020202020204" pitchFamily="34" charset="0"/>
                  </a:rPr>
                  <a:t> = €1.3/MJ. </a:t>
                </a:r>
                <a:endParaRPr lang="fr-FR" sz="2000">
                  <a:latin typeface="Arial" panose="020B0604020202020204" pitchFamily="34" charset="0"/>
                  <a:cs typeface="Arial" panose="020B0604020202020204" pitchFamily="34" charset="0"/>
                </a:endParaRPr>
              </a:p>
              <a:p>
                <a:pPr algn="just"/>
                <a:endParaRPr lang="fr-FR" sz="2000">
                  <a:solidFill>
                    <a:srgbClr val="000000"/>
                  </a:solidFill>
                  <a:latin typeface="Arial" panose="020B0604020202020204" pitchFamily="34" charset="0"/>
                  <a:cs typeface="Arial" panose="020B0604020202020204" pitchFamily="34" charset="0"/>
                </a:endParaRPr>
              </a:p>
              <a:p>
                <a:pPr algn="just"/>
                <a:r>
                  <a:rPr lang="fr-FR" sz="2000" b="1">
                    <a:solidFill>
                      <a:srgbClr val="000000"/>
                    </a:solidFill>
                    <a:latin typeface="Arial" panose="020B0604020202020204" pitchFamily="34" charset="0"/>
                    <a:cs typeface="Arial" panose="020B0604020202020204" pitchFamily="34" charset="0"/>
                  </a:rPr>
                  <a:t>Questions:</a:t>
                </a:r>
              </a:p>
              <a:p>
                <a:pPr algn="just"/>
                <a:endParaRPr lang="fr-FR" sz="1000" b="1">
                  <a:solidFill>
                    <a:srgbClr val="000000"/>
                  </a:solidFill>
                  <a:latin typeface="Arial" panose="020B0604020202020204" pitchFamily="34" charset="0"/>
                  <a:cs typeface="Arial" panose="020B0604020202020204" pitchFamily="34" charset="0"/>
                </a:endParaRPr>
              </a:p>
              <a:p>
                <a:pPr algn="just"/>
                <a:r>
                  <a:rPr lang="fr-FR" sz="2000" b="1">
                    <a:solidFill>
                      <a:srgbClr val="000000"/>
                    </a:solidFill>
                    <a:latin typeface="Arial" panose="020B0604020202020204" pitchFamily="34" charset="0"/>
                    <a:ea typeface="Calibri"/>
                    <a:cs typeface="Arial" panose="020B0604020202020204" pitchFamily="34" charset="0"/>
                  </a:rPr>
                  <a:t>1. </a:t>
                </a:r>
                <a:r>
                  <a:rPr lang="en-US" sz="2000">
                    <a:solidFill>
                      <a:schemeClr val="dk1"/>
                    </a:solidFill>
                    <a:latin typeface="Arial" panose="020B0604020202020204" pitchFamily="34" charset="0"/>
                    <a:ea typeface="Calibri"/>
                    <a:cs typeface="Arial" panose="020B0604020202020204" pitchFamily="34" charset="0"/>
                  </a:rPr>
                  <a:t>What is the power that should be generated by the unit to maximize profit if electricity can be sold at €12/MWh?</a:t>
                </a:r>
              </a:p>
              <a:p>
                <a:pPr algn="just"/>
                <a:endParaRPr lang="en-US" sz="1000">
                  <a:solidFill>
                    <a:schemeClr val="dk1"/>
                  </a:solidFill>
                  <a:latin typeface="Arial" panose="020B0604020202020204" pitchFamily="34" charset="0"/>
                  <a:ea typeface="Calibri"/>
                  <a:cs typeface="Arial" panose="020B0604020202020204" pitchFamily="34" charset="0"/>
                </a:endParaRPr>
              </a:p>
              <a:p>
                <a:pPr algn="just"/>
                <a:r>
                  <a:rPr lang="en-US" sz="2000" b="1">
                    <a:solidFill>
                      <a:schemeClr val="dk1"/>
                    </a:solidFill>
                    <a:latin typeface="Arial" panose="020B0604020202020204" pitchFamily="34" charset="0"/>
                    <a:ea typeface="Calibri"/>
                    <a:cs typeface="Arial" panose="020B0604020202020204" pitchFamily="34" charset="0"/>
                  </a:rPr>
                  <a:t>2. </a:t>
                </a:r>
                <a:r>
                  <a:rPr lang="en-US" sz="2000">
                    <a:solidFill>
                      <a:schemeClr val="dk1"/>
                    </a:solidFill>
                    <a:latin typeface="Arial" panose="020B0604020202020204" pitchFamily="34" charset="0"/>
                    <a:ea typeface="Calibri"/>
                    <a:cs typeface="Arial" panose="020B0604020202020204" pitchFamily="34" charset="0"/>
                  </a:rPr>
                  <a:t>At which electricity prices should the unit operate at maximum output?</a:t>
                </a:r>
              </a:p>
              <a:p>
                <a:pPr algn="just"/>
                <a:endParaRPr lang="en-US" sz="1000">
                  <a:solidFill>
                    <a:schemeClr val="dk1"/>
                  </a:solidFill>
                  <a:latin typeface="Arial" panose="020B0604020202020204" pitchFamily="34" charset="0"/>
                  <a:ea typeface="Calibri"/>
                  <a:cs typeface="Arial" panose="020B0604020202020204" pitchFamily="34" charset="0"/>
                </a:endParaRPr>
              </a:p>
              <a:p>
                <a:pPr algn="just"/>
                <a:r>
                  <a:rPr lang="en-US" sz="2000" b="1">
                    <a:solidFill>
                      <a:schemeClr val="dk1"/>
                    </a:solidFill>
                    <a:latin typeface="Arial" panose="020B0604020202020204" pitchFamily="34" charset="0"/>
                    <a:ea typeface="Calibri"/>
                    <a:cs typeface="Arial" panose="020B0604020202020204" pitchFamily="34" charset="0"/>
                  </a:rPr>
                  <a:t>3. </a:t>
                </a:r>
                <a:r>
                  <a:rPr lang="en-US" sz="2000">
                    <a:solidFill>
                      <a:schemeClr val="dk1"/>
                    </a:solidFill>
                    <a:latin typeface="Arial" panose="020B0604020202020204" pitchFamily="34" charset="0"/>
                    <a:ea typeface="Calibri"/>
                    <a:cs typeface="Arial" panose="020B0604020202020204" pitchFamily="34" charset="0"/>
                  </a:rPr>
                  <a:t>What is the electricity price below which the unit cannot make any profit?</a:t>
                </a:r>
                <a:endParaRPr lang="fr-FR" sz="2000">
                  <a:latin typeface="Arial" panose="020B0604020202020204" pitchFamily="34" charset="0"/>
                  <a:cs typeface="Arial" panose="020B0604020202020204" pitchFamily="34" charset="0"/>
                </a:endParaRPr>
              </a:p>
              <a:p>
                <a:pPr>
                  <a:lnSpc>
                    <a:spcPct val="90000"/>
                  </a:lnSpc>
                  <a:spcBef>
                    <a:spcPts val="1000"/>
                  </a:spcBef>
                </a:pPr>
                <a:endParaRPr lang="en-US" sz="2000">
                  <a:latin typeface="Arial"/>
                  <a:ea typeface="Calibri"/>
                  <a:cs typeface="Calibri"/>
                </a:endParaRPr>
              </a:p>
            </p:txBody>
          </p:sp>
        </mc:Choice>
        <mc:Fallback xmlns="">
          <p:sp>
            <p:nvSpPr>
              <p:cNvPr id="5" name="ZoneTexte 4">
                <a:extLst>
                  <a:ext uri="{FF2B5EF4-FFF2-40B4-BE49-F238E27FC236}">
                    <a16:creationId xmlns:a16="http://schemas.microsoft.com/office/drawing/2014/main" id="{3035C06A-FDF6-7DF4-91D0-D6D89D8A60D8}"/>
                  </a:ext>
                </a:extLst>
              </p:cNvPr>
              <p:cNvSpPr txBox="1">
                <a:spLocks noRot="1" noChangeAspect="1" noMove="1" noResize="1" noEditPoints="1" noAdjustHandles="1" noChangeArrowheads="1" noChangeShapeType="1" noTextEdit="1"/>
              </p:cNvSpPr>
              <p:nvPr/>
            </p:nvSpPr>
            <p:spPr>
              <a:xfrm>
                <a:off x="549942" y="1814950"/>
                <a:ext cx="9534299" cy="4963923"/>
              </a:xfrm>
              <a:prstGeom prst="rect">
                <a:avLst/>
              </a:prstGeom>
              <a:blipFill>
                <a:blip r:embed="rId2"/>
                <a:stretch>
                  <a:fillRect l="-639" t="-614" r="-703"/>
                </a:stretch>
              </a:blipFill>
            </p:spPr>
            <p:txBody>
              <a:bodyPr/>
              <a:lstStyle/>
              <a:p>
                <a:r>
                  <a:rPr lang="en-US">
                    <a:noFill/>
                  </a:rPr>
                  <a:t> </a:t>
                </a:r>
              </a:p>
            </p:txBody>
          </p:sp>
        </mc:Fallback>
      </mc:AlternateContent>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u="sng">
                <a:latin typeface="Arial"/>
                <a:cs typeface="Arial"/>
              </a:rPr>
              <a:t>Exercise 1:</a:t>
            </a:r>
          </a:p>
        </p:txBody>
      </p:sp>
      <p:sp>
        <p:nvSpPr>
          <p:cNvPr id="3" name="Espace réservé du numéro de diapositive 2">
            <a:extLst>
              <a:ext uri="{FF2B5EF4-FFF2-40B4-BE49-F238E27FC236}">
                <a16:creationId xmlns:a16="http://schemas.microsoft.com/office/drawing/2014/main" id="{05D0570B-F9C8-C24E-F365-7504D6DD439D}"/>
              </a:ext>
            </a:extLst>
          </p:cNvPr>
          <p:cNvSpPr>
            <a:spLocks noGrp="1"/>
          </p:cNvSpPr>
          <p:nvPr>
            <p:ph type="sldNum" sz="quarter" idx="12"/>
          </p:nvPr>
        </p:nvSpPr>
        <p:spPr/>
        <p:txBody>
          <a:bodyPr/>
          <a:lstStyle/>
          <a:p>
            <a:fld id="{C7CC0789-4E3B-4896-AB79-9C52DA5A6F9C}" type="slidenum">
              <a:rPr lang="en-GB" smtClean="0"/>
              <a:t>95</a:t>
            </a:fld>
            <a:endParaRPr lang="en-GB"/>
          </a:p>
        </p:txBody>
      </p:sp>
    </p:spTree>
    <p:extLst>
      <p:ext uri="{BB962C8B-B14F-4D97-AF65-F5344CB8AC3E}">
        <p14:creationId xmlns:p14="http://schemas.microsoft.com/office/powerpoint/2010/main" val="14194907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35C06A-FDF6-7DF4-91D0-D6D89D8A60D8}"/>
              </a:ext>
            </a:extLst>
          </p:cNvPr>
          <p:cNvSpPr txBox="1"/>
          <p:nvPr/>
        </p:nvSpPr>
        <p:spPr>
          <a:xfrm>
            <a:off x="546101" y="2623901"/>
            <a:ext cx="9524999" cy="2862322"/>
          </a:xfrm>
          <a:prstGeom prst="rect">
            <a:avLst/>
          </a:prstGeom>
          <a:noFill/>
        </p:spPr>
        <p:txBody>
          <a:bodyPr wrap="square" lIns="91440" tIns="45720" rIns="91440" bIns="45720" anchor="t">
            <a:spAutoFit/>
          </a:bodyPr>
          <a:lstStyle/>
          <a:p>
            <a:pPr algn="just"/>
            <a:r>
              <a:rPr lang="fr-BE" sz="2000">
                <a:solidFill>
                  <a:srgbClr val="000000"/>
                </a:solidFill>
                <a:latin typeface="Arial" panose="020B0604020202020204" pitchFamily="34" charset="0"/>
                <a:ea typeface="Calibri"/>
                <a:cs typeface="Arial" panose="020B0604020202020204" pitchFamily="34" charset="0"/>
              </a:rPr>
              <a:t>Define the profit function:</a:t>
            </a:r>
            <a:endParaRPr lang="fr-FR" sz="2000">
              <a:solidFill>
                <a:srgbClr val="000000"/>
              </a:solidFill>
              <a:latin typeface="Arial" panose="020B0604020202020204" pitchFamily="34" charset="0"/>
              <a:ea typeface="Calibri"/>
              <a:cs typeface="Arial" panose="020B0604020202020204" pitchFamily="34" charset="0"/>
            </a:endParaRPr>
          </a:p>
          <a:p>
            <a:pPr algn="just"/>
            <a:endParaRPr lang="fr-FR" sz="2000" i="1">
              <a:solidFill>
                <a:srgbClr val="000000"/>
              </a:solidFill>
              <a:latin typeface="Arial" panose="020B0604020202020204" pitchFamily="34" charset="0"/>
              <a:ea typeface="Calibri"/>
              <a:cs typeface="Arial" panose="020B0604020202020204" pitchFamily="34" charset="0"/>
            </a:endParaRPr>
          </a:p>
          <a:p>
            <a:pPr algn="just"/>
            <a:r>
              <a:rPr lang="fr-FR" sz="2000">
                <a:solidFill>
                  <a:srgbClr val="000000"/>
                </a:solidFill>
                <a:latin typeface="Arial" panose="020B0604020202020204" pitchFamily="34" charset="0"/>
                <a:ea typeface="Calibri"/>
                <a:cs typeface="Arial" panose="020B0604020202020204" pitchFamily="34" charset="0"/>
              </a:rPr>
              <a:t>Freeze the price to €12/MWh, and compute the derivative of the profit function with respect to the power:</a:t>
            </a:r>
          </a:p>
          <a:p>
            <a:pPr algn="just"/>
            <a:endParaRPr lang="fr-FR" sz="2000">
              <a:solidFill>
                <a:srgbClr val="000000"/>
              </a:solidFill>
              <a:latin typeface="Arial" panose="020B0604020202020204" pitchFamily="34" charset="0"/>
              <a:ea typeface="Calibri"/>
              <a:cs typeface="Arial" panose="020B0604020202020204" pitchFamily="34" charset="0"/>
            </a:endParaRPr>
          </a:p>
          <a:p>
            <a:pPr algn="just"/>
            <a:endParaRPr lang="fr-FR" sz="2000">
              <a:solidFill>
                <a:srgbClr val="000000"/>
              </a:solidFill>
              <a:latin typeface="Arial" panose="020B0604020202020204" pitchFamily="34" charset="0"/>
              <a:cs typeface="Arial" panose="020B0604020202020204" pitchFamily="34" charset="0"/>
            </a:endParaRPr>
          </a:p>
          <a:p>
            <a:pPr algn="just"/>
            <a:endParaRPr lang="fr-FR" sz="2000">
              <a:solidFill>
                <a:srgbClr val="000000"/>
              </a:solidFill>
              <a:latin typeface="Arial" panose="020B0604020202020204" pitchFamily="34" charset="0"/>
              <a:cs typeface="Arial" panose="020B0604020202020204" pitchFamily="34" charset="0"/>
            </a:endParaRPr>
          </a:p>
          <a:p>
            <a:pPr algn="just"/>
            <a:endParaRPr lang="fr-FR" sz="2000">
              <a:latin typeface="Arial" panose="020B0604020202020204" pitchFamily="34" charset="0"/>
              <a:cs typeface="Arial" panose="020B0604020202020204" pitchFamily="34" charset="0"/>
            </a:endParaRPr>
          </a:p>
          <a:p>
            <a:pPr algn="just"/>
            <a:endParaRPr lang="fr-FR" sz="2000">
              <a:solidFill>
                <a:srgbClr val="000000"/>
              </a:solidFill>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u="sng">
                <a:latin typeface="Arial"/>
                <a:cs typeface="Arial"/>
              </a:rPr>
              <a:t>Solution:</a:t>
            </a:r>
          </a:p>
        </p:txBody>
      </p:sp>
      <p:pic>
        <p:nvPicPr>
          <p:cNvPr id="3" name="Image 2">
            <a:extLst>
              <a:ext uri="{FF2B5EF4-FFF2-40B4-BE49-F238E27FC236}">
                <a16:creationId xmlns:a16="http://schemas.microsoft.com/office/drawing/2014/main" id="{369DD3C2-648F-AB8B-FE9D-917CDF6F9A13}"/>
              </a:ext>
            </a:extLst>
          </p:cNvPr>
          <p:cNvPicPr>
            <a:picLocks noChangeAspect="1"/>
          </p:cNvPicPr>
          <p:nvPr/>
        </p:nvPicPr>
        <p:blipFill>
          <a:blip r:embed="rId2"/>
          <a:stretch>
            <a:fillRect/>
          </a:stretch>
        </p:blipFill>
        <p:spPr>
          <a:xfrm>
            <a:off x="3618984" y="2711640"/>
            <a:ext cx="4275356" cy="271295"/>
          </a:xfrm>
          <a:prstGeom prst="rect">
            <a:avLst/>
          </a:prstGeom>
        </p:spPr>
      </p:pic>
      <p:pic>
        <p:nvPicPr>
          <p:cNvPr id="10" name="Image 9">
            <a:extLst>
              <a:ext uri="{FF2B5EF4-FFF2-40B4-BE49-F238E27FC236}">
                <a16:creationId xmlns:a16="http://schemas.microsoft.com/office/drawing/2014/main" id="{2511C470-8BD7-64DE-7E5C-91E84C3C2281}"/>
              </a:ext>
            </a:extLst>
          </p:cNvPr>
          <p:cNvPicPr>
            <a:picLocks noChangeAspect="1"/>
          </p:cNvPicPr>
          <p:nvPr/>
        </p:nvPicPr>
        <p:blipFill>
          <a:blip r:embed="rId3"/>
          <a:stretch>
            <a:fillRect/>
          </a:stretch>
        </p:blipFill>
        <p:spPr>
          <a:xfrm>
            <a:off x="613121" y="5559072"/>
            <a:ext cx="5047891" cy="628532"/>
          </a:xfrm>
          <a:prstGeom prst="rect">
            <a:avLst/>
          </a:prstGeom>
        </p:spPr>
      </p:pic>
      <p:pic>
        <p:nvPicPr>
          <p:cNvPr id="12" name="Image 11">
            <a:extLst>
              <a:ext uri="{FF2B5EF4-FFF2-40B4-BE49-F238E27FC236}">
                <a16:creationId xmlns:a16="http://schemas.microsoft.com/office/drawing/2014/main" id="{117647B2-58E1-3D15-FA25-E8582DB1D0AA}"/>
              </a:ext>
            </a:extLst>
          </p:cNvPr>
          <p:cNvPicPr>
            <a:picLocks noChangeAspect="1"/>
          </p:cNvPicPr>
          <p:nvPr/>
        </p:nvPicPr>
        <p:blipFill>
          <a:blip r:embed="rId4"/>
          <a:stretch>
            <a:fillRect/>
          </a:stretch>
        </p:blipFill>
        <p:spPr>
          <a:xfrm>
            <a:off x="613121" y="4385698"/>
            <a:ext cx="4275356" cy="631438"/>
          </a:xfrm>
          <a:prstGeom prst="rect">
            <a:avLst/>
          </a:prstGeom>
        </p:spPr>
      </p:pic>
      <p:sp>
        <p:nvSpPr>
          <p:cNvPr id="2" name="ZoneTexte 1">
            <a:extLst>
              <a:ext uri="{FF2B5EF4-FFF2-40B4-BE49-F238E27FC236}">
                <a16:creationId xmlns:a16="http://schemas.microsoft.com/office/drawing/2014/main" id="{B0FEE1AE-07E1-167C-1E7B-9C47DE093DD1}"/>
              </a:ext>
            </a:extLst>
          </p:cNvPr>
          <p:cNvSpPr txBox="1"/>
          <p:nvPr/>
        </p:nvSpPr>
        <p:spPr>
          <a:xfrm>
            <a:off x="546101" y="2101067"/>
            <a:ext cx="1549400" cy="400110"/>
          </a:xfrm>
          <a:prstGeom prst="rect">
            <a:avLst/>
          </a:prstGeom>
          <a:noFill/>
        </p:spPr>
        <p:txBody>
          <a:bodyPr wrap="square" rtlCol="0">
            <a:spAutoFit/>
          </a:bodyPr>
          <a:lstStyle/>
          <a:p>
            <a:r>
              <a:rPr lang="fr-BE" sz="2000" b="1">
                <a:latin typeface="Arial" panose="020B0604020202020204" pitchFamily="34" charset="0"/>
                <a:cs typeface="Arial" panose="020B0604020202020204" pitchFamily="34" charset="0"/>
              </a:rPr>
              <a:t>Part 1:</a:t>
            </a:r>
            <a:endParaRPr lang="en-GB" sz="2000" b="1">
              <a:latin typeface="Arial" panose="020B0604020202020204" pitchFamily="34" charset="0"/>
              <a:cs typeface="Arial" panose="020B0604020202020204" pitchFamily="34" charset="0"/>
            </a:endParaRPr>
          </a:p>
        </p:txBody>
      </p:sp>
      <p:sp>
        <p:nvSpPr>
          <p:cNvPr id="7" name="Espace réservé du numéro de diapositive 6">
            <a:extLst>
              <a:ext uri="{FF2B5EF4-FFF2-40B4-BE49-F238E27FC236}">
                <a16:creationId xmlns:a16="http://schemas.microsoft.com/office/drawing/2014/main" id="{C9477CD0-99CA-5FA6-3ACC-3CDFC8A1A3B2}"/>
              </a:ext>
            </a:extLst>
          </p:cNvPr>
          <p:cNvSpPr>
            <a:spLocks noGrp="1"/>
          </p:cNvSpPr>
          <p:nvPr>
            <p:ph type="sldNum" sz="quarter" idx="12"/>
          </p:nvPr>
        </p:nvSpPr>
        <p:spPr/>
        <p:txBody>
          <a:bodyPr/>
          <a:lstStyle/>
          <a:p>
            <a:fld id="{C7CC0789-4E3B-4896-AB79-9C52DA5A6F9C}" type="slidenum">
              <a:rPr lang="en-GB" smtClean="0"/>
              <a:t>96</a:t>
            </a:fld>
            <a:endParaRPr lang="en-GB"/>
          </a:p>
        </p:txBody>
      </p:sp>
    </p:spTree>
    <p:extLst>
      <p:ext uri="{BB962C8B-B14F-4D97-AF65-F5344CB8AC3E}">
        <p14:creationId xmlns:p14="http://schemas.microsoft.com/office/powerpoint/2010/main" val="26178026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08BE494-6D16-A67D-6913-40DD94FA8D41}"/>
              </a:ext>
            </a:extLst>
          </p:cNvPr>
          <p:cNvSpPr txBox="1"/>
          <p:nvPr/>
        </p:nvSpPr>
        <p:spPr>
          <a:xfrm>
            <a:off x="546101" y="1729588"/>
            <a:ext cx="9524999" cy="4093428"/>
          </a:xfrm>
          <a:prstGeom prst="rect">
            <a:avLst/>
          </a:prstGeom>
          <a:noFill/>
        </p:spPr>
        <p:txBody>
          <a:bodyPr wrap="square" lIns="91440" tIns="45720" rIns="91440" bIns="45720" anchor="t">
            <a:spAutoFit/>
          </a:bodyPr>
          <a:lstStyle/>
          <a:p>
            <a:pPr algn="just"/>
            <a:r>
              <a:rPr lang="en-US" sz="2000">
                <a:solidFill>
                  <a:schemeClr val="dk1"/>
                </a:solidFill>
                <a:latin typeface="Arial" panose="020B0604020202020204" pitchFamily="34" charset="0"/>
                <a:ea typeface="Calibri"/>
                <a:cs typeface="Arial" panose="020B0604020202020204" pitchFamily="34" charset="0"/>
              </a:rPr>
              <a:t>The partial derivative of the profit function with respect to the power variable allows to determine a relationship between any power and its associated optimal price : </a:t>
            </a:r>
          </a:p>
          <a:p>
            <a:pPr algn="just"/>
            <a:endParaRPr lang="en-US" sz="2000">
              <a:solidFill>
                <a:schemeClr val="dk1"/>
              </a:solidFill>
              <a:latin typeface="Arial" panose="020B0604020202020204" pitchFamily="34" charset="0"/>
              <a:ea typeface="Calibri"/>
              <a:cs typeface="Arial" panose="020B0604020202020204" pitchFamily="34" charset="0"/>
            </a:endParaRPr>
          </a:p>
          <a:p>
            <a:pPr algn="just"/>
            <a:endParaRPr lang="en-US" sz="2000">
              <a:solidFill>
                <a:schemeClr val="dk1"/>
              </a:solidFill>
              <a:latin typeface="Arial" panose="020B0604020202020204" pitchFamily="34" charset="0"/>
              <a:ea typeface="Calibri"/>
              <a:cs typeface="Arial" panose="020B0604020202020204" pitchFamily="34" charset="0"/>
            </a:endParaRPr>
          </a:p>
          <a:p>
            <a:pPr algn="just"/>
            <a:endParaRPr lang="en-US" sz="2000">
              <a:solidFill>
                <a:schemeClr val="dk1"/>
              </a:solidFill>
              <a:latin typeface="Arial" panose="020B0604020202020204" pitchFamily="34" charset="0"/>
              <a:ea typeface="Calibri"/>
              <a:cs typeface="Arial" panose="020B0604020202020204" pitchFamily="34" charset="0"/>
            </a:endParaRPr>
          </a:p>
          <a:p>
            <a:pPr algn="just"/>
            <a:endParaRPr lang="en-US" sz="2000">
              <a:solidFill>
                <a:schemeClr val="dk1"/>
              </a:solidFill>
              <a:latin typeface="Arial" panose="020B0604020202020204" pitchFamily="34" charset="0"/>
              <a:ea typeface="Calibri"/>
              <a:cs typeface="Arial" panose="020B0604020202020204" pitchFamily="34" charset="0"/>
            </a:endParaRPr>
          </a:p>
          <a:p>
            <a:pPr algn="just"/>
            <a:endParaRPr lang="en-US" sz="2000">
              <a:solidFill>
                <a:schemeClr val="dk1"/>
              </a:solidFill>
              <a:latin typeface="Arial" panose="020B0604020202020204" pitchFamily="34" charset="0"/>
              <a:ea typeface="Calibri"/>
              <a:cs typeface="Arial" panose="020B0604020202020204" pitchFamily="34" charset="0"/>
            </a:endParaRPr>
          </a:p>
          <a:p>
            <a:pPr algn="just"/>
            <a:endParaRPr lang="en-US" sz="2000">
              <a:solidFill>
                <a:schemeClr val="dk1"/>
              </a:solidFill>
              <a:latin typeface="Arial" panose="020B0604020202020204" pitchFamily="34" charset="0"/>
              <a:ea typeface="Calibri"/>
              <a:cs typeface="Arial" panose="020B0604020202020204" pitchFamily="34" charset="0"/>
            </a:endParaRPr>
          </a:p>
          <a:p>
            <a:pPr algn="just"/>
            <a:endParaRPr lang="en-US" sz="2000">
              <a:solidFill>
                <a:schemeClr val="dk1"/>
              </a:solidFill>
              <a:latin typeface="Arial" panose="020B0604020202020204" pitchFamily="34" charset="0"/>
              <a:ea typeface="Calibri"/>
              <a:cs typeface="Arial" panose="020B0604020202020204" pitchFamily="34" charset="0"/>
            </a:endParaRPr>
          </a:p>
          <a:p>
            <a:pPr algn="just"/>
            <a:endParaRPr lang="en-US" sz="2000">
              <a:solidFill>
                <a:schemeClr val="dk1"/>
              </a:solidFill>
              <a:latin typeface="Arial" panose="020B0604020202020204" pitchFamily="34" charset="0"/>
              <a:ea typeface="Calibri"/>
              <a:cs typeface="Arial" panose="020B0604020202020204" pitchFamily="34" charset="0"/>
            </a:endParaRPr>
          </a:p>
          <a:p>
            <a:pPr algn="just"/>
            <a:r>
              <a:rPr lang="en-US" sz="2000">
                <a:solidFill>
                  <a:schemeClr val="dk1"/>
                </a:solidFill>
                <a:latin typeface="Arial" panose="020B0604020202020204" pitchFamily="34" charset="0"/>
                <a:ea typeface="Calibri"/>
                <a:cs typeface="Arial" panose="020B0604020202020204" pitchFamily="34" charset="0"/>
              </a:rPr>
              <a:t>We then compute the optimal price associated with a power of 500MW:</a:t>
            </a:r>
          </a:p>
          <a:p>
            <a:pPr algn="just"/>
            <a:endParaRPr lang="en-US" sz="2000">
              <a:solidFill>
                <a:schemeClr val="dk1"/>
              </a:solidFill>
              <a:latin typeface="Arial" panose="020B0604020202020204" pitchFamily="34" charset="0"/>
              <a:ea typeface="Calibri"/>
              <a:cs typeface="Arial" panose="020B0604020202020204" pitchFamily="34" charset="0"/>
            </a:endParaRPr>
          </a:p>
          <a:p>
            <a:pPr algn="just"/>
            <a:endParaRPr lang="en-US" sz="1000">
              <a:solidFill>
                <a:schemeClr val="dk1"/>
              </a:solidFill>
              <a:latin typeface="Arial" panose="020B0604020202020204" pitchFamily="34" charset="0"/>
              <a:ea typeface="Calibri"/>
              <a:cs typeface="Arial" panose="020B0604020202020204" pitchFamily="34" charset="0"/>
            </a:endParaRPr>
          </a:p>
          <a:p>
            <a:pPr algn="just"/>
            <a:endParaRPr lang="en-US" sz="1000">
              <a:solidFill>
                <a:schemeClr val="dk1"/>
              </a:solidFill>
              <a:latin typeface="Arial" panose="020B0604020202020204" pitchFamily="34" charset="0"/>
              <a:ea typeface="Calibri"/>
              <a:cs typeface="Arial" panose="020B0604020202020204" pitchFamily="34" charset="0"/>
            </a:endParaRPr>
          </a:p>
        </p:txBody>
      </p:sp>
      <p:pic>
        <p:nvPicPr>
          <p:cNvPr id="11" name="Image 10">
            <a:extLst>
              <a:ext uri="{FF2B5EF4-FFF2-40B4-BE49-F238E27FC236}">
                <a16:creationId xmlns:a16="http://schemas.microsoft.com/office/drawing/2014/main" id="{F092DA95-70BB-4FF7-DF29-81677EF41DB8}"/>
              </a:ext>
            </a:extLst>
          </p:cNvPr>
          <p:cNvPicPr>
            <a:picLocks noChangeAspect="1"/>
          </p:cNvPicPr>
          <p:nvPr/>
        </p:nvPicPr>
        <p:blipFill>
          <a:blip r:embed="rId2"/>
          <a:stretch>
            <a:fillRect/>
          </a:stretch>
        </p:blipFill>
        <p:spPr>
          <a:xfrm>
            <a:off x="617696" y="2842065"/>
            <a:ext cx="5047891" cy="628532"/>
          </a:xfrm>
          <a:prstGeom prst="rect">
            <a:avLst/>
          </a:prstGeom>
        </p:spPr>
      </p:pic>
      <p:pic>
        <p:nvPicPr>
          <p:cNvPr id="12" name="Image 11">
            <a:extLst>
              <a:ext uri="{FF2B5EF4-FFF2-40B4-BE49-F238E27FC236}">
                <a16:creationId xmlns:a16="http://schemas.microsoft.com/office/drawing/2014/main" id="{C18E948C-A019-FD99-F225-86780C7CFEF1}"/>
              </a:ext>
            </a:extLst>
          </p:cNvPr>
          <p:cNvPicPr>
            <a:picLocks noChangeAspect="1"/>
          </p:cNvPicPr>
          <p:nvPr/>
        </p:nvPicPr>
        <p:blipFill>
          <a:blip r:embed="rId3"/>
          <a:stretch>
            <a:fillRect/>
          </a:stretch>
        </p:blipFill>
        <p:spPr>
          <a:xfrm>
            <a:off x="617696" y="3768129"/>
            <a:ext cx="5617964" cy="613567"/>
          </a:xfrm>
          <a:prstGeom prst="rect">
            <a:avLst/>
          </a:prstGeom>
        </p:spPr>
      </p:pic>
      <p:pic>
        <p:nvPicPr>
          <p:cNvPr id="13" name="Image 12">
            <a:extLst>
              <a:ext uri="{FF2B5EF4-FFF2-40B4-BE49-F238E27FC236}">
                <a16:creationId xmlns:a16="http://schemas.microsoft.com/office/drawing/2014/main" id="{E3842963-AEAF-0F98-EFE3-FDF7C5C0D6C4}"/>
              </a:ext>
            </a:extLst>
          </p:cNvPr>
          <p:cNvPicPr>
            <a:picLocks noChangeAspect="1"/>
          </p:cNvPicPr>
          <p:nvPr/>
        </p:nvPicPr>
        <p:blipFill>
          <a:blip r:embed="rId4"/>
          <a:stretch>
            <a:fillRect/>
          </a:stretch>
        </p:blipFill>
        <p:spPr>
          <a:xfrm>
            <a:off x="617696" y="5733462"/>
            <a:ext cx="3513793" cy="275656"/>
          </a:xfrm>
          <a:prstGeom prst="rect">
            <a:avLst/>
          </a:prstGeom>
        </p:spPr>
      </p:pic>
      <p:pic>
        <p:nvPicPr>
          <p:cNvPr id="14" name="Image 13">
            <a:extLst>
              <a:ext uri="{FF2B5EF4-FFF2-40B4-BE49-F238E27FC236}">
                <a16:creationId xmlns:a16="http://schemas.microsoft.com/office/drawing/2014/main" id="{E4E09061-54DF-4BA3-4B30-55AF22781213}"/>
              </a:ext>
            </a:extLst>
          </p:cNvPr>
          <p:cNvPicPr>
            <a:picLocks noChangeAspect="1"/>
          </p:cNvPicPr>
          <p:nvPr/>
        </p:nvPicPr>
        <p:blipFill>
          <a:blip r:embed="rId5"/>
          <a:stretch>
            <a:fillRect/>
          </a:stretch>
        </p:blipFill>
        <p:spPr>
          <a:xfrm>
            <a:off x="617696" y="6443601"/>
            <a:ext cx="2567589" cy="272170"/>
          </a:xfrm>
          <a:prstGeom prst="rect">
            <a:avLst/>
          </a:prstGeom>
        </p:spPr>
      </p:pic>
      <p:sp>
        <p:nvSpPr>
          <p:cNvPr id="15" name="ZoneTexte 14">
            <a:extLst>
              <a:ext uri="{FF2B5EF4-FFF2-40B4-BE49-F238E27FC236}">
                <a16:creationId xmlns:a16="http://schemas.microsoft.com/office/drawing/2014/main" id="{916ACE9B-E523-F9B5-1B09-E1702938BA44}"/>
              </a:ext>
            </a:extLst>
          </p:cNvPr>
          <p:cNvSpPr txBox="1"/>
          <p:nvPr/>
        </p:nvSpPr>
        <p:spPr>
          <a:xfrm>
            <a:off x="546101" y="1105154"/>
            <a:ext cx="1549400" cy="400110"/>
          </a:xfrm>
          <a:prstGeom prst="rect">
            <a:avLst/>
          </a:prstGeom>
          <a:noFill/>
        </p:spPr>
        <p:txBody>
          <a:bodyPr wrap="square" rtlCol="0">
            <a:spAutoFit/>
          </a:bodyPr>
          <a:lstStyle/>
          <a:p>
            <a:r>
              <a:rPr lang="fr-BE" sz="2000" b="1">
                <a:latin typeface="Arial" panose="020B0604020202020204" pitchFamily="34" charset="0"/>
                <a:cs typeface="Arial" panose="020B0604020202020204" pitchFamily="34" charset="0"/>
              </a:rPr>
              <a:t>Part 2:</a:t>
            </a:r>
            <a:endParaRPr lang="en-GB" sz="2000" b="1">
              <a:latin typeface="Arial" panose="020B0604020202020204" pitchFamily="34" charset="0"/>
              <a:cs typeface="Arial" panose="020B0604020202020204" pitchFamily="34" charset="0"/>
            </a:endParaRPr>
          </a:p>
        </p:txBody>
      </p:sp>
      <p:sp>
        <p:nvSpPr>
          <p:cNvPr id="3" name="Espace réservé du numéro de diapositive 2">
            <a:extLst>
              <a:ext uri="{FF2B5EF4-FFF2-40B4-BE49-F238E27FC236}">
                <a16:creationId xmlns:a16="http://schemas.microsoft.com/office/drawing/2014/main" id="{48742163-4124-4788-94D2-9482AC36B96F}"/>
              </a:ext>
            </a:extLst>
          </p:cNvPr>
          <p:cNvSpPr>
            <a:spLocks noGrp="1"/>
          </p:cNvSpPr>
          <p:nvPr>
            <p:ph type="sldNum" sz="quarter" idx="12"/>
          </p:nvPr>
        </p:nvSpPr>
        <p:spPr/>
        <p:txBody>
          <a:bodyPr/>
          <a:lstStyle/>
          <a:p>
            <a:fld id="{C7CC0789-4E3B-4896-AB79-9C52DA5A6F9C}" type="slidenum">
              <a:rPr lang="en-GB" smtClean="0"/>
              <a:t>97</a:t>
            </a:fld>
            <a:endParaRPr lang="en-GB"/>
          </a:p>
        </p:txBody>
      </p:sp>
    </p:spTree>
    <p:extLst>
      <p:ext uri="{BB962C8B-B14F-4D97-AF65-F5344CB8AC3E}">
        <p14:creationId xmlns:p14="http://schemas.microsoft.com/office/powerpoint/2010/main" val="9293019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35C06A-FDF6-7DF4-91D0-D6D89D8A60D8}"/>
              </a:ext>
            </a:extLst>
          </p:cNvPr>
          <p:cNvSpPr txBox="1"/>
          <p:nvPr/>
        </p:nvSpPr>
        <p:spPr>
          <a:xfrm>
            <a:off x="549502" y="916120"/>
            <a:ext cx="9534299" cy="6247864"/>
          </a:xfrm>
          <a:prstGeom prst="rect">
            <a:avLst/>
          </a:prstGeom>
          <a:noFill/>
        </p:spPr>
        <p:txBody>
          <a:bodyPr wrap="square" lIns="91440" tIns="45720" rIns="91440" bIns="45720" anchor="t">
            <a:spAutoFit/>
          </a:bodyPr>
          <a:lstStyle/>
          <a:p>
            <a:pPr algn="just"/>
            <a:r>
              <a:rPr lang="fr-BE" sz="2000" i="1" u="sng">
                <a:solidFill>
                  <a:srgbClr val="000000"/>
                </a:solidFill>
                <a:latin typeface="Arial" panose="020B0604020202020204" pitchFamily="34" charset="0"/>
                <a:ea typeface="Calibri"/>
                <a:cs typeface="Arial" panose="020B0604020202020204" pitchFamily="34" charset="0"/>
              </a:rPr>
              <a:t>First approach</a:t>
            </a:r>
            <a:r>
              <a:rPr lang="fr-BE" sz="2000">
                <a:solidFill>
                  <a:srgbClr val="000000"/>
                </a:solidFill>
                <a:latin typeface="Arial" panose="020B0604020202020204" pitchFamily="34" charset="0"/>
                <a:ea typeface="Calibri"/>
                <a:cs typeface="Arial" panose="020B0604020202020204" pitchFamily="34" charset="0"/>
              </a:rPr>
              <a:t>: solve the following optimization problem:</a:t>
            </a:r>
            <a:endParaRPr lang="fr-FR" sz="2000">
              <a:solidFill>
                <a:srgbClr val="000000"/>
              </a:solidFill>
              <a:latin typeface="Arial" panose="020B0604020202020204" pitchFamily="34" charset="0"/>
              <a:ea typeface="Calibri"/>
              <a:cs typeface="Arial" panose="020B0604020202020204" pitchFamily="34" charset="0"/>
            </a:endParaRPr>
          </a:p>
          <a:p>
            <a:pPr algn="just"/>
            <a:endParaRPr lang="fr-FR" sz="2000" i="1">
              <a:solidFill>
                <a:srgbClr val="000000"/>
              </a:solidFill>
              <a:latin typeface="Arial" panose="020B0604020202020204" pitchFamily="34" charset="0"/>
              <a:ea typeface="Calibri"/>
              <a:cs typeface="Arial" panose="020B0604020202020204" pitchFamily="34" charset="0"/>
            </a:endParaRPr>
          </a:p>
          <a:p>
            <a:pPr algn="just"/>
            <a:endParaRPr lang="fr-FR" sz="2000" i="1">
              <a:solidFill>
                <a:srgbClr val="000000"/>
              </a:solidFill>
              <a:latin typeface="Arial" panose="020B0604020202020204" pitchFamily="34" charset="0"/>
              <a:ea typeface="Calibri"/>
              <a:cs typeface="Arial" panose="020B0604020202020204" pitchFamily="34" charset="0"/>
            </a:endParaRPr>
          </a:p>
          <a:p>
            <a:pPr algn="just"/>
            <a:endParaRPr lang="fr-FR" sz="2000" i="1">
              <a:solidFill>
                <a:srgbClr val="000000"/>
              </a:solidFill>
              <a:latin typeface="Arial" panose="020B0604020202020204" pitchFamily="34" charset="0"/>
              <a:ea typeface="Calibri"/>
              <a:cs typeface="Arial" panose="020B0604020202020204" pitchFamily="34" charset="0"/>
            </a:endParaRPr>
          </a:p>
          <a:p>
            <a:pPr algn="just"/>
            <a:endParaRPr lang="fr-FR" sz="2000" i="1">
              <a:solidFill>
                <a:srgbClr val="000000"/>
              </a:solidFill>
              <a:latin typeface="Arial" panose="020B0604020202020204" pitchFamily="34" charset="0"/>
              <a:ea typeface="Calibri"/>
              <a:cs typeface="Arial" panose="020B0604020202020204" pitchFamily="34" charset="0"/>
            </a:endParaRPr>
          </a:p>
          <a:p>
            <a:pPr algn="just"/>
            <a:endParaRPr lang="fr-FR" sz="2000">
              <a:solidFill>
                <a:srgbClr val="000000"/>
              </a:solidFill>
              <a:latin typeface="Arial" panose="020B0604020202020204" pitchFamily="34" charset="0"/>
              <a:ea typeface="Calibri"/>
              <a:cs typeface="Arial" panose="020B0604020202020204" pitchFamily="34" charset="0"/>
            </a:endParaRPr>
          </a:p>
          <a:p>
            <a:pPr algn="just"/>
            <a:r>
              <a:rPr lang="fr-FR" sz="2000" i="1" u="sng">
                <a:solidFill>
                  <a:srgbClr val="000000"/>
                </a:solidFill>
                <a:latin typeface="Arial" panose="020B0604020202020204" pitchFamily="34" charset="0"/>
                <a:ea typeface="Calibri"/>
                <a:cs typeface="Arial" panose="020B0604020202020204" pitchFamily="34" charset="0"/>
              </a:rPr>
              <a:t>Alternative approach</a:t>
            </a:r>
            <a:r>
              <a:rPr lang="fr-FR" sz="2000">
                <a:solidFill>
                  <a:srgbClr val="000000"/>
                </a:solidFill>
                <a:latin typeface="Arial" panose="020B0604020202020204" pitchFamily="34" charset="0"/>
                <a:ea typeface="Calibri"/>
                <a:cs typeface="Arial" panose="020B0604020202020204" pitchFamily="34" charset="0"/>
              </a:rPr>
              <a:t>: </a:t>
            </a:r>
            <a:r>
              <a:rPr lang="en-US" sz="2000">
                <a:solidFill>
                  <a:srgbClr val="000000"/>
                </a:solidFill>
                <a:latin typeface="Arial" panose="020B0604020202020204" pitchFamily="34" charset="0"/>
                <a:ea typeface="Calibri"/>
                <a:cs typeface="Arial" panose="020B0604020202020204" pitchFamily="34" charset="0"/>
              </a:rPr>
              <a:t>getting a zero profit provides a mathematical relationship that returns, for any power, the minimum price:</a:t>
            </a:r>
          </a:p>
          <a:p>
            <a:pPr algn="just"/>
            <a:endParaRPr lang="en-US" sz="2000">
              <a:solidFill>
                <a:srgbClr val="000000"/>
              </a:solidFill>
              <a:latin typeface="Arial" panose="020B0604020202020204" pitchFamily="34" charset="0"/>
              <a:ea typeface="Calibri"/>
              <a:cs typeface="Arial" panose="020B0604020202020204" pitchFamily="34" charset="0"/>
            </a:endParaRPr>
          </a:p>
          <a:p>
            <a:pPr algn="just"/>
            <a:endParaRPr lang="en-US" sz="2000">
              <a:solidFill>
                <a:srgbClr val="000000"/>
              </a:solidFill>
              <a:latin typeface="Arial" panose="020B0604020202020204" pitchFamily="34" charset="0"/>
              <a:ea typeface="Calibri"/>
              <a:cs typeface="Arial" panose="020B0604020202020204" pitchFamily="34" charset="0"/>
            </a:endParaRPr>
          </a:p>
          <a:p>
            <a:pPr algn="just"/>
            <a:endParaRPr lang="en-US" sz="2000">
              <a:solidFill>
                <a:srgbClr val="000000"/>
              </a:solidFill>
              <a:latin typeface="Arial" panose="020B0604020202020204" pitchFamily="34" charset="0"/>
              <a:ea typeface="Calibri"/>
              <a:cs typeface="Arial" panose="020B0604020202020204" pitchFamily="34" charset="0"/>
            </a:endParaRPr>
          </a:p>
          <a:p>
            <a:pPr algn="just"/>
            <a:endParaRPr lang="en-US" sz="2000">
              <a:solidFill>
                <a:srgbClr val="000000"/>
              </a:solidFill>
              <a:latin typeface="Arial" panose="020B0604020202020204" pitchFamily="34" charset="0"/>
              <a:ea typeface="Calibri"/>
              <a:cs typeface="Arial" panose="020B0604020202020204" pitchFamily="34" charset="0"/>
            </a:endParaRPr>
          </a:p>
          <a:p>
            <a:pPr algn="just"/>
            <a:endParaRPr lang="en-US" sz="500">
              <a:solidFill>
                <a:srgbClr val="000000"/>
              </a:solidFill>
              <a:latin typeface="Arial" panose="020B0604020202020204" pitchFamily="34" charset="0"/>
              <a:ea typeface="Calibri"/>
              <a:cs typeface="Arial" panose="020B0604020202020204" pitchFamily="34" charset="0"/>
            </a:endParaRPr>
          </a:p>
          <a:p>
            <a:pPr algn="just"/>
            <a:r>
              <a:rPr lang="en-US" sz="2000">
                <a:solidFill>
                  <a:schemeClr val="dk1"/>
                </a:solidFill>
                <a:latin typeface="Arial" panose="020B0604020202020204" pitchFamily="34" charset="0"/>
                <a:ea typeface="Calibri"/>
                <a:cs typeface="Arial" panose="020B0604020202020204" pitchFamily="34" charset="0"/>
              </a:rPr>
              <a:t>By minimizing the previous mapping through differentiation, we can compute a power for which the associated minimal price is the smallest among all minimum prices:</a:t>
            </a:r>
          </a:p>
          <a:p>
            <a:pPr algn="just"/>
            <a:endParaRPr lang="en-US" sz="2000">
              <a:solidFill>
                <a:schemeClr val="dk1"/>
              </a:solidFill>
              <a:latin typeface="Arial" panose="020B0604020202020204" pitchFamily="34" charset="0"/>
              <a:ea typeface="Calibri"/>
              <a:cs typeface="Arial" panose="020B0604020202020204" pitchFamily="34" charset="0"/>
            </a:endParaRPr>
          </a:p>
          <a:p>
            <a:pPr algn="just"/>
            <a:endParaRPr lang="en-US" sz="2000">
              <a:solidFill>
                <a:schemeClr val="dk1"/>
              </a:solidFill>
              <a:latin typeface="Arial" panose="020B0604020202020204" pitchFamily="34" charset="0"/>
              <a:ea typeface="Calibri"/>
              <a:cs typeface="Arial" panose="020B0604020202020204" pitchFamily="34" charset="0"/>
            </a:endParaRPr>
          </a:p>
          <a:p>
            <a:pPr algn="just"/>
            <a:endParaRPr lang="en-US" sz="1500">
              <a:solidFill>
                <a:schemeClr val="dk1"/>
              </a:solidFill>
              <a:latin typeface="Arial" panose="020B0604020202020204" pitchFamily="34" charset="0"/>
              <a:ea typeface="Calibri"/>
              <a:cs typeface="Arial" panose="020B0604020202020204" pitchFamily="34" charset="0"/>
            </a:endParaRPr>
          </a:p>
          <a:p>
            <a:pPr algn="just"/>
            <a:r>
              <a:rPr lang="en-US" sz="2000">
                <a:solidFill>
                  <a:schemeClr val="dk1"/>
                </a:solidFill>
                <a:latin typeface="Arial" panose="020B0604020202020204" pitchFamily="34" charset="0"/>
                <a:ea typeface="Calibri"/>
                <a:cs typeface="Arial" panose="020B0604020202020204" pitchFamily="34" charset="0"/>
              </a:rPr>
              <a:t>We finally get the electricity price by computing the minimum price associated with the power :</a:t>
            </a:r>
          </a:p>
        </p:txBody>
      </p:sp>
      <p:pic>
        <p:nvPicPr>
          <p:cNvPr id="4" name="Image 3">
            <a:extLst>
              <a:ext uri="{FF2B5EF4-FFF2-40B4-BE49-F238E27FC236}">
                <a16:creationId xmlns:a16="http://schemas.microsoft.com/office/drawing/2014/main" id="{924B7847-86AF-75D2-E237-096A3F90BF4D}"/>
              </a:ext>
            </a:extLst>
          </p:cNvPr>
          <p:cNvPicPr>
            <a:picLocks noChangeAspect="1"/>
          </p:cNvPicPr>
          <p:nvPr/>
        </p:nvPicPr>
        <p:blipFill>
          <a:blip r:embed="rId2"/>
          <a:stretch>
            <a:fillRect/>
          </a:stretch>
        </p:blipFill>
        <p:spPr>
          <a:xfrm>
            <a:off x="3348212" y="1407266"/>
            <a:ext cx="3996976" cy="1138091"/>
          </a:xfrm>
          <a:prstGeom prst="rect">
            <a:avLst/>
          </a:prstGeom>
        </p:spPr>
      </p:pic>
      <p:pic>
        <p:nvPicPr>
          <p:cNvPr id="8" name="Image 7">
            <a:extLst>
              <a:ext uri="{FF2B5EF4-FFF2-40B4-BE49-F238E27FC236}">
                <a16:creationId xmlns:a16="http://schemas.microsoft.com/office/drawing/2014/main" id="{6D244DC0-7856-8B73-F42C-D8A6AB4995BD}"/>
              </a:ext>
            </a:extLst>
          </p:cNvPr>
          <p:cNvPicPr>
            <a:picLocks noChangeAspect="1"/>
          </p:cNvPicPr>
          <p:nvPr/>
        </p:nvPicPr>
        <p:blipFill>
          <a:blip r:embed="rId3"/>
          <a:stretch>
            <a:fillRect/>
          </a:stretch>
        </p:blipFill>
        <p:spPr>
          <a:xfrm>
            <a:off x="630865" y="4046998"/>
            <a:ext cx="5142089" cy="484554"/>
          </a:xfrm>
          <a:prstGeom prst="rect">
            <a:avLst/>
          </a:prstGeom>
        </p:spPr>
      </p:pic>
      <p:pic>
        <p:nvPicPr>
          <p:cNvPr id="13" name="Image 12">
            <a:extLst>
              <a:ext uri="{FF2B5EF4-FFF2-40B4-BE49-F238E27FC236}">
                <a16:creationId xmlns:a16="http://schemas.microsoft.com/office/drawing/2014/main" id="{CC958F18-20CC-DA3F-9E1B-70B70DC8020B}"/>
              </a:ext>
            </a:extLst>
          </p:cNvPr>
          <p:cNvPicPr>
            <a:picLocks noChangeAspect="1"/>
          </p:cNvPicPr>
          <p:nvPr/>
        </p:nvPicPr>
        <p:blipFill>
          <a:blip r:embed="rId4"/>
          <a:stretch>
            <a:fillRect/>
          </a:stretch>
        </p:blipFill>
        <p:spPr>
          <a:xfrm>
            <a:off x="641498" y="3529356"/>
            <a:ext cx="3996977" cy="531962"/>
          </a:xfrm>
          <a:prstGeom prst="rect">
            <a:avLst/>
          </a:prstGeom>
        </p:spPr>
      </p:pic>
      <p:pic>
        <p:nvPicPr>
          <p:cNvPr id="17" name="Image 16">
            <a:extLst>
              <a:ext uri="{FF2B5EF4-FFF2-40B4-BE49-F238E27FC236}">
                <a16:creationId xmlns:a16="http://schemas.microsoft.com/office/drawing/2014/main" id="{5C81BF5E-C5B7-6451-86AE-CFDCAC873610}"/>
              </a:ext>
            </a:extLst>
          </p:cNvPr>
          <p:cNvPicPr>
            <a:picLocks noChangeAspect="1"/>
          </p:cNvPicPr>
          <p:nvPr/>
        </p:nvPicPr>
        <p:blipFill>
          <a:blip r:embed="rId5"/>
          <a:stretch>
            <a:fillRect/>
          </a:stretch>
        </p:blipFill>
        <p:spPr>
          <a:xfrm>
            <a:off x="640697" y="5755994"/>
            <a:ext cx="2463582" cy="518649"/>
          </a:xfrm>
          <a:prstGeom prst="rect">
            <a:avLst/>
          </a:prstGeom>
        </p:spPr>
      </p:pic>
      <p:pic>
        <p:nvPicPr>
          <p:cNvPr id="21" name="Image 20">
            <a:extLst>
              <a:ext uri="{FF2B5EF4-FFF2-40B4-BE49-F238E27FC236}">
                <a16:creationId xmlns:a16="http://schemas.microsoft.com/office/drawing/2014/main" id="{3DAE4BCB-396B-8E64-7E5C-53D24814DE37}"/>
              </a:ext>
            </a:extLst>
          </p:cNvPr>
          <p:cNvPicPr>
            <a:picLocks noChangeAspect="1"/>
          </p:cNvPicPr>
          <p:nvPr/>
        </p:nvPicPr>
        <p:blipFill>
          <a:blip r:embed="rId6"/>
          <a:stretch>
            <a:fillRect/>
          </a:stretch>
        </p:blipFill>
        <p:spPr>
          <a:xfrm>
            <a:off x="4820438" y="5762932"/>
            <a:ext cx="4323568" cy="516248"/>
          </a:xfrm>
          <a:prstGeom prst="rect">
            <a:avLst/>
          </a:prstGeom>
        </p:spPr>
      </p:pic>
      <p:pic>
        <p:nvPicPr>
          <p:cNvPr id="23" name="Image 22">
            <a:extLst>
              <a:ext uri="{FF2B5EF4-FFF2-40B4-BE49-F238E27FC236}">
                <a16:creationId xmlns:a16="http://schemas.microsoft.com/office/drawing/2014/main" id="{109A2254-1221-2D7A-EA2A-3F3A0E91A66C}"/>
              </a:ext>
            </a:extLst>
          </p:cNvPr>
          <p:cNvPicPr>
            <a:picLocks noChangeAspect="1"/>
          </p:cNvPicPr>
          <p:nvPr/>
        </p:nvPicPr>
        <p:blipFill>
          <a:blip r:embed="rId7"/>
          <a:srcRect b="38527"/>
          <a:stretch/>
        </p:blipFill>
        <p:spPr>
          <a:xfrm>
            <a:off x="630865" y="7232123"/>
            <a:ext cx="1985546" cy="360539"/>
          </a:xfrm>
          <a:prstGeom prst="rect">
            <a:avLst/>
          </a:prstGeom>
        </p:spPr>
      </p:pic>
      <p:sp>
        <p:nvSpPr>
          <p:cNvPr id="2" name="ZoneTexte 1">
            <a:extLst>
              <a:ext uri="{FF2B5EF4-FFF2-40B4-BE49-F238E27FC236}">
                <a16:creationId xmlns:a16="http://schemas.microsoft.com/office/drawing/2014/main" id="{0D9FA196-48F0-ED3A-9143-20B77A88D699}"/>
              </a:ext>
            </a:extLst>
          </p:cNvPr>
          <p:cNvSpPr txBox="1"/>
          <p:nvPr/>
        </p:nvSpPr>
        <p:spPr>
          <a:xfrm>
            <a:off x="549502" y="391464"/>
            <a:ext cx="1549400" cy="400110"/>
          </a:xfrm>
          <a:prstGeom prst="rect">
            <a:avLst/>
          </a:prstGeom>
          <a:noFill/>
        </p:spPr>
        <p:txBody>
          <a:bodyPr wrap="square" rtlCol="0">
            <a:spAutoFit/>
          </a:bodyPr>
          <a:lstStyle/>
          <a:p>
            <a:r>
              <a:rPr lang="fr-BE" sz="2000" b="1">
                <a:latin typeface="Arial" panose="020B0604020202020204" pitchFamily="34" charset="0"/>
                <a:cs typeface="Arial" panose="020B0604020202020204" pitchFamily="34" charset="0"/>
              </a:rPr>
              <a:t>Part 3:</a:t>
            </a:r>
            <a:endParaRPr lang="en-GB" sz="2000" b="1">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B13D01DD-C6F7-D042-9773-6E19C6A63AD4}"/>
              </a:ext>
            </a:extLst>
          </p:cNvPr>
          <p:cNvPicPr>
            <a:picLocks noChangeAspect="1"/>
          </p:cNvPicPr>
          <p:nvPr/>
        </p:nvPicPr>
        <p:blipFill>
          <a:blip r:embed="rId7"/>
          <a:srcRect t="46773"/>
          <a:stretch/>
        </p:blipFill>
        <p:spPr>
          <a:xfrm>
            <a:off x="2393294" y="7154252"/>
            <a:ext cx="1827998" cy="287404"/>
          </a:xfrm>
          <a:prstGeom prst="rect">
            <a:avLst/>
          </a:prstGeom>
        </p:spPr>
      </p:pic>
      <p:sp>
        <p:nvSpPr>
          <p:cNvPr id="7" name="Espace réservé du numéro de diapositive 6">
            <a:extLst>
              <a:ext uri="{FF2B5EF4-FFF2-40B4-BE49-F238E27FC236}">
                <a16:creationId xmlns:a16="http://schemas.microsoft.com/office/drawing/2014/main" id="{02FDCCCE-4B5E-B690-E5E1-D614ABA55C5F}"/>
              </a:ext>
            </a:extLst>
          </p:cNvPr>
          <p:cNvSpPr>
            <a:spLocks noGrp="1"/>
          </p:cNvSpPr>
          <p:nvPr>
            <p:ph type="sldNum" sz="quarter" idx="12"/>
          </p:nvPr>
        </p:nvSpPr>
        <p:spPr/>
        <p:txBody>
          <a:bodyPr/>
          <a:lstStyle/>
          <a:p>
            <a:fld id="{C7CC0789-4E3B-4896-AB79-9C52DA5A6F9C}" type="slidenum">
              <a:rPr lang="en-GB" smtClean="0"/>
              <a:t>98</a:t>
            </a:fld>
            <a:endParaRPr lang="en-GB"/>
          </a:p>
        </p:txBody>
      </p:sp>
    </p:spTree>
    <p:extLst>
      <p:ext uri="{BB962C8B-B14F-4D97-AF65-F5344CB8AC3E}">
        <p14:creationId xmlns:p14="http://schemas.microsoft.com/office/powerpoint/2010/main" val="39382259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97719D5-3B1F-9A8D-6062-213CCF7498A5}"/>
              </a:ext>
            </a:extLst>
          </p:cNvPr>
          <p:cNvSpPr txBox="1"/>
          <p:nvPr/>
        </p:nvSpPr>
        <p:spPr>
          <a:xfrm>
            <a:off x="546101" y="349892"/>
            <a:ext cx="9067799" cy="461665"/>
          </a:xfrm>
          <a:prstGeom prst="rect">
            <a:avLst/>
          </a:prstGeom>
          <a:noFill/>
        </p:spPr>
        <p:txBody>
          <a:bodyPr wrap="square" lIns="91440" tIns="45720" rIns="91440" bIns="45720" anchor="t">
            <a:spAutoFit/>
          </a:bodyPr>
          <a:lstStyle/>
          <a:p>
            <a:r>
              <a:rPr lang="en-US" sz="2400" b="1">
                <a:latin typeface="Arial"/>
                <a:cs typeface="Arial"/>
              </a:rPr>
              <a:t>A more realistic scheduling</a:t>
            </a:r>
            <a:endParaRPr lang="fr-FR"/>
          </a:p>
        </p:txBody>
      </p:sp>
      <p:sp>
        <p:nvSpPr>
          <p:cNvPr id="3" name="ZoneTexte 2">
            <a:extLst>
              <a:ext uri="{FF2B5EF4-FFF2-40B4-BE49-F238E27FC236}">
                <a16:creationId xmlns:a16="http://schemas.microsoft.com/office/drawing/2014/main" id="{FE66A532-9B9D-CC16-B233-CB76219F1F7F}"/>
              </a:ext>
            </a:extLst>
          </p:cNvPr>
          <p:cNvSpPr txBox="1"/>
          <p:nvPr/>
        </p:nvSpPr>
        <p:spPr>
          <a:xfrm>
            <a:off x="546101" y="1740176"/>
            <a:ext cx="9533564" cy="5016758"/>
          </a:xfrm>
          <a:prstGeom prst="rect">
            <a:avLst/>
          </a:prstGeom>
          <a:noFill/>
        </p:spPr>
        <p:txBody>
          <a:bodyPr wrap="square">
            <a:spAutoFit/>
          </a:bodyPr>
          <a:lstStyle/>
          <a:p>
            <a:pPr algn="just"/>
            <a:r>
              <a:rPr lang="en-US" sz="2000">
                <a:latin typeface="Arial" panose="020B0604020202020204" pitchFamily="34" charset="0"/>
                <a:cs typeface="Arial" panose="020B0604020202020204" pitchFamily="34" charset="0"/>
              </a:rPr>
              <a:t>The production profile needs to be optimized over several market periods rather than just one due to the following factors:</a:t>
            </a:r>
          </a:p>
          <a:p>
            <a:pPr algn="just"/>
            <a:endParaRPr lang="en-US" sz="200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b="1">
                <a:latin typeface="Arial" panose="020B0604020202020204" pitchFamily="34" charset="0"/>
                <a:cs typeface="Arial" panose="020B0604020202020204" pitchFamily="34" charset="0"/>
              </a:rPr>
              <a:t>Start-up costs</a:t>
            </a:r>
            <a:r>
              <a:rPr lang="en-US" sz="2000">
                <a:latin typeface="Arial" panose="020B0604020202020204" pitchFamily="34" charset="0"/>
                <a:cs typeface="Arial" panose="020B0604020202020204" pitchFamily="34" charset="0"/>
              </a:rPr>
              <a:t>: These are the costs associated with starting units. Diesel generators and open cycle gas turbines have low start-up costs, while large thermal units require a significant amount of heat energy before the steam reaches the temperature and pressure sufficient to sustain the generation of electric power, resulting in high start-up costs.</a:t>
            </a:r>
          </a:p>
          <a:p>
            <a:pPr algn="just"/>
            <a:endParaRPr lang="en-US" sz="2000" b="1">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b="1">
                <a:latin typeface="Arial" panose="020B0604020202020204" pitchFamily="34" charset="0"/>
                <a:cs typeface="Arial" panose="020B0604020202020204" pitchFamily="34" charset="0"/>
              </a:rPr>
              <a:t>Dynamic constraints</a:t>
            </a:r>
            <a:r>
              <a:rPr lang="en-US" sz="2000">
                <a:latin typeface="Arial" panose="020B0604020202020204" pitchFamily="34" charset="0"/>
                <a:cs typeface="Arial" panose="020B0604020202020204" pitchFamily="34" charset="0"/>
              </a:rPr>
              <a:t>: Limits are placed on the variation of production of a generator to avoid mechanical stress (mainly on the prime mover) and the problems related to temperature gradients.</a:t>
            </a:r>
            <a:endParaRPr lang="en-US" sz="2000" b="1">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sz="2000" b="1">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b="1">
                <a:latin typeface="Arial" panose="020B0604020202020204" pitchFamily="34" charset="0"/>
                <a:cs typeface="Arial" panose="020B0604020202020204" pitchFamily="34" charset="0"/>
              </a:rPr>
              <a:t>Environmental constraints</a:t>
            </a:r>
            <a:r>
              <a:rPr lang="en-US" sz="2000">
                <a:latin typeface="Arial" panose="020B0604020202020204" pitchFamily="34" charset="0"/>
                <a:cs typeface="Arial" panose="020B0604020202020204" pitchFamily="34" charset="0"/>
              </a:rPr>
              <a:t>: For example, the rate at which certain pollutants are released into the atmosphere is limited (or restricted over a year), and there are constraints on the use of water for hydro plants.</a:t>
            </a:r>
          </a:p>
        </p:txBody>
      </p:sp>
      <p:sp>
        <p:nvSpPr>
          <p:cNvPr id="5" name="Espace réservé du numéro de diapositive 4">
            <a:extLst>
              <a:ext uri="{FF2B5EF4-FFF2-40B4-BE49-F238E27FC236}">
                <a16:creationId xmlns:a16="http://schemas.microsoft.com/office/drawing/2014/main" id="{100E793C-061A-4828-EBE8-2A0E518E4706}"/>
              </a:ext>
            </a:extLst>
          </p:cNvPr>
          <p:cNvSpPr>
            <a:spLocks noGrp="1"/>
          </p:cNvSpPr>
          <p:nvPr>
            <p:ph type="sldNum" sz="quarter" idx="12"/>
          </p:nvPr>
        </p:nvSpPr>
        <p:spPr/>
        <p:txBody>
          <a:bodyPr/>
          <a:lstStyle/>
          <a:p>
            <a:fld id="{C7CC0789-4E3B-4896-AB79-9C52DA5A6F9C}" type="slidenum">
              <a:rPr lang="en-GB" smtClean="0"/>
              <a:t>99</a:t>
            </a:fld>
            <a:endParaRPr lang="en-GB"/>
          </a:p>
        </p:txBody>
      </p:sp>
    </p:spTree>
    <p:extLst>
      <p:ext uri="{BB962C8B-B14F-4D97-AF65-F5344CB8AC3E}">
        <p14:creationId xmlns:p14="http://schemas.microsoft.com/office/powerpoint/2010/main" val="3666477940"/>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55181</Words>
  <Application>Microsoft Office PowerPoint</Application>
  <PresentationFormat>Personnalisé</PresentationFormat>
  <Paragraphs>5588</Paragraphs>
  <Slides>504</Slides>
  <Notes>113</Notes>
  <HiddenSlides>0</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504</vt:i4>
      </vt:variant>
    </vt:vector>
  </HeadingPairs>
  <TitlesOfParts>
    <vt:vector size="518" baseType="lpstr">
      <vt:lpstr>Arial MT</vt:lpstr>
      <vt:lpstr>Arial,Sans-Serif</vt:lpstr>
      <vt:lpstr>AvenirNextLTPro</vt:lpstr>
      <vt:lpstr>Aptos</vt:lpstr>
      <vt:lpstr>Aptos Narrow</vt:lpstr>
      <vt:lpstr>Arial</vt:lpstr>
      <vt:lpstr>Calibri</vt:lpstr>
      <vt:lpstr>Cambria</vt:lpstr>
      <vt:lpstr>Cambria Math</vt:lpstr>
      <vt:lpstr>Helvetica</vt:lpstr>
      <vt:lpstr>Segoe UI</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Techy Thibaut</dc:creator>
  <cp:lastModifiedBy>Techy Thibaut</cp:lastModifiedBy>
  <cp:revision>1</cp:revision>
  <dcterms:created xsi:type="dcterms:W3CDTF">2024-12-16T12:36:01Z</dcterms:created>
  <dcterms:modified xsi:type="dcterms:W3CDTF">2026-05-04T10:44:05Z</dcterms:modified>
</cp:coreProperties>
</file>