
<file path=[Content_Types].xml><?xml version="1.0" encoding="utf-8"?>
<Types xmlns="http://schemas.openxmlformats.org/package/2006/content-types">
  <Default Extension="gif" ContentType="image/gif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31.jpg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32.jpg" ContentType="image/jpeg"/>
  <Override PartName="/ppt/media/image33.jpg" ContentType="image/jpe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6"/>
  </p:notesMasterIdLst>
  <p:handoutMasterIdLst>
    <p:handoutMasterId r:id="rId27"/>
  </p:handoutMasterIdLst>
  <p:sldIdLst>
    <p:sldId id="256" r:id="rId5"/>
    <p:sldId id="288" r:id="rId6"/>
    <p:sldId id="284" r:id="rId7"/>
    <p:sldId id="310" r:id="rId8"/>
    <p:sldId id="296" r:id="rId9"/>
    <p:sldId id="286" r:id="rId10"/>
    <p:sldId id="312" r:id="rId11"/>
    <p:sldId id="299" r:id="rId12"/>
    <p:sldId id="308" r:id="rId13"/>
    <p:sldId id="311" r:id="rId14"/>
    <p:sldId id="309" r:id="rId15"/>
    <p:sldId id="305" r:id="rId16"/>
    <p:sldId id="306" r:id="rId17"/>
    <p:sldId id="301" r:id="rId18"/>
    <p:sldId id="302" r:id="rId19"/>
    <p:sldId id="303" r:id="rId20"/>
    <p:sldId id="304" r:id="rId21"/>
    <p:sldId id="300" r:id="rId22"/>
    <p:sldId id="307" r:id="rId23"/>
    <p:sldId id="298" r:id="rId24"/>
    <p:sldId id="313" r:id="rId25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3" pos="48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eu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472A"/>
    <a:srgbClr val="217346"/>
    <a:srgbClr val="F5F5F5"/>
    <a:srgbClr val="D24726"/>
    <a:srgbClr val="9FCDB3"/>
    <a:srgbClr val="000000"/>
    <a:srgbClr val="D9D9D9"/>
    <a:srgbClr val="F3F2F1"/>
    <a:srgbClr val="FF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41" autoAdjust="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>
        <p:guide orient="horz" pos="2880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37" d="100"/>
        <a:sy n="137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94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fr-FR"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fr-FR" sz="1200"/>
            </a:lvl1pPr>
          </a:lstStyle>
          <a:p>
            <a:pPr rtl="0"/>
            <a:fld id="{0EDEC9F7-F8E0-4828-9AE3-3973E83BE80D}" type="datetime1">
              <a:rPr lang="fr-FR" smtClean="0"/>
              <a:t>11/12/2024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fr-FR"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fr-FR" sz="1200"/>
            </a:lvl1pPr>
          </a:lstStyle>
          <a:p>
            <a:pPr rtl="0"/>
            <a:fld id="{9C679768-A2FC-4D08-91F6-8DCE6C566B3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fr-FR"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fr-FR" sz="1200"/>
            </a:lvl1pPr>
          </a:lstStyle>
          <a:p>
            <a:fld id="{200CFAC0-6368-4D11-BD68-571E4EB3869F}" type="datetime1">
              <a:rPr lang="fr-FR" smtClean="0"/>
              <a:pPr/>
              <a:t>11/12/2024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fr-FR"/>
            </a:defPPr>
          </a:lstStyle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fr-FR" sz="1200"/>
            </a:lvl1pPr>
          </a:lstStyle>
          <a:p>
            <a:pPr rtl="0"/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fr-FR" sz="1200"/>
            </a:lvl1pPr>
          </a:lstStyle>
          <a:p>
            <a:pPr rtl="0"/>
            <a:fld id="{DF61EA0F-A667-4B49-8422-0062BC55E24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DF61EA0F-A667-4B49-8422-0062BC55E249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B7A93-ED9D-5BF0-F2B0-10976835B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51DCBF04-60D8-E1A4-FCC5-5A30781906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94EB40CA-AA4C-A17D-7DC3-592110104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6D33FA5-3EC0-47CF-A493-EA25BDE6A8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DF61EA0F-A667-4B49-8422-0062BC55E249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267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AB518-9E02-96C1-4353-5FD192B97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02EB1C1E-F368-6F92-FB4A-9042E64218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0DECE706-FA40-BF49-1061-7A474B7614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F48C68-82D1-905E-CC98-C224CC6E00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DF61EA0F-A667-4B49-8422-0062BC55E249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5347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5F308-7B76-BFAC-D893-B388243E5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1C0574B3-FEB6-24AD-37ED-EA583AD830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1F3D61FF-986C-1B95-01E8-85D1C0D044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490B82-0A3C-C5BE-B1DB-1D009931DA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DF61EA0F-A667-4B49-8422-0062BC55E249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4054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D32EC-18FC-8F8A-32CE-F1F77F0ED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BA4E1D89-624F-FE17-2F9C-1D946BB686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77B07407-A482-686F-5045-3447D1D1B4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75B402-4DA6-CF95-46EC-6FFB97FEC7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DF61EA0F-A667-4B49-8422-0062BC55E249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1900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8832D-FB16-7125-DF6E-FF03D0E12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2C3308FA-C092-CD79-58B8-004CB92F71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F363166D-30F8-078E-D05E-7BFB626B6D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F89E8B-2A68-4AD0-7872-573F1CAA6A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DF61EA0F-A667-4B49-8422-0062BC55E249}" type="slidenum">
              <a:rPr lang="fr-FR" smtClean="0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85050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866DA-83C5-24AD-7F2C-307618456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A1934608-8284-F8B8-66D6-2F6E6A5D78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09F30F2E-F430-1AD1-F07B-98DB8B4723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F613C3A-7541-25DE-3BF8-250FD4F03B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DF61EA0F-A667-4B49-8422-0062BC55E249}" type="slidenum">
              <a:rPr lang="fr-FR" smtClean="0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63566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00A6A-2F5F-8ACE-2792-9446C379C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D40EDB08-C046-9859-F181-52B23493E2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F9528642-3C05-5FA5-7293-49EF9012F4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D645197-611A-913A-CB6C-99FF2EFE72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DF61EA0F-A667-4B49-8422-0062BC55E249}" type="slidenum">
              <a:rPr lang="fr-FR" smtClean="0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4694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D239B-9794-7227-6546-A062C872F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C759EF31-3806-9785-E144-11E801BE88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A445FD0D-B9BE-A28C-FA22-DDAA5092E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4F6BB4-4C8B-D573-8F9F-39FE019F87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DF61EA0F-A667-4B49-8422-0062BC55E249}" type="slidenum">
              <a:rPr lang="fr-FR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3122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BB183-896E-7990-9894-78C54EB88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CDFFA3FB-2AA7-3D6D-BA34-3FF8106267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30814CCF-D3FF-370E-E9A9-72269448BE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BCB1A9-4BBA-EF54-273F-79EDD90056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DF61EA0F-A667-4B49-8422-0062BC55E249}" type="slidenum">
              <a:rPr lang="fr-FR" smtClean="0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1198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26D5D-9D90-045B-AF3E-F00C8839B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B85E4753-CC96-F5BA-DA58-0A33A4C2F9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6D6A1B32-B010-EBA7-6FA5-49C142120C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192A237-60F0-A640-89C1-68D0630A7C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DF61EA0F-A667-4B49-8422-0062BC55E249}" type="slidenum">
              <a:rPr lang="fr-FR" smtClean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835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DF61EA0F-A667-4B49-8422-0062BC55E249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09324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DF61EA0F-A667-4B49-8422-0062BC55E249}" type="slidenum">
              <a:rPr lang="fr-FR" smtClean="0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80949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57E84-5515-2888-86C9-D7DD3DEE5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B16232EE-F35B-2D3F-A558-978401F24D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C19D6531-8FA4-76DC-6557-E578808B35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1CA824C-C05C-84CF-AE7F-807315413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DF61EA0F-A667-4B49-8422-0062BC55E249}" type="slidenum">
              <a:rPr lang="fr-FR" smtClean="0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4658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DF61EA0F-A667-4B49-8422-0062BC55E249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6995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29190-49E0-B1E0-36C9-7F4E488E2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ABD3B4A4-4674-A6D2-7323-30A40909D7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39660A63-D5A7-1CA3-BB30-3BA4633196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8E77C8-184F-B7E4-B3CE-0B425FDBFD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DF61EA0F-A667-4B49-8422-0062BC55E249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2987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DF61EA0F-A667-4B49-8422-0062BC55E249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6833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DF61EA0F-A667-4B49-8422-0062BC55E249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7442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E4242-6135-2BFE-633E-D565FFECF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1781CC79-99EF-A792-0B35-691C112AFB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B257C281-78DF-AA60-B95F-68DA5C7FB5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ECCED2-3F68-35EA-AEE0-4979205F47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DF61EA0F-A667-4B49-8422-0062BC55E249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2054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DF61EA0F-A667-4B49-8422-0062BC55E249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5099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0E84C-2E9C-F5A2-C0E8-1C0D26F78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D0552CE6-EB05-CB12-2FA4-0DAD73D2F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DB14C1BD-0E05-E141-CE87-BCBCEA7E83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0A3CB0-72C8-968D-A12C-5132BFE0CC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DF61EA0F-A667-4B49-8422-0062BC55E249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0658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4310" y="2484470"/>
            <a:ext cx="5463090" cy="2130561"/>
          </a:xfrm>
        </p:spPr>
        <p:txBody>
          <a:bodyPr rtlCol="0"/>
          <a:lstStyle>
            <a:lvl1pPr>
              <a:defRPr lang="fr-FR" sz="54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fr-FR"/>
              <a:t>Modifiez le style du titre</a:t>
            </a:r>
          </a:p>
        </p:txBody>
      </p:sp>
      <p:pic>
        <p:nvPicPr>
          <p:cNvPr id="8" name="Image 7" descr="Interface utilisateur graphique&#10;&#10;Description générée automatiquement">
            <a:extLst>
              <a:ext uri="{FF2B5EF4-FFF2-40B4-BE49-F238E27FC236}">
                <a16:creationId xmlns:a16="http://schemas.microsoft.com/office/drawing/2014/main" id="{FCBEF536-489F-C046-89E4-0C15732FD7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3792" y="138819"/>
            <a:ext cx="2369315" cy="86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06400" y="448056"/>
            <a:ext cx="11214100" cy="555554"/>
          </a:xfrm>
        </p:spPr>
        <p:txBody>
          <a:bodyPr rtlCol="0" anchor="t" anchorCtr="0">
            <a:normAutofit/>
          </a:bodyPr>
          <a:lstStyle>
            <a:lvl1pPr>
              <a:defRPr lang="fr-FR"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rtl="0"/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444500" y="1460500"/>
            <a:ext cx="5327904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 lang="fr-FR" sz="14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defRPr lang="fr-FR" sz="14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defRPr lang="fr-FR" sz="14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defRPr lang="fr-FR" sz="14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defRPr lang="fr-FR"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/>
              <a:t>Cliquez pour modifier les styles du texte du masque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/>
              <a:t>Deuxième niveau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/>
              <a:t>Troisième niveau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/>
              <a:t>Quatrième niveau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33481D67-D82C-4A09-9CA7-DCFD0F46BA3E}" type="datetime1">
              <a:rPr lang="fr-FR" smtClean="0"/>
              <a:t>11/12/2024</a:t>
            </a:fld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fr-FR"/>
              <a:t>Low-Cost 3D workshop, 2024</a:t>
            </a:r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fr-FR" smtClean="0"/>
              <a:pPr rtl="0"/>
              <a:t>‹N°›</a:t>
            </a:fld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C12209E-8E76-B442-B030-6BD76BB7563A}"/>
              </a:ext>
            </a:extLst>
          </p:cNvPr>
          <p:cNvCxnSpPr>
            <a:cxnSpLocks/>
          </p:cNvCxnSpPr>
          <p:nvPr userDrawn="1"/>
        </p:nvCxnSpPr>
        <p:spPr>
          <a:xfrm>
            <a:off x="533400" y="1104900"/>
            <a:ext cx="11119104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64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4505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fr-FR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/>
              <a:t>Cliquez pour modifier les styles du texte du masque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/>
              <a:t>Deuxième niveau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/>
              <a:t>Troisième niveau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/>
              <a:t>Quatrième niveau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/>
              <a:t>Cinquième niveau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9DCD3EE7-B67C-4541-A9DA-51688552CF86}"/>
              </a:ext>
            </a:extLst>
          </p:cNvPr>
          <p:cNvCxnSpPr>
            <a:cxnSpLocks/>
          </p:cNvCxnSpPr>
          <p:nvPr userDrawn="1"/>
        </p:nvCxnSpPr>
        <p:spPr>
          <a:xfrm>
            <a:off x="533400" y="1104900"/>
            <a:ext cx="11119104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E51F76A8-6DB7-48E4-957A-9BF0C69BD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44500" y="430609"/>
            <a:ext cx="6996684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fr-FR"/>
            </a:defPPr>
          </a:lstStyle>
          <a:p>
            <a:pPr rtl="0"/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19100" y="1447800"/>
            <a:ext cx="5327904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fr-FR"/>
            </a:defPPr>
          </a:lstStyle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51BAB694-BF2A-4446-80F0-55F4DB013B93}" type="datetime1">
              <a:rPr lang="fr-FR" smtClean="0"/>
              <a:t>11/12/2024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fr-FR"/>
              <a:t>Low-Cost 3D workshop, 2024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75904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fr-FR" smtClean="0"/>
              <a:pPr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lang="fr-FR" sz="28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Tx/>
        <a:buNone/>
        <a:defRPr lang="fr-FR" sz="1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fr-FR" sz="1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fr-FR" sz="14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fr-FR" sz="14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fr-FR" sz="14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fr-FR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fr-FR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fr-FR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lang="fr-FR"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84" userDrawn="1">
          <p15:clr>
            <a:srgbClr val="F26B43"/>
          </p15:clr>
        </p15:guide>
        <p15:guide id="2" pos="336" userDrawn="1">
          <p15:clr>
            <a:srgbClr val="F26B43"/>
          </p15:clr>
        </p15:guide>
        <p15:guide id="3" pos="7320" userDrawn="1">
          <p15:clr>
            <a:srgbClr val="F26B43"/>
          </p15:clr>
        </p15:guide>
        <p15:guide id="4" orient="horz" pos="912" userDrawn="1">
          <p15:clr>
            <a:srgbClr val="F26B43"/>
          </p15:clr>
        </p15:guide>
        <p15:guide id="5" orient="horz" pos="264" userDrawn="1">
          <p15:clr>
            <a:srgbClr val="F26B43"/>
          </p15:clr>
        </p15:guide>
        <p15:guide id="6" orient="horz" pos="696" userDrawn="1">
          <p15:clr>
            <a:srgbClr val="F26B43"/>
          </p15:clr>
        </p15:guide>
        <p15:guide id="7" pos="36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ityjson.org/filesize/" TargetMode="External"/><Relationship Id="rId3" Type="http://schemas.openxmlformats.org/officeDocument/2006/relationships/image" Target="../media/image36.png"/><Relationship Id="rId7" Type="http://schemas.microsoft.com/office/2007/relationships/hdphoto" Target="../media/hdphoto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treamlit.geemap.org/" TargetMode="External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json.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A369366E-5591-2A4E-80C1-0ED941C6F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993" y="1895453"/>
            <a:ext cx="7011322" cy="1713950"/>
          </a:xfrm>
        </p:spPr>
        <p:txBody>
          <a:bodyPr rtlCol="0">
            <a:noAutofit/>
          </a:bodyPr>
          <a:lstStyle>
            <a:defPPr>
              <a:defRPr lang="fr-FR"/>
            </a:defPPr>
          </a:lstStyle>
          <a:p>
            <a:pPr rtl="0"/>
            <a:r>
              <a:rPr lang="en-US" sz="3600" dirty="0"/>
              <a:t>Detection and structuration of building and vegetation changes using LiDAR point clouds.</a:t>
            </a:r>
            <a:endParaRPr lang="fr-FR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4294967295"/>
          </p:nvPr>
        </p:nvSpPr>
        <p:spPr>
          <a:xfrm>
            <a:off x="445994" y="4446270"/>
            <a:ext cx="8423685" cy="468630"/>
          </a:xfrm>
        </p:spPr>
        <p:txBody>
          <a:bodyPr rtlCol="0">
            <a:noAutofit/>
          </a:bodyPr>
          <a:lstStyle>
            <a:defPPr>
              <a:defRPr lang="fr-FR"/>
            </a:defPPr>
          </a:lstStyle>
          <a:p>
            <a:pPr marL="0" indent="0" rtl="0">
              <a:buNone/>
            </a:pPr>
            <a:r>
              <a:rPr lang="fr-FR" dirty="0">
                <a:solidFill>
                  <a:srgbClr val="C00000"/>
                </a:solidFill>
              </a:rPr>
              <a:t>Abderrazzaq Kharroubi </a:t>
            </a:r>
            <a:r>
              <a:rPr lang="fr-FR" sz="1000" b="1" dirty="0">
                <a:solidFill>
                  <a:srgbClr val="C00000"/>
                </a:solidFill>
              </a:rPr>
              <a:t>1</a:t>
            </a:r>
            <a:r>
              <a:rPr lang="fr-FR" dirty="0">
                <a:solidFill>
                  <a:srgbClr val="C00000"/>
                </a:solidFill>
              </a:rPr>
              <a:t>, Zouhair Ballouch </a:t>
            </a:r>
            <a:r>
              <a:rPr lang="fr-FR" sz="1000" b="1" dirty="0">
                <a:solidFill>
                  <a:srgbClr val="C00000"/>
                </a:solidFill>
              </a:rPr>
              <a:t>1,2</a:t>
            </a:r>
            <a:r>
              <a:rPr lang="fr-FR" dirty="0">
                <a:solidFill>
                  <a:srgbClr val="C00000"/>
                </a:solidFill>
              </a:rPr>
              <a:t>, Imane Jeddoub </a:t>
            </a:r>
            <a:r>
              <a:rPr lang="fr-FR" sz="1000" b="1" dirty="0">
                <a:solidFill>
                  <a:srgbClr val="C00000"/>
                </a:solidFill>
              </a:rPr>
              <a:t>1</a:t>
            </a:r>
            <a:r>
              <a:rPr lang="fr-FR" dirty="0">
                <a:solidFill>
                  <a:srgbClr val="C00000"/>
                </a:solidFill>
              </a:rPr>
              <a:t>, Rafika Hajji </a:t>
            </a:r>
            <a:r>
              <a:rPr lang="fr-FR" sz="1000" b="1" dirty="0">
                <a:solidFill>
                  <a:srgbClr val="C00000"/>
                </a:solidFill>
              </a:rPr>
              <a:t>2</a:t>
            </a:r>
            <a:r>
              <a:rPr lang="fr-FR" dirty="0">
                <a:solidFill>
                  <a:srgbClr val="C00000"/>
                </a:solidFill>
              </a:rPr>
              <a:t>, Roland Billen </a:t>
            </a:r>
            <a:r>
              <a:rPr lang="fr-FR" sz="1000" b="1" dirty="0">
                <a:solidFill>
                  <a:srgbClr val="C00000"/>
                </a:solidFill>
              </a:rPr>
              <a:t>1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0246B7-C39C-0880-C1E8-7AFC9755C084}"/>
              </a:ext>
            </a:extLst>
          </p:cNvPr>
          <p:cNvSpPr txBox="1"/>
          <p:nvPr/>
        </p:nvSpPr>
        <p:spPr>
          <a:xfrm>
            <a:off x="445993" y="4914900"/>
            <a:ext cx="11300013" cy="911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fr-FR"/>
            </a:defPPr>
            <a:lvl1pPr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sz="1400" dirty="0">
                <a:solidFill>
                  <a:srgbClr val="B7472A"/>
                </a:solidFill>
              </a:defRPr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dirty="0"/>
            </a:lvl2pPr>
            <a:lvl3pPr marL="6858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dirty="0"/>
            </a:lvl3pPr>
            <a:lvl4pPr marL="11430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dirty="0" smtClean="0"/>
            </a:lvl4pPr>
            <a:lvl5pPr marL="16002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dirty="0" smtClean="0"/>
            </a:lvl5pPr>
            <a:lvl6pPr marL="2057400" indent="-22860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dirty="0" smtClean="0"/>
            </a:lvl6pPr>
            <a:lvl7pPr marL="2514600" indent="-22860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dirty="0" smtClean="0"/>
            </a:lvl7pPr>
            <a:lvl8pPr marL="2971800" indent="-22860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dirty="0" smtClean="0"/>
            </a:lvl8pPr>
            <a:lvl9pPr marL="3429000" indent="-2286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/>
            </a:lvl9pPr>
          </a:lstStyle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1, GeoScITY, UR SPHERES, University of Liège, 4000 Liège, Belgium; (</a:t>
            </a:r>
            <a:r>
              <a:rPr lang="fr-F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akharroubi</a:t>
            </a: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zouhair.ballouch</a:t>
            </a: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i.jeddoub</a:t>
            </a: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rbillen</a:t>
            </a: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)@uliege.be </a:t>
            </a:r>
          </a:p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2, </a:t>
            </a:r>
            <a:r>
              <a:rPr lang="fr-F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College</a:t>
            </a: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fr-F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Geomatic</a:t>
            </a: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Sciences and </a:t>
            </a:r>
            <a:r>
              <a:rPr lang="fr-F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Surveying</a:t>
            </a: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Engineering, Hassan II Institute of </a:t>
            </a:r>
            <a:r>
              <a:rPr lang="fr-F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Agronomy</a:t>
            </a: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fr-F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Veterinary</a:t>
            </a: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Medicine</a:t>
            </a: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Rabat 10101, Morocco; r.hajji@iav.ac.ma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17B6D4-4061-3AEE-6CF8-EEE1CCAD9282}"/>
              </a:ext>
            </a:extLst>
          </p:cNvPr>
          <p:cNvSpPr/>
          <p:nvPr/>
        </p:nvSpPr>
        <p:spPr>
          <a:xfrm>
            <a:off x="324465" y="232676"/>
            <a:ext cx="2330245" cy="825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1C09575-D024-CEA0-0731-D216F421E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78" y="373233"/>
            <a:ext cx="1791290" cy="544796"/>
          </a:xfrm>
          <a:prstGeom prst="rect">
            <a:avLst/>
          </a:prstGeom>
        </p:spPr>
      </p:pic>
      <p:pic>
        <p:nvPicPr>
          <p:cNvPr id="9" name="Graphique 8" descr="Repère avec un remplissage uni">
            <a:extLst>
              <a:ext uri="{FF2B5EF4-FFF2-40B4-BE49-F238E27FC236}">
                <a16:creationId xmlns:a16="http://schemas.microsoft.com/office/drawing/2014/main" id="{68D5F920-4CB2-C990-3C89-54D8948FEA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03827" y="6155083"/>
            <a:ext cx="287603" cy="28760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0E834BB-9E9E-828E-3FA3-BED73D12923E}"/>
              </a:ext>
            </a:extLst>
          </p:cNvPr>
          <p:cNvSpPr txBox="1"/>
          <p:nvPr/>
        </p:nvSpPr>
        <p:spPr>
          <a:xfrm>
            <a:off x="8339325" y="6185015"/>
            <a:ext cx="159068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Brescia, Italy</a:t>
            </a:r>
          </a:p>
        </p:txBody>
      </p:sp>
      <p:pic>
        <p:nvPicPr>
          <p:cNvPr id="11" name="Graphique 10" descr="Calendrier à feuilles avec un remplissage uni">
            <a:extLst>
              <a:ext uri="{FF2B5EF4-FFF2-40B4-BE49-F238E27FC236}">
                <a16:creationId xmlns:a16="http://schemas.microsoft.com/office/drawing/2014/main" id="{D5B586BA-00FE-F070-F0B0-747606EB9B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49007" y="6183544"/>
            <a:ext cx="264553" cy="26455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B9F883E-1E90-493C-247C-4692E7050BBD}"/>
              </a:ext>
            </a:extLst>
          </p:cNvPr>
          <p:cNvSpPr txBox="1"/>
          <p:nvPr/>
        </p:nvSpPr>
        <p:spPr>
          <a:xfrm>
            <a:off x="3125086" y="6186487"/>
            <a:ext cx="18146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12-13 December 2024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D240DFF-C01E-0AC5-B355-7D0FB13484CC}"/>
              </a:ext>
            </a:extLst>
          </p:cNvPr>
          <p:cNvSpPr txBox="1"/>
          <p:nvPr/>
        </p:nvSpPr>
        <p:spPr>
          <a:xfrm>
            <a:off x="5752759" y="6183544"/>
            <a:ext cx="20348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Low-Cost 3D workshop</a:t>
            </a:r>
          </a:p>
        </p:txBody>
      </p:sp>
      <p:pic>
        <p:nvPicPr>
          <p:cNvPr id="16" name="Graphique 15" descr="Retour avec un remplissage uni">
            <a:extLst>
              <a:ext uri="{FF2B5EF4-FFF2-40B4-BE49-F238E27FC236}">
                <a16:creationId xmlns:a16="http://schemas.microsoft.com/office/drawing/2014/main" id="{BE0F2851-678C-E96F-FC84-4EBBE78FCD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36548" y="6159156"/>
            <a:ext cx="331155" cy="331155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FC11854A-0991-1A69-F66D-2F02D20FE8B8}"/>
              </a:ext>
            </a:extLst>
          </p:cNvPr>
          <p:cNvSpPr/>
          <p:nvPr/>
        </p:nvSpPr>
        <p:spPr>
          <a:xfrm>
            <a:off x="7573536" y="856475"/>
            <a:ext cx="4054486" cy="4054486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53589-DA88-153B-7261-6EA069C8F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 de texte 48">
            <a:extLst>
              <a:ext uri="{FF2B5EF4-FFF2-40B4-BE49-F238E27FC236}">
                <a16:creationId xmlns:a16="http://schemas.microsoft.com/office/drawing/2014/main" id="{ADE2F850-1B5D-04BB-72CA-6B5D26D604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4753" y="433287"/>
            <a:ext cx="11186734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fr-FR"/>
            </a:defPPr>
          </a:lstStyle>
          <a:p>
            <a:pPr rtl="0"/>
            <a:r>
              <a:rPr lang="en-US" dirty="0"/>
              <a:t>Semantic and instance segmentation</a:t>
            </a: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5EDFD2BF-CCB2-4599-86C3-29E634F1F3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fr-FR"/>
              <a:t>Low-Cost 3D workshop, 2024</a:t>
            </a:r>
            <a:endParaRPr lang="fr-FR" dirty="0"/>
          </a:p>
        </p:txBody>
      </p:sp>
      <p:sp>
        <p:nvSpPr>
          <p:cNvPr id="27" name="Espace réservé du numéro de diapositive 26">
            <a:extLst>
              <a:ext uri="{FF2B5EF4-FFF2-40B4-BE49-F238E27FC236}">
                <a16:creationId xmlns:a16="http://schemas.microsoft.com/office/drawing/2014/main" id="{3D47BA9A-2B67-11DE-DC9E-E9AC0267D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smtClean="0"/>
              <a:pPr rtl="0"/>
              <a:t>10</a:t>
            </a:fld>
            <a:endParaRPr lang="fr-FR" dirty="0"/>
          </a:p>
        </p:txBody>
      </p:sp>
      <p:sp>
        <p:nvSpPr>
          <p:cNvPr id="3" name="Espace réservé du contenu 17">
            <a:extLst>
              <a:ext uri="{FF2B5EF4-FFF2-40B4-BE49-F238E27FC236}">
                <a16:creationId xmlns:a16="http://schemas.microsoft.com/office/drawing/2014/main" id="{F44BB21C-45D6-3DCA-0A60-6BBEF7FCD360}"/>
              </a:ext>
            </a:extLst>
          </p:cNvPr>
          <p:cNvSpPr txBox="1">
            <a:spLocks/>
          </p:cNvSpPr>
          <p:nvPr/>
        </p:nvSpPr>
        <p:spPr>
          <a:xfrm>
            <a:off x="444752" y="1299968"/>
            <a:ext cx="7209661" cy="3651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lnSpcReduction="10000"/>
          </a:bodyPr>
          <a:lstStyle>
            <a:defPPr>
              <a:defRPr lang="fr-FR"/>
            </a:defPPr>
            <a:lvl1pPr>
              <a:spcBef>
                <a:spcPct val="0"/>
              </a:spcBef>
              <a:buNone/>
              <a:defRPr sz="2800">
                <a:solidFill>
                  <a:schemeClr val="bg2">
                    <a:lumMod val="25000"/>
                  </a:schemeClr>
                </a:solidFill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1800" dirty="0"/>
              <a:t>Adaptation of TreeISO for aerial data hierarchal grouping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A4A894D-9C0F-7524-64D6-4B2270BE28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25" t="8889" r="21250" b="5556"/>
          <a:stretch/>
        </p:blipFill>
        <p:spPr>
          <a:xfrm>
            <a:off x="6400798" y="1814991"/>
            <a:ext cx="2227709" cy="281201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F048071-777E-836E-0581-E186631275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25" t="8889" r="21250" b="5556"/>
          <a:stretch/>
        </p:blipFill>
        <p:spPr>
          <a:xfrm>
            <a:off x="9254296" y="1424728"/>
            <a:ext cx="2227708" cy="281201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08A1B9A-3B39-CBD1-0F2F-E4BEFEDBF4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625" t="8889" r="21250" b="5556"/>
          <a:stretch/>
        </p:blipFill>
        <p:spPr>
          <a:xfrm>
            <a:off x="714984" y="2405229"/>
            <a:ext cx="2227708" cy="281200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7B31033-1BD2-20E0-6F3C-5807BB8F49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625" t="8889" r="21250" b="5556"/>
          <a:stretch/>
        </p:blipFill>
        <p:spPr>
          <a:xfrm>
            <a:off x="3534346" y="1991159"/>
            <a:ext cx="2227708" cy="281200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F36C20F7-4630-AF00-E4AA-C511F82D1E55}"/>
              </a:ext>
            </a:extLst>
          </p:cNvPr>
          <p:cNvSpPr txBox="1"/>
          <p:nvPr/>
        </p:nvSpPr>
        <p:spPr>
          <a:xfrm>
            <a:off x="548010" y="5270785"/>
            <a:ext cx="25616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Raw Point cloud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Ground points must be removed prior to tree isolation</a:t>
            </a:r>
            <a:endParaRPr kumimoji="0" lang="fr-BE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4C9B7B8-5B10-38DF-1AF1-944F38CB9A51}"/>
              </a:ext>
            </a:extLst>
          </p:cNvPr>
          <p:cNvSpPr txBox="1"/>
          <p:nvPr/>
        </p:nvSpPr>
        <p:spPr>
          <a:xfrm>
            <a:off x="3367372" y="4865757"/>
            <a:ext cx="25616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segments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 the initial segmentation from 3D cut-pursuit</a:t>
            </a:r>
            <a:endParaRPr kumimoji="0" lang="fr-BE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CA658F3-A505-06F8-8CEA-1511E37543A3}"/>
              </a:ext>
            </a:extLst>
          </p:cNvPr>
          <p:cNvSpPr txBox="1"/>
          <p:nvPr/>
        </p:nvSpPr>
        <p:spPr>
          <a:xfrm>
            <a:off x="6201059" y="4693387"/>
            <a:ext cx="2728454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Intermediate segments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 the 2nd-stage segmentation from 2D cut-pursuit, merge previous clusters horizontally</a:t>
            </a:r>
            <a:endParaRPr kumimoji="0" lang="fr-BE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FC3FC0D-8166-17AE-5A1F-1CAB0EC5BB98}"/>
              </a:ext>
            </a:extLst>
          </p:cNvPr>
          <p:cNvSpPr txBox="1"/>
          <p:nvPr/>
        </p:nvSpPr>
        <p:spPr>
          <a:xfrm>
            <a:off x="9245543" y="4266910"/>
            <a:ext cx="2385944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segments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trees segmentation</a:t>
            </a:r>
            <a:r>
              <a:rPr lang="en-US" sz="1400" dirty="0">
                <a:latin typeface="Calibri" panose="020F0502020204030204"/>
              </a:rPr>
              <a:t>, merged based on the gaps and overlapping ratio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C33CFD7-E798-B1F1-89DB-A58919141E30}"/>
              </a:ext>
            </a:extLst>
          </p:cNvPr>
          <p:cNvSpPr txBox="1"/>
          <p:nvPr/>
        </p:nvSpPr>
        <p:spPr>
          <a:xfrm>
            <a:off x="5486399" y="5824783"/>
            <a:ext cx="626806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TreeISO  paper: Xi, Z.; Hopkinson, C. 3D Graph-Based Individual-Tree Isolation (Treeiso) from Terrestrial Laser Scanning Point Clouds. Remote Sens. 2022, 14, 6116. https://doi.org/10.3390/rs14236116</a:t>
            </a:r>
            <a:endParaRPr kumimoji="0" lang="en-HK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262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82EE7-5731-C08F-6086-660427F8F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 de texte 48">
            <a:extLst>
              <a:ext uri="{FF2B5EF4-FFF2-40B4-BE49-F238E27FC236}">
                <a16:creationId xmlns:a16="http://schemas.microsoft.com/office/drawing/2014/main" id="{C92DC7E8-7A97-6F2A-F367-3BF61A0CE5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4753" y="433287"/>
            <a:ext cx="11186734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fr-FR"/>
            </a:defPPr>
          </a:lstStyle>
          <a:p>
            <a:pPr rtl="0"/>
            <a:r>
              <a:rPr lang="en-US" dirty="0"/>
              <a:t>Semantic and instance segmentation</a:t>
            </a: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A2C94C0-DA7E-BE9E-8975-EB82A5CD87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fr-FR"/>
              <a:t>Low-Cost 3D workshop, 2024</a:t>
            </a:r>
            <a:endParaRPr lang="fr-FR" dirty="0"/>
          </a:p>
        </p:txBody>
      </p:sp>
      <p:sp>
        <p:nvSpPr>
          <p:cNvPr id="27" name="Espace réservé du numéro de diapositive 26">
            <a:extLst>
              <a:ext uri="{FF2B5EF4-FFF2-40B4-BE49-F238E27FC236}">
                <a16:creationId xmlns:a16="http://schemas.microsoft.com/office/drawing/2014/main" id="{E6E04BFC-D857-9106-69F8-A17312FD4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smtClean="0"/>
              <a:pPr rtl="0"/>
              <a:t>11</a:t>
            </a:fld>
            <a:endParaRPr lang="fr-FR" dirty="0"/>
          </a:p>
        </p:txBody>
      </p:sp>
      <p:sp>
        <p:nvSpPr>
          <p:cNvPr id="3" name="Espace réservé du contenu 17">
            <a:extLst>
              <a:ext uri="{FF2B5EF4-FFF2-40B4-BE49-F238E27FC236}">
                <a16:creationId xmlns:a16="http://schemas.microsoft.com/office/drawing/2014/main" id="{EEFF880F-C07B-9728-A116-8A68BA8E4AEB}"/>
              </a:ext>
            </a:extLst>
          </p:cNvPr>
          <p:cNvSpPr txBox="1">
            <a:spLocks/>
          </p:cNvSpPr>
          <p:nvPr/>
        </p:nvSpPr>
        <p:spPr>
          <a:xfrm>
            <a:off x="444752" y="1299968"/>
            <a:ext cx="6652733" cy="3651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62500" lnSpcReduction="20000"/>
          </a:bodyPr>
          <a:lstStyle>
            <a:defPPr>
              <a:defRPr lang="fr-FR"/>
            </a:defPPr>
            <a:lvl1pPr>
              <a:spcBef>
                <a:spcPct val="0"/>
              </a:spcBef>
              <a:buNone/>
              <a:defRPr sz="2800">
                <a:solidFill>
                  <a:schemeClr val="bg2">
                    <a:lumMod val="25000"/>
                  </a:schemeClr>
                </a:solidFill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/>
              <a:t>PICC for building individualization and TreeISO for trees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09602CF-F9AC-0372-4285-EA51D573C372}"/>
              </a:ext>
            </a:extLst>
          </p:cNvPr>
          <p:cNvSpPr txBox="1"/>
          <p:nvPr/>
        </p:nvSpPr>
        <p:spPr>
          <a:xfrm>
            <a:off x="8308829" y="3056737"/>
            <a:ext cx="277670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rgbClr val="C00000"/>
                </a:solidFill>
              </a:rPr>
              <a:t>PS: </a:t>
            </a:r>
            <a:r>
              <a:rPr lang="en-US" sz="1600" dirty="0"/>
              <a:t>After clustering the trees, a filtering step was applied to exclude objects with tops lower than 3 meters, as fences and small objects were misclassified as vegetation.</a:t>
            </a:r>
          </a:p>
        </p:txBody>
      </p:sp>
      <p:pic>
        <p:nvPicPr>
          <p:cNvPr id="5" name="Image 4" descr="Une image contenant Dessin d’enfant&#10;&#10;Description générée automatiquement">
            <a:extLst>
              <a:ext uri="{FF2B5EF4-FFF2-40B4-BE49-F238E27FC236}">
                <a16:creationId xmlns:a16="http://schemas.microsoft.com/office/drawing/2014/main" id="{F3352FDF-331E-9111-23F1-34C13C864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207" y="1941897"/>
            <a:ext cx="5558953" cy="35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75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FBFA1-311D-3855-A82F-49BFA2A93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 de texte 48">
            <a:extLst>
              <a:ext uri="{FF2B5EF4-FFF2-40B4-BE49-F238E27FC236}">
                <a16:creationId xmlns:a16="http://schemas.microsoft.com/office/drawing/2014/main" id="{6B5753B2-5548-CEA3-B1CC-0B4F4623AE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4753" y="433287"/>
            <a:ext cx="11186734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fr-FR"/>
            </a:defPPr>
          </a:lstStyle>
          <a:p>
            <a:pPr rtl="0"/>
            <a:r>
              <a:rPr lang="en-US" dirty="0"/>
              <a:t>Change detection approach</a:t>
            </a: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7F260623-BB98-A36D-CC1F-51FDA74CBE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fr-FR"/>
              <a:t>Low-Cost 3D workshop, 2024</a:t>
            </a:r>
            <a:endParaRPr lang="fr-FR" dirty="0"/>
          </a:p>
        </p:txBody>
      </p:sp>
      <p:sp>
        <p:nvSpPr>
          <p:cNvPr id="27" name="Espace réservé du numéro de diapositive 26">
            <a:extLst>
              <a:ext uri="{FF2B5EF4-FFF2-40B4-BE49-F238E27FC236}">
                <a16:creationId xmlns:a16="http://schemas.microsoft.com/office/drawing/2014/main" id="{CF036B7F-27FF-2F69-79AA-589B24E0C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smtClean="0"/>
              <a:pPr rtl="0"/>
              <a:t>12</a:t>
            </a:fld>
            <a:endParaRPr lang="fr-FR" dirty="0"/>
          </a:p>
        </p:txBody>
      </p:sp>
      <p:sp>
        <p:nvSpPr>
          <p:cNvPr id="4" name="Espace réservé du contenu 17">
            <a:extLst>
              <a:ext uri="{FF2B5EF4-FFF2-40B4-BE49-F238E27FC236}">
                <a16:creationId xmlns:a16="http://schemas.microsoft.com/office/drawing/2014/main" id="{559902A2-F9C8-FA39-3073-96A0967A2604}"/>
              </a:ext>
            </a:extLst>
          </p:cNvPr>
          <p:cNvSpPr txBox="1">
            <a:spLocks/>
          </p:cNvSpPr>
          <p:nvPr/>
        </p:nvSpPr>
        <p:spPr>
          <a:xfrm>
            <a:off x="901953" y="1788225"/>
            <a:ext cx="6384815" cy="4415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Aft>
                <a:spcPts val="600"/>
              </a:spcAft>
              <a:buNone/>
              <a:defRPr lang="fr-FR"/>
            </a:pPr>
            <a:r>
              <a:rPr lang="en-US" sz="1600" dirty="0">
                <a:solidFill>
                  <a:schemeClr val="tx1"/>
                </a:solidFill>
                <a:cs typeface="Segoe UI" panose="020B0502040204020203" pitchFamily="34" charset="0"/>
              </a:rPr>
              <a:t>Change Classes:</a:t>
            </a:r>
          </a:p>
          <a:p>
            <a:pPr>
              <a:spcAft>
                <a:spcPts val="600"/>
              </a:spcAft>
              <a:defRPr lang="fr-FR"/>
            </a:pPr>
            <a:r>
              <a:rPr lang="en-US" sz="1400" b="1" dirty="0">
                <a:solidFill>
                  <a:schemeClr val="tx1"/>
                </a:solidFill>
                <a:cs typeface="Segoe UI" panose="020B0502040204020203" pitchFamily="34" charset="0"/>
              </a:rPr>
              <a:t>New</a:t>
            </a:r>
            <a:r>
              <a:rPr lang="en-US" sz="1400" dirty="0">
                <a:solidFill>
                  <a:schemeClr val="tx1"/>
                </a:solidFill>
                <a:cs typeface="Segoe UI" panose="020B0502040204020203" pitchFamily="34" charset="0"/>
              </a:rPr>
              <a:t> (appearance).</a:t>
            </a:r>
          </a:p>
          <a:p>
            <a:pPr>
              <a:spcAft>
                <a:spcPts val="600"/>
              </a:spcAft>
              <a:defRPr lang="fr-FR"/>
            </a:pPr>
            <a:r>
              <a:rPr lang="en-US" sz="1400" b="1" dirty="0">
                <a:solidFill>
                  <a:schemeClr val="tx1"/>
                </a:solidFill>
                <a:cs typeface="Segoe UI" panose="020B0502040204020203" pitchFamily="34" charset="0"/>
              </a:rPr>
              <a:t>Lost</a:t>
            </a:r>
            <a:r>
              <a:rPr lang="en-US" sz="1400" dirty="0">
                <a:solidFill>
                  <a:schemeClr val="tx1"/>
                </a:solidFill>
                <a:cs typeface="Segoe UI" panose="020B0502040204020203" pitchFamily="34" charset="0"/>
              </a:rPr>
              <a:t> (disappearance).</a:t>
            </a:r>
          </a:p>
          <a:p>
            <a:pPr>
              <a:spcAft>
                <a:spcPts val="600"/>
              </a:spcAft>
              <a:defRPr lang="fr-FR"/>
            </a:pPr>
            <a:r>
              <a:rPr lang="en-US" sz="1400" b="1" dirty="0">
                <a:solidFill>
                  <a:schemeClr val="tx1"/>
                </a:solidFill>
                <a:cs typeface="Segoe UI" panose="020B0502040204020203" pitchFamily="34" charset="0"/>
              </a:rPr>
              <a:t>Modified</a:t>
            </a:r>
            <a:r>
              <a:rPr lang="en-US" sz="1400" dirty="0">
                <a:solidFill>
                  <a:schemeClr val="tx1"/>
                </a:solidFill>
                <a:cs typeface="Segoe UI" panose="020B0502040204020203" pitchFamily="34" charset="0"/>
              </a:rPr>
              <a:t>.</a:t>
            </a:r>
          </a:p>
          <a:p>
            <a:pPr>
              <a:spcAft>
                <a:spcPts val="600"/>
              </a:spcAft>
              <a:defRPr lang="fr-FR"/>
            </a:pPr>
            <a:r>
              <a:rPr lang="en-US" sz="1400" b="1" dirty="0">
                <a:solidFill>
                  <a:schemeClr val="tx1"/>
                </a:solidFill>
                <a:cs typeface="Segoe UI" panose="020B0502040204020203" pitchFamily="34" charset="0"/>
              </a:rPr>
              <a:t>Unchanged</a:t>
            </a:r>
            <a:r>
              <a:rPr lang="en-US" sz="1400" dirty="0">
                <a:solidFill>
                  <a:schemeClr val="tx1"/>
                </a:solidFill>
                <a:cs typeface="Segoe UI" panose="020B0502040204020203" pitchFamily="34" charset="0"/>
              </a:rPr>
              <a:t>.</a:t>
            </a:r>
          </a:p>
          <a:p>
            <a:pPr marL="0" indent="0" rtl="0">
              <a:spcAft>
                <a:spcPts val="600"/>
              </a:spcAft>
              <a:buNone/>
              <a:defRPr lang="fr-FR"/>
            </a:pPr>
            <a:r>
              <a:rPr lang="en-US" sz="1600" dirty="0">
                <a:solidFill>
                  <a:schemeClr val="tx1"/>
                </a:solidFill>
                <a:cs typeface="Segoe UI" panose="020B0502040204020203" pitchFamily="34" charset="0"/>
              </a:rPr>
              <a:t>Point-Level Change Detection:</a:t>
            </a:r>
          </a:p>
          <a:p>
            <a:pPr>
              <a:spcAft>
                <a:spcPts val="600"/>
              </a:spcAft>
              <a:defRPr lang="fr-FR"/>
            </a:pPr>
            <a:r>
              <a:rPr lang="en-US" sz="1400" dirty="0">
                <a:solidFill>
                  <a:schemeClr val="tx1"/>
                </a:solidFill>
                <a:cs typeface="Segoe UI" panose="020B0502040204020203" pitchFamily="34" charset="0"/>
              </a:rPr>
              <a:t>M3C2 distances projected on a horizontal plane to handle façade effects.</a:t>
            </a:r>
          </a:p>
          <a:p>
            <a:pPr marL="0" indent="0" rtl="0">
              <a:spcAft>
                <a:spcPts val="600"/>
              </a:spcAft>
              <a:buNone/>
              <a:defRPr lang="fr-FR"/>
            </a:pPr>
            <a:r>
              <a:rPr lang="en-US" sz="1600" dirty="0">
                <a:solidFill>
                  <a:schemeClr val="tx1"/>
                </a:solidFill>
                <a:cs typeface="Segoe UI" panose="020B0502040204020203" pitchFamily="34" charset="0"/>
              </a:rPr>
              <a:t>Clustering:</a:t>
            </a:r>
          </a:p>
          <a:p>
            <a:pPr>
              <a:spcAft>
                <a:spcPts val="600"/>
              </a:spcAft>
              <a:defRPr lang="fr-FR"/>
            </a:pPr>
            <a:r>
              <a:rPr lang="en-US" sz="1400" dirty="0">
                <a:solidFill>
                  <a:schemeClr val="tx1"/>
                </a:solidFill>
                <a:cs typeface="Segoe UI" panose="020B0502040204020203" pitchFamily="34" charset="0"/>
              </a:rPr>
              <a:t>Connected component analysis to filter noise and small artifacts.</a:t>
            </a:r>
            <a:endParaRPr lang="fr-FR" sz="1400" dirty="0">
              <a:solidFill>
                <a:schemeClr val="tx1"/>
              </a:solidFill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822269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9D14D-2C01-42A3-EC13-71F01E749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17">
            <a:extLst>
              <a:ext uri="{FF2B5EF4-FFF2-40B4-BE49-F238E27FC236}">
                <a16:creationId xmlns:a16="http://schemas.microsoft.com/office/drawing/2014/main" id="{90CBDF01-4DD1-7CBB-1C46-BEAC01800B87}"/>
              </a:ext>
            </a:extLst>
          </p:cNvPr>
          <p:cNvSpPr txBox="1">
            <a:spLocks/>
          </p:cNvSpPr>
          <p:nvPr/>
        </p:nvSpPr>
        <p:spPr>
          <a:xfrm>
            <a:off x="444753" y="1697489"/>
            <a:ext cx="6847217" cy="472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800"/>
              </a:spcBef>
              <a:spcAft>
                <a:spcPts val="400"/>
              </a:spcAft>
              <a:buNone/>
              <a:defRPr lang="fr-FR"/>
            </a:pPr>
            <a:r>
              <a:rPr lang="en-US" sz="1600" dirty="0">
                <a:solidFill>
                  <a:schemeClr val="tx1"/>
                </a:solidFill>
                <a:cs typeface="Segoe UI" panose="020B0502040204020203" pitchFamily="34" charset="0"/>
              </a:rPr>
              <a:t>Building Metrics: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400"/>
              </a:spcAft>
              <a:defRPr lang="fr-FR"/>
            </a:pPr>
            <a:r>
              <a:rPr lang="en-US" sz="1400" dirty="0">
                <a:solidFill>
                  <a:schemeClr val="tx1"/>
                </a:solidFill>
                <a:cs typeface="Segoe UI" panose="020B0502040204020203" pitchFamily="34" charset="0"/>
              </a:rPr>
              <a:t>Volume change.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400"/>
              </a:spcAft>
              <a:defRPr lang="fr-FR"/>
            </a:pPr>
            <a:r>
              <a:rPr lang="en-US" sz="1400" b="1" dirty="0">
                <a:solidFill>
                  <a:schemeClr val="tx1"/>
                </a:solidFill>
                <a:cs typeface="Segoe UI" panose="020B0502040204020203" pitchFamily="34" charset="0"/>
              </a:rPr>
              <a:t>Height variation</a:t>
            </a:r>
            <a:r>
              <a:rPr lang="en-US" sz="1400" dirty="0">
                <a:solidFill>
                  <a:schemeClr val="tx1"/>
                </a:solidFill>
                <a:cs typeface="Segoe UI" panose="020B0502040204020203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400"/>
              </a:spcAft>
              <a:defRPr lang="fr-FR"/>
            </a:pPr>
            <a:r>
              <a:rPr lang="en-US" sz="1400" dirty="0">
                <a:solidFill>
                  <a:schemeClr val="tx1"/>
                </a:solidFill>
                <a:cs typeface="Segoe UI" panose="020B0502040204020203" pitchFamily="34" charset="0"/>
              </a:rPr>
              <a:t>Bounding box dimensions.</a:t>
            </a:r>
          </a:p>
          <a:p>
            <a:pPr marL="0" indent="0" rtl="0">
              <a:lnSpc>
                <a:spcPct val="100000"/>
              </a:lnSpc>
              <a:spcBef>
                <a:spcPts val="800"/>
              </a:spcBef>
              <a:spcAft>
                <a:spcPts val="400"/>
              </a:spcAft>
              <a:buNone/>
              <a:defRPr lang="fr-FR"/>
            </a:pPr>
            <a:r>
              <a:rPr lang="en-US" sz="1600" dirty="0">
                <a:solidFill>
                  <a:schemeClr val="tx1"/>
                </a:solidFill>
                <a:cs typeface="Segoe UI" panose="020B0502040204020203" pitchFamily="34" charset="0"/>
              </a:rPr>
              <a:t>Tree Metrics: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400"/>
              </a:spcAft>
              <a:defRPr lang="fr-FR"/>
            </a:pPr>
            <a:r>
              <a:rPr lang="en-US" sz="1400" b="1" dirty="0">
                <a:solidFill>
                  <a:schemeClr val="tx1"/>
                </a:solidFill>
                <a:cs typeface="Segoe UI" panose="020B0502040204020203" pitchFamily="34" charset="0"/>
              </a:rPr>
              <a:t>Canopy height</a:t>
            </a:r>
            <a:r>
              <a:rPr lang="en-US" sz="1400" dirty="0">
                <a:solidFill>
                  <a:schemeClr val="tx1"/>
                </a:solidFill>
                <a:cs typeface="Segoe UI" panose="020B0502040204020203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400"/>
              </a:spcAft>
              <a:defRPr lang="fr-FR"/>
            </a:pPr>
            <a:r>
              <a:rPr lang="en-US" sz="1400" dirty="0">
                <a:solidFill>
                  <a:schemeClr val="tx1"/>
                </a:solidFill>
                <a:cs typeface="Segoe UI" panose="020B0502040204020203" pitchFamily="34" charset="0"/>
              </a:rPr>
              <a:t>Growth and pruning detection.</a:t>
            </a:r>
          </a:p>
          <a:p>
            <a:pPr marL="0" indent="0" rtl="0">
              <a:lnSpc>
                <a:spcPct val="100000"/>
              </a:lnSpc>
              <a:spcBef>
                <a:spcPts val="800"/>
              </a:spcBef>
              <a:spcAft>
                <a:spcPts val="400"/>
              </a:spcAft>
              <a:buNone/>
              <a:defRPr lang="fr-FR"/>
            </a:pPr>
            <a:r>
              <a:rPr lang="en-US" sz="1600" dirty="0">
                <a:solidFill>
                  <a:schemeClr val="tx1"/>
                </a:solidFill>
                <a:cs typeface="Segoe UI" panose="020B0502040204020203" pitchFamily="34" charset="0"/>
              </a:rPr>
              <a:t>Classification: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400"/>
              </a:spcAft>
              <a:defRPr lang="fr-FR"/>
            </a:pPr>
            <a:r>
              <a:rPr lang="en-US" sz="1400" dirty="0">
                <a:solidFill>
                  <a:schemeClr val="tx1"/>
                </a:solidFill>
                <a:cs typeface="Segoe UI" panose="020B0502040204020203" pitchFamily="34" charset="0"/>
              </a:rPr>
              <a:t>Rule-based thresholds.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400"/>
              </a:spcAft>
              <a:defRPr lang="fr-FR"/>
            </a:pPr>
            <a:r>
              <a:rPr lang="en-US" sz="1400" b="1" dirty="0">
                <a:solidFill>
                  <a:srgbClr val="C00000"/>
                </a:solidFill>
                <a:cs typeface="Segoe UI" panose="020B0502040204020203" pitchFamily="34" charset="0"/>
              </a:rPr>
              <a:t>Optional</a:t>
            </a:r>
            <a:r>
              <a:rPr lang="en-US" sz="1400" dirty="0">
                <a:solidFill>
                  <a:schemeClr val="tx1"/>
                </a:solidFill>
                <a:cs typeface="Segoe UI" panose="020B0502040204020203" pitchFamily="34" charset="0"/>
              </a:rPr>
              <a:t> machine learning classification (e.g., Random Forest) if training data is available.</a:t>
            </a:r>
            <a:endParaRPr lang="fr-FR" dirty="0">
              <a:solidFill>
                <a:schemeClr val="tx1"/>
              </a:solidFill>
              <a:cs typeface="Segoe UI"/>
            </a:endParaRPr>
          </a:p>
        </p:txBody>
      </p:sp>
      <p:sp>
        <p:nvSpPr>
          <p:cNvPr id="2" name="Zone de texte 48">
            <a:extLst>
              <a:ext uri="{FF2B5EF4-FFF2-40B4-BE49-F238E27FC236}">
                <a16:creationId xmlns:a16="http://schemas.microsoft.com/office/drawing/2014/main" id="{05609F53-93AD-BAA6-C072-7006A729A2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4753" y="433287"/>
            <a:ext cx="11186734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fr-FR"/>
            </a:defPPr>
          </a:lstStyle>
          <a:p>
            <a:pPr rtl="0"/>
            <a:r>
              <a:rPr lang="fr-FR" dirty="0"/>
              <a:t>Change </a:t>
            </a:r>
            <a:r>
              <a:rPr lang="fr-FR" dirty="0" err="1"/>
              <a:t>Metrics</a:t>
            </a:r>
            <a:endParaRPr lang="fr-FR" dirty="0"/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97AA6BA2-DF91-5657-FA45-675AEB499A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fr-FR"/>
              <a:t>Low-Cost 3D workshop, 2024</a:t>
            </a:r>
            <a:endParaRPr lang="fr-FR" dirty="0"/>
          </a:p>
        </p:txBody>
      </p:sp>
      <p:sp>
        <p:nvSpPr>
          <p:cNvPr id="27" name="Espace réservé du numéro de diapositive 26">
            <a:extLst>
              <a:ext uri="{FF2B5EF4-FFF2-40B4-BE49-F238E27FC236}">
                <a16:creationId xmlns:a16="http://schemas.microsoft.com/office/drawing/2014/main" id="{FFC986C4-DB45-D927-99FB-9426C4126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smtClean="0"/>
              <a:pPr rtl="0"/>
              <a:t>13</a:t>
            </a:fld>
            <a:endParaRPr lang="fr-FR" dirty="0"/>
          </a:p>
        </p:txBody>
      </p:sp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17ADC4FA-EE04-C02E-5B8E-FDAF41456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347" y="1288295"/>
            <a:ext cx="4466814" cy="2856054"/>
          </a:xfrm>
          <a:prstGeom prst="rect">
            <a:avLst/>
          </a:prstGeom>
        </p:spPr>
      </p:pic>
      <p:pic>
        <p:nvPicPr>
          <p:cNvPr id="7" name="Image 6" descr="Une image contenant mélange, neige, nourriture&#10;&#10;Description générée automatiquement">
            <a:extLst>
              <a:ext uri="{FF2B5EF4-FFF2-40B4-BE49-F238E27FC236}">
                <a16:creationId xmlns:a16="http://schemas.microsoft.com/office/drawing/2014/main" id="{E9F90978-61A5-D9A9-BB03-054BBB4B2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970" y="3338555"/>
            <a:ext cx="4339517" cy="27746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7DD528D-977A-7C15-2D5B-73774FA85EDD}"/>
              </a:ext>
            </a:extLst>
          </p:cNvPr>
          <p:cNvSpPr txBox="1"/>
          <p:nvPr/>
        </p:nvSpPr>
        <p:spPr>
          <a:xfrm>
            <a:off x="8117161" y="1463276"/>
            <a:ext cx="2142682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/>
              <a:t>The new building visualized in green, and unchanged in gray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E24D99A-3D52-5134-A897-194348C432AE}"/>
              </a:ext>
            </a:extLst>
          </p:cNvPr>
          <p:cNvSpPr txBox="1"/>
          <p:nvPr/>
        </p:nvSpPr>
        <p:spPr>
          <a:xfrm>
            <a:off x="9505844" y="2545682"/>
            <a:ext cx="2142682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fr-FR"/>
            </a:defPPr>
            <a:lvl1pPr>
              <a:defRPr sz="1200"/>
            </a:lvl1pPr>
          </a:lstStyle>
          <a:p>
            <a:pPr algn="ctr"/>
            <a:r>
              <a:rPr lang="en-US" sz="1300" dirty="0"/>
              <a:t>New vegetation visualized in green, removed in red and modified in brown</a:t>
            </a:r>
          </a:p>
        </p:txBody>
      </p:sp>
      <p:pic>
        <p:nvPicPr>
          <p:cNvPr id="13" name="Graphique 12" descr="Retour contour">
            <a:extLst>
              <a:ext uri="{FF2B5EF4-FFF2-40B4-BE49-F238E27FC236}">
                <a16:creationId xmlns:a16="http://schemas.microsoft.com/office/drawing/2014/main" id="{675B942C-B527-5721-5F38-C88FE18057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974760">
            <a:off x="7399878" y="1240289"/>
            <a:ext cx="914400" cy="914400"/>
          </a:xfrm>
          <a:prstGeom prst="rect">
            <a:avLst/>
          </a:prstGeom>
        </p:spPr>
      </p:pic>
      <p:pic>
        <p:nvPicPr>
          <p:cNvPr id="14" name="Graphique 13" descr="Retour contour">
            <a:extLst>
              <a:ext uri="{FF2B5EF4-FFF2-40B4-BE49-F238E27FC236}">
                <a16:creationId xmlns:a16="http://schemas.microsoft.com/office/drawing/2014/main" id="{1E36CCC3-54B6-74CF-C856-EB3F077E7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8731302" y="27054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29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F4C3A-CFF2-9D9A-1B57-0607F5281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 de texte 48">
            <a:extLst>
              <a:ext uri="{FF2B5EF4-FFF2-40B4-BE49-F238E27FC236}">
                <a16:creationId xmlns:a16="http://schemas.microsoft.com/office/drawing/2014/main" id="{27592784-AF39-D4E6-EE5D-DB49CC80F9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4753" y="433287"/>
            <a:ext cx="11186734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fr-FR"/>
            </a:defPPr>
          </a:lstStyle>
          <a:p>
            <a:pPr rtl="0"/>
            <a:r>
              <a:rPr lang="fr-FR" dirty="0"/>
              <a:t>Building modeling LOD2.2 </a:t>
            </a:r>
            <a:r>
              <a:rPr lang="fr-FR" dirty="0" err="1"/>
              <a:t>using</a:t>
            </a:r>
            <a:r>
              <a:rPr lang="fr-FR" dirty="0"/>
              <a:t> Geoflow</a:t>
            </a: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85F3BBDA-DF71-DCF5-D786-86FE5272A5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fr-FR"/>
              <a:t>Low-Cost 3D workshop, 2024</a:t>
            </a:r>
            <a:endParaRPr lang="fr-FR" dirty="0"/>
          </a:p>
        </p:txBody>
      </p:sp>
      <p:sp>
        <p:nvSpPr>
          <p:cNvPr id="27" name="Espace réservé du numéro de diapositive 26">
            <a:extLst>
              <a:ext uri="{FF2B5EF4-FFF2-40B4-BE49-F238E27FC236}">
                <a16:creationId xmlns:a16="http://schemas.microsoft.com/office/drawing/2014/main" id="{4644D76D-0EAC-3DB5-62C3-87A96ED024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smtClean="0"/>
              <a:pPr rtl="0"/>
              <a:t>14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ED7285B-F830-12B4-C44C-0090B774A7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09" t="8889" r="11328" b="4861"/>
          <a:stretch/>
        </p:blipFill>
        <p:spPr>
          <a:xfrm>
            <a:off x="1516488" y="4284528"/>
            <a:ext cx="3267143" cy="214018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812AECB-305B-1541-6D97-44F7C95A95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79" b="95929" l="5499" r="53460">
                        <a14:foregroundMark x1="23671" y1="57220" x2="25273" y2="57220"/>
                        <a14:foregroundMark x1="30262" y1="51536" x2="32848" y2="54455"/>
                        <a14:foregroundMark x1="36890" y1="40783" x2="38565" y2="38172"/>
                        <a14:foregroundMark x1="43554" y1="34332" x2="50728" y2="77957"/>
                        <a14:foregroundMark x1="44761" y1="86946" x2="41806" y2="91398"/>
                        <a14:foregroundMark x1="50728" y1="77957" x2="49128" y2="80367"/>
                        <a14:foregroundMark x1="41806" y1="91398" x2="35106" y2="93932"/>
                        <a14:foregroundMark x1="43190" y1="46697" x2="43190" y2="46697"/>
                        <a14:foregroundMark x1="42462" y1="41628" x2="42462" y2="41628"/>
                        <a14:foregroundMark x1="44210" y1="29186" x2="44355" y2="28879"/>
                        <a14:foregroundMark x1="44865" y1="29032" x2="44720" y2="28879"/>
                        <a14:foregroundMark x1="42316" y1="41167" x2="42316" y2="41167"/>
                        <a14:foregroundMark x1="42462" y1="41628" x2="42535" y2="41935"/>
                        <a14:foregroundMark x1="43117" y1="46544" x2="43336" y2="47926"/>
                        <a14:foregroundMark x1="51202" y1="70968" x2="52403" y2="91551"/>
                        <a14:foregroundMark x1="52403" y1="91551" x2="52658" y2="91859"/>
                        <a14:foregroundMark x1="52440" y1="80108" x2="53023" y2="80876"/>
                        <a14:foregroundMark x1="53460" y1="92396" x2="52950" y2="94854"/>
                        <a14:foregroundMark x1="47451" y1="95622" x2="45994" y2="94240"/>
                        <a14:foregroundMark x1="52658" y1="95776" x2="52586" y2="94854"/>
                        <a14:foregroundMark x1="41515" y1="95929" x2="41515" y2="94700"/>
                        <a14:foregroundMark x1="47669" y1="95161" x2="47669" y2="95776"/>
                        <a14:backgroundMark x1="46723" y1="85100" x2="47305" y2="83410"/>
                        <a14:backgroundMark x1="47160" y1="83717" x2="46941" y2="82488"/>
                        <a14:backgroundMark x1="46941" y1="85100" x2="44501" y2="83103"/>
                        <a14:backgroundMark x1="48616" y1="81951" x2="45011" y2="85714"/>
                        <a14:backgroundMark x1="45266" y1="85868" x2="44574" y2="86482"/>
                        <a14:backgroundMark x1="48543" y1="81644" x2="48179" y2="81029"/>
                        <a14:backgroundMark x1="47524" y1="78571" x2="48398" y2="81029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76" r="44712"/>
          <a:stretch/>
        </p:blipFill>
        <p:spPr>
          <a:xfrm>
            <a:off x="1407034" y="1441759"/>
            <a:ext cx="3376597" cy="21608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2F088E4-7A1D-6521-9F18-E12F3FC7B0FC}"/>
              </a:ext>
            </a:extLst>
          </p:cNvPr>
          <p:cNvSpPr txBox="1"/>
          <p:nvPr/>
        </p:nvSpPr>
        <p:spPr>
          <a:xfrm>
            <a:off x="1721378" y="3566619"/>
            <a:ext cx="2228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2D building polygons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C3DF6BE-67EF-875E-CE6E-2A0E243DCA90}"/>
              </a:ext>
            </a:extLst>
          </p:cNvPr>
          <p:cNvSpPr txBox="1"/>
          <p:nvPr/>
        </p:nvSpPr>
        <p:spPr>
          <a:xfrm>
            <a:off x="1721378" y="6033794"/>
            <a:ext cx="2228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LiDAR point cloud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52A924A-EE4F-50E2-98B1-023AF1F513CB}"/>
              </a:ext>
            </a:extLst>
          </p:cNvPr>
          <p:cNvSpPr txBox="1"/>
          <p:nvPr/>
        </p:nvSpPr>
        <p:spPr>
          <a:xfrm>
            <a:off x="7757513" y="5242566"/>
            <a:ext cx="2228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LOD2.2 CityJSON model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870BF96-1485-718C-2DFA-D40B2F06B7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389" b="82963" l="45729" r="94792">
                        <a14:foregroundMark x1="47552" y1="52222" x2="47969" y2="61296"/>
                        <a14:foregroundMark x1="86354" y1="79167" x2="87865" y2="82963"/>
                        <a14:foregroundMark x1="75000" y1="21759" x2="71094" y2="28889"/>
                        <a14:foregroundMark x1="75000" y1="22130" x2="76094" y2="22685"/>
                        <a14:foregroundMark x1="75781" y1="21944" x2="76771" y2="23889"/>
                        <a14:foregroundMark x1="75781" y1="21389" x2="77083" y2="24074"/>
                        <a14:foregroundMark x1="75573" y1="39537" x2="75677" y2="44815"/>
                        <a14:foregroundMark x1="45781" y1="55833" x2="46458" y2="56019"/>
                        <a14:foregroundMark x1="94219" y1="67870" x2="94792" y2="68796"/>
                        <a14:foregroundMark x1="76667" y1="22870" x2="77188" y2="24537"/>
                      </a14:backgroundRemoval>
                    </a14:imgEffect>
                  </a14:imgLayer>
                </a14:imgProps>
              </a:ext>
            </a:extLst>
          </a:blip>
          <a:srcRect l="43828" t="16945" b="13056"/>
          <a:stretch/>
        </p:blipFill>
        <p:spPr>
          <a:xfrm>
            <a:off x="7124255" y="2587423"/>
            <a:ext cx="3495368" cy="24501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46919987-F2E8-1BB6-A220-CE5FB9A35E18}"/>
              </a:ext>
            </a:extLst>
          </p:cNvPr>
          <p:cNvSpPr/>
          <p:nvPr/>
        </p:nvSpPr>
        <p:spPr>
          <a:xfrm>
            <a:off x="5615431" y="3812503"/>
            <a:ext cx="1012723" cy="440213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A9400AC-23A1-075D-C44E-0B28B28800FB}"/>
              </a:ext>
            </a:extLst>
          </p:cNvPr>
          <p:cNvSpPr txBox="1"/>
          <p:nvPr/>
        </p:nvSpPr>
        <p:spPr>
          <a:xfrm>
            <a:off x="7180144" y="5787572"/>
            <a:ext cx="349536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solidFill>
                  <a:srgbClr val="5C5962"/>
                </a:solidFill>
                <a:latin typeface="+mj-lt"/>
              </a:rPr>
              <a:t>F</a:t>
            </a:r>
            <a:r>
              <a:rPr lang="en-US" sz="1300" b="0" i="0" dirty="0">
                <a:solidFill>
                  <a:srgbClr val="5C5962"/>
                </a:solidFill>
                <a:effectLst/>
                <a:latin typeface="+mj-lt"/>
              </a:rPr>
              <a:t>iles are on average </a:t>
            </a:r>
            <a:r>
              <a:rPr lang="en-US" sz="1300" b="0" i="0" dirty="0">
                <a:solidFill>
                  <a:srgbClr val="7253ED"/>
                </a:solidFill>
                <a:effectLst/>
                <a:latin typeface="+mj-lt"/>
                <a:hlinkClick r:id="rId8"/>
              </a:rPr>
              <a:t>7X more compact</a:t>
            </a:r>
            <a:r>
              <a:rPr lang="en-US" sz="1300" b="0" i="0" dirty="0">
                <a:solidFill>
                  <a:srgbClr val="5C5962"/>
                </a:solidFill>
                <a:effectLst/>
                <a:latin typeface="+mj-lt"/>
              </a:rPr>
              <a:t> than their CityGML-XML equivalent</a:t>
            </a:r>
          </a:p>
        </p:txBody>
      </p:sp>
    </p:spTree>
    <p:extLst>
      <p:ext uri="{BB962C8B-B14F-4D97-AF65-F5344CB8AC3E}">
        <p14:creationId xmlns:p14="http://schemas.microsoft.com/office/powerpoint/2010/main" val="3295961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4A57F-EA02-ACDA-96EA-9B35A0A72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 de texte 48">
            <a:extLst>
              <a:ext uri="{FF2B5EF4-FFF2-40B4-BE49-F238E27FC236}">
                <a16:creationId xmlns:a16="http://schemas.microsoft.com/office/drawing/2014/main" id="{91428BFB-3971-82C6-96F6-152FD8E98C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4753" y="433287"/>
            <a:ext cx="11186734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fr-FR"/>
            </a:defPPr>
          </a:lstStyle>
          <a:p>
            <a:pPr rtl="0"/>
            <a:r>
              <a:rPr lang="fr-FR" dirty="0" err="1"/>
              <a:t>Tree</a:t>
            </a:r>
            <a:r>
              <a:rPr lang="fr-FR" dirty="0"/>
              <a:t> modeling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Tree</a:t>
            </a:r>
            <a:r>
              <a:rPr lang="fr-FR" dirty="0"/>
              <a:t> Reconstruction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824C34A-66A0-0AC7-DE80-091337A78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302" y="1488620"/>
            <a:ext cx="5119512" cy="3157033"/>
          </a:xfrm>
          <a:prstGeom prst="rect">
            <a:avLst/>
          </a:prstGeom>
        </p:spPr>
      </p:pic>
      <p:sp>
        <p:nvSpPr>
          <p:cNvPr id="16" name="object 18">
            <a:extLst>
              <a:ext uri="{FF2B5EF4-FFF2-40B4-BE49-F238E27FC236}">
                <a16:creationId xmlns:a16="http://schemas.microsoft.com/office/drawing/2014/main" id="{1AD2E292-B5D3-E47E-D89A-82218CDAF0D8}"/>
              </a:ext>
            </a:extLst>
          </p:cNvPr>
          <p:cNvSpPr txBox="1"/>
          <p:nvPr/>
        </p:nvSpPr>
        <p:spPr>
          <a:xfrm>
            <a:off x="7543800" y="4924326"/>
            <a:ext cx="3063358" cy="298657"/>
          </a:xfrm>
          <a:prstGeom prst="rect">
            <a:avLst/>
          </a:prstGeom>
        </p:spPr>
        <p:txBody>
          <a:bodyPr vert="horz" wrap="square" lIns="0" tIns="21449" rIns="0" bIns="0" rtlCol="0">
            <a:spAutoFit/>
          </a:bodyPr>
          <a:lstStyle/>
          <a:p>
            <a:pPr marL="22577" algn="ctr" defTabSz="609585">
              <a:spcBef>
                <a:spcPts val="169"/>
              </a:spcBef>
            </a:pPr>
            <a:r>
              <a:rPr b="1" dirty="0">
                <a:solidFill>
                  <a:srgbClr val="C00000"/>
                </a:solidFill>
                <a:latin typeface="+mj-lt"/>
                <a:cs typeface="Arial"/>
              </a:rPr>
              <a:t>Tree construction parameters</a:t>
            </a:r>
          </a:p>
        </p:txBody>
      </p:sp>
      <p:pic>
        <p:nvPicPr>
          <p:cNvPr id="17" name="Afbeelding 21">
            <a:extLst>
              <a:ext uri="{FF2B5EF4-FFF2-40B4-BE49-F238E27FC236}">
                <a16:creationId xmlns:a16="http://schemas.microsoft.com/office/drawing/2014/main" id="{B85F1250-227D-3095-CCE4-B4BBFE6AF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73" y="2451245"/>
            <a:ext cx="1151296" cy="1064316"/>
          </a:xfrm>
          <a:prstGeom prst="rect">
            <a:avLst/>
          </a:prstGeom>
        </p:spPr>
      </p:pic>
      <p:pic>
        <p:nvPicPr>
          <p:cNvPr id="18" name="Afbeelding 22">
            <a:extLst>
              <a:ext uri="{FF2B5EF4-FFF2-40B4-BE49-F238E27FC236}">
                <a16:creationId xmlns:a16="http://schemas.microsoft.com/office/drawing/2014/main" id="{C608BF20-F3A8-3311-CEB4-94D0CC3144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711" y="2364684"/>
            <a:ext cx="1151295" cy="1064316"/>
          </a:xfrm>
          <a:prstGeom prst="rect">
            <a:avLst/>
          </a:prstGeom>
        </p:spPr>
      </p:pic>
      <p:pic>
        <p:nvPicPr>
          <p:cNvPr id="19" name="Afbeelding 23">
            <a:extLst>
              <a:ext uri="{FF2B5EF4-FFF2-40B4-BE49-F238E27FC236}">
                <a16:creationId xmlns:a16="http://schemas.microsoft.com/office/drawing/2014/main" id="{1A03104B-69A9-B5C7-EB7E-801190206D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165" y="2451245"/>
            <a:ext cx="1151296" cy="1064316"/>
          </a:xfrm>
          <a:prstGeom prst="rect">
            <a:avLst/>
          </a:prstGeom>
        </p:spPr>
      </p:pic>
      <p:sp>
        <p:nvSpPr>
          <p:cNvPr id="24" name="Subtitle 2">
            <a:extLst>
              <a:ext uri="{FF2B5EF4-FFF2-40B4-BE49-F238E27FC236}">
                <a16:creationId xmlns:a16="http://schemas.microsoft.com/office/drawing/2014/main" id="{650BC4A7-A652-31E5-5C2C-427428EF7D4A}"/>
              </a:ext>
            </a:extLst>
          </p:cNvPr>
          <p:cNvSpPr txBox="1">
            <a:spLocks/>
          </p:cNvSpPr>
          <p:nvPr/>
        </p:nvSpPr>
        <p:spPr>
          <a:xfrm>
            <a:off x="1100462" y="3668192"/>
            <a:ext cx="5411513" cy="309791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/>
            <a:r>
              <a:rPr lang="en-US" sz="2400" b="1" i="1" dirty="0">
                <a:solidFill>
                  <a:srgbClr val="000000"/>
                </a:solidFill>
                <a:latin typeface="Calibri"/>
              </a:rPr>
              <a:t>LOD0		LOD1		LOD2		 </a:t>
            </a:r>
          </a:p>
        </p:txBody>
      </p:sp>
      <p:sp>
        <p:nvSpPr>
          <p:cNvPr id="25" name="object 19">
            <a:extLst>
              <a:ext uri="{FF2B5EF4-FFF2-40B4-BE49-F238E27FC236}">
                <a16:creationId xmlns:a16="http://schemas.microsoft.com/office/drawing/2014/main" id="{ACDCFCC7-7CB5-16C0-F779-EDB5F82D1984}"/>
              </a:ext>
            </a:extLst>
          </p:cNvPr>
          <p:cNvSpPr txBox="1"/>
          <p:nvPr/>
        </p:nvSpPr>
        <p:spPr>
          <a:xfrm>
            <a:off x="2721711" y="4924326"/>
            <a:ext cx="1448828" cy="298657"/>
          </a:xfrm>
          <a:prstGeom prst="rect">
            <a:avLst/>
          </a:prstGeom>
        </p:spPr>
        <p:txBody>
          <a:bodyPr vert="horz" wrap="square" lIns="0" tIns="21449" rIns="0" bIns="0" rtlCol="0">
            <a:spAutoFit/>
          </a:bodyPr>
          <a:lstStyle/>
          <a:p>
            <a:pPr marL="22577" algn="ctr" defTabSz="609585">
              <a:spcBef>
                <a:spcPts val="169"/>
              </a:spcBef>
            </a:pPr>
            <a:r>
              <a:rPr b="1" dirty="0">
                <a:solidFill>
                  <a:srgbClr val="C00000"/>
                </a:solidFill>
                <a:latin typeface="+mj-lt"/>
                <a:cs typeface="Arial"/>
              </a:rPr>
              <a:t>Detail levels</a:t>
            </a: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A0AFD72E-093F-B58F-C07E-1BCCC28BA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fr-FR"/>
              <a:t>Low-Cost 3D workshop, 2024</a:t>
            </a:r>
            <a:endParaRPr lang="fr-FR" dirty="0"/>
          </a:p>
        </p:txBody>
      </p:sp>
      <p:sp>
        <p:nvSpPr>
          <p:cNvPr id="27" name="Espace réservé du numéro de diapositive 26">
            <a:extLst>
              <a:ext uri="{FF2B5EF4-FFF2-40B4-BE49-F238E27FC236}">
                <a16:creationId xmlns:a16="http://schemas.microsoft.com/office/drawing/2014/main" id="{28FE72AD-7E09-DF7D-E030-02B6AAB21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smtClean="0"/>
              <a:pPr rtl="0"/>
              <a:t>15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7D293B7-8A4A-2B07-3DD7-979C417DD786}"/>
              </a:ext>
            </a:extLst>
          </p:cNvPr>
          <p:cNvSpPr txBox="1"/>
          <p:nvPr/>
        </p:nvSpPr>
        <p:spPr>
          <a:xfrm>
            <a:off x="4905890" y="5662264"/>
            <a:ext cx="2380219" cy="30979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 rtl="0">
              <a:defRPr lang="fr-FR"/>
            </a:defPPr>
            <a:lvl1pPr indent="0">
              <a:spcBef>
                <a:spcPct val="0"/>
              </a:spcBef>
              <a:buFont typeface="Wingdings" panose="05000000000000000000" pitchFamily="2" charset="2"/>
              <a:buNone/>
              <a:defRPr sz="1200">
                <a:solidFill>
                  <a:srgbClr val="C00000"/>
                </a:solidFill>
                <a:ea typeface="+mj-ea"/>
                <a:cs typeface="+mj-cs"/>
              </a:defRPr>
            </a:lvl1pPr>
            <a:lvl2pPr marL="685800" indent="-228600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fr-FR" dirty="0"/>
              <a:t>Source: de Groot, Rob. (2020).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816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9ACEB-4D1C-2F4F-CD8A-468B5BC4A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 de texte 48">
            <a:extLst>
              <a:ext uri="{FF2B5EF4-FFF2-40B4-BE49-F238E27FC236}">
                <a16:creationId xmlns:a16="http://schemas.microsoft.com/office/drawing/2014/main" id="{DD489B4E-7EEC-0359-362B-E917CDBB4D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4753" y="433287"/>
            <a:ext cx="11186734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fr-FR"/>
            </a:defPPr>
          </a:lstStyle>
          <a:p>
            <a:pPr rtl="0"/>
            <a:r>
              <a:rPr lang="fr-FR" dirty="0"/>
              <a:t>New CityJSON extension for change</a:t>
            </a: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BEB5FB75-0DB1-F8E3-B210-75B08C63C9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fr-FR"/>
              <a:t>Low-Cost 3D workshop, 2024</a:t>
            </a:r>
            <a:endParaRPr lang="fr-FR" dirty="0"/>
          </a:p>
        </p:txBody>
      </p:sp>
      <p:sp>
        <p:nvSpPr>
          <p:cNvPr id="27" name="Espace réservé du numéro de diapositive 26">
            <a:extLst>
              <a:ext uri="{FF2B5EF4-FFF2-40B4-BE49-F238E27FC236}">
                <a16:creationId xmlns:a16="http://schemas.microsoft.com/office/drawing/2014/main" id="{6FB54385-C5C5-11B8-8906-F89364A8B9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smtClean="0"/>
              <a:pPr rtl="0"/>
              <a:t>16</a:t>
            </a:fld>
            <a:endParaRPr lang="fr-FR" dirty="0"/>
          </a:p>
        </p:txBody>
      </p:sp>
      <p:pic>
        <p:nvPicPr>
          <p:cNvPr id="4" name="Image 3" descr="Une image contenant texte, capture d’écran, logiciel, Logiciel multimédia&#10;&#10;Description générée automatiquement">
            <a:extLst>
              <a:ext uri="{FF2B5EF4-FFF2-40B4-BE49-F238E27FC236}">
                <a16:creationId xmlns:a16="http://schemas.microsoft.com/office/drawing/2014/main" id="{21365E74-E28B-BE70-12D2-449760B41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760" y="1506654"/>
            <a:ext cx="5234150" cy="4492412"/>
          </a:xfrm>
          <a:prstGeom prst="rect">
            <a:avLst/>
          </a:prstGeom>
        </p:spPr>
      </p:pic>
      <p:pic>
        <p:nvPicPr>
          <p:cNvPr id="6" name="Image 5" descr="Une image contenant texte, Appareils électroniques, capture d’écran, logiciel&#10;&#10;Description générée automatiquement">
            <a:extLst>
              <a:ext uri="{FF2B5EF4-FFF2-40B4-BE49-F238E27FC236}">
                <a16:creationId xmlns:a16="http://schemas.microsoft.com/office/drawing/2014/main" id="{09D0C56E-2D9D-0769-EDF2-CFC1F57FE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917" y="0"/>
            <a:ext cx="4288570" cy="626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41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80C73-38A0-92D2-A958-1FD55960C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 de texte 48">
            <a:extLst>
              <a:ext uri="{FF2B5EF4-FFF2-40B4-BE49-F238E27FC236}">
                <a16:creationId xmlns:a16="http://schemas.microsoft.com/office/drawing/2014/main" id="{C20A4623-F643-EB74-21EC-D51F5A4987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4753" y="433287"/>
            <a:ext cx="11186734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fr-FR"/>
            </a:defPPr>
          </a:lstStyle>
          <a:p>
            <a:pPr rtl="0"/>
            <a:r>
              <a:rPr lang="fr-FR" dirty="0"/>
              <a:t>Model validation</a:t>
            </a: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2BD2CF86-2B05-D8E3-B2E3-3317CDDA7E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fr-FR"/>
              <a:t>Low-Cost 3D workshop, 2024</a:t>
            </a:r>
            <a:endParaRPr lang="fr-FR" dirty="0"/>
          </a:p>
        </p:txBody>
      </p:sp>
      <p:sp>
        <p:nvSpPr>
          <p:cNvPr id="27" name="Espace réservé du numéro de diapositive 26">
            <a:extLst>
              <a:ext uri="{FF2B5EF4-FFF2-40B4-BE49-F238E27FC236}">
                <a16:creationId xmlns:a16="http://schemas.microsoft.com/office/drawing/2014/main" id="{CB92FCB1-551F-81DD-84EE-F70ACC281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smtClean="0"/>
              <a:pPr rtl="0"/>
              <a:t>17</a:t>
            </a:fld>
            <a:endParaRPr lang="fr-FR" dirty="0"/>
          </a:p>
        </p:txBody>
      </p:sp>
      <p:sp>
        <p:nvSpPr>
          <p:cNvPr id="3" name="Espace réservé du contenu 17">
            <a:extLst>
              <a:ext uri="{FF2B5EF4-FFF2-40B4-BE49-F238E27FC236}">
                <a16:creationId xmlns:a16="http://schemas.microsoft.com/office/drawing/2014/main" id="{08318021-503F-13D1-BDE8-DC25EA4DF4C7}"/>
              </a:ext>
            </a:extLst>
          </p:cNvPr>
          <p:cNvSpPr txBox="1">
            <a:spLocks/>
          </p:cNvSpPr>
          <p:nvPr/>
        </p:nvSpPr>
        <p:spPr>
          <a:xfrm>
            <a:off x="1070721" y="4707884"/>
            <a:ext cx="9161849" cy="9742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spcAft>
                <a:spcPts val="600"/>
              </a:spcAft>
              <a:buNone/>
              <a:defRPr lang="fr-FR"/>
            </a:pPr>
            <a:r>
              <a:rPr lang="en-US" sz="1600" b="1" dirty="0">
                <a:solidFill>
                  <a:schemeClr val="tx1"/>
                </a:solidFill>
                <a:cs typeface="Segoe UI" panose="020B0502040204020203" pitchFamily="34" charset="0"/>
              </a:rPr>
              <a:t>Geometric validation </a:t>
            </a:r>
            <a:r>
              <a:rPr lang="en-US" sz="1600" dirty="0">
                <a:solidFill>
                  <a:schemeClr val="tx1"/>
                </a:solidFill>
                <a:cs typeface="Segoe UI" panose="020B0502040204020203" pitchFamily="34" charset="0"/>
              </a:rPr>
              <a:t>of the 3D primitives according to the international standard ISO 19107 (Val3dity)</a:t>
            </a:r>
          </a:p>
          <a:p>
            <a:pPr marL="0" indent="0" rtl="0">
              <a:lnSpc>
                <a:spcPct val="150000"/>
              </a:lnSpc>
              <a:spcAft>
                <a:spcPts val="600"/>
              </a:spcAft>
              <a:buNone/>
              <a:defRPr lang="fr-FR"/>
            </a:pPr>
            <a:r>
              <a:rPr lang="en-US" sz="1600" b="1" dirty="0">
                <a:solidFill>
                  <a:schemeClr val="tx1"/>
                </a:solidFill>
                <a:cs typeface="Segoe UI" panose="020B0502040204020203" pitchFamily="34" charset="0"/>
              </a:rPr>
              <a:t>Schema validation </a:t>
            </a:r>
            <a:r>
              <a:rPr lang="en-US" sz="1600" dirty="0">
                <a:solidFill>
                  <a:schemeClr val="tx1"/>
                </a:solidFill>
                <a:cs typeface="Segoe UI" panose="020B0502040204020203" pitchFamily="34" charset="0"/>
              </a:rPr>
              <a:t>to verify if the model complies with the CityJSON specifications (</a:t>
            </a:r>
            <a:r>
              <a:rPr lang="en-US" sz="1600" dirty="0" err="1">
                <a:solidFill>
                  <a:schemeClr val="tx1"/>
                </a:solidFill>
                <a:cs typeface="Segoe UI" panose="020B0502040204020203" pitchFamily="34" charset="0"/>
              </a:rPr>
              <a:t>cjval</a:t>
            </a:r>
            <a:r>
              <a:rPr lang="en-US" sz="1600" dirty="0">
                <a:solidFill>
                  <a:schemeClr val="tx1"/>
                </a:solidFill>
                <a:cs typeface="Segoe UI" panose="020B0502040204020203" pitchFamily="34" charset="0"/>
              </a:rPr>
              <a:t>)</a:t>
            </a:r>
          </a:p>
        </p:txBody>
      </p:sp>
      <p:pic>
        <p:nvPicPr>
          <p:cNvPr id="9" name="Graphique 8" descr="Badge 1 avec un remplissage uni">
            <a:extLst>
              <a:ext uri="{FF2B5EF4-FFF2-40B4-BE49-F238E27FC236}">
                <a16:creationId xmlns:a16="http://schemas.microsoft.com/office/drawing/2014/main" id="{D6863D34-A2FB-F7F7-EF99-E23658AE6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401" y="4707884"/>
            <a:ext cx="481380" cy="481380"/>
          </a:xfrm>
          <a:prstGeom prst="rect">
            <a:avLst/>
          </a:prstGeom>
        </p:spPr>
      </p:pic>
      <p:pic>
        <p:nvPicPr>
          <p:cNvPr id="11" name="Graphique 10" descr="Badge avec un remplissage uni">
            <a:extLst>
              <a:ext uri="{FF2B5EF4-FFF2-40B4-BE49-F238E27FC236}">
                <a16:creationId xmlns:a16="http://schemas.microsoft.com/office/drawing/2014/main" id="{0088DF1F-98FB-6E0B-242C-15F5DA63C6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400" y="5287788"/>
            <a:ext cx="481381" cy="481381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5DF5530-27D1-DF31-F4CC-9DBFDB2C14D1}"/>
              </a:ext>
            </a:extLst>
          </p:cNvPr>
          <p:cNvSpPr/>
          <p:nvPr/>
        </p:nvSpPr>
        <p:spPr>
          <a:xfrm>
            <a:off x="4865329" y="2788920"/>
            <a:ext cx="1930400" cy="640080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Valid ?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C596432-C655-4297-8BA4-011527888AD1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3836629" y="3108960"/>
            <a:ext cx="1028700" cy="0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4881B38-07CC-8F79-FE00-802493A89D5F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6795729" y="2451787"/>
            <a:ext cx="1028700" cy="657173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8EC56123-0274-B286-DAD0-BB816FEFD928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6795729" y="3108960"/>
            <a:ext cx="1028700" cy="657171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que 4" descr="Badge Tick1 contour">
            <a:extLst>
              <a:ext uri="{FF2B5EF4-FFF2-40B4-BE49-F238E27FC236}">
                <a16:creationId xmlns:a16="http://schemas.microsoft.com/office/drawing/2014/main" id="{E3E056BA-43DD-04F9-66FC-EB7F9BE5C8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06455" y="1808977"/>
            <a:ext cx="914400" cy="914400"/>
          </a:xfrm>
          <a:prstGeom prst="rect">
            <a:avLst/>
          </a:prstGeom>
        </p:spPr>
      </p:pic>
      <p:pic>
        <p:nvPicPr>
          <p:cNvPr id="7" name="Graphique 6" descr="Badge croix contour">
            <a:extLst>
              <a:ext uri="{FF2B5EF4-FFF2-40B4-BE49-F238E27FC236}">
                <a16:creationId xmlns:a16="http://schemas.microsoft.com/office/drawing/2014/main" id="{2BA2645A-50DC-39B3-23BB-BB9AA76D53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06455" y="3532551"/>
            <a:ext cx="914400" cy="9144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C045E79-B3F1-FFB4-1FAC-425C7A7C1CE5}"/>
              </a:ext>
            </a:extLst>
          </p:cNvPr>
          <p:cNvSpPr txBox="1"/>
          <p:nvPr/>
        </p:nvSpPr>
        <p:spPr>
          <a:xfrm>
            <a:off x="1906229" y="2908905"/>
            <a:ext cx="17124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Segoe UI" panose="020B0502040204020203" pitchFamily="34" charset="0"/>
              </a:rPr>
              <a:t>Input mode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12846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75031-92A4-FCF0-9912-AC62BA1FC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 de texte 48">
            <a:extLst>
              <a:ext uri="{FF2B5EF4-FFF2-40B4-BE49-F238E27FC236}">
                <a16:creationId xmlns:a16="http://schemas.microsoft.com/office/drawing/2014/main" id="{EDEBFD4E-D8AE-C7F1-1244-9A38BDD1A0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4753" y="433287"/>
            <a:ext cx="11186734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fr-FR"/>
            </a:defPPr>
          </a:lstStyle>
          <a:p>
            <a:pPr rtl="0"/>
            <a:r>
              <a:rPr lang="fr-FR" dirty="0"/>
              <a:t>Final CityJSON model</a:t>
            </a:r>
          </a:p>
        </p:txBody>
      </p:sp>
      <p:pic>
        <p:nvPicPr>
          <p:cNvPr id="4" name="Image 3" descr="Une image contenant texte, capture d’écran, carte&#10;&#10;Description générée automatiquement">
            <a:extLst>
              <a:ext uri="{FF2B5EF4-FFF2-40B4-BE49-F238E27FC236}">
                <a16:creationId xmlns:a16="http://schemas.microsoft.com/office/drawing/2014/main" id="{A92328B1-D34E-AFCE-10B6-65AF10A96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630" y="1200713"/>
            <a:ext cx="8423330" cy="4738124"/>
          </a:xfrm>
          <a:prstGeom prst="rect">
            <a:avLst/>
          </a:prstGeom>
        </p:spPr>
      </p:pic>
      <p:sp>
        <p:nvSpPr>
          <p:cNvPr id="9" name="Espace réservé du contenu 17">
            <a:extLst>
              <a:ext uri="{FF2B5EF4-FFF2-40B4-BE49-F238E27FC236}">
                <a16:creationId xmlns:a16="http://schemas.microsoft.com/office/drawing/2014/main" id="{8BEF8F2B-3839-E150-AB55-A0491FA0230E}"/>
              </a:ext>
            </a:extLst>
          </p:cNvPr>
          <p:cNvSpPr txBox="1">
            <a:spLocks/>
          </p:cNvSpPr>
          <p:nvPr/>
        </p:nvSpPr>
        <p:spPr>
          <a:xfrm>
            <a:off x="3018973" y="5926591"/>
            <a:ext cx="8679542" cy="39370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Aft>
                <a:spcPts val="600"/>
              </a:spcAft>
              <a:buNone/>
              <a:defRPr lang="fr-FR"/>
            </a:pPr>
            <a:r>
              <a:rPr lang="en-US" sz="1400" dirty="0">
                <a:solidFill>
                  <a:schemeClr val="tx1"/>
                </a:solidFill>
                <a:cs typeface="Segoe UI" panose="020B0502040204020203" pitchFamily="34" charset="0"/>
              </a:rPr>
              <a:t>Check the Demo session: CITY2TWIN: An Open Urban Digital Twin Platform from Data Integration to Visualization and Analysis</a:t>
            </a:r>
            <a:endParaRPr lang="fr-FR" sz="1400" dirty="0">
              <a:solidFill>
                <a:schemeClr val="tx1"/>
              </a:solidFill>
              <a:cs typeface="Segoe UI"/>
            </a:endParaRPr>
          </a:p>
        </p:txBody>
      </p:sp>
      <p:pic>
        <p:nvPicPr>
          <p:cNvPr id="10" name="Graphique 9" descr="Retour avec un remplissage uni">
            <a:extLst>
              <a:ext uri="{FF2B5EF4-FFF2-40B4-BE49-F238E27FC236}">
                <a16:creationId xmlns:a16="http://schemas.microsoft.com/office/drawing/2014/main" id="{1FD25D0C-FC59-282E-84F5-6650B4829F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87818" y="5940332"/>
            <a:ext cx="331155" cy="331155"/>
          </a:xfrm>
          <a:prstGeom prst="rect">
            <a:avLst/>
          </a:prstGeom>
        </p:spPr>
      </p:pic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8C784F96-6DC3-078A-E9EE-4D8A14B5F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fr-FR"/>
              <a:t>Low-Cost 3D workshop, 2024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70CCDD5D-CEE4-BB30-CEA5-24D323561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smtClean="0"/>
              <a:pPr rtl="0"/>
              <a:t>18</a:t>
            </a:fld>
            <a:endParaRPr lang="fr-FR" dirty="0"/>
          </a:p>
        </p:txBody>
      </p:sp>
      <p:sp>
        <p:nvSpPr>
          <p:cNvPr id="13" name="Zone de texte 384">
            <a:extLst>
              <a:ext uri="{FF2B5EF4-FFF2-40B4-BE49-F238E27FC236}">
                <a16:creationId xmlns:a16="http://schemas.microsoft.com/office/drawing/2014/main" id="{91D14955-7474-724E-80D7-622534B3DD2B}"/>
              </a:ext>
            </a:extLst>
          </p:cNvPr>
          <p:cNvSpPr txBox="1"/>
          <p:nvPr/>
        </p:nvSpPr>
        <p:spPr>
          <a:xfrm>
            <a:off x="444753" y="1978190"/>
            <a:ext cx="2733876" cy="3268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</a:lstStyle>
          <a:p>
            <a:pPr marL="0" lvl="0" indent="0" rtl="0">
              <a:lnSpc>
                <a:spcPct val="150000"/>
              </a:lnSpc>
              <a:spcAft>
                <a:spcPts val="600"/>
              </a:spcAft>
              <a:buNone/>
              <a:defRPr lang="fr-FR"/>
            </a:pPr>
            <a:r>
              <a:rPr lang="en-US" sz="1400" b="1" dirty="0">
                <a:solidFill>
                  <a:srgbClr val="C00000"/>
                </a:solidFill>
                <a:cs typeface="Segoe UI"/>
              </a:rPr>
              <a:t>Purpose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cs typeface="Segoe UI"/>
              </a:rPr>
              <a:t>: Standardized representation for integration into urban models. </a:t>
            </a:r>
          </a:p>
          <a:p>
            <a:pPr marL="0" lvl="0" indent="0" rtl="0">
              <a:lnSpc>
                <a:spcPct val="150000"/>
              </a:lnSpc>
              <a:spcAft>
                <a:spcPts val="600"/>
              </a:spcAft>
              <a:buNone/>
              <a:defRPr lang="fr-FR"/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cs typeface="Segoe UI"/>
              </a:rPr>
              <a:t>Attributes Added: </a:t>
            </a:r>
          </a:p>
          <a:p>
            <a:pPr marL="285750" lvl="0" indent="-285750" rtl="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lang="fr-FR"/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cs typeface="Segoe UI"/>
              </a:rPr>
              <a:t>Change class (e.g., new, lost). </a:t>
            </a:r>
          </a:p>
          <a:p>
            <a:pPr marL="285750" lvl="0" indent="-285750" rtl="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lang="fr-FR"/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cs typeface="Segoe UI"/>
              </a:rPr>
              <a:t>Geometric metrics (e.g., height, volume). </a:t>
            </a:r>
          </a:p>
          <a:p>
            <a:pPr marL="285750" lvl="0" indent="-285750" rtl="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lang="fr-FR"/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cs typeface="Segoe UI"/>
              </a:rPr>
              <a:t>Semantic labels (e.g., building, tree).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547472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7FC90-A4FD-0F20-FB95-92E177A9C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 de texte 48">
            <a:extLst>
              <a:ext uri="{FF2B5EF4-FFF2-40B4-BE49-F238E27FC236}">
                <a16:creationId xmlns:a16="http://schemas.microsoft.com/office/drawing/2014/main" id="{511B5E51-884A-2AE4-9A66-F4FB5F3C53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4753" y="433287"/>
            <a:ext cx="11186734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fr-FR"/>
            </a:defPPr>
          </a:lstStyle>
          <a:p>
            <a:pPr rtl="0"/>
            <a:r>
              <a:rPr lang="fr-FR" dirty="0"/>
              <a:t>Challenges and Future directions 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465D5826-AAE9-B6E8-AC9A-6906584B9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fr-FR"/>
              <a:t>Low-Cost 3D workshop, 2024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1CADF42F-CDD2-F461-28C1-0DEC05B26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smtClean="0"/>
              <a:pPr rtl="0"/>
              <a:t>19</a:t>
            </a:fld>
            <a:endParaRPr lang="fr-FR" dirty="0"/>
          </a:p>
        </p:txBody>
      </p:sp>
      <p:sp>
        <p:nvSpPr>
          <p:cNvPr id="3" name="Zone de texte 384">
            <a:extLst>
              <a:ext uri="{FF2B5EF4-FFF2-40B4-BE49-F238E27FC236}">
                <a16:creationId xmlns:a16="http://schemas.microsoft.com/office/drawing/2014/main" id="{16DE3D1B-E619-01FA-260E-BF714B3DCF40}"/>
              </a:ext>
            </a:extLst>
          </p:cNvPr>
          <p:cNvSpPr txBox="1"/>
          <p:nvPr/>
        </p:nvSpPr>
        <p:spPr>
          <a:xfrm>
            <a:off x="444753" y="1756965"/>
            <a:ext cx="10675531" cy="4622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</a:lstStyle>
          <a:p>
            <a:pPr marL="0" lvl="0" indent="0" rtl="0">
              <a:lnSpc>
                <a:spcPct val="150000"/>
              </a:lnSpc>
              <a:spcAft>
                <a:spcPts val="600"/>
              </a:spcAft>
              <a:buNone/>
              <a:defRPr lang="fr-FR"/>
            </a:pPr>
            <a:r>
              <a:rPr lang="en-US" sz="1400" b="1" dirty="0">
                <a:solidFill>
                  <a:srgbClr val="C00000"/>
                </a:solidFill>
                <a:cs typeface="Segoe UI"/>
              </a:rPr>
              <a:t>Challenges:</a:t>
            </a:r>
          </a:p>
          <a:p>
            <a:pPr marL="285750" lvl="0" indent="-285750" rtl="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lang="fr-FR"/>
            </a:pPr>
            <a:r>
              <a:rPr lang="en-US" sz="1400" b="1" dirty="0">
                <a:cs typeface="Segoe UI"/>
              </a:rPr>
              <a:t>Instance Segmentation Errors: </a:t>
            </a:r>
            <a:r>
              <a:rPr lang="en-US" sz="1400" dirty="0">
                <a:cs typeface="Segoe UI"/>
              </a:rPr>
              <a:t>Mis-segmentation can lead to false detections in subsequent analysis steps.</a:t>
            </a:r>
          </a:p>
          <a:p>
            <a:pPr marL="285750" lvl="0" indent="-285750" rtl="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lang="fr-FR"/>
            </a:pPr>
            <a:r>
              <a:rPr lang="en-US" sz="1400" b="1" dirty="0">
                <a:cs typeface="Segoe UI"/>
              </a:rPr>
              <a:t>Over/under-segmentation in Vegetation: </a:t>
            </a:r>
            <a:r>
              <a:rPr lang="en-US" sz="1400" dirty="0">
                <a:cs typeface="Segoe UI"/>
              </a:rPr>
              <a:t>Dense vegetation areas may result in fragmented and inaccurate segmentation.</a:t>
            </a:r>
          </a:p>
          <a:p>
            <a:pPr marL="285750" lvl="0" indent="-285750" rtl="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lang="fr-FR"/>
            </a:pPr>
            <a:r>
              <a:rPr lang="en-US" sz="1400" b="1" dirty="0">
                <a:cs typeface="Segoe UI"/>
              </a:rPr>
              <a:t>Static Detection Thresholds: </a:t>
            </a:r>
            <a:r>
              <a:rPr lang="en-US" sz="1400" dirty="0">
                <a:cs typeface="Segoe UI"/>
              </a:rPr>
              <a:t>Fixed thresholds fail to adapt to changing urban and environmental conditions.</a:t>
            </a:r>
          </a:p>
          <a:p>
            <a:pPr marL="0" lvl="0" indent="0" rtl="0">
              <a:lnSpc>
                <a:spcPct val="150000"/>
              </a:lnSpc>
              <a:spcAft>
                <a:spcPts val="600"/>
              </a:spcAft>
              <a:buNone/>
              <a:defRPr lang="fr-FR"/>
            </a:pPr>
            <a:endParaRPr lang="en-US" sz="1400" dirty="0">
              <a:cs typeface="Segoe UI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defRPr lang="fr-FR"/>
            </a:pPr>
            <a:r>
              <a:rPr lang="fr-FR" sz="1400" b="1" dirty="0">
                <a:solidFill>
                  <a:srgbClr val="C00000"/>
                </a:solidFill>
                <a:cs typeface="Segoe UI"/>
              </a:rPr>
              <a:t>Future Works:</a:t>
            </a:r>
            <a:endParaRPr lang="en-US" sz="1400" b="1" dirty="0">
              <a:solidFill>
                <a:srgbClr val="C00000"/>
              </a:solidFill>
              <a:cs typeface="Segoe UI"/>
            </a:endParaRPr>
          </a:p>
          <a:p>
            <a:pPr marL="285750" lvl="0" indent="-285750" rtl="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lang="fr-FR"/>
            </a:pPr>
            <a:r>
              <a:rPr lang="en-US" sz="1400" b="1" dirty="0">
                <a:cs typeface="Segoe UI"/>
              </a:rPr>
              <a:t>Object-Level Classification: </a:t>
            </a:r>
            <a:r>
              <a:rPr lang="en-US" sz="1400" dirty="0">
                <a:cs typeface="Segoe UI"/>
              </a:rPr>
              <a:t>Employ machine learning classifiers on existing and new object-level metrics to refine change detection and characterization.</a:t>
            </a:r>
          </a:p>
          <a:p>
            <a:pPr marL="285750" lvl="0" indent="-285750" rtl="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lang="fr-FR"/>
            </a:pPr>
            <a:r>
              <a:rPr lang="en-US" sz="1400" b="1" dirty="0">
                <a:cs typeface="Segoe UI"/>
              </a:rPr>
              <a:t>Generative AI for Analysis: </a:t>
            </a:r>
            <a:r>
              <a:rPr lang="en-US" sz="1400" dirty="0">
                <a:cs typeface="Segoe UI"/>
              </a:rPr>
              <a:t>Use 3D foundation models for interactive querying and enhanced descriptions of detected changes.</a:t>
            </a:r>
          </a:p>
          <a:p>
            <a:pPr marL="285750" lvl="0" indent="-285750" rtl="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lang="fr-FR"/>
            </a:pPr>
            <a:r>
              <a:rPr lang="en-US" sz="1400" b="1" dirty="0">
                <a:cs typeface="Segoe UI"/>
              </a:rPr>
              <a:t>Uncertainty Integration: </a:t>
            </a:r>
            <a:r>
              <a:rPr lang="en-US" sz="1400" dirty="0">
                <a:cs typeface="Segoe UI"/>
              </a:rPr>
              <a:t>Incorporate uncertainty evaluation metrics to quantify reliability and improve confidence in change detection outputs.</a:t>
            </a:r>
          </a:p>
          <a:p>
            <a:pPr marL="285750" lvl="0" indent="-285750" rtl="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lang="fr-FR"/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683236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170A05-4578-4ADE-9A07-593E51621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48056"/>
            <a:ext cx="11188700" cy="555554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dirty="0"/>
              <a:t>Introduction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C4872C7-7B3A-4DEB-400F-836B2C49F9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fr-FR"/>
              <a:t>Low-Cost 3D workshop, 2024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B13BB31-2D71-AAA7-1394-032F8B497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smtClean="0"/>
              <a:pPr rtl="0"/>
              <a:t>2</a:t>
            </a:fld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CBBE55-1710-D8D9-57D9-BD13FF38E7EA}"/>
              </a:ext>
            </a:extLst>
          </p:cNvPr>
          <p:cNvSpPr/>
          <p:nvPr/>
        </p:nvSpPr>
        <p:spPr>
          <a:xfrm>
            <a:off x="8840076" y="5872465"/>
            <a:ext cx="27222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Created with: </a:t>
            </a:r>
            <a:r>
              <a:rPr lang="en-US" sz="1100" dirty="0">
                <a:hlinkClick r:id="rId3"/>
              </a:rPr>
              <a:t>https://streamlit.geemap.org/</a:t>
            </a:r>
            <a:endParaRPr lang="en-US" sz="11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F4E81BA-6309-7F14-871E-B907F0EDC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939" y="1433146"/>
            <a:ext cx="3258584" cy="219360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2414251-AD8A-1AE5-CE92-3BD783593A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222" y="1434186"/>
            <a:ext cx="2966151" cy="219757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8724538-F4D5-486B-DAF6-6F35AFD5FF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938" y="3720276"/>
            <a:ext cx="2420031" cy="2152189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EFCE2C67-FAC4-8B97-7B63-5ADB362C37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892" y="3715884"/>
            <a:ext cx="3807481" cy="2156581"/>
          </a:xfrm>
          <a:prstGeom prst="rect">
            <a:avLst/>
          </a:prstGeom>
        </p:spPr>
      </p:pic>
      <p:sp>
        <p:nvSpPr>
          <p:cNvPr id="29" name="Espace réservé du contenu 7">
            <a:extLst>
              <a:ext uri="{FF2B5EF4-FFF2-40B4-BE49-F238E27FC236}">
                <a16:creationId xmlns:a16="http://schemas.microsoft.com/office/drawing/2014/main" id="{BB531C9A-3AD7-96F7-ACA0-06933771D66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0" y="1668493"/>
            <a:ext cx="4833374" cy="4094781"/>
          </a:xfrm>
        </p:spPr>
        <p:txBody>
          <a:bodyPr rtlCol="0">
            <a:normAutofit/>
          </a:bodyPr>
          <a:lstStyle>
            <a:defPPr>
              <a:defRPr lang="fr-FR"/>
            </a:defPPr>
          </a:lstStyle>
          <a:p>
            <a:pPr marL="285750" indent="-285750" rtl="0">
              <a:lnSpc>
                <a:spcPct val="150000"/>
              </a:lnSpc>
              <a:buFont typeface="Segoe UI" panose="020B0502040204020203" pitchFamily="34" charset="0"/>
              <a:buChar char="●"/>
            </a:pPr>
            <a:r>
              <a:rPr lang="fr-FR" sz="1600" dirty="0">
                <a:solidFill>
                  <a:schemeClr val="tx1"/>
                </a:solidFill>
              </a:rPr>
              <a:t>Optical satellite images</a:t>
            </a:r>
          </a:p>
          <a:p>
            <a:pPr marL="285750" indent="-285750" rtl="0">
              <a:lnSpc>
                <a:spcPct val="150000"/>
              </a:lnSpc>
              <a:buFont typeface="Segoe UI" panose="020B0502040204020203" pitchFamily="34" charset="0"/>
              <a:buChar char="●"/>
            </a:pPr>
            <a:r>
              <a:rPr lang="fr-FR" sz="1600" dirty="0" err="1">
                <a:solidFill>
                  <a:schemeClr val="tx1"/>
                </a:solidFill>
              </a:rPr>
              <a:t>InSAR</a:t>
            </a:r>
            <a:r>
              <a:rPr lang="fr-FR" sz="1600" dirty="0">
                <a:solidFill>
                  <a:schemeClr val="tx1"/>
                </a:solidFill>
              </a:rPr>
              <a:t> (</a:t>
            </a:r>
            <a:r>
              <a:rPr lang="fr-FR" sz="1600" dirty="0" err="1">
                <a:solidFill>
                  <a:schemeClr val="tx1"/>
                </a:solidFill>
              </a:rPr>
              <a:t>Interferometric</a:t>
            </a:r>
            <a:r>
              <a:rPr lang="fr-FR" sz="1600" dirty="0">
                <a:solidFill>
                  <a:schemeClr val="tx1"/>
                </a:solidFill>
              </a:rPr>
              <a:t> SAR)</a:t>
            </a:r>
          </a:p>
          <a:p>
            <a:pPr marL="285750" indent="-285750" rtl="0">
              <a:lnSpc>
                <a:spcPct val="150000"/>
              </a:lnSpc>
              <a:buFont typeface="Segoe UI" panose="020B0502040204020203" pitchFamily="34" charset="0"/>
              <a:buChar char="●"/>
            </a:pPr>
            <a:r>
              <a:rPr lang="fr-FR" sz="1600" dirty="0">
                <a:solidFill>
                  <a:schemeClr val="tx1"/>
                </a:solidFill>
              </a:rPr>
              <a:t>RADAR</a:t>
            </a:r>
          </a:p>
          <a:p>
            <a:pPr marL="285750" indent="-285750" rtl="0">
              <a:lnSpc>
                <a:spcPct val="150000"/>
              </a:lnSpc>
              <a:buFont typeface="Segoe UI" panose="020B0502040204020203" pitchFamily="34" charset="0"/>
              <a:buChar char="●"/>
            </a:pPr>
            <a:r>
              <a:rPr lang="fr-FR" sz="1600" dirty="0">
                <a:solidFill>
                  <a:schemeClr val="tx1"/>
                </a:solidFill>
              </a:rPr>
              <a:t>LiDAR</a:t>
            </a:r>
          </a:p>
          <a:p>
            <a:pPr rtl="0"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</a:rPr>
              <a:t>Change detection is of general interest for monitoring dynamic process using remote sensing.</a:t>
            </a:r>
          </a:p>
        </p:txBody>
      </p:sp>
    </p:spTree>
    <p:extLst>
      <p:ext uri="{BB962C8B-B14F-4D97-AF65-F5344CB8AC3E}">
        <p14:creationId xmlns:p14="http://schemas.microsoft.com/office/powerpoint/2010/main" val="1734484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DBF1B6-1B41-3541-99F8-CCB055AAF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en-US" dirty="0">
                <a:cs typeface="Segoe UI Light" panose="020B0502040204020203" pitchFamily="34" charset="0"/>
              </a:rPr>
              <a:t>Do not hesitate to contact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25D607FD-1B18-A397-C9BA-C8BCDA9FDD1E}"/>
              </a:ext>
            </a:extLst>
          </p:cNvPr>
          <p:cNvSpPr txBox="1">
            <a:spLocks/>
          </p:cNvSpPr>
          <p:nvPr/>
        </p:nvSpPr>
        <p:spPr>
          <a:xfrm>
            <a:off x="9447821" y="4326501"/>
            <a:ext cx="2088859" cy="550288"/>
          </a:xfrm>
          <a:prstGeom prst="rect">
            <a:avLst/>
          </a:prstGeom>
        </p:spPr>
        <p:txBody>
          <a:bodyPr lIns="90000" tIns="45000" rIns="90000" bIns="45000" anchor="t">
            <a:noAutofit/>
          </a:bodyPr>
          <a:lstStyle>
            <a:lvl1pPr marL="381110" indent="-380630" algn="l" defTabSz="1219170" rtl="0" eaLnBrk="1" latinLnBrk="0" hangingPunct="1">
              <a:lnSpc>
                <a:spcPct val="100000"/>
              </a:lnSpc>
              <a:spcBef>
                <a:spcPts val="400"/>
              </a:spcBef>
              <a:buSzPct val="100000"/>
              <a:buFont typeface="Arial" panose="020B0604020202020204" pitchFamily="34" charset="0"/>
              <a:buBlip>
                <a:blip r:embed="rId3"/>
              </a:buBlip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BE" sz="1100">
                <a:solidFill>
                  <a:srgbClr val="000000"/>
                </a:solidFill>
                <a:cs typeface="Arial" panose="020B0604020202020204" pitchFamily="34" charset="0"/>
              </a:rPr>
              <a:t>Eng. Abderrazzaq Kharroubi</a:t>
            </a:r>
          </a:p>
          <a:p>
            <a:pPr marL="0" indent="0" algn="ctr" defTabSz="914377"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BE" sz="1100">
                <a:solidFill>
                  <a:srgbClr val="000000"/>
                </a:solidFill>
                <a:cs typeface="Arial" panose="020B0604020202020204" pitchFamily="34" charset="0"/>
              </a:rPr>
              <a:t>akharroubi@uliege.be</a:t>
            </a:r>
            <a:endParaRPr lang="fr-BE" sz="11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5" name="Picture 2" descr="FNRS | CHIST-ERA">
            <a:extLst>
              <a:ext uri="{FF2B5EF4-FFF2-40B4-BE49-F238E27FC236}">
                <a16:creationId xmlns:a16="http://schemas.microsoft.com/office/drawing/2014/main" id="{F9B9E028-9D0E-5943-C369-ADE29D3F0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447" y="3051372"/>
            <a:ext cx="1384973" cy="87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space réservé du contenu 4">
            <a:extLst>
              <a:ext uri="{FF2B5EF4-FFF2-40B4-BE49-F238E27FC236}">
                <a16:creationId xmlns:a16="http://schemas.microsoft.com/office/drawing/2014/main" id="{3DC6E0C4-21F9-2020-77C2-B175F7222E1A}"/>
              </a:ext>
            </a:extLst>
          </p:cNvPr>
          <p:cNvSpPr txBox="1">
            <a:spLocks/>
          </p:cNvSpPr>
          <p:nvPr/>
        </p:nvSpPr>
        <p:spPr>
          <a:xfrm>
            <a:off x="723897" y="4166561"/>
            <a:ext cx="3147062" cy="603537"/>
          </a:xfrm>
          <a:prstGeom prst="rect">
            <a:avLst/>
          </a:prstGeom>
        </p:spPr>
        <p:txBody>
          <a:bodyPr anchor="t"/>
          <a:lstStyle/>
          <a:p>
            <a:pPr algn="ctr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fr-BE" sz="11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Geomatics Unit | geomatics.ulg.ac.be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fr-BE" sz="11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Allée du Six Août 19 (B5A)  |  4000 Liège</a:t>
            </a:r>
          </a:p>
        </p:txBody>
      </p:sp>
      <p:sp>
        <p:nvSpPr>
          <p:cNvPr id="17" name="Espace réservé du contenu 4">
            <a:extLst>
              <a:ext uri="{FF2B5EF4-FFF2-40B4-BE49-F238E27FC236}">
                <a16:creationId xmlns:a16="http://schemas.microsoft.com/office/drawing/2014/main" id="{9263E524-7110-11CE-2DE9-C416DF27608F}"/>
              </a:ext>
            </a:extLst>
          </p:cNvPr>
          <p:cNvSpPr txBox="1">
            <a:spLocks/>
          </p:cNvSpPr>
          <p:nvPr/>
        </p:nvSpPr>
        <p:spPr>
          <a:xfrm>
            <a:off x="4741260" y="4059870"/>
            <a:ext cx="3370459" cy="816918"/>
          </a:xfrm>
          <a:prstGeom prst="rect">
            <a:avLst/>
          </a:prstGeom>
        </p:spPr>
        <p:txBody>
          <a:bodyPr anchor="t"/>
          <a:lstStyle>
            <a:defPPr>
              <a:defRPr lang="fr-FR"/>
            </a:defPPr>
            <a:lvl1pPr algn="ctr" defTabSz="914377">
              <a:lnSpc>
                <a:spcPct val="90000"/>
              </a:lnSpc>
              <a:spcBef>
                <a:spcPts val="1000"/>
              </a:spcBef>
              <a:defRPr sz="1100"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GB" dirty="0">
                <a:latin typeface="Arial"/>
              </a:rPr>
              <a:t>This research was funded by the National Belgian Funds for Scientific Research FNRS-FRS, through an Aspirant FRNS grant for Abderrazzaq KHARROUBI (Oct. 2021).</a:t>
            </a:r>
            <a:endParaRPr lang="fr-BE" dirty="0">
              <a:latin typeface="Arial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7DD4549-6D92-CD20-244C-86851BFB97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764" y="2798182"/>
            <a:ext cx="1384972" cy="1384972"/>
          </a:xfrm>
          <a:prstGeom prst="rect">
            <a:avLst/>
          </a:prstGeom>
        </p:spPr>
      </p:pic>
      <p:pic>
        <p:nvPicPr>
          <p:cNvPr id="19" name="Image 18" descr="Une image contenant Graphique, graphisme, Caractère coloré, capture d’écran&#10;&#10;Description générée automatiquement">
            <a:extLst>
              <a:ext uri="{FF2B5EF4-FFF2-40B4-BE49-F238E27FC236}">
                <a16:creationId xmlns:a16="http://schemas.microsoft.com/office/drawing/2014/main" id="{9AF6A68E-A3FA-0D84-BDC1-5A858C13F0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33" y="3086100"/>
            <a:ext cx="2341311" cy="878593"/>
          </a:xfrm>
          <a:prstGeom prst="rect">
            <a:avLst/>
          </a:prstGeom>
        </p:spPr>
      </p:pic>
      <p:sp>
        <p:nvSpPr>
          <p:cNvPr id="20" name="Espace réservé du pied de page 19">
            <a:extLst>
              <a:ext uri="{FF2B5EF4-FFF2-40B4-BE49-F238E27FC236}">
                <a16:creationId xmlns:a16="http://schemas.microsoft.com/office/drawing/2014/main" id="{F2C88320-4919-E35A-706E-8C373D15EB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fr-FR"/>
              <a:t>Low-Cost 3D workshop, 2024</a:t>
            </a:r>
            <a:endParaRPr lang="fr-FR" dirty="0"/>
          </a:p>
        </p:txBody>
      </p:sp>
      <p:sp>
        <p:nvSpPr>
          <p:cNvPr id="21" name="Espace réservé du numéro de diapositive 20">
            <a:extLst>
              <a:ext uri="{FF2B5EF4-FFF2-40B4-BE49-F238E27FC236}">
                <a16:creationId xmlns:a16="http://schemas.microsoft.com/office/drawing/2014/main" id="{E87A1FCB-1993-8A45-EBA2-A8FE62CD1B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smtClean="0"/>
              <a:pPr rtl="0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9101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53DC7-D946-F0CB-1900-CC2460B38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40F5F875-F1E3-6327-8B6F-6F5D0BF7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993" y="1895453"/>
            <a:ext cx="7011322" cy="1713950"/>
          </a:xfrm>
        </p:spPr>
        <p:txBody>
          <a:bodyPr rtlCol="0">
            <a:noAutofit/>
          </a:bodyPr>
          <a:lstStyle>
            <a:defPPr>
              <a:defRPr lang="fr-FR"/>
            </a:defPPr>
          </a:lstStyle>
          <a:p>
            <a:pPr rtl="0"/>
            <a:r>
              <a:rPr lang="en-US" sz="3600" dirty="0"/>
              <a:t>Detection and structuration of building and vegetation changes using LiDAR point clouds.</a:t>
            </a:r>
            <a:endParaRPr lang="fr-FR" sz="36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F798EB6-2447-1600-73AD-9F055B9A89A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45994" y="4446270"/>
            <a:ext cx="8423685" cy="468630"/>
          </a:xfrm>
        </p:spPr>
        <p:txBody>
          <a:bodyPr rtlCol="0">
            <a:noAutofit/>
          </a:bodyPr>
          <a:lstStyle>
            <a:defPPr>
              <a:defRPr lang="fr-FR"/>
            </a:defPPr>
          </a:lstStyle>
          <a:p>
            <a:pPr marL="0" indent="0" rtl="0">
              <a:buNone/>
            </a:pPr>
            <a:r>
              <a:rPr lang="fr-FR" dirty="0">
                <a:solidFill>
                  <a:srgbClr val="C00000"/>
                </a:solidFill>
              </a:rPr>
              <a:t>Abderrazzaq Kharroubi </a:t>
            </a:r>
            <a:r>
              <a:rPr lang="fr-FR" sz="1000" b="1" dirty="0">
                <a:solidFill>
                  <a:srgbClr val="C00000"/>
                </a:solidFill>
              </a:rPr>
              <a:t>1</a:t>
            </a:r>
            <a:r>
              <a:rPr lang="fr-FR" dirty="0">
                <a:solidFill>
                  <a:srgbClr val="C00000"/>
                </a:solidFill>
              </a:rPr>
              <a:t>, Zouhair Ballouch </a:t>
            </a:r>
            <a:r>
              <a:rPr lang="fr-FR" sz="1000" b="1" dirty="0">
                <a:solidFill>
                  <a:srgbClr val="C00000"/>
                </a:solidFill>
              </a:rPr>
              <a:t>1,2</a:t>
            </a:r>
            <a:r>
              <a:rPr lang="fr-FR" dirty="0">
                <a:solidFill>
                  <a:srgbClr val="C00000"/>
                </a:solidFill>
              </a:rPr>
              <a:t>, Imane Jeddoub </a:t>
            </a:r>
            <a:r>
              <a:rPr lang="fr-FR" sz="1000" b="1" dirty="0">
                <a:solidFill>
                  <a:srgbClr val="C00000"/>
                </a:solidFill>
              </a:rPr>
              <a:t>1</a:t>
            </a:r>
            <a:r>
              <a:rPr lang="fr-FR" dirty="0">
                <a:solidFill>
                  <a:srgbClr val="C00000"/>
                </a:solidFill>
              </a:rPr>
              <a:t>, Rafika Hajji </a:t>
            </a:r>
            <a:r>
              <a:rPr lang="fr-FR" sz="1000" b="1" dirty="0">
                <a:solidFill>
                  <a:srgbClr val="C00000"/>
                </a:solidFill>
              </a:rPr>
              <a:t>2</a:t>
            </a:r>
            <a:r>
              <a:rPr lang="fr-FR" dirty="0">
                <a:solidFill>
                  <a:srgbClr val="C00000"/>
                </a:solidFill>
              </a:rPr>
              <a:t>, Roland Billen </a:t>
            </a:r>
            <a:r>
              <a:rPr lang="fr-FR" sz="1000" b="1" dirty="0">
                <a:solidFill>
                  <a:srgbClr val="C00000"/>
                </a:solidFill>
              </a:rPr>
              <a:t>1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3A9FCE3-BA26-67BE-C83D-E65FE8271F25}"/>
              </a:ext>
            </a:extLst>
          </p:cNvPr>
          <p:cNvSpPr txBox="1"/>
          <p:nvPr/>
        </p:nvSpPr>
        <p:spPr>
          <a:xfrm>
            <a:off x="445993" y="4914900"/>
            <a:ext cx="11300013" cy="911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fr-FR"/>
            </a:defPPr>
            <a:lvl1pPr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sz="1400" dirty="0">
                <a:solidFill>
                  <a:srgbClr val="B7472A"/>
                </a:solidFill>
              </a:defRPr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dirty="0"/>
            </a:lvl2pPr>
            <a:lvl3pPr marL="6858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dirty="0"/>
            </a:lvl3pPr>
            <a:lvl4pPr marL="11430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dirty="0" smtClean="0"/>
            </a:lvl4pPr>
            <a:lvl5pPr marL="16002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dirty="0" smtClean="0"/>
            </a:lvl5pPr>
            <a:lvl6pPr marL="2057400" indent="-22860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dirty="0" smtClean="0"/>
            </a:lvl6pPr>
            <a:lvl7pPr marL="2514600" indent="-22860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dirty="0" smtClean="0"/>
            </a:lvl7pPr>
            <a:lvl8pPr marL="2971800" indent="-22860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dirty="0" smtClean="0"/>
            </a:lvl8pPr>
            <a:lvl9pPr marL="3429000" indent="-2286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/>
            </a:lvl9pPr>
          </a:lstStyle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1, GeoScITY, UR SPHERES, University of Liège, 4000 Liège, Belgium; (</a:t>
            </a:r>
            <a:r>
              <a:rPr lang="fr-F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akharroubi</a:t>
            </a: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zouhair.ballouch</a:t>
            </a: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i.jeddoub</a:t>
            </a: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rbillen</a:t>
            </a: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)@uliege.be </a:t>
            </a:r>
          </a:p>
          <a:p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2, </a:t>
            </a:r>
            <a:r>
              <a:rPr lang="fr-F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College</a:t>
            </a: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fr-F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Geomatic</a:t>
            </a: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Sciences and </a:t>
            </a:r>
            <a:r>
              <a:rPr lang="fr-F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Surveying</a:t>
            </a: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Engineering, Hassan II Institute of </a:t>
            </a:r>
            <a:r>
              <a:rPr lang="fr-F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Agronomy</a:t>
            </a: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fr-F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Veterinary</a:t>
            </a: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Medicine</a:t>
            </a: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Rabat 10101, Morocco; r.hajji@iav.ac.ma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CD6186-6A30-3407-A805-DDB9FB8A8E48}"/>
              </a:ext>
            </a:extLst>
          </p:cNvPr>
          <p:cNvSpPr/>
          <p:nvPr/>
        </p:nvSpPr>
        <p:spPr>
          <a:xfrm>
            <a:off x="324465" y="232676"/>
            <a:ext cx="2330245" cy="825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2CFA1A2-087A-5A4C-F884-4011FFC98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78" y="373233"/>
            <a:ext cx="1791290" cy="544796"/>
          </a:xfrm>
          <a:prstGeom prst="rect">
            <a:avLst/>
          </a:prstGeom>
        </p:spPr>
      </p:pic>
      <p:pic>
        <p:nvPicPr>
          <p:cNvPr id="9" name="Graphique 8" descr="Repère avec un remplissage uni">
            <a:extLst>
              <a:ext uri="{FF2B5EF4-FFF2-40B4-BE49-F238E27FC236}">
                <a16:creationId xmlns:a16="http://schemas.microsoft.com/office/drawing/2014/main" id="{DCBAA60A-AEEB-C149-F783-176F7B7101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03827" y="6155083"/>
            <a:ext cx="287603" cy="28760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5901FEE-78F6-2994-690B-3657A18BA7AD}"/>
              </a:ext>
            </a:extLst>
          </p:cNvPr>
          <p:cNvSpPr txBox="1"/>
          <p:nvPr/>
        </p:nvSpPr>
        <p:spPr>
          <a:xfrm>
            <a:off x="8339325" y="6185015"/>
            <a:ext cx="159068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Brescia, Italy</a:t>
            </a:r>
          </a:p>
        </p:txBody>
      </p:sp>
      <p:pic>
        <p:nvPicPr>
          <p:cNvPr id="11" name="Graphique 10" descr="Calendrier à feuilles avec un remplissage uni">
            <a:extLst>
              <a:ext uri="{FF2B5EF4-FFF2-40B4-BE49-F238E27FC236}">
                <a16:creationId xmlns:a16="http://schemas.microsoft.com/office/drawing/2014/main" id="{C399FC8B-BD7A-4FD1-89D2-CC90D16443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49007" y="6183544"/>
            <a:ext cx="264553" cy="26455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791CD2D-494E-77A7-4999-653379B774C3}"/>
              </a:ext>
            </a:extLst>
          </p:cNvPr>
          <p:cNvSpPr txBox="1"/>
          <p:nvPr/>
        </p:nvSpPr>
        <p:spPr>
          <a:xfrm>
            <a:off x="3125086" y="6186487"/>
            <a:ext cx="18146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12-13 December 2024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1DB2F20-9F5F-64DE-017D-9FA96F3105A4}"/>
              </a:ext>
            </a:extLst>
          </p:cNvPr>
          <p:cNvSpPr txBox="1"/>
          <p:nvPr/>
        </p:nvSpPr>
        <p:spPr>
          <a:xfrm>
            <a:off x="5752759" y="6183544"/>
            <a:ext cx="20348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Low-Cost 3D workshop</a:t>
            </a:r>
          </a:p>
        </p:txBody>
      </p:sp>
      <p:pic>
        <p:nvPicPr>
          <p:cNvPr id="16" name="Graphique 15" descr="Retour avec un remplissage uni">
            <a:extLst>
              <a:ext uri="{FF2B5EF4-FFF2-40B4-BE49-F238E27FC236}">
                <a16:creationId xmlns:a16="http://schemas.microsoft.com/office/drawing/2014/main" id="{0D647958-A35F-354A-8E8A-2AB7B63466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36548" y="6159156"/>
            <a:ext cx="331155" cy="331155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916E32E7-CD00-DDF1-22DE-DEAA3220FFA6}"/>
              </a:ext>
            </a:extLst>
          </p:cNvPr>
          <p:cNvSpPr/>
          <p:nvPr/>
        </p:nvSpPr>
        <p:spPr>
          <a:xfrm>
            <a:off x="7573536" y="856475"/>
            <a:ext cx="4054486" cy="4054486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578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A9DF86-5B8B-45C3-AFF6-EEBF93CC5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40" y="448056"/>
            <a:ext cx="11153159" cy="555554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en-US" dirty="0"/>
              <a:t>Problem Statement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127195-DF52-43E7-64B4-CCC270332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fr-FR"/>
              <a:t>Low-Cost 3D workshop, 2024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3C4F47-B2A2-3141-216F-BD227EE89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smtClean="0"/>
              <a:pPr rtl="0"/>
              <a:t>3</a:t>
            </a:fld>
            <a:endParaRPr lang="fr-FR" dirty="0"/>
          </a:p>
        </p:txBody>
      </p:sp>
      <p:pic>
        <p:nvPicPr>
          <p:cNvPr id="9" name="Image 8" descr="Une image contenant sapin, origami, illustration, Noël&#10;&#10;Description générée automatiquement">
            <a:extLst>
              <a:ext uri="{FF2B5EF4-FFF2-40B4-BE49-F238E27FC236}">
                <a16:creationId xmlns:a16="http://schemas.microsoft.com/office/drawing/2014/main" id="{EB79E135-BD53-2ACF-6B84-3D3F6BF7D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743" y="1836127"/>
            <a:ext cx="6626946" cy="3535307"/>
          </a:xfrm>
          <a:prstGeom prst="rect">
            <a:avLst/>
          </a:prstGeom>
        </p:spPr>
      </p:pic>
      <p:sp>
        <p:nvSpPr>
          <p:cNvPr id="11" name="Espace réservé du contenu 7">
            <a:extLst>
              <a:ext uri="{FF2B5EF4-FFF2-40B4-BE49-F238E27FC236}">
                <a16:creationId xmlns:a16="http://schemas.microsoft.com/office/drawing/2014/main" id="{6458DD2D-35A8-5BE1-A0CA-51297FE3932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7340" y="1850642"/>
            <a:ext cx="4642403" cy="3535306"/>
          </a:xfrm>
        </p:spPr>
        <p:txBody>
          <a:bodyPr rtlCol="0">
            <a:normAutofit fontScale="85000" lnSpcReduction="20000"/>
          </a:bodyPr>
          <a:lstStyle>
            <a:defPPr>
              <a:defRPr lang="fr-FR"/>
            </a:defPPr>
          </a:lstStyle>
          <a:p>
            <a:pPr rtl="0"/>
            <a:r>
              <a:rPr lang="en-US" sz="1600" b="1" dirty="0">
                <a:solidFill>
                  <a:srgbClr val="C00000"/>
                </a:solidFill>
              </a:rPr>
              <a:t>Challenges in Change Detection: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Irregular, unstructured nature of point clouds.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Integrating buildings and vegetation changes.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Managing different acquisition densities and accuracies across epochs.</a:t>
            </a:r>
          </a:p>
          <a:p>
            <a:pPr rtl="0"/>
            <a:r>
              <a:rPr lang="en-US" sz="1600" b="1" dirty="0">
                <a:solidFill>
                  <a:srgbClr val="C00000"/>
                </a:solidFill>
              </a:rPr>
              <a:t>Gaps in Current Approaches: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Reliance on labeled data.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Limited integration of semantic and geometric changes.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Lack of structuration into standardized formats like CityJSON.</a:t>
            </a:r>
            <a:endParaRPr lang="fr-FR" dirty="0">
              <a:solidFill>
                <a:schemeClr val="tx1"/>
              </a:solidFill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839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39F2D-BDAC-6440-A8AC-DC815DEC2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FC7B5E-E3DF-BF42-48BB-43E4D681D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40" y="448056"/>
            <a:ext cx="11153159" cy="555554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en-US" dirty="0"/>
              <a:t>Objective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926A18-5189-D124-0C16-F783D12B5D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fr-FR"/>
              <a:t>Low-Cost 3D workshop, 2024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C75015-C15A-1AA9-9174-EF4577F92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smtClean="0"/>
              <a:pPr rtl="0"/>
              <a:t>4</a:t>
            </a:fld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AE35639-F673-5A8A-DA0F-3BFBA3E7398B}"/>
              </a:ext>
            </a:extLst>
          </p:cNvPr>
          <p:cNvSpPr txBox="1"/>
          <p:nvPr/>
        </p:nvSpPr>
        <p:spPr>
          <a:xfrm>
            <a:off x="2147657" y="2949830"/>
            <a:ext cx="7896685" cy="958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</a:rPr>
              <a:t>Develop a workflow for detecting and structuring building and vegetation changes using LiDAR point clouds.</a:t>
            </a:r>
          </a:p>
        </p:txBody>
      </p:sp>
    </p:spTree>
    <p:extLst>
      <p:ext uri="{BB962C8B-B14F-4D97-AF65-F5344CB8AC3E}">
        <p14:creationId xmlns:p14="http://schemas.microsoft.com/office/powerpoint/2010/main" val="1461627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 de texte 48">
            <a:extLst>
              <a:ext uri="{FF2B5EF4-FFF2-40B4-BE49-F238E27FC236}">
                <a16:creationId xmlns:a16="http://schemas.microsoft.com/office/drawing/2014/main" id="{BFBE9909-530C-4496-92F2-3B96A5FB73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4753" y="433287"/>
            <a:ext cx="11186734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fr-FR"/>
            </a:defPPr>
          </a:lstStyle>
          <a:p>
            <a:pPr rtl="0"/>
            <a:r>
              <a:rPr lang="en-US" dirty="0"/>
              <a:t>Methodology overview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2F9C033-994B-112F-F8A0-230873F8AF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fr-FR"/>
              <a:t>Low-Cost 3D workshop, 2024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218B1C1-ABB9-7587-8B4A-A031B290C5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smtClean="0"/>
              <a:pPr rtl="0"/>
              <a:t>5</a:t>
            </a:fld>
            <a:endParaRPr lang="fr-FR" dirty="0"/>
          </a:p>
        </p:txBody>
      </p:sp>
      <p:pic>
        <p:nvPicPr>
          <p:cNvPr id="9" name="Image 8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65604AE0-60D3-3525-96EE-55A4975D98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52343"/>
          <a:stretch/>
        </p:blipFill>
        <p:spPr>
          <a:xfrm>
            <a:off x="933053" y="1532574"/>
            <a:ext cx="4484500" cy="3836352"/>
          </a:xfrm>
          <a:prstGeom prst="rect">
            <a:avLst/>
          </a:prstGeom>
        </p:spPr>
      </p:pic>
      <p:pic>
        <p:nvPicPr>
          <p:cNvPr id="11" name="Image 10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F8D41C0B-BBE6-78EA-BDC5-EEB0FD6158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857" b="-1"/>
          <a:stretch/>
        </p:blipFill>
        <p:spPr>
          <a:xfrm>
            <a:off x="6662058" y="1708150"/>
            <a:ext cx="4484500" cy="4036596"/>
          </a:xfrm>
          <a:prstGeom prst="rect">
            <a:avLst/>
          </a:prstGeom>
        </p:spPr>
      </p:pic>
      <p:cxnSp>
        <p:nvCxnSpPr>
          <p:cNvPr id="13" name="Connecteur : en angle 12">
            <a:extLst>
              <a:ext uri="{FF2B5EF4-FFF2-40B4-BE49-F238E27FC236}">
                <a16:creationId xmlns:a16="http://schemas.microsoft.com/office/drawing/2014/main" id="{427D45E3-45EC-3743-BB21-F6C24CC20AC1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rot="5400000" flipH="1" flipV="1">
            <a:off x="4209417" y="674035"/>
            <a:ext cx="3660776" cy="5729005"/>
          </a:xfrm>
          <a:prstGeom prst="bentConnector5">
            <a:avLst>
              <a:gd name="adj1" fmla="val -6245"/>
              <a:gd name="adj2" fmla="val 50000"/>
              <a:gd name="adj3" fmla="val 106245"/>
            </a:avLst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366D6E8A-22B3-A287-58A9-F71A94B2868A}"/>
              </a:ext>
            </a:extLst>
          </p:cNvPr>
          <p:cNvSpPr txBox="1"/>
          <p:nvPr/>
        </p:nvSpPr>
        <p:spPr>
          <a:xfrm>
            <a:off x="687217" y="5926953"/>
            <a:ext cx="107018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0" dirty="0">
                <a:solidFill>
                  <a:srgbClr val="C00000"/>
                </a:solidFill>
                <a:effectLst/>
                <a:latin typeface="+mj-lt"/>
              </a:rPr>
              <a:t>CityJSON is a </a:t>
            </a:r>
            <a:r>
              <a:rPr lang="en-US" sz="1200" i="0" dirty="0">
                <a:solidFill>
                  <a:srgbClr val="C00000"/>
                </a:solidFill>
                <a:effectLst/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JSON-based</a:t>
            </a:r>
            <a:r>
              <a:rPr lang="en-US" sz="1200" i="0" dirty="0">
                <a:solidFill>
                  <a:srgbClr val="C00000"/>
                </a:solidFill>
                <a:effectLst/>
                <a:latin typeface="+mj-lt"/>
              </a:rPr>
              <a:t> encoding for storing 3D city models, also called digital maquettes or digital twins</a:t>
            </a:r>
            <a:endParaRPr lang="en-US" sz="12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1676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02BBCF-D43D-4200-B74D-719B6FD93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dirty="0" err="1"/>
              <a:t>Study</a:t>
            </a:r>
            <a:r>
              <a:rPr lang="fr-FR" dirty="0"/>
              <a:t> area and data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2B945A4-30ED-C187-5735-CC47F781BF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fr-FR"/>
              <a:t>Low-Cost 3D workshop, 2024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95BA74-A894-B638-F270-303B74D1D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smtClean="0"/>
              <a:pPr rtl="0"/>
              <a:t>6</a:t>
            </a:fld>
            <a:endParaRPr lang="fr-FR" dirty="0"/>
          </a:p>
        </p:txBody>
      </p:sp>
      <p:sp>
        <p:nvSpPr>
          <p:cNvPr id="10" name="Espace réservé du contenu 7">
            <a:extLst>
              <a:ext uri="{FF2B5EF4-FFF2-40B4-BE49-F238E27FC236}">
                <a16:creationId xmlns:a16="http://schemas.microsoft.com/office/drawing/2014/main" id="{5DFDF248-4403-E1FE-DE2E-ECEDD64FC5F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3474" y="1657513"/>
            <a:ext cx="6923314" cy="4221669"/>
          </a:xfrm>
          <a:noFill/>
        </p:spPr>
        <p:txBody>
          <a:bodyPr wrap="square" rtlCol="0">
            <a:spAutoFit/>
          </a:bodyPr>
          <a:lstStyle>
            <a:defPPr>
              <a:defRPr lang="fr-FR"/>
            </a:defPPr>
          </a:lstStyle>
          <a:p>
            <a:r>
              <a:rPr lang="en-US" dirty="0">
                <a:solidFill>
                  <a:schemeClr val="tx1"/>
                </a:solidFill>
                <a:cs typeface="Segoe UI Semibold" panose="020B0702040204020203" pitchFamily="34" charset="0"/>
              </a:rPr>
              <a:t>Study Area: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Segoe UI Semibold" panose="020B0702040204020203" pitchFamily="34" charset="0"/>
              </a:rPr>
              <a:t>City of Liège, Belgium. Diverse urban landscape: buildings, vegetation, and infrastructure.</a:t>
            </a:r>
          </a:p>
          <a:p>
            <a:r>
              <a:rPr lang="en-US" dirty="0">
                <a:solidFill>
                  <a:schemeClr val="tx1"/>
                </a:solidFill>
                <a:cs typeface="Segoe UI Semibold" panose="020B0702040204020203" pitchFamily="34" charset="0"/>
              </a:rPr>
              <a:t>LiDAR Data: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Segoe UI Semibold" panose="020B0702040204020203" pitchFamily="34" charset="0"/>
              </a:rPr>
              <a:t>Epoch 1 (2014):</a:t>
            </a:r>
          </a:p>
          <a:p>
            <a:pPr marL="514350" lvl="1" indent="-285750"/>
            <a:r>
              <a:rPr lang="en-US" dirty="0">
                <a:solidFill>
                  <a:schemeClr val="tx1"/>
                </a:solidFill>
                <a:cs typeface="Segoe UI Semibold" panose="020B0702040204020203" pitchFamily="34" charset="0"/>
              </a:rPr>
              <a:t>Altitude: 1015–1550 m, Density: 0.8 points/m²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Segoe UI Semibold" panose="020B0702040204020203" pitchFamily="34" charset="0"/>
              </a:rPr>
              <a:t>Epoch 2 (2022):</a:t>
            </a:r>
          </a:p>
          <a:p>
            <a:pPr marL="514350" lvl="1" indent="-285750"/>
            <a:r>
              <a:rPr lang="en-US" dirty="0">
                <a:solidFill>
                  <a:schemeClr val="tx1"/>
                </a:solidFill>
                <a:cs typeface="Segoe UI Semibold" panose="020B0702040204020203" pitchFamily="34" charset="0"/>
              </a:rPr>
              <a:t>Altitude: 2400 m, Density: 6.8 points/m²</a:t>
            </a:r>
          </a:p>
          <a:p>
            <a:pPr lvl="1" indent="0">
              <a:buNone/>
            </a:pPr>
            <a:r>
              <a:rPr lang="en-US" dirty="0">
                <a:solidFill>
                  <a:schemeClr val="tx1"/>
                </a:solidFill>
                <a:cs typeface="Segoe UI Semibold" panose="020B0702040204020203" pitchFamily="34" charset="0"/>
              </a:rPr>
              <a:t>Additional Data: Vector footprints from the PICC (</a:t>
            </a:r>
            <a:r>
              <a:rPr lang="fr-FR" dirty="0">
                <a:solidFill>
                  <a:schemeClr val="tx1"/>
                </a:solidFill>
                <a:cs typeface="Segoe UI Semibold" panose="020B0702040204020203" pitchFamily="34" charset="0"/>
              </a:rPr>
              <a:t>Projet Informatique de Cartographie Continue)</a:t>
            </a:r>
            <a:r>
              <a:rPr lang="en-US" dirty="0">
                <a:solidFill>
                  <a:schemeClr val="tx1"/>
                </a:solidFill>
                <a:cs typeface="Segoe UI Semibold" panose="020B0702040204020203" pitchFamily="34" charset="0"/>
              </a:rPr>
              <a:t>.</a:t>
            </a:r>
            <a:endParaRPr lang="fr-FR" dirty="0">
              <a:solidFill>
                <a:schemeClr val="tx1"/>
              </a:solidFill>
              <a:cs typeface="Segoe UI Semibold" panose="020B0702040204020203" pitchFamily="34" charset="0"/>
            </a:endParaRPr>
          </a:p>
        </p:txBody>
      </p:sp>
      <p:pic>
        <p:nvPicPr>
          <p:cNvPr id="14" name="Image 13" descr="Une image contenant carte&#10;&#10;Description générée automatiquement">
            <a:extLst>
              <a:ext uri="{FF2B5EF4-FFF2-40B4-BE49-F238E27FC236}">
                <a16:creationId xmlns:a16="http://schemas.microsoft.com/office/drawing/2014/main" id="{4FDA3318-E399-7004-0A60-19F3287CA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056" y="3759569"/>
            <a:ext cx="3779470" cy="2470873"/>
          </a:xfrm>
          <a:prstGeom prst="rect">
            <a:avLst/>
          </a:prstGeom>
        </p:spPr>
      </p:pic>
      <p:pic>
        <p:nvPicPr>
          <p:cNvPr id="16" name="Image 15" descr="Une image contenant vert, paysage, nature, art&#10;&#10;Description générée automatiquement">
            <a:extLst>
              <a:ext uri="{FF2B5EF4-FFF2-40B4-BE49-F238E27FC236}">
                <a16:creationId xmlns:a16="http://schemas.microsoft.com/office/drawing/2014/main" id="{8EDAFF8C-E884-C4AE-BE68-D5E21E3D5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9056" y="1153680"/>
            <a:ext cx="3779470" cy="2482702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1B67BA5-AD48-C0AA-F971-7B70CA090C43}"/>
              </a:ext>
            </a:extLst>
          </p:cNvPr>
          <p:cNvSpPr/>
          <p:nvPr/>
        </p:nvSpPr>
        <p:spPr>
          <a:xfrm>
            <a:off x="7859530" y="1169644"/>
            <a:ext cx="654050" cy="255024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2014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ADE371F8-4052-4FE0-7219-29B5D7730663}"/>
              </a:ext>
            </a:extLst>
          </p:cNvPr>
          <p:cNvSpPr/>
          <p:nvPr/>
        </p:nvSpPr>
        <p:spPr>
          <a:xfrm>
            <a:off x="7857149" y="3768348"/>
            <a:ext cx="654050" cy="255024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746077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C25A3-D391-390F-69FC-0A090DFAE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DBCEBC-D6C7-9E13-86C9-EC588941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dirty="0"/>
              <a:t>Tools and scripts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4BC88CB-9B3E-592A-D859-AC8EE3F4B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fr-FR"/>
              <a:t>Low-Cost 3D workshop, 2024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FAC183-CEF8-C206-0A33-0F1FFC9EF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smtClean="0"/>
              <a:pPr rtl="0"/>
              <a:t>7</a:t>
            </a:fld>
            <a:endParaRPr lang="fr-FR" dirty="0"/>
          </a:p>
        </p:txBody>
      </p:sp>
      <p:pic>
        <p:nvPicPr>
          <p:cNvPr id="7" name="Image 6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E1040540-9D0B-C2FD-2FB2-DCE6DB97CF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047" y="2555385"/>
            <a:ext cx="3494453" cy="174722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C536814-3313-C21E-D8C2-9218C478D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052433"/>
            <a:ext cx="4137918" cy="139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9036D5B-9CD6-981C-22AF-439F37976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116" y="2636502"/>
            <a:ext cx="2043768" cy="202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66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 de texte 48">
            <a:extLst>
              <a:ext uri="{FF2B5EF4-FFF2-40B4-BE49-F238E27FC236}">
                <a16:creationId xmlns:a16="http://schemas.microsoft.com/office/drawing/2014/main" id="{BFBE9909-530C-4496-92F2-3B96A5FB73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4753" y="433287"/>
            <a:ext cx="11186734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fr-FR"/>
            </a:defPPr>
          </a:lstStyle>
          <a:p>
            <a:pPr rtl="0"/>
            <a:r>
              <a:rPr lang="en-US" dirty="0"/>
              <a:t>Semantic and instance segmentation</a:t>
            </a: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C0A0F061-3992-8E9C-9D19-9B956E331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fr-FR"/>
              <a:t>Low-Cost 3D workshop, 2024</a:t>
            </a:r>
            <a:endParaRPr lang="fr-FR" dirty="0"/>
          </a:p>
        </p:txBody>
      </p:sp>
      <p:sp>
        <p:nvSpPr>
          <p:cNvPr id="27" name="Espace réservé du numéro de diapositive 26">
            <a:extLst>
              <a:ext uri="{FF2B5EF4-FFF2-40B4-BE49-F238E27FC236}">
                <a16:creationId xmlns:a16="http://schemas.microsoft.com/office/drawing/2014/main" id="{6E7EDDED-3E26-998B-9DE5-E004EAF98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smtClean="0"/>
              <a:pPr rtl="0"/>
              <a:t>8</a:t>
            </a:fld>
            <a:endParaRPr lang="fr-FR" dirty="0"/>
          </a:p>
        </p:txBody>
      </p:sp>
      <p:sp>
        <p:nvSpPr>
          <p:cNvPr id="3" name="Espace réservé du contenu 17">
            <a:extLst>
              <a:ext uri="{FF2B5EF4-FFF2-40B4-BE49-F238E27FC236}">
                <a16:creationId xmlns:a16="http://schemas.microsoft.com/office/drawing/2014/main" id="{86AD18F4-84A5-BC81-E38D-E6F476B213C6}"/>
              </a:ext>
            </a:extLst>
          </p:cNvPr>
          <p:cNvSpPr txBox="1">
            <a:spLocks/>
          </p:cNvSpPr>
          <p:nvPr/>
        </p:nvSpPr>
        <p:spPr>
          <a:xfrm>
            <a:off x="444753" y="1299968"/>
            <a:ext cx="5440122" cy="32420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62500" lnSpcReduction="20000"/>
          </a:bodyPr>
          <a:lstStyle>
            <a:defPPr>
              <a:defRPr lang="fr-FR"/>
            </a:defPPr>
            <a:lvl1pPr>
              <a:spcBef>
                <a:spcPct val="0"/>
              </a:spcBef>
              <a:buNone/>
              <a:defRPr sz="2800">
                <a:solidFill>
                  <a:schemeClr val="bg2">
                    <a:lumMod val="25000"/>
                  </a:schemeClr>
                </a:solidFill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q"/>
            </a:pPr>
            <a:r>
              <a:rPr lang="fr-FR" dirty="0" err="1"/>
              <a:t>RandLA-Net</a:t>
            </a:r>
            <a:r>
              <a:rPr lang="fr-FR" dirty="0"/>
              <a:t> for 3D </a:t>
            </a:r>
            <a:r>
              <a:rPr lang="fr-FR" dirty="0" err="1"/>
              <a:t>semantic</a:t>
            </a:r>
            <a:r>
              <a:rPr lang="fr-FR" dirty="0"/>
              <a:t> segmentation</a:t>
            </a:r>
          </a:p>
        </p:txBody>
      </p:sp>
      <p:grpSp>
        <p:nvGrpSpPr>
          <p:cNvPr id="4" name="object 2">
            <a:extLst>
              <a:ext uri="{FF2B5EF4-FFF2-40B4-BE49-F238E27FC236}">
                <a16:creationId xmlns:a16="http://schemas.microsoft.com/office/drawing/2014/main" id="{E66FF6D9-9AC0-9AF3-52BF-70FA0F02FEB5}"/>
              </a:ext>
            </a:extLst>
          </p:cNvPr>
          <p:cNvGrpSpPr/>
          <p:nvPr/>
        </p:nvGrpSpPr>
        <p:grpSpPr>
          <a:xfrm>
            <a:off x="1731879" y="1918235"/>
            <a:ext cx="9046210" cy="4052570"/>
            <a:chOff x="57911" y="762000"/>
            <a:chExt cx="9046210" cy="4052570"/>
          </a:xfrm>
        </p:grpSpPr>
        <p:pic>
          <p:nvPicPr>
            <p:cNvPr id="6" name="object 3">
              <a:extLst>
                <a:ext uri="{FF2B5EF4-FFF2-40B4-BE49-F238E27FC236}">
                  <a16:creationId xmlns:a16="http://schemas.microsoft.com/office/drawing/2014/main" id="{0F9ED94E-0473-C825-6B48-9692C49C58F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911" y="2898648"/>
              <a:ext cx="3549396" cy="1891283"/>
            </a:xfrm>
            <a:prstGeom prst="rect">
              <a:avLst/>
            </a:prstGeom>
          </p:spPr>
        </p:pic>
        <p:pic>
          <p:nvPicPr>
            <p:cNvPr id="7" name="object 4">
              <a:extLst>
                <a:ext uri="{FF2B5EF4-FFF2-40B4-BE49-F238E27FC236}">
                  <a16:creationId xmlns:a16="http://schemas.microsoft.com/office/drawing/2014/main" id="{F777C622-3DA6-D0A0-0989-C9FFA919FCC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8975" y="762000"/>
              <a:ext cx="3549395" cy="1513546"/>
            </a:xfrm>
            <a:prstGeom prst="rect">
              <a:avLst/>
            </a:prstGeom>
          </p:spPr>
        </p:pic>
        <p:pic>
          <p:nvPicPr>
            <p:cNvPr id="8" name="object 5">
              <a:extLst>
                <a:ext uri="{FF2B5EF4-FFF2-40B4-BE49-F238E27FC236}">
                  <a16:creationId xmlns:a16="http://schemas.microsoft.com/office/drawing/2014/main" id="{9D75A1DC-2FE3-D5EB-DA48-D04B171DC55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78849" y="2712253"/>
              <a:ext cx="4624759" cy="2102314"/>
            </a:xfrm>
            <a:prstGeom prst="rect">
              <a:avLst/>
            </a:prstGeom>
          </p:spPr>
        </p:pic>
      </p:grpSp>
      <p:sp>
        <p:nvSpPr>
          <p:cNvPr id="9" name="object 6">
            <a:extLst>
              <a:ext uri="{FF2B5EF4-FFF2-40B4-BE49-F238E27FC236}">
                <a16:creationId xmlns:a16="http://schemas.microsoft.com/office/drawing/2014/main" id="{4F504FBA-DF20-F8BE-43F5-1B2E342E4D79}"/>
              </a:ext>
            </a:extLst>
          </p:cNvPr>
          <p:cNvSpPr txBox="1"/>
          <p:nvPr/>
        </p:nvSpPr>
        <p:spPr>
          <a:xfrm>
            <a:off x="1752707" y="5982439"/>
            <a:ext cx="400939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C00000"/>
                </a:solidFill>
                <a:latin typeface="+mj-lt"/>
                <a:cs typeface="Arial"/>
              </a:rPr>
              <a:t>SUM:</a:t>
            </a:r>
            <a:r>
              <a:rPr sz="1200" spc="-40" dirty="0">
                <a:solidFill>
                  <a:srgbClr val="C00000"/>
                </a:solidFill>
                <a:latin typeface="+mj-lt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+mj-lt"/>
                <a:cs typeface="Arial"/>
              </a:rPr>
              <a:t>A</a:t>
            </a:r>
            <a:r>
              <a:rPr sz="1200" spc="-45" dirty="0">
                <a:solidFill>
                  <a:srgbClr val="C00000"/>
                </a:solidFill>
                <a:latin typeface="+mj-lt"/>
                <a:cs typeface="Arial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+mj-lt"/>
                <a:cs typeface="Arial"/>
              </a:rPr>
              <a:t>Benchmark</a:t>
            </a:r>
            <a:r>
              <a:rPr sz="1200" spc="-25" dirty="0">
                <a:solidFill>
                  <a:srgbClr val="C00000"/>
                </a:solidFill>
                <a:latin typeface="+mj-lt"/>
                <a:cs typeface="Arial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+mj-lt"/>
                <a:cs typeface="Arial"/>
              </a:rPr>
              <a:t>Dataset</a:t>
            </a:r>
            <a:r>
              <a:rPr sz="1200" spc="-35" dirty="0">
                <a:solidFill>
                  <a:srgbClr val="C00000"/>
                </a:solidFill>
                <a:latin typeface="+mj-lt"/>
                <a:cs typeface="Arial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+mj-lt"/>
                <a:cs typeface="Arial"/>
              </a:rPr>
              <a:t>of</a:t>
            </a:r>
            <a:r>
              <a:rPr sz="1200" spc="20" dirty="0">
                <a:solidFill>
                  <a:srgbClr val="C00000"/>
                </a:solidFill>
                <a:latin typeface="+mj-lt"/>
                <a:cs typeface="Arial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+mj-lt"/>
                <a:cs typeface="Arial"/>
              </a:rPr>
              <a:t>Semantic</a:t>
            </a:r>
            <a:r>
              <a:rPr sz="1200" spc="-15" dirty="0">
                <a:solidFill>
                  <a:srgbClr val="C00000"/>
                </a:solidFill>
                <a:latin typeface="+mj-lt"/>
                <a:cs typeface="Arial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+mj-lt"/>
                <a:cs typeface="Arial"/>
              </a:rPr>
              <a:t>Urban</a:t>
            </a:r>
            <a:r>
              <a:rPr sz="1200" spc="5" dirty="0">
                <a:solidFill>
                  <a:srgbClr val="C00000"/>
                </a:solidFill>
                <a:latin typeface="+mj-lt"/>
                <a:cs typeface="Arial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+mj-lt"/>
                <a:cs typeface="Arial"/>
              </a:rPr>
              <a:t>Meshes</a:t>
            </a:r>
            <a:endParaRPr sz="1200" dirty="0">
              <a:solidFill>
                <a:srgbClr val="C00000"/>
              </a:solidFill>
              <a:latin typeface="+mj-lt"/>
              <a:cs typeface="Arial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5B5231A7-084A-0793-3FEA-33A715EC1E8A}"/>
              </a:ext>
            </a:extLst>
          </p:cNvPr>
          <p:cNvSpPr txBox="1"/>
          <p:nvPr/>
        </p:nvSpPr>
        <p:spPr>
          <a:xfrm>
            <a:off x="2835135" y="3448455"/>
            <a:ext cx="15430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C00000"/>
                </a:solidFill>
                <a:latin typeface="+mj-lt"/>
                <a:cs typeface="Arial"/>
              </a:rPr>
              <a:t>SensatUrban</a:t>
            </a:r>
            <a:r>
              <a:rPr sz="1200" spc="-55" dirty="0">
                <a:solidFill>
                  <a:srgbClr val="C00000"/>
                </a:solidFill>
                <a:latin typeface="+mj-lt"/>
                <a:cs typeface="Arial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+mj-lt"/>
                <a:cs typeface="Arial"/>
              </a:rPr>
              <a:t>dataset</a:t>
            </a:r>
            <a:endParaRPr sz="1200" dirty="0">
              <a:solidFill>
                <a:srgbClr val="C00000"/>
              </a:solidFill>
              <a:latin typeface="+mj-lt"/>
              <a:cs typeface="Arial"/>
            </a:endParaRPr>
          </a:p>
        </p:txBody>
      </p:sp>
      <p:pic>
        <p:nvPicPr>
          <p:cNvPr id="11" name="object 8">
            <a:extLst>
              <a:ext uri="{FF2B5EF4-FFF2-40B4-BE49-F238E27FC236}">
                <a16:creationId xmlns:a16="http://schemas.microsoft.com/office/drawing/2014/main" id="{2212883C-D0CA-DD7E-4E53-3C8286C62897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06215" y="1934998"/>
            <a:ext cx="3547871" cy="1507235"/>
          </a:xfrm>
          <a:prstGeom prst="rect">
            <a:avLst/>
          </a:prstGeom>
        </p:spPr>
      </p:pic>
      <p:sp>
        <p:nvSpPr>
          <p:cNvPr id="12" name="object 9">
            <a:extLst>
              <a:ext uri="{FF2B5EF4-FFF2-40B4-BE49-F238E27FC236}">
                <a16:creationId xmlns:a16="http://schemas.microsoft.com/office/drawing/2014/main" id="{E2F43466-5579-F042-4F56-26444BAC7D2C}"/>
              </a:ext>
            </a:extLst>
          </p:cNvPr>
          <p:cNvSpPr txBox="1"/>
          <p:nvPr/>
        </p:nvSpPr>
        <p:spPr>
          <a:xfrm>
            <a:off x="7938058" y="3471432"/>
            <a:ext cx="10039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C00000"/>
                </a:solidFill>
                <a:latin typeface="+mj-lt"/>
                <a:cs typeface="Arial"/>
              </a:rPr>
              <a:t>Liège</a:t>
            </a:r>
            <a:r>
              <a:rPr sz="1200" spc="-40" dirty="0">
                <a:solidFill>
                  <a:srgbClr val="C00000"/>
                </a:solidFill>
                <a:latin typeface="+mj-lt"/>
                <a:cs typeface="Arial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+mj-lt"/>
                <a:cs typeface="Arial"/>
              </a:rPr>
              <a:t>dataset</a:t>
            </a:r>
            <a:endParaRPr sz="1200" dirty="0">
              <a:solidFill>
                <a:srgbClr val="C00000"/>
              </a:solidFill>
              <a:latin typeface="+mj-lt"/>
              <a:cs typeface="Arial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1D437DF-ACEC-73AF-0E3D-84A86EE99A0C}"/>
              </a:ext>
            </a:extLst>
          </p:cNvPr>
          <p:cNvSpPr txBox="1"/>
          <p:nvPr/>
        </p:nvSpPr>
        <p:spPr>
          <a:xfrm>
            <a:off x="7938058" y="6018881"/>
            <a:ext cx="17697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rtl="0">
              <a:defRPr lang="fr-FR"/>
            </a:defPPr>
            <a:lvl1pPr marL="12700">
              <a:lnSpc>
                <a:spcPct val="100000"/>
              </a:lnSpc>
              <a:spcBef>
                <a:spcPts val="100"/>
              </a:spcBef>
              <a:defRPr sz="1200" spc="-5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r>
              <a:rPr b="1" dirty="0">
                <a:latin typeface="+mn-lt"/>
              </a:rPr>
              <a:t>Deep learning model</a:t>
            </a: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06C95030-0768-C60D-F6C7-373F65A6DA7E}"/>
              </a:ext>
            </a:extLst>
          </p:cNvPr>
          <p:cNvSpPr txBox="1"/>
          <p:nvPr/>
        </p:nvSpPr>
        <p:spPr>
          <a:xfrm>
            <a:off x="2873482" y="1669771"/>
            <a:ext cx="126619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cs typeface="Arial"/>
              </a:rPr>
              <a:t>Training</a:t>
            </a:r>
            <a:r>
              <a:rPr sz="1400" b="1" spc="-80" dirty="0">
                <a:cs typeface="Arial"/>
              </a:rPr>
              <a:t> </a:t>
            </a:r>
            <a:r>
              <a:rPr sz="1400" b="1" spc="-5" dirty="0">
                <a:cs typeface="Arial"/>
              </a:rPr>
              <a:t>set</a:t>
            </a:r>
            <a:r>
              <a:rPr sz="1400" b="1" spc="-55" dirty="0">
                <a:cs typeface="Arial"/>
              </a:rPr>
              <a:t> </a:t>
            </a:r>
            <a:r>
              <a:rPr sz="1400" b="1" dirty="0">
                <a:cs typeface="Arial"/>
              </a:rPr>
              <a:t>1</a:t>
            </a:r>
            <a:endParaRPr sz="1400" dirty="0">
              <a:cs typeface="Arial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1F637FCE-AA7E-B46A-A9AD-30AA6B809379}"/>
              </a:ext>
            </a:extLst>
          </p:cNvPr>
          <p:cNvSpPr txBox="1"/>
          <p:nvPr/>
        </p:nvSpPr>
        <p:spPr>
          <a:xfrm>
            <a:off x="2916213" y="3797351"/>
            <a:ext cx="12661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cs typeface="Arial"/>
              </a:rPr>
              <a:t>Training</a:t>
            </a:r>
            <a:r>
              <a:rPr sz="1400" b="1" spc="-80" dirty="0">
                <a:cs typeface="Arial"/>
              </a:rPr>
              <a:t> </a:t>
            </a:r>
            <a:r>
              <a:rPr sz="1400" b="1" spc="-5" dirty="0">
                <a:cs typeface="Arial"/>
              </a:rPr>
              <a:t>set</a:t>
            </a:r>
            <a:r>
              <a:rPr sz="1400" b="1" spc="-55" dirty="0">
                <a:cs typeface="Arial"/>
              </a:rPr>
              <a:t> </a:t>
            </a:r>
            <a:r>
              <a:rPr sz="1400" b="1" dirty="0">
                <a:cs typeface="Arial"/>
              </a:rPr>
              <a:t>3</a:t>
            </a:r>
            <a:endParaRPr sz="1400" dirty="0">
              <a:cs typeface="Arial"/>
            </a:endParaRPr>
          </a:p>
        </p:txBody>
      </p:sp>
      <p:grpSp>
        <p:nvGrpSpPr>
          <p:cNvPr id="16" name="object 16">
            <a:extLst>
              <a:ext uri="{FF2B5EF4-FFF2-40B4-BE49-F238E27FC236}">
                <a16:creationId xmlns:a16="http://schemas.microsoft.com/office/drawing/2014/main" id="{86EA4018-5836-83E1-4862-6BD966CBAA87}"/>
              </a:ext>
            </a:extLst>
          </p:cNvPr>
          <p:cNvGrpSpPr/>
          <p:nvPr/>
        </p:nvGrpSpPr>
        <p:grpSpPr>
          <a:xfrm>
            <a:off x="5282037" y="2690140"/>
            <a:ext cx="1425323" cy="2379473"/>
            <a:chOff x="3608069" y="1533905"/>
            <a:chExt cx="1425323" cy="2379473"/>
          </a:xfrm>
        </p:grpSpPr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78E939CE-DCCC-FB8D-7437-A33B5D42D3B2}"/>
                </a:ext>
              </a:extLst>
            </p:cNvPr>
            <p:cNvSpPr/>
            <p:nvPr/>
          </p:nvSpPr>
          <p:spPr>
            <a:xfrm>
              <a:off x="3739133" y="1533905"/>
              <a:ext cx="683260" cy="1793239"/>
            </a:xfrm>
            <a:custGeom>
              <a:avLst/>
              <a:gdLst/>
              <a:ahLst/>
              <a:cxnLst/>
              <a:rect l="l" t="t" r="r" b="b"/>
              <a:pathLst>
                <a:path w="683260" h="1793239">
                  <a:moveTo>
                    <a:pt x="0" y="0"/>
                  </a:moveTo>
                  <a:lnTo>
                    <a:pt x="682688" y="0"/>
                  </a:lnTo>
                  <a:lnTo>
                    <a:pt x="682688" y="1793024"/>
                  </a:lnTo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500C5CD2-64B4-2F4E-CB9A-7109B87A7E3C}"/>
                </a:ext>
              </a:extLst>
            </p:cNvPr>
            <p:cNvSpPr/>
            <p:nvPr/>
          </p:nvSpPr>
          <p:spPr>
            <a:xfrm>
              <a:off x="4383722" y="331423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>
              <a:extLst>
                <a:ext uri="{FF2B5EF4-FFF2-40B4-BE49-F238E27FC236}">
                  <a16:creationId xmlns:a16="http://schemas.microsoft.com/office/drawing/2014/main" id="{1EC39412-1CF8-F6B7-F106-997DC16AAEBB}"/>
                </a:ext>
              </a:extLst>
            </p:cNvPr>
            <p:cNvSpPr/>
            <p:nvPr/>
          </p:nvSpPr>
          <p:spPr>
            <a:xfrm>
              <a:off x="4505707" y="1533905"/>
              <a:ext cx="527685" cy="1748155"/>
            </a:xfrm>
            <a:custGeom>
              <a:avLst/>
              <a:gdLst/>
              <a:ahLst/>
              <a:cxnLst/>
              <a:rect l="l" t="t" r="r" b="b"/>
              <a:pathLst>
                <a:path w="527685" h="1748154">
                  <a:moveTo>
                    <a:pt x="527253" y="0"/>
                  </a:moveTo>
                  <a:lnTo>
                    <a:pt x="0" y="0"/>
                  </a:lnTo>
                  <a:lnTo>
                    <a:pt x="0" y="1747977"/>
                  </a:lnTo>
                </a:path>
              </a:pathLst>
            </a:custGeom>
            <a:noFill/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1913ED6E-5062-BE78-4FF9-191C4DF31FCE}"/>
                </a:ext>
              </a:extLst>
            </p:cNvPr>
            <p:cNvSpPr/>
            <p:nvPr/>
          </p:nvSpPr>
          <p:spPr>
            <a:xfrm>
              <a:off x="4467605" y="326917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3D50D2EF-A1CF-5820-D2C3-D5F1D6F8E637}"/>
                </a:ext>
              </a:extLst>
            </p:cNvPr>
            <p:cNvSpPr/>
            <p:nvPr/>
          </p:nvSpPr>
          <p:spPr>
            <a:xfrm>
              <a:off x="3608069" y="3428238"/>
              <a:ext cx="739140" cy="485140"/>
            </a:xfrm>
            <a:custGeom>
              <a:avLst/>
              <a:gdLst/>
              <a:ahLst/>
              <a:cxnLst/>
              <a:rect l="l" t="t" r="r" b="b"/>
              <a:pathLst>
                <a:path w="739139" h="485139">
                  <a:moveTo>
                    <a:pt x="0" y="484847"/>
                  </a:moveTo>
                  <a:lnTo>
                    <a:pt x="401307" y="484847"/>
                  </a:lnTo>
                  <a:lnTo>
                    <a:pt x="401307" y="0"/>
                  </a:lnTo>
                  <a:lnTo>
                    <a:pt x="739101" y="0"/>
                  </a:lnTo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>
              <a:extLst>
                <a:ext uri="{FF2B5EF4-FFF2-40B4-BE49-F238E27FC236}">
                  <a16:creationId xmlns:a16="http://schemas.microsoft.com/office/drawing/2014/main" id="{8EC503A3-1D17-FA74-99B5-9EC31D4E1306}"/>
                </a:ext>
              </a:extLst>
            </p:cNvPr>
            <p:cNvSpPr/>
            <p:nvPr/>
          </p:nvSpPr>
          <p:spPr>
            <a:xfrm>
              <a:off x="4334476" y="339014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7">
              <a:extLst>
                <a:ext uri="{FF2B5EF4-FFF2-40B4-BE49-F238E27FC236}">
                  <a16:creationId xmlns:a16="http://schemas.microsoft.com/office/drawing/2014/main" id="{6D82E4E2-6849-4ED8-5679-BB03EA0A81EA}"/>
                </a:ext>
              </a:extLst>
            </p:cNvPr>
            <p:cNvSpPr/>
            <p:nvPr/>
          </p:nvSpPr>
          <p:spPr>
            <a:xfrm>
              <a:off x="4408931" y="3343655"/>
              <a:ext cx="192405" cy="186055"/>
            </a:xfrm>
            <a:custGeom>
              <a:avLst/>
              <a:gdLst/>
              <a:ahLst/>
              <a:cxnLst/>
              <a:rect l="l" t="t" r="r" b="b"/>
              <a:pathLst>
                <a:path w="192404" h="186054">
                  <a:moveTo>
                    <a:pt x="96012" y="0"/>
                  </a:moveTo>
                  <a:lnTo>
                    <a:pt x="58641" y="7305"/>
                  </a:lnTo>
                  <a:lnTo>
                    <a:pt x="28122" y="27227"/>
                  </a:lnTo>
                  <a:lnTo>
                    <a:pt x="7545" y="56776"/>
                  </a:lnTo>
                  <a:lnTo>
                    <a:pt x="0" y="92964"/>
                  </a:lnTo>
                  <a:lnTo>
                    <a:pt x="7545" y="129151"/>
                  </a:lnTo>
                  <a:lnTo>
                    <a:pt x="28122" y="158700"/>
                  </a:lnTo>
                  <a:lnTo>
                    <a:pt x="58641" y="178622"/>
                  </a:lnTo>
                  <a:lnTo>
                    <a:pt x="96012" y="185928"/>
                  </a:lnTo>
                  <a:lnTo>
                    <a:pt x="133382" y="178622"/>
                  </a:lnTo>
                  <a:lnTo>
                    <a:pt x="163901" y="158700"/>
                  </a:lnTo>
                  <a:lnTo>
                    <a:pt x="184478" y="129151"/>
                  </a:lnTo>
                  <a:lnTo>
                    <a:pt x="192024" y="92964"/>
                  </a:lnTo>
                  <a:lnTo>
                    <a:pt x="184478" y="56776"/>
                  </a:lnTo>
                  <a:lnTo>
                    <a:pt x="163901" y="27227"/>
                  </a:lnTo>
                  <a:lnTo>
                    <a:pt x="133382" y="7305"/>
                  </a:lnTo>
                  <a:lnTo>
                    <a:pt x="96012" y="0"/>
                  </a:lnTo>
                  <a:close/>
                </a:path>
              </a:pathLst>
            </a:custGeom>
            <a:solidFill>
              <a:srgbClr val="B7472A"/>
            </a:solidFill>
            <a:ln w="6350">
              <a:solidFill>
                <a:srgbClr val="B747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D61F977D-141F-DB0B-5515-16EB21F5967F}"/>
              </a:ext>
            </a:extLst>
          </p:cNvPr>
          <p:cNvSpPr txBox="1"/>
          <p:nvPr/>
        </p:nvSpPr>
        <p:spPr>
          <a:xfrm>
            <a:off x="10439293" y="5784062"/>
            <a:ext cx="2052428" cy="32420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 rtl="0">
              <a:defRPr lang="fr-FR"/>
            </a:defPPr>
            <a:lvl1pPr marL="457200" indent="-457200">
              <a:spcBef>
                <a:spcPct val="0"/>
              </a:spcBef>
              <a:buFont typeface="Wingdings" panose="05000000000000000000" pitchFamily="2" charset="2"/>
              <a:buChar char="q"/>
              <a:defRPr sz="2800">
                <a:solidFill>
                  <a:schemeClr val="bg2">
                    <a:lumMod val="25000"/>
                  </a:schemeClr>
                </a:solidFill>
                <a:ea typeface="+mj-ea"/>
                <a:cs typeface="+mj-cs"/>
              </a:defRPr>
            </a:lvl1pPr>
            <a:lvl2pPr marL="685800" indent="-228600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fr-FR" sz="1200" dirty="0">
                <a:solidFill>
                  <a:srgbClr val="C00000"/>
                </a:solidFill>
              </a:rPr>
              <a:t>(source: Hu et al., 2020)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30" name="object 11">
            <a:extLst>
              <a:ext uri="{FF2B5EF4-FFF2-40B4-BE49-F238E27FC236}">
                <a16:creationId xmlns:a16="http://schemas.microsoft.com/office/drawing/2014/main" id="{6669369C-FE1D-25CF-EA56-D45D61DFAD48}"/>
              </a:ext>
            </a:extLst>
          </p:cNvPr>
          <p:cNvSpPr txBox="1"/>
          <p:nvPr/>
        </p:nvSpPr>
        <p:spPr>
          <a:xfrm>
            <a:off x="7738831" y="1652844"/>
            <a:ext cx="126619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cs typeface="Arial"/>
              </a:rPr>
              <a:t>Training</a:t>
            </a:r>
            <a:r>
              <a:rPr sz="1400" b="1" spc="-80" dirty="0">
                <a:cs typeface="Arial"/>
              </a:rPr>
              <a:t> </a:t>
            </a:r>
            <a:r>
              <a:rPr sz="1400" b="1" spc="-5" dirty="0">
                <a:cs typeface="Arial"/>
              </a:rPr>
              <a:t>set</a:t>
            </a:r>
            <a:r>
              <a:rPr sz="1400" b="1" spc="-55" dirty="0">
                <a:cs typeface="Arial"/>
              </a:rPr>
              <a:t> </a:t>
            </a:r>
            <a:r>
              <a:rPr sz="1400" b="1" dirty="0">
                <a:cs typeface="Arial"/>
              </a:rPr>
              <a:t>2</a:t>
            </a:r>
            <a:endParaRPr sz="1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9407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9C33D-B1A3-F00C-1CED-5D68DEFE3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 de texte 48">
            <a:extLst>
              <a:ext uri="{FF2B5EF4-FFF2-40B4-BE49-F238E27FC236}">
                <a16:creationId xmlns:a16="http://schemas.microsoft.com/office/drawing/2014/main" id="{E768C659-C648-63C1-2860-D4C06778B1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4753" y="433287"/>
            <a:ext cx="11186734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fr-FR"/>
            </a:defPPr>
          </a:lstStyle>
          <a:p>
            <a:pPr rtl="0"/>
            <a:r>
              <a:rPr lang="en-US" dirty="0"/>
              <a:t>Semantic and instance segmentation</a:t>
            </a: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45AE1409-D811-84FF-952E-3431F3E9C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fr-FR"/>
              <a:t>Low-Cost 3D workshop, 2024</a:t>
            </a:r>
            <a:endParaRPr lang="fr-FR" dirty="0"/>
          </a:p>
        </p:txBody>
      </p:sp>
      <p:sp>
        <p:nvSpPr>
          <p:cNvPr id="27" name="Espace réservé du numéro de diapositive 26">
            <a:extLst>
              <a:ext uri="{FF2B5EF4-FFF2-40B4-BE49-F238E27FC236}">
                <a16:creationId xmlns:a16="http://schemas.microsoft.com/office/drawing/2014/main" id="{697525C1-8D60-7084-5375-48E87392AD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9860EDB8-5305-433F-BE41-D7A86D811DB3}" type="slidenum">
              <a:rPr lang="fr-FR" smtClean="0"/>
              <a:pPr rtl="0"/>
              <a:t>9</a:t>
            </a:fld>
            <a:endParaRPr lang="fr-FR" dirty="0"/>
          </a:p>
        </p:txBody>
      </p:sp>
      <p:pic>
        <p:nvPicPr>
          <p:cNvPr id="30" name="Image 29" descr="Une image contenant carte, Dessin d’enfant&#10;&#10;Description générée automatiquement">
            <a:extLst>
              <a:ext uri="{FF2B5EF4-FFF2-40B4-BE49-F238E27FC236}">
                <a16:creationId xmlns:a16="http://schemas.microsoft.com/office/drawing/2014/main" id="{CF8FCDFF-7570-F220-1165-38F3227AC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538" y="2239010"/>
            <a:ext cx="4374367" cy="2861885"/>
          </a:xfrm>
          <a:prstGeom prst="rect">
            <a:avLst/>
          </a:prstGeom>
        </p:spPr>
      </p:pic>
      <p:pic>
        <p:nvPicPr>
          <p:cNvPr id="32" name="Image 31" descr="Une image contenant carte, Dessin d’enfant&#10;&#10;Description générée automatiquement">
            <a:extLst>
              <a:ext uri="{FF2B5EF4-FFF2-40B4-BE49-F238E27FC236}">
                <a16:creationId xmlns:a16="http://schemas.microsoft.com/office/drawing/2014/main" id="{7877A141-6034-6C71-EDCF-0B7743DCC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773" y="2227224"/>
            <a:ext cx="4374367" cy="2873671"/>
          </a:xfrm>
          <a:prstGeom prst="rect">
            <a:avLst/>
          </a:prstGeom>
        </p:spPr>
      </p:pic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D20392E-8F80-7EE4-7EF9-847BED705D7C}"/>
              </a:ext>
            </a:extLst>
          </p:cNvPr>
          <p:cNvSpPr/>
          <p:nvPr/>
        </p:nvSpPr>
        <p:spPr>
          <a:xfrm>
            <a:off x="5001471" y="2593763"/>
            <a:ext cx="654050" cy="255024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2014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D947F6B6-2252-D56A-0F4F-F6134CBA6E5E}"/>
              </a:ext>
            </a:extLst>
          </p:cNvPr>
          <p:cNvSpPr/>
          <p:nvPr/>
        </p:nvSpPr>
        <p:spPr>
          <a:xfrm>
            <a:off x="10156855" y="2552648"/>
            <a:ext cx="654050" cy="255024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2022</a:t>
            </a:r>
          </a:p>
        </p:txBody>
      </p:sp>
      <p:sp>
        <p:nvSpPr>
          <p:cNvPr id="3" name="Espace réservé du contenu 17">
            <a:extLst>
              <a:ext uri="{FF2B5EF4-FFF2-40B4-BE49-F238E27FC236}">
                <a16:creationId xmlns:a16="http://schemas.microsoft.com/office/drawing/2014/main" id="{FB9616C8-6DBE-88E9-4B0E-05499BAFE600}"/>
              </a:ext>
            </a:extLst>
          </p:cNvPr>
          <p:cNvSpPr txBox="1">
            <a:spLocks/>
          </p:cNvSpPr>
          <p:nvPr/>
        </p:nvSpPr>
        <p:spPr>
          <a:xfrm>
            <a:off x="444753" y="1299968"/>
            <a:ext cx="5440122" cy="32420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62500" lnSpcReduction="20000"/>
          </a:bodyPr>
          <a:lstStyle>
            <a:defPPr>
              <a:defRPr lang="fr-FR"/>
            </a:defPPr>
            <a:lvl1pPr>
              <a:spcBef>
                <a:spcPct val="0"/>
              </a:spcBef>
              <a:buNone/>
              <a:defRPr sz="2800">
                <a:solidFill>
                  <a:schemeClr val="bg2">
                    <a:lumMod val="25000"/>
                  </a:schemeClr>
                </a:solidFill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fr-FR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q"/>
            </a:pPr>
            <a:r>
              <a:rPr lang="fr-FR" dirty="0" err="1"/>
              <a:t>RandLA-Net</a:t>
            </a:r>
            <a:r>
              <a:rPr lang="fr-FR" dirty="0"/>
              <a:t> for 3D </a:t>
            </a:r>
            <a:r>
              <a:rPr lang="fr-FR" dirty="0" err="1"/>
              <a:t>semantic</a:t>
            </a:r>
            <a:r>
              <a:rPr lang="fr-FR" dirty="0"/>
              <a:t> segmentation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17338FD-8F2D-58F6-7CB1-F51E07A30225}"/>
              </a:ext>
            </a:extLst>
          </p:cNvPr>
          <p:cNvSpPr txBox="1"/>
          <p:nvPr/>
        </p:nvSpPr>
        <p:spPr>
          <a:xfrm>
            <a:off x="1430101" y="5327199"/>
            <a:ext cx="89095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0" i="0" dirty="0">
                <a:solidFill>
                  <a:srgbClr val="555555"/>
                </a:solidFill>
                <a:effectLst/>
                <a:latin typeface="+mj-lt"/>
              </a:rPr>
              <a:t>Ballouch, Z., Jeddoub, I., Hajji, R., </a:t>
            </a:r>
            <a:r>
              <a:rPr lang="fr-FR" sz="1200" b="0" i="0" dirty="0" err="1">
                <a:solidFill>
                  <a:srgbClr val="555555"/>
                </a:solidFill>
                <a:effectLst/>
                <a:latin typeface="+mj-lt"/>
              </a:rPr>
              <a:t>Kasprzyk</a:t>
            </a:r>
            <a:r>
              <a:rPr lang="fr-FR" sz="1200" b="0" i="0" dirty="0">
                <a:solidFill>
                  <a:srgbClr val="555555"/>
                </a:solidFill>
                <a:effectLst/>
                <a:latin typeface="+mj-lt"/>
              </a:rPr>
              <a:t>, J.-P., and Billen, R.: </a:t>
            </a:r>
            <a:r>
              <a:rPr lang="fr-FR" sz="1200" b="0" i="0" dirty="0" err="1">
                <a:solidFill>
                  <a:srgbClr val="555555"/>
                </a:solidFill>
                <a:effectLst/>
                <a:latin typeface="+mj-lt"/>
              </a:rPr>
              <a:t>Towards</a:t>
            </a:r>
            <a:r>
              <a:rPr lang="fr-FR" sz="1200" b="0" i="0" dirty="0">
                <a:solidFill>
                  <a:srgbClr val="555555"/>
                </a:solidFill>
                <a:effectLst/>
                <a:latin typeface="+mj-lt"/>
              </a:rPr>
              <a:t> a Digital </a:t>
            </a:r>
            <a:r>
              <a:rPr lang="fr-FR" sz="1200" b="0" i="0" dirty="0" err="1">
                <a:solidFill>
                  <a:srgbClr val="555555"/>
                </a:solidFill>
                <a:effectLst/>
                <a:latin typeface="+mj-lt"/>
              </a:rPr>
              <a:t>Twin</a:t>
            </a:r>
            <a:r>
              <a:rPr lang="fr-FR" sz="1200" b="0" i="0" dirty="0">
                <a:solidFill>
                  <a:srgbClr val="555555"/>
                </a:solidFill>
                <a:effectLst/>
                <a:latin typeface="+mj-lt"/>
              </a:rPr>
              <a:t> of </a:t>
            </a:r>
            <a:r>
              <a:rPr lang="fr-FR" sz="1200" b="0" i="0" dirty="0" err="1">
                <a:solidFill>
                  <a:srgbClr val="555555"/>
                </a:solidFill>
                <a:effectLst/>
                <a:latin typeface="+mj-lt"/>
              </a:rPr>
              <a:t>Liege</a:t>
            </a:r>
            <a:r>
              <a:rPr lang="fr-FR" sz="1200" b="0" i="0" dirty="0">
                <a:solidFill>
                  <a:srgbClr val="555555"/>
                </a:solidFill>
                <a:effectLst/>
                <a:latin typeface="+mj-lt"/>
              </a:rPr>
              <a:t>: The </a:t>
            </a:r>
            <a:r>
              <a:rPr lang="fr-FR" sz="1200" b="0" i="0" dirty="0" err="1">
                <a:solidFill>
                  <a:srgbClr val="555555"/>
                </a:solidFill>
                <a:effectLst/>
                <a:latin typeface="+mj-lt"/>
              </a:rPr>
              <a:t>Core</a:t>
            </a:r>
            <a:r>
              <a:rPr lang="fr-FR" sz="1200" b="0" i="0" dirty="0">
                <a:solidFill>
                  <a:srgbClr val="555555"/>
                </a:solidFill>
                <a:effectLst/>
                <a:latin typeface="+mj-lt"/>
              </a:rPr>
              <a:t> 3D Model </a:t>
            </a:r>
            <a:r>
              <a:rPr lang="fr-FR" sz="1200" b="0" i="0" dirty="0" err="1">
                <a:solidFill>
                  <a:srgbClr val="555555"/>
                </a:solidFill>
                <a:effectLst/>
                <a:latin typeface="+mj-lt"/>
              </a:rPr>
              <a:t>based</a:t>
            </a:r>
            <a:r>
              <a:rPr lang="fr-FR" sz="1200" b="0" i="0" dirty="0">
                <a:solidFill>
                  <a:srgbClr val="555555"/>
                </a:solidFill>
                <a:effectLst/>
                <a:latin typeface="+mj-lt"/>
              </a:rPr>
              <a:t> on </a:t>
            </a:r>
            <a:r>
              <a:rPr lang="fr-FR" sz="1200" b="0" i="0" dirty="0" err="1">
                <a:solidFill>
                  <a:srgbClr val="555555"/>
                </a:solidFill>
                <a:effectLst/>
                <a:latin typeface="+mj-lt"/>
              </a:rPr>
              <a:t>Semantic</a:t>
            </a:r>
            <a:r>
              <a:rPr lang="fr-FR" sz="1200" b="0" i="0" dirty="0">
                <a:solidFill>
                  <a:srgbClr val="555555"/>
                </a:solidFill>
                <a:effectLst/>
                <a:latin typeface="+mj-lt"/>
              </a:rPr>
              <a:t> Segmentation and </a:t>
            </a:r>
            <a:r>
              <a:rPr lang="fr-FR" sz="1200" b="0" i="0" dirty="0" err="1">
                <a:solidFill>
                  <a:srgbClr val="555555"/>
                </a:solidFill>
                <a:effectLst/>
                <a:latin typeface="+mj-lt"/>
              </a:rPr>
              <a:t>Automated</a:t>
            </a:r>
            <a:r>
              <a:rPr lang="fr-FR" sz="1200" b="0" i="0" dirty="0">
                <a:solidFill>
                  <a:srgbClr val="555555"/>
                </a:solidFill>
                <a:effectLst/>
                <a:latin typeface="+mj-lt"/>
              </a:rPr>
              <a:t> Modeling of LiDAR Point </a:t>
            </a:r>
            <a:r>
              <a:rPr lang="fr-FR" sz="1200" b="0" i="0" dirty="0" err="1">
                <a:solidFill>
                  <a:srgbClr val="555555"/>
                </a:solidFill>
                <a:effectLst/>
                <a:latin typeface="+mj-lt"/>
              </a:rPr>
              <a:t>Clouds</a:t>
            </a:r>
            <a:r>
              <a:rPr lang="fr-FR" sz="1200" b="0" i="0" dirty="0">
                <a:solidFill>
                  <a:srgbClr val="555555"/>
                </a:solidFill>
                <a:effectLst/>
                <a:latin typeface="+mj-lt"/>
              </a:rPr>
              <a:t>, 2024.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248884"/>
      </p:ext>
    </p:extLst>
  </p:cSld>
  <p:clrMapOvr>
    <a:masterClrMapping/>
  </p:clrMapOvr>
</p:sld>
</file>

<file path=ppt/theme/theme1.xml><?xml version="1.0" encoding="utf-8"?>
<a:theme xmlns:a="http://schemas.openxmlformats.org/drawingml/2006/main" name="DocBienvenu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CF3D1C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8771321_TF67260247_Win32" id="{7C8B5BBE-E881-408F-AF6F-7E1C533BDD98}" vid="{C1B8906C-9C3B-448B-96F3-8C4417FA4F3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7A7A50-AAC8-434E-833F-7E27C6AD43E0}">
  <ds:schemaRefs>
    <ds:schemaRef ds:uri="http://www.w3.org/XML/1998/namespace"/>
    <ds:schemaRef ds:uri="http://schemas.microsoft.com/sharepoint/v3"/>
    <ds:schemaRef ds:uri="http://purl.org/dc/terms/"/>
    <ds:schemaRef ds:uri="http://schemas.microsoft.com/office/2006/documentManagement/types"/>
    <ds:schemaRef ds:uri="http://schemas.microsoft.com/office/2006/metadata/properties"/>
    <ds:schemaRef ds:uri="71af3243-3dd4-4a8d-8c0d-dd76da1f02a5"/>
    <ds:schemaRef ds:uri="http://schemas.microsoft.com/office/infopath/2007/PartnerControls"/>
    <ds:schemaRef ds:uri="http://schemas.openxmlformats.org/package/2006/metadata/core-properties"/>
    <ds:schemaRef ds:uri="230e9df3-be65-4c73-a93b-d1236ebd677e"/>
    <ds:schemaRef ds:uri="16c05727-aa75-4e4a-9b5f-8a80a1165891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C8AD12E-C2D9-41B2-8612-466D65B536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2A8BBB-9391-4155-A1BE-AA1B761FAA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Didacticiel Stylet Surface PowerPoint</Template>
  <TotalTime>1372</TotalTime>
  <Words>1268</Words>
  <Application>Microsoft Office PowerPoint</Application>
  <PresentationFormat>Grand écran</PresentationFormat>
  <Paragraphs>196</Paragraphs>
  <Slides>21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8" baseType="lpstr">
      <vt:lpstr>Arial</vt:lpstr>
      <vt:lpstr>Calibri</vt:lpstr>
      <vt:lpstr>Segoe UI</vt:lpstr>
      <vt:lpstr>Segoe UI Light</vt:lpstr>
      <vt:lpstr>Segoe UI Semibold</vt:lpstr>
      <vt:lpstr>Wingdings</vt:lpstr>
      <vt:lpstr>DocBienvenue</vt:lpstr>
      <vt:lpstr>Detection and structuration of building and vegetation changes using LiDAR point clouds.</vt:lpstr>
      <vt:lpstr>Introduction</vt:lpstr>
      <vt:lpstr>Problem Statement</vt:lpstr>
      <vt:lpstr>Objective</vt:lpstr>
      <vt:lpstr>Methodology overview</vt:lpstr>
      <vt:lpstr>Study area and data</vt:lpstr>
      <vt:lpstr>Tools and scripts</vt:lpstr>
      <vt:lpstr>Semantic and instance segmentation</vt:lpstr>
      <vt:lpstr>Semantic and instance segmentation</vt:lpstr>
      <vt:lpstr>Semantic and instance segmentation</vt:lpstr>
      <vt:lpstr>Semantic and instance segmentation</vt:lpstr>
      <vt:lpstr>Change detection approach</vt:lpstr>
      <vt:lpstr>Change Metrics</vt:lpstr>
      <vt:lpstr>Building modeling LOD2.2 using Geoflow</vt:lpstr>
      <vt:lpstr>Tree modeling using Tree Reconstruction</vt:lpstr>
      <vt:lpstr>New CityJSON extension for change</vt:lpstr>
      <vt:lpstr>Model validation</vt:lpstr>
      <vt:lpstr>Final CityJSON model</vt:lpstr>
      <vt:lpstr>Challenges and Future directions </vt:lpstr>
      <vt:lpstr>Do not hesitate to contact</vt:lpstr>
      <vt:lpstr>Detection and structuration of building and vegetation changes using LiDAR point clouds.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Kharroubi Abderrazzaq</dc:creator>
  <cp:keywords/>
  <cp:lastModifiedBy>Kharroubi Abderrazzaq</cp:lastModifiedBy>
  <cp:revision>45</cp:revision>
  <dcterms:created xsi:type="dcterms:W3CDTF">2024-12-10T12:21:46Z</dcterms:created>
  <dcterms:modified xsi:type="dcterms:W3CDTF">2024-12-12T13:04:49Z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