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modernComment_100_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03_1CE77815.xml" ContentType="application/vnd.ms-powerpoint.comments+xml"/>
  <Override PartName="/ppt/comments/modernComment_104_9205D23D.xml" ContentType="application/vnd.ms-powerpoint.comments+xml"/>
  <Override PartName="/ppt/notesSlides/notesSlide3.xml" ContentType="application/vnd.openxmlformats-officedocument.presentationml.notesSlide+xml"/>
  <Override PartName="/ppt/comments/modernComment_10E_0.xml" ContentType="application/vnd.ms-powerpoint.comments+xml"/>
  <Override PartName="/ppt/comments/modernComment_1CC_81C2FAC4.xml" ContentType="application/vnd.ms-powerpoint.comments+xml"/>
  <Override PartName="/ppt/comments/modernComment_110_0.xml" ContentType="application/vnd.ms-powerpoint.comments+xml"/>
  <Override PartName="/ppt/comments/modernComment_111_0.xml" ContentType="application/vnd.ms-powerpoint.comments+xml"/>
  <Override PartName="/ppt/comments/modernComment_112_0.xml" ContentType="application/vnd.ms-powerpoint.comments+xml"/>
  <Override PartName="/ppt/comments/modernComment_11E_0.xml" ContentType="application/vnd.ms-powerpoint.comments+xml"/>
  <Override PartName="/ppt/comments/modernComment_1DC_7895DD7C.xml" ContentType="application/vnd.ms-powerpoint.comments+xml"/>
  <Override PartName="/ppt/comments/modernComment_19A_5FE46008.xml" ContentType="application/vnd.ms-powerpoint.comments+xml"/>
  <Override PartName="/ppt/comments/modernComment_1D4_CD318051.xml" ContentType="application/vnd.ms-powerpoint.comments+xml"/>
  <Override PartName="/ppt/comments/modernComment_194_B05C2B9D.xml" ContentType="application/vnd.ms-powerpoint.comments+xml"/>
  <Override PartName="/ppt/comments/modernComment_196_AFA10528.xml" ContentType="application/vnd.ms-powerpoint.comments+xml"/>
  <Override PartName="/ppt/charts/chart2.xml" ContentType="application/vnd.openxmlformats-officedocument.drawingml.chart+xml"/>
  <Override PartName="/ppt/notesSlides/notesSlide4.xml" ContentType="application/vnd.openxmlformats-officedocument.presentationml.notesSlide+xml"/>
  <Override PartName="/ppt/comments/modernComment_1A7_80843A78.xml" ContentType="application/vnd.ms-powerpoint.comments+xml"/>
  <Override PartName="/ppt/comments/modernComment_1C8_45A6BF6D.xml" ContentType="application/vnd.ms-powerpoint.comments+xml"/>
  <Override PartName="/ppt/comments/modernComment_1A1_65157A7.xml" ContentType="application/vnd.ms-powerpoint.comments+xml"/>
  <Override PartName="/ppt/comments/modernComment_1A9_C58A53A5.xml" ContentType="application/vnd.ms-powerpoint.comments+xml"/>
  <Override PartName="/ppt/comments/modernComment_166_0.xml" ContentType="application/vnd.ms-powerpoint.comments+xml"/>
  <Override PartName="/ppt/comments/modernComment_181_0.xml" ContentType="application/vnd.ms-powerpoint.comments+xml"/>
  <Override PartName="/ppt/charts/chart3.xml" ContentType="application/vnd.openxmlformats-officedocument.drawingml.chart+xml"/>
  <Override PartName="/ppt/comments/modernComment_184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2"/>
  </p:notesMasterIdLst>
  <p:sldIdLst>
    <p:sldId id="256" r:id="rId5"/>
    <p:sldId id="258" r:id="rId6"/>
    <p:sldId id="440" r:id="rId7"/>
    <p:sldId id="448" r:id="rId8"/>
    <p:sldId id="328" r:id="rId9"/>
    <p:sldId id="259" r:id="rId10"/>
    <p:sldId id="260" r:id="rId11"/>
    <p:sldId id="396" r:id="rId12"/>
    <p:sldId id="289" r:id="rId13"/>
    <p:sldId id="449" r:id="rId14"/>
    <p:sldId id="446" r:id="rId15"/>
    <p:sldId id="472" r:id="rId16"/>
    <p:sldId id="265" r:id="rId17"/>
    <p:sldId id="447" r:id="rId18"/>
    <p:sldId id="263" r:id="rId19"/>
    <p:sldId id="268" r:id="rId20"/>
    <p:sldId id="269" r:id="rId21"/>
    <p:sldId id="270" r:id="rId22"/>
    <p:sldId id="473" r:id="rId23"/>
    <p:sldId id="460" r:id="rId24"/>
    <p:sldId id="272" r:id="rId25"/>
    <p:sldId id="273" r:id="rId26"/>
    <p:sldId id="479" r:id="rId27"/>
    <p:sldId id="274" r:id="rId28"/>
    <p:sldId id="483" r:id="rId29"/>
    <p:sldId id="276" r:id="rId30"/>
    <p:sldId id="277" r:id="rId31"/>
    <p:sldId id="278" r:id="rId32"/>
    <p:sldId id="279" r:id="rId33"/>
    <p:sldId id="485" r:id="rId34"/>
    <p:sldId id="481" r:id="rId35"/>
    <p:sldId id="280" r:id="rId36"/>
    <p:sldId id="281" r:id="rId37"/>
    <p:sldId id="482" r:id="rId38"/>
    <p:sldId id="484" r:id="rId39"/>
    <p:sldId id="282" r:id="rId40"/>
    <p:sldId id="283" r:id="rId41"/>
    <p:sldId id="284" r:id="rId42"/>
    <p:sldId id="286" r:id="rId43"/>
    <p:sldId id="487" r:id="rId44"/>
    <p:sldId id="450" r:id="rId45"/>
    <p:sldId id="444" r:id="rId46"/>
    <p:sldId id="409" r:id="rId47"/>
    <p:sldId id="476" r:id="rId48"/>
    <p:sldId id="488" r:id="rId49"/>
    <p:sldId id="410" r:id="rId50"/>
    <p:sldId id="468" r:id="rId51"/>
    <p:sldId id="451" r:id="rId52"/>
    <p:sldId id="401" r:id="rId53"/>
    <p:sldId id="422" r:id="rId54"/>
    <p:sldId id="404" r:id="rId55"/>
    <p:sldId id="406" r:id="rId56"/>
    <p:sldId id="405" r:id="rId57"/>
    <p:sldId id="423" r:id="rId58"/>
    <p:sldId id="456" r:id="rId59"/>
    <p:sldId id="452" r:id="rId60"/>
    <p:sldId id="458" r:id="rId61"/>
    <p:sldId id="435" r:id="rId62"/>
    <p:sldId id="424" r:id="rId63"/>
    <p:sldId id="477" r:id="rId64"/>
    <p:sldId id="461" r:id="rId65"/>
    <p:sldId id="439" r:id="rId66"/>
    <p:sldId id="413" r:id="rId67"/>
    <p:sldId id="486" r:id="rId68"/>
    <p:sldId id="432" r:id="rId69"/>
    <p:sldId id="464" r:id="rId70"/>
    <p:sldId id="465" r:id="rId71"/>
    <p:sldId id="466" r:id="rId72"/>
    <p:sldId id="467" r:id="rId73"/>
    <p:sldId id="417" r:id="rId74"/>
    <p:sldId id="457" r:id="rId75"/>
    <p:sldId id="463" r:id="rId76"/>
    <p:sldId id="421" r:id="rId77"/>
    <p:sldId id="425" r:id="rId78"/>
    <p:sldId id="356" r:id="rId79"/>
    <p:sldId id="357" r:id="rId80"/>
    <p:sldId id="358" r:id="rId81"/>
    <p:sldId id="296" r:id="rId82"/>
    <p:sldId id="426" r:id="rId83"/>
    <p:sldId id="385" r:id="rId84"/>
    <p:sldId id="478" r:id="rId85"/>
    <p:sldId id="386" r:id="rId86"/>
    <p:sldId id="388" r:id="rId87"/>
    <p:sldId id="480" r:id="rId88"/>
    <p:sldId id="389" r:id="rId89"/>
    <p:sldId id="438" r:id="rId90"/>
    <p:sldId id="433" r:id="rId91"/>
  </p:sldIdLst>
  <p:sldSz cx="10693400" cy="8032750"/>
  <p:notesSz cx="10693400" cy="8032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46579-8882-4340-C92E-942E6D6E70E7}" name="Fonteneau Raphaël" initials="RF" userId="S::Raphael.Fonteneau@uliege.be::fe392b24-bb3d-4083-a8a0-c5a7f1a395ad" providerId="AD"/>
  <p188:author id="{032DBE89-B9F0-2AB0-95C0-440CB219BF30}" name="Damien Ernst" initials="DE" userId="aaa096e45af43957" providerId="Windows Live"/>
  <p188:author id="{E6F861C6-03E6-8FD3-46A2-A0F9745474AA}" name="Techy Thibaut" initials="TT" userId="S::ttechy@uliege.be::0a091cef-aa85-4df5-ad37-63275b7af1bb" providerId="AD"/>
  <p188:author id="{5EF95FDA-F71C-545E-28C5-5B7DB635989B}" name="Thibaut Techy" initials="TT" userId="711b2cbd23ba362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D9E3"/>
    <a:srgbClr val="00A3C3"/>
    <a:srgbClr val="8064A2"/>
    <a:srgbClr val="9BBB59"/>
    <a:srgbClr val="C0504D"/>
    <a:srgbClr val="4F81BD"/>
    <a:srgbClr val="C00000"/>
    <a:srgbClr val="C60606"/>
    <a:srgbClr val="3B4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671621-CF04-4DDD-8552-989948DFB778}" v="10" dt="2024-12-17T08:37:16.9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579" y="5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 Id="rId9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711b2cbd23ba362e/Documents/Classeur1.od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711b2cbd23ba362e/Documents/Classeur1.od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Value</c:v>
                </c:pt>
              </c:strCache>
            </c:strRef>
          </c:tx>
          <c:spPr>
            <a:ln w="28575" cap="rnd">
              <a:solidFill>
                <a:srgbClr val="3135D3"/>
              </a:solidFill>
              <a:round/>
            </a:ln>
            <a:effectLst/>
          </c:spPr>
          <c:marker>
            <c:symbol val="none"/>
          </c:marker>
          <c:cat>
            <c:numRef>
              <c:f>Sheet1!$A$2:$A$58</c:f>
              <c:numCache>
                <c:formatCode>General</c:formatCode>
                <c:ptCount val="57"/>
                <c:pt idx="0">
                  <c:v>1900</c:v>
                </c:pt>
                <c:pt idx="1">
                  <c:v>1905</c:v>
                </c:pt>
                <c:pt idx="2">
                  <c:v>1910</c:v>
                </c:pt>
                <c:pt idx="3">
                  <c:v>1915</c:v>
                </c:pt>
                <c:pt idx="4">
                  <c:v>1920</c:v>
                </c:pt>
                <c:pt idx="5">
                  <c:v>1925</c:v>
                </c:pt>
                <c:pt idx="6">
                  <c:v>1930</c:v>
                </c:pt>
                <c:pt idx="7">
                  <c:v>1935</c:v>
                </c:pt>
                <c:pt idx="8">
                  <c:v>1940</c:v>
                </c:pt>
                <c:pt idx="9">
                  <c:v>1945</c:v>
                </c:pt>
                <c:pt idx="10">
                  <c:v>1950</c:v>
                </c:pt>
                <c:pt idx="11">
                  <c:v>1955</c:v>
                </c:pt>
                <c:pt idx="12">
                  <c:v>1960</c:v>
                </c:pt>
                <c:pt idx="13">
                  <c:v>1965</c:v>
                </c:pt>
                <c:pt idx="14">
                  <c:v>1970</c:v>
                </c:pt>
                <c:pt idx="15">
                  <c:v>1975</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numCache>
            </c:numRef>
          </c:cat>
          <c:val>
            <c:numRef>
              <c:f>Sheet1!$B$2:$B$58</c:f>
              <c:numCache>
                <c:formatCode>General</c:formatCode>
                <c:ptCount val="57"/>
                <c:pt idx="0">
                  <c:v>295.8</c:v>
                </c:pt>
                <c:pt idx="1">
                  <c:v>297.60000000000002</c:v>
                </c:pt>
                <c:pt idx="2">
                  <c:v>299.7</c:v>
                </c:pt>
                <c:pt idx="3">
                  <c:v>301.39999999999998</c:v>
                </c:pt>
                <c:pt idx="4">
                  <c:v>303</c:v>
                </c:pt>
                <c:pt idx="5">
                  <c:v>305</c:v>
                </c:pt>
                <c:pt idx="6">
                  <c:v>307.2</c:v>
                </c:pt>
                <c:pt idx="7">
                  <c:v>309.39999999999998</c:v>
                </c:pt>
                <c:pt idx="8">
                  <c:v>310.39999999999998</c:v>
                </c:pt>
                <c:pt idx="9">
                  <c:v>310.10000000000002</c:v>
                </c:pt>
                <c:pt idx="10">
                  <c:v>310.7</c:v>
                </c:pt>
                <c:pt idx="11">
                  <c:v>313</c:v>
                </c:pt>
                <c:pt idx="12">
                  <c:v>316.89999999999998</c:v>
                </c:pt>
                <c:pt idx="13">
                  <c:v>320</c:v>
                </c:pt>
                <c:pt idx="14">
                  <c:v>325</c:v>
                </c:pt>
                <c:pt idx="15">
                  <c:v>331.3</c:v>
                </c:pt>
                <c:pt idx="16">
                  <c:v>334.6</c:v>
                </c:pt>
                <c:pt idx="17">
                  <c:v>336.74</c:v>
                </c:pt>
                <c:pt idx="18">
                  <c:v>338.7</c:v>
                </c:pt>
                <c:pt idx="19">
                  <c:v>339.74</c:v>
                </c:pt>
                <c:pt idx="20">
                  <c:v>340.92</c:v>
                </c:pt>
                <c:pt idx="21">
                  <c:v>342.47</c:v>
                </c:pt>
                <c:pt idx="22">
                  <c:v>344.13</c:v>
                </c:pt>
                <c:pt idx="23">
                  <c:v>345.47</c:v>
                </c:pt>
                <c:pt idx="24">
                  <c:v>346.89</c:v>
                </c:pt>
                <c:pt idx="25">
                  <c:v>348.46</c:v>
                </c:pt>
                <c:pt idx="26">
                  <c:v>350.93</c:v>
                </c:pt>
                <c:pt idx="27">
                  <c:v>352.57</c:v>
                </c:pt>
                <c:pt idx="28">
                  <c:v>353.72</c:v>
                </c:pt>
                <c:pt idx="29">
                  <c:v>355.15</c:v>
                </c:pt>
                <c:pt idx="30">
                  <c:v>355.9</c:v>
                </c:pt>
                <c:pt idx="31">
                  <c:v>356.63</c:v>
                </c:pt>
                <c:pt idx="32">
                  <c:v>358.2</c:v>
                </c:pt>
                <c:pt idx="33">
                  <c:v>360.23</c:v>
                </c:pt>
                <c:pt idx="34">
                  <c:v>362.01</c:v>
                </c:pt>
                <c:pt idx="35">
                  <c:v>363.17</c:v>
                </c:pt>
                <c:pt idx="36">
                  <c:v>365.69</c:v>
                </c:pt>
                <c:pt idx="37">
                  <c:v>367.81</c:v>
                </c:pt>
                <c:pt idx="38">
                  <c:v>368.92</c:v>
                </c:pt>
                <c:pt idx="39">
                  <c:v>370.38</c:v>
                </c:pt>
                <c:pt idx="40">
                  <c:v>372.49</c:v>
                </c:pt>
                <c:pt idx="41">
                  <c:v>375.08</c:v>
                </c:pt>
                <c:pt idx="42">
                  <c:v>376.61</c:v>
                </c:pt>
                <c:pt idx="43">
                  <c:v>378.97</c:v>
                </c:pt>
                <c:pt idx="44">
                  <c:v>381.17</c:v>
                </c:pt>
                <c:pt idx="45">
                  <c:v>382.89</c:v>
                </c:pt>
                <c:pt idx="46">
                  <c:v>384.98</c:v>
                </c:pt>
                <c:pt idx="47">
                  <c:v>386.42</c:v>
                </c:pt>
                <c:pt idx="48">
                  <c:v>388.71</c:v>
                </c:pt>
                <c:pt idx="49">
                  <c:v>390.57</c:v>
                </c:pt>
                <c:pt idx="50">
                  <c:v>392.64</c:v>
                </c:pt>
                <c:pt idx="51">
                  <c:v>395.49</c:v>
                </c:pt>
                <c:pt idx="52">
                  <c:v>397.45</c:v>
                </c:pt>
                <c:pt idx="53">
                  <c:v>399.58</c:v>
                </c:pt>
                <c:pt idx="54">
                  <c:v>402.87</c:v>
                </c:pt>
                <c:pt idx="55">
                  <c:v>405.19</c:v>
                </c:pt>
                <c:pt idx="56">
                  <c:v>407.58</c:v>
                </c:pt>
              </c:numCache>
            </c:numRef>
          </c:val>
          <c:smooth val="0"/>
          <c:extLst>
            <c:ext xmlns:c16="http://schemas.microsoft.com/office/drawing/2014/chart" uri="{C3380CC4-5D6E-409C-BE32-E72D297353CC}">
              <c16:uniqueId val="{00000000-98EC-4A19-8803-6A40326863B9}"/>
            </c:ext>
          </c:extLst>
        </c:ser>
        <c:dLbls>
          <c:showLegendKey val="0"/>
          <c:showVal val="0"/>
          <c:showCatName val="0"/>
          <c:showSerName val="0"/>
          <c:showPercent val="0"/>
          <c:showBubbleSize val="0"/>
        </c:dLbls>
        <c:smooth val="0"/>
        <c:axId val="477652464"/>
        <c:axId val="536923200"/>
      </c:lineChart>
      <c:catAx>
        <c:axId val="4776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536923200"/>
        <c:crosses val="autoZero"/>
        <c:auto val="1"/>
        <c:lblAlgn val="ctr"/>
        <c:lblOffset val="100"/>
        <c:noMultiLvlLbl val="0"/>
      </c:catAx>
      <c:valAx>
        <c:axId val="536923200"/>
        <c:scaling>
          <c:orientation val="minMax"/>
          <c:min val="280"/>
        </c:scaling>
        <c:delete val="0"/>
        <c:axPos val="l"/>
        <c:majorGridlines>
          <c:spPr>
            <a:ln w="6350"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sz="1050" noProof="0" dirty="0">
                    <a:solidFill>
                      <a:schemeClr val="tx1"/>
                    </a:solidFill>
                  </a:rPr>
                  <a:t>CO</a:t>
                </a:r>
                <a:r>
                  <a:rPr lang="en-GB" sz="1050" baseline="-25000" noProof="0" dirty="0">
                    <a:solidFill>
                      <a:schemeClr val="tx1"/>
                    </a:solidFill>
                  </a:rPr>
                  <a:t>2 </a:t>
                </a:r>
                <a:r>
                  <a:rPr lang="en-GB" sz="1050" baseline="0" noProof="0" dirty="0">
                    <a:solidFill>
                      <a:schemeClr val="tx1"/>
                    </a:solidFill>
                  </a:rPr>
                  <a:t>concentration (ppm)</a:t>
                </a:r>
              </a:p>
            </c:rich>
          </c:tx>
          <c:layout>
            <c:manualLayout>
              <c:xMode val="edge"/>
              <c:yMode val="edge"/>
              <c:x val="0"/>
              <c:y val="0.24347652928642471"/>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crossAx val="47765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Feuil1!$D$36</c:f>
              <c:strCache>
                <c:ptCount val="1"/>
                <c:pt idx="0">
                  <c:v>Cost of energy </c:v>
                </c:pt>
              </c:strCache>
            </c:strRef>
          </c:tx>
          <c:spPr>
            <a:solidFill>
              <a:srgbClr val="4F81BD"/>
            </a:solidFill>
            <a:ln>
              <a:noFill/>
            </a:ln>
          </c:spPr>
          <c:invertIfNegative val="0"/>
          <c:dLbls>
            <c:spPr>
              <a:solidFill>
                <a:srgbClr val="FFFFFF"/>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Feuil1!$E$35:$F$35</c:f>
              <c:strCache>
                <c:ptCount val="2"/>
                <c:pt idx="0">
                  <c:v> Purchase from retailer</c:v>
                </c:pt>
                <c:pt idx="1">
                  <c:v>Sale to retailer</c:v>
                </c:pt>
              </c:strCache>
            </c:strRef>
          </c:cat>
          <c:val>
            <c:numRef>
              <c:f>Feuil1!$E$36:$F$36</c:f>
              <c:numCache>
                <c:formatCode>0.00</c:formatCode>
                <c:ptCount val="2"/>
                <c:pt idx="0" formatCode="General">
                  <c:v>24.76</c:v>
                </c:pt>
                <c:pt idx="1">
                  <c:v>9.4700000000000006</c:v>
                </c:pt>
              </c:numCache>
            </c:numRef>
          </c:val>
          <c:extLst>
            <c:ext xmlns:c16="http://schemas.microsoft.com/office/drawing/2014/chart" uri="{C3380CC4-5D6E-409C-BE32-E72D297353CC}">
              <c16:uniqueId val="{00000000-39C3-4BAE-AB55-E02918CFD822}"/>
            </c:ext>
          </c:extLst>
        </c:ser>
        <c:ser>
          <c:idx val="1"/>
          <c:order val="1"/>
          <c:tx>
            <c:strRef>
              <c:f>Feuil1!$D$37</c:f>
              <c:strCache>
                <c:ptCount val="1"/>
                <c:pt idx="0">
                  <c:v>RE contribution </c:v>
                </c:pt>
              </c:strCache>
            </c:strRef>
          </c:tx>
          <c:spPr>
            <a:solidFill>
              <a:srgbClr val="C0504D"/>
            </a:solidFill>
            <a:ln>
              <a:noFill/>
            </a:ln>
          </c:spPr>
          <c:invertIfNegative val="0"/>
          <c:dLbls>
            <c:spPr>
              <a:solidFill>
                <a:srgbClr val="FFFFFF"/>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Feuil1!$E$35:$F$35</c:f>
              <c:strCache>
                <c:ptCount val="2"/>
                <c:pt idx="0">
                  <c:v> Purchase from retailer</c:v>
                </c:pt>
                <c:pt idx="1">
                  <c:v>Sale to retailer</c:v>
                </c:pt>
              </c:strCache>
            </c:strRef>
          </c:cat>
          <c:val>
            <c:numRef>
              <c:f>Feuil1!$E$37:$F$37</c:f>
              <c:numCache>
                <c:formatCode>General</c:formatCode>
                <c:ptCount val="2"/>
                <c:pt idx="0" formatCode="0.00">
                  <c:v>3</c:v>
                </c:pt>
              </c:numCache>
            </c:numRef>
          </c:val>
          <c:extLst>
            <c:ext xmlns:c16="http://schemas.microsoft.com/office/drawing/2014/chart" uri="{C3380CC4-5D6E-409C-BE32-E72D297353CC}">
              <c16:uniqueId val="{00000001-39C3-4BAE-AB55-E02918CFD822}"/>
            </c:ext>
          </c:extLst>
        </c:ser>
        <c:ser>
          <c:idx val="2"/>
          <c:order val="2"/>
          <c:tx>
            <c:strRef>
              <c:f>Feuil1!$D$38</c:f>
              <c:strCache>
                <c:ptCount val="1"/>
                <c:pt idx="0">
                  <c:v>Grid fees</c:v>
                </c:pt>
              </c:strCache>
            </c:strRef>
          </c:tx>
          <c:spPr>
            <a:solidFill>
              <a:srgbClr val="9BBB59"/>
            </a:solidFill>
            <a:ln>
              <a:noFill/>
            </a:ln>
          </c:spPr>
          <c:invertIfNegative val="0"/>
          <c:dLbls>
            <c:spPr>
              <a:solidFill>
                <a:srgbClr val="FFFFFF"/>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Feuil1!$E$35:$F$35</c:f>
              <c:strCache>
                <c:ptCount val="2"/>
                <c:pt idx="0">
                  <c:v> Purchase from retailer</c:v>
                </c:pt>
                <c:pt idx="1">
                  <c:v>Sale to retailer</c:v>
                </c:pt>
              </c:strCache>
            </c:strRef>
          </c:cat>
          <c:val>
            <c:numRef>
              <c:f>Feuil1!$E$38:$F$38</c:f>
              <c:numCache>
                <c:formatCode>General</c:formatCode>
                <c:ptCount val="2"/>
                <c:pt idx="0" formatCode="0.00">
                  <c:v>10.37</c:v>
                </c:pt>
              </c:numCache>
            </c:numRef>
          </c:val>
          <c:extLst>
            <c:ext xmlns:c16="http://schemas.microsoft.com/office/drawing/2014/chart" uri="{C3380CC4-5D6E-409C-BE32-E72D297353CC}">
              <c16:uniqueId val="{00000002-39C3-4BAE-AB55-E02918CFD822}"/>
            </c:ext>
          </c:extLst>
        </c:ser>
        <c:ser>
          <c:idx val="3"/>
          <c:order val="3"/>
          <c:tx>
            <c:strRef>
              <c:f>Feuil1!$D$39</c:f>
              <c:strCache>
                <c:ptCount val="1"/>
                <c:pt idx="0">
                  <c:v>Taxes and levies</c:v>
                </c:pt>
              </c:strCache>
            </c:strRef>
          </c:tx>
          <c:spPr>
            <a:solidFill>
              <a:srgbClr val="8064A2"/>
            </a:solidFill>
            <a:ln>
              <a:noFill/>
            </a:ln>
          </c:spPr>
          <c:invertIfNegative val="0"/>
          <c:dLbls>
            <c:spPr>
              <a:solidFill>
                <a:srgbClr val="FFFFFF"/>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Feuil1!$E$35:$F$35</c:f>
              <c:strCache>
                <c:ptCount val="2"/>
                <c:pt idx="0">
                  <c:v> Purchase from retailer</c:v>
                </c:pt>
                <c:pt idx="1">
                  <c:v>Sale to retailer</c:v>
                </c:pt>
              </c:strCache>
            </c:strRef>
          </c:cat>
          <c:val>
            <c:numRef>
              <c:f>Feuil1!$E$39:$F$39</c:f>
              <c:numCache>
                <c:formatCode>General</c:formatCode>
                <c:ptCount val="2"/>
                <c:pt idx="0" formatCode="0.00">
                  <c:v>5.31</c:v>
                </c:pt>
              </c:numCache>
            </c:numRef>
          </c:val>
          <c:extLst>
            <c:ext xmlns:c16="http://schemas.microsoft.com/office/drawing/2014/chart" uri="{C3380CC4-5D6E-409C-BE32-E72D297353CC}">
              <c16:uniqueId val="{00000003-39C3-4BAE-AB55-E02918CFD822}"/>
            </c:ext>
          </c:extLst>
        </c:ser>
        <c:dLbls>
          <c:dLblPos val="ctr"/>
          <c:showLegendKey val="0"/>
          <c:showVal val="1"/>
          <c:showCatName val="0"/>
          <c:showSerName val="0"/>
          <c:showPercent val="0"/>
          <c:showBubbleSize val="0"/>
        </c:dLbls>
        <c:gapWidth val="150"/>
        <c:overlap val="100"/>
        <c:axId val="989252832"/>
        <c:axId val="989255232"/>
      </c:barChart>
      <c:valAx>
        <c:axId val="989255232"/>
        <c:scaling>
          <c:orientation val="minMax"/>
        </c:scaling>
        <c:delete val="0"/>
        <c:axPos val="l"/>
        <c:majorGridlines>
          <c:spPr>
            <a:ln w="9528" cap="flat">
              <a:solidFill>
                <a:srgbClr val="D9D9D9"/>
              </a:solidFill>
              <a:prstDash val="solid"/>
              <a:round/>
            </a:ln>
          </c:spPr>
        </c:majorGridlines>
        <c:title>
          <c:tx>
            <c:rich>
              <a:bodyPr/>
              <a:lstStyle/>
              <a:p>
                <a:pPr>
                  <a:defRPr/>
                </a:pPr>
                <a:r>
                  <a:rPr lang="en-GB" sz="1000" b="0" i="0" u="none" strike="noStrike" kern="1200" spc="35" baseline="0" noProof="0" dirty="0">
                    <a:solidFill>
                      <a:schemeClr val="tx1"/>
                    </a:solidFill>
                    <a:latin typeface="Arial" panose="020B0604020202020204" pitchFamily="34" charset="0"/>
                    <a:cs typeface="Arial" panose="020B0604020202020204" pitchFamily="34" charset="0"/>
                  </a:rPr>
                  <a:t>Cost </a:t>
                </a:r>
                <a:r>
                  <a:rPr lang="en-GB" sz="1000" b="0" i="0" u="none" strike="noStrike" kern="1200" spc="-9" baseline="0" noProof="0" dirty="0">
                    <a:solidFill>
                      <a:schemeClr val="tx1"/>
                    </a:solidFill>
                    <a:latin typeface="Arial" panose="020B0604020202020204" pitchFamily="34" charset="0"/>
                    <a:cs typeface="Arial" panose="020B0604020202020204" pitchFamily="34" charset="0"/>
                  </a:rPr>
                  <a:t>(€c/kWh)</a:t>
                </a:r>
                <a:endParaRPr lang="en-GB" noProof="0" dirty="0"/>
              </a:p>
            </c:rich>
          </c:tx>
          <c:overlay val="0"/>
        </c:title>
        <c:numFmt formatCode="General"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Narrow"/>
              </a:defRPr>
            </a:pPr>
            <a:endParaRPr lang="fr-FR"/>
          </a:p>
        </c:txPr>
        <c:crossAx val="989252832"/>
        <c:crosses val="autoZero"/>
        <c:crossBetween val="between"/>
      </c:valAx>
      <c:catAx>
        <c:axId val="989252832"/>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595959"/>
                </a:solidFill>
                <a:latin typeface="Arial" panose="020B0604020202020204" pitchFamily="34" charset="0"/>
                <a:cs typeface="Arial" panose="020B0604020202020204" pitchFamily="34" charset="0"/>
              </a:defRPr>
            </a:pPr>
            <a:endParaRPr lang="fr-FR"/>
          </a:p>
        </c:txPr>
        <c:crossAx val="98925523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595959"/>
              </a:solidFill>
              <a:latin typeface="Arial" panose="020B0604020202020204" pitchFamily="34" charset="0"/>
              <a:cs typeface="Arial" panose="020B0604020202020204" pitchFamily="34" charset="0"/>
            </a:defRPr>
          </a:pPr>
          <a:endParaRPr lang="fr-FR"/>
        </a:p>
      </c:txPr>
    </c:legend>
    <c:plotVisOnly val="1"/>
    <c:dispBlanksAs val="gap"/>
    <c:showDLblsOverMax val="0"/>
  </c:chart>
  <c:spPr>
    <a:solidFill>
      <a:srgbClr val="FFFFFF"/>
    </a:solidFill>
    <a:ln w="9528" cap="flat">
      <a:solidFill>
        <a:schemeClr val="bg1"/>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Aptos Narrow"/>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Feuil1!$D$6</c:f>
              <c:strCache>
                <c:ptCount val="1"/>
                <c:pt idx="0">
                  <c:v>Cost of energy </c:v>
                </c:pt>
              </c:strCache>
            </c:strRef>
          </c:tx>
          <c:spPr>
            <a:solidFill>
              <a:srgbClr val="4F81BD"/>
            </a:solidFill>
            <a:ln>
              <a:noFill/>
            </a:ln>
          </c:spPr>
          <c:invertIfNegative val="0"/>
          <c:dLbls>
            <c:spPr>
              <a:solidFill>
                <a:schemeClr val="bg1"/>
              </a:solid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Narrow"/>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Feuil1!$E$5:$F$5</c:f>
              <c:strCache>
                <c:ptCount val="2"/>
                <c:pt idx="0">
                  <c:v>Supplier purchase</c:v>
                </c:pt>
                <c:pt idx="1">
                  <c:v>Energy-sharing purchase </c:v>
                </c:pt>
              </c:strCache>
            </c:strRef>
          </c:cat>
          <c:val>
            <c:numRef>
              <c:f>Feuil1!$E$6:$F$6</c:f>
              <c:numCache>
                <c:formatCode>General</c:formatCode>
                <c:ptCount val="2"/>
                <c:pt idx="0">
                  <c:v>24.76</c:v>
                </c:pt>
                <c:pt idx="1">
                  <c:v>15</c:v>
                </c:pt>
              </c:numCache>
            </c:numRef>
          </c:val>
          <c:extLst>
            <c:ext xmlns:c16="http://schemas.microsoft.com/office/drawing/2014/chart" uri="{C3380CC4-5D6E-409C-BE32-E72D297353CC}">
              <c16:uniqueId val="{00000000-4642-4A7D-B2FE-778D09B67AAA}"/>
            </c:ext>
          </c:extLst>
        </c:ser>
        <c:ser>
          <c:idx val="1"/>
          <c:order val="1"/>
          <c:tx>
            <c:strRef>
              <c:f>Feuil1!$D$7</c:f>
              <c:strCache>
                <c:ptCount val="1"/>
                <c:pt idx="0">
                  <c:v>RE contribution </c:v>
                </c:pt>
              </c:strCache>
            </c:strRef>
          </c:tx>
          <c:spPr>
            <a:solidFill>
              <a:srgbClr val="C0504D"/>
            </a:solidFill>
            <a:ln>
              <a:noFill/>
            </a:ln>
          </c:spPr>
          <c:invertIfNegative val="0"/>
          <c:dLbls>
            <c:spPr>
              <a:solidFill>
                <a:schemeClr val="bg1"/>
              </a:solid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Narrow"/>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Feuil1!$E$5:$F$5</c:f>
              <c:strCache>
                <c:ptCount val="2"/>
                <c:pt idx="0">
                  <c:v>Supplier purchase</c:v>
                </c:pt>
                <c:pt idx="1">
                  <c:v>Energy-sharing purchase </c:v>
                </c:pt>
              </c:strCache>
            </c:strRef>
          </c:cat>
          <c:val>
            <c:numRef>
              <c:f>Feuil1!$E$7:$F$7</c:f>
              <c:numCache>
                <c:formatCode>0.00</c:formatCode>
                <c:ptCount val="2"/>
                <c:pt idx="0">
                  <c:v>3</c:v>
                </c:pt>
                <c:pt idx="1">
                  <c:v>3</c:v>
                </c:pt>
              </c:numCache>
            </c:numRef>
          </c:val>
          <c:extLst>
            <c:ext xmlns:c16="http://schemas.microsoft.com/office/drawing/2014/chart" uri="{C3380CC4-5D6E-409C-BE32-E72D297353CC}">
              <c16:uniqueId val="{00000001-4642-4A7D-B2FE-778D09B67AAA}"/>
            </c:ext>
          </c:extLst>
        </c:ser>
        <c:ser>
          <c:idx val="2"/>
          <c:order val="2"/>
          <c:tx>
            <c:strRef>
              <c:f>Feuil1!$D$8</c:f>
              <c:strCache>
                <c:ptCount val="1"/>
                <c:pt idx="0">
                  <c:v>Grid fees</c:v>
                </c:pt>
              </c:strCache>
            </c:strRef>
          </c:tx>
          <c:spPr>
            <a:solidFill>
              <a:srgbClr val="9BBB59"/>
            </a:solidFill>
            <a:ln>
              <a:noFill/>
            </a:ln>
          </c:spPr>
          <c:invertIfNegative val="0"/>
          <c:dLbls>
            <c:spPr>
              <a:solidFill>
                <a:schemeClr val="bg1"/>
              </a:solid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Narrow"/>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Feuil1!$E$5:$F$5</c:f>
              <c:strCache>
                <c:ptCount val="2"/>
                <c:pt idx="0">
                  <c:v>Supplier purchase</c:v>
                </c:pt>
                <c:pt idx="1">
                  <c:v>Energy-sharing purchase </c:v>
                </c:pt>
              </c:strCache>
            </c:strRef>
          </c:cat>
          <c:val>
            <c:numRef>
              <c:f>Feuil1!$E$8:$F$8</c:f>
              <c:numCache>
                <c:formatCode>General</c:formatCode>
                <c:ptCount val="2"/>
                <c:pt idx="0" formatCode="0.00">
                  <c:v>10.37</c:v>
                </c:pt>
                <c:pt idx="1">
                  <c:v>2.0699999999999998</c:v>
                </c:pt>
              </c:numCache>
            </c:numRef>
          </c:val>
          <c:extLst>
            <c:ext xmlns:c16="http://schemas.microsoft.com/office/drawing/2014/chart" uri="{C3380CC4-5D6E-409C-BE32-E72D297353CC}">
              <c16:uniqueId val="{00000002-4642-4A7D-B2FE-778D09B67AAA}"/>
            </c:ext>
          </c:extLst>
        </c:ser>
        <c:ser>
          <c:idx val="3"/>
          <c:order val="3"/>
          <c:tx>
            <c:strRef>
              <c:f>Feuil1!$D$9</c:f>
              <c:strCache>
                <c:ptCount val="1"/>
                <c:pt idx="0">
                  <c:v>Taxes and levies</c:v>
                </c:pt>
              </c:strCache>
            </c:strRef>
          </c:tx>
          <c:spPr>
            <a:solidFill>
              <a:srgbClr val="8064A2"/>
            </a:solidFill>
            <a:ln>
              <a:noFill/>
            </a:ln>
          </c:spPr>
          <c:invertIfNegative val="0"/>
          <c:dLbls>
            <c:spPr>
              <a:solidFill>
                <a:schemeClr val="bg1"/>
              </a:solid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Aptos Narrow"/>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Feuil1!$E$5:$F$5</c:f>
              <c:strCache>
                <c:ptCount val="2"/>
                <c:pt idx="0">
                  <c:v>Supplier purchase</c:v>
                </c:pt>
                <c:pt idx="1">
                  <c:v>Energy-sharing purchase </c:v>
                </c:pt>
              </c:strCache>
            </c:strRef>
          </c:cat>
          <c:val>
            <c:numRef>
              <c:f>Feuil1!$E$9:$F$9</c:f>
              <c:numCache>
                <c:formatCode>0.00</c:formatCode>
                <c:ptCount val="2"/>
                <c:pt idx="0">
                  <c:v>5.31</c:v>
                </c:pt>
                <c:pt idx="1">
                  <c:v>5.31</c:v>
                </c:pt>
              </c:numCache>
            </c:numRef>
          </c:val>
          <c:extLst>
            <c:ext xmlns:c16="http://schemas.microsoft.com/office/drawing/2014/chart" uri="{C3380CC4-5D6E-409C-BE32-E72D297353CC}">
              <c16:uniqueId val="{00000003-4642-4A7D-B2FE-778D09B67AAA}"/>
            </c:ext>
          </c:extLst>
        </c:ser>
        <c:dLbls>
          <c:showLegendKey val="0"/>
          <c:showVal val="0"/>
          <c:showCatName val="0"/>
          <c:showSerName val="0"/>
          <c:showPercent val="0"/>
          <c:showBubbleSize val="0"/>
        </c:dLbls>
        <c:gapWidth val="150"/>
        <c:overlap val="100"/>
        <c:axId val="988754928"/>
        <c:axId val="988758288"/>
      </c:barChart>
      <c:valAx>
        <c:axId val="988758288"/>
        <c:scaling>
          <c:orientation val="minMax"/>
        </c:scaling>
        <c:delete val="0"/>
        <c:axPos val="l"/>
        <c:majorGridlines>
          <c:spPr>
            <a:ln w="9528" cap="flat">
              <a:solidFill>
                <a:srgbClr val="D9D9D9"/>
              </a:solidFill>
              <a:prstDash val="solid"/>
              <a:round/>
            </a:ln>
          </c:spPr>
        </c:majorGridlines>
        <c:title>
          <c:tx>
            <c:rich>
              <a:bodyPr/>
              <a:lstStyle/>
              <a:p>
                <a:pPr>
                  <a:defRPr/>
                </a:pPr>
                <a:r>
                  <a:rPr lang="en-GB" sz="1000" b="0" i="0" u="none" strike="noStrike" kern="1200" spc="35" baseline="0" noProof="0" dirty="0">
                    <a:solidFill>
                      <a:schemeClr val="tx1"/>
                    </a:solidFill>
                    <a:latin typeface="Arial" panose="020B0604020202020204" pitchFamily="34" charset="0"/>
                    <a:cs typeface="Arial" panose="020B0604020202020204" pitchFamily="34" charset="0"/>
                  </a:rPr>
                  <a:t>Cost </a:t>
                </a:r>
                <a:r>
                  <a:rPr lang="en-GB" sz="1000" b="0" i="0" u="none" strike="noStrike" kern="1200" spc="-9" baseline="0" noProof="0" dirty="0">
                    <a:solidFill>
                      <a:schemeClr val="tx1"/>
                    </a:solidFill>
                    <a:latin typeface="Arial" panose="020B0604020202020204" pitchFamily="34" charset="0"/>
                    <a:cs typeface="Arial" panose="020B0604020202020204" pitchFamily="34" charset="0"/>
                  </a:rPr>
                  <a:t>(€c/kWh)</a:t>
                </a:r>
                <a:endParaRPr lang="en-GB" sz="1000" b="0" i="0" u="none" strike="noStrike" kern="1200" baseline="0" noProof="0" dirty="0">
                  <a:solidFill>
                    <a:srgbClr val="000000"/>
                  </a:solidFill>
                  <a:latin typeface="Aptos Narrow"/>
                </a:endParaRPr>
              </a:p>
            </c:rich>
          </c:tx>
          <c:overlay val="0"/>
        </c:title>
        <c:numFmt formatCode="General"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Aptos Narrow"/>
              </a:defRPr>
            </a:pPr>
            <a:endParaRPr lang="fr-FR"/>
          </a:p>
        </c:txPr>
        <c:crossAx val="988754928"/>
        <c:crosses val="autoZero"/>
        <c:crossBetween val="between"/>
        <c:majorUnit val="10"/>
      </c:valAx>
      <c:catAx>
        <c:axId val="988754928"/>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595959"/>
                </a:solidFill>
                <a:latin typeface="Arial" pitchFamily="34"/>
                <a:cs typeface="Arial" pitchFamily="34"/>
              </a:defRPr>
            </a:pPr>
            <a:endParaRPr lang="fr-FR"/>
          </a:p>
        </c:txPr>
        <c:crossAx val="988758288"/>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595959"/>
              </a:solidFill>
              <a:latin typeface="Arial" pitchFamily="34"/>
              <a:cs typeface="Arial" pitchFamily="34"/>
            </a:defRPr>
          </a:pPr>
          <a:endParaRPr lang="fr-FR"/>
        </a:p>
      </c:txPr>
    </c:legend>
    <c:plotVisOnly val="1"/>
    <c:dispBlanksAs val="gap"/>
    <c:showDLblsOverMax val="0"/>
  </c:chart>
  <c:spPr>
    <a:solidFill>
      <a:srgbClr val="FFFFFF"/>
    </a:solidFill>
    <a:ln w="9528" cap="flat">
      <a:solidFill>
        <a:schemeClr val="bg1"/>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Aptos Narrow"/>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0_0.xml><?xml version="1.0" encoding="utf-8"?>
<p188:cmLst xmlns:a="http://schemas.openxmlformats.org/drawingml/2006/main" xmlns:r="http://schemas.openxmlformats.org/officeDocument/2006/relationships" xmlns:p188="http://schemas.microsoft.com/office/powerpoint/2018/8/main">
  <p188:cm id="{2B8E378A-0EB4-4059-99FD-CF39A22A3244}" authorId="{5EF95FDA-F71C-545E-28C5-5B7DB635989B}" created="2024-08-08T14:57:02.994">
    <pc:sldMkLst xmlns:pc="http://schemas.microsoft.com/office/powerpoint/2013/main/command">
      <pc:docMk/>
      <pc:sldMk cId="0" sldId="256"/>
    </pc:sldMkLst>
    <p188:txBody>
      <a:bodyPr/>
      <a:lstStyle/>
      <a:p>
        <a:r>
          <a:rPr lang="en-GB"/>
          <a:t>https://business.engie.be/fr/electricite-gaz/marche-energie/cours-du-jour/</a:t>
        </a:r>
      </a:p>
    </p188:txBody>
  </p188:cm>
</p188:cmLst>
</file>

<file path=ppt/comments/modernComment_103_1CE77815.xml><?xml version="1.0" encoding="utf-8"?>
<p188:cmLst xmlns:a="http://schemas.openxmlformats.org/drawingml/2006/main" xmlns:r="http://schemas.openxmlformats.org/officeDocument/2006/relationships" xmlns:p188="http://schemas.microsoft.com/office/powerpoint/2018/8/main">
  <p188:cm id="{257EC864-CCAC-4639-8DC1-871093D1B211}" authorId="{5EF95FDA-F71C-545E-28C5-5B7DB635989B}" created="2024-08-06T07:22:36.725">
    <pc:sldMkLst xmlns:pc="http://schemas.microsoft.com/office/powerpoint/2013/main/command">
      <pc:docMk/>
      <pc:sldMk cId="484931605" sldId="259"/>
    </pc:sldMkLst>
    <p188:txBody>
      <a:bodyPr/>
      <a:lstStyle/>
      <a:p>
        <a:r>
          <a:rPr lang="fr-BE"/>
          <a:t>https://epthinktank.eu/2022/06/16/monitoring-the-energy-situation-in-the-eu-june-2022/eu-energy-import-dependency-from-russia/</a:t>
        </a:r>
      </a:p>
    </p188:txBody>
  </p188:cm>
</p188:cmLst>
</file>

<file path=ppt/comments/modernComment_104_9205D23D.xml><?xml version="1.0" encoding="utf-8"?>
<p188:cmLst xmlns:a="http://schemas.openxmlformats.org/drawingml/2006/main" xmlns:r="http://schemas.openxmlformats.org/officeDocument/2006/relationships" xmlns:p188="http://schemas.microsoft.com/office/powerpoint/2018/8/main">
  <p188:cm id="{9B63792C-B236-4993-8AE1-E6FF7341C7BA}" authorId="{E6F861C6-03E6-8FD3-46A2-A0F9745474AA}" created="2024-11-06T08:42:44.616">
    <pc:sldMkLst xmlns:pc="http://schemas.microsoft.com/office/powerpoint/2013/main/command">
      <pc:docMk/>
      <pc:sldMk cId="2449855037" sldId="260"/>
    </pc:sldMkLst>
    <p188:replyLst>
      <p188:reply id="{A32881FC-4043-4DCB-B8D7-E3C0B552AC70}" authorId="{A8746579-8882-4340-C92E-942E6D6E70E7}" created="2024-11-06T09:46:49.044">
        <p188:txBody>
          <a:bodyPr/>
          <a:lstStyle/>
          <a:p>
            <a:r>
              <a:rPr lang="fr-BE"/>
              <a:t>Super !</a:t>
            </a:r>
          </a:p>
        </p188:txBody>
      </p188:reply>
    </p188:replyLst>
    <p188:txBody>
      <a:bodyPr/>
      <a:lstStyle/>
      <a:p>
        <a:r>
          <a:rPr lang="en-GB"/>
          <a:t>Source: https://www.facebook.com/photo.php?fbid=692631386235327&amp;id=100064654150489&amp;set=a.291073963057740&amp;locale=nl_BE</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AB06A1DC-4A82-4FF3-97D5-D14D7BCF4D38}" authorId="{A8746579-8882-4340-C92E-942E6D6E70E7}" status="resolved" created="2024-09-11T11:56:04.183" complete="100000">
    <ac:deMkLst xmlns:ac="http://schemas.microsoft.com/office/drawing/2013/main/command">
      <pc:docMk xmlns:pc="http://schemas.microsoft.com/office/powerpoint/2013/main/command"/>
      <pc:sldMk xmlns:pc="http://schemas.microsoft.com/office/powerpoint/2013/main/command" cId="0" sldId="270"/>
      <ac:spMk id="10" creationId="{AD277BE9-F000-A94C-9636-34D99DC18C04}"/>
    </ac:deMkLst>
    <p188:txBody>
      <a:bodyPr/>
      <a:lstStyle/>
      <a:p>
        <a:r>
          <a:rPr lang="fr-BE"/>
          <a:t>Proposition: «until the opening of the day-ahead market».</a:t>
        </a:r>
      </a:p>
    </p188:txBody>
    <p188:extLst>
      <p:ext xmlns:p="http://schemas.openxmlformats.org/presentationml/2006/main" uri="{57CB4572-C831-44C2-8A1C-0ADB6CCDFE69}">
        <p223:reactions xmlns:p223="http://schemas.microsoft.com/office/powerpoint/2022/03/main">
          <p223:rxn type="👍">
            <p223:instance time="2024-09-12T06:27:28.447" authorId="{E6F861C6-03E6-8FD3-46A2-A0F9745474AA}"/>
          </p223:rxn>
        </p223:reactions>
      </p:ext>
    </p188:extLst>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F3AB6427-0C0D-4C77-8930-8CBD4489F241}" authorId="{A8746579-8882-4340-C92E-942E6D6E70E7}" created="2024-11-06T09:56:11.415">
    <ac:txMkLst xmlns:ac="http://schemas.microsoft.com/office/drawing/2013/main/command">
      <pc:docMk xmlns:pc="http://schemas.microsoft.com/office/powerpoint/2013/main/command"/>
      <pc:sldMk xmlns:pc="http://schemas.microsoft.com/office/powerpoint/2013/main/command" cId="0" sldId="272"/>
      <ac:spMk id="11" creationId="{494039D4-6652-3E92-9A00-58D0D17D835E}"/>
      <ac:txMk cp="319" len="21">
        <ac:context len="860" hash="4264035180"/>
      </ac:txMk>
    </ac:txMkLst>
    <p188:pos x="9490080" y="1215066"/>
    <p188:txBody>
      <a:bodyPr/>
      <a:lstStyle/>
      <a:p>
        <a:r>
          <a:rPr lang="fr-BE"/>
          <a:t>Je ne suis pas sûr qu’il faille le laisser par écrit, même cela peut bien sûr être évoqué à l’oral.</a:t>
        </a:r>
      </a:p>
    </p188:txBody>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B970C874-B833-405D-AC43-0C2FD488B7AD}" authorId="{A8746579-8882-4340-C92E-942E6D6E70E7}" status="resolved" created="2024-09-11T12:06:15.218" complete="100000">
    <ac:deMkLst xmlns:ac="http://schemas.microsoft.com/office/drawing/2013/main/command">
      <pc:docMk xmlns:pc="http://schemas.microsoft.com/office/powerpoint/2013/main/command"/>
      <pc:sldMk xmlns:pc="http://schemas.microsoft.com/office/powerpoint/2013/main/command" cId="0" sldId="273"/>
      <ac:spMk id="30" creationId="{AE151C0B-85F2-444D-BAFF-50F2DA62FCF7}"/>
    </ac:deMkLst>
    <p188:replyLst>
      <p188:reply id="{ADE8AA81-4FD9-44A6-BB95-0C2BAE511915}" authorId="{A8746579-8882-4340-C92E-942E6D6E70E7}" created="2024-09-11T12:16:58.130">
        <p188:txBody>
          <a:bodyPr/>
          <a:lstStyle/>
          <a:p>
            <a:r>
              <a:rPr lang="fr-BE"/>
              <a:t>(cf next dia)</a:t>
            </a:r>
          </a:p>
        </p188:txBody>
      </p188:reply>
    </p188:replyLst>
    <p188:txBody>
      <a:bodyPr/>
      <a:lstStyle/>
      <a:p>
        <a:r>
          <a:rPr lang="fr-BE"/>
          <a:t>Should we explain the meaning of each term here ?</a:t>
        </a:r>
      </a:p>
    </p188:txBody>
  </p188:cm>
</p188:cmLst>
</file>

<file path=ppt/comments/modernComment_112_0.xml><?xml version="1.0" encoding="utf-8"?>
<p188:cmLst xmlns:a="http://schemas.openxmlformats.org/drawingml/2006/main" xmlns:r="http://schemas.openxmlformats.org/officeDocument/2006/relationships" xmlns:p188="http://schemas.microsoft.com/office/powerpoint/2018/8/main">
  <p188:cm id="{5C369497-2DE8-4205-A61F-5066262B17D3}" authorId="{5EF95FDA-F71C-545E-28C5-5B7DB635989B}" created="2024-08-08T14:30:22.527">
    <ac:deMkLst xmlns:ac="http://schemas.microsoft.com/office/drawing/2013/main/command">
      <pc:docMk xmlns:pc="http://schemas.microsoft.com/office/powerpoint/2013/main/command"/>
      <pc:sldMk xmlns:pc="http://schemas.microsoft.com/office/powerpoint/2013/main/command" cId="0" sldId="274"/>
      <ac:picMk id="16" creationId="{918DDB6A-ED62-7473-78E4-A80ED2A2DF1A}"/>
    </ac:deMkLst>
    <p188:txBody>
      <a:bodyPr/>
      <a:lstStyle/>
      <a:p>
        <a:r>
          <a:rPr lang="en-GB"/>
          <a:t>https://www.epexspot.com/en</a:t>
        </a:r>
      </a:p>
    </p188:txBody>
  </p188:cm>
  <p188:cm id="{1794C3CD-823D-43B6-B8DC-0575A7667315}" authorId="{A8746579-8882-4340-C92E-942E6D6E70E7}" status="resolved" created="2024-09-11T12:18:12.576" complete="100000">
    <ac:deMkLst xmlns:ac="http://schemas.microsoft.com/office/drawing/2013/main/command">
      <pc:docMk xmlns:pc="http://schemas.microsoft.com/office/powerpoint/2013/main/command"/>
      <pc:sldMk xmlns:pc="http://schemas.microsoft.com/office/powerpoint/2013/main/command" cId="0" sldId="274"/>
      <ac:spMk id="13" creationId="{DE167535-FD75-77B8-DE75-88D64CF9EE97}"/>
    </ac:deMkLst>
    <p188:txBody>
      <a:bodyPr/>
      <a:lstStyle/>
      <a:p>
        <a:r>
          <a:rPr lang="fr-BE"/>
          <a:t>J’ai changé «to» en «from»</a:t>
        </a:r>
      </a:p>
    </p188:txBody>
  </p188:cm>
</p188:cmLst>
</file>

<file path=ppt/comments/modernComment_11E_0.xml><?xml version="1.0" encoding="utf-8"?>
<p188:cmLst xmlns:a="http://schemas.openxmlformats.org/drawingml/2006/main" xmlns:r="http://schemas.openxmlformats.org/officeDocument/2006/relationships" xmlns:p188="http://schemas.microsoft.com/office/powerpoint/2018/8/main">
  <p188:cm id="{50AE7262-54F7-4AA3-8F06-6477ECE85ABA}" authorId="{E6F861C6-03E6-8FD3-46A2-A0F9745474AA}" created="2024-11-12T09:47:25.998">
    <pc:sldMkLst xmlns:pc="http://schemas.microsoft.com/office/powerpoint/2013/main/command">
      <pc:docMk/>
      <pc:sldMk cId="0" sldId="286"/>
    </pc:sldMkLst>
    <p188:txBody>
      <a:bodyPr/>
      <a:lstStyle/>
      <a:p>
        <a:r>
          <a:rPr lang="en-GB"/>
          <a:t>Source: https://www.etpa.nl/knowledge-base/markets/ancillary-services-market#:~:text=The%20ancillary%20services%20market%20ensures,real%2Dtime%20imbalances%20and%20issues.</a:t>
        </a:r>
      </a:p>
    </p188:txBody>
  </p188:cm>
</p188:cmLst>
</file>

<file path=ppt/comments/modernComment_166_0.xml><?xml version="1.0" encoding="utf-8"?>
<p188:cmLst xmlns:a="http://schemas.openxmlformats.org/drawingml/2006/main" xmlns:r="http://schemas.openxmlformats.org/officeDocument/2006/relationships" xmlns:p188="http://schemas.microsoft.com/office/powerpoint/2018/8/main">
  <p188:cm id="{33BF0418-C76A-4FD9-B9BE-3234534F72F2}" authorId="{A8746579-8882-4340-C92E-942E6D6E70E7}" created="2024-09-11T14:19:27.934">
    <ac:deMkLst xmlns:ac="http://schemas.microsoft.com/office/drawing/2013/main/command">
      <pc:docMk xmlns:pc="http://schemas.microsoft.com/office/powerpoint/2013/main/command"/>
      <pc:sldMk xmlns:pc="http://schemas.microsoft.com/office/powerpoint/2013/main/command" cId="0" sldId="358"/>
      <ac:spMk id="27" creationId="{398777CB-526C-D8E6-B920-8CAC73493E8A}"/>
    </ac:deMkLst>
    <p188:txBody>
      <a:bodyPr/>
      <a:lstStyle/>
      <a:p>
        <a:r>
          <a:rPr lang="fr-BE"/>
          <a:t>This is strange: in theory, the community does not keep track of the time when energy was consumed</a:t>
        </a:r>
      </a:p>
    </p188:txBody>
  </p188:cm>
</p188:cmLst>
</file>

<file path=ppt/comments/modernComment_181_0.xml><?xml version="1.0" encoding="utf-8"?>
<p188:cmLst xmlns:a="http://schemas.openxmlformats.org/drawingml/2006/main" xmlns:r="http://schemas.openxmlformats.org/officeDocument/2006/relationships" xmlns:p188="http://schemas.microsoft.com/office/powerpoint/2018/8/main">
  <p188:cm id="{07DA6DF2-E9B8-4E5C-AC0B-3748974A97FF}" authorId="{5EF95FDA-F71C-545E-28C5-5B7DB635989B}" created="2024-08-05T08:20:54.089">
    <pc:sldMkLst xmlns:pc="http://schemas.microsoft.com/office/powerpoint/2013/main/command">
      <pc:docMk/>
      <pc:sldMk cId="0" sldId="385"/>
    </pc:sldMkLst>
    <p188:txBody>
      <a:bodyPr/>
      <a:lstStyle/>
      <a:p>
        <a:r>
          <a:rPr lang="fr-BE"/>
          <a:t>file:///C:/Users/thiba/Downloads/M%C3%A9thodologie%20tarifaire%202025-2029%20-%20Version%20consolid%C3%A9e%20officieuse_0.pdf</a:t>
        </a:r>
      </a:p>
    </p188:txBody>
  </p188:cm>
</p188:cmLst>
</file>

<file path=ppt/comments/modernComment_184_0.xml><?xml version="1.0" encoding="utf-8"?>
<p188:cmLst xmlns:a="http://schemas.openxmlformats.org/drawingml/2006/main" xmlns:r="http://schemas.openxmlformats.org/officeDocument/2006/relationships" xmlns:p188="http://schemas.microsoft.com/office/powerpoint/2018/8/main">
  <p188:cm id="{80428C7C-A5D3-49C6-8A50-F023012B2F26}" authorId="{A8746579-8882-4340-C92E-942E6D6E70E7}" status="resolved" created="2024-09-11T14:28:53.679" complete="100000">
    <ac:deMkLst xmlns:ac="http://schemas.microsoft.com/office/drawing/2013/main/command">
      <pc:docMk xmlns:pc="http://schemas.microsoft.com/office/powerpoint/2013/main/command"/>
      <pc:sldMk xmlns:pc="http://schemas.microsoft.com/office/powerpoint/2013/main/command" cId="0" sldId="388"/>
      <ac:spMk id="14" creationId="{DEEEDFE5-09B3-5F26-F68A-F783F77E4723}"/>
    </ac:deMkLst>
    <p188:txBody>
      <a:bodyPr/>
      <a:lstStyle/>
      <a:p>
        <a:r>
          <a:rPr lang="fr-BE"/>
          <a:t>Je pense que c’est «quotité»</a:t>
        </a:r>
      </a:p>
    </p188:txBody>
  </p188:cm>
  <p188:cm id="{91E2D12B-339D-4AAC-8BD7-227B2B0C8329}" authorId="{A8746579-8882-4340-C92E-942E6D6E70E7}" status="resolved" created="2024-09-11T14:46:03.044" complete="100000">
    <ac:deMkLst xmlns:ac="http://schemas.microsoft.com/office/drawing/2013/main/command">
      <pc:docMk xmlns:pc="http://schemas.microsoft.com/office/powerpoint/2013/main/command"/>
      <pc:sldMk xmlns:pc="http://schemas.microsoft.com/office/powerpoint/2013/main/command" cId="0" sldId="388"/>
      <ac:spMk id="14" creationId="{DEEEDFE5-09B3-5F26-F68A-F783F77E4723}"/>
    </ac:deMkLst>
    <p188:txBody>
      <a:bodyPr/>
      <a:lstStyle/>
      <a:p>
        <a:r>
          <a:rPr lang="fr-BE"/>
          <a:t>A vérifier par rapport à la suite</a:t>
        </a:r>
      </a:p>
    </p188:txBody>
  </p188:cm>
</p188:cmLst>
</file>

<file path=ppt/comments/modernComment_194_B05C2B9D.xml><?xml version="1.0" encoding="utf-8"?>
<p188:cmLst xmlns:a="http://schemas.openxmlformats.org/drawingml/2006/main" xmlns:r="http://schemas.openxmlformats.org/officeDocument/2006/relationships" xmlns:p188="http://schemas.microsoft.com/office/powerpoint/2018/8/main">
  <p188:cm id="{C62EE87E-16B6-4D42-898C-C6C1154FF3C5}" authorId="{A8746579-8882-4340-C92E-942E6D6E70E7}" status="resolved" created="2024-09-11T13:09:29.040" complete="100000">
    <ac:deMkLst xmlns:ac="http://schemas.microsoft.com/office/drawing/2013/main/command">
      <pc:docMk xmlns:pc="http://schemas.microsoft.com/office/powerpoint/2013/main/command"/>
      <pc:sldMk xmlns:pc="http://schemas.microsoft.com/office/powerpoint/2013/main/command" cId="2958830493" sldId="404"/>
      <ac:spMk id="6" creationId="{6C242B88-FF73-9F21-54FD-63A755B6D001}"/>
    </ac:deMkLst>
    <p188:txBody>
      <a:bodyPr/>
      <a:lstStyle/>
      <a:p>
        <a:r>
          <a:rPr lang="fr-BE"/>
          <a:t>Something is strange here: the annual ratio 68% - 32% is also observed for the single month of may. </a:t>
        </a:r>
      </a:p>
    </p188:txBody>
  </p188:cm>
</p188:cmLst>
</file>

<file path=ppt/comments/modernComment_196_AFA10528.xml><?xml version="1.0" encoding="utf-8"?>
<p188:cmLst xmlns:a="http://schemas.openxmlformats.org/drawingml/2006/main" xmlns:r="http://schemas.openxmlformats.org/officeDocument/2006/relationships" xmlns:p188="http://schemas.microsoft.com/office/powerpoint/2018/8/main">
  <p188:cm id="{4BE7E972-CF43-454F-A192-4016CF1A0546}" authorId="{A8746579-8882-4340-C92E-942E6D6E70E7}" status="resolved" created="2024-09-11T13:11:42.765" complete="100000">
    <ac:deMkLst xmlns:ac="http://schemas.microsoft.com/office/drawing/2013/main/command">
      <pc:docMk xmlns:pc="http://schemas.microsoft.com/office/powerpoint/2013/main/command"/>
      <pc:sldMk xmlns:pc="http://schemas.microsoft.com/office/powerpoint/2013/main/command" cId="2946565416" sldId="406"/>
      <ac:spMk id="30" creationId="{968D1D33-0CA0-74C8-D3E5-77A7AF1BB284}"/>
    </ac:deMkLst>
    <p188:txBody>
      <a:bodyPr/>
      <a:lstStyle/>
      <a:p>
        <a:r>
          <a:rPr lang="fr-BE"/>
          <a:t>Here, I have changed the sentence</a:t>
        </a:r>
      </a:p>
    </p188:txBody>
  </p188:cm>
  <p188:cm id="{32B4F6A7-4373-4F5F-A3AC-993DE7B9B79E}" authorId="{A8746579-8882-4340-C92E-942E6D6E70E7}" status="resolved" created="2024-09-11T13:14:34.223" complete="100000">
    <pc:sldMkLst xmlns:pc="http://schemas.microsoft.com/office/powerpoint/2013/main/command">
      <pc:docMk/>
      <pc:sldMk cId="2946565416" sldId="406"/>
    </pc:sldMkLst>
    <p188:txBody>
      <a:bodyPr/>
      <a:lstStyle/>
      <a:p>
        <a:r>
          <a:rPr lang="fr-BE"/>
          <a:t>Effectivement, en ce qui concerne le titre ici, on ne voit pas trop le lien. I suggest simply «PV production allows self-consumption»</a:t>
        </a:r>
      </a:p>
    </p188:txBody>
  </p188:cm>
</p188:cmLst>
</file>

<file path=ppt/comments/modernComment_19A_5FE46008.xml><?xml version="1.0" encoding="utf-8"?>
<p188:cmLst xmlns:a="http://schemas.openxmlformats.org/drawingml/2006/main" xmlns:r="http://schemas.openxmlformats.org/officeDocument/2006/relationships" xmlns:p188="http://schemas.microsoft.com/office/powerpoint/2018/8/main">
  <p188:cm id="{A960F07C-15AA-41CE-B7BE-C109468B4CDF}" authorId="{5EF95FDA-F71C-545E-28C5-5B7DB635989B}" created="2024-08-01T09:18:14.538">
    <pc:sldMkLst xmlns:pc="http://schemas.microsoft.com/office/powerpoint/2013/main/command">
      <pc:docMk/>
      <pc:sldMk cId="1608802312" sldId="410"/>
    </pc:sldMkLst>
    <p188:txBody>
      <a:bodyPr/>
      <a:lstStyle/>
      <a:p>
        <a:r>
          <a:rPr lang="fr-BE"/>
          <a:t>https://www.rtbf.be/article/autopsie-episode-6-le-jour-ou-le-photovoltaique-wallon-a-derape-9377534</a:t>
        </a:r>
      </a:p>
    </p188:txBody>
  </p188:cm>
  <p188:cm id="{D5892786-B70F-48A7-AE45-C7B74A33A736}" authorId="{A8746579-8882-4340-C92E-942E6D6E70E7}" created="2024-11-06T10:23:15.597">
    <ac:txMkLst xmlns:ac="http://schemas.microsoft.com/office/drawing/2013/main/command">
      <pc:docMk xmlns:pc="http://schemas.microsoft.com/office/powerpoint/2013/main/command"/>
      <pc:sldMk xmlns:pc="http://schemas.microsoft.com/office/powerpoint/2013/main/command" cId="1608802312" sldId="410"/>
      <ac:spMk id="12" creationId="{373CBEF6-D8A5-B1E2-A397-668B06C3A2F9}"/>
      <ac:txMk cp="1107" len="3">
        <ac:context len="1394" hash="289130957"/>
      </ac:txMk>
    </ac:txMkLst>
    <p188:pos x="3546480" y="4807668"/>
    <p188:txBody>
      <a:bodyPr/>
      <a:lstStyle/>
      <a:p>
        <a:r>
          <a:rPr lang="fr-BE"/>
          <a:t>Dans les commentaires, Damien suggérait que cela soit un rendement de 30% par an, mais cela me semble vraiment trop.</a:t>
        </a:r>
      </a:p>
    </p188:txBody>
  </p188:cm>
</p188:cmLst>
</file>

<file path=ppt/comments/modernComment_1A1_65157A7.xml><?xml version="1.0" encoding="utf-8"?>
<p188:cmLst xmlns:a="http://schemas.openxmlformats.org/drawingml/2006/main" xmlns:r="http://schemas.openxmlformats.org/officeDocument/2006/relationships" xmlns:p188="http://schemas.microsoft.com/office/powerpoint/2018/8/main">
  <p188:cm id="{1CA89470-640C-4208-87CB-9070125D495E}" authorId="{5EF95FDA-F71C-545E-28C5-5B7DB635989B}" created="2024-08-04T12:15:26.568">
    <pc:sldMkLst xmlns:pc="http://schemas.microsoft.com/office/powerpoint/2013/main/command">
      <pc:docMk/>
      <pc:sldMk cId="105994151" sldId="417"/>
    </pc:sldMkLst>
    <p188:txBody>
      <a:bodyPr/>
      <a:lstStyle/>
      <a:p>
        <a:r>
          <a:rPr lang="fr-BE"/>
          <a:t>https://www.sibelga.be/fr/raccordements-compteurs/tarifs/tarifs-utilisation-du-reseau/tarifs-de-distribution-electricite#partage-energie</a:t>
        </a:r>
      </a:p>
    </p188:txBody>
  </p188:cm>
  <p188:cm id="{E0599C43-E92D-455A-942A-A38EA811AC80}" authorId="{A8746579-8882-4340-C92E-942E6D6E70E7}" created="2024-11-06T11:18:08.646">
    <ac:txMkLst xmlns:ac="http://schemas.microsoft.com/office/drawing/2013/main/command">
      <pc:docMk xmlns:pc="http://schemas.microsoft.com/office/powerpoint/2013/main/command"/>
      <pc:sldMk xmlns:pc="http://schemas.microsoft.com/office/powerpoint/2013/main/command" cId="105994151" sldId="417"/>
      <ac:spMk id="5" creationId="{0159BB82-B649-F0BD-083E-F0445FE1771F}"/>
      <ac:txMk cp="498" len="27">
        <ac:context len="526" hash="2044440962"/>
      </ac:txMk>
    </ac:txMkLst>
    <p188:pos x="5322118" y="2278023"/>
    <p188:txBody>
      <a:bodyPr/>
      <a:lstStyle/>
      <a:p>
        <a:r>
          <a:rPr lang="fr-BE"/>
          <a:t>Discuter ensemble du commentaire de Damien dans le pdf</a:t>
        </a:r>
      </a:p>
    </p188:txBody>
  </p188:cm>
  <p188:cm id="{98F93169-60F1-49AB-B20E-C473208CDA45}" authorId="{A8746579-8882-4340-C92E-942E6D6E70E7}" created="2024-11-06T11:19:51.102">
    <ac:txMkLst xmlns:ac="http://schemas.microsoft.com/office/drawing/2013/main/command">
      <pc:docMk xmlns:pc="http://schemas.microsoft.com/office/powerpoint/2013/main/command"/>
      <pc:sldMk xmlns:pc="http://schemas.microsoft.com/office/powerpoint/2013/main/command" cId="105994151" sldId="417"/>
      <ac:spMk id="2" creationId="{40335515-F22A-2A4F-05FF-A1C7205ED811}"/>
      <ac:txMk cp="0" len="221">
        <ac:context len="222" hash="1091658379"/>
      </ac:txMk>
    </ac:txMkLst>
    <p188:pos x="6738976" y="293808"/>
    <p188:txBody>
      <a:bodyPr/>
      <a:lstStyle/>
      <a:p>
        <a:r>
          <a:rPr lang="fr-BE"/>
          <a:t>Source : https://www.sibelga.be/en/connections-meters/rates/net-usage-rates/distribution-rates-electricity#partage-energie </a:t>
        </a:r>
      </a:p>
    </p188:txBody>
  </p188:cm>
</p188:cmLst>
</file>

<file path=ppt/comments/modernComment_1A7_80843A78.xml><?xml version="1.0" encoding="utf-8"?>
<p188:cmLst xmlns:a="http://schemas.openxmlformats.org/drawingml/2006/main" xmlns:r="http://schemas.openxmlformats.org/officeDocument/2006/relationships" xmlns:p188="http://schemas.microsoft.com/office/powerpoint/2018/8/main">
  <p188:cm id="{26E624D2-E750-41AA-9190-6B03D6779104}" authorId="{A8746579-8882-4340-C92E-942E6D6E70E7}" status="resolved" created="2024-09-11T13:16:50.371" complete="100000">
    <ac:deMkLst xmlns:ac="http://schemas.microsoft.com/office/drawing/2013/main/command">
      <pc:docMk xmlns:pc="http://schemas.microsoft.com/office/powerpoint/2013/main/command"/>
      <pc:sldMk xmlns:pc="http://schemas.microsoft.com/office/powerpoint/2013/main/command" cId="2156149368" sldId="423"/>
      <ac:spMk id="24" creationId="{B2796868-BFFD-E0FF-6727-17889E6CDBE3}"/>
    </ac:deMkLst>
    <p188:txBody>
      <a:bodyPr/>
      <a:lstStyle/>
      <a:p>
        <a:r>
          <a:rPr lang="fr-BE"/>
          <a:t>Ceci est juste une proposition de titre</a:t>
        </a:r>
      </a:p>
    </p188:txBody>
  </p188:cm>
</p188:cmLst>
</file>

<file path=ppt/comments/modernComment_1A9_C58A53A5.xml><?xml version="1.0" encoding="utf-8"?>
<p188:cmLst xmlns:a="http://schemas.openxmlformats.org/drawingml/2006/main" xmlns:r="http://schemas.openxmlformats.org/officeDocument/2006/relationships" xmlns:p188="http://schemas.microsoft.com/office/powerpoint/2018/8/main">
  <p188:cm id="{44F1DDC4-C1C2-40A2-AB57-D26E164B0853}" authorId="{5EF95FDA-F71C-545E-28C5-5B7DB635989B}" created="2024-09-11T06:40:00.209">
    <pc:sldMkLst xmlns:pc="http://schemas.microsoft.com/office/powerpoint/2013/main/command">
      <pc:docMk/>
      <pc:sldMk cId="3314176933" sldId="425"/>
    </pc:sldMkLst>
    <p188:txBody>
      <a:bodyPr/>
      <a:lstStyle/>
      <a:p>
        <a:r>
          <a:rPr lang="en-GB"/>
          <a:t>Reaprtition key or distribution key? Le terme que je retrouve principalement sur le web est "distribution key", mais je trouve le terme "repartition" plus équivoque, en évitant de confondre avec le réseau de distribution.</a:t>
        </a:r>
      </a:p>
    </p188:txBody>
  </p188:cm>
</p188:cmLst>
</file>

<file path=ppt/comments/modernComment_1C8_45A6BF6D.xml><?xml version="1.0" encoding="utf-8"?>
<p188:cmLst xmlns:a="http://schemas.openxmlformats.org/drawingml/2006/main" xmlns:r="http://schemas.openxmlformats.org/officeDocument/2006/relationships" xmlns:p188="http://schemas.microsoft.com/office/powerpoint/2018/8/main">
  <p188:cm id="{F10D9CE1-70FC-4436-B140-DB0DEDDA73E9}" authorId="{A8746579-8882-4340-C92E-942E6D6E70E7}" status="resolved" created="2024-09-11T13:18:46.618" complete="100000">
    <ac:deMkLst xmlns:ac="http://schemas.microsoft.com/office/drawing/2013/main/command">
      <pc:docMk xmlns:pc="http://schemas.microsoft.com/office/powerpoint/2013/main/command"/>
      <pc:sldMk xmlns:pc="http://schemas.microsoft.com/office/powerpoint/2013/main/command" cId="1168555885" sldId="456"/>
      <ac:spMk id="5" creationId="{3080E3E1-B27E-7042-EA41-8E2BF0DCD254}"/>
    </ac:deMkLst>
    <p188:txBody>
      <a:bodyPr/>
      <a:lstStyle/>
      <a:p>
        <a:r>
          <a:rPr lang="fr-BE"/>
          <a:t>Ici, ajout de «of energy»</a:t>
        </a:r>
      </a:p>
    </p188:txBody>
  </p188:cm>
  <p188:cm id="{A70D34DB-B5CA-4B4C-88B4-E100FE474F3E}" authorId="{A8746579-8882-4340-C92E-942E6D6E70E7}" created="2024-11-06T11:17:41.670">
    <pc:sldMkLst xmlns:pc="http://schemas.microsoft.com/office/powerpoint/2013/main/command">
      <pc:docMk/>
      <pc:sldMk cId="1168555885" sldId="456"/>
    </pc:sldMkLst>
    <p188:txBody>
      <a:bodyPr/>
      <a:lstStyle/>
      <a:p>
        <a:r>
          <a:rPr lang="fr-BE"/>
          <a:t>Ici, pour le moment, j’ai surtout réarrangé les idées, en terminant avec l’idées que les Retailers sont intéressés par le contrat</a:t>
        </a:r>
      </a:p>
    </p188:txBody>
  </p188:cm>
</p188:cmLst>
</file>

<file path=ppt/comments/modernComment_1CC_81C2FAC4.xml><?xml version="1.0" encoding="utf-8"?>
<p188:cmLst xmlns:a="http://schemas.openxmlformats.org/drawingml/2006/main" xmlns:r="http://schemas.openxmlformats.org/officeDocument/2006/relationships" xmlns:p188="http://schemas.microsoft.com/office/powerpoint/2018/8/main">
  <p188:cm id="{08FB8920-81E9-4816-9D67-FDABFA4E2668}" authorId="{A8746579-8882-4340-C92E-942E6D6E70E7}" status="resolved" created="2024-09-11T11:58:46.402" complete="100000">
    <ac:deMkLst xmlns:ac="http://schemas.microsoft.com/office/drawing/2013/main/command">
      <pc:docMk xmlns:pc="http://schemas.microsoft.com/office/powerpoint/2013/main/command"/>
      <pc:sldMk xmlns:pc="http://schemas.microsoft.com/office/powerpoint/2013/main/command" cId="2177039044" sldId="460"/>
      <ac:spMk id="7" creationId="{E6E3DE7C-BA4E-9263-6B75-FDA5B2726809}"/>
    </ac:deMkLst>
    <p188:txBody>
      <a:bodyPr/>
      <a:lstStyle/>
      <a:p>
        <a:r>
          <a:rPr lang="fr-BE"/>
          <a:t>Perhaps explain what CAL +1 means ?</a:t>
        </a:r>
      </a:p>
    </p188:txBody>
  </p188:cm>
</p188:cmLst>
</file>

<file path=ppt/comments/modernComment_1D4_CD318051.xml><?xml version="1.0" encoding="utf-8"?>
<p188:cmLst xmlns:a="http://schemas.openxmlformats.org/drawingml/2006/main" xmlns:r="http://schemas.openxmlformats.org/officeDocument/2006/relationships" xmlns:p188="http://schemas.microsoft.com/office/powerpoint/2018/8/main">
  <p188:cm id="{C6010C36-DA81-44D5-8022-FB019D9DA6B1}" authorId="{A8746579-8882-4340-C92E-942E6D6E70E7}" created="2024-09-11T12:55:33.254">
    <ac:deMkLst xmlns:ac="http://schemas.microsoft.com/office/drawing/2013/main/command">
      <pc:docMk xmlns:pc="http://schemas.microsoft.com/office/powerpoint/2013/main/command"/>
      <pc:sldMk xmlns:pc="http://schemas.microsoft.com/office/powerpoint/2013/main/command" cId="3442573393" sldId="468"/>
      <ac:spMk id="12" creationId="{C2C4B11B-67CA-B8AC-7A96-D7CE7EA5CD3E}"/>
    </ac:deMkLst>
    <p188:replyLst>
      <p188:reply id="{43FBD625-C63A-4C4B-B8FC-BA4637C7E8CD}" authorId="{A8746579-8882-4340-C92E-942E6D6E70E7}" created="2024-09-11T12:58:13.378">
        <p188:txBody>
          <a:bodyPr/>
          <a:lstStyle/>
          <a:p>
            <a:r>
              <a:rPr lang="fr-BE"/>
              <a:t>I found some info here :
https://economie.fgov.be/sites/default/files/Files/Energy/Offshore-wind-at-the-Princess-Elisabeth-Zone-Ex-ante-analysis-of-the-CfD-strike-price.pdf 
</a:t>
            </a:r>
          </a:p>
        </p188:txBody>
      </p188:reply>
      <p188:reply id="{077C7CA6-0482-4636-9AEE-796E1B7909C1}" authorId="{E6F861C6-03E6-8FD3-46A2-A0F9745474AA}" created="2024-09-12T08:16:21.742">
        <p188:txBody>
          <a:bodyPr/>
          <a:lstStyle/>
          <a:p>
            <a:r>
              <a:rPr lang="en-GB"/>
              <a:t>Ça tournerait autour de 85 €/MWh, mais je ne pense pas qu'il soit nécessaire de l'indiquer.</a:t>
            </a:r>
          </a:p>
        </p188:txBody>
      </p188:reply>
    </p188:replyLst>
    <p188:txBody>
      <a:bodyPr/>
      <a:lstStyle/>
      <a:p>
        <a:r>
          <a:rPr lang="fr-BE"/>
          <a:t>Do we actually know the strike price in the case of the Princess Elisabeth zone ?</a:t>
        </a:r>
      </a:p>
    </p188:txBody>
  </p188:cm>
</p188:cmLst>
</file>

<file path=ppt/comments/modernComment_1DC_7895DD7C.xml><?xml version="1.0" encoding="utf-8"?>
<p188:cmLst xmlns:a="http://schemas.openxmlformats.org/drawingml/2006/main" xmlns:r="http://schemas.openxmlformats.org/officeDocument/2006/relationships" xmlns:p188="http://schemas.microsoft.com/office/powerpoint/2018/8/main">
  <p188:cm id="{61F687D9-63D0-47B2-8A3F-612097A8AA6A}" authorId="{E6F861C6-03E6-8FD3-46A2-A0F9745474AA}" created="2024-11-06T10:39:29.178">
    <pc:sldMkLst xmlns:pc="http://schemas.microsoft.com/office/powerpoint/2013/main/command">
      <pc:docMk/>
      <pc:sldMk cId="2023087484" sldId="476"/>
    </pc:sldMkLst>
    <p188:txBody>
      <a:bodyPr/>
      <a:lstStyle/>
      <a:p>
        <a:r>
          <a:rPr lang="en-GB"/>
          <a:t>https://www.wallonie.be/fr/demarches/production-delectricite-verte-reserver-des-certificats-verts</a:t>
        </a:r>
      </a:p>
    </p188:txBody>
  </p188:cm>
  <p188:cm id="{765CFF47-09EA-4F99-AAA0-B3F01F14D464}" authorId="{E6F861C6-03E6-8FD3-46A2-A0F9745474AA}" created="2024-11-06T10:39:47.192">
    <pc:sldMkLst xmlns:pc="http://schemas.microsoft.com/office/powerpoint/2013/main/command">
      <pc:docMk/>
      <pc:sldMk cId="2023087484" sldId="476"/>
    </pc:sldMkLst>
    <p188:txBody>
      <a:bodyPr/>
      <a:lstStyle/>
      <a:p>
        <a:r>
          <a:rPr lang="en-GB"/>
          <a:t>https://www.wallonie.be/fr/demarches/calculer-le-taux-doctroi-de-certificats-verts-pour-les-unites-de-production-soumises-la-procedure-de-reservation-prealable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40322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6057900" y="0"/>
            <a:ext cx="4632325" cy="403225"/>
          </a:xfrm>
          <a:prstGeom prst="rect">
            <a:avLst/>
          </a:prstGeom>
        </p:spPr>
        <p:txBody>
          <a:bodyPr vert="horz" lIns="91440" tIns="45720" rIns="91440" bIns="45720" rtlCol="0"/>
          <a:lstStyle>
            <a:lvl1pPr algn="r">
              <a:defRPr sz="1200"/>
            </a:lvl1pPr>
          </a:lstStyle>
          <a:p>
            <a:fld id="{49A14721-EE18-4EB3-912B-D527752C89BB}" type="datetimeFigureOut">
              <a:rPr lang="fr-BE" smtClean="0"/>
              <a:t>20-12-24</a:t>
            </a:fld>
            <a:endParaRPr lang="fr-BE"/>
          </a:p>
        </p:txBody>
      </p:sp>
      <p:sp>
        <p:nvSpPr>
          <p:cNvPr id="4" name="Espace réservé de l'image des diapositives 3"/>
          <p:cNvSpPr>
            <a:spLocks noGrp="1" noRot="1" noChangeAspect="1"/>
          </p:cNvSpPr>
          <p:nvPr>
            <p:ph type="sldImg" idx="2"/>
          </p:nvPr>
        </p:nvSpPr>
        <p:spPr>
          <a:xfrm>
            <a:off x="3543300" y="1004888"/>
            <a:ext cx="3606800" cy="2709862"/>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1069975" y="3865563"/>
            <a:ext cx="8553450" cy="31638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7629525"/>
            <a:ext cx="4633913" cy="40322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6057900" y="7629525"/>
            <a:ext cx="4632325" cy="403225"/>
          </a:xfrm>
          <a:prstGeom prst="rect">
            <a:avLst/>
          </a:prstGeom>
        </p:spPr>
        <p:txBody>
          <a:bodyPr vert="horz" lIns="91440" tIns="45720" rIns="91440" bIns="45720" rtlCol="0" anchor="b"/>
          <a:lstStyle>
            <a:lvl1pPr algn="r">
              <a:defRPr sz="1200"/>
            </a:lvl1pPr>
          </a:lstStyle>
          <a:p>
            <a:fld id="{0FF8C706-3EDD-4BA7-BDAF-A83168A27637}" type="slidenum">
              <a:rPr lang="fr-BE" smtClean="0"/>
              <a:t>‹#›</a:t>
            </a:fld>
            <a:endParaRPr lang="fr-BE"/>
          </a:p>
        </p:txBody>
      </p:sp>
    </p:spTree>
    <p:extLst>
      <p:ext uri="{BB962C8B-B14F-4D97-AF65-F5344CB8AC3E}">
        <p14:creationId xmlns:p14="http://schemas.microsoft.com/office/powerpoint/2010/main" val="862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2 paragraphe: enlever in Belgium.</a:t>
            </a:r>
          </a:p>
          <a:p>
            <a:r>
              <a:rPr lang="fr-BE"/>
              <a:t>The lesson will be separated in three parts</a:t>
            </a:r>
            <a:endParaRPr lang="en-GB"/>
          </a:p>
        </p:txBody>
      </p:sp>
      <p:sp>
        <p:nvSpPr>
          <p:cNvPr id="4" name="Espace réservé du numéro de diapositive 3"/>
          <p:cNvSpPr>
            <a:spLocks noGrp="1"/>
          </p:cNvSpPr>
          <p:nvPr>
            <p:ph type="sldNum" sz="quarter" idx="5"/>
          </p:nvPr>
        </p:nvSpPr>
        <p:spPr/>
        <p:txBody>
          <a:bodyPr/>
          <a:lstStyle/>
          <a:p>
            <a:fld id="{0FF8C706-3EDD-4BA7-BDAF-A83168A27637}" type="slidenum">
              <a:rPr lang="fr-BE" smtClean="0"/>
              <a:t>2</a:t>
            </a:fld>
            <a:endParaRPr lang="fr-BE"/>
          </a:p>
        </p:txBody>
      </p:sp>
    </p:spTree>
    <p:extLst>
      <p:ext uri="{BB962C8B-B14F-4D97-AF65-F5344CB8AC3E}">
        <p14:creationId xmlns:p14="http://schemas.microsoft.com/office/powerpoint/2010/main" val="26907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0FF8C706-3EDD-4BA7-BDAF-A83168A27637}" type="slidenum">
              <a:rPr lang="fr-BE" smtClean="0"/>
              <a:t>5</a:t>
            </a:fld>
            <a:endParaRPr lang="fr-BE"/>
          </a:p>
        </p:txBody>
      </p:sp>
    </p:spTree>
    <p:extLst>
      <p:ext uri="{BB962C8B-B14F-4D97-AF65-F5344CB8AC3E}">
        <p14:creationId xmlns:p14="http://schemas.microsoft.com/office/powerpoint/2010/main" val="119016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0FF8C706-3EDD-4BA7-BDAF-A83168A27637}" type="slidenum">
              <a:rPr lang="fr-BE" smtClean="0"/>
              <a:t>16</a:t>
            </a:fld>
            <a:endParaRPr lang="fr-BE"/>
          </a:p>
        </p:txBody>
      </p:sp>
    </p:spTree>
    <p:extLst>
      <p:ext uri="{BB962C8B-B14F-4D97-AF65-F5344CB8AC3E}">
        <p14:creationId xmlns:p14="http://schemas.microsoft.com/office/powerpoint/2010/main" val="92421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0FF8C706-3EDD-4BA7-BDAF-A83168A27637}" type="slidenum">
              <a:rPr lang="fr-BE" smtClean="0"/>
              <a:t>54</a:t>
            </a:fld>
            <a:endParaRPr lang="fr-BE"/>
          </a:p>
        </p:txBody>
      </p:sp>
    </p:spTree>
    <p:extLst>
      <p:ext uri="{BB962C8B-B14F-4D97-AF65-F5344CB8AC3E}">
        <p14:creationId xmlns:p14="http://schemas.microsoft.com/office/powerpoint/2010/main" val="187226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490152"/>
            <a:ext cx="9089390" cy="1686877"/>
          </a:xfrm>
          <a:prstGeom prst="rect">
            <a:avLst/>
          </a:prstGeom>
        </p:spPr>
        <p:txBody>
          <a:bodyPr wrap="square" lIns="0" tIns="0" rIns="0" bIns="0">
            <a:spAutoFit/>
          </a:bodyPr>
          <a:lstStyle>
            <a:lvl1pPr>
              <a:defRPr sz="2350" b="0" i="0">
                <a:solidFill>
                  <a:schemeClr val="hlink"/>
                </a:solidFill>
                <a:latin typeface="Arial MT"/>
                <a:cs typeface="Arial MT"/>
              </a:defRPr>
            </a:lvl1pPr>
          </a:lstStyle>
          <a:p>
            <a:endParaRPr/>
          </a:p>
        </p:txBody>
      </p:sp>
      <p:sp>
        <p:nvSpPr>
          <p:cNvPr id="3" name="Holder 3"/>
          <p:cNvSpPr>
            <a:spLocks noGrp="1"/>
          </p:cNvSpPr>
          <p:nvPr>
            <p:ph type="subTitle" idx="4"/>
          </p:nvPr>
        </p:nvSpPr>
        <p:spPr>
          <a:xfrm>
            <a:off x="1604010" y="4498340"/>
            <a:ext cx="7485380" cy="2008187"/>
          </a:xfrm>
          <a:prstGeom prst="rect">
            <a:avLst/>
          </a:prstGeom>
        </p:spPr>
        <p:txBody>
          <a:bodyPr wrap="square" lIns="0" tIns="0" rIns="0" bIns="0">
            <a:spAutoFit/>
          </a:bodyPr>
          <a:lstStyle>
            <a:lvl1pPr>
              <a:defRPr sz="195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6" name="Holder 6"/>
          <p:cNvSpPr>
            <a:spLocks noGrp="1"/>
          </p:cNvSpPr>
          <p:nvPr>
            <p:ph type="sldNum" sz="quarter" idx="7"/>
          </p:nvPr>
        </p:nvSpPr>
        <p:spPr/>
        <p:txBody>
          <a:bodyPr lIns="0" tIns="0" rIns="0" bIns="0"/>
          <a:lstStyle>
            <a:lvl1pPr>
              <a:defRPr sz="1350" b="0" i="0">
                <a:solidFill>
                  <a:schemeClr val="tx1"/>
                </a:solidFill>
                <a:latin typeface="Arial MT"/>
                <a:cs typeface="Arial MT"/>
              </a:defRPr>
            </a:lvl1pPr>
          </a:lstStyle>
          <a:p>
            <a:pPr marL="38100">
              <a:lnSpc>
                <a:spcPts val="1550"/>
              </a:lnSpc>
            </a:pPr>
            <a:fld id="{81D60167-4931-47E6-BA6A-407CBD079E47}" type="slidenum">
              <a:rPr spc="80" dirty="0"/>
              <a:t>‹#›</a:t>
            </a:fld>
            <a:endParaRPr spc="8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0" i="0">
                <a:solidFill>
                  <a:schemeClr val="hlink"/>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95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6" name="Holder 6"/>
          <p:cNvSpPr>
            <a:spLocks noGrp="1"/>
          </p:cNvSpPr>
          <p:nvPr>
            <p:ph type="sldNum" sz="quarter" idx="7"/>
          </p:nvPr>
        </p:nvSpPr>
        <p:spPr/>
        <p:txBody>
          <a:bodyPr lIns="0" tIns="0" rIns="0" bIns="0"/>
          <a:lstStyle>
            <a:lvl1pPr>
              <a:defRPr sz="1350" b="0" i="0">
                <a:solidFill>
                  <a:schemeClr val="tx1"/>
                </a:solidFill>
                <a:latin typeface="Arial MT"/>
                <a:cs typeface="Arial MT"/>
              </a:defRPr>
            </a:lvl1pPr>
          </a:lstStyle>
          <a:p>
            <a:pPr marL="38100">
              <a:lnSpc>
                <a:spcPts val="1550"/>
              </a:lnSpc>
            </a:pPr>
            <a:fld id="{81D60167-4931-47E6-BA6A-407CBD079E47}" type="slidenum">
              <a:rPr spc="80" dirty="0"/>
              <a:t>‹#›</a:t>
            </a:fld>
            <a:endParaRPr spc="8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0" i="0">
                <a:solidFill>
                  <a:schemeClr val="hlink"/>
                </a:solidFill>
                <a:latin typeface="Arial MT"/>
                <a:cs typeface="Arial MT"/>
              </a:defRPr>
            </a:lvl1pPr>
          </a:lstStyle>
          <a:p>
            <a:endParaRPr/>
          </a:p>
        </p:txBody>
      </p:sp>
      <p:sp>
        <p:nvSpPr>
          <p:cNvPr id="3" name="Holder 3"/>
          <p:cNvSpPr>
            <a:spLocks noGrp="1"/>
          </p:cNvSpPr>
          <p:nvPr>
            <p:ph sz="half" idx="2"/>
          </p:nvPr>
        </p:nvSpPr>
        <p:spPr>
          <a:xfrm>
            <a:off x="534670" y="1847532"/>
            <a:ext cx="4651629" cy="530161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847532"/>
            <a:ext cx="4651629" cy="530161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7" name="Holder 7"/>
          <p:cNvSpPr>
            <a:spLocks noGrp="1"/>
          </p:cNvSpPr>
          <p:nvPr>
            <p:ph type="sldNum" sz="quarter" idx="7"/>
          </p:nvPr>
        </p:nvSpPr>
        <p:spPr/>
        <p:txBody>
          <a:bodyPr lIns="0" tIns="0" rIns="0" bIns="0"/>
          <a:lstStyle>
            <a:lvl1pPr>
              <a:defRPr sz="1350" b="0" i="0">
                <a:solidFill>
                  <a:schemeClr val="tx1"/>
                </a:solidFill>
                <a:latin typeface="Arial MT"/>
                <a:cs typeface="Arial MT"/>
              </a:defRPr>
            </a:lvl1pPr>
          </a:lstStyle>
          <a:p>
            <a:pPr marL="38100">
              <a:lnSpc>
                <a:spcPts val="1550"/>
              </a:lnSpc>
            </a:pPr>
            <a:fld id="{81D60167-4931-47E6-BA6A-407CBD079E47}" type="slidenum">
              <a:rPr spc="80" dirty="0"/>
              <a:t>‹#›</a:t>
            </a:fld>
            <a:endParaRPr spc="8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0" i="0">
                <a:solidFill>
                  <a:schemeClr val="hlink"/>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5" name="Holder 5"/>
          <p:cNvSpPr>
            <a:spLocks noGrp="1"/>
          </p:cNvSpPr>
          <p:nvPr>
            <p:ph type="sldNum" sz="quarter" idx="7"/>
          </p:nvPr>
        </p:nvSpPr>
        <p:spPr/>
        <p:txBody>
          <a:bodyPr lIns="0" tIns="0" rIns="0" bIns="0"/>
          <a:lstStyle>
            <a:lvl1pPr>
              <a:defRPr sz="1350" b="0" i="0">
                <a:solidFill>
                  <a:schemeClr val="tx1"/>
                </a:solidFill>
                <a:latin typeface="Arial MT"/>
                <a:cs typeface="Arial MT"/>
              </a:defRPr>
            </a:lvl1pPr>
          </a:lstStyle>
          <a:p>
            <a:pPr marL="38100">
              <a:lnSpc>
                <a:spcPts val="1550"/>
              </a:lnSpc>
            </a:pPr>
            <a:fld id="{81D60167-4931-47E6-BA6A-407CBD079E47}" type="slidenum">
              <a:rPr spc="80" dirty="0"/>
              <a:t>‹#›</a:t>
            </a:fld>
            <a:endParaRPr spc="8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4" name="Holder 4"/>
          <p:cNvSpPr>
            <a:spLocks noGrp="1"/>
          </p:cNvSpPr>
          <p:nvPr>
            <p:ph type="sldNum" sz="quarter" idx="7"/>
          </p:nvPr>
        </p:nvSpPr>
        <p:spPr/>
        <p:txBody>
          <a:bodyPr lIns="0" tIns="0" rIns="0" bIns="0"/>
          <a:lstStyle>
            <a:lvl1pPr>
              <a:defRPr sz="1350" b="0" i="0">
                <a:solidFill>
                  <a:schemeClr val="tx1"/>
                </a:solidFill>
                <a:latin typeface="Arial MT"/>
                <a:cs typeface="Arial MT"/>
              </a:defRPr>
            </a:lvl1pPr>
          </a:lstStyle>
          <a:p>
            <a:pPr marL="38100">
              <a:lnSpc>
                <a:spcPts val="1550"/>
              </a:lnSpc>
            </a:pPr>
            <a:fld id="{81D60167-4931-47E6-BA6A-407CBD079E47}" type="slidenum">
              <a:rPr spc="80" dirty="0"/>
              <a:t>‹#›</a:t>
            </a:fld>
            <a:endParaRPr spc="8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69618" y="843889"/>
            <a:ext cx="8954162" cy="1400287"/>
          </a:xfrm>
          <a:prstGeom prst="rect">
            <a:avLst/>
          </a:prstGeom>
        </p:spPr>
        <p:txBody>
          <a:bodyPr wrap="square" lIns="0" tIns="0" rIns="0" bIns="0">
            <a:spAutoFit/>
          </a:bodyPr>
          <a:lstStyle>
            <a:lvl1pPr>
              <a:defRPr sz="2350" b="0" i="0">
                <a:solidFill>
                  <a:schemeClr val="hlink"/>
                </a:solidFill>
                <a:latin typeface="Arial MT"/>
                <a:cs typeface="Arial MT"/>
              </a:defRPr>
            </a:lvl1pPr>
          </a:lstStyle>
          <a:p>
            <a:endParaRPr/>
          </a:p>
        </p:txBody>
      </p:sp>
      <p:sp>
        <p:nvSpPr>
          <p:cNvPr id="3" name="Holder 3"/>
          <p:cNvSpPr>
            <a:spLocks noGrp="1"/>
          </p:cNvSpPr>
          <p:nvPr>
            <p:ph type="body" idx="1"/>
          </p:nvPr>
        </p:nvSpPr>
        <p:spPr>
          <a:xfrm>
            <a:off x="868983" y="2200549"/>
            <a:ext cx="8955432" cy="4631055"/>
          </a:xfrm>
          <a:prstGeom prst="rect">
            <a:avLst/>
          </a:prstGeom>
        </p:spPr>
        <p:txBody>
          <a:bodyPr wrap="square" lIns="0" tIns="0" rIns="0" bIns="0">
            <a:spAutoFit/>
          </a:bodyPr>
          <a:lstStyle>
            <a:lvl1pPr>
              <a:defRPr sz="195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3635756" y="7470457"/>
            <a:ext cx="3421888" cy="4016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470457"/>
            <a:ext cx="2459482" cy="4016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6" name="Holder 6"/>
          <p:cNvSpPr>
            <a:spLocks noGrp="1"/>
          </p:cNvSpPr>
          <p:nvPr>
            <p:ph type="sldNum" sz="quarter" idx="7"/>
          </p:nvPr>
        </p:nvSpPr>
        <p:spPr>
          <a:xfrm>
            <a:off x="9117355" y="7161041"/>
            <a:ext cx="307975" cy="212090"/>
          </a:xfrm>
          <a:prstGeom prst="rect">
            <a:avLst/>
          </a:prstGeom>
        </p:spPr>
        <p:txBody>
          <a:bodyPr wrap="square" lIns="0" tIns="0" rIns="0" bIns="0">
            <a:spAutoFit/>
          </a:bodyPr>
          <a:lstStyle>
            <a:lvl1pPr>
              <a:defRPr sz="1350" b="0" i="0">
                <a:solidFill>
                  <a:schemeClr val="tx1"/>
                </a:solidFill>
                <a:latin typeface="Arial MT"/>
                <a:cs typeface="Arial MT"/>
              </a:defRPr>
            </a:lvl1pPr>
          </a:lstStyle>
          <a:p>
            <a:pPr marL="38100">
              <a:lnSpc>
                <a:spcPts val="1550"/>
              </a:lnSpc>
            </a:pPr>
            <a:fld id="{81D60167-4931-47E6-BA6A-407CBD079E47}" type="slidenum">
              <a:rPr spc="80" dirty="0"/>
              <a:t>‹#›</a:t>
            </a:fld>
            <a:endParaRPr spc="8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0.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0E_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CC_81C2FAC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10_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11_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12_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sciencedirect.com/science/article/pii/S221313882400003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microsoft.com/office/2018/10/relationships/comments" Target="../comments/modernComment_11E_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microsoft.com/office/2018/10/relationships/comments" Target="../comments/modernComment_1DC_7895DD7C.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microsoft.com/office/2018/10/relationships/comments" Target="../comments/modernComment_19A_5FE4600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D4_CD31805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microsoft.com/office/2018/10/relationships/comments" Target="../comments/modernComment_194_B05C2B9D.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96_AFA105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18/10/relationships/comments" Target="../comments/modernComment_1A7_80843A7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2" Type="http://schemas.microsoft.com/office/2018/10/relationships/comments" Target="../comments/modernComment_1C8_45A6BF6D.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3_1CE778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04_9205D23D.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microsoft.com/office/2018/10/relationships/comments" Target="../comments/modernComment_1A1_65157A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4.xml.rels><?xml version="1.0" encoding="UTF-8" standalone="yes"?>
<Relationships xmlns="http://schemas.openxmlformats.org/package/2006/relationships"><Relationship Id="rId2" Type="http://schemas.microsoft.com/office/2018/10/relationships/comments" Target="../comments/modernComment_1A9_C58A53A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166_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microsoft.com/office/2018/10/relationships/comments" Target="../comments/modernComment_181_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microsoft.com/office/2018/10/relationships/comments" Target="../comments/modernComment_184_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7A514EE-2D91-038B-7DFB-D1F8B308358D}"/>
              </a:ext>
            </a:extLst>
          </p:cNvPr>
          <p:cNvSpPr txBox="1"/>
          <p:nvPr/>
        </p:nvSpPr>
        <p:spPr>
          <a:xfrm>
            <a:off x="1422400" y="2756144"/>
            <a:ext cx="7848600" cy="344646"/>
          </a:xfrm>
          <a:prstGeom prst="rect">
            <a:avLst/>
          </a:prstGeom>
        </p:spPr>
        <p:txBody>
          <a:bodyPr vert="horz" wrap="square" lIns="0" tIns="11430" rIns="0" bIns="0" rtlCol="0">
            <a:spAutoFit/>
          </a:bodyPr>
          <a:lstStyle/>
          <a:p>
            <a:pPr marL="742950" marR="5080" indent="-730885" algn="ctr">
              <a:lnSpc>
                <a:spcPct val="119200"/>
              </a:lnSpc>
              <a:spcBef>
                <a:spcPts val="90"/>
              </a:spcBef>
              <a:tabLst>
                <a:tab pos="1699260" algn="l"/>
              </a:tabLst>
            </a:pPr>
            <a:r>
              <a:rPr lang="en-GB" sz="2000" u="sng" noProof="0" dirty="0">
                <a:latin typeface="Arial"/>
                <a:cs typeface="Arial"/>
              </a:rPr>
              <a:t>Lecturer</a:t>
            </a:r>
            <a:r>
              <a:rPr lang="en-GB" sz="2000" noProof="0" dirty="0">
                <a:latin typeface="Arial"/>
                <a:cs typeface="Arial"/>
              </a:rPr>
              <a:t>: Damien Ernst – University of Liège (</a:t>
            </a:r>
            <a:r>
              <a:rPr lang="en-GB" sz="2000" i="1" noProof="0" dirty="0">
                <a:latin typeface="Arial"/>
                <a:cs typeface="Arial"/>
              </a:rPr>
              <a:t>dernst@uliege.be</a:t>
            </a:r>
            <a:r>
              <a:rPr lang="en-GB" sz="2000" noProof="0" dirty="0">
                <a:latin typeface="Arial"/>
                <a:cs typeface="Arial"/>
              </a:rPr>
              <a:t>)</a:t>
            </a:r>
          </a:p>
        </p:txBody>
      </p:sp>
      <p:sp>
        <p:nvSpPr>
          <p:cNvPr id="3" name="TextBox 5">
            <a:extLst>
              <a:ext uri="{FF2B5EF4-FFF2-40B4-BE49-F238E27FC236}">
                <a16:creationId xmlns:a16="http://schemas.microsoft.com/office/drawing/2014/main" id="{2C688035-1467-F4CC-57CB-4BAA7DCC08B3}"/>
              </a:ext>
            </a:extLst>
          </p:cNvPr>
          <p:cNvSpPr txBox="1"/>
          <p:nvPr/>
        </p:nvSpPr>
        <p:spPr>
          <a:xfrm>
            <a:off x="1784350" y="953171"/>
            <a:ext cx="7124700" cy="1323439"/>
          </a:xfrm>
          <a:prstGeom prst="rect">
            <a:avLst/>
          </a:prstGeom>
          <a:noFill/>
        </p:spPr>
        <p:txBody>
          <a:bodyPr wrap="square">
            <a:spAutoFit/>
          </a:bodyPr>
          <a:lstStyle/>
          <a:p>
            <a:pPr algn="ctr"/>
            <a:r>
              <a:rPr lang="en-GB" sz="4000" noProof="0" dirty="0">
                <a:solidFill>
                  <a:srgbClr val="333333"/>
                </a:solidFill>
                <a:effectLst/>
                <a:latin typeface="Arial" panose="020B0604020202020204" pitchFamily="34" charset="0"/>
                <a:cs typeface="Arial" panose="020B0604020202020204" pitchFamily="34" charset="0"/>
              </a:rPr>
              <a:t>ENVT0905-1</a:t>
            </a:r>
          </a:p>
          <a:p>
            <a:pPr algn="ctr"/>
            <a:r>
              <a:rPr lang="en-GB" sz="4000" noProof="0" dirty="0">
                <a:solidFill>
                  <a:srgbClr val="333333"/>
                </a:solidFill>
                <a:effectLst/>
                <a:latin typeface="Arial" panose="020B0604020202020204" pitchFamily="34" charset="0"/>
                <a:cs typeface="Arial" panose="020B0604020202020204" pitchFamily="34" charset="0"/>
              </a:rPr>
              <a:t>Energy Communities</a:t>
            </a:r>
          </a:p>
        </p:txBody>
      </p:sp>
      <p:sp>
        <p:nvSpPr>
          <p:cNvPr id="4" name="TextBox 5">
            <a:extLst>
              <a:ext uri="{FF2B5EF4-FFF2-40B4-BE49-F238E27FC236}">
                <a16:creationId xmlns:a16="http://schemas.microsoft.com/office/drawing/2014/main" id="{49A7BBB7-F097-76E8-4399-35227A92B317}"/>
              </a:ext>
            </a:extLst>
          </p:cNvPr>
          <p:cNvSpPr txBox="1"/>
          <p:nvPr/>
        </p:nvSpPr>
        <p:spPr>
          <a:xfrm>
            <a:off x="1422400" y="3745134"/>
            <a:ext cx="7848600" cy="553998"/>
          </a:xfrm>
          <a:prstGeom prst="rect">
            <a:avLst/>
          </a:prstGeom>
          <a:noFill/>
        </p:spPr>
        <p:txBody>
          <a:bodyPr wrap="square">
            <a:spAutoFit/>
          </a:bodyPr>
          <a:lstStyle/>
          <a:p>
            <a:pPr algn="ctr"/>
            <a:r>
              <a:rPr lang="en-GB" sz="3000" b="1" noProof="0" dirty="0">
                <a:solidFill>
                  <a:srgbClr val="333333"/>
                </a:solidFill>
                <a:effectLst/>
                <a:latin typeface="Arial" panose="020B0604020202020204" pitchFamily="34" charset="0"/>
                <a:cs typeface="Arial" panose="020B0604020202020204" pitchFamily="34" charset="0"/>
              </a:rPr>
              <a:t>Understanding Energy Sharing</a:t>
            </a:r>
          </a:p>
        </p:txBody>
      </p:sp>
      <p:pic>
        <p:nvPicPr>
          <p:cNvPr id="6" name="Picture 2" descr="A cartoon visual illustrates the various aspects of an energy community. On the right there is a house with solar panels on the roof. On the left is an apartment block with an electric car connected to a charging point. In the background are 3 windmills, birds and clouds.  ">
            <a:extLst>
              <a:ext uri="{FF2B5EF4-FFF2-40B4-BE49-F238E27FC236}">
                <a16:creationId xmlns:a16="http://schemas.microsoft.com/office/drawing/2014/main" id="{9B3C7B36-BB5B-508D-28C5-DA86ED37DD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83" r="3495" b="6519"/>
          <a:stretch/>
        </p:blipFill>
        <p:spPr bwMode="auto">
          <a:xfrm>
            <a:off x="127000" y="5006975"/>
            <a:ext cx="10439400" cy="28944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851CF32-1BB8-C010-F61B-BCB67E2E179C}"/>
              </a:ext>
            </a:extLst>
          </p:cNvPr>
          <p:cNvSpPr/>
          <p:nvPr/>
        </p:nvSpPr>
        <p:spPr>
          <a:xfrm>
            <a:off x="1422400" y="663575"/>
            <a:ext cx="7848600" cy="190263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055AF78-B3D0-DFD6-FF31-1DAB70097A25}"/>
              </a:ext>
            </a:extLst>
          </p:cNvPr>
          <p:cNvSpPr/>
          <p:nvPr/>
        </p:nvSpPr>
        <p:spPr>
          <a:xfrm>
            <a:off x="127000" y="131359"/>
            <a:ext cx="10439400" cy="777003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8028BC3-DBCD-2A1E-22A0-012DB9AF4B29}"/>
              </a:ext>
            </a:extLst>
          </p:cNvPr>
          <p:cNvSpPr txBox="1"/>
          <p:nvPr/>
        </p:nvSpPr>
        <p:spPr>
          <a:xfrm>
            <a:off x="1422400" y="3354654"/>
            <a:ext cx="7848600" cy="1323439"/>
          </a:xfrm>
          <a:prstGeom prst="rect">
            <a:avLst/>
          </a:prstGeom>
          <a:noFill/>
        </p:spPr>
        <p:txBody>
          <a:bodyPr wrap="square">
            <a:spAutoFit/>
          </a:bodyPr>
          <a:lstStyle/>
          <a:p>
            <a:pPr algn="ctr"/>
            <a:r>
              <a:rPr lang="en-GB" sz="4000" noProof="0" dirty="0">
                <a:latin typeface="Arial" panose="020B0604020202020204" pitchFamily="34" charset="0"/>
                <a:cs typeface="Arial" panose="020B0604020202020204" pitchFamily="34" charset="0"/>
              </a:rPr>
              <a:t>Introduction to the mechanisms  of electricity markets</a:t>
            </a:r>
            <a:endParaRPr lang="en-GB" sz="3600" noProof="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77F59576-769E-B58F-74B5-8AEC61A7612F}"/>
              </a:ext>
            </a:extLst>
          </p:cNvPr>
          <p:cNvSpPr txBox="1"/>
          <p:nvPr/>
        </p:nvSpPr>
        <p:spPr>
          <a:xfrm>
            <a:off x="2673985" y="2035175"/>
            <a:ext cx="5345430" cy="646331"/>
          </a:xfrm>
          <a:prstGeom prst="rect">
            <a:avLst/>
          </a:prstGeom>
          <a:noFill/>
        </p:spPr>
        <p:txBody>
          <a:bodyPr wrap="square">
            <a:spAutoFit/>
          </a:bodyPr>
          <a:lstStyle/>
          <a:p>
            <a:pPr algn="ctr"/>
            <a:r>
              <a:rPr lang="en-GB" sz="3600" noProof="0" dirty="0">
                <a:latin typeface="Arial" panose="020B0604020202020204" pitchFamily="34" charset="0"/>
                <a:cs typeface="Arial" panose="020B0604020202020204" pitchFamily="34" charset="0"/>
              </a:rPr>
              <a:t>PART II:</a:t>
            </a:r>
          </a:p>
        </p:txBody>
      </p:sp>
      <p:sp>
        <p:nvSpPr>
          <p:cNvPr id="6" name="Rectangle 5">
            <a:extLst>
              <a:ext uri="{FF2B5EF4-FFF2-40B4-BE49-F238E27FC236}">
                <a16:creationId xmlns:a16="http://schemas.microsoft.com/office/drawing/2014/main" id="{DA62A6F8-F36A-0C5E-ED0B-2D014EB5CEF8}"/>
              </a:ext>
            </a:extLst>
          </p:cNvPr>
          <p:cNvSpPr/>
          <p:nvPr/>
        </p:nvSpPr>
        <p:spPr>
          <a:xfrm>
            <a:off x="127000" y="131359"/>
            <a:ext cx="10439400" cy="777003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a:extLst>
              <a:ext uri="{FF2B5EF4-FFF2-40B4-BE49-F238E27FC236}">
                <a16:creationId xmlns:a16="http://schemas.microsoft.com/office/drawing/2014/main" id="{B8AD785C-E6C6-9CDC-7C71-4749FC675A18}"/>
              </a:ext>
            </a:extLst>
          </p:cNvPr>
          <p:cNvSpPr/>
          <p:nvPr/>
        </p:nvSpPr>
        <p:spPr>
          <a:xfrm>
            <a:off x="1127125" y="3065057"/>
            <a:ext cx="8439150" cy="190263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53993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7E9012E-1190-8E21-54BD-8AD38E9CB6DE}"/>
              </a:ext>
            </a:extLst>
          </p:cNvPr>
          <p:cNvSpPr txBox="1"/>
          <p:nvPr/>
        </p:nvSpPr>
        <p:spPr>
          <a:xfrm>
            <a:off x="589585" y="985014"/>
            <a:ext cx="9421673" cy="1431161"/>
          </a:xfrm>
          <a:prstGeom prst="rect">
            <a:avLst/>
          </a:prstGeom>
          <a:noFill/>
        </p:spPr>
        <p:txBody>
          <a:bodyPr wrap="square">
            <a:spAutoFit/>
          </a:bodyPr>
          <a:lstStyle/>
          <a:p>
            <a:pPr marL="14851"/>
            <a:r>
              <a:rPr lang="en-GB" sz="2000" noProof="0" dirty="0">
                <a:latin typeface="Arial" panose="020B0604020202020204" pitchFamily="34" charset="0"/>
                <a:cs typeface="Arial" panose="020B0604020202020204" pitchFamily="34" charset="0"/>
              </a:rPr>
              <a:t>The </a:t>
            </a:r>
            <a:r>
              <a:rPr lang="en-GB" sz="2000" spc="-6" noProof="0" dirty="0">
                <a:latin typeface="Arial" panose="020B0604020202020204" pitchFamily="34" charset="0"/>
                <a:cs typeface="Arial" panose="020B0604020202020204" pitchFamily="34" charset="0"/>
              </a:rPr>
              <a:t>three</a:t>
            </a:r>
            <a:r>
              <a:rPr lang="en-GB" sz="2000" spc="23" noProof="0" dirty="0">
                <a:latin typeface="Arial" panose="020B0604020202020204" pitchFamily="34" charset="0"/>
                <a:cs typeface="Arial" panose="020B0604020202020204" pitchFamily="34" charset="0"/>
              </a:rPr>
              <a:t> </a:t>
            </a:r>
            <a:r>
              <a:rPr lang="en-GB" sz="2000" spc="-6" noProof="0" dirty="0">
                <a:latin typeface="Arial" panose="020B0604020202020204" pitchFamily="34" charset="0"/>
                <a:cs typeface="Arial" panose="020B0604020202020204" pitchFamily="34" charset="0"/>
              </a:rPr>
              <a:t>main</a:t>
            </a:r>
            <a:r>
              <a:rPr lang="en-GB" sz="2000" spc="18" noProof="0" dirty="0">
                <a:latin typeface="Arial" panose="020B0604020202020204" pitchFamily="34" charset="0"/>
                <a:cs typeface="Arial" panose="020B0604020202020204" pitchFamily="34" charset="0"/>
              </a:rPr>
              <a:t> </a:t>
            </a:r>
            <a:r>
              <a:rPr lang="en-GB" sz="2000" spc="-6" noProof="0" dirty="0">
                <a:latin typeface="Arial" panose="020B0604020202020204" pitchFamily="34" charset="0"/>
                <a:cs typeface="Arial" panose="020B0604020202020204" pitchFamily="34" charset="0"/>
              </a:rPr>
              <a:t>components</a:t>
            </a:r>
            <a:r>
              <a:rPr lang="en-GB" sz="2000" spc="12" noProof="0" dirty="0">
                <a:latin typeface="Arial" panose="020B0604020202020204" pitchFamily="34" charset="0"/>
                <a:cs typeface="Arial" panose="020B0604020202020204" pitchFamily="34" charset="0"/>
              </a:rPr>
              <a:t> </a:t>
            </a:r>
            <a:r>
              <a:rPr lang="en-GB" sz="2000" spc="-6" noProof="0" dirty="0">
                <a:latin typeface="Arial" panose="020B0604020202020204" pitchFamily="34" charset="0"/>
                <a:cs typeface="Arial" panose="020B0604020202020204" pitchFamily="34" charset="0"/>
              </a:rPr>
              <a:t>of</a:t>
            </a:r>
            <a:r>
              <a:rPr lang="en-GB" sz="2000" spc="12" noProof="0" dirty="0">
                <a:latin typeface="Arial" panose="020B0604020202020204" pitchFamily="34" charset="0"/>
                <a:cs typeface="Arial" panose="020B0604020202020204" pitchFamily="34" charset="0"/>
              </a:rPr>
              <a:t> </a:t>
            </a:r>
            <a:r>
              <a:rPr lang="en-GB" sz="2000" spc="-6" noProof="0" dirty="0">
                <a:latin typeface="Arial" panose="020B0604020202020204" pitchFamily="34" charset="0"/>
                <a:cs typeface="Arial" panose="020B0604020202020204" pitchFamily="34" charset="0"/>
              </a:rPr>
              <a:t>the</a:t>
            </a:r>
            <a:r>
              <a:rPr lang="en-GB" sz="2000" spc="23" noProof="0" dirty="0">
                <a:latin typeface="Arial" panose="020B0604020202020204" pitchFamily="34" charset="0"/>
                <a:cs typeface="Arial" panose="020B0604020202020204" pitchFamily="34" charset="0"/>
              </a:rPr>
              <a:t> </a:t>
            </a:r>
            <a:r>
              <a:rPr lang="en-GB" sz="2000" spc="-6" noProof="0" dirty="0">
                <a:latin typeface="Arial" panose="020B0604020202020204" pitchFamily="34" charset="0"/>
                <a:cs typeface="Arial" panose="020B0604020202020204" pitchFamily="34" charset="0"/>
              </a:rPr>
              <a:t>electricity</a:t>
            </a:r>
            <a:r>
              <a:rPr lang="en-GB" sz="2000" spc="12" noProof="0" dirty="0">
                <a:latin typeface="Arial" panose="020B0604020202020204" pitchFamily="34" charset="0"/>
                <a:cs typeface="Arial" panose="020B0604020202020204" pitchFamily="34" charset="0"/>
              </a:rPr>
              <a:t> </a:t>
            </a:r>
            <a:r>
              <a:rPr lang="en-GB" sz="2000" spc="-6" noProof="0" dirty="0">
                <a:latin typeface="Arial" panose="020B0604020202020204" pitchFamily="34" charset="0"/>
                <a:cs typeface="Arial" panose="020B0604020202020204" pitchFamily="34" charset="0"/>
              </a:rPr>
              <a:t>grid are:</a:t>
            </a:r>
          </a:p>
          <a:p>
            <a:pPr marL="14851"/>
            <a:endParaRPr lang="en-GB" sz="200" spc="-6" noProof="0" dirty="0">
              <a:latin typeface="Arial" panose="020B0604020202020204" pitchFamily="34" charset="0"/>
              <a:cs typeface="Arial" panose="020B0604020202020204" pitchFamily="34" charset="0"/>
            </a:endParaRPr>
          </a:p>
          <a:p>
            <a:pPr marL="14851"/>
            <a:endParaRPr lang="en-GB" sz="500" noProof="0" dirty="0">
              <a:latin typeface="Arial" panose="020B0604020202020204" pitchFamily="34" charset="0"/>
              <a:cs typeface="Arial" panose="020B0604020202020204" pitchFamily="34" charset="0"/>
            </a:endParaRPr>
          </a:p>
          <a:p>
            <a:pPr marL="300601" indent="-285750">
              <a:buFont typeface="Arial" panose="020B0604020202020204" pitchFamily="34" charset="0"/>
              <a:buChar char="•"/>
            </a:pPr>
            <a:r>
              <a:rPr lang="en-GB" sz="2000" spc="-6" noProof="0" dirty="0">
                <a:latin typeface="Arial" panose="020B0604020202020204" pitchFamily="34" charset="0"/>
                <a:cs typeface="Arial" panose="020B0604020202020204" pitchFamily="34" charset="0"/>
              </a:rPr>
              <a:t>Generation</a:t>
            </a:r>
            <a:endParaRPr lang="en-GB" sz="2000" noProof="0" dirty="0">
              <a:latin typeface="Arial" panose="020B0604020202020204" pitchFamily="34" charset="0"/>
              <a:cs typeface="Arial" panose="020B0604020202020204" pitchFamily="34" charset="0"/>
            </a:endParaRPr>
          </a:p>
          <a:p>
            <a:pPr marL="300601" indent="-285750">
              <a:buFont typeface="Arial" panose="020B0604020202020204" pitchFamily="34" charset="0"/>
              <a:buChar char="•"/>
            </a:pPr>
            <a:r>
              <a:rPr lang="en-GB" sz="2000" spc="-6" noProof="0" dirty="0">
                <a:latin typeface="Arial" panose="020B0604020202020204" pitchFamily="34" charset="0"/>
                <a:cs typeface="Arial" panose="020B0604020202020204" pitchFamily="34" charset="0"/>
              </a:rPr>
              <a:t>Transmission and Distribution</a:t>
            </a:r>
            <a:endParaRPr lang="en-GB" sz="2000" noProof="0" dirty="0">
              <a:latin typeface="Arial" panose="020B0604020202020204" pitchFamily="34" charset="0"/>
              <a:cs typeface="Arial" panose="020B0604020202020204" pitchFamily="34" charset="0"/>
            </a:endParaRPr>
          </a:p>
          <a:p>
            <a:pPr marL="300601" indent="-285750">
              <a:buFont typeface="Arial" panose="020B0604020202020204" pitchFamily="34" charset="0"/>
              <a:buChar char="•"/>
            </a:pPr>
            <a:r>
              <a:rPr lang="en-GB" sz="2000" spc="-6" noProof="0" dirty="0">
                <a:latin typeface="Arial" panose="020B0604020202020204" pitchFamily="34" charset="0"/>
                <a:cs typeface="Arial" panose="020B0604020202020204" pitchFamily="34" charset="0"/>
              </a:rPr>
              <a:t>Consumption.</a:t>
            </a:r>
            <a:endParaRPr lang="en-GB" sz="2000" noProof="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3B5E87C8-5FF9-9D0E-2248-D5848F468B13}"/>
              </a:ext>
            </a:extLst>
          </p:cNvPr>
          <p:cNvSpPr txBox="1"/>
          <p:nvPr/>
        </p:nvSpPr>
        <p:spPr>
          <a:xfrm>
            <a:off x="589585" y="349892"/>
            <a:ext cx="9421673"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The flow of energy – How electricity reaches consumers (1/2)</a:t>
            </a:r>
          </a:p>
        </p:txBody>
      </p:sp>
      <p:sp>
        <p:nvSpPr>
          <p:cNvPr id="23" name="Rectangle 22">
            <a:extLst>
              <a:ext uri="{FF2B5EF4-FFF2-40B4-BE49-F238E27FC236}">
                <a16:creationId xmlns:a16="http://schemas.microsoft.com/office/drawing/2014/main" id="{5401D3CD-999A-F3A0-208D-634031F7FA2E}"/>
              </a:ext>
            </a:extLst>
          </p:cNvPr>
          <p:cNvSpPr/>
          <p:nvPr/>
        </p:nvSpPr>
        <p:spPr>
          <a:xfrm>
            <a:off x="1188173" y="2644775"/>
            <a:ext cx="8317053" cy="490441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Slide Number Placeholder 6">
            <a:extLst>
              <a:ext uri="{FF2B5EF4-FFF2-40B4-BE49-F238E27FC236}">
                <a16:creationId xmlns:a16="http://schemas.microsoft.com/office/drawing/2014/main" id="{66A8849F-ED96-1F8A-6A75-C4C826BE3686}"/>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11</a:t>
            </a:fld>
            <a:endParaRPr lang="en-GB" sz="1350" spc="80" noProof="0" dirty="0"/>
          </a:p>
        </p:txBody>
      </p:sp>
      <p:pic>
        <p:nvPicPr>
          <p:cNvPr id="3074" name="Picture 2">
            <a:extLst>
              <a:ext uri="{FF2B5EF4-FFF2-40B4-BE49-F238E27FC236}">
                <a16:creationId xmlns:a16="http://schemas.microsoft.com/office/drawing/2014/main" id="{ED7300F2-694E-647F-8079-7317FB3AB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146" y="2853842"/>
            <a:ext cx="74485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61F53EE-8FF9-EAF2-D22E-62C5E7A29CEE}"/>
              </a:ext>
            </a:extLst>
          </p:cNvPr>
          <p:cNvPicPr>
            <a:picLocks noChangeAspect="1"/>
          </p:cNvPicPr>
          <p:nvPr/>
        </p:nvPicPr>
        <p:blipFill>
          <a:blip r:embed="rId2"/>
          <a:stretch>
            <a:fillRect/>
          </a:stretch>
        </p:blipFill>
        <p:spPr>
          <a:xfrm>
            <a:off x="1078705" y="2327305"/>
            <a:ext cx="8535988" cy="3849741"/>
          </a:xfrm>
          <a:prstGeom prst="rect">
            <a:avLst/>
          </a:prstGeom>
        </p:spPr>
      </p:pic>
      <p:sp>
        <p:nvSpPr>
          <p:cNvPr id="5" name="ZoneTexte 4">
            <a:extLst>
              <a:ext uri="{FF2B5EF4-FFF2-40B4-BE49-F238E27FC236}">
                <a16:creationId xmlns:a16="http://schemas.microsoft.com/office/drawing/2014/main" id="{16C5857B-45E7-41CF-4D2F-2A40C11F37C6}"/>
              </a:ext>
            </a:extLst>
          </p:cNvPr>
          <p:cNvSpPr txBox="1"/>
          <p:nvPr/>
        </p:nvSpPr>
        <p:spPr>
          <a:xfrm>
            <a:off x="589585" y="349892"/>
            <a:ext cx="9421673" cy="461665"/>
          </a:xfrm>
          <a:prstGeom prst="rect">
            <a:avLst/>
          </a:prstGeom>
          <a:noFill/>
        </p:spPr>
        <p:txBody>
          <a:bodyPr wrap="square">
            <a:spAutoFit/>
          </a:bodyPr>
          <a:lstStyle/>
          <a:p>
            <a:r>
              <a:rPr lang="en-GB" sz="2400" b="1" noProof="0" dirty="0"/>
              <a:t>The flow of energy – How electricity reaches consumers (2/2)</a:t>
            </a:r>
          </a:p>
        </p:txBody>
      </p:sp>
      <p:sp>
        <p:nvSpPr>
          <p:cNvPr id="6" name="Rectangle 5">
            <a:extLst>
              <a:ext uri="{FF2B5EF4-FFF2-40B4-BE49-F238E27FC236}">
                <a16:creationId xmlns:a16="http://schemas.microsoft.com/office/drawing/2014/main" id="{4ED81C77-AC1D-280A-6AE0-0FCBE85D5705}"/>
              </a:ext>
            </a:extLst>
          </p:cNvPr>
          <p:cNvSpPr/>
          <p:nvPr/>
        </p:nvSpPr>
        <p:spPr>
          <a:xfrm>
            <a:off x="684187" y="1889975"/>
            <a:ext cx="9232468" cy="472440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Slide Number Placeholder 6">
            <a:extLst>
              <a:ext uri="{FF2B5EF4-FFF2-40B4-BE49-F238E27FC236}">
                <a16:creationId xmlns:a16="http://schemas.microsoft.com/office/drawing/2014/main" id="{ADE7CD68-3E89-5D7E-1EA3-30274DBBAA77}"/>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12</a:t>
            </a:fld>
            <a:endParaRPr lang="en-GB" sz="1350" spc="80" noProof="0" dirty="0"/>
          </a:p>
        </p:txBody>
      </p:sp>
    </p:spTree>
    <p:extLst>
      <p:ext uri="{BB962C8B-B14F-4D97-AF65-F5344CB8AC3E}">
        <p14:creationId xmlns:p14="http://schemas.microsoft.com/office/powerpoint/2010/main" val="279471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9B10F1A-5A5B-CEB3-FD3C-A4755ECB157E}"/>
              </a:ext>
            </a:extLst>
          </p:cNvPr>
          <p:cNvSpPr txBox="1"/>
          <p:nvPr/>
        </p:nvSpPr>
        <p:spPr>
          <a:xfrm>
            <a:off x="589585" y="349892"/>
            <a:ext cx="9421673" cy="461665"/>
          </a:xfrm>
          <a:prstGeom prst="rect">
            <a:avLst/>
          </a:prstGeom>
          <a:noFill/>
        </p:spPr>
        <p:txBody>
          <a:bodyPr wrap="square">
            <a:spAutoFit/>
          </a:bodyPr>
          <a:lstStyle/>
          <a:p>
            <a:r>
              <a:rPr lang="en-GB" sz="2400" b="1" noProof="0" dirty="0"/>
              <a:t>Electricity industry – Presentation of the entities</a:t>
            </a:r>
          </a:p>
        </p:txBody>
      </p:sp>
      <p:sp>
        <p:nvSpPr>
          <p:cNvPr id="10" name="ZoneTexte 9">
            <a:extLst>
              <a:ext uri="{FF2B5EF4-FFF2-40B4-BE49-F238E27FC236}">
                <a16:creationId xmlns:a16="http://schemas.microsoft.com/office/drawing/2014/main" id="{9B0D246E-9F04-0517-7056-34E3CC33E687}"/>
              </a:ext>
            </a:extLst>
          </p:cNvPr>
          <p:cNvSpPr txBox="1"/>
          <p:nvPr/>
        </p:nvSpPr>
        <p:spPr>
          <a:xfrm>
            <a:off x="589584" y="1218852"/>
            <a:ext cx="9481516" cy="6324808"/>
          </a:xfrm>
          <a:prstGeom prst="rect">
            <a:avLst/>
          </a:prstGeom>
          <a:noFill/>
        </p:spPr>
        <p:txBody>
          <a:bodyPr wrap="square" lIns="91440" tIns="45720" rIns="91440" bIns="45720" anchor="t">
            <a:spAutoFit/>
          </a:bodyPr>
          <a:lstStyle/>
          <a:p>
            <a:pPr algn="just"/>
            <a:r>
              <a:rPr lang="en-GB" sz="2000" b="1" noProof="0" dirty="0">
                <a:latin typeface="Arial"/>
                <a:cs typeface="Arial"/>
              </a:rPr>
              <a:t>Transmission System Operator (TSO): </a:t>
            </a:r>
            <a:r>
              <a:rPr lang="en-GB" sz="2000" noProof="0" dirty="0">
                <a:latin typeface="Arial"/>
                <a:cs typeface="Arial"/>
              </a:rPr>
              <a:t>Operates the high-voltage electricity transmission network. Its role is to ensure the stability and security of the electricity supply.</a:t>
            </a:r>
            <a:endParaRPr lang="en-GB" sz="2000" noProof="0" dirty="0">
              <a:solidFill>
                <a:srgbClr val="000000"/>
              </a:solidFill>
              <a:latin typeface="Arial"/>
              <a:cs typeface="Arial"/>
            </a:endParaRPr>
          </a:p>
          <a:p>
            <a:pPr algn="just"/>
            <a:endParaRPr lang="en-GB" sz="1500" noProof="0" dirty="0">
              <a:latin typeface="Arial"/>
              <a:cs typeface="Arial"/>
            </a:endParaRPr>
          </a:p>
          <a:p>
            <a:pPr algn="just"/>
            <a:r>
              <a:rPr lang="en-GB" sz="2000" b="1" noProof="0" dirty="0">
                <a:latin typeface="Arial"/>
                <a:cs typeface="Arial"/>
              </a:rPr>
              <a:t>Distribution System Operator (DSO): </a:t>
            </a:r>
            <a:r>
              <a:rPr lang="en-GB" sz="2000" noProof="0" dirty="0">
                <a:latin typeface="Arial"/>
                <a:cs typeface="Arial"/>
              </a:rPr>
              <a:t>Responsible for managing the medium and low-voltage distribution network, delivering electricity to end users.</a:t>
            </a:r>
          </a:p>
          <a:p>
            <a:pPr algn="just"/>
            <a:endParaRPr lang="en-GB" sz="1500" noProof="0" dirty="0">
              <a:latin typeface="Arial"/>
              <a:cs typeface="Arial"/>
            </a:endParaRPr>
          </a:p>
          <a:p>
            <a:pPr algn="just"/>
            <a:r>
              <a:rPr lang="en-GB" sz="2000" b="1" noProof="0" dirty="0">
                <a:latin typeface="Arial"/>
                <a:cs typeface="Arial"/>
              </a:rPr>
              <a:t>Producer/Generator: </a:t>
            </a:r>
            <a:r>
              <a:rPr lang="en-GB" sz="2000" noProof="0" dirty="0">
                <a:latin typeface="Arial"/>
                <a:cs typeface="Arial"/>
              </a:rPr>
              <a:t>Produces electrical energy and generates sales in the wholesale market.</a:t>
            </a:r>
          </a:p>
          <a:p>
            <a:pPr algn="just"/>
            <a:endParaRPr lang="en-GB" sz="1500" noProof="0" dirty="0">
              <a:latin typeface="Arial"/>
              <a:cs typeface="Arial"/>
            </a:endParaRPr>
          </a:p>
          <a:p>
            <a:pPr algn="just"/>
            <a:r>
              <a:rPr lang="en-GB" sz="2000" b="1" noProof="0" dirty="0">
                <a:latin typeface="Arial"/>
                <a:cs typeface="Arial"/>
              </a:rPr>
              <a:t>Retailer: </a:t>
            </a:r>
            <a:r>
              <a:rPr lang="en-GB" sz="2000" noProof="0" dirty="0">
                <a:latin typeface="Arial"/>
                <a:cs typeface="Arial"/>
              </a:rPr>
              <a:t>Purchases electricity in the wholesale market for their customers (end consumers).</a:t>
            </a:r>
          </a:p>
          <a:p>
            <a:pPr algn="just"/>
            <a:endParaRPr lang="en-GB" sz="1500" noProof="0" dirty="0">
              <a:latin typeface="Arial"/>
              <a:cs typeface="Arial"/>
            </a:endParaRPr>
          </a:p>
          <a:p>
            <a:pPr algn="just"/>
            <a:r>
              <a:rPr lang="en-GB" sz="2000" b="1" noProof="0" dirty="0">
                <a:latin typeface="Arial"/>
                <a:cs typeface="Arial"/>
              </a:rPr>
              <a:t>Supplier: </a:t>
            </a:r>
            <a:r>
              <a:rPr lang="en-GB" sz="2000" noProof="0" dirty="0">
                <a:latin typeface="Arial"/>
                <a:cs typeface="Arial"/>
              </a:rPr>
              <a:t>Both procures electricity from the wholesale market and sells it to end consumers.</a:t>
            </a:r>
          </a:p>
          <a:p>
            <a:pPr algn="just"/>
            <a:endParaRPr lang="en-GB" sz="1500" noProof="0" dirty="0">
              <a:latin typeface="Arial"/>
              <a:cs typeface="Arial"/>
            </a:endParaRPr>
          </a:p>
          <a:p>
            <a:pPr algn="just"/>
            <a:r>
              <a:rPr lang="en-GB" sz="2000" b="1" noProof="0" dirty="0">
                <a:latin typeface="Arial"/>
                <a:cs typeface="Arial"/>
              </a:rPr>
              <a:t>Consumer: </a:t>
            </a:r>
            <a:r>
              <a:rPr lang="en-GB" sz="2000" noProof="0" dirty="0">
                <a:latin typeface="Arial"/>
                <a:cs typeface="Arial"/>
              </a:rPr>
              <a:t>Purchases electricity in the wholesale or retail markets.</a:t>
            </a:r>
          </a:p>
          <a:p>
            <a:pPr algn="just"/>
            <a:endParaRPr lang="en-GB" sz="1500" noProof="0" dirty="0">
              <a:latin typeface="Arial"/>
              <a:cs typeface="Arial"/>
            </a:endParaRPr>
          </a:p>
          <a:p>
            <a:pPr algn="just"/>
            <a:r>
              <a:rPr lang="en-GB" sz="2000" b="1" noProof="0" dirty="0">
                <a:latin typeface="Arial"/>
                <a:cs typeface="Arial"/>
              </a:rPr>
              <a:t>Market regulator: </a:t>
            </a:r>
            <a:r>
              <a:rPr lang="en-GB" sz="2000" noProof="0" dirty="0">
                <a:latin typeface="Arial"/>
                <a:cs typeface="Arial"/>
              </a:rPr>
              <a:t>Defines market rules and monitors potential abuse of market power.</a:t>
            </a:r>
          </a:p>
          <a:p>
            <a:pPr algn="just"/>
            <a:endParaRPr lang="en-GB" sz="1500" noProof="0" dirty="0">
              <a:latin typeface="Arial"/>
              <a:cs typeface="Arial"/>
            </a:endParaRPr>
          </a:p>
          <a:p>
            <a:pPr algn="just"/>
            <a:r>
              <a:rPr lang="en-GB" sz="2000" b="1" noProof="0" dirty="0">
                <a:latin typeface="Arial"/>
                <a:cs typeface="Arial"/>
              </a:rPr>
              <a:t>Market operator: </a:t>
            </a:r>
            <a:r>
              <a:rPr lang="en-GB" sz="2000" noProof="0" dirty="0">
                <a:latin typeface="Arial"/>
                <a:cs typeface="Arial"/>
              </a:rPr>
              <a:t>Operates the energy markets (matching, clearing, settlements).</a:t>
            </a:r>
          </a:p>
        </p:txBody>
      </p:sp>
      <p:sp>
        <p:nvSpPr>
          <p:cNvPr id="11" name="Slide Number Placeholder 6">
            <a:extLst>
              <a:ext uri="{FF2B5EF4-FFF2-40B4-BE49-F238E27FC236}">
                <a16:creationId xmlns:a16="http://schemas.microsoft.com/office/drawing/2014/main" id="{A64250E8-ABBF-F94D-55F8-F0510B177B36}"/>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13</a:t>
            </a:fld>
            <a:endParaRPr lang="en-GB" sz="1350" spc="8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F9B7F1-A49C-F459-A021-9740689E48BF}"/>
              </a:ext>
            </a:extLst>
          </p:cNvPr>
          <p:cNvSpPr txBox="1"/>
          <p:nvPr/>
        </p:nvSpPr>
        <p:spPr>
          <a:xfrm>
            <a:off x="589585" y="1273175"/>
            <a:ext cx="6966916" cy="6032421"/>
          </a:xfrm>
          <a:prstGeom prst="rect">
            <a:avLst/>
          </a:prstGeom>
          <a:noFill/>
        </p:spPr>
        <p:txBody>
          <a:bodyPr wrap="square">
            <a:spAutoFit/>
          </a:bodyPr>
          <a:lstStyle/>
          <a:p>
            <a:pPr algn="just"/>
            <a:r>
              <a:rPr lang="en-GB" sz="2000" b="1" noProof="0" dirty="0">
                <a:latin typeface="Arial" panose="020B0604020202020204" pitchFamily="34" charset="0"/>
                <a:cs typeface="Arial" panose="020B0604020202020204" pitchFamily="34" charset="0"/>
              </a:rPr>
              <a:t>Transmission System Operator (TSO):</a:t>
            </a:r>
          </a:p>
          <a:p>
            <a:pPr algn="just"/>
            <a:r>
              <a:rPr lang="en-GB" sz="2000" noProof="0" dirty="0">
                <a:latin typeface="Arial" panose="020B0604020202020204" pitchFamily="34" charset="0"/>
                <a:cs typeface="Arial" panose="020B0604020202020204" pitchFamily="34" charset="0"/>
              </a:rPr>
              <a:t>Elia.</a:t>
            </a:r>
          </a:p>
          <a:p>
            <a:pPr algn="just"/>
            <a:endParaRPr lang="en-GB"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Distribution System Operator (DSO):</a:t>
            </a:r>
          </a:p>
          <a:p>
            <a:pPr marL="14851"/>
            <a:r>
              <a:rPr lang="en-GB" sz="2000" spc="-12" noProof="0" dirty="0">
                <a:latin typeface="Arial" panose="020B0604020202020204" pitchFamily="34" charset="0"/>
                <a:cs typeface="Arial" panose="020B0604020202020204" pitchFamily="34" charset="0"/>
              </a:rPr>
              <a:t>ORES,</a:t>
            </a:r>
            <a:r>
              <a:rPr lang="en-GB" sz="2000" spc="12" noProof="0" dirty="0">
                <a:latin typeface="Arial" panose="020B0604020202020204" pitchFamily="34" charset="0"/>
                <a:cs typeface="Arial" panose="020B0604020202020204" pitchFamily="34" charset="0"/>
              </a:rPr>
              <a:t> </a:t>
            </a:r>
            <a:r>
              <a:rPr lang="en-GB" sz="2000" spc="-12" noProof="0" dirty="0">
                <a:latin typeface="Arial" panose="020B0604020202020204" pitchFamily="34" charset="0"/>
                <a:cs typeface="Arial" panose="020B0604020202020204" pitchFamily="34" charset="0"/>
              </a:rPr>
              <a:t>RESA,</a:t>
            </a:r>
            <a:r>
              <a:rPr lang="en-GB" sz="2000" spc="18" noProof="0" dirty="0">
                <a:latin typeface="Arial" panose="020B0604020202020204" pitchFamily="34" charset="0"/>
                <a:cs typeface="Arial" panose="020B0604020202020204" pitchFamily="34" charset="0"/>
              </a:rPr>
              <a:t> </a:t>
            </a:r>
            <a:r>
              <a:rPr lang="en-GB" sz="2000" spc="-12" noProof="0" dirty="0" err="1">
                <a:latin typeface="Arial" panose="020B0604020202020204" pitchFamily="34" charset="0"/>
                <a:cs typeface="Arial" panose="020B0604020202020204" pitchFamily="34" charset="0"/>
              </a:rPr>
              <a:t>Sibelga</a:t>
            </a:r>
            <a:r>
              <a:rPr lang="en-GB" sz="2000" spc="-12" noProof="0" dirty="0">
                <a:latin typeface="Arial" panose="020B0604020202020204" pitchFamily="34" charset="0"/>
                <a:cs typeface="Arial" panose="020B0604020202020204" pitchFamily="34" charset="0"/>
              </a:rPr>
              <a:t>,</a:t>
            </a:r>
            <a:r>
              <a:rPr lang="en-GB" sz="2000" spc="12" noProof="0" dirty="0">
                <a:latin typeface="Arial" panose="020B0604020202020204" pitchFamily="34" charset="0"/>
                <a:cs typeface="Arial" panose="020B0604020202020204" pitchFamily="34" charset="0"/>
              </a:rPr>
              <a:t> </a:t>
            </a:r>
            <a:r>
              <a:rPr lang="en-GB" sz="2000" spc="-12" noProof="0" dirty="0" err="1">
                <a:latin typeface="Arial" panose="020B0604020202020204" pitchFamily="34" charset="0"/>
                <a:cs typeface="Arial" panose="020B0604020202020204" pitchFamily="34" charset="0"/>
              </a:rPr>
              <a:t>Fluvius</a:t>
            </a:r>
            <a:r>
              <a:rPr lang="en-GB" sz="2000" spc="-12" noProof="0" dirty="0">
                <a:latin typeface="Arial" panose="020B0604020202020204" pitchFamily="34" charset="0"/>
                <a:cs typeface="Arial" panose="020B0604020202020204" pitchFamily="34" charset="0"/>
              </a:rPr>
              <a:t>,</a:t>
            </a:r>
            <a:r>
              <a:rPr lang="en-GB" sz="2000" spc="18" noProof="0" dirty="0">
                <a:latin typeface="Arial" panose="020B0604020202020204" pitchFamily="34" charset="0"/>
                <a:cs typeface="Arial" panose="020B0604020202020204" pitchFamily="34" charset="0"/>
              </a:rPr>
              <a:t> etc.</a:t>
            </a:r>
            <a:endParaRPr lang="en-GB" sz="2000" noProof="0" dirty="0">
              <a:latin typeface="Arial" panose="020B0604020202020204" pitchFamily="34" charset="0"/>
              <a:cs typeface="Arial" panose="020B0604020202020204" pitchFamily="34" charset="0"/>
            </a:endParaRPr>
          </a:p>
          <a:p>
            <a:pPr algn="just"/>
            <a:endParaRPr lang="en-GB"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Independent System Operator (ISO):</a:t>
            </a:r>
          </a:p>
          <a:p>
            <a:pPr algn="just"/>
            <a:r>
              <a:rPr lang="en-GB" sz="2000" noProof="0" dirty="0">
                <a:latin typeface="Arial" panose="020B0604020202020204" pitchFamily="34" charset="0"/>
                <a:cs typeface="Arial" panose="020B0604020202020204" pitchFamily="34" charset="0"/>
              </a:rPr>
              <a:t>Elia.</a:t>
            </a:r>
          </a:p>
          <a:p>
            <a:pPr algn="just"/>
            <a:endParaRPr lang="en-GB" noProof="0" dirty="0">
              <a:latin typeface="Arial" panose="020B0604020202020204" pitchFamily="34" charset="0"/>
              <a:cs typeface="Arial" panose="020B0604020202020204" pitchFamily="34" charset="0"/>
            </a:endParaRPr>
          </a:p>
          <a:p>
            <a:pPr algn="just"/>
            <a:r>
              <a:rPr lang="en-GB" sz="2000" b="1" noProof="0" dirty="0">
                <a:latin typeface="Arial"/>
                <a:cs typeface="Arial"/>
              </a:rPr>
              <a:t>Producer/Generator:</a:t>
            </a:r>
          </a:p>
          <a:p>
            <a:pPr algn="just"/>
            <a:r>
              <a:rPr lang="en-GB" sz="2000" spc="-6" noProof="0" dirty="0">
                <a:latin typeface="Arial" panose="020B0604020202020204" pitchFamily="34" charset="0"/>
                <a:cs typeface="Arial" panose="020B0604020202020204" pitchFamily="34" charset="0"/>
              </a:rPr>
              <a:t>Engie</a:t>
            </a:r>
            <a:r>
              <a:rPr lang="en-GB" sz="2000" spc="23" noProof="0" dirty="0">
                <a:latin typeface="Arial" panose="020B0604020202020204" pitchFamily="34" charset="0"/>
                <a:cs typeface="Arial" panose="020B0604020202020204" pitchFamily="34" charset="0"/>
              </a:rPr>
              <a:t> </a:t>
            </a:r>
            <a:r>
              <a:rPr lang="en-GB" sz="2000" spc="-12" noProof="0" dirty="0" err="1">
                <a:latin typeface="Arial" panose="020B0604020202020204" pitchFamily="34" charset="0"/>
                <a:cs typeface="Arial" panose="020B0604020202020204" pitchFamily="34" charset="0"/>
              </a:rPr>
              <a:t>Electrabel</a:t>
            </a:r>
            <a:r>
              <a:rPr lang="en-GB" sz="2000" spc="-12" noProof="0" dirty="0">
                <a:latin typeface="Arial" panose="020B0604020202020204" pitchFamily="34" charset="0"/>
                <a:cs typeface="Arial" panose="020B0604020202020204" pitchFamily="34" charset="0"/>
              </a:rPr>
              <a:t>,</a:t>
            </a:r>
            <a:r>
              <a:rPr lang="en-GB" sz="2000" spc="12" noProof="0" dirty="0">
                <a:latin typeface="Arial" panose="020B0604020202020204" pitchFamily="34" charset="0"/>
                <a:cs typeface="Arial" panose="020B0604020202020204" pitchFamily="34" charset="0"/>
              </a:rPr>
              <a:t> </a:t>
            </a:r>
            <a:r>
              <a:rPr lang="en-GB" sz="2000" noProof="0" dirty="0">
                <a:latin typeface="Arial" panose="020B0604020202020204" pitchFamily="34" charset="0"/>
                <a:cs typeface="Arial" panose="020B0604020202020204" pitchFamily="34" charset="0"/>
              </a:rPr>
              <a:t>EDF</a:t>
            </a:r>
            <a:r>
              <a:rPr lang="en-GB" sz="2000" spc="12" noProof="0" dirty="0">
                <a:latin typeface="Arial" panose="020B0604020202020204" pitchFamily="34" charset="0"/>
                <a:cs typeface="Arial" panose="020B0604020202020204" pitchFamily="34" charset="0"/>
              </a:rPr>
              <a:t> </a:t>
            </a:r>
            <a:r>
              <a:rPr lang="en-GB" sz="2000" spc="-6" noProof="0" dirty="0" err="1">
                <a:latin typeface="Arial" panose="020B0604020202020204" pitchFamily="34" charset="0"/>
                <a:cs typeface="Arial" panose="020B0604020202020204" pitchFamily="34" charset="0"/>
              </a:rPr>
              <a:t>Luminus</a:t>
            </a:r>
            <a:r>
              <a:rPr lang="en-GB" sz="2000" spc="-6" noProof="0" dirty="0">
                <a:latin typeface="Arial" panose="020B0604020202020204" pitchFamily="34" charset="0"/>
                <a:cs typeface="Arial" panose="020B0604020202020204" pitchFamily="34" charset="0"/>
              </a:rPr>
              <a:t>,</a:t>
            </a:r>
            <a:r>
              <a:rPr lang="en-GB" sz="2000" spc="12" noProof="0" dirty="0">
                <a:latin typeface="Arial" panose="020B0604020202020204" pitchFamily="34" charset="0"/>
                <a:cs typeface="Arial" panose="020B0604020202020204" pitchFamily="34" charset="0"/>
              </a:rPr>
              <a:t> </a:t>
            </a:r>
            <a:r>
              <a:rPr lang="en-GB" sz="2000" spc="-6" noProof="0" dirty="0" err="1">
                <a:latin typeface="Arial" panose="020B0604020202020204" pitchFamily="34" charset="0"/>
                <a:cs typeface="Arial" panose="020B0604020202020204" pitchFamily="34" charset="0"/>
              </a:rPr>
              <a:t>Lampiris</a:t>
            </a:r>
            <a:r>
              <a:rPr lang="en-GB" sz="2000" spc="-6" noProof="0" dirty="0">
                <a:latin typeface="Arial" panose="020B0604020202020204" pitchFamily="34" charset="0"/>
                <a:cs typeface="Arial" panose="020B0604020202020204" pitchFamily="34" charset="0"/>
              </a:rPr>
              <a:t>,</a:t>
            </a:r>
            <a:r>
              <a:rPr lang="en-GB" sz="2000" spc="18" noProof="0" dirty="0">
                <a:latin typeface="Arial" panose="020B0604020202020204" pitchFamily="34" charset="0"/>
                <a:cs typeface="Arial" panose="020B0604020202020204" pitchFamily="34" charset="0"/>
              </a:rPr>
              <a:t> </a:t>
            </a:r>
            <a:r>
              <a:rPr lang="en-GB" sz="2000" spc="-12" noProof="0" dirty="0" err="1">
                <a:latin typeface="Arial" panose="020B0604020202020204" pitchFamily="34" charset="0"/>
                <a:cs typeface="Arial" panose="020B0604020202020204" pitchFamily="34" charset="0"/>
              </a:rPr>
              <a:t>Eneco</a:t>
            </a:r>
            <a:r>
              <a:rPr lang="en-GB" sz="2000" spc="-12" noProof="0" dirty="0">
                <a:latin typeface="Arial" panose="020B0604020202020204" pitchFamily="34" charset="0"/>
                <a:cs typeface="Arial" panose="020B0604020202020204" pitchFamily="34" charset="0"/>
              </a:rPr>
              <a:t>, etc.</a:t>
            </a:r>
            <a:endParaRPr lang="en-GB" sz="2000" noProof="0" dirty="0">
              <a:latin typeface="Arial" panose="020B0604020202020204" pitchFamily="34" charset="0"/>
              <a:cs typeface="Arial" panose="020B0604020202020204" pitchFamily="34" charset="0"/>
            </a:endParaRPr>
          </a:p>
          <a:p>
            <a:pPr algn="just"/>
            <a:endParaRPr lang="en-GB"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Retailer:</a:t>
            </a:r>
          </a:p>
          <a:p>
            <a:pPr marL="14851">
              <a:spcBef>
                <a:spcPts val="6"/>
              </a:spcBef>
            </a:pPr>
            <a:r>
              <a:rPr lang="en-GB" sz="2000" spc="-6" noProof="0" dirty="0">
                <a:latin typeface="Arial" panose="020B0604020202020204" pitchFamily="34" charset="0"/>
                <a:cs typeface="Arial" panose="020B0604020202020204" pitchFamily="34" charset="0"/>
              </a:rPr>
              <a:t>Engie</a:t>
            </a:r>
            <a:r>
              <a:rPr lang="en-GB" sz="2000" spc="23" noProof="0" dirty="0">
                <a:latin typeface="Arial" panose="020B0604020202020204" pitchFamily="34" charset="0"/>
                <a:cs typeface="Arial" panose="020B0604020202020204" pitchFamily="34" charset="0"/>
              </a:rPr>
              <a:t> </a:t>
            </a:r>
            <a:r>
              <a:rPr lang="en-GB" sz="2000" spc="-12" noProof="0" dirty="0" err="1">
                <a:latin typeface="Arial" panose="020B0604020202020204" pitchFamily="34" charset="0"/>
                <a:cs typeface="Arial" panose="020B0604020202020204" pitchFamily="34" charset="0"/>
              </a:rPr>
              <a:t>Electrabel</a:t>
            </a:r>
            <a:r>
              <a:rPr lang="en-GB" sz="2000" spc="-12" noProof="0" dirty="0">
                <a:latin typeface="Arial" panose="020B0604020202020204" pitchFamily="34" charset="0"/>
                <a:cs typeface="Arial" panose="020B0604020202020204" pitchFamily="34" charset="0"/>
              </a:rPr>
              <a:t>,</a:t>
            </a:r>
            <a:r>
              <a:rPr lang="en-GB" sz="2000" spc="18" noProof="0" dirty="0">
                <a:latin typeface="Arial" panose="020B0604020202020204" pitchFamily="34" charset="0"/>
                <a:cs typeface="Arial" panose="020B0604020202020204" pitchFamily="34" charset="0"/>
              </a:rPr>
              <a:t> </a:t>
            </a:r>
            <a:r>
              <a:rPr lang="en-GB" sz="2000" noProof="0" dirty="0">
                <a:latin typeface="Arial" panose="020B0604020202020204" pitchFamily="34" charset="0"/>
                <a:cs typeface="Arial" panose="020B0604020202020204" pitchFamily="34" charset="0"/>
              </a:rPr>
              <a:t>EDF</a:t>
            </a:r>
            <a:r>
              <a:rPr lang="en-GB" sz="2000" spc="6" noProof="0" dirty="0">
                <a:latin typeface="Arial" panose="020B0604020202020204" pitchFamily="34" charset="0"/>
                <a:cs typeface="Arial" panose="020B0604020202020204" pitchFamily="34" charset="0"/>
              </a:rPr>
              <a:t> </a:t>
            </a:r>
            <a:r>
              <a:rPr lang="en-GB" sz="2000" spc="-6" noProof="0" dirty="0" err="1">
                <a:latin typeface="Arial" panose="020B0604020202020204" pitchFamily="34" charset="0"/>
                <a:cs typeface="Arial" panose="020B0604020202020204" pitchFamily="34" charset="0"/>
              </a:rPr>
              <a:t>Luminus</a:t>
            </a:r>
            <a:r>
              <a:rPr lang="en-GB" sz="2000" spc="-6" noProof="0" dirty="0">
                <a:latin typeface="Arial" panose="020B0604020202020204" pitchFamily="34" charset="0"/>
                <a:cs typeface="Arial" panose="020B0604020202020204" pitchFamily="34" charset="0"/>
              </a:rPr>
              <a:t>,</a:t>
            </a:r>
            <a:r>
              <a:rPr lang="en-GB" sz="2000" spc="18" noProof="0" dirty="0">
                <a:latin typeface="Arial" panose="020B0604020202020204" pitchFamily="34" charset="0"/>
                <a:cs typeface="Arial" panose="020B0604020202020204" pitchFamily="34" charset="0"/>
              </a:rPr>
              <a:t> </a:t>
            </a:r>
            <a:r>
              <a:rPr lang="en-GB" sz="2000" spc="-6" noProof="0" dirty="0" err="1">
                <a:latin typeface="Arial" panose="020B0604020202020204" pitchFamily="34" charset="0"/>
                <a:cs typeface="Arial" panose="020B0604020202020204" pitchFamily="34" charset="0"/>
              </a:rPr>
              <a:t>Lampiris</a:t>
            </a:r>
            <a:r>
              <a:rPr lang="en-GB" sz="2000" spc="-6" noProof="0" dirty="0">
                <a:latin typeface="Arial" panose="020B0604020202020204" pitchFamily="34" charset="0"/>
                <a:cs typeface="Arial" panose="020B0604020202020204" pitchFamily="34" charset="0"/>
              </a:rPr>
              <a:t>,</a:t>
            </a:r>
            <a:r>
              <a:rPr lang="en-GB" sz="2000" spc="18" noProof="0" dirty="0">
                <a:latin typeface="Arial" panose="020B0604020202020204" pitchFamily="34" charset="0"/>
                <a:cs typeface="Arial" panose="020B0604020202020204" pitchFamily="34" charset="0"/>
              </a:rPr>
              <a:t> </a:t>
            </a:r>
            <a:r>
              <a:rPr lang="en-GB" sz="2000" spc="-12" noProof="0" dirty="0" err="1">
                <a:latin typeface="Arial" panose="020B0604020202020204" pitchFamily="34" charset="0"/>
                <a:cs typeface="Arial" panose="020B0604020202020204" pitchFamily="34" charset="0"/>
              </a:rPr>
              <a:t>Eneco</a:t>
            </a:r>
            <a:r>
              <a:rPr lang="en-GB" sz="2000" spc="-12" noProof="0" dirty="0">
                <a:latin typeface="Arial" panose="020B0604020202020204" pitchFamily="34" charset="0"/>
                <a:cs typeface="Arial" panose="020B0604020202020204" pitchFamily="34" charset="0"/>
              </a:rPr>
              <a:t>,</a:t>
            </a:r>
            <a:r>
              <a:rPr lang="en-GB" sz="2000" spc="12" noProof="0" dirty="0">
                <a:latin typeface="Arial" panose="020B0604020202020204" pitchFamily="34" charset="0"/>
                <a:cs typeface="Arial" panose="020B0604020202020204" pitchFamily="34" charset="0"/>
              </a:rPr>
              <a:t> </a:t>
            </a:r>
            <a:r>
              <a:rPr lang="en-GB" sz="2000" spc="-12" noProof="0" dirty="0">
                <a:latin typeface="Arial" panose="020B0604020202020204" pitchFamily="34" charset="0"/>
                <a:cs typeface="Arial" panose="020B0604020202020204" pitchFamily="34" charset="0"/>
              </a:rPr>
              <a:t>Mega, etc.</a:t>
            </a:r>
            <a:endParaRPr lang="en-GB" sz="2000" noProof="0" dirty="0">
              <a:latin typeface="Arial" panose="020B0604020202020204" pitchFamily="34" charset="0"/>
              <a:cs typeface="Arial" panose="020B0604020202020204" pitchFamily="34" charset="0"/>
            </a:endParaRPr>
          </a:p>
          <a:p>
            <a:pPr algn="just"/>
            <a:endParaRPr lang="en-GB"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Market regulator:</a:t>
            </a:r>
          </a:p>
          <a:p>
            <a:pPr marL="14851"/>
            <a:r>
              <a:rPr lang="en-GB" sz="2000" spc="-12" noProof="0" dirty="0">
                <a:latin typeface="Arial" panose="020B0604020202020204" pitchFamily="34" charset="0"/>
                <a:cs typeface="Arial" panose="020B0604020202020204" pitchFamily="34" charset="0"/>
              </a:rPr>
              <a:t>CREG,</a:t>
            </a:r>
            <a:r>
              <a:rPr lang="en-GB" sz="2000" spc="-6" noProof="0" dirty="0">
                <a:latin typeface="Arial" panose="020B0604020202020204" pitchFamily="34" charset="0"/>
                <a:cs typeface="Arial" panose="020B0604020202020204" pitchFamily="34" charset="0"/>
              </a:rPr>
              <a:t> </a:t>
            </a:r>
            <a:r>
              <a:rPr lang="en-GB" sz="2000" spc="-18" noProof="0" dirty="0" err="1">
                <a:latin typeface="Arial" panose="020B0604020202020204" pitchFamily="34" charset="0"/>
                <a:cs typeface="Arial" panose="020B0604020202020204" pitchFamily="34" charset="0"/>
              </a:rPr>
              <a:t>CWaPE</a:t>
            </a:r>
            <a:r>
              <a:rPr lang="en-GB" sz="2000" spc="-18" noProof="0" dirty="0">
                <a:latin typeface="Arial" panose="020B0604020202020204" pitchFamily="34" charset="0"/>
                <a:cs typeface="Arial" panose="020B0604020202020204" pitchFamily="34" charset="0"/>
              </a:rPr>
              <a:t>,</a:t>
            </a:r>
            <a:r>
              <a:rPr lang="en-GB" sz="2000" noProof="0" dirty="0">
                <a:latin typeface="Arial" panose="020B0604020202020204" pitchFamily="34" charset="0"/>
                <a:cs typeface="Arial" panose="020B0604020202020204" pitchFamily="34" charset="0"/>
              </a:rPr>
              <a:t> BRUGEL,</a:t>
            </a:r>
            <a:r>
              <a:rPr lang="en-GB" sz="2000" spc="-6" noProof="0" dirty="0">
                <a:latin typeface="Arial" panose="020B0604020202020204" pitchFamily="34" charset="0"/>
                <a:cs typeface="Arial" panose="020B0604020202020204" pitchFamily="34" charset="0"/>
              </a:rPr>
              <a:t> </a:t>
            </a:r>
            <a:r>
              <a:rPr lang="en-GB" sz="2000" spc="-12" noProof="0" dirty="0">
                <a:latin typeface="Arial" panose="020B0604020202020204" pitchFamily="34" charset="0"/>
                <a:cs typeface="Arial" panose="020B0604020202020204" pitchFamily="34" charset="0"/>
              </a:rPr>
              <a:t>VREG.</a:t>
            </a:r>
            <a:endParaRPr lang="en-GB" sz="2000" noProof="0" dirty="0">
              <a:latin typeface="Arial" panose="020B0604020202020204" pitchFamily="34" charset="0"/>
              <a:cs typeface="Arial" panose="020B0604020202020204" pitchFamily="34" charset="0"/>
            </a:endParaRPr>
          </a:p>
          <a:p>
            <a:pPr algn="just"/>
            <a:endParaRPr lang="en-GB"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Market operator:</a:t>
            </a:r>
          </a:p>
          <a:p>
            <a:pPr algn="just"/>
            <a:r>
              <a:rPr lang="en-GB" sz="2000" spc="-6" noProof="0" dirty="0">
                <a:latin typeface="Arial" panose="020B0604020202020204" pitchFamily="34" charset="0"/>
                <a:cs typeface="Arial" panose="020B0604020202020204" pitchFamily="34" charset="0"/>
              </a:rPr>
              <a:t>EPEX</a:t>
            </a:r>
            <a:r>
              <a:rPr lang="en-GB" sz="2000" spc="6" noProof="0" dirty="0">
                <a:latin typeface="Arial" panose="020B0604020202020204" pitchFamily="34" charset="0"/>
                <a:cs typeface="Arial" panose="020B0604020202020204" pitchFamily="34" charset="0"/>
              </a:rPr>
              <a:t> </a:t>
            </a:r>
            <a:r>
              <a:rPr lang="en-GB" sz="2000" spc="-64" noProof="0" dirty="0">
                <a:latin typeface="Arial" panose="020B0604020202020204" pitchFamily="34" charset="0"/>
                <a:cs typeface="Arial" panose="020B0604020202020204" pitchFamily="34" charset="0"/>
              </a:rPr>
              <a:t>SPOT,</a:t>
            </a:r>
            <a:r>
              <a:rPr lang="en-GB" sz="2000" spc="6" noProof="0" dirty="0">
                <a:latin typeface="Arial" panose="020B0604020202020204" pitchFamily="34" charset="0"/>
                <a:cs typeface="Arial" panose="020B0604020202020204" pitchFamily="34" charset="0"/>
              </a:rPr>
              <a:t> </a:t>
            </a:r>
            <a:r>
              <a:rPr lang="en-GB" sz="2000" spc="-6" noProof="0" dirty="0">
                <a:latin typeface="Arial" panose="020B0604020202020204" pitchFamily="34" charset="0"/>
                <a:cs typeface="Arial" panose="020B0604020202020204" pitchFamily="34" charset="0"/>
              </a:rPr>
              <a:t>EEX,</a:t>
            </a:r>
            <a:r>
              <a:rPr lang="en-GB" sz="2000" spc="6" noProof="0" dirty="0">
                <a:latin typeface="Arial" panose="020B0604020202020204" pitchFamily="34" charset="0"/>
                <a:cs typeface="Arial" panose="020B0604020202020204" pitchFamily="34" charset="0"/>
              </a:rPr>
              <a:t> </a:t>
            </a:r>
            <a:r>
              <a:rPr lang="en-GB" sz="2000" spc="-6" noProof="0" dirty="0">
                <a:latin typeface="Arial" panose="020B0604020202020204" pitchFamily="34" charset="0"/>
                <a:cs typeface="Arial" panose="020B0604020202020204" pitchFamily="34" charset="0"/>
              </a:rPr>
              <a:t>ICE</a:t>
            </a:r>
            <a:r>
              <a:rPr lang="en-GB" sz="2000" noProof="0" dirty="0">
                <a:latin typeface="Arial" panose="020B0604020202020204" pitchFamily="34" charset="0"/>
                <a:cs typeface="Arial" panose="020B0604020202020204" pitchFamily="34" charset="0"/>
              </a:rPr>
              <a:t> </a:t>
            </a:r>
            <a:r>
              <a:rPr lang="en-GB" sz="2000" spc="-12" noProof="0" dirty="0" err="1">
                <a:latin typeface="Arial" panose="020B0604020202020204" pitchFamily="34" charset="0"/>
                <a:cs typeface="Arial" panose="020B0604020202020204" pitchFamily="34" charset="0"/>
              </a:rPr>
              <a:t>Endex</a:t>
            </a:r>
            <a:r>
              <a:rPr lang="en-GB" sz="2000" spc="-12" noProof="0" dirty="0">
                <a:latin typeface="Arial" panose="020B0604020202020204" pitchFamily="34" charset="0"/>
                <a:cs typeface="Arial" panose="020B0604020202020204" pitchFamily="34" charset="0"/>
              </a:rPr>
              <a:t>,</a:t>
            </a:r>
            <a:r>
              <a:rPr lang="en-GB" sz="2000" spc="6" noProof="0" dirty="0">
                <a:latin typeface="Arial" panose="020B0604020202020204" pitchFamily="34" charset="0"/>
                <a:cs typeface="Arial" panose="020B0604020202020204" pitchFamily="34" charset="0"/>
              </a:rPr>
              <a:t> etc.</a:t>
            </a:r>
            <a:endParaRPr lang="en-GB" sz="2000" noProof="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34450C0E-9560-7A54-C1F2-C8558BB49C20}"/>
              </a:ext>
            </a:extLst>
          </p:cNvPr>
          <p:cNvSpPr txBox="1"/>
          <p:nvPr/>
        </p:nvSpPr>
        <p:spPr>
          <a:xfrm>
            <a:off x="589585" y="349892"/>
            <a:ext cx="9421673" cy="461665"/>
          </a:xfrm>
          <a:prstGeom prst="rect">
            <a:avLst/>
          </a:prstGeom>
          <a:noFill/>
        </p:spPr>
        <p:txBody>
          <a:bodyPr wrap="square">
            <a:spAutoFit/>
          </a:bodyPr>
          <a:lstStyle/>
          <a:p>
            <a:r>
              <a:rPr lang="en-GB" sz="2400" b="1" noProof="0" dirty="0"/>
              <a:t>Electricity industry – Main actors in Belgium</a:t>
            </a:r>
          </a:p>
        </p:txBody>
      </p:sp>
      <p:pic>
        <p:nvPicPr>
          <p:cNvPr id="8" name="object 5">
            <a:extLst>
              <a:ext uri="{FF2B5EF4-FFF2-40B4-BE49-F238E27FC236}">
                <a16:creationId xmlns:a16="http://schemas.microsoft.com/office/drawing/2014/main" id="{406FEB33-B213-B8E3-124C-4D0D8B7A98E2}"/>
              </a:ext>
            </a:extLst>
          </p:cNvPr>
          <p:cNvPicPr/>
          <p:nvPr/>
        </p:nvPicPr>
        <p:blipFill>
          <a:blip r:embed="rId2" cstate="print"/>
          <a:stretch>
            <a:fillRect/>
          </a:stretch>
        </p:blipFill>
        <p:spPr>
          <a:xfrm>
            <a:off x="8102252" y="1098929"/>
            <a:ext cx="1633879" cy="430968"/>
          </a:xfrm>
          <a:prstGeom prst="rect">
            <a:avLst/>
          </a:prstGeom>
        </p:spPr>
      </p:pic>
      <p:pic>
        <p:nvPicPr>
          <p:cNvPr id="9" name="object 7">
            <a:extLst>
              <a:ext uri="{FF2B5EF4-FFF2-40B4-BE49-F238E27FC236}">
                <a16:creationId xmlns:a16="http://schemas.microsoft.com/office/drawing/2014/main" id="{7FAE11C5-F530-6FF1-D54B-C2EE2C345F1D}"/>
              </a:ext>
            </a:extLst>
          </p:cNvPr>
          <p:cNvPicPr/>
          <p:nvPr/>
        </p:nvPicPr>
        <p:blipFill>
          <a:blip r:embed="rId3" cstate="print"/>
          <a:stretch>
            <a:fillRect/>
          </a:stretch>
        </p:blipFill>
        <p:spPr>
          <a:xfrm>
            <a:off x="8245714" y="2944973"/>
            <a:ext cx="1346953" cy="567137"/>
          </a:xfrm>
          <a:prstGeom prst="rect">
            <a:avLst/>
          </a:prstGeom>
        </p:spPr>
      </p:pic>
      <p:pic>
        <p:nvPicPr>
          <p:cNvPr id="10" name="object 8">
            <a:extLst>
              <a:ext uri="{FF2B5EF4-FFF2-40B4-BE49-F238E27FC236}">
                <a16:creationId xmlns:a16="http://schemas.microsoft.com/office/drawing/2014/main" id="{BC06A4CB-BCFD-F06D-1F5C-81A17154CB2B}"/>
              </a:ext>
            </a:extLst>
          </p:cNvPr>
          <p:cNvPicPr/>
          <p:nvPr/>
        </p:nvPicPr>
        <p:blipFill rotWithShape="1">
          <a:blip r:embed="rId4" cstate="print"/>
          <a:srcRect t="11344" b="19217"/>
          <a:stretch/>
        </p:blipFill>
        <p:spPr>
          <a:xfrm>
            <a:off x="8196980" y="2002419"/>
            <a:ext cx="1444422" cy="562720"/>
          </a:xfrm>
          <a:prstGeom prst="rect">
            <a:avLst/>
          </a:prstGeom>
        </p:spPr>
      </p:pic>
      <p:pic>
        <p:nvPicPr>
          <p:cNvPr id="11" name="object 9">
            <a:extLst>
              <a:ext uri="{FF2B5EF4-FFF2-40B4-BE49-F238E27FC236}">
                <a16:creationId xmlns:a16="http://schemas.microsoft.com/office/drawing/2014/main" id="{56CEC212-B6C8-5657-1FF4-B4035EF4D4D6}"/>
              </a:ext>
            </a:extLst>
          </p:cNvPr>
          <p:cNvPicPr/>
          <p:nvPr/>
        </p:nvPicPr>
        <p:blipFill rotWithShape="1">
          <a:blip r:embed="rId5" cstate="print"/>
          <a:srcRect t="19613" b="23969"/>
          <a:stretch/>
        </p:blipFill>
        <p:spPr>
          <a:xfrm>
            <a:off x="8047887" y="3876909"/>
            <a:ext cx="1742605" cy="590014"/>
          </a:xfrm>
          <a:prstGeom prst="rect">
            <a:avLst/>
          </a:prstGeom>
        </p:spPr>
      </p:pic>
      <p:pic>
        <p:nvPicPr>
          <p:cNvPr id="12" name="object 10">
            <a:extLst>
              <a:ext uri="{FF2B5EF4-FFF2-40B4-BE49-F238E27FC236}">
                <a16:creationId xmlns:a16="http://schemas.microsoft.com/office/drawing/2014/main" id="{2981A323-AB43-E5AC-C9C5-4424C0312BAA}"/>
              </a:ext>
            </a:extLst>
          </p:cNvPr>
          <p:cNvPicPr/>
          <p:nvPr/>
        </p:nvPicPr>
        <p:blipFill>
          <a:blip r:embed="rId6" cstate="print"/>
          <a:stretch>
            <a:fillRect/>
          </a:stretch>
        </p:blipFill>
        <p:spPr>
          <a:xfrm>
            <a:off x="8179451" y="4941893"/>
            <a:ext cx="1475268" cy="495332"/>
          </a:xfrm>
          <a:prstGeom prst="rect">
            <a:avLst/>
          </a:prstGeom>
        </p:spPr>
      </p:pic>
      <p:pic>
        <p:nvPicPr>
          <p:cNvPr id="14" name="object 12">
            <a:extLst>
              <a:ext uri="{FF2B5EF4-FFF2-40B4-BE49-F238E27FC236}">
                <a16:creationId xmlns:a16="http://schemas.microsoft.com/office/drawing/2014/main" id="{D2A8E47E-87D2-5131-0443-D566E74D5F1F}"/>
              </a:ext>
            </a:extLst>
          </p:cNvPr>
          <p:cNvPicPr/>
          <p:nvPr/>
        </p:nvPicPr>
        <p:blipFill>
          <a:blip r:embed="rId7" cstate="print"/>
          <a:stretch>
            <a:fillRect/>
          </a:stretch>
        </p:blipFill>
        <p:spPr>
          <a:xfrm>
            <a:off x="8318786" y="6760609"/>
            <a:ext cx="1196598" cy="598300"/>
          </a:xfrm>
          <a:prstGeom prst="rect">
            <a:avLst/>
          </a:prstGeom>
        </p:spPr>
      </p:pic>
      <p:sp>
        <p:nvSpPr>
          <p:cNvPr id="20" name="Slide Number Placeholder 6">
            <a:extLst>
              <a:ext uri="{FF2B5EF4-FFF2-40B4-BE49-F238E27FC236}">
                <a16:creationId xmlns:a16="http://schemas.microsoft.com/office/drawing/2014/main" id="{292EAFF9-2DD4-CACC-F885-5223DA9ED0CF}"/>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14</a:t>
            </a:fld>
            <a:endParaRPr lang="en-GB" sz="1350" spc="80" noProof="0" dirty="0"/>
          </a:p>
        </p:txBody>
      </p:sp>
      <p:sp>
        <p:nvSpPr>
          <p:cNvPr id="21" name="Rectangle 20">
            <a:extLst>
              <a:ext uri="{FF2B5EF4-FFF2-40B4-BE49-F238E27FC236}">
                <a16:creationId xmlns:a16="http://schemas.microsoft.com/office/drawing/2014/main" id="{E34BB1F0-420F-4882-F287-65A99FED903B}"/>
              </a:ext>
            </a:extLst>
          </p:cNvPr>
          <p:cNvSpPr/>
          <p:nvPr/>
        </p:nvSpPr>
        <p:spPr>
          <a:xfrm>
            <a:off x="8013700" y="959687"/>
            <a:ext cx="1810985" cy="7507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Rectangle 21">
            <a:extLst>
              <a:ext uri="{FF2B5EF4-FFF2-40B4-BE49-F238E27FC236}">
                <a16:creationId xmlns:a16="http://schemas.microsoft.com/office/drawing/2014/main" id="{F381B23D-303F-A5F4-642A-DC4BD4BC8DA0}"/>
              </a:ext>
            </a:extLst>
          </p:cNvPr>
          <p:cNvSpPr/>
          <p:nvPr/>
        </p:nvSpPr>
        <p:spPr>
          <a:xfrm>
            <a:off x="8013701" y="1915797"/>
            <a:ext cx="1810984" cy="7507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 name="Rectangle 22">
            <a:extLst>
              <a:ext uri="{FF2B5EF4-FFF2-40B4-BE49-F238E27FC236}">
                <a16:creationId xmlns:a16="http://schemas.microsoft.com/office/drawing/2014/main" id="{786AE6E9-E439-7CED-F3BC-7522100E91B8}"/>
              </a:ext>
            </a:extLst>
          </p:cNvPr>
          <p:cNvSpPr/>
          <p:nvPr/>
        </p:nvSpPr>
        <p:spPr>
          <a:xfrm>
            <a:off x="8016242" y="2871907"/>
            <a:ext cx="1810983" cy="7507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4" name="Rectangle 23">
            <a:extLst>
              <a:ext uri="{FF2B5EF4-FFF2-40B4-BE49-F238E27FC236}">
                <a16:creationId xmlns:a16="http://schemas.microsoft.com/office/drawing/2014/main" id="{99D5C27A-5688-2A3F-BE2B-C5EE6EBAB2CE}"/>
              </a:ext>
            </a:extLst>
          </p:cNvPr>
          <p:cNvSpPr/>
          <p:nvPr/>
        </p:nvSpPr>
        <p:spPr>
          <a:xfrm>
            <a:off x="8016243" y="3827165"/>
            <a:ext cx="1810983" cy="7507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Rectangle 24">
            <a:extLst>
              <a:ext uri="{FF2B5EF4-FFF2-40B4-BE49-F238E27FC236}">
                <a16:creationId xmlns:a16="http://schemas.microsoft.com/office/drawing/2014/main" id="{A0A1FA41-C548-E717-FC9B-1E163E54D6AD}"/>
              </a:ext>
            </a:extLst>
          </p:cNvPr>
          <p:cNvSpPr/>
          <p:nvPr/>
        </p:nvSpPr>
        <p:spPr>
          <a:xfrm>
            <a:off x="8016245" y="4782991"/>
            <a:ext cx="1810983" cy="7507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Rectangle 25">
            <a:extLst>
              <a:ext uri="{FF2B5EF4-FFF2-40B4-BE49-F238E27FC236}">
                <a16:creationId xmlns:a16="http://schemas.microsoft.com/office/drawing/2014/main" id="{D9CCAE83-0798-D0D1-9B34-034719E8FE00}"/>
              </a:ext>
            </a:extLst>
          </p:cNvPr>
          <p:cNvSpPr/>
          <p:nvPr/>
        </p:nvSpPr>
        <p:spPr>
          <a:xfrm>
            <a:off x="8016244" y="5738817"/>
            <a:ext cx="1810983" cy="7507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Rectangle 26">
            <a:extLst>
              <a:ext uri="{FF2B5EF4-FFF2-40B4-BE49-F238E27FC236}">
                <a16:creationId xmlns:a16="http://schemas.microsoft.com/office/drawing/2014/main" id="{298E8714-60A4-9C76-7873-8B8EFA631C22}"/>
              </a:ext>
            </a:extLst>
          </p:cNvPr>
          <p:cNvSpPr/>
          <p:nvPr/>
        </p:nvSpPr>
        <p:spPr>
          <a:xfrm>
            <a:off x="8018786" y="6694643"/>
            <a:ext cx="1810983" cy="7507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26" name="Picture 2" descr="Lampiris">
            <a:extLst>
              <a:ext uri="{FF2B5EF4-FFF2-40B4-BE49-F238E27FC236}">
                <a16:creationId xmlns:a16="http://schemas.microsoft.com/office/drawing/2014/main" id="{5D6829D6-2161-9784-73CC-C069AAFA1B9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571" t="22608" r="7779" b="16614"/>
          <a:stretch/>
        </p:blipFill>
        <p:spPr bwMode="auto">
          <a:xfrm>
            <a:off x="8119654" y="5841963"/>
            <a:ext cx="1594862" cy="61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2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oneTexte 32">
            <a:extLst>
              <a:ext uri="{FF2B5EF4-FFF2-40B4-BE49-F238E27FC236}">
                <a16:creationId xmlns:a16="http://schemas.microsoft.com/office/drawing/2014/main" id="{060ACF8F-8251-14F4-1A29-3090132868D6}"/>
              </a:ext>
            </a:extLst>
          </p:cNvPr>
          <p:cNvSpPr txBox="1"/>
          <p:nvPr/>
        </p:nvSpPr>
        <p:spPr>
          <a:xfrm>
            <a:off x="589585" y="349892"/>
            <a:ext cx="9421673" cy="461665"/>
          </a:xfrm>
          <a:prstGeom prst="rect">
            <a:avLst/>
          </a:prstGeom>
          <a:noFill/>
        </p:spPr>
        <p:txBody>
          <a:bodyPr wrap="square">
            <a:spAutoFit/>
          </a:bodyPr>
          <a:lstStyle/>
          <a:p>
            <a:r>
              <a:rPr lang="en-GB" sz="2400" b="1" noProof="0" dirty="0"/>
              <a:t>Electricity industry – From monopoly to liberalisation</a:t>
            </a:r>
          </a:p>
        </p:txBody>
      </p:sp>
      <p:sp>
        <p:nvSpPr>
          <p:cNvPr id="47" name="ZoneTexte 46">
            <a:extLst>
              <a:ext uri="{FF2B5EF4-FFF2-40B4-BE49-F238E27FC236}">
                <a16:creationId xmlns:a16="http://schemas.microsoft.com/office/drawing/2014/main" id="{881AF6F0-E3BE-5115-A657-6FEA73179F08}"/>
              </a:ext>
            </a:extLst>
          </p:cNvPr>
          <p:cNvSpPr txBox="1"/>
          <p:nvPr/>
        </p:nvSpPr>
        <p:spPr>
          <a:xfrm>
            <a:off x="589584" y="1120775"/>
            <a:ext cx="9421673" cy="707886"/>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Historically, the electricity industry was organised as a </a:t>
            </a:r>
            <a:r>
              <a:rPr lang="en-GB" sz="2000" b="1" noProof="0" dirty="0">
                <a:solidFill>
                  <a:srgbClr val="F59813"/>
                </a:solidFill>
                <a:latin typeface="Arial" panose="020B0604020202020204" pitchFamily="34" charset="0"/>
                <a:cs typeface="Arial" panose="020B0604020202020204" pitchFamily="34" charset="0"/>
              </a:rPr>
              <a:t>monopoly </a:t>
            </a:r>
            <a:r>
              <a:rPr lang="en-GB" sz="2000" noProof="0" dirty="0">
                <a:solidFill>
                  <a:schemeClr val="tx1"/>
                </a:solidFill>
                <a:latin typeface="Arial" panose="020B0604020202020204" pitchFamily="34" charset="0"/>
                <a:cs typeface="Arial" panose="020B0604020202020204" pitchFamily="34" charset="0"/>
              </a:rPr>
              <a:t>in Belgium</a:t>
            </a:r>
            <a:r>
              <a:rPr lang="en-GB" sz="2000" noProof="0" dirty="0">
                <a:latin typeface="Arial" panose="020B0604020202020204" pitchFamily="34" charset="0"/>
                <a:cs typeface="Arial" panose="020B0604020202020204" pitchFamily="34" charset="0"/>
              </a:rPr>
              <a:t>. Nowadays, it is significantly </a:t>
            </a:r>
            <a:r>
              <a:rPr lang="en-GB" sz="2000" b="1" noProof="0" dirty="0">
                <a:solidFill>
                  <a:srgbClr val="B249E0"/>
                </a:solidFill>
                <a:latin typeface="Arial" panose="020B0604020202020204" pitchFamily="34" charset="0"/>
                <a:cs typeface="Arial" panose="020B0604020202020204" pitchFamily="34" charset="0"/>
              </a:rPr>
              <a:t>liberalised</a:t>
            </a:r>
            <a:r>
              <a:rPr lang="en-GB" sz="2000" noProof="0" dirty="0">
                <a:latin typeface="Arial" panose="020B0604020202020204" pitchFamily="34" charset="0"/>
                <a:cs typeface="Arial" panose="020B0604020202020204" pitchFamily="34" charset="0"/>
              </a:rPr>
              <a:t>:</a:t>
            </a:r>
          </a:p>
        </p:txBody>
      </p:sp>
      <p:sp>
        <p:nvSpPr>
          <p:cNvPr id="48" name="Rectangle 47">
            <a:extLst>
              <a:ext uri="{FF2B5EF4-FFF2-40B4-BE49-F238E27FC236}">
                <a16:creationId xmlns:a16="http://schemas.microsoft.com/office/drawing/2014/main" id="{DFDD4A55-2CCB-A7C1-DC70-195441EEA543}"/>
              </a:ext>
            </a:extLst>
          </p:cNvPr>
          <p:cNvSpPr/>
          <p:nvPr/>
        </p:nvSpPr>
        <p:spPr>
          <a:xfrm>
            <a:off x="981258" y="2137879"/>
            <a:ext cx="8730884" cy="5271203"/>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0" name="ZoneTexte 49">
            <a:extLst>
              <a:ext uri="{FF2B5EF4-FFF2-40B4-BE49-F238E27FC236}">
                <a16:creationId xmlns:a16="http://schemas.microsoft.com/office/drawing/2014/main" id="{6385B951-1F6F-1027-CFCB-2E4A2E477741}"/>
              </a:ext>
            </a:extLst>
          </p:cNvPr>
          <p:cNvSpPr txBox="1"/>
          <p:nvPr/>
        </p:nvSpPr>
        <p:spPr>
          <a:xfrm>
            <a:off x="1143668" y="2443382"/>
            <a:ext cx="3544022" cy="369332"/>
          </a:xfrm>
          <a:prstGeom prst="rect">
            <a:avLst/>
          </a:prstGeom>
          <a:noFill/>
        </p:spPr>
        <p:txBody>
          <a:bodyPr wrap="square">
            <a:spAutoFit/>
          </a:bodyPr>
          <a:lstStyle/>
          <a:p>
            <a:pPr algn="ctr"/>
            <a:r>
              <a:rPr lang="en-GB" u="sng" noProof="0" dirty="0">
                <a:latin typeface="Arial" panose="020B0604020202020204" pitchFamily="34" charset="0"/>
                <a:cs typeface="Arial" panose="020B0604020202020204" pitchFamily="34" charset="0"/>
              </a:rPr>
              <a:t>Before the liberalisation:</a:t>
            </a:r>
          </a:p>
        </p:txBody>
      </p:sp>
      <p:sp>
        <p:nvSpPr>
          <p:cNvPr id="51" name="ZoneTexte 50">
            <a:extLst>
              <a:ext uri="{FF2B5EF4-FFF2-40B4-BE49-F238E27FC236}">
                <a16:creationId xmlns:a16="http://schemas.microsoft.com/office/drawing/2014/main" id="{C09A911E-6371-3174-E2C6-E7945E871BE1}"/>
              </a:ext>
            </a:extLst>
          </p:cNvPr>
          <p:cNvSpPr txBox="1"/>
          <p:nvPr/>
        </p:nvSpPr>
        <p:spPr>
          <a:xfrm>
            <a:off x="5118100" y="2443382"/>
            <a:ext cx="3613122" cy="369332"/>
          </a:xfrm>
          <a:prstGeom prst="rect">
            <a:avLst/>
          </a:prstGeom>
          <a:noFill/>
        </p:spPr>
        <p:txBody>
          <a:bodyPr wrap="square">
            <a:spAutoFit/>
          </a:bodyPr>
          <a:lstStyle/>
          <a:p>
            <a:pPr algn="ctr"/>
            <a:r>
              <a:rPr lang="en-GB" u="sng" noProof="0" dirty="0">
                <a:latin typeface="Arial" panose="020B0604020202020204" pitchFamily="34" charset="0"/>
                <a:cs typeface="Arial" panose="020B0604020202020204" pitchFamily="34" charset="0"/>
              </a:rPr>
              <a:t>After the liberalisation:</a:t>
            </a:r>
          </a:p>
        </p:txBody>
      </p:sp>
      <p:sp>
        <p:nvSpPr>
          <p:cNvPr id="52" name="Slide Number Placeholder 6">
            <a:extLst>
              <a:ext uri="{FF2B5EF4-FFF2-40B4-BE49-F238E27FC236}">
                <a16:creationId xmlns:a16="http://schemas.microsoft.com/office/drawing/2014/main" id="{E14E9625-A984-F9C1-C32A-F0FCF42C97FB}"/>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15</a:t>
            </a:fld>
            <a:endParaRPr lang="en-GB" sz="1350" spc="80" noProof="0" dirty="0"/>
          </a:p>
        </p:txBody>
      </p:sp>
      <p:pic>
        <p:nvPicPr>
          <p:cNvPr id="3" name="Image 2">
            <a:extLst>
              <a:ext uri="{FF2B5EF4-FFF2-40B4-BE49-F238E27FC236}">
                <a16:creationId xmlns:a16="http://schemas.microsoft.com/office/drawing/2014/main" id="{92397BE4-01EA-C074-DD71-33484D6D8E8B}"/>
              </a:ext>
            </a:extLst>
          </p:cNvPr>
          <p:cNvPicPr>
            <a:picLocks noChangeAspect="1"/>
          </p:cNvPicPr>
          <p:nvPr/>
        </p:nvPicPr>
        <p:blipFill>
          <a:blip r:embed="rId2"/>
          <a:srcRect b="10376"/>
          <a:stretch/>
        </p:blipFill>
        <p:spPr>
          <a:xfrm>
            <a:off x="1889148" y="3043653"/>
            <a:ext cx="7538903" cy="39838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A4D7285-20C6-4FCF-0927-BDE2A8FE411E}"/>
              </a:ext>
            </a:extLst>
          </p:cNvPr>
          <p:cNvSpPr txBox="1"/>
          <p:nvPr/>
        </p:nvSpPr>
        <p:spPr>
          <a:xfrm>
            <a:off x="589585" y="349892"/>
            <a:ext cx="9421673" cy="461665"/>
          </a:xfrm>
          <a:prstGeom prst="rect">
            <a:avLst/>
          </a:prstGeom>
          <a:noFill/>
        </p:spPr>
        <p:txBody>
          <a:bodyPr wrap="square">
            <a:spAutoFit/>
          </a:bodyPr>
          <a:lstStyle/>
          <a:p>
            <a:r>
              <a:rPr lang="en-GB" sz="2400" b="1" noProof="0" dirty="0"/>
              <a:t>Electricity Markets – What is traded</a:t>
            </a: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15FCB583-1013-6F00-8B75-D231A2EFC27F}"/>
                  </a:ext>
                </a:extLst>
              </p:cNvPr>
              <p:cNvSpPr txBox="1"/>
              <p:nvPr/>
            </p:nvSpPr>
            <p:spPr>
              <a:xfrm>
                <a:off x="589584" y="1345820"/>
                <a:ext cx="9421673" cy="5693866"/>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basic unit traded in electricity markets is generally power </a:t>
                </a:r>
                <a:r>
                  <a:rPr lang="en-GB" sz="2000" i="1" noProof="0" dirty="0">
                    <a:latin typeface="Cambria" panose="02040503050406030204" pitchFamily="18" charset="0"/>
                    <a:ea typeface="Cambria" panose="02040503050406030204" pitchFamily="18" charset="0"/>
                    <a:cs typeface="Arial" panose="020B0604020202020204" pitchFamily="34" charset="0"/>
                  </a:rPr>
                  <a:t>P</a:t>
                </a:r>
                <a:r>
                  <a:rPr lang="en-GB" sz="2000" noProof="0" dirty="0">
                    <a:latin typeface="Arial" panose="020B0604020202020204" pitchFamily="34" charset="0"/>
                    <a:cs typeface="Arial" panose="020B0604020202020204" pitchFamily="34" charset="0"/>
                  </a:rPr>
                  <a:t> over a specific period of time </a:t>
                </a:r>
                <a:r>
                  <a:rPr lang="en-GB" sz="2000" i="1" noProof="0" dirty="0">
                    <a:latin typeface="Cambria" panose="02040503050406030204" pitchFamily="18" charset="0"/>
                    <a:ea typeface="Cambria" panose="02040503050406030204" pitchFamily="18" charset="0"/>
                    <a:cs typeface="Arial" panose="020B0604020202020204" pitchFamily="34" charset="0"/>
                  </a:rPr>
                  <a:t>T</a:t>
                </a:r>
                <a:r>
                  <a:rPr lang="en-GB" sz="2000" noProof="0" dirty="0">
                    <a:latin typeface="Arial" panose="020B0604020202020204" pitchFamily="34" charset="0"/>
                    <a:cs typeface="Arial" panose="020B0604020202020204" pitchFamily="34" charset="0"/>
                  </a:rPr>
                  <a:t>:</a:t>
                </a:r>
              </a:p>
              <a:p>
                <a:pPr algn="just"/>
                <a:endParaRPr lang="en-GB" sz="12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(Electrical) power is expressed in </a:t>
                </a:r>
                <a:r>
                  <a:rPr lang="en-GB" sz="2000" b="1" noProof="0" dirty="0">
                    <a:latin typeface="Arial" panose="020B0604020202020204" pitchFamily="34" charset="0"/>
                    <a:cs typeface="Arial" panose="020B0604020202020204" pitchFamily="34" charset="0"/>
                  </a:rPr>
                  <a:t>Watts (W)</a:t>
                </a:r>
                <a:r>
                  <a:rPr lang="en-GB" sz="2000" noProof="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Time is measured as a duration in seconds (s).</a:t>
                </a:r>
              </a:p>
              <a:p>
                <a:pPr algn="just"/>
                <a:endParaRPr lang="en-GB" sz="12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A quantity of energy </a:t>
                </a:r>
                <a:r>
                  <a:rPr lang="en-GB" sz="2000" i="1" noProof="0" dirty="0">
                    <a:latin typeface="Cambria" panose="02040503050406030204" pitchFamily="18" charset="0"/>
                    <a:ea typeface="Cambria" panose="02040503050406030204" pitchFamily="18" charset="0"/>
                    <a:cs typeface="Arial" panose="020B0604020202020204" pitchFamily="34" charset="0"/>
                  </a:rPr>
                  <a:t>E</a:t>
                </a:r>
                <a:r>
                  <a:rPr lang="en-GB" sz="2000" noProof="0" dirty="0">
                    <a:latin typeface="Arial" panose="020B0604020202020204" pitchFamily="34" charset="0"/>
                    <a:cs typeface="Arial" panose="020B0604020202020204" pitchFamily="34" charset="0"/>
                  </a:rPr>
                  <a:t>, expressed in Joules (J), is the product of power and time:</a:t>
                </a: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In electricity markets, </a:t>
                </a:r>
                <a:r>
                  <a:rPr lang="en-GB" sz="2000" b="1" noProof="0" dirty="0">
                    <a:latin typeface="Arial" panose="020B0604020202020204" pitchFamily="34" charset="0"/>
                    <a:cs typeface="Arial" panose="020B0604020202020204" pitchFamily="34" charset="0"/>
                  </a:rPr>
                  <a:t>energy volumes are usually expressed in Watt-hours (</a:t>
                </a:r>
                <a:r>
                  <a:rPr lang="en-GB" sz="2000" b="1" noProof="0" dirty="0" err="1">
                    <a:latin typeface="Arial" panose="020B0604020202020204" pitchFamily="34" charset="0"/>
                    <a:cs typeface="Arial" panose="020B0604020202020204" pitchFamily="34" charset="0"/>
                  </a:rPr>
                  <a:t>Wh</a:t>
                </a:r>
                <a:r>
                  <a:rPr lang="en-GB" sz="2000" b="1" noProof="0" dirty="0">
                    <a:latin typeface="Arial" panose="020B0604020202020204" pitchFamily="34" charset="0"/>
                    <a:cs typeface="Arial" panose="020B0604020202020204" pitchFamily="34" charset="0"/>
                  </a:rPr>
                  <a:t>) </a:t>
                </a:r>
                <a:r>
                  <a:rPr lang="en-GB" sz="2000" noProof="0" dirty="0">
                    <a:latin typeface="Arial" panose="020B0604020202020204" pitchFamily="34" charset="0"/>
                    <a:cs typeface="Arial" panose="020B0604020202020204" pitchFamily="34" charset="0"/>
                  </a:rPr>
                  <a:t>rather than Joules, using prefixes like kilo (k), mega (M), giga (G), or tera (T). MWh is the preferred unit for traders, while kWh is commonly used for domestic consumers (</a:t>
                </a:r>
                <a:r>
                  <a:rPr lang="en-GB" sz="2000" noProof="0" dirty="0">
                    <a:solidFill>
                      <a:schemeClr val="tx1"/>
                    </a:solidFill>
                    <a:latin typeface="Arial" panose="020B0604020202020204" pitchFamily="34" charset="0"/>
                    <a:cs typeface="Arial" panose="020B0604020202020204" pitchFamily="34" charset="0"/>
                  </a:rPr>
                  <a:t>Conversion: 1 kWh = 1,000 W </a:t>
                </a:r>
                <a14:m>
                  <m:oMath xmlns:m="http://schemas.openxmlformats.org/officeDocument/2006/math">
                    <m:r>
                      <a:rPr lang="en-GB" sz="2000" b="0" i="1" noProof="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GB" sz="2000" noProof="0" dirty="0">
                    <a:solidFill>
                      <a:schemeClr val="tx1"/>
                    </a:solidFill>
                    <a:latin typeface="Arial" panose="020B0604020202020204" pitchFamily="34" charset="0"/>
                    <a:cs typeface="Arial" panose="020B0604020202020204" pitchFamily="34" charset="0"/>
                  </a:rPr>
                  <a:t> 3,600 s = 3.6 MJ).</a:t>
                </a:r>
              </a:p>
              <a:p>
                <a:pPr algn="just"/>
                <a:endParaRPr lang="en-GB" sz="2000" noProof="0" dirty="0">
                  <a:solidFill>
                    <a:schemeClr val="tx1"/>
                  </a:solidFill>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In electricity markets, a</a:t>
                </a:r>
                <a:r>
                  <a:rPr lang="en-GB" sz="2000" noProof="0" dirty="0"/>
                  <a:t> </a:t>
                </a:r>
                <a:r>
                  <a:rPr lang="en-GB" sz="2000" b="1" noProof="0" dirty="0"/>
                  <a:t>market period</a:t>
                </a:r>
                <a:r>
                  <a:rPr lang="en-GB" sz="2000" noProof="0" dirty="0"/>
                  <a:t> refers to a specific time interval</a:t>
                </a:r>
                <a:r>
                  <a:rPr lang="en-GB" sz="2000" b="1" noProof="0" dirty="0"/>
                  <a:t>*</a:t>
                </a:r>
                <a:r>
                  <a:rPr lang="en-GB" sz="2000" noProof="0" dirty="0"/>
                  <a:t> during which market participants can buy or sell electricity.</a:t>
                </a:r>
                <a:endParaRPr lang="en-GB" sz="2000" noProof="0" dirty="0">
                  <a:solidFill>
                    <a:schemeClr val="tx1"/>
                  </a:solidFill>
                  <a:latin typeface="Arial" panose="020B0604020202020204" pitchFamily="34" charset="0"/>
                  <a:cs typeface="Arial" panose="020B0604020202020204" pitchFamily="34" charset="0"/>
                </a:endParaRPr>
              </a:p>
            </p:txBody>
          </p:sp>
        </mc:Choice>
        <mc:Fallback xmlns="">
          <p:sp>
            <p:nvSpPr>
              <p:cNvPr id="12" name="ZoneTexte 11">
                <a:extLst>
                  <a:ext uri="{FF2B5EF4-FFF2-40B4-BE49-F238E27FC236}">
                    <a16:creationId xmlns:a16="http://schemas.microsoft.com/office/drawing/2014/main" id="{15FCB583-1013-6F00-8B75-D231A2EFC27F}"/>
                  </a:ext>
                </a:extLst>
              </p:cNvPr>
              <p:cNvSpPr txBox="1">
                <a:spLocks noRot="1" noChangeAspect="1" noMove="1" noResize="1" noEditPoints="1" noAdjustHandles="1" noChangeArrowheads="1" noChangeShapeType="1" noTextEdit="1"/>
              </p:cNvSpPr>
              <p:nvPr/>
            </p:nvSpPr>
            <p:spPr>
              <a:xfrm>
                <a:off x="589584" y="1345820"/>
                <a:ext cx="9421673" cy="5693866"/>
              </a:xfrm>
              <a:prstGeom prst="rect">
                <a:avLst/>
              </a:prstGeom>
              <a:blipFill>
                <a:blip r:embed="rId3"/>
                <a:stretch>
                  <a:fillRect l="-712" t="-642" r="-647" b="-1071"/>
                </a:stretch>
              </a:blipFill>
            </p:spPr>
            <p:txBody>
              <a:bodyPr/>
              <a:lstStyle/>
              <a:p>
                <a:r>
                  <a:rPr lang="en-GB">
                    <a:noFill/>
                  </a:rPr>
                  <a:t> </a:t>
                </a:r>
              </a:p>
            </p:txBody>
          </p:sp>
        </mc:Fallback>
      </mc:AlternateContent>
      <p:sp>
        <p:nvSpPr>
          <p:cNvPr id="15" name="ZoneTexte 14">
            <a:extLst>
              <a:ext uri="{FF2B5EF4-FFF2-40B4-BE49-F238E27FC236}">
                <a16:creationId xmlns:a16="http://schemas.microsoft.com/office/drawing/2014/main" id="{D25F16F3-4F30-AE1A-810B-904402F36199}"/>
              </a:ext>
            </a:extLst>
          </p:cNvPr>
          <p:cNvSpPr txBox="1"/>
          <p:nvPr/>
        </p:nvSpPr>
        <p:spPr>
          <a:xfrm>
            <a:off x="3986747" y="3859629"/>
            <a:ext cx="2719906" cy="400110"/>
          </a:xfrm>
          <a:prstGeom prst="rect">
            <a:avLst/>
          </a:prstGeom>
          <a:noFill/>
        </p:spPr>
        <p:txBody>
          <a:bodyPr wrap="square">
            <a:spAutoFit/>
          </a:bodyPr>
          <a:lstStyle/>
          <a:p>
            <a:pPr algn="ctr"/>
            <a:r>
              <a:rPr lang="en-GB" sz="2000" i="1" noProof="0" dirty="0">
                <a:latin typeface="Cambria" panose="02040503050406030204" pitchFamily="18" charset="0"/>
                <a:ea typeface="Cambria" panose="02040503050406030204" pitchFamily="18" charset="0"/>
                <a:cs typeface="Arial" panose="020B0604020202020204" pitchFamily="34" charset="0"/>
              </a:rPr>
              <a:t>E </a:t>
            </a:r>
            <a:r>
              <a:rPr lang="en-GB" sz="2000" noProof="0" dirty="0">
                <a:latin typeface="Arial" panose="020B0604020202020204" pitchFamily="34" charset="0"/>
                <a:cs typeface="Arial" panose="020B0604020202020204" pitchFamily="34" charset="0"/>
              </a:rPr>
              <a:t>[J] = </a:t>
            </a:r>
            <a:r>
              <a:rPr lang="en-GB" sz="2000" i="1" noProof="0" dirty="0">
                <a:latin typeface="Cambria" panose="02040503050406030204" pitchFamily="18" charset="0"/>
                <a:ea typeface="Cambria" panose="02040503050406030204" pitchFamily="18" charset="0"/>
                <a:cs typeface="Arial" panose="020B0604020202020204" pitchFamily="34" charset="0"/>
              </a:rPr>
              <a:t>P </a:t>
            </a:r>
            <a:r>
              <a:rPr lang="en-GB" sz="2000" noProof="0" dirty="0">
                <a:latin typeface="Arial" panose="020B0604020202020204" pitchFamily="34" charset="0"/>
                <a:cs typeface="Arial" panose="020B0604020202020204" pitchFamily="34" charset="0"/>
              </a:rPr>
              <a:t>[W] * </a:t>
            </a:r>
            <a:r>
              <a:rPr lang="en-GB" sz="2000" i="1" noProof="0" dirty="0">
                <a:latin typeface="Cambria" panose="02040503050406030204" pitchFamily="18" charset="0"/>
                <a:ea typeface="Cambria" panose="02040503050406030204" pitchFamily="18" charset="0"/>
                <a:cs typeface="Arial" panose="020B0604020202020204" pitchFamily="34" charset="0"/>
              </a:rPr>
              <a:t>T </a:t>
            </a:r>
            <a:r>
              <a:rPr lang="en-GB" sz="2000" noProof="0" dirty="0">
                <a:latin typeface="Arial" panose="020B0604020202020204" pitchFamily="34" charset="0"/>
                <a:cs typeface="Arial" panose="020B0604020202020204" pitchFamily="34" charset="0"/>
              </a:rPr>
              <a:t>[s]</a:t>
            </a:r>
          </a:p>
        </p:txBody>
      </p:sp>
      <p:sp>
        <p:nvSpPr>
          <p:cNvPr id="16" name="Rectangle 15">
            <a:extLst>
              <a:ext uri="{FF2B5EF4-FFF2-40B4-BE49-F238E27FC236}">
                <a16:creationId xmlns:a16="http://schemas.microsoft.com/office/drawing/2014/main" id="{F2A35FF9-3DCB-86F4-4F63-1B1A21781059}"/>
              </a:ext>
            </a:extLst>
          </p:cNvPr>
          <p:cNvSpPr/>
          <p:nvPr/>
        </p:nvSpPr>
        <p:spPr>
          <a:xfrm>
            <a:off x="3175000" y="3690114"/>
            <a:ext cx="4343400" cy="76200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Slide Number Placeholder 6">
            <a:extLst>
              <a:ext uri="{FF2B5EF4-FFF2-40B4-BE49-F238E27FC236}">
                <a16:creationId xmlns:a16="http://schemas.microsoft.com/office/drawing/2014/main" id="{D06DCA03-86F1-58E8-17CF-0334681122DE}"/>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16</a:t>
            </a:fld>
            <a:endParaRPr lang="en-GB" sz="1350" spc="80" noProof="0" dirty="0"/>
          </a:p>
        </p:txBody>
      </p:sp>
      <p:sp>
        <p:nvSpPr>
          <p:cNvPr id="2" name="ZoneTexte 1">
            <a:extLst>
              <a:ext uri="{FF2B5EF4-FFF2-40B4-BE49-F238E27FC236}">
                <a16:creationId xmlns:a16="http://schemas.microsoft.com/office/drawing/2014/main" id="{0B61A38C-4879-2C8C-8A0E-19DD573595DE}"/>
              </a:ext>
            </a:extLst>
          </p:cNvPr>
          <p:cNvSpPr txBox="1"/>
          <p:nvPr/>
        </p:nvSpPr>
        <p:spPr>
          <a:xfrm>
            <a:off x="66040" y="7639684"/>
            <a:ext cx="8840882" cy="276999"/>
          </a:xfrm>
          <a:prstGeom prst="rect">
            <a:avLst/>
          </a:prstGeom>
          <a:noFill/>
        </p:spPr>
        <p:txBody>
          <a:bodyPr wrap="none" rtlCol="0">
            <a:spAutoFit/>
          </a:bodyPr>
          <a:lstStyle/>
          <a:p>
            <a:r>
              <a:rPr lang="en-GB" sz="1200" noProof="0" dirty="0">
                <a:latin typeface="Arial" panose="020B0604020202020204" pitchFamily="34" charset="0"/>
                <a:cs typeface="Arial" panose="020B0604020202020204" pitchFamily="34" charset="0"/>
              </a:rPr>
              <a:t>*Typically 15 minutes in the EU, but it may be different in other countries (five-minute intervals in the intraday market in the 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a:extLst>
              <a:ext uri="{FF2B5EF4-FFF2-40B4-BE49-F238E27FC236}">
                <a16:creationId xmlns:a16="http://schemas.microsoft.com/office/drawing/2014/main" id="{9B15038B-EB33-0E3A-EB8C-7C58068060EC}"/>
              </a:ext>
            </a:extLst>
          </p:cNvPr>
          <p:cNvSpPr txBox="1"/>
          <p:nvPr/>
        </p:nvSpPr>
        <p:spPr>
          <a:xfrm>
            <a:off x="589585" y="349892"/>
            <a:ext cx="9421673" cy="461665"/>
          </a:xfrm>
          <a:prstGeom prst="rect">
            <a:avLst/>
          </a:prstGeom>
          <a:noFill/>
        </p:spPr>
        <p:txBody>
          <a:bodyPr wrap="square">
            <a:spAutoFit/>
          </a:bodyPr>
          <a:lstStyle/>
          <a:p>
            <a:r>
              <a:rPr lang="en-GB" sz="2400" b="1" noProof="0" dirty="0"/>
              <a:t>Electricity Markets – Overview</a:t>
            </a:r>
          </a:p>
        </p:txBody>
      </p:sp>
      <p:sp>
        <p:nvSpPr>
          <p:cNvPr id="50" name="Slide Number Placeholder 6">
            <a:extLst>
              <a:ext uri="{FF2B5EF4-FFF2-40B4-BE49-F238E27FC236}">
                <a16:creationId xmlns:a16="http://schemas.microsoft.com/office/drawing/2014/main" id="{8FB4A7EE-02E0-5278-1D95-AE82B9B79007}"/>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17</a:t>
            </a:fld>
            <a:endParaRPr lang="en-GB" sz="1350" spc="80" noProof="0" dirty="0"/>
          </a:p>
        </p:txBody>
      </p:sp>
      <p:pic>
        <p:nvPicPr>
          <p:cNvPr id="56" name="Image 55">
            <a:extLst>
              <a:ext uri="{FF2B5EF4-FFF2-40B4-BE49-F238E27FC236}">
                <a16:creationId xmlns:a16="http://schemas.microsoft.com/office/drawing/2014/main" id="{2DDB0466-0397-9980-FDAF-F2A04F39C0B6}"/>
              </a:ext>
            </a:extLst>
          </p:cNvPr>
          <p:cNvPicPr>
            <a:picLocks noChangeAspect="1"/>
          </p:cNvPicPr>
          <p:nvPr/>
        </p:nvPicPr>
        <p:blipFill>
          <a:blip r:embed="rId2"/>
          <a:stretch>
            <a:fillRect/>
          </a:stretch>
        </p:blipFill>
        <p:spPr>
          <a:xfrm>
            <a:off x="768350" y="2416175"/>
            <a:ext cx="9156700" cy="3744073"/>
          </a:xfrm>
          <a:prstGeom prst="rect">
            <a:avLst/>
          </a:prstGeom>
        </p:spPr>
      </p:pic>
      <p:sp>
        <p:nvSpPr>
          <p:cNvPr id="2" name="Rectangle 1">
            <a:extLst>
              <a:ext uri="{FF2B5EF4-FFF2-40B4-BE49-F238E27FC236}">
                <a16:creationId xmlns:a16="http://schemas.microsoft.com/office/drawing/2014/main" id="{924DA6EB-81B6-3DD5-40FC-489D425FA6BA}"/>
              </a:ext>
            </a:extLst>
          </p:cNvPr>
          <p:cNvSpPr/>
          <p:nvPr/>
        </p:nvSpPr>
        <p:spPr>
          <a:xfrm>
            <a:off x="1203468" y="2684206"/>
            <a:ext cx="117987" cy="194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ZoneTexte 2">
            <a:extLst>
              <a:ext uri="{FF2B5EF4-FFF2-40B4-BE49-F238E27FC236}">
                <a16:creationId xmlns:a16="http://schemas.microsoft.com/office/drawing/2014/main" id="{DD4447DC-9E8A-B1A5-60E7-D63C5434F333}"/>
              </a:ext>
            </a:extLst>
          </p:cNvPr>
          <p:cNvSpPr txBox="1"/>
          <p:nvPr/>
        </p:nvSpPr>
        <p:spPr>
          <a:xfrm>
            <a:off x="1150373" y="2631543"/>
            <a:ext cx="224175" cy="292388"/>
          </a:xfrm>
          <a:prstGeom prst="rect">
            <a:avLst/>
          </a:prstGeom>
          <a:noFill/>
        </p:spPr>
        <p:txBody>
          <a:bodyPr wrap="square" rtlCol="0">
            <a:spAutoFit/>
          </a:bodyPr>
          <a:lstStyle/>
          <a:p>
            <a:r>
              <a:rPr lang="en-GB" sz="1300" noProof="0" dirty="0"/>
              <a:t>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D120E7E-841E-5C99-6059-00597175BB20}"/>
              </a:ext>
            </a:extLst>
          </p:cNvPr>
          <p:cNvSpPr txBox="1"/>
          <p:nvPr/>
        </p:nvSpPr>
        <p:spPr>
          <a:xfrm>
            <a:off x="546101" y="349892"/>
            <a:ext cx="7772399" cy="461665"/>
          </a:xfrm>
          <a:prstGeom prst="rect">
            <a:avLst/>
          </a:prstGeom>
          <a:noFill/>
        </p:spPr>
        <p:txBody>
          <a:bodyPr wrap="square">
            <a:spAutoFit/>
          </a:bodyPr>
          <a:lstStyle/>
          <a:p>
            <a:r>
              <a:rPr lang="en-GB" sz="2400" b="1" noProof="0" dirty="0"/>
              <a:t>Presentation of the forward and futures markets </a:t>
            </a:r>
          </a:p>
        </p:txBody>
      </p:sp>
      <p:sp>
        <p:nvSpPr>
          <p:cNvPr id="10" name="ZoneTexte 9">
            <a:extLst>
              <a:ext uri="{FF2B5EF4-FFF2-40B4-BE49-F238E27FC236}">
                <a16:creationId xmlns:a16="http://schemas.microsoft.com/office/drawing/2014/main" id="{AD277BE9-F000-A94C-9636-34D99DC18C04}"/>
              </a:ext>
            </a:extLst>
          </p:cNvPr>
          <p:cNvSpPr txBox="1"/>
          <p:nvPr/>
        </p:nvSpPr>
        <p:spPr>
          <a:xfrm>
            <a:off x="546101" y="1916111"/>
            <a:ext cx="9524999" cy="4678204"/>
          </a:xfrm>
          <a:prstGeom prst="rect">
            <a:avLst/>
          </a:prstGeom>
          <a:noFill/>
        </p:spPr>
        <p:txBody>
          <a:bodyPr wrap="square" lIns="91440" tIns="45720" rIns="91440" bIns="45720" anchor="t">
            <a:spAutoFit/>
          </a:bodyPr>
          <a:lstStyle/>
          <a:p>
            <a:pPr algn="just"/>
            <a:r>
              <a:rPr lang="en-GB" sz="2000" noProof="0" dirty="0">
                <a:latin typeface="Arial"/>
                <a:cs typeface="Arial"/>
              </a:rPr>
              <a:t>Each participant on these markets can submit an </a:t>
            </a:r>
            <a:r>
              <a:rPr lang="en-GB" sz="2000" b="1" noProof="0" dirty="0">
                <a:latin typeface="Arial"/>
                <a:cs typeface="Arial"/>
              </a:rPr>
              <a:t>order</a:t>
            </a:r>
            <a:r>
              <a:rPr lang="en-GB" sz="2000" noProof="0" dirty="0">
                <a:latin typeface="Arial"/>
                <a:cs typeface="Arial"/>
              </a:rPr>
              <a:t>, which is </a:t>
            </a:r>
            <a:r>
              <a:rPr lang="en-GB" sz="2000" b="1" noProof="0" dirty="0">
                <a:latin typeface="Arial"/>
                <a:cs typeface="Arial"/>
              </a:rPr>
              <a:t>an instruction to buy or sell a certain volume of electricity at a specific price</a:t>
            </a:r>
            <a:r>
              <a:rPr lang="en-GB" sz="2000" noProof="0" dirty="0">
                <a:latin typeface="Arial"/>
                <a:cs typeface="Arial"/>
              </a:rPr>
              <a:t>. The order can be matched with a corresponding order from another participant through a </a:t>
            </a:r>
            <a:r>
              <a:rPr lang="en-GB" sz="2000" b="1" noProof="0" dirty="0">
                <a:latin typeface="Arial"/>
                <a:cs typeface="Arial"/>
              </a:rPr>
              <a:t>long-term bilateral contract</a:t>
            </a:r>
            <a:r>
              <a:rPr lang="en-GB" sz="2000" noProof="0" dirty="0">
                <a:latin typeface="Arial"/>
                <a:cs typeface="Arial"/>
              </a:rPr>
              <a:t>.</a:t>
            </a:r>
            <a:endParaRPr lang="en-GB" sz="2000" noProof="0" dirty="0">
              <a:solidFill>
                <a:srgbClr val="000000"/>
              </a:solidFill>
              <a:latin typeface="Arial"/>
              <a:cs typeface="Arial"/>
            </a:endParaRPr>
          </a:p>
          <a:p>
            <a:pPr algn="just"/>
            <a:endParaRPr lang="en-GB" sz="2000" noProof="0" dirty="0">
              <a:latin typeface="Arial"/>
              <a:cs typeface="Arial"/>
            </a:endParaRPr>
          </a:p>
          <a:p>
            <a:pPr algn="just"/>
            <a:endParaRPr lang="en-GB" sz="2000" noProof="0" dirty="0">
              <a:latin typeface="Arial"/>
              <a:cs typeface="Arial"/>
            </a:endParaRPr>
          </a:p>
          <a:p>
            <a:pPr algn="just"/>
            <a:r>
              <a:rPr lang="en-GB" sz="2000" noProof="0" dirty="0">
                <a:latin typeface="Arial"/>
                <a:cs typeface="Arial"/>
              </a:rPr>
              <a:t>A bilateral contract is an agreement directly negotiated between two parties, typically between a producer, such as a power plant, and a consumer, which could be a large industrial user, a supplier, or a retailer.</a:t>
            </a:r>
          </a:p>
          <a:p>
            <a:pPr algn="just"/>
            <a:endParaRPr lang="en-GB" sz="2000" noProof="0" dirty="0">
              <a:latin typeface="Arial"/>
              <a:cs typeface="Arial"/>
            </a:endParaRPr>
          </a:p>
          <a:p>
            <a:pPr algn="just"/>
            <a:endParaRPr lang="en-GB" sz="2000" noProof="0" dirty="0">
              <a:latin typeface="Arial"/>
              <a:cs typeface="Arial"/>
            </a:endParaRPr>
          </a:p>
          <a:p>
            <a:pPr algn="just"/>
            <a:r>
              <a:rPr lang="en-GB" sz="2000" noProof="0" dirty="0">
                <a:latin typeface="Arial"/>
                <a:cs typeface="Arial"/>
              </a:rPr>
              <a:t>A variety of products are available in long-term contracts, including calendar (yearly), quarterly, or monthly base-load products. </a:t>
            </a:r>
            <a:r>
              <a:rPr lang="en-GB" sz="2000" b="1" noProof="0" dirty="0">
                <a:latin typeface="Arial"/>
                <a:cs typeface="Arial"/>
              </a:rPr>
              <a:t>The trading horizon spans from several years </a:t>
            </a:r>
            <a:r>
              <a:rPr lang="en-GB" sz="2000" b="1" noProof="0" dirty="0">
                <a:effectLst/>
                <a:latin typeface="Arial"/>
                <a:cs typeface="Arial"/>
              </a:rPr>
              <a:t>until </a:t>
            </a:r>
            <a:r>
              <a:rPr lang="en-GB" sz="2000" b="1" noProof="0" dirty="0">
                <a:solidFill>
                  <a:srgbClr val="000000"/>
                </a:solidFill>
                <a:latin typeface="Arial" panose="020B0604020202020204" pitchFamily="34" charset="0"/>
                <a:cs typeface="Arial" panose="020B0604020202020204" pitchFamily="34" charset="0"/>
              </a:rPr>
              <a:t>the beginning (or a few days before the beginning) of the market period covered by the contract.</a:t>
            </a:r>
            <a:endParaRPr lang="en-GB" sz="2000" b="1" noProof="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3F4EA749-4724-EA65-1396-F8EE3BB4E0C0}"/>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18</a:t>
            </a:fld>
            <a:endParaRPr lang="en-GB" sz="1350" spc="80" noProof="0" dirty="0"/>
          </a:p>
        </p:txBody>
      </p:sp>
    </p:spTree>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035C06A-FDF6-7DF4-91D0-D6D89D8A60D8}"/>
              </a:ext>
            </a:extLst>
          </p:cNvPr>
          <p:cNvSpPr txBox="1"/>
          <p:nvPr/>
        </p:nvSpPr>
        <p:spPr>
          <a:xfrm>
            <a:off x="546100" y="2051874"/>
            <a:ext cx="9525000" cy="4401205"/>
          </a:xfrm>
          <a:prstGeom prst="rect">
            <a:avLst/>
          </a:prstGeom>
          <a:noFill/>
        </p:spPr>
        <p:txBody>
          <a:bodyPr wrap="square">
            <a:spAutoFit/>
          </a:bodyPr>
          <a:lstStyle/>
          <a:p>
            <a:pPr algn="just"/>
            <a:r>
              <a:rPr lang="en-GB" sz="2000" b="1" noProof="0" dirty="0">
                <a:latin typeface="Arial" panose="020B0604020202020204" pitchFamily="34" charset="0"/>
                <a:cs typeface="Arial" panose="020B0604020202020204" pitchFamily="34" charset="0"/>
              </a:rPr>
              <a:t>Contracts in the futures market </a:t>
            </a:r>
            <a:r>
              <a:rPr lang="en-GB" sz="2000" noProof="0" dirty="0">
                <a:latin typeface="Arial" panose="020B0604020202020204" pitchFamily="34" charset="0"/>
                <a:cs typeface="Arial" panose="020B0604020202020204" pitchFamily="34" charset="0"/>
              </a:rPr>
              <a:t>are standardised in terms of size, maturity, and specifications (e.g., the volume of electricity, the delivery point). They are traded on organised exchanges like EEX (European Energy Exchange) and ICE </a:t>
            </a:r>
            <a:r>
              <a:rPr lang="en-GB" sz="2000" noProof="0" dirty="0" err="1">
                <a:latin typeface="Arial" panose="020B0604020202020204" pitchFamily="34" charset="0"/>
                <a:cs typeface="Arial" panose="020B0604020202020204" pitchFamily="34" charset="0"/>
              </a:rPr>
              <a:t>Endex</a:t>
            </a:r>
            <a:r>
              <a:rPr lang="en-GB" sz="2000" noProof="0" dirty="0">
                <a:latin typeface="Arial" panose="020B0604020202020204" pitchFamily="34" charset="0"/>
                <a:cs typeface="Arial" panose="020B0604020202020204" pitchFamily="34" charset="0"/>
              </a:rPr>
              <a:t>.</a:t>
            </a: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In contrast, </a:t>
            </a:r>
            <a:r>
              <a:rPr lang="en-GB" sz="2000" b="1" noProof="0" dirty="0">
                <a:latin typeface="Arial" panose="020B0604020202020204" pitchFamily="34" charset="0"/>
                <a:cs typeface="Arial" panose="020B0604020202020204" pitchFamily="34" charset="0"/>
              </a:rPr>
              <a:t>contracts in the forward market </a:t>
            </a:r>
            <a:r>
              <a:rPr lang="en-GB" sz="2000" noProof="0" dirty="0">
                <a:latin typeface="Arial" panose="020B0604020202020204" pitchFamily="34" charset="0"/>
                <a:cs typeface="Arial" panose="020B0604020202020204" pitchFamily="34" charset="0"/>
              </a:rPr>
              <a:t>are negotiated directly between the parties without the involvement of an exchange. They are customised to meet the specific needs of the parties involved.</a:t>
            </a: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Both contracts provide market participants with the ability to </a:t>
            </a:r>
            <a:r>
              <a:rPr lang="en-GB" sz="2000" b="1" noProof="0" dirty="0">
                <a:latin typeface="Arial" panose="020B0604020202020204" pitchFamily="34" charset="0"/>
                <a:cs typeface="Arial" panose="020B0604020202020204" pitchFamily="34" charset="0"/>
              </a:rPr>
              <a:t>lock in a fixed price for a future electricity transaction</a:t>
            </a:r>
            <a:r>
              <a:rPr lang="en-GB" sz="2000" noProof="0" dirty="0">
                <a:latin typeface="Arial" panose="020B0604020202020204" pitchFamily="34" charset="0"/>
                <a:cs typeface="Arial" panose="020B0604020202020204" pitchFamily="34" charset="0"/>
              </a:rPr>
              <a:t>, protecting them against unpredictable price fluctuations in the spot or intraday markets (</a:t>
            </a:r>
            <a:r>
              <a:rPr lang="en-GB" sz="2000" b="1" noProof="0" dirty="0">
                <a:latin typeface="Arial" panose="020B0604020202020204" pitchFamily="34" charset="0"/>
                <a:cs typeface="Arial" panose="020B0604020202020204" pitchFamily="34" charset="0"/>
              </a:rPr>
              <a:t>price hedging</a:t>
            </a:r>
            <a:r>
              <a:rPr lang="en-GB" sz="2000" noProof="0" dirty="0">
                <a:latin typeface="Arial" panose="020B0604020202020204" pitchFamily="34" charset="0"/>
                <a:cs typeface="Arial" panose="020B0604020202020204" pitchFamily="34" charset="0"/>
              </a:rPr>
              <a:t>). This helps mitigate the risks associated with the uncertainty of electricity prices.</a:t>
            </a:r>
            <a:endParaRPr lang="en-GB" sz="1600" noProof="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F97719D5-3B1F-9A8D-6062-213CCF7498A5}"/>
              </a:ext>
            </a:extLst>
          </p:cNvPr>
          <p:cNvSpPr txBox="1"/>
          <p:nvPr/>
        </p:nvSpPr>
        <p:spPr>
          <a:xfrm>
            <a:off x="546101" y="349892"/>
            <a:ext cx="9067799" cy="461665"/>
          </a:xfrm>
          <a:prstGeom prst="rect">
            <a:avLst/>
          </a:prstGeom>
          <a:noFill/>
        </p:spPr>
        <p:txBody>
          <a:bodyPr wrap="square" lIns="91440" tIns="45720" rIns="91440" bIns="45720" anchor="t">
            <a:spAutoFit/>
          </a:bodyPr>
          <a:lstStyle/>
          <a:p>
            <a:r>
              <a:rPr lang="en-GB" sz="2400" b="1" noProof="0" dirty="0">
                <a:latin typeface="Arial"/>
                <a:cs typeface="Arial"/>
              </a:rPr>
              <a:t>Difference between the forward and futures markets</a:t>
            </a:r>
          </a:p>
        </p:txBody>
      </p:sp>
      <p:sp>
        <p:nvSpPr>
          <p:cNvPr id="7" name="Slide Number Placeholder 6">
            <a:extLst>
              <a:ext uri="{FF2B5EF4-FFF2-40B4-BE49-F238E27FC236}">
                <a16:creationId xmlns:a16="http://schemas.microsoft.com/office/drawing/2014/main" id="{EFE3A6CF-E207-0339-6654-C92C0EA9681C}"/>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19</a:t>
            </a:fld>
            <a:endParaRPr lang="en-GB" sz="1350" spc="80" noProof="0" dirty="0"/>
          </a:p>
        </p:txBody>
      </p:sp>
    </p:spTree>
    <p:extLst>
      <p:ext uri="{BB962C8B-B14F-4D97-AF65-F5344CB8AC3E}">
        <p14:creationId xmlns:p14="http://schemas.microsoft.com/office/powerpoint/2010/main" val="152185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5E62416-64EF-52C3-1E6A-B5F236E6F3B6}"/>
              </a:ext>
            </a:extLst>
          </p:cNvPr>
          <p:cNvSpPr txBox="1"/>
          <p:nvPr/>
        </p:nvSpPr>
        <p:spPr>
          <a:xfrm>
            <a:off x="589585" y="349892"/>
            <a:ext cx="9421673"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Introduction to the lesson</a:t>
            </a:r>
          </a:p>
        </p:txBody>
      </p:sp>
      <p:sp>
        <p:nvSpPr>
          <p:cNvPr id="7" name="Slide Number Placeholder 6">
            <a:extLst>
              <a:ext uri="{FF2B5EF4-FFF2-40B4-BE49-F238E27FC236}">
                <a16:creationId xmlns:a16="http://schemas.microsoft.com/office/drawing/2014/main" id="{628E4B1B-6C32-8490-764C-902F2A5EAE30}"/>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a:t>
            </a:fld>
            <a:endParaRPr lang="en-GB" sz="1350" spc="80" noProof="0" dirty="0"/>
          </a:p>
        </p:txBody>
      </p:sp>
      <p:sp>
        <p:nvSpPr>
          <p:cNvPr id="8" name="ZoneTexte 7">
            <a:extLst>
              <a:ext uri="{FF2B5EF4-FFF2-40B4-BE49-F238E27FC236}">
                <a16:creationId xmlns:a16="http://schemas.microsoft.com/office/drawing/2014/main" id="{CFC65659-137B-ABC2-9E86-8EBBD759B3BB}"/>
              </a:ext>
            </a:extLst>
          </p:cNvPr>
          <p:cNvSpPr txBox="1"/>
          <p:nvPr/>
        </p:nvSpPr>
        <p:spPr>
          <a:xfrm>
            <a:off x="589584" y="1547244"/>
            <a:ext cx="9421673" cy="5632311"/>
          </a:xfrm>
          <a:prstGeom prst="rect">
            <a:avLst/>
          </a:prstGeom>
          <a:noFill/>
        </p:spPr>
        <p:txBody>
          <a:bodyPr wrap="square">
            <a:spAutoFit/>
          </a:bodyPr>
          <a:lstStyle/>
          <a:p>
            <a:pPr algn="just"/>
            <a:r>
              <a:rPr lang="en-GB" sz="2000" noProof="0" dirty="0"/>
              <a:t>The European Union has introduced policies through directives to promote renewable energy. These aim to address challenges like reducing CO</a:t>
            </a:r>
            <a:r>
              <a:rPr lang="en-GB" sz="2000" baseline="-25000" noProof="0" dirty="0"/>
              <a:t>2</a:t>
            </a:r>
            <a:r>
              <a:rPr lang="en-GB" sz="2000" noProof="0" dirty="0"/>
              <a:t> emissions, decreasing energy dependence, and alleviating energy poverty.</a:t>
            </a:r>
          </a:p>
          <a:p>
            <a:pPr algn="just"/>
            <a:endParaRPr lang="en-GB" sz="2000" noProof="0" dirty="0"/>
          </a:p>
          <a:p>
            <a:pPr algn="just"/>
            <a:endParaRPr lang="en-GB" sz="2000" noProof="0" dirty="0"/>
          </a:p>
          <a:p>
            <a:pPr algn="just"/>
            <a:r>
              <a:rPr lang="en-GB" sz="2000" noProof="0" dirty="0"/>
              <a:t>In Belgium, various incentives, especially for photovoltaic systems, have been implemented. These encourage investment in renewable energy, leading to its widespread adoption in the residential sector. It has created new opportunities, including increased citizen participation in energy production.</a:t>
            </a:r>
          </a:p>
          <a:p>
            <a:pPr algn="just"/>
            <a:endParaRPr lang="en-GB" sz="2000" noProof="0" dirty="0"/>
          </a:p>
          <a:p>
            <a:pPr algn="just"/>
            <a:endParaRPr lang="en-GB" sz="2000" noProof="0" dirty="0"/>
          </a:p>
          <a:p>
            <a:pPr algn="just"/>
            <a:r>
              <a:rPr lang="en-GB" sz="2000" noProof="0" dirty="0">
                <a:latin typeface="Arial" panose="020B0604020202020204" pitchFamily="34" charset="0"/>
                <a:cs typeface="Arial" panose="020B0604020202020204" pitchFamily="34" charset="0"/>
              </a:rPr>
              <a:t>This has also led to the concept of </a:t>
            </a:r>
            <a:r>
              <a:rPr lang="en-GB" sz="2000" b="1" noProof="0" dirty="0">
                <a:latin typeface="Arial" panose="020B0604020202020204" pitchFamily="34" charset="0"/>
                <a:cs typeface="Arial" panose="020B0604020202020204" pitchFamily="34" charset="0"/>
              </a:rPr>
              <a:t>energy sharing </a:t>
            </a:r>
            <a:r>
              <a:rPr lang="en-GB" sz="2000" noProof="0" dirty="0">
                <a:latin typeface="Arial" panose="020B0604020202020204" pitchFamily="34" charset="0"/>
                <a:cs typeface="Arial" panose="020B0604020202020204" pitchFamily="34" charset="0"/>
              </a:rPr>
              <a:t>which is a collective approach to energy management. In Wallonia, a region of Belgium, two main energy-sharing solutions exist. One involves </a:t>
            </a:r>
            <a:r>
              <a:rPr lang="en-GB" sz="2000" b="1" noProof="0" dirty="0">
                <a:latin typeface="Arial" panose="020B0604020202020204" pitchFamily="34" charset="0"/>
                <a:cs typeface="Arial" panose="020B0604020202020204" pitchFamily="34" charset="0"/>
              </a:rPr>
              <a:t>peer-to-peer electricity exchange through a retailer’s platform</a:t>
            </a:r>
            <a:r>
              <a:rPr lang="en-GB" sz="2000" noProof="0" dirty="0">
                <a:latin typeface="Arial" panose="020B0604020202020204" pitchFamily="34" charset="0"/>
                <a:cs typeface="Arial" panose="020B0604020202020204" pitchFamily="34" charset="0"/>
              </a:rPr>
              <a:t>, where participants must be customers of the same retailer. The other uses the legal </a:t>
            </a:r>
            <a:r>
              <a:rPr lang="en-GB" sz="2000" b="1" noProof="0" dirty="0">
                <a:latin typeface="Arial" panose="020B0604020202020204" pitchFamily="34" charset="0"/>
                <a:cs typeface="Arial" panose="020B0604020202020204" pitchFamily="34" charset="0"/>
              </a:rPr>
              <a:t>framework of energy communities, whose members can trade energy among themselves while maintaining their contracts with their respective electricity retailers.</a:t>
            </a:r>
            <a:endParaRPr lang="en-GB" sz="2000" b="1" noProof="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4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B80F912-6F63-2A86-B464-6812C399FA8D}"/>
              </a:ext>
            </a:extLst>
          </p:cNvPr>
          <p:cNvSpPr txBox="1"/>
          <p:nvPr/>
        </p:nvSpPr>
        <p:spPr>
          <a:xfrm>
            <a:off x="546101" y="1193787"/>
            <a:ext cx="9524999" cy="1785104"/>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Let us take the Calendar (CAL) </a:t>
            </a:r>
            <a:r>
              <a:rPr lang="en-GB" sz="2000" noProof="0" dirty="0">
                <a:solidFill>
                  <a:srgbClr val="000000"/>
                </a:solidFill>
                <a:latin typeface="Arial" panose="020B0604020202020204" pitchFamily="34" charset="0"/>
                <a:cs typeface="Arial" panose="020B0604020202020204" pitchFamily="34" charset="0"/>
              </a:rPr>
              <a:t>product as an example. This is a yearly baseload product which </a:t>
            </a:r>
            <a:r>
              <a:rPr lang="en-GB" sz="2000" noProof="0" dirty="0">
                <a:latin typeface="Arial" panose="020B0604020202020204" pitchFamily="34" charset="0"/>
                <a:cs typeface="Arial" panose="020B0604020202020204" pitchFamily="34" charset="0"/>
              </a:rPr>
              <a:t>involves the delivery of constant electric power for the entire year, maintaining the same volume for every market period of the year.</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Trading for this product starts three years ahead of the delivery year and ends a few days before the first day of the delivery year.</a:t>
            </a:r>
          </a:p>
        </p:txBody>
      </p:sp>
      <p:sp>
        <p:nvSpPr>
          <p:cNvPr id="7" name="ZoneTexte 6">
            <a:extLst>
              <a:ext uri="{FF2B5EF4-FFF2-40B4-BE49-F238E27FC236}">
                <a16:creationId xmlns:a16="http://schemas.microsoft.com/office/drawing/2014/main" id="{E6E3DE7C-BA4E-9263-6B75-FDA5B2726809}"/>
              </a:ext>
            </a:extLst>
          </p:cNvPr>
          <p:cNvSpPr txBox="1"/>
          <p:nvPr/>
        </p:nvSpPr>
        <p:spPr>
          <a:xfrm>
            <a:off x="875030" y="6874316"/>
            <a:ext cx="9019540" cy="523220"/>
          </a:xfrm>
          <a:prstGeom prst="rect">
            <a:avLst/>
          </a:prstGeom>
          <a:noFill/>
        </p:spPr>
        <p:txBody>
          <a:bodyPr wrap="square" rtlCol="0">
            <a:spAutoFit/>
          </a:bodyPr>
          <a:lstStyle/>
          <a:p>
            <a:pPr algn="ctr"/>
            <a:r>
              <a:rPr lang="en-GB" sz="1400" i="1" noProof="0" dirty="0">
                <a:latin typeface="Arial" panose="020B0604020202020204" pitchFamily="34" charset="0"/>
                <a:cs typeface="Arial" panose="020B0604020202020204" pitchFamily="34" charset="0"/>
              </a:rPr>
              <a:t>Historic representation of electricity forward price baseload CAL +1 (08/13/24).</a:t>
            </a:r>
          </a:p>
          <a:p>
            <a:pPr algn="ctr"/>
            <a:r>
              <a:rPr lang="en-GB" sz="1400" i="1" noProof="0" dirty="0">
                <a:latin typeface="Arial" panose="020B0604020202020204" pitchFamily="34" charset="0"/>
                <a:cs typeface="Arial" panose="020B0604020202020204" pitchFamily="34" charset="0"/>
              </a:rPr>
              <a:t>CAL + 1 refers to the delivery of electricity for the entire calendar year following the current one.</a:t>
            </a:r>
          </a:p>
        </p:txBody>
      </p:sp>
      <p:sp>
        <p:nvSpPr>
          <p:cNvPr id="8" name="ZoneTexte 7">
            <a:extLst>
              <a:ext uri="{FF2B5EF4-FFF2-40B4-BE49-F238E27FC236}">
                <a16:creationId xmlns:a16="http://schemas.microsoft.com/office/drawing/2014/main" id="{3DE0C19B-A06B-7858-65D2-57C1719CC3B1}"/>
              </a:ext>
            </a:extLst>
          </p:cNvPr>
          <p:cNvSpPr txBox="1"/>
          <p:nvPr/>
        </p:nvSpPr>
        <p:spPr>
          <a:xfrm>
            <a:off x="546101" y="349892"/>
            <a:ext cx="9677399" cy="461665"/>
          </a:xfrm>
          <a:prstGeom prst="rect">
            <a:avLst/>
          </a:prstGeom>
          <a:noFill/>
        </p:spPr>
        <p:txBody>
          <a:bodyPr wrap="square">
            <a:spAutoFit/>
          </a:bodyPr>
          <a:lstStyle/>
          <a:p>
            <a:r>
              <a:rPr lang="en-GB" sz="2400" b="1" noProof="0" dirty="0"/>
              <a:t>An example of a product in the forward and futures markets </a:t>
            </a:r>
          </a:p>
        </p:txBody>
      </p:sp>
      <p:grpSp>
        <p:nvGrpSpPr>
          <p:cNvPr id="3" name="Groupe 2">
            <a:extLst>
              <a:ext uri="{FF2B5EF4-FFF2-40B4-BE49-F238E27FC236}">
                <a16:creationId xmlns:a16="http://schemas.microsoft.com/office/drawing/2014/main" id="{0995CE20-CC0E-BFBB-E564-BA60559779B6}"/>
              </a:ext>
            </a:extLst>
          </p:cNvPr>
          <p:cNvGrpSpPr/>
          <p:nvPr/>
        </p:nvGrpSpPr>
        <p:grpSpPr>
          <a:xfrm>
            <a:off x="875030" y="3371666"/>
            <a:ext cx="9019540" cy="3437062"/>
            <a:chOff x="1711632" y="4114098"/>
            <a:chExt cx="7376888" cy="2811099"/>
          </a:xfrm>
        </p:grpSpPr>
        <p:sp>
          <p:nvSpPr>
            <p:cNvPr id="5" name="Rectangle 4">
              <a:extLst>
                <a:ext uri="{FF2B5EF4-FFF2-40B4-BE49-F238E27FC236}">
                  <a16:creationId xmlns:a16="http://schemas.microsoft.com/office/drawing/2014/main" id="{24ADBC16-582A-E5B6-4A91-2E6CD2D61F3D}"/>
                </a:ext>
              </a:extLst>
            </p:cNvPr>
            <p:cNvSpPr/>
            <p:nvPr/>
          </p:nvSpPr>
          <p:spPr>
            <a:xfrm>
              <a:off x="1711632" y="4114098"/>
              <a:ext cx="7376888" cy="281109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 name="Image 9">
              <a:extLst>
                <a:ext uri="{FF2B5EF4-FFF2-40B4-BE49-F238E27FC236}">
                  <a16:creationId xmlns:a16="http://schemas.microsoft.com/office/drawing/2014/main" id="{D1DA79B6-0CB5-B0E1-D40F-DEE8FDD72F02}"/>
                </a:ext>
              </a:extLst>
            </p:cNvPr>
            <p:cNvPicPr>
              <a:picLocks noChangeAspect="1"/>
            </p:cNvPicPr>
            <p:nvPr/>
          </p:nvPicPr>
          <p:blipFill rotWithShape="1">
            <a:blip r:embed="rId3"/>
            <a:srcRect t="10965"/>
            <a:stretch/>
          </p:blipFill>
          <p:spPr>
            <a:xfrm>
              <a:off x="1982630" y="4184130"/>
              <a:ext cx="6851292" cy="2623011"/>
            </a:xfrm>
            <a:prstGeom prst="rect">
              <a:avLst/>
            </a:prstGeom>
          </p:spPr>
        </p:pic>
      </p:grpSp>
      <p:sp>
        <p:nvSpPr>
          <p:cNvPr id="2" name="Slide Number Placeholder 6">
            <a:extLst>
              <a:ext uri="{FF2B5EF4-FFF2-40B4-BE49-F238E27FC236}">
                <a16:creationId xmlns:a16="http://schemas.microsoft.com/office/drawing/2014/main" id="{4B53BF72-EDB7-861A-732A-038A5BD134BD}"/>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20</a:t>
            </a:fld>
            <a:endParaRPr lang="en-GB" sz="1350" spc="80" noProof="0" dirty="0"/>
          </a:p>
        </p:txBody>
      </p:sp>
    </p:spTree>
    <p:extLst>
      <p:ext uri="{BB962C8B-B14F-4D97-AF65-F5344CB8AC3E}">
        <p14:creationId xmlns:p14="http://schemas.microsoft.com/office/powerpoint/2010/main" val="2177039044"/>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775CD20-FD8F-87CD-7108-5DF018C8DE3B}"/>
              </a:ext>
            </a:extLst>
          </p:cNvPr>
          <p:cNvSpPr txBox="1"/>
          <p:nvPr/>
        </p:nvSpPr>
        <p:spPr>
          <a:xfrm>
            <a:off x="589585" y="349892"/>
            <a:ext cx="9421673" cy="461665"/>
          </a:xfrm>
          <a:prstGeom prst="rect">
            <a:avLst/>
          </a:prstGeom>
          <a:noFill/>
        </p:spPr>
        <p:txBody>
          <a:bodyPr wrap="square">
            <a:spAutoFit/>
          </a:bodyPr>
          <a:lstStyle/>
          <a:p>
            <a:r>
              <a:rPr lang="en-GB" sz="2400" b="1" noProof="0" dirty="0"/>
              <a:t>Presentation of the day-ahead market </a:t>
            </a:r>
          </a:p>
        </p:txBody>
      </p:sp>
      <p:sp>
        <p:nvSpPr>
          <p:cNvPr id="11" name="ZoneTexte 10">
            <a:extLst>
              <a:ext uri="{FF2B5EF4-FFF2-40B4-BE49-F238E27FC236}">
                <a16:creationId xmlns:a16="http://schemas.microsoft.com/office/drawing/2014/main" id="{494039D4-6652-3E92-9A00-58D0D17D835E}"/>
              </a:ext>
            </a:extLst>
          </p:cNvPr>
          <p:cNvSpPr txBox="1"/>
          <p:nvPr/>
        </p:nvSpPr>
        <p:spPr>
          <a:xfrm>
            <a:off x="589585" y="1489239"/>
            <a:ext cx="9481515" cy="5632311"/>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Also known as the electricity </a:t>
            </a:r>
            <a:r>
              <a:rPr lang="en-GB" sz="2000" b="1" noProof="0" dirty="0">
                <a:latin typeface="Arial" panose="020B0604020202020204" pitchFamily="34" charset="0"/>
                <a:cs typeface="Arial" panose="020B0604020202020204" pitchFamily="34" charset="0"/>
              </a:rPr>
              <a:t>spot market</a:t>
            </a:r>
            <a:r>
              <a:rPr lang="en-GB" sz="2000" noProof="0" dirty="0">
                <a:latin typeface="Arial" panose="020B0604020202020204" pitchFamily="34" charset="0"/>
                <a:cs typeface="Arial" panose="020B0604020202020204" pitchFamily="34" charset="0"/>
              </a:rPr>
              <a:t>, the day-ahead market is the central platform of trading for matching electricity supply and demand on a daily basis. This market operates once a day, covering all hours of the following day through a blind auction with hourly resolutions. </a:t>
            </a:r>
            <a:r>
              <a:rPr lang="en-GB" sz="2000" b="1" noProof="0" dirty="0">
                <a:solidFill>
                  <a:srgbClr val="000000"/>
                </a:solidFill>
                <a:latin typeface="Arial" panose="020B0604020202020204" pitchFamily="34" charset="0"/>
                <a:cs typeface="Arial" panose="020B0604020202020204" pitchFamily="34" charset="0"/>
              </a:rPr>
              <a:t>In the future, the day-ahead markets are likely to evolve to a quarter-hourly resolution</a:t>
            </a:r>
            <a:r>
              <a:rPr lang="en-GB" sz="2000" noProof="0" dirty="0">
                <a:solidFill>
                  <a:srgbClr val="000000"/>
                </a:solidFill>
                <a:latin typeface="Arial" panose="020B0604020202020204" pitchFamily="34" charset="0"/>
                <a:cs typeface="Arial" panose="020B0604020202020204" pitchFamily="34" charset="0"/>
              </a:rPr>
              <a:t>.</a:t>
            </a:r>
            <a:endParaRPr lang="en-GB" sz="2000" noProof="0" dirty="0">
              <a:solidFill>
                <a:prstClr val="black"/>
              </a:solidFill>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t>The day-ahead market </a:t>
            </a:r>
            <a:r>
              <a:rPr lang="en-GB" sz="2000" b="1" noProof="0" dirty="0"/>
              <a:t>operates as a pool where all bids and offers are considered simultaneously </a:t>
            </a:r>
            <a:r>
              <a:rPr lang="en-GB" sz="2000" noProof="0" dirty="0"/>
              <a:t>and kept confidential.</a:t>
            </a:r>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t>A single market-clearing price is determined for each hour in each market zone </a:t>
            </a:r>
            <a:r>
              <a:rPr lang="en-GB" sz="2000" noProof="0" dirty="0"/>
              <a:t>(a geographical area where electricity prices are uniformly set based on local supply and demand, as well as factors like supply and demand in neighbouring countries and import/export capacities) by the market-clearing algorithm.</a:t>
            </a:r>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market operator is EPEX SPOT (originally </a:t>
            </a:r>
            <a:r>
              <a:rPr lang="en-GB" sz="2000" noProof="0" dirty="0" err="1">
                <a:latin typeface="Arial" panose="020B0604020202020204" pitchFamily="34" charset="0"/>
                <a:cs typeface="Arial" panose="020B0604020202020204" pitchFamily="34" charset="0"/>
              </a:rPr>
              <a:t>Belpex</a:t>
            </a:r>
            <a:r>
              <a:rPr lang="en-GB" sz="2000" noProof="0" dirty="0">
                <a:latin typeface="Arial" panose="020B0604020202020204" pitchFamily="34" charset="0"/>
                <a:cs typeface="Arial" panose="020B0604020202020204" pitchFamily="34" charset="0"/>
              </a:rPr>
              <a:t>).</a:t>
            </a:r>
          </a:p>
        </p:txBody>
      </p:sp>
      <p:sp>
        <p:nvSpPr>
          <p:cNvPr id="12" name="Slide Number Placeholder 6">
            <a:extLst>
              <a:ext uri="{FF2B5EF4-FFF2-40B4-BE49-F238E27FC236}">
                <a16:creationId xmlns:a16="http://schemas.microsoft.com/office/drawing/2014/main" id="{F494AD23-31EE-61CA-13F1-22B9141E5EC7}"/>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21</a:t>
            </a:fld>
            <a:endParaRPr lang="en-GB" sz="1350" spc="80" noProof="0" dirty="0"/>
          </a:p>
        </p:txBody>
      </p:sp>
    </p:spTree>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a:extLst>
              <a:ext uri="{FF2B5EF4-FFF2-40B4-BE49-F238E27FC236}">
                <a16:creationId xmlns:a16="http://schemas.microsoft.com/office/drawing/2014/main" id="{008A5E6C-C5D6-CED5-4946-4B73D8B8DAC8}"/>
              </a:ext>
            </a:extLst>
          </p:cNvPr>
          <p:cNvGrpSpPr/>
          <p:nvPr/>
        </p:nvGrpSpPr>
        <p:grpSpPr>
          <a:xfrm>
            <a:off x="1832730" y="1479235"/>
            <a:ext cx="7027940" cy="1297624"/>
            <a:chOff x="1832886" y="1501775"/>
            <a:chExt cx="7027940" cy="1297624"/>
          </a:xfrm>
        </p:grpSpPr>
        <p:grpSp>
          <p:nvGrpSpPr>
            <p:cNvPr id="5" name="object 5"/>
            <p:cNvGrpSpPr/>
            <p:nvPr/>
          </p:nvGrpSpPr>
          <p:grpSpPr>
            <a:xfrm>
              <a:off x="1832886" y="2025063"/>
              <a:ext cx="7027940" cy="774336"/>
              <a:chOff x="1567313" y="2311883"/>
              <a:chExt cx="6009640" cy="662139"/>
            </a:xfrm>
          </p:grpSpPr>
          <p:sp>
            <p:nvSpPr>
              <p:cNvPr id="6" name="object 6"/>
              <p:cNvSpPr/>
              <p:nvPr/>
            </p:nvSpPr>
            <p:spPr>
              <a:xfrm>
                <a:off x="1567313" y="2786062"/>
                <a:ext cx="6009640" cy="187960"/>
              </a:xfrm>
              <a:custGeom>
                <a:avLst/>
                <a:gdLst/>
                <a:ahLst/>
                <a:cxnLst/>
                <a:rect l="l" t="t" r="r" b="b"/>
                <a:pathLst>
                  <a:path w="6009640" h="187960">
                    <a:moveTo>
                      <a:pt x="5915454" y="0"/>
                    </a:moveTo>
                    <a:lnTo>
                      <a:pt x="5915454" y="46964"/>
                    </a:lnTo>
                    <a:lnTo>
                      <a:pt x="0" y="46964"/>
                    </a:lnTo>
                    <a:lnTo>
                      <a:pt x="0" y="140886"/>
                    </a:lnTo>
                    <a:lnTo>
                      <a:pt x="5915454" y="140886"/>
                    </a:lnTo>
                    <a:lnTo>
                      <a:pt x="5915454" y="187850"/>
                    </a:lnTo>
                    <a:lnTo>
                      <a:pt x="6009373" y="93929"/>
                    </a:lnTo>
                    <a:lnTo>
                      <a:pt x="5915454" y="0"/>
                    </a:lnTo>
                    <a:close/>
                  </a:path>
                </a:pathLst>
              </a:custGeom>
              <a:solidFill>
                <a:srgbClr val="000000"/>
              </a:solidFill>
            </p:spPr>
            <p:txBody>
              <a:bodyPr wrap="square" lIns="0" tIns="0" rIns="0" bIns="0" rtlCol="0"/>
              <a:lstStyle/>
              <a:p>
                <a:endParaRPr lang="en-GB" noProof="0" dirty="0"/>
              </a:p>
            </p:txBody>
          </p:sp>
          <p:sp>
            <p:nvSpPr>
              <p:cNvPr id="7" name="object 7"/>
              <p:cNvSpPr/>
              <p:nvPr/>
            </p:nvSpPr>
            <p:spPr>
              <a:xfrm>
                <a:off x="1567313" y="2786062"/>
                <a:ext cx="6009640" cy="187960"/>
              </a:xfrm>
              <a:custGeom>
                <a:avLst/>
                <a:gdLst/>
                <a:ahLst/>
                <a:cxnLst/>
                <a:rect l="l" t="t" r="r" b="b"/>
                <a:pathLst>
                  <a:path w="6009640" h="187960">
                    <a:moveTo>
                      <a:pt x="0" y="46964"/>
                    </a:moveTo>
                    <a:lnTo>
                      <a:pt x="5915454" y="46964"/>
                    </a:lnTo>
                    <a:lnTo>
                      <a:pt x="5915454" y="0"/>
                    </a:lnTo>
                    <a:lnTo>
                      <a:pt x="6009373" y="93928"/>
                    </a:lnTo>
                    <a:lnTo>
                      <a:pt x="5915454" y="187850"/>
                    </a:lnTo>
                    <a:lnTo>
                      <a:pt x="5915454" y="140885"/>
                    </a:lnTo>
                    <a:lnTo>
                      <a:pt x="0" y="140885"/>
                    </a:lnTo>
                    <a:lnTo>
                      <a:pt x="0" y="46964"/>
                    </a:lnTo>
                    <a:close/>
                  </a:path>
                </a:pathLst>
              </a:custGeom>
              <a:ln w="38100">
                <a:solidFill>
                  <a:srgbClr val="000000"/>
                </a:solidFill>
              </a:ln>
            </p:spPr>
            <p:txBody>
              <a:bodyPr wrap="square" lIns="0" tIns="0" rIns="0" bIns="0" rtlCol="0"/>
              <a:lstStyle/>
              <a:p>
                <a:endParaRPr lang="en-GB" noProof="0" dirty="0"/>
              </a:p>
            </p:txBody>
          </p:sp>
          <p:sp>
            <p:nvSpPr>
              <p:cNvPr id="8" name="object 8"/>
              <p:cNvSpPr/>
              <p:nvPr/>
            </p:nvSpPr>
            <p:spPr>
              <a:xfrm>
                <a:off x="2102035" y="2658601"/>
                <a:ext cx="0" cy="255270"/>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9" name="object 9"/>
              <p:cNvSpPr/>
              <p:nvPr/>
            </p:nvSpPr>
            <p:spPr>
              <a:xfrm>
                <a:off x="3862255" y="2681644"/>
                <a:ext cx="0" cy="255270"/>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10" name="object 10"/>
              <p:cNvSpPr/>
              <p:nvPr/>
            </p:nvSpPr>
            <p:spPr>
              <a:xfrm>
                <a:off x="2772937" y="2311883"/>
                <a:ext cx="418465" cy="422275"/>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grpSp>
        <p:sp>
          <p:nvSpPr>
            <p:cNvPr id="11" name="object 11"/>
            <p:cNvSpPr/>
            <p:nvPr/>
          </p:nvSpPr>
          <p:spPr>
            <a:xfrm>
              <a:off x="4272036" y="1553918"/>
              <a:ext cx="489372"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12" name="object 12"/>
            <p:cNvSpPr txBox="1"/>
            <p:nvPr/>
          </p:nvSpPr>
          <p:spPr>
            <a:xfrm>
              <a:off x="4218145" y="1501775"/>
              <a:ext cx="592593" cy="879721"/>
            </a:xfrm>
            <a:prstGeom prst="rect">
              <a:avLst/>
            </a:prstGeom>
          </p:spPr>
          <p:txBody>
            <a:bodyPr vert="horz" wrap="square" lIns="0" tIns="148519" rIns="0" bIns="0" rtlCol="0">
              <a:spAutoFit/>
            </a:bodyPr>
            <a:lstStyle/>
            <a:p>
              <a:pPr marL="3713" algn="ctr">
                <a:spcBef>
                  <a:spcPts val="1169"/>
                </a:spcBef>
              </a:pPr>
              <a:r>
                <a:rPr lang="en-GB" sz="1754" b="1" noProof="0" dirty="0">
                  <a:latin typeface="Calibri"/>
                  <a:cs typeface="Calibri"/>
                </a:rPr>
                <a:t>C</a:t>
              </a:r>
              <a:endParaRPr lang="en-GB" sz="1754" noProof="0" dirty="0">
                <a:latin typeface="Calibri"/>
                <a:cs typeface="Calibri"/>
              </a:endParaRPr>
            </a:p>
            <a:p>
              <a:pPr algn="ctr">
                <a:spcBef>
                  <a:spcPts val="1199"/>
                </a:spcBef>
              </a:pPr>
              <a:r>
                <a:rPr lang="en-GB" sz="1988" spc="-29" noProof="0" dirty="0">
                  <a:latin typeface="Calibri"/>
                  <a:cs typeface="Calibri"/>
                </a:rPr>
                <a:t>12:00</a:t>
              </a:r>
              <a:endParaRPr lang="en-GB" sz="1988" noProof="0" dirty="0">
                <a:latin typeface="Calibri"/>
                <a:cs typeface="Calibri"/>
              </a:endParaRPr>
            </a:p>
          </p:txBody>
        </p:sp>
        <p:sp>
          <p:nvSpPr>
            <p:cNvPr id="13" name="object 13"/>
            <p:cNvSpPr/>
            <p:nvPr/>
          </p:nvSpPr>
          <p:spPr>
            <a:xfrm>
              <a:off x="2213556" y="1566474"/>
              <a:ext cx="489372"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14" name="object 14"/>
            <p:cNvSpPr txBox="1"/>
            <p:nvPr/>
          </p:nvSpPr>
          <p:spPr>
            <a:xfrm>
              <a:off x="2159665" y="1538050"/>
              <a:ext cx="592593" cy="832328"/>
            </a:xfrm>
            <a:prstGeom prst="rect">
              <a:avLst/>
            </a:prstGeom>
          </p:spPr>
          <p:txBody>
            <a:bodyPr vert="horz" wrap="square" lIns="0" tIns="126984" rIns="0" bIns="0" rtlCol="0">
              <a:spAutoFit/>
            </a:bodyPr>
            <a:lstStyle/>
            <a:p>
              <a:pPr marL="3713" algn="ctr">
                <a:spcBef>
                  <a:spcPts val="1000"/>
                </a:spcBef>
              </a:pPr>
              <a:r>
                <a:rPr lang="en-GB" sz="1754" b="1" noProof="0" dirty="0">
                  <a:latin typeface="Calibri"/>
                  <a:cs typeface="Calibri"/>
                </a:rPr>
                <a:t>A</a:t>
              </a:r>
              <a:endParaRPr lang="en-GB" sz="1754" noProof="0" dirty="0">
                <a:latin typeface="Calibri"/>
                <a:cs typeface="Calibri"/>
              </a:endParaRPr>
            </a:p>
            <a:p>
              <a:pPr algn="ctr">
                <a:spcBef>
                  <a:spcPts val="1000"/>
                </a:spcBef>
              </a:pPr>
              <a:r>
                <a:rPr lang="en-GB" sz="1988" spc="-29" noProof="0" dirty="0">
                  <a:latin typeface="Calibri"/>
                  <a:cs typeface="Calibri"/>
                </a:rPr>
                <a:t>00:00</a:t>
              </a:r>
              <a:endParaRPr lang="en-GB" sz="1988" noProof="0" dirty="0">
                <a:latin typeface="Calibri"/>
                <a:cs typeface="Calibri"/>
              </a:endParaRPr>
            </a:p>
          </p:txBody>
        </p:sp>
        <p:sp>
          <p:nvSpPr>
            <p:cNvPr id="15" name="object 15"/>
            <p:cNvSpPr txBox="1"/>
            <p:nvPr/>
          </p:nvSpPr>
          <p:spPr>
            <a:xfrm>
              <a:off x="3410407" y="2110042"/>
              <a:ext cx="155203" cy="284943"/>
            </a:xfrm>
            <a:prstGeom prst="rect">
              <a:avLst/>
            </a:prstGeom>
          </p:spPr>
          <p:txBody>
            <a:bodyPr vert="horz" wrap="square" lIns="0" tIns="14852" rIns="0" bIns="0" rtlCol="0">
              <a:spAutoFit/>
            </a:bodyPr>
            <a:lstStyle/>
            <a:p>
              <a:pPr marL="14851">
                <a:spcBef>
                  <a:spcPts val="117"/>
                </a:spcBef>
              </a:pPr>
              <a:r>
                <a:rPr lang="en-GB" sz="1754" b="1" noProof="0" dirty="0">
                  <a:latin typeface="Calibri"/>
                  <a:cs typeface="Calibri"/>
                </a:rPr>
                <a:t>B</a:t>
              </a:r>
              <a:endParaRPr lang="en-GB" sz="1754" noProof="0" dirty="0">
                <a:latin typeface="Calibri"/>
                <a:cs typeface="Calibri"/>
              </a:endParaRPr>
            </a:p>
          </p:txBody>
        </p:sp>
        <p:sp>
          <p:nvSpPr>
            <p:cNvPr id="16" name="object 16"/>
            <p:cNvSpPr/>
            <p:nvPr/>
          </p:nvSpPr>
          <p:spPr>
            <a:xfrm>
              <a:off x="5355026" y="2040133"/>
              <a:ext cx="489372"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17" name="object 17"/>
            <p:cNvSpPr txBox="1"/>
            <p:nvPr/>
          </p:nvSpPr>
          <p:spPr>
            <a:xfrm>
              <a:off x="5514283" y="2127863"/>
              <a:ext cx="170797" cy="284943"/>
            </a:xfrm>
            <a:prstGeom prst="rect">
              <a:avLst/>
            </a:prstGeom>
          </p:spPr>
          <p:txBody>
            <a:bodyPr vert="horz" wrap="square" lIns="0" tIns="14852" rIns="0" bIns="0" rtlCol="0">
              <a:spAutoFit/>
            </a:bodyPr>
            <a:lstStyle/>
            <a:p>
              <a:pPr marL="14851">
                <a:spcBef>
                  <a:spcPts val="117"/>
                </a:spcBef>
              </a:pPr>
              <a:r>
                <a:rPr lang="en-GB" sz="1754" b="1" noProof="0" dirty="0">
                  <a:latin typeface="Calibri"/>
                  <a:cs typeface="Calibri"/>
                </a:rPr>
                <a:t>D</a:t>
              </a:r>
              <a:endParaRPr lang="en-GB" sz="1754" noProof="0" dirty="0">
                <a:latin typeface="Calibri"/>
                <a:cs typeface="Calibri"/>
              </a:endParaRPr>
            </a:p>
          </p:txBody>
        </p:sp>
        <p:grpSp>
          <p:nvGrpSpPr>
            <p:cNvPr id="18" name="object 18"/>
            <p:cNvGrpSpPr/>
            <p:nvPr/>
          </p:nvGrpSpPr>
          <p:grpSpPr>
            <a:xfrm>
              <a:off x="6419007" y="1550076"/>
              <a:ext cx="1900617" cy="1157138"/>
              <a:chOff x="5488945" y="1905721"/>
              <a:chExt cx="1625233" cy="989477"/>
            </a:xfrm>
          </p:grpSpPr>
          <p:sp>
            <p:nvSpPr>
              <p:cNvPr id="19" name="object 19"/>
              <p:cNvSpPr/>
              <p:nvPr/>
            </p:nvSpPr>
            <p:spPr>
              <a:xfrm>
                <a:off x="5488945" y="1923586"/>
                <a:ext cx="418465" cy="422275"/>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20" name="object 20"/>
              <p:cNvSpPr/>
              <p:nvPr/>
            </p:nvSpPr>
            <p:spPr>
              <a:xfrm>
                <a:off x="6904921" y="2639928"/>
                <a:ext cx="0" cy="255270"/>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21" name="object 21"/>
              <p:cNvSpPr/>
              <p:nvPr/>
            </p:nvSpPr>
            <p:spPr>
              <a:xfrm>
                <a:off x="6695713" y="1905721"/>
                <a:ext cx="418465" cy="422275"/>
              </a:xfrm>
              <a:custGeom>
                <a:avLst/>
                <a:gdLst/>
                <a:ahLst/>
                <a:cxnLst/>
                <a:rect l="l" t="t" r="r" b="b"/>
                <a:pathLst>
                  <a:path w="418465"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grpSp>
        <p:sp>
          <p:nvSpPr>
            <p:cNvPr id="22" name="object 22"/>
            <p:cNvSpPr txBox="1"/>
            <p:nvPr/>
          </p:nvSpPr>
          <p:spPr>
            <a:xfrm>
              <a:off x="7776374" y="1510792"/>
              <a:ext cx="592593" cy="854150"/>
            </a:xfrm>
            <a:prstGeom prst="rect">
              <a:avLst/>
            </a:prstGeom>
          </p:spPr>
          <p:txBody>
            <a:bodyPr vert="horz" wrap="square" lIns="0" tIns="135895" rIns="0" bIns="0" rtlCol="0">
              <a:spAutoFit/>
            </a:bodyPr>
            <a:lstStyle/>
            <a:p>
              <a:pPr marL="4455" algn="ctr">
                <a:spcBef>
                  <a:spcPts val="1070"/>
                </a:spcBef>
              </a:pPr>
              <a:r>
                <a:rPr lang="en-GB" sz="1754" b="1" noProof="0" dirty="0">
                  <a:latin typeface="Calibri"/>
                  <a:cs typeface="Calibri"/>
                </a:rPr>
                <a:t>F</a:t>
              </a:r>
              <a:endParaRPr lang="en-GB" sz="1754" noProof="0" dirty="0">
                <a:latin typeface="Calibri"/>
                <a:cs typeface="Calibri"/>
              </a:endParaRPr>
            </a:p>
            <a:p>
              <a:pPr algn="ctr">
                <a:spcBef>
                  <a:spcPts val="1088"/>
                </a:spcBef>
              </a:pPr>
              <a:r>
                <a:rPr lang="en-GB" sz="1988" spc="-29" noProof="0" dirty="0">
                  <a:latin typeface="Calibri"/>
                  <a:cs typeface="Calibri"/>
                </a:rPr>
                <a:t>00:00</a:t>
              </a:r>
              <a:endParaRPr lang="en-GB" sz="1988" noProof="0" dirty="0">
                <a:latin typeface="Calibri"/>
                <a:cs typeface="Calibri"/>
              </a:endParaRPr>
            </a:p>
          </p:txBody>
        </p:sp>
        <p:sp>
          <p:nvSpPr>
            <p:cNvPr id="23" name="object 23"/>
            <p:cNvSpPr/>
            <p:nvPr/>
          </p:nvSpPr>
          <p:spPr>
            <a:xfrm>
              <a:off x="6663936" y="2408689"/>
              <a:ext cx="0" cy="298524"/>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24" name="object 24"/>
            <p:cNvSpPr txBox="1"/>
            <p:nvPr/>
          </p:nvSpPr>
          <p:spPr>
            <a:xfrm>
              <a:off x="6359768" y="1544760"/>
              <a:ext cx="592593" cy="829329"/>
            </a:xfrm>
            <a:prstGeom prst="rect">
              <a:avLst/>
            </a:prstGeom>
          </p:spPr>
          <p:txBody>
            <a:bodyPr vert="horz" wrap="square" lIns="0" tIns="124014" rIns="0" bIns="0" rtlCol="0">
              <a:spAutoFit/>
            </a:bodyPr>
            <a:lstStyle/>
            <a:p>
              <a:pPr marL="14109" algn="ctr">
                <a:spcBef>
                  <a:spcPts val="976"/>
                </a:spcBef>
              </a:pPr>
              <a:r>
                <a:rPr lang="en-GB" sz="1754" b="1" noProof="0" dirty="0">
                  <a:latin typeface="Calibri"/>
                  <a:cs typeface="Calibri"/>
                </a:rPr>
                <a:t>E</a:t>
              </a:r>
              <a:endParaRPr lang="en-GB" sz="1754" noProof="0" dirty="0">
                <a:latin typeface="Calibri"/>
                <a:cs typeface="Calibri"/>
              </a:endParaRPr>
            </a:p>
            <a:p>
              <a:pPr algn="ctr">
                <a:spcBef>
                  <a:spcPts val="971"/>
                </a:spcBef>
              </a:pPr>
              <a:r>
                <a:rPr lang="en-GB" sz="1988" spc="-29" noProof="0" dirty="0">
                  <a:latin typeface="Calibri"/>
                  <a:cs typeface="Calibri"/>
                </a:rPr>
                <a:t>12:50</a:t>
              </a:r>
              <a:endParaRPr lang="en-GB" sz="1988" noProof="0" dirty="0">
                <a:latin typeface="Calibri"/>
                <a:cs typeface="Calibri"/>
              </a:endParaRPr>
            </a:p>
          </p:txBody>
        </p:sp>
      </p:grpSp>
      <p:sp>
        <p:nvSpPr>
          <p:cNvPr id="28" name="ZoneTexte 27">
            <a:extLst>
              <a:ext uri="{FF2B5EF4-FFF2-40B4-BE49-F238E27FC236}">
                <a16:creationId xmlns:a16="http://schemas.microsoft.com/office/drawing/2014/main" id="{792148D8-4F88-CC51-8236-94ED58A27F08}"/>
              </a:ext>
            </a:extLst>
          </p:cNvPr>
          <p:cNvSpPr txBox="1"/>
          <p:nvPr/>
        </p:nvSpPr>
        <p:spPr>
          <a:xfrm>
            <a:off x="589585" y="349892"/>
            <a:ext cx="5061915" cy="461665"/>
          </a:xfrm>
          <a:prstGeom prst="rect">
            <a:avLst/>
          </a:prstGeom>
          <a:noFill/>
        </p:spPr>
        <p:txBody>
          <a:bodyPr wrap="square">
            <a:spAutoFit/>
          </a:bodyPr>
          <a:lstStyle/>
          <a:p>
            <a:r>
              <a:rPr lang="en-GB" sz="2400" b="1" noProof="0" dirty="0"/>
              <a:t>Timeline of the day-ahead market</a:t>
            </a:r>
          </a:p>
        </p:txBody>
      </p:sp>
      <p:sp>
        <p:nvSpPr>
          <p:cNvPr id="30" name="ZoneTexte 29">
            <a:extLst>
              <a:ext uri="{FF2B5EF4-FFF2-40B4-BE49-F238E27FC236}">
                <a16:creationId xmlns:a16="http://schemas.microsoft.com/office/drawing/2014/main" id="{AE151C0B-85F2-444D-BAFF-50F2DA62FCF7}"/>
              </a:ext>
            </a:extLst>
          </p:cNvPr>
          <p:cNvSpPr txBox="1"/>
          <p:nvPr/>
        </p:nvSpPr>
        <p:spPr>
          <a:xfrm>
            <a:off x="589585" y="3403580"/>
            <a:ext cx="9421673" cy="4093428"/>
          </a:xfrm>
          <a:prstGeom prst="rect">
            <a:avLst/>
          </a:prstGeom>
          <a:noFill/>
        </p:spPr>
        <p:txBody>
          <a:bodyPr wrap="square">
            <a:spAutoFit/>
          </a:bodyPr>
          <a:lstStyle/>
          <a:p>
            <a:pPr marL="457200" indent="-457200" algn="just">
              <a:buAutoNum type="alphaUcPeriod"/>
            </a:pPr>
            <a:r>
              <a:rPr lang="en-GB" sz="2000" noProof="0" dirty="0">
                <a:latin typeface="Arial" panose="020B0604020202020204" pitchFamily="34" charset="0"/>
                <a:cs typeface="Arial" panose="020B0604020202020204" pitchFamily="34" charset="0"/>
              </a:rPr>
              <a:t>Opening of the day-ahead market for all hours of the following day.</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Market participants submit their bids and asks to the order book (simple orders,  block orders, exclusive orders, curtailable orders, …).</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Closing of the day-ahead market for all hours of the following day.</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Execution of the market-clearing algorithm.</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Notification of the market participants and system operators about the market-clearing outcomes.</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Beginning of the delivery of electricity for the entire day.</a:t>
            </a:r>
          </a:p>
        </p:txBody>
      </p:sp>
      <p:sp>
        <p:nvSpPr>
          <p:cNvPr id="31" name="Rectangle 30">
            <a:extLst>
              <a:ext uri="{FF2B5EF4-FFF2-40B4-BE49-F238E27FC236}">
                <a16:creationId xmlns:a16="http://schemas.microsoft.com/office/drawing/2014/main" id="{AE10B123-7C28-9BDC-5FEA-FF7B6762E49C}"/>
              </a:ext>
            </a:extLst>
          </p:cNvPr>
          <p:cNvSpPr/>
          <p:nvPr/>
        </p:nvSpPr>
        <p:spPr>
          <a:xfrm>
            <a:off x="1384300" y="1119675"/>
            <a:ext cx="7772400" cy="19613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3" name="Slide Number Placeholder 6">
            <a:extLst>
              <a:ext uri="{FF2B5EF4-FFF2-40B4-BE49-F238E27FC236}">
                <a16:creationId xmlns:a16="http://schemas.microsoft.com/office/drawing/2014/main" id="{903DB67B-D121-7C9E-692D-C65356723EAB}"/>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22</a:t>
            </a:fld>
            <a:endParaRPr lang="en-GB" sz="1350" spc="80" noProof="0" dirty="0"/>
          </a:p>
        </p:txBody>
      </p:sp>
    </p:spTree>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2CEAE3E7-90AC-FAE2-AB9B-A6C60ACC1BCA}"/>
              </a:ext>
            </a:extLst>
          </p:cNvPr>
          <p:cNvGraphicFramePr>
            <a:graphicFrameLocks noGrp="1"/>
          </p:cNvGraphicFramePr>
          <p:nvPr>
            <p:extLst>
              <p:ext uri="{D42A27DB-BD31-4B8C-83A1-F6EECF244321}">
                <p14:modId xmlns:p14="http://schemas.microsoft.com/office/powerpoint/2010/main" val="2477800591"/>
              </p:ext>
            </p:extLst>
          </p:nvPr>
        </p:nvGraphicFramePr>
        <p:xfrm>
          <a:off x="860258" y="1541475"/>
          <a:ext cx="8972884" cy="5466756"/>
        </p:xfrm>
        <a:graphic>
          <a:graphicData uri="http://schemas.openxmlformats.org/drawingml/2006/table">
            <a:tbl>
              <a:tblPr firstRow="1" bandRow="1">
                <a:tableStyleId>{5C22544A-7EE6-4342-B048-85BDC9FD1C3A}</a:tableStyleId>
              </a:tblPr>
              <a:tblGrid>
                <a:gridCol w="2243221">
                  <a:extLst>
                    <a:ext uri="{9D8B030D-6E8A-4147-A177-3AD203B41FA5}">
                      <a16:colId xmlns:a16="http://schemas.microsoft.com/office/drawing/2014/main" val="4150507139"/>
                    </a:ext>
                  </a:extLst>
                </a:gridCol>
                <a:gridCol w="2243221">
                  <a:extLst>
                    <a:ext uri="{9D8B030D-6E8A-4147-A177-3AD203B41FA5}">
                      <a16:colId xmlns:a16="http://schemas.microsoft.com/office/drawing/2014/main" val="3729056915"/>
                    </a:ext>
                  </a:extLst>
                </a:gridCol>
                <a:gridCol w="2243221">
                  <a:extLst>
                    <a:ext uri="{9D8B030D-6E8A-4147-A177-3AD203B41FA5}">
                      <a16:colId xmlns:a16="http://schemas.microsoft.com/office/drawing/2014/main" val="1970291502"/>
                    </a:ext>
                  </a:extLst>
                </a:gridCol>
                <a:gridCol w="2243221">
                  <a:extLst>
                    <a:ext uri="{9D8B030D-6E8A-4147-A177-3AD203B41FA5}">
                      <a16:colId xmlns:a16="http://schemas.microsoft.com/office/drawing/2014/main" val="2479706048"/>
                    </a:ext>
                  </a:extLst>
                </a:gridCol>
              </a:tblGrid>
              <a:tr h="776254">
                <a:tc>
                  <a:txBody>
                    <a:bodyPr/>
                    <a:lstStyle/>
                    <a:p>
                      <a:pPr algn="ctr"/>
                      <a:r>
                        <a:rPr lang="en-GB" noProof="0" dirty="0">
                          <a:solidFill>
                            <a:schemeClr val="tx1"/>
                          </a:solidFill>
                          <a:latin typeface="Arial" panose="020B0604020202020204" pitchFamily="34" charset="0"/>
                          <a:cs typeface="Arial" panose="020B0604020202020204" pitchFamily="34" charset="0"/>
                        </a:rPr>
                        <a:t>Order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E3"/>
                    </a:solidFill>
                  </a:tcPr>
                </a:tc>
                <a:tc>
                  <a:txBody>
                    <a:bodyPr/>
                    <a:lstStyle/>
                    <a:p>
                      <a:pPr algn="ctr"/>
                      <a:r>
                        <a:rPr lang="en-GB" noProof="0" dirty="0">
                          <a:solidFill>
                            <a:schemeClr val="tx1"/>
                          </a:solidFill>
                          <a:latin typeface="Arial" panose="020B0604020202020204" pitchFamily="34" charset="0"/>
                          <a:cs typeface="Arial" panose="020B0604020202020204" pitchFamily="34" charset="0"/>
                        </a:rPr>
                        <a:t>Time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E3"/>
                    </a:solidFill>
                  </a:tcPr>
                </a:tc>
                <a:tc>
                  <a:txBody>
                    <a:bodyPr/>
                    <a:lstStyle/>
                    <a:p>
                      <a:pPr algn="ctr"/>
                      <a:r>
                        <a:rPr lang="en-GB" noProof="0" dirty="0">
                          <a:solidFill>
                            <a:schemeClr val="tx1"/>
                          </a:solidFill>
                          <a:latin typeface="Arial" panose="020B0604020202020204" pitchFamily="34" charset="0"/>
                          <a:cs typeface="Arial" panose="020B0604020202020204" pitchFamily="34" charset="0"/>
                        </a:rPr>
                        <a:t>Execution condition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E3"/>
                    </a:solidFill>
                  </a:tcPr>
                </a:tc>
                <a:tc>
                  <a:txBody>
                    <a:bodyPr/>
                    <a:lstStyle/>
                    <a:p>
                      <a:pPr algn="ctr"/>
                      <a:r>
                        <a:rPr lang="en-GB" noProof="0" dirty="0">
                          <a:solidFill>
                            <a:schemeClr val="tx1"/>
                          </a:solidFill>
                          <a:latin typeface="Arial" panose="020B0604020202020204" pitchFamily="34" charset="0"/>
                          <a:cs typeface="Arial" panose="020B0604020202020204" pitchFamily="34" charset="0"/>
                        </a:rPr>
                        <a:t>Key 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E3"/>
                    </a:solidFill>
                  </a:tcPr>
                </a:tc>
                <a:extLst>
                  <a:ext uri="{0D108BD9-81ED-4DB2-BD59-A6C34878D82A}">
                    <a16:rowId xmlns:a16="http://schemas.microsoft.com/office/drawing/2014/main" val="4288831642"/>
                  </a:ext>
                </a:extLst>
              </a:tr>
              <a:tr h="1052546">
                <a:tc>
                  <a:txBody>
                    <a:bodyPr/>
                    <a:lstStyle/>
                    <a:p>
                      <a:r>
                        <a:rPr lang="en-GB" b="1" noProof="0" dirty="0">
                          <a:latin typeface="Arial" panose="020B0604020202020204" pitchFamily="34" charset="0"/>
                          <a:cs typeface="Arial" panose="020B0604020202020204" pitchFamily="34" charset="0"/>
                        </a:rPr>
                        <a:t>Simple orders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Single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Fully executed if market clears at specified 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Independent bids for specific periods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3195735"/>
                  </a:ext>
                </a:extLst>
              </a:tr>
              <a:tr h="1066800">
                <a:tc>
                  <a:txBody>
                    <a:bodyPr/>
                    <a:lstStyle/>
                    <a:p>
                      <a:r>
                        <a:rPr lang="en-GB" b="1" noProof="0" dirty="0">
                          <a:latin typeface="Arial" panose="020B0604020202020204" pitchFamily="34" charset="0"/>
                          <a:cs typeface="Arial" panose="020B0604020202020204" pitchFamily="34" charset="0"/>
                        </a:rPr>
                        <a:t>Block orders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Multiple consecutive periods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All or nothing for the entire block of periods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Linked execution across multiple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4818745"/>
                  </a:ext>
                </a:extLst>
              </a:tr>
              <a:tr h="1066800">
                <a:tc>
                  <a:txBody>
                    <a:bodyPr/>
                    <a:lstStyle/>
                    <a:p>
                      <a:r>
                        <a:rPr lang="en-GB" b="1" noProof="0" dirty="0">
                          <a:latin typeface="Arial" panose="020B0604020202020204" pitchFamily="34" charset="0"/>
                          <a:cs typeface="Arial" panose="020B0604020202020204" pitchFamily="34" charset="0"/>
                        </a:rPr>
                        <a:t>Exclusive orders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Multiple block orders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Only one order from a set can be executed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Provides different block order scenarios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31777"/>
                  </a:ext>
                </a:extLst>
              </a:tr>
              <a:tr h="1066800">
                <a:tc>
                  <a:txBody>
                    <a:bodyPr/>
                    <a:lstStyle/>
                    <a:p>
                      <a:r>
                        <a:rPr lang="en-GB" b="1" noProof="0" dirty="0">
                          <a:latin typeface="Arial" panose="020B0604020202020204" pitchFamily="34" charset="0"/>
                          <a:cs typeface="Arial" panose="020B0604020202020204" pitchFamily="34" charset="0"/>
                        </a:rPr>
                        <a:t>Curtailable orders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Single or multiple periods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Partially executed based on market operator's discretion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noProof="0" dirty="0">
                          <a:latin typeface="Arial" panose="020B0604020202020204" pitchFamily="34" charset="0"/>
                          <a:cs typeface="Arial" panose="020B0604020202020204" pitchFamily="34" charset="0"/>
                        </a:rPr>
                        <a:t>Allows for flexibility in execution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7299159"/>
                  </a:ext>
                </a:extLst>
              </a:tr>
              <a:tr h="437556">
                <a:tc>
                  <a:txBody>
                    <a:bodyPr/>
                    <a:lstStyle/>
                    <a:p>
                      <a:r>
                        <a:rPr lang="en-GB" b="1" noProof="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noProof="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noProof="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noProof="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093782"/>
                  </a:ext>
                </a:extLst>
              </a:tr>
            </a:tbl>
          </a:graphicData>
        </a:graphic>
      </p:graphicFrame>
      <p:sp>
        <p:nvSpPr>
          <p:cNvPr id="4" name="ZoneTexte 3">
            <a:extLst>
              <a:ext uri="{FF2B5EF4-FFF2-40B4-BE49-F238E27FC236}">
                <a16:creationId xmlns:a16="http://schemas.microsoft.com/office/drawing/2014/main" id="{19A506F4-44F3-BEEE-AD6A-C53BD584B3C9}"/>
              </a:ext>
            </a:extLst>
          </p:cNvPr>
          <p:cNvSpPr txBox="1"/>
          <p:nvPr/>
        </p:nvSpPr>
        <p:spPr>
          <a:xfrm>
            <a:off x="589585" y="349892"/>
            <a:ext cx="5061915" cy="461665"/>
          </a:xfrm>
          <a:prstGeom prst="rect">
            <a:avLst/>
          </a:prstGeom>
          <a:noFill/>
        </p:spPr>
        <p:txBody>
          <a:bodyPr wrap="square">
            <a:spAutoFit/>
          </a:bodyPr>
          <a:lstStyle/>
          <a:p>
            <a:r>
              <a:rPr lang="en-GB" sz="2400" b="1" noProof="0" dirty="0"/>
              <a:t>Types of order</a:t>
            </a:r>
          </a:p>
        </p:txBody>
      </p:sp>
      <p:sp>
        <p:nvSpPr>
          <p:cNvPr id="7" name="Slide Number Placeholder 6">
            <a:extLst>
              <a:ext uri="{FF2B5EF4-FFF2-40B4-BE49-F238E27FC236}">
                <a16:creationId xmlns:a16="http://schemas.microsoft.com/office/drawing/2014/main" id="{3A0A626F-569A-A506-C2B8-8B2EBF2D190D}"/>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23</a:t>
            </a:fld>
            <a:endParaRPr lang="en-GB" sz="1350" spc="80" noProof="0" dirty="0"/>
          </a:p>
        </p:txBody>
      </p:sp>
    </p:spTree>
    <p:extLst>
      <p:ext uri="{BB962C8B-B14F-4D97-AF65-F5344CB8AC3E}">
        <p14:creationId xmlns:p14="http://schemas.microsoft.com/office/powerpoint/2010/main" val="3101552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B3A47D7-6DA3-7C8C-9B3B-3277EFF9E55D}"/>
              </a:ext>
            </a:extLst>
          </p:cNvPr>
          <p:cNvSpPr txBox="1"/>
          <p:nvPr/>
        </p:nvSpPr>
        <p:spPr>
          <a:xfrm>
            <a:off x="589585" y="349892"/>
            <a:ext cx="9862515" cy="461665"/>
          </a:xfrm>
          <a:prstGeom prst="rect">
            <a:avLst/>
          </a:prstGeom>
          <a:noFill/>
        </p:spPr>
        <p:txBody>
          <a:bodyPr wrap="square">
            <a:spAutoFit/>
          </a:bodyPr>
          <a:lstStyle/>
          <a:p>
            <a:r>
              <a:rPr lang="en-GB" sz="2400" b="1" noProof="0" dirty="0"/>
              <a:t>The day-ahead market-clearing algorithm (with no congestion)</a:t>
            </a:r>
          </a:p>
        </p:txBody>
      </p:sp>
      <p:sp>
        <p:nvSpPr>
          <p:cNvPr id="19" name="ZoneTexte 18">
            <a:extLst>
              <a:ext uri="{FF2B5EF4-FFF2-40B4-BE49-F238E27FC236}">
                <a16:creationId xmlns:a16="http://schemas.microsoft.com/office/drawing/2014/main" id="{76C14875-F327-8C51-E077-C99AE90B1F47}"/>
              </a:ext>
            </a:extLst>
          </p:cNvPr>
          <p:cNvSpPr txBox="1"/>
          <p:nvPr/>
        </p:nvSpPr>
        <p:spPr>
          <a:xfrm>
            <a:off x="5474002" y="4182233"/>
            <a:ext cx="4604716" cy="523220"/>
          </a:xfrm>
          <a:prstGeom prst="rect">
            <a:avLst/>
          </a:prstGeom>
          <a:noFill/>
        </p:spPr>
        <p:txBody>
          <a:bodyPr wrap="square" rtlCol="0">
            <a:spAutoFit/>
          </a:bodyPr>
          <a:lstStyle/>
          <a:p>
            <a:pPr algn="ctr"/>
            <a:r>
              <a:rPr lang="en-GB" sz="1400" b="0" i="1" noProof="0" dirty="0">
                <a:solidFill>
                  <a:srgbClr val="222222"/>
                </a:solidFill>
                <a:effectLst/>
                <a:latin typeface="Arial" panose="020B0604020202020204" pitchFamily="34" charset="0"/>
              </a:rPr>
              <a:t>Intersection of the supply (blue) and demand (orange) graph before application (BA) of the algorithm.</a:t>
            </a:r>
            <a:endParaRPr lang="en-GB" sz="1400" i="1" noProof="0" dirty="0"/>
          </a:p>
        </p:txBody>
      </p:sp>
      <p:sp>
        <p:nvSpPr>
          <p:cNvPr id="20" name="Slide Number Placeholder 6">
            <a:extLst>
              <a:ext uri="{FF2B5EF4-FFF2-40B4-BE49-F238E27FC236}">
                <a16:creationId xmlns:a16="http://schemas.microsoft.com/office/drawing/2014/main" id="{1F4A9CAE-3647-F513-C00B-8290BB15E3E9}"/>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24</a:t>
            </a:fld>
            <a:endParaRPr lang="en-GB" sz="1350" spc="80" noProof="0" dirty="0"/>
          </a:p>
        </p:txBody>
      </p:sp>
      <p:pic>
        <p:nvPicPr>
          <p:cNvPr id="3" name="Image 2">
            <a:extLst>
              <a:ext uri="{FF2B5EF4-FFF2-40B4-BE49-F238E27FC236}">
                <a16:creationId xmlns:a16="http://schemas.microsoft.com/office/drawing/2014/main" id="{BE149541-95F6-D108-5DAB-D9051279D043}"/>
              </a:ext>
            </a:extLst>
          </p:cNvPr>
          <p:cNvPicPr>
            <a:picLocks noChangeAspect="1"/>
          </p:cNvPicPr>
          <p:nvPr/>
        </p:nvPicPr>
        <p:blipFill>
          <a:blip r:embed="rId3"/>
          <a:stretch>
            <a:fillRect/>
          </a:stretch>
        </p:blipFill>
        <p:spPr>
          <a:xfrm>
            <a:off x="6024918" y="1312185"/>
            <a:ext cx="3658867" cy="2552354"/>
          </a:xfrm>
          <a:prstGeom prst="rect">
            <a:avLst/>
          </a:prstGeom>
        </p:spPr>
      </p:pic>
      <p:sp>
        <p:nvSpPr>
          <p:cNvPr id="4" name="ZoneTexte 3">
            <a:extLst>
              <a:ext uri="{FF2B5EF4-FFF2-40B4-BE49-F238E27FC236}">
                <a16:creationId xmlns:a16="http://schemas.microsoft.com/office/drawing/2014/main" id="{9BE02560-EE3E-1F7E-43A5-E3326FF6CABD}"/>
              </a:ext>
            </a:extLst>
          </p:cNvPr>
          <p:cNvSpPr txBox="1"/>
          <p:nvPr/>
        </p:nvSpPr>
        <p:spPr>
          <a:xfrm>
            <a:off x="5989741" y="1339430"/>
            <a:ext cx="443196" cy="369332"/>
          </a:xfrm>
          <a:prstGeom prst="rect">
            <a:avLst/>
          </a:prstGeom>
          <a:solidFill>
            <a:schemeClr val="bg1"/>
          </a:solidFill>
        </p:spPr>
        <p:txBody>
          <a:bodyPr wrap="square" rtlCol="0">
            <a:spAutoFit/>
          </a:bodyPr>
          <a:lstStyle/>
          <a:p>
            <a:endParaRPr lang="en-GB" noProof="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CB452299-A36E-A4C5-C7D5-71795209932A}"/>
              </a:ext>
            </a:extLst>
          </p:cNvPr>
          <p:cNvSpPr txBox="1"/>
          <p:nvPr/>
        </p:nvSpPr>
        <p:spPr>
          <a:xfrm>
            <a:off x="5754915" y="1441002"/>
            <a:ext cx="726150" cy="430887"/>
          </a:xfrm>
          <a:prstGeom prst="rect">
            <a:avLst/>
          </a:prstGeom>
          <a:noFill/>
        </p:spPr>
        <p:txBody>
          <a:bodyPr wrap="square" rtlCol="0">
            <a:spAutoFit/>
          </a:bodyPr>
          <a:lstStyle/>
          <a:p>
            <a:pPr algn="ctr"/>
            <a:r>
              <a:rPr lang="en-GB" sz="1100" noProof="0" dirty="0">
                <a:latin typeface="Times New Roman" panose="02020603050405020304" pitchFamily="18" charset="0"/>
                <a:cs typeface="Times New Roman" panose="02020603050405020304" pitchFamily="18" charset="0"/>
              </a:rPr>
              <a:t>Price</a:t>
            </a:r>
          </a:p>
          <a:p>
            <a:pPr algn="ctr"/>
            <a:r>
              <a:rPr lang="en-GB" sz="1100" noProof="0" dirty="0">
                <a:latin typeface="Times New Roman" panose="02020603050405020304" pitchFamily="18" charset="0"/>
                <a:cs typeface="Times New Roman" panose="02020603050405020304" pitchFamily="18" charset="0"/>
              </a:rPr>
              <a:t>(€/MWh)</a:t>
            </a:r>
          </a:p>
        </p:txBody>
      </p:sp>
      <p:sp>
        <p:nvSpPr>
          <p:cNvPr id="17" name="Rectangle 16">
            <a:extLst>
              <a:ext uri="{FF2B5EF4-FFF2-40B4-BE49-F238E27FC236}">
                <a16:creationId xmlns:a16="http://schemas.microsoft.com/office/drawing/2014/main" id="{6E0D55EE-0FAD-8877-97C0-32940A8B7099}"/>
              </a:ext>
            </a:extLst>
          </p:cNvPr>
          <p:cNvSpPr/>
          <p:nvPr/>
        </p:nvSpPr>
        <p:spPr>
          <a:xfrm>
            <a:off x="5626667" y="1217985"/>
            <a:ext cx="4299387" cy="289244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ZoneTexte 6">
            <a:extLst>
              <a:ext uri="{FF2B5EF4-FFF2-40B4-BE49-F238E27FC236}">
                <a16:creationId xmlns:a16="http://schemas.microsoft.com/office/drawing/2014/main" id="{AC45E7AD-00E8-EF3A-1A0E-32A8885A0AD3}"/>
              </a:ext>
            </a:extLst>
          </p:cNvPr>
          <p:cNvSpPr txBox="1"/>
          <p:nvPr/>
        </p:nvSpPr>
        <p:spPr>
          <a:xfrm>
            <a:off x="589584" y="1074616"/>
            <a:ext cx="4604716" cy="3785652"/>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For each hour of the following day, the clearing algorithm follows these steps:</a:t>
            </a:r>
          </a:p>
          <a:p>
            <a:pPr algn="just"/>
            <a:endParaRPr lang="en-GB" sz="1000" b="1"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1) Aggregation of supply:</a:t>
            </a:r>
            <a:r>
              <a:rPr lang="en-GB" sz="2000" noProof="0" dirty="0">
                <a:latin typeface="Arial" panose="020B0604020202020204" pitchFamily="34" charset="0"/>
                <a:cs typeface="Arial" panose="020B0604020202020204" pitchFamily="34" charset="0"/>
              </a:rPr>
              <a:t> All the asks submitted to the order book are aggregated to form the supply curve, organised from lower to higher costs.</a:t>
            </a:r>
          </a:p>
          <a:p>
            <a:pPr marL="342900" indent="-342900" algn="just">
              <a:buFont typeface="+mj-lt"/>
              <a:buAutoNum type="arabicPeriod"/>
            </a:pPr>
            <a:endParaRPr lang="en-GB" sz="1000" b="1"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2) Aggregation of demand:</a:t>
            </a:r>
            <a:r>
              <a:rPr lang="en-GB" sz="2000" noProof="0" dirty="0">
                <a:latin typeface="Arial" panose="020B0604020202020204" pitchFamily="34" charset="0"/>
                <a:cs typeface="Arial" panose="020B0604020202020204" pitchFamily="34" charset="0"/>
              </a:rPr>
              <a:t> All the bids submitted to the order book are aggregated to form the demand curve, organised from higher to lower willingness to pay.</a:t>
            </a:r>
          </a:p>
        </p:txBody>
      </p:sp>
      <p:sp>
        <p:nvSpPr>
          <p:cNvPr id="12" name="ZoneTexte 11">
            <a:extLst>
              <a:ext uri="{FF2B5EF4-FFF2-40B4-BE49-F238E27FC236}">
                <a16:creationId xmlns:a16="http://schemas.microsoft.com/office/drawing/2014/main" id="{2150B56D-E4AA-17F7-A798-DCC4290D6E20}"/>
              </a:ext>
            </a:extLst>
          </p:cNvPr>
          <p:cNvSpPr txBox="1"/>
          <p:nvPr/>
        </p:nvSpPr>
        <p:spPr>
          <a:xfrm>
            <a:off x="589585" y="4941745"/>
            <a:ext cx="9481516" cy="2708434"/>
          </a:xfrm>
          <a:prstGeom prst="rect">
            <a:avLst/>
          </a:prstGeom>
          <a:noFill/>
        </p:spPr>
        <p:txBody>
          <a:bodyPr wrap="square">
            <a:spAutoFit/>
          </a:bodyPr>
          <a:lstStyle/>
          <a:p>
            <a:pPr algn="just"/>
            <a:r>
              <a:rPr lang="en-GB" sz="2000" b="1" noProof="0" dirty="0">
                <a:latin typeface="Arial" panose="020B0604020202020204" pitchFamily="34" charset="0"/>
                <a:cs typeface="Arial" panose="020B0604020202020204" pitchFamily="34" charset="0"/>
              </a:rPr>
              <a:t>3) Determination of equilibrium:</a:t>
            </a:r>
            <a:r>
              <a:rPr lang="en-GB" sz="2000" noProof="0" dirty="0">
                <a:latin typeface="Arial" panose="020B0604020202020204" pitchFamily="34" charset="0"/>
                <a:cs typeface="Arial" panose="020B0604020202020204" pitchFamily="34" charset="0"/>
              </a:rPr>
              <a:t> The equilibrium point, where the quantity of electricity supplied matches the quantity demanded, is identified at the intersection of the supply and demand curves.</a:t>
            </a:r>
          </a:p>
          <a:p>
            <a:pPr algn="just"/>
            <a:endParaRPr lang="en-GB" sz="1000" b="1"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4) Dispatch of orders and price setting:</a:t>
            </a:r>
            <a:r>
              <a:rPr lang="en-GB" sz="2000" noProof="0" dirty="0">
                <a:latin typeface="Arial" panose="020B0604020202020204" pitchFamily="34" charset="0"/>
                <a:cs typeface="Arial" panose="020B0604020202020204" pitchFamily="34" charset="0"/>
              </a:rPr>
              <a:t> All asks and bids to the left of the equilibrium point are dispatched, meaning these orders are fulfilled. The unique price paid for all energy exchanges, known as the </a:t>
            </a:r>
            <a:r>
              <a:rPr lang="en-GB" sz="2000" b="1" noProof="0" dirty="0">
                <a:latin typeface="Arial" panose="020B0604020202020204" pitchFamily="34" charset="0"/>
                <a:cs typeface="Arial" panose="020B0604020202020204" pitchFamily="34" charset="0"/>
              </a:rPr>
              <a:t>market-clearing price</a:t>
            </a:r>
            <a:r>
              <a:rPr lang="en-GB" sz="2000" noProof="0" dirty="0">
                <a:latin typeface="Arial" panose="020B0604020202020204" pitchFamily="34" charset="0"/>
                <a:cs typeface="Arial" panose="020B0604020202020204" pitchFamily="34" charset="0"/>
              </a:rPr>
              <a:t>, is set at the price at the equilibrium point. This price applies uniformly to all transactions for that hour in the market zone.</a:t>
            </a:r>
          </a:p>
        </p:txBody>
      </p:sp>
    </p:spTree>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F862042-DC54-4E89-71BB-D860952A4FB6}"/>
              </a:ext>
            </a:extLst>
          </p:cNvPr>
          <p:cNvSpPr txBox="1"/>
          <p:nvPr/>
        </p:nvSpPr>
        <p:spPr>
          <a:xfrm>
            <a:off x="589584" y="2102690"/>
            <a:ext cx="9481516" cy="4401205"/>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problem is that the </a:t>
            </a:r>
            <a:r>
              <a:rPr lang="en-GB" sz="2000" b="1" noProof="0" dirty="0">
                <a:latin typeface="Arial" panose="020B0604020202020204" pitchFamily="34" charset="0"/>
                <a:cs typeface="Arial" panose="020B0604020202020204" pitchFamily="34" charset="0"/>
              </a:rPr>
              <a:t>clearing of the day-ahead market occurs well before the actual supply and consumption operations</a:t>
            </a:r>
            <a:r>
              <a:rPr lang="en-GB" sz="2000" noProof="0" dirty="0">
                <a:latin typeface="Arial" panose="020B0604020202020204" pitchFamily="34" charset="0"/>
                <a:cs typeface="Arial" panose="020B0604020202020204" pitchFamily="34" charset="0"/>
              </a:rPr>
              <a:t>, between 12 and 36 hours in advance. However, actual generation or consumption may deviate from the originally contracted schedule due to factors like changing weather or technical issues.</a:t>
            </a: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Market participants have three options:</a:t>
            </a:r>
          </a:p>
          <a:p>
            <a:pPr algn="just"/>
            <a:endParaRPr lang="en-GB" sz="2000" noProof="0" dirty="0">
              <a:latin typeface="Arial" panose="020B0604020202020204" pitchFamily="34" charset="0"/>
              <a:cs typeface="Arial" panose="020B0604020202020204" pitchFamily="34" charset="0"/>
            </a:endParaRPr>
          </a:p>
          <a:p>
            <a:pPr marL="457200" indent="-457200" algn="just">
              <a:buFont typeface="+mj-lt"/>
              <a:buAutoNum type="arabicPeriod"/>
            </a:pPr>
            <a:r>
              <a:rPr lang="en-GB" sz="2000" noProof="0" dirty="0">
                <a:latin typeface="Arial" panose="020B0604020202020204" pitchFamily="34" charset="0"/>
                <a:cs typeface="Arial" panose="020B0604020202020204" pitchFamily="34" charset="0"/>
              </a:rPr>
              <a:t>Compensate with other generation or consumption assets within their portfolio</a:t>
            </a:r>
          </a:p>
          <a:p>
            <a:pPr marL="457200" indent="-457200" algn="just">
              <a:buFont typeface="+mj-lt"/>
              <a:buAutoNum type="arabicPeriod"/>
            </a:pPr>
            <a:endParaRPr lang="en-GB" sz="2000" noProof="0" dirty="0">
              <a:latin typeface="Arial" panose="020B0604020202020204" pitchFamily="34" charset="0"/>
              <a:cs typeface="Arial" panose="020B0604020202020204" pitchFamily="34" charset="0"/>
            </a:endParaRPr>
          </a:p>
          <a:p>
            <a:pPr marL="457200" indent="-457200" algn="just">
              <a:buFont typeface="+mj-lt"/>
              <a:buAutoNum type="arabicPeriod"/>
            </a:pPr>
            <a:r>
              <a:rPr lang="en-GB" sz="2000" noProof="0" dirty="0">
                <a:latin typeface="Arial" panose="020B0604020202020204" pitchFamily="34" charset="0"/>
                <a:cs typeface="Arial" panose="020B0604020202020204" pitchFamily="34" charset="0"/>
              </a:rPr>
              <a:t>Adjust their positions through the intraday market</a:t>
            </a:r>
          </a:p>
          <a:p>
            <a:pPr marL="457200" indent="-457200" algn="just">
              <a:buFont typeface="+mj-lt"/>
              <a:buAutoNum type="arabicPeriod"/>
            </a:pPr>
            <a:endParaRPr lang="en-GB" sz="2000" noProof="0" dirty="0">
              <a:latin typeface="Arial" panose="020B0604020202020204" pitchFamily="34" charset="0"/>
              <a:cs typeface="Arial" panose="020B0604020202020204" pitchFamily="34" charset="0"/>
            </a:endParaRPr>
          </a:p>
          <a:p>
            <a:pPr marL="457200" indent="-457200" algn="just">
              <a:buFont typeface="+mj-lt"/>
              <a:buAutoNum type="arabicPeriod"/>
            </a:pPr>
            <a:r>
              <a:rPr lang="en-GB" sz="2000" noProof="0" dirty="0">
                <a:latin typeface="Arial" panose="020B0604020202020204" pitchFamily="34" charset="0"/>
                <a:cs typeface="Arial" panose="020B0604020202020204" pitchFamily="34" charset="0"/>
              </a:rPr>
              <a:t>Do nothing and face exposure to the balancing market</a:t>
            </a:r>
          </a:p>
        </p:txBody>
      </p:sp>
      <p:sp>
        <p:nvSpPr>
          <p:cNvPr id="5" name="Slide Number Placeholder 6">
            <a:extLst>
              <a:ext uri="{FF2B5EF4-FFF2-40B4-BE49-F238E27FC236}">
                <a16:creationId xmlns:a16="http://schemas.microsoft.com/office/drawing/2014/main" id="{1BF92949-4BEE-64E4-9F02-FE5644E7072A}"/>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25</a:t>
            </a:fld>
            <a:endParaRPr lang="en-GB" sz="1350" spc="80" noProof="0" dirty="0"/>
          </a:p>
        </p:txBody>
      </p:sp>
      <p:sp>
        <p:nvSpPr>
          <p:cNvPr id="6" name="ZoneTexte 5">
            <a:extLst>
              <a:ext uri="{FF2B5EF4-FFF2-40B4-BE49-F238E27FC236}">
                <a16:creationId xmlns:a16="http://schemas.microsoft.com/office/drawing/2014/main" id="{1CBED211-478E-FFAA-F317-34F7903CA20E}"/>
              </a:ext>
            </a:extLst>
          </p:cNvPr>
          <p:cNvSpPr txBox="1"/>
          <p:nvPr/>
        </p:nvSpPr>
        <p:spPr>
          <a:xfrm>
            <a:off x="589585" y="349892"/>
            <a:ext cx="9862515" cy="461665"/>
          </a:xfrm>
          <a:prstGeom prst="rect">
            <a:avLst/>
          </a:prstGeom>
          <a:noFill/>
        </p:spPr>
        <p:txBody>
          <a:bodyPr wrap="square">
            <a:spAutoFit/>
          </a:bodyPr>
          <a:lstStyle/>
          <a:p>
            <a:r>
              <a:rPr lang="en-GB" sz="2400" b="1" noProof="0" dirty="0"/>
              <a:t>Managing deviations in the day-ahead market</a:t>
            </a:r>
          </a:p>
        </p:txBody>
      </p:sp>
    </p:spTree>
    <p:extLst>
      <p:ext uri="{BB962C8B-B14F-4D97-AF65-F5344CB8AC3E}">
        <p14:creationId xmlns:p14="http://schemas.microsoft.com/office/powerpoint/2010/main" val="239476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DBA2DCC-B4B0-6108-76F9-3C5CDEA2F34F}"/>
              </a:ext>
            </a:extLst>
          </p:cNvPr>
          <p:cNvSpPr txBox="1"/>
          <p:nvPr/>
        </p:nvSpPr>
        <p:spPr>
          <a:xfrm>
            <a:off x="589585" y="349892"/>
            <a:ext cx="9421673" cy="461665"/>
          </a:xfrm>
          <a:prstGeom prst="rect">
            <a:avLst/>
          </a:prstGeom>
          <a:noFill/>
        </p:spPr>
        <p:txBody>
          <a:bodyPr wrap="square">
            <a:spAutoFit/>
          </a:bodyPr>
          <a:lstStyle/>
          <a:p>
            <a:r>
              <a:rPr lang="en-GB" sz="2400" b="1" noProof="0" dirty="0"/>
              <a:t>Presentation of the intraday market </a:t>
            </a:r>
          </a:p>
        </p:txBody>
      </p:sp>
      <p:sp>
        <p:nvSpPr>
          <p:cNvPr id="10" name="ZoneTexte 9">
            <a:extLst>
              <a:ext uri="{FF2B5EF4-FFF2-40B4-BE49-F238E27FC236}">
                <a16:creationId xmlns:a16="http://schemas.microsoft.com/office/drawing/2014/main" id="{C31A7E6E-14E9-A740-94CA-0991891EF909}"/>
              </a:ext>
            </a:extLst>
          </p:cNvPr>
          <p:cNvSpPr txBox="1"/>
          <p:nvPr/>
        </p:nvSpPr>
        <p:spPr>
          <a:xfrm>
            <a:off x="589584" y="2488367"/>
            <a:ext cx="9481516" cy="3170099"/>
          </a:xfrm>
          <a:prstGeom prst="rect">
            <a:avLst/>
          </a:prstGeom>
          <a:noFill/>
        </p:spPr>
        <p:txBody>
          <a:bodyPr wrap="square">
            <a:spAutoFit/>
          </a:bodyPr>
          <a:lstStyle/>
          <a:p>
            <a:pPr algn="just"/>
            <a:r>
              <a:rPr lang="en-GB" sz="2000" noProof="0" dirty="0"/>
              <a:t>The intraday market allows participants to </a:t>
            </a:r>
            <a:r>
              <a:rPr lang="en-GB" sz="2000" b="1" noProof="0" dirty="0"/>
              <a:t>make last-minute adjustments </a:t>
            </a:r>
            <a:r>
              <a:rPr lang="en-GB" sz="2000" noProof="0" dirty="0"/>
              <a:t>and balance their positions closer to real time.</a:t>
            </a:r>
          </a:p>
          <a:p>
            <a:pPr algn="just"/>
            <a:endParaRPr lang="en-GB" sz="2000" noProof="0" dirty="0"/>
          </a:p>
          <a:p>
            <a:pPr algn="just"/>
            <a:endParaRPr lang="en-GB" sz="2000" noProof="0" dirty="0"/>
          </a:p>
          <a:p>
            <a:pPr algn="just"/>
            <a:r>
              <a:rPr lang="en-GB" sz="2000" b="1" noProof="0" dirty="0"/>
              <a:t>This market supports continuous trading, meaning a trade is executed as soon as two matching orders are found</a:t>
            </a:r>
            <a:r>
              <a:rPr lang="en-GB" sz="2000" noProof="0" dirty="0"/>
              <a:t>, with different constraints depending on the order types. Hourly, half-hourly, and quarter-hourly contracts are available.</a:t>
            </a:r>
          </a:p>
          <a:p>
            <a:pPr algn="just"/>
            <a:endParaRPr lang="en-GB" sz="2000" noProof="0" dirty="0"/>
          </a:p>
          <a:p>
            <a:pPr algn="just"/>
            <a:endParaRPr lang="en-GB" sz="2000" noProof="0" dirty="0"/>
          </a:p>
          <a:p>
            <a:pPr algn="just"/>
            <a:r>
              <a:rPr lang="en-GB" sz="2000" noProof="0" dirty="0"/>
              <a:t>The market operator is EPEX SPOT (originally </a:t>
            </a:r>
            <a:r>
              <a:rPr lang="en-GB" sz="2000" noProof="0" dirty="0" err="1"/>
              <a:t>Belpex</a:t>
            </a:r>
            <a:r>
              <a:rPr lang="en-GB" sz="2000" noProof="0" dirty="0"/>
              <a:t>).</a:t>
            </a:r>
          </a:p>
        </p:txBody>
      </p:sp>
      <p:sp>
        <p:nvSpPr>
          <p:cNvPr id="11" name="Slide Number Placeholder 6">
            <a:extLst>
              <a:ext uri="{FF2B5EF4-FFF2-40B4-BE49-F238E27FC236}">
                <a16:creationId xmlns:a16="http://schemas.microsoft.com/office/drawing/2014/main" id="{A435B25C-4748-1CF2-E5B2-99E05BC814AA}"/>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26</a:t>
            </a:fld>
            <a:endParaRPr lang="en-GB" sz="1350" spc="80" noProof="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832730" y="2604197"/>
            <a:ext cx="7027940" cy="219809"/>
          </a:xfrm>
          <a:custGeom>
            <a:avLst/>
            <a:gdLst/>
            <a:ahLst/>
            <a:cxnLst/>
            <a:rect l="l" t="t" r="r" b="b"/>
            <a:pathLst>
              <a:path w="6009640" h="187960">
                <a:moveTo>
                  <a:pt x="5915454" y="0"/>
                </a:moveTo>
                <a:lnTo>
                  <a:pt x="5915454" y="46963"/>
                </a:lnTo>
                <a:lnTo>
                  <a:pt x="0" y="46963"/>
                </a:lnTo>
                <a:lnTo>
                  <a:pt x="0" y="140884"/>
                </a:lnTo>
                <a:lnTo>
                  <a:pt x="5915454" y="140884"/>
                </a:lnTo>
                <a:lnTo>
                  <a:pt x="5915454" y="187849"/>
                </a:lnTo>
                <a:lnTo>
                  <a:pt x="6009373" y="93927"/>
                </a:lnTo>
                <a:lnTo>
                  <a:pt x="5915454" y="0"/>
                </a:lnTo>
                <a:close/>
              </a:path>
            </a:pathLst>
          </a:custGeom>
          <a:solidFill>
            <a:srgbClr val="000000"/>
          </a:solidFill>
        </p:spPr>
        <p:txBody>
          <a:bodyPr wrap="square" lIns="0" tIns="0" rIns="0" bIns="0" rtlCol="0"/>
          <a:lstStyle/>
          <a:p>
            <a:endParaRPr lang="en-GB" noProof="0" dirty="0"/>
          </a:p>
        </p:txBody>
      </p:sp>
      <p:sp>
        <p:nvSpPr>
          <p:cNvPr id="6" name="object 6"/>
          <p:cNvSpPr/>
          <p:nvPr/>
        </p:nvSpPr>
        <p:spPr>
          <a:xfrm>
            <a:off x="1832730" y="2604197"/>
            <a:ext cx="7027940" cy="219809"/>
          </a:xfrm>
          <a:custGeom>
            <a:avLst/>
            <a:gdLst/>
            <a:ahLst/>
            <a:cxnLst/>
            <a:rect l="l" t="t" r="r" b="b"/>
            <a:pathLst>
              <a:path w="6009640" h="187960">
                <a:moveTo>
                  <a:pt x="0" y="46964"/>
                </a:moveTo>
                <a:lnTo>
                  <a:pt x="5915454" y="46964"/>
                </a:lnTo>
                <a:lnTo>
                  <a:pt x="5915454" y="0"/>
                </a:lnTo>
                <a:lnTo>
                  <a:pt x="6009373" y="93928"/>
                </a:lnTo>
                <a:lnTo>
                  <a:pt x="5915454" y="187850"/>
                </a:lnTo>
                <a:lnTo>
                  <a:pt x="5915454" y="140885"/>
                </a:lnTo>
                <a:lnTo>
                  <a:pt x="0" y="140885"/>
                </a:lnTo>
                <a:lnTo>
                  <a:pt x="0" y="46964"/>
                </a:lnTo>
                <a:close/>
              </a:path>
            </a:pathLst>
          </a:custGeom>
          <a:ln w="38100">
            <a:solidFill>
              <a:srgbClr val="000000"/>
            </a:solidFill>
          </a:ln>
        </p:spPr>
        <p:txBody>
          <a:bodyPr wrap="square" lIns="0" tIns="0" rIns="0" bIns="0" rtlCol="0"/>
          <a:lstStyle/>
          <a:p>
            <a:endParaRPr lang="en-GB" noProof="0" dirty="0"/>
          </a:p>
        </p:txBody>
      </p:sp>
      <p:sp>
        <p:nvSpPr>
          <p:cNvPr id="7" name="object 7"/>
          <p:cNvSpPr/>
          <p:nvPr/>
        </p:nvSpPr>
        <p:spPr>
          <a:xfrm>
            <a:off x="2458056" y="2455139"/>
            <a:ext cx="0" cy="298524"/>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8" name="object 8"/>
          <p:cNvSpPr/>
          <p:nvPr/>
        </p:nvSpPr>
        <p:spPr>
          <a:xfrm>
            <a:off x="4696223" y="2482084"/>
            <a:ext cx="0" cy="298524"/>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9" name="object 9"/>
          <p:cNvSpPr/>
          <p:nvPr/>
        </p:nvSpPr>
        <p:spPr>
          <a:xfrm>
            <a:off x="2907412" y="2014224"/>
            <a:ext cx="489372"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10" name="object 10"/>
          <p:cNvSpPr/>
          <p:nvPr/>
        </p:nvSpPr>
        <p:spPr>
          <a:xfrm>
            <a:off x="4451566" y="1571476"/>
            <a:ext cx="489372"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11" name="object 11"/>
          <p:cNvSpPr/>
          <p:nvPr/>
        </p:nvSpPr>
        <p:spPr>
          <a:xfrm>
            <a:off x="2213401" y="1591085"/>
            <a:ext cx="489372"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12" name="object 12"/>
          <p:cNvSpPr txBox="1"/>
          <p:nvPr/>
        </p:nvSpPr>
        <p:spPr>
          <a:xfrm>
            <a:off x="4397675" y="1514278"/>
            <a:ext cx="592593" cy="899294"/>
          </a:xfrm>
          <a:prstGeom prst="rect">
            <a:avLst/>
          </a:prstGeom>
        </p:spPr>
        <p:txBody>
          <a:bodyPr vert="horz" wrap="square" lIns="0" tIns="155203" rIns="0" bIns="0" rtlCol="0">
            <a:spAutoFit/>
          </a:bodyPr>
          <a:lstStyle/>
          <a:p>
            <a:pPr marL="3713" algn="ctr">
              <a:spcBef>
                <a:spcPts val="1222"/>
              </a:spcBef>
            </a:pPr>
            <a:r>
              <a:rPr lang="en-GB" sz="1754" b="1" noProof="0" dirty="0">
                <a:latin typeface="Calibri"/>
                <a:cs typeface="Calibri"/>
              </a:rPr>
              <a:t>D</a:t>
            </a:r>
            <a:endParaRPr lang="en-GB" sz="1754" noProof="0" dirty="0">
              <a:latin typeface="Calibri"/>
              <a:cs typeface="Calibri"/>
            </a:endParaRPr>
          </a:p>
          <a:p>
            <a:pPr algn="ctr">
              <a:spcBef>
                <a:spcPts val="1251"/>
              </a:spcBef>
            </a:pPr>
            <a:r>
              <a:rPr lang="en-GB" sz="1988" spc="-29" noProof="0" dirty="0">
                <a:latin typeface="Calibri"/>
                <a:cs typeface="Calibri"/>
              </a:rPr>
              <a:t>15:00</a:t>
            </a:r>
            <a:endParaRPr lang="en-GB" sz="1988" noProof="0" dirty="0">
              <a:latin typeface="Calibri"/>
              <a:cs typeface="Calibri"/>
            </a:endParaRPr>
          </a:p>
        </p:txBody>
      </p:sp>
      <p:sp>
        <p:nvSpPr>
          <p:cNvPr id="13" name="object 13"/>
          <p:cNvSpPr/>
          <p:nvPr/>
        </p:nvSpPr>
        <p:spPr>
          <a:xfrm>
            <a:off x="5304411" y="2026781"/>
            <a:ext cx="489372"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14" name="object 14"/>
          <p:cNvSpPr txBox="1"/>
          <p:nvPr/>
        </p:nvSpPr>
        <p:spPr>
          <a:xfrm>
            <a:off x="5479450" y="2111011"/>
            <a:ext cx="138866" cy="284943"/>
          </a:xfrm>
          <a:prstGeom prst="rect">
            <a:avLst/>
          </a:prstGeom>
        </p:spPr>
        <p:txBody>
          <a:bodyPr vert="horz" wrap="square" lIns="0" tIns="14852" rIns="0" bIns="0" rtlCol="0">
            <a:spAutoFit/>
          </a:bodyPr>
          <a:lstStyle/>
          <a:p>
            <a:pPr marL="14851">
              <a:spcBef>
                <a:spcPts val="117"/>
              </a:spcBef>
            </a:pPr>
            <a:r>
              <a:rPr lang="en-GB" sz="1754" b="1" noProof="0" dirty="0">
                <a:latin typeface="Calibri"/>
                <a:cs typeface="Calibri"/>
              </a:rPr>
              <a:t>E</a:t>
            </a:r>
            <a:endParaRPr lang="en-GB" sz="1754" noProof="0" dirty="0">
              <a:latin typeface="Calibri"/>
              <a:cs typeface="Calibri"/>
            </a:endParaRPr>
          </a:p>
        </p:txBody>
      </p:sp>
      <p:sp>
        <p:nvSpPr>
          <p:cNvPr id="16" name="object 16"/>
          <p:cNvSpPr/>
          <p:nvPr/>
        </p:nvSpPr>
        <p:spPr>
          <a:xfrm>
            <a:off x="8074765" y="2433302"/>
            <a:ext cx="0" cy="298524"/>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17" name="object 17"/>
          <p:cNvSpPr/>
          <p:nvPr/>
        </p:nvSpPr>
        <p:spPr>
          <a:xfrm>
            <a:off x="6905695" y="1571476"/>
            <a:ext cx="489372"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18" name="object 18"/>
          <p:cNvSpPr/>
          <p:nvPr/>
        </p:nvSpPr>
        <p:spPr>
          <a:xfrm>
            <a:off x="7166284" y="2455138"/>
            <a:ext cx="0" cy="298524"/>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19" name="object 19"/>
          <p:cNvSpPr txBox="1"/>
          <p:nvPr/>
        </p:nvSpPr>
        <p:spPr>
          <a:xfrm>
            <a:off x="6119264" y="1539236"/>
            <a:ext cx="2528544" cy="860899"/>
          </a:xfrm>
          <a:prstGeom prst="rect">
            <a:avLst/>
          </a:prstGeom>
        </p:spPr>
        <p:txBody>
          <a:bodyPr vert="horz" wrap="square" lIns="0" tIns="142579" rIns="0" bIns="0" rtlCol="0">
            <a:spAutoFit/>
          </a:bodyPr>
          <a:lstStyle/>
          <a:p>
            <a:pPr marR="456680" algn="ctr">
              <a:spcBef>
                <a:spcPts val="1123"/>
              </a:spcBef>
            </a:pPr>
            <a:r>
              <a:rPr lang="en-GB" sz="1754" b="1" noProof="0" dirty="0">
                <a:latin typeface="Calibri"/>
                <a:cs typeface="Calibri"/>
              </a:rPr>
              <a:t>F</a:t>
            </a:r>
            <a:endParaRPr lang="en-GB" sz="1754" noProof="0" dirty="0">
              <a:latin typeface="Calibri"/>
              <a:cs typeface="Calibri"/>
            </a:endParaRPr>
          </a:p>
          <a:p>
            <a:pPr marL="14851">
              <a:spcBef>
                <a:spcPts val="1140"/>
              </a:spcBef>
              <a:tabLst>
                <a:tab pos="1694542" algn="l"/>
              </a:tabLst>
            </a:pPr>
            <a:r>
              <a:rPr lang="en-GB" sz="1988" spc="-29" noProof="0" dirty="0">
                <a:latin typeface="Calibri"/>
                <a:cs typeface="Calibri"/>
              </a:rPr>
              <a:t>Delivery</a:t>
            </a:r>
            <a:r>
              <a:rPr lang="en-GB" sz="1988" spc="-35" noProof="0" dirty="0">
                <a:latin typeface="Calibri"/>
                <a:cs typeface="Calibri"/>
              </a:rPr>
              <a:t> </a:t>
            </a:r>
            <a:r>
              <a:rPr lang="en-GB" sz="1988" noProof="0" dirty="0">
                <a:latin typeface="Calibri"/>
                <a:cs typeface="Calibri"/>
              </a:rPr>
              <a:t>-</a:t>
            </a:r>
            <a:r>
              <a:rPr lang="en-GB" sz="1988" spc="-23" noProof="0" dirty="0">
                <a:latin typeface="Calibri"/>
                <a:cs typeface="Calibri"/>
              </a:rPr>
              <a:t> </a:t>
            </a:r>
            <a:r>
              <a:rPr lang="en-GB" sz="1988" spc="-29" noProof="0" dirty="0">
                <a:latin typeface="Calibri"/>
                <a:cs typeface="Calibri"/>
              </a:rPr>
              <a:t>5min	Delivery</a:t>
            </a:r>
            <a:endParaRPr lang="en-GB" sz="1988" noProof="0" dirty="0">
              <a:latin typeface="Calibri"/>
              <a:cs typeface="Calibri"/>
            </a:endParaRPr>
          </a:p>
        </p:txBody>
      </p:sp>
      <p:sp>
        <p:nvSpPr>
          <p:cNvPr id="21" name="object 21"/>
          <p:cNvSpPr/>
          <p:nvPr/>
        </p:nvSpPr>
        <p:spPr>
          <a:xfrm>
            <a:off x="3604631" y="1591085"/>
            <a:ext cx="489371" cy="493827"/>
          </a:xfrm>
          <a:custGeom>
            <a:avLst/>
            <a:gdLst/>
            <a:ahLst/>
            <a:cxnLst/>
            <a:rect l="l" t="t" r="r" b="b"/>
            <a:pathLst>
              <a:path w="418464" h="422275">
                <a:moveTo>
                  <a:pt x="0" y="210985"/>
                </a:moveTo>
                <a:lnTo>
                  <a:pt x="5525" y="162608"/>
                </a:lnTo>
                <a:lnTo>
                  <a:pt x="21264" y="118199"/>
                </a:lnTo>
                <a:lnTo>
                  <a:pt x="45960" y="79024"/>
                </a:lnTo>
                <a:lnTo>
                  <a:pt x="78359" y="46351"/>
                </a:lnTo>
                <a:lnTo>
                  <a:pt x="117203" y="21444"/>
                </a:lnTo>
                <a:lnTo>
                  <a:pt x="161238" y="5572"/>
                </a:lnTo>
                <a:lnTo>
                  <a:pt x="209208" y="0"/>
                </a:lnTo>
                <a:lnTo>
                  <a:pt x="257177" y="5572"/>
                </a:lnTo>
                <a:lnTo>
                  <a:pt x="301212" y="21444"/>
                </a:lnTo>
                <a:lnTo>
                  <a:pt x="340056" y="46351"/>
                </a:lnTo>
                <a:lnTo>
                  <a:pt x="372455" y="79024"/>
                </a:lnTo>
                <a:lnTo>
                  <a:pt x="397151" y="118199"/>
                </a:lnTo>
                <a:lnTo>
                  <a:pt x="412890" y="162608"/>
                </a:lnTo>
                <a:lnTo>
                  <a:pt x="418416" y="210985"/>
                </a:lnTo>
                <a:lnTo>
                  <a:pt x="412890" y="259361"/>
                </a:lnTo>
                <a:lnTo>
                  <a:pt x="397151" y="303770"/>
                </a:lnTo>
                <a:lnTo>
                  <a:pt x="372455" y="342945"/>
                </a:lnTo>
                <a:lnTo>
                  <a:pt x="340056" y="375618"/>
                </a:lnTo>
                <a:lnTo>
                  <a:pt x="301212" y="400525"/>
                </a:lnTo>
                <a:lnTo>
                  <a:pt x="257177" y="416397"/>
                </a:lnTo>
                <a:lnTo>
                  <a:pt x="209208" y="421970"/>
                </a:lnTo>
                <a:lnTo>
                  <a:pt x="161238" y="416397"/>
                </a:lnTo>
                <a:lnTo>
                  <a:pt x="117203" y="400525"/>
                </a:lnTo>
                <a:lnTo>
                  <a:pt x="78359" y="375618"/>
                </a:lnTo>
                <a:lnTo>
                  <a:pt x="45960" y="342945"/>
                </a:lnTo>
                <a:lnTo>
                  <a:pt x="21264" y="303770"/>
                </a:lnTo>
                <a:lnTo>
                  <a:pt x="5525" y="259361"/>
                </a:lnTo>
                <a:lnTo>
                  <a:pt x="0" y="210985"/>
                </a:lnTo>
                <a:close/>
              </a:path>
            </a:pathLst>
          </a:custGeom>
          <a:ln w="28575">
            <a:solidFill>
              <a:srgbClr val="000000"/>
            </a:solidFill>
          </a:ln>
        </p:spPr>
        <p:txBody>
          <a:bodyPr wrap="square" lIns="0" tIns="0" rIns="0" bIns="0" rtlCol="0"/>
          <a:lstStyle/>
          <a:p>
            <a:endParaRPr lang="en-GB" noProof="0" dirty="0"/>
          </a:p>
        </p:txBody>
      </p:sp>
      <p:sp>
        <p:nvSpPr>
          <p:cNvPr id="22" name="object 22"/>
          <p:cNvSpPr/>
          <p:nvPr/>
        </p:nvSpPr>
        <p:spPr>
          <a:xfrm>
            <a:off x="3849562" y="2478474"/>
            <a:ext cx="0" cy="298524"/>
          </a:xfrm>
          <a:custGeom>
            <a:avLst/>
            <a:gdLst/>
            <a:ahLst/>
            <a:cxnLst/>
            <a:rect l="l" t="t" r="r" b="b"/>
            <a:pathLst>
              <a:path h="255269">
                <a:moveTo>
                  <a:pt x="0" y="0"/>
                </a:moveTo>
                <a:lnTo>
                  <a:pt x="1" y="254923"/>
                </a:lnTo>
              </a:path>
            </a:pathLst>
          </a:custGeom>
          <a:ln w="38100">
            <a:solidFill>
              <a:srgbClr val="000000"/>
            </a:solidFill>
          </a:ln>
        </p:spPr>
        <p:txBody>
          <a:bodyPr wrap="square" lIns="0" tIns="0" rIns="0" bIns="0" rtlCol="0"/>
          <a:lstStyle/>
          <a:p>
            <a:endParaRPr lang="en-GB" noProof="0" dirty="0"/>
          </a:p>
        </p:txBody>
      </p:sp>
      <p:sp>
        <p:nvSpPr>
          <p:cNvPr id="23" name="object 23"/>
          <p:cNvSpPr txBox="1"/>
          <p:nvPr/>
        </p:nvSpPr>
        <p:spPr>
          <a:xfrm>
            <a:off x="2159510" y="1567116"/>
            <a:ext cx="1978278" cy="829329"/>
          </a:xfrm>
          <a:prstGeom prst="rect">
            <a:avLst/>
          </a:prstGeom>
        </p:spPr>
        <p:txBody>
          <a:bodyPr vert="horz" wrap="square" lIns="0" tIns="124014" rIns="0" bIns="0" rtlCol="0">
            <a:spAutoFit/>
          </a:bodyPr>
          <a:lstStyle/>
          <a:p>
            <a:pPr marL="743" algn="ctr">
              <a:spcBef>
                <a:spcPts val="976"/>
              </a:spcBef>
              <a:tabLst>
                <a:tab pos="1399743" algn="l"/>
              </a:tabLst>
            </a:pPr>
            <a:r>
              <a:rPr lang="en-GB" sz="1754" b="1" noProof="0" dirty="0">
                <a:latin typeface="Calibri"/>
                <a:cs typeface="Calibri"/>
              </a:rPr>
              <a:t>A	C</a:t>
            </a:r>
            <a:endParaRPr lang="en-GB" sz="1754" noProof="0" dirty="0">
              <a:latin typeface="Calibri"/>
              <a:cs typeface="Calibri"/>
            </a:endParaRPr>
          </a:p>
          <a:p>
            <a:pPr algn="ctr">
              <a:spcBef>
                <a:spcPts val="971"/>
              </a:spcBef>
              <a:tabLst>
                <a:tab pos="914845" algn="l"/>
                <a:tab pos="1385634" algn="l"/>
              </a:tabLst>
            </a:pPr>
            <a:r>
              <a:rPr lang="en-GB" sz="1988" spc="-23" noProof="0" dirty="0">
                <a:latin typeface="Calibri"/>
                <a:cs typeface="Calibri"/>
              </a:rPr>
              <a:t>12:00	</a:t>
            </a:r>
            <a:r>
              <a:rPr lang="en-GB" sz="1754" b="1" noProof="0" dirty="0">
                <a:latin typeface="Calibri"/>
                <a:cs typeface="Calibri"/>
              </a:rPr>
              <a:t>B	</a:t>
            </a:r>
            <a:r>
              <a:rPr lang="en-GB" sz="1988" spc="-29" noProof="0" dirty="0">
                <a:latin typeface="Calibri"/>
                <a:cs typeface="Calibri"/>
              </a:rPr>
              <a:t>12:50</a:t>
            </a:r>
            <a:endParaRPr lang="en-GB" sz="1988" noProof="0" dirty="0">
              <a:latin typeface="Calibri"/>
              <a:cs typeface="Calibri"/>
            </a:endParaRPr>
          </a:p>
        </p:txBody>
      </p:sp>
      <p:sp>
        <p:nvSpPr>
          <p:cNvPr id="28" name="ZoneTexte 27">
            <a:extLst>
              <a:ext uri="{FF2B5EF4-FFF2-40B4-BE49-F238E27FC236}">
                <a16:creationId xmlns:a16="http://schemas.microsoft.com/office/drawing/2014/main" id="{102FAB0E-50F5-20A4-EBEC-B76D4867EA11}"/>
              </a:ext>
            </a:extLst>
          </p:cNvPr>
          <p:cNvSpPr txBox="1"/>
          <p:nvPr/>
        </p:nvSpPr>
        <p:spPr>
          <a:xfrm>
            <a:off x="589585" y="349892"/>
            <a:ext cx="9421673" cy="461665"/>
          </a:xfrm>
          <a:prstGeom prst="rect">
            <a:avLst/>
          </a:prstGeom>
          <a:noFill/>
        </p:spPr>
        <p:txBody>
          <a:bodyPr wrap="square">
            <a:spAutoFit/>
          </a:bodyPr>
          <a:lstStyle/>
          <a:p>
            <a:r>
              <a:rPr lang="en-GB" sz="2400" b="1" noProof="0" dirty="0"/>
              <a:t>Timeline of the intraday market </a:t>
            </a:r>
          </a:p>
        </p:txBody>
      </p:sp>
      <p:sp>
        <p:nvSpPr>
          <p:cNvPr id="30" name="ZoneTexte 29">
            <a:extLst>
              <a:ext uri="{FF2B5EF4-FFF2-40B4-BE49-F238E27FC236}">
                <a16:creationId xmlns:a16="http://schemas.microsoft.com/office/drawing/2014/main" id="{EADF6904-C82D-3118-BC25-6F1D8735A05D}"/>
              </a:ext>
            </a:extLst>
          </p:cNvPr>
          <p:cNvSpPr txBox="1"/>
          <p:nvPr/>
        </p:nvSpPr>
        <p:spPr>
          <a:xfrm>
            <a:off x="589586" y="3567483"/>
            <a:ext cx="9421672" cy="3785652"/>
          </a:xfrm>
          <a:prstGeom prst="rect">
            <a:avLst/>
          </a:prstGeom>
          <a:noFill/>
        </p:spPr>
        <p:txBody>
          <a:bodyPr wrap="square">
            <a:spAutoFit/>
          </a:bodyPr>
          <a:lstStyle/>
          <a:p>
            <a:pPr marL="457200" indent="-457200" algn="just">
              <a:buAutoNum type="alphaUcPeriod"/>
            </a:pPr>
            <a:r>
              <a:rPr lang="en-GB" sz="2000" noProof="0" dirty="0">
                <a:latin typeface="Arial" panose="020B0604020202020204" pitchFamily="34" charset="0"/>
                <a:cs typeface="Arial" panose="020B0604020202020204" pitchFamily="34" charset="0"/>
              </a:rPr>
              <a:t>Closing of the day-ahead market for all hours of the following day.</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Market-clearing algorithm execution.</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Notification of the market participants and system operators about the market-clearing outcomes.</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Opening of the intraday market for the delivery on the following day.</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Continuous trading on the intraday market.</a:t>
            </a:r>
          </a:p>
          <a:p>
            <a:pPr marL="457200" indent="-457200" algn="just">
              <a:buAutoNum type="alphaUcPeriod"/>
            </a:pPr>
            <a:endParaRPr lang="en-GB" sz="2000" noProof="0" dirty="0">
              <a:latin typeface="Arial" panose="020B0604020202020204" pitchFamily="34" charset="0"/>
              <a:cs typeface="Arial" panose="020B0604020202020204" pitchFamily="34" charset="0"/>
            </a:endParaRPr>
          </a:p>
          <a:p>
            <a:pPr marL="457200" indent="-457200" algn="just">
              <a:buAutoNum type="alphaUcPeriod"/>
            </a:pPr>
            <a:r>
              <a:rPr lang="en-GB" sz="2000" noProof="0" dirty="0">
                <a:latin typeface="Arial" panose="020B0604020202020204" pitchFamily="34" charset="0"/>
                <a:cs typeface="Arial" panose="020B0604020202020204" pitchFamily="34" charset="0"/>
              </a:rPr>
              <a:t>Closing of the intraday market for the delivery period considered.</a:t>
            </a:r>
          </a:p>
        </p:txBody>
      </p:sp>
      <p:sp>
        <p:nvSpPr>
          <p:cNvPr id="31" name="Rectangle 30">
            <a:extLst>
              <a:ext uri="{FF2B5EF4-FFF2-40B4-BE49-F238E27FC236}">
                <a16:creationId xmlns:a16="http://schemas.microsoft.com/office/drawing/2014/main" id="{11A28A3A-1096-23E3-829D-5408A74EC2F0}"/>
              </a:ext>
            </a:extLst>
          </p:cNvPr>
          <p:cNvSpPr/>
          <p:nvPr/>
        </p:nvSpPr>
        <p:spPr>
          <a:xfrm>
            <a:off x="1460500" y="1199902"/>
            <a:ext cx="7772400" cy="19613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3" name="Slide Number Placeholder 6">
            <a:extLst>
              <a:ext uri="{FF2B5EF4-FFF2-40B4-BE49-F238E27FC236}">
                <a16:creationId xmlns:a16="http://schemas.microsoft.com/office/drawing/2014/main" id="{5C1CA5FE-4C92-8825-986C-18CE236E938A}"/>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27</a:t>
            </a:fld>
            <a:endParaRPr lang="en-GB" sz="1350" spc="80" noProof="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7"/>
          <p:cNvGraphicFramePr>
            <a:graphicFrameLocks noGrp="1"/>
          </p:cNvGraphicFramePr>
          <p:nvPr>
            <p:extLst>
              <p:ext uri="{D42A27DB-BD31-4B8C-83A1-F6EECF244321}">
                <p14:modId xmlns:p14="http://schemas.microsoft.com/office/powerpoint/2010/main" val="1307053937"/>
              </p:ext>
            </p:extLst>
          </p:nvPr>
        </p:nvGraphicFramePr>
        <p:xfrm>
          <a:off x="3403600" y="3570639"/>
          <a:ext cx="3886200" cy="3582035"/>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992151">
                  <a:extLst>
                    <a:ext uri="{9D8B030D-6E8A-4147-A177-3AD203B41FA5}">
                      <a16:colId xmlns:a16="http://schemas.microsoft.com/office/drawing/2014/main" val="20001"/>
                    </a:ext>
                  </a:extLst>
                </a:gridCol>
                <a:gridCol w="1217649">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628051">
                <a:tc>
                  <a:txBody>
                    <a:bodyPr/>
                    <a:lstStyle/>
                    <a:p>
                      <a:pPr marL="171450">
                        <a:lnSpc>
                          <a:spcPct val="100000"/>
                        </a:lnSpc>
                        <a:spcBef>
                          <a:spcPts val="310"/>
                        </a:spcBef>
                      </a:pPr>
                      <a:r>
                        <a:rPr lang="en-GB" sz="1600" b="1" spc="0" noProof="0" dirty="0">
                          <a:latin typeface="Arial" panose="020B0604020202020204" pitchFamily="34" charset="0"/>
                          <a:cs typeface="Arial" panose="020B0604020202020204" pitchFamily="34" charset="0"/>
                        </a:rPr>
                        <a:t>ID</a:t>
                      </a:r>
                      <a:endParaRPr lang="en-GB" sz="1600" spc="0" noProof="0" dirty="0">
                        <a:latin typeface="Arial" panose="020B0604020202020204" pitchFamily="34" charset="0"/>
                        <a:cs typeface="Arial" panose="020B0604020202020204" pitchFamily="34" charset="0"/>
                      </a:endParaRPr>
                    </a:p>
                  </a:txBody>
                  <a:tcPr marL="0" marR="0" marT="3961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E3"/>
                    </a:solidFill>
                  </a:tcPr>
                </a:tc>
                <a:tc>
                  <a:txBody>
                    <a:bodyPr/>
                    <a:lstStyle/>
                    <a:p>
                      <a:pPr algn="ctr">
                        <a:lnSpc>
                          <a:spcPct val="100000"/>
                        </a:lnSpc>
                        <a:spcBef>
                          <a:spcPts val="310"/>
                        </a:spcBef>
                      </a:pPr>
                      <a:r>
                        <a:rPr lang="en-GB" sz="1600" b="1" spc="0" noProof="0" dirty="0">
                          <a:latin typeface="Arial" panose="020B0604020202020204" pitchFamily="34" charset="0"/>
                          <a:cs typeface="Arial" panose="020B0604020202020204" pitchFamily="34" charset="0"/>
                        </a:rPr>
                        <a:t>Side</a:t>
                      </a:r>
                      <a:endParaRPr lang="en-GB" sz="1600" spc="0" noProof="0" dirty="0">
                        <a:latin typeface="Arial" panose="020B0604020202020204" pitchFamily="34" charset="0"/>
                        <a:cs typeface="Arial" panose="020B0604020202020204" pitchFamily="34" charset="0"/>
                      </a:endParaRPr>
                    </a:p>
                  </a:txBody>
                  <a:tcPr marL="0" marR="0" marT="39611"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E3"/>
                    </a:solidFill>
                  </a:tcPr>
                </a:tc>
                <a:tc>
                  <a:txBody>
                    <a:bodyPr/>
                    <a:lstStyle/>
                    <a:p>
                      <a:pPr marL="228600" marR="106680" indent="-114300" algn="ctr">
                        <a:lnSpc>
                          <a:spcPts val="2090"/>
                        </a:lnSpc>
                        <a:spcBef>
                          <a:spcPts val="440"/>
                        </a:spcBef>
                      </a:pPr>
                      <a:r>
                        <a:rPr lang="en-GB" sz="1600" b="1" spc="0" noProof="0" dirty="0">
                          <a:latin typeface="Arial" panose="020B0604020202020204" pitchFamily="34" charset="0"/>
                          <a:cs typeface="Arial" panose="020B0604020202020204" pitchFamily="34" charset="0"/>
                        </a:rPr>
                        <a:t>Quantity  (MWh)</a:t>
                      </a:r>
                      <a:endParaRPr lang="en-GB" sz="1600" spc="0" noProof="0" dirty="0">
                        <a:latin typeface="Arial" panose="020B0604020202020204" pitchFamily="34" charset="0"/>
                        <a:cs typeface="Arial" panose="020B0604020202020204" pitchFamily="34" charset="0"/>
                      </a:endParaRPr>
                    </a:p>
                  </a:txBody>
                  <a:tcPr marL="0" marR="0" marT="5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E3"/>
                    </a:solidFill>
                  </a:tcPr>
                </a:tc>
                <a:tc>
                  <a:txBody>
                    <a:bodyPr/>
                    <a:lstStyle/>
                    <a:p>
                      <a:pPr marL="133350" marR="125730" algn="ctr">
                        <a:lnSpc>
                          <a:spcPts val="2090"/>
                        </a:lnSpc>
                        <a:spcBef>
                          <a:spcPts val="440"/>
                        </a:spcBef>
                      </a:pPr>
                      <a:r>
                        <a:rPr lang="en-GB" sz="1600" b="1" spc="0" noProof="0" dirty="0">
                          <a:latin typeface="Arial" panose="020B0604020202020204" pitchFamily="34" charset="0"/>
                          <a:cs typeface="Arial" panose="020B0604020202020204" pitchFamily="34" charset="0"/>
                        </a:rPr>
                        <a:t>Price  (€/MWh)</a:t>
                      </a:r>
                      <a:endParaRPr lang="en-GB" sz="1600" spc="0" noProof="0" dirty="0">
                        <a:latin typeface="Arial" panose="020B0604020202020204" pitchFamily="34" charset="0"/>
                        <a:cs typeface="Arial" panose="020B0604020202020204" pitchFamily="34" charset="0"/>
                      </a:endParaRPr>
                    </a:p>
                  </a:txBody>
                  <a:tcPr marL="0" marR="0" marT="5622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E3"/>
                    </a:solidFill>
                  </a:tcPr>
                </a:tc>
                <a:extLst>
                  <a:ext uri="{0D108BD9-81ED-4DB2-BD59-A6C34878D82A}">
                    <a16:rowId xmlns:a16="http://schemas.microsoft.com/office/drawing/2014/main" val="10000"/>
                  </a:ext>
                </a:extLst>
              </a:tr>
              <a:tr h="369248">
                <a:tc>
                  <a:txBody>
                    <a:bodyPr/>
                    <a:lstStyle/>
                    <a:p>
                      <a:pPr marL="141605">
                        <a:lnSpc>
                          <a:spcPct val="100000"/>
                        </a:lnSpc>
                        <a:spcBef>
                          <a:spcPts val="315"/>
                        </a:spcBef>
                      </a:pPr>
                      <a:r>
                        <a:rPr lang="en-GB" sz="1600" spc="0" noProof="0" dirty="0">
                          <a:latin typeface="Arial" panose="020B0604020202020204" pitchFamily="34" charset="0"/>
                          <a:cs typeface="Arial" panose="020B0604020202020204" pitchFamily="34" charset="0"/>
                        </a:rPr>
                        <a:t>G1</a:t>
                      </a:r>
                    </a:p>
                  </a:txBody>
                  <a:tcPr marL="0" marR="0" marT="402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5"/>
                        </a:spcBef>
                      </a:pPr>
                      <a:r>
                        <a:rPr lang="en-GB" sz="1600" spc="0" noProof="0" dirty="0">
                          <a:latin typeface="Arial" panose="020B0604020202020204" pitchFamily="34" charset="0"/>
                          <a:cs typeface="Arial" panose="020B0604020202020204" pitchFamily="34" charset="0"/>
                        </a:rPr>
                        <a:t>Ask</a:t>
                      </a:r>
                    </a:p>
                  </a:txBody>
                  <a:tcPr marL="0" marR="0" marT="4025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5"/>
                        </a:spcBef>
                      </a:pPr>
                      <a:r>
                        <a:rPr lang="en-GB" sz="1600" spc="0" noProof="0" dirty="0">
                          <a:latin typeface="Arial" panose="020B0604020202020204" pitchFamily="34" charset="0"/>
                          <a:cs typeface="Arial" panose="020B0604020202020204" pitchFamily="34" charset="0"/>
                        </a:rPr>
                        <a:t>100</a:t>
                      </a:r>
                    </a:p>
                  </a:txBody>
                  <a:tcPr marL="0" marR="0" marT="402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5"/>
                        </a:spcBef>
                      </a:pPr>
                      <a:r>
                        <a:rPr lang="en-GB" sz="1600" spc="0" noProof="0" dirty="0">
                          <a:latin typeface="Arial" panose="020B0604020202020204" pitchFamily="34" charset="0"/>
                          <a:cs typeface="Arial" panose="020B0604020202020204" pitchFamily="34" charset="0"/>
                        </a:rPr>
                        <a:t>35</a:t>
                      </a:r>
                    </a:p>
                  </a:txBody>
                  <a:tcPr marL="0" marR="0" marT="4025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9248">
                <a:tc>
                  <a:txBody>
                    <a:bodyPr/>
                    <a:lstStyle/>
                    <a:p>
                      <a:pPr marL="141605">
                        <a:lnSpc>
                          <a:spcPct val="100000"/>
                        </a:lnSpc>
                        <a:spcBef>
                          <a:spcPts val="305"/>
                        </a:spcBef>
                      </a:pPr>
                      <a:r>
                        <a:rPr lang="en-GB" sz="1600" spc="0" noProof="0" dirty="0">
                          <a:latin typeface="Arial" panose="020B0604020202020204" pitchFamily="34" charset="0"/>
                          <a:cs typeface="Arial" panose="020B0604020202020204" pitchFamily="34" charset="0"/>
                        </a:rPr>
                        <a:t>G2</a:t>
                      </a:r>
                    </a:p>
                  </a:txBody>
                  <a:tcPr marL="0" marR="0" marT="38972"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5"/>
                        </a:spcBef>
                      </a:pPr>
                      <a:r>
                        <a:rPr lang="en-GB" sz="1600" spc="0" noProof="0" dirty="0">
                          <a:latin typeface="Arial" panose="020B0604020202020204" pitchFamily="34" charset="0"/>
                          <a:cs typeface="Arial" panose="020B0604020202020204" pitchFamily="34" charset="0"/>
                        </a:rPr>
                        <a:t>Ask</a:t>
                      </a:r>
                    </a:p>
                  </a:txBody>
                  <a:tcPr marL="0" marR="0" marT="38972"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5"/>
                        </a:spcBef>
                      </a:pPr>
                      <a:r>
                        <a:rPr lang="en-GB" sz="1600" spc="0" noProof="0" dirty="0">
                          <a:latin typeface="Arial" panose="020B0604020202020204" pitchFamily="34" charset="0"/>
                          <a:cs typeface="Arial" panose="020B0604020202020204" pitchFamily="34" charset="0"/>
                        </a:rPr>
                        <a:t>80</a:t>
                      </a:r>
                    </a:p>
                  </a:txBody>
                  <a:tcPr marL="0" marR="0" marT="389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5"/>
                        </a:spcBef>
                      </a:pPr>
                      <a:r>
                        <a:rPr lang="en-GB" sz="1600" spc="0" noProof="0" dirty="0">
                          <a:latin typeface="Arial" panose="020B0604020202020204" pitchFamily="34" charset="0"/>
                          <a:cs typeface="Arial" panose="020B0604020202020204" pitchFamily="34" charset="0"/>
                        </a:rPr>
                        <a:t>40</a:t>
                      </a:r>
                    </a:p>
                  </a:txBody>
                  <a:tcPr marL="0" marR="0" marT="3897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9248">
                <a:tc>
                  <a:txBody>
                    <a:bodyPr/>
                    <a:lstStyle/>
                    <a:p>
                      <a:pPr marL="141605">
                        <a:lnSpc>
                          <a:spcPct val="100000"/>
                        </a:lnSpc>
                        <a:spcBef>
                          <a:spcPts val="295"/>
                        </a:spcBef>
                      </a:pPr>
                      <a:r>
                        <a:rPr lang="en-GB" sz="1600" spc="0" noProof="0" dirty="0">
                          <a:latin typeface="Arial" panose="020B0604020202020204" pitchFamily="34" charset="0"/>
                          <a:cs typeface="Arial" panose="020B0604020202020204" pitchFamily="34" charset="0"/>
                        </a:rPr>
                        <a:t>G3</a:t>
                      </a:r>
                    </a:p>
                  </a:txBody>
                  <a:tcPr marL="0" marR="0" marT="37694"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295"/>
                        </a:spcBef>
                      </a:pPr>
                      <a:r>
                        <a:rPr lang="en-GB" sz="1600" spc="0" noProof="0" dirty="0">
                          <a:latin typeface="Arial" panose="020B0604020202020204" pitchFamily="34" charset="0"/>
                          <a:cs typeface="Arial" panose="020B0604020202020204" pitchFamily="34" charset="0"/>
                        </a:rPr>
                        <a:t>Ask</a:t>
                      </a:r>
                    </a:p>
                  </a:txBody>
                  <a:tcPr marL="0" marR="0" marT="37694"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295"/>
                        </a:spcBef>
                      </a:pPr>
                      <a:r>
                        <a:rPr lang="en-GB" sz="1600" spc="0" noProof="0" dirty="0">
                          <a:latin typeface="Arial" panose="020B0604020202020204" pitchFamily="34" charset="0"/>
                          <a:cs typeface="Arial" panose="020B0604020202020204" pitchFamily="34" charset="0"/>
                        </a:rPr>
                        <a:t>50</a:t>
                      </a:r>
                    </a:p>
                  </a:txBody>
                  <a:tcPr marL="0" marR="0" marT="37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295"/>
                        </a:spcBef>
                      </a:pPr>
                      <a:r>
                        <a:rPr lang="en-GB" sz="1600" spc="0" noProof="0" dirty="0">
                          <a:latin typeface="Arial" panose="020B0604020202020204" pitchFamily="34" charset="0"/>
                          <a:cs typeface="Arial" panose="020B0604020202020204" pitchFamily="34" charset="0"/>
                        </a:rPr>
                        <a:t>50</a:t>
                      </a:r>
                    </a:p>
                  </a:txBody>
                  <a:tcPr marL="0" marR="0" marT="3769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9248">
                <a:tc>
                  <a:txBody>
                    <a:bodyPr/>
                    <a:lstStyle/>
                    <a:p>
                      <a:pPr marL="141605">
                        <a:lnSpc>
                          <a:spcPct val="100000"/>
                        </a:lnSpc>
                        <a:spcBef>
                          <a:spcPts val="310"/>
                        </a:spcBef>
                      </a:pPr>
                      <a:r>
                        <a:rPr lang="en-GB" sz="1600" spc="0" noProof="0" dirty="0">
                          <a:latin typeface="Arial" panose="020B0604020202020204" pitchFamily="34" charset="0"/>
                          <a:cs typeface="Arial" panose="020B0604020202020204" pitchFamily="34" charset="0"/>
                        </a:rPr>
                        <a:t>G4</a:t>
                      </a:r>
                    </a:p>
                  </a:txBody>
                  <a:tcPr marL="0" marR="0" marT="3961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0"/>
                        </a:spcBef>
                      </a:pPr>
                      <a:r>
                        <a:rPr lang="en-GB" sz="1600" spc="0" noProof="0" dirty="0">
                          <a:latin typeface="Arial" panose="020B0604020202020204" pitchFamily="34" charset="0"/>
                          <a:cs typeface="Arial" panose="020B0604020202020204" pitchFamily="34" charset="0"/>
                        </a:rPr>
                        <a:t>Ask</a:t>
                      </a:r>
                    </a:p>
                  </a:txBody>
                  <a:tcPr marL="0" marR="0" marT="39611"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0"/>
                        </a:spcBef>
                      </a:pPr>
                      <a:r>
                        <a:rPr lang="en-GB" sz="1600" spc="0" noProof="0" dirty="0">
                          <a:latin typeface="Arial" panose="020B0604020202020204" pitchFamily="34" charset="0"/>
                          <a:cs typeface="Arial" panose="020B0604020202020204" pitchFamily="34" charset="0"/>
                        </a:rPr>
                        <a:t>20</a:t>
                      </a:r>
                    </a:p>
                  </a:txBody>
                  <a:tcPr marL="0" marR="0" marT="396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0"/>
                        </a:spcBef>
                      </a:pPr>
                      <a:r>
                        <a:rPr lang="en-GB" sz="1600" spc="0" noProof="0" dirty="0">
                          <a:latin typeface="Arial" panose="020B0604020202020204" pitchFamily="34" charset="0"/>
                          <a:cs typeface="Arial" panose="020B0604020202020204" pitchFamily="34" charset="0"/>
                        </a:rPr>
                        <a:t>65</a:t>
                      </a:r>
                    </a:p>
                  </a:txBody>
                  <a:tcPr marL="0" marR="0" marT="39611"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9248">
                <a:tc>
                  <a:txBody>
                    <a:bodyPr/>
                    <a:lstStyle/>
                    <a:p>
                      <a:pPr marL="147955">
                        <a:lnSpc>
                          <a:spcPct val="100000"/>
                        </a:lnSpc>
                        <a:spcBef>
                          <a:spcPts val="300"/>
                        </a:spcBef>
                      </a:pPr>
                      <a:r>
                        <a:rPr lang="en-GB" sz="1600" spc="0" noProof="0" dirty="0">
                          <a:latin typeface="Arial" panose="020B0604020202020204" pitchFamily="34" charset="0"/>
                          <a:cs typeface="Arial" panose="020B0604020202020204" pitchFamily="34" charset="0"/>
                        </a:rPr>
                        <a:t>C1</a:t>
                      </a:r>
                    </a:p>
                  </a:txBody>
                  <a:tcPr marL="0" marR="0" marT="3833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0"/>
                        </a:spcBef>
                      </a:pPr>
                      <a:r>
                        <a:rPr lang="en-GB" sz="1600" spc="0" noProof="0" dirty="0">
                          <a:latin typeface="Arial" panose="020B0604020202020204" pitchFamily="34" charset="0"/>
                          <a:cs typeface="Arial" panose="020B0604020202020204" pitchFamily="34" charset="0"/>
                        </a:rPr>
                        <a:t>Bid</a:t>
                      </a:r>
                    </a:p>
                  </a:txBody>
                  <a:tcPr marL="0" marR="0" marT="38333"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0"/>
                        </a:spcBef>
                      </a:pPr>
                      <a:r>
                        <a:rPr lang="en-GB" sz="1600" spc="0" noProof="0" dirty="0">
                          <a:latin typeface="Arial" panose="020B0604020202020204" pitchFamily="34" charset="0"/>
                          <a:cs typeface="Arial" panose="020B0604020202020204" pitchFamily="34" charset="0"/>
                        </a:rPr>
                        <a:t>10</a:t>
                      </a:r>
                    </a:p>
                  </a:txBody>
                  <a:tcPr marL="0" marR="0" marT="38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0"/>
                        </a:spcBef>
                      </a:pPr>
                      <a:r>
                        <a:rPr lang="en-GB" sz="1600" spc="0" noProof="0" dirty="0">
                          <a:latin typeface="Arial" panose="020B0604020202020204" pitchFamily="34" charset="0"/>
                          <a:cs typeface="Arial" panose="020B0604020202020204" pitchFamily="34" charset="0"/>
                        </a:rPr>
                        <a:t>55</a:t>
                      </a:r>
                    </a:p>
                  </a:txBody>
                  <a:tcPr marL="0" marR="0" marT="38333"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9248">
                <a:tc>
                  <a:txBody>
                    <a:bodyPr/>
                    <a:lstStyle/>
                    <a:p>
                      <a:pPr marL="147955">
                        <a:lnSpc>
                          <a:spcPct val="100000"/>
                        </a:lnSpc>
                        <a:spcBef>
                          <a:spcPts val="315"/>
                        </a:spcBef>
                      </a:pPr>
                      <a:r>
                        <a:rPr lang="en-GB" sz="1600" spc="0" noProof="0" dirty="0">
                          <a:latin typeface="Arial" panose="020B0604020202020204" pitchFamily="34" charset="0"/>
                          <a:cs typeface="Arial" panose="020B0604020202020204" pitchFamily="34" charset="0"/>
                        </a:rPr>
                        <a:t>C2</a:t>
                      </a:r>
                    </a:p>
                  </a:txBody>
                  <a:tcPr marL="0" marR="0" marT="402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5"/>
                        </a:spcBef>
                      </a:pPr>
                      <a:r>
                        <a:rPr lang="en-GB" sz="1600" spc="0" noProof="0" dirty="0">
                          <a:latin typeface="Arial" panose="020B0604020202020204" pitchFamily="34" charset="0"/>
                          <a:cs typeface="Arial" panose="020B0604020202020204" pitchFamily="34" charset="0"/>
                        </a:rPr>
                        <a:t>Bid</a:t>
                      </a:r>
                    </a:p>
                  </a:txBody>
                  <a:tcPr marL="0" marR="0" marT="4025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5"/>
                        </a:spcBef>
                      </a:pPr>
                      <a:r>
                        <a:rPr lang="en-GB" sz="1600" spc="0" noProof="0" dirty="0">
                          <a:latin typeface="Arial" panose="020B0604020202020204" pitchFamily="34" charset="0"/>
                          <a:cs typeface="Arial" panose="020B0604020202020204" pitchFamily="34" charset="0"/>
                        </a:rPr>
                        <a:t>20</a:t>
                      </a:r>
                    </a:p>
                  </a:txBody>
                  <a:tcPr marL="0" marR="0" marT="402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15"/>
                        </a:spcBef>
                      </a:pPr>
                      <a:r>
                        <a:rPr lang="en-GB" sz="1600" spc="0" noProof="0" dirty="0">
                          <a:latin typeface="Arial" panose="020B0604020202020204" pitchFamily="34" charset="0"/>
                          <a:cs typeface="Arial" panose="020B0604020202020204" pitchFamily="34" charset="0"/>
                        </a:rPr>
                        <a:t>60</a:t>
                      </a:r>
                    </a:p>
                  </a:txBody>
                  <a:tcPr marL="0" marR="0" marT="4025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9248">
                <a:tc>
                  <a:txBody>
                    <a:bodyPr/>
                    <a:lstStyle/>
                    <a:p>
                      <a:pPr marL="147955">
                        <a:lnSpc>
                          <a:spcPct val="100000"/>
                        </a:lnSpc>
                        <a:spcBef>
                          <a:spcPts val="305"/>
                        </a:spcBef>
                      </a:pPr>
                      <a:r>
                        <a:rPr lang="en-GB" sz="1600" spc="0" noProof="0" dirty="0">
                          <a:latin typeface="Arial" panose="020B0604020202020204" pitchFamily="34" charset="0"/>
                          <a:cs typeface="Arial" panose="020B0604020202020204" pitchFamily="34" charset="0"/>
                        </a:rPr>
                        <a:t>C3</a:t>
                      </a:r>
                    </a:p>
                  </a:txBody>
                  <a:tcPr marL="0" marR="0" marT="38972"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5"/>
                        </a:spcBef>
                      </a:pPr>
                      <a:r>
                        <a:rPr lang="en-GB" sz="1600" spc="0" noProof="0" dirty="0">
                          <a:latin typeface="Arial" panose="020B0604020202020204" pitchFamily="34" charset="0"/>
                          <a:cs typeface="Arial" panose="020B0604020202020204" pitchFamily="34" charset="0"/>
                        </a:rPr>
                        <a:t>Bid</a:t>
                      </a:r>
                    </a:p>
                  </a:txBody>
                  <a:tcPr marL="0" marR="0" marT="38972"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5"/>
                        </a:spcBef>
                      </a:pPr>
                      <a:r>
                        <a:rPr lang="en-GB" sz="1600" spc="0" noProof="0" dirty="0">
                          <a:latin typeface="Arial" panose="020B0604020202020204" pitchFamily="34" charset="0"/>
                          <a:cs typeface="Arial" panose="020B0604020202020204" pitchFamily="34" charset="0"/>
                        </a:rPr>
                        <a:t>35</a:t>
                      </a:r>
                    </a:p>
                  </a:txBody>
                  <a:tcPr marL="0" marR="0" marT="389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5"/>
                        </a:spcBef>
                      </a:pPr>
                      <a:r>
                        <a:rPr lang="en-GB" sz="1600" spc="0" noProof="0" dirty="0">
                          <a:latin typeface="Arial" panose="020B0604020202020204" pitchFamily="34" charset="0"/>
                          <a:cs typeface="Arial" panose="020B0604020202020204" pitchFamily="34" charset="0"/>
                        </a:rPr>
                        <a:t>65</a:t>
                      </a:r>
                    </a:p>
                  </a:txBody>
                  <a:tcPr marL="0" marR="0" marT="3897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9248">
                <a:tc>
                  <a:txBody>
                    <a:bodyPr/>
                    <a:lstStyle/>
                    <a:p>
                      <a:pPr marL="147955">
                        <a:lnSpc>
                          <a:spcPct val="100000"/>
                        </a:lnSpc>
                        <a:spcBef>
                          <a:spcPts val="295"/>
                        </a:spcBef>
                      </a:pPr>
                      <a:r>
                        <a:rPr lang="en-GB" sz="1600" spc="0" noProof="0" dirty="0">
                          <a:latin typeface="Arial" panose="020B0604020202020204" pitchFamily="34" charset="0"/>
                          <a:cs typeface="Arial" panose="020B0604020202020204" pitchFamily="34" charset="0"/>
                        </a:rPr>
                        <a:t>C4</a:t>
                      </a:r>
                    </a:p>
                  </a:txBody>
                  <a:tcPr marL="0" marR="0" marT="37694"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295"/>
                        </a:spcBef>
                      </a:pPr>
                      <a:r>
                        <a:rPr lang="en-GB" sz="1600" spc="0" noProof="0" dirty="0">
                          <a:latin typeface="Arial" panose="020B0604020202020204" pitchFamily="34" charset="0"/>
                          <a:cs typeface="Arial" panose="020B0604020202020204" pitchFamily="34" charset="0"/>
                        </a:rPr>
                        <a:t>Bid</a:t>
                      </a:r>
                    </a:p>
                  </a:txBody>
                  <a:tcPr marL="0" marR="0" marT="37694"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295"/>
                        </a:spcBef>
                      </a:pPr>
                      <a:r>
                        <a:rPr lang="en-GB" sz="1600" spc="0" noProof="0" dirty="0">
                          <a:latin typeface="Arial" panose="020B0604020202020204" pitchFamily="34" charset="0"/>
                          <a:cs typeface="Arial" panose="020B0604020202020204" pitchFamily="34" charset="0"/>
                        </a:rPr>
                        <a:t>110</a:t>
                      </a:r>
                    </a:p>
                  </a:txBody>
                  <a:tcPr marL="0" marR="0" marT="37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295"/>
                        </a:spcBef>
                      </a:pPr>
                      <a:r>
                        <a:rPr lang="en-GB" sz="1600" spc="0" noProof="0" dirty="0">
                          <a:latin typeface="Arial" panose="020B0604020202020204" pitchFamily="34" charset="0"/>
                          <a:cs typeface="Arial" panose="020B0604020202020204" pitchFamily="34" charset="0"/>
                        </a:rPr>
                        <a:t>70</a:t>
                      </a:r>
                    </a:p>
                  </a:txBody>
                  <a:tcPr marL="0" marR="0" marT="3769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ZoneTexte 10">
            <a:extLst>
              <a:ext uri="{FF2B5EF4-FFF2-40B4-BE49-F238E27FC236}">
                <a16:creationId xmlns:a16="http://schemas.microsoft.com/office/drawing/2014/main" id="{5DBA46CE-D575-F538-4D92-77BEEAE63C26}"/>
              </a:ext>
            </a:extLst>
          </p:cNvPr>
          <p:cNvSpPr txBox="1"/>
          <p:nvPr/>
        </p:nvSpPr>
        <p:spPr>
          <a:xfrm>
            <a:off x="589585" y="349892"/>
            <a:ext cx="9421673" cy="461665"/>
          </a:xfrm>
          <a:prstGeom prst="rect">
            <a:avLst/>
          </a:prstGeom>
          <a:noFill/>
        </p:spPr>
        <p:txBody>
          <a:bodyPr wrap="square">
            <a:spAutoFit/>
          </a:bodyPr>
          <a:lstStyle/>
          <a:p>
            <a:r>
              <a:rPr lang="en-GB" sz="2400" b="1" noProof="0" dirty="0"/>
              <a:t>A fictitious example in the intraday market (1/3)</a:t>
            </a:r>
          </a:p>
        </p:txBody>
      </p:sp>
      <p:sp>
        <p:nvSpPr>
          <p:cNvPr id="15" name="ZoneTexte 14">
            <a:extLst>
              <a:ext uri="{FF2B5EF4-FFF2-40B4-BE49-F238E27FC236}">
                <a16:creationId xmlns:a16="http://schemas.microsoft.com/office/drawing/2014/main" id="{F06872EC-E294-2B97-E090-B01C7BCE6062}"/>
              </a:ext>
            </a:extLst>
          </p:cNvPr>
          <p:cNvSpPr txBox="1"/>
          <p:nvPr/>
        </p:nvSpPr>
        <p:spPr>
          <a:xfrm>
            <a:off x="589585" y="1120775"/>
            <a:ext cx="9481515" cy="1323439"/>
          </a:xfrm>
          <a:prstGeom prst="rect">
            <a:avLst/>
          </a:prstGeom>
          <a:noFill/>
        </p:spPr>
        <p:txBody>
          <a:bodyPr wrap="square">
            <a:spAutoFit/>
          </a:bodyPr>
          <a:lstStyle/>
          <a:p>
            <a:pPr algn="just"/>
            <a:r>
              <a:rPr lang="en-GB" sz="2000" b="1" noProof="0" dirty="0">
                <a:latin typeface="Arial" panose="020B0604020202020204" pitchFamily="34" charset="0"/>
                <a:cs typeface="Arial" panose="020B0604020202020204" pitchFamily="34" charset="0"/>
              </a:rPr>
              <a:t>Context: </a:t>
            </a:r>
            <a:r>
              <a:rPr lang="en-GB" sz="2000" noProof="0" dirty="0">
                <a:latin typeface="Arial" panose="020B0604020202020204" pitchFamily="34" charset="0"/>
                <a:cs typeface="Arial" panose="020B0604020202020204" pitchFamily="34" charset="0"/>
              </a:rPr>
              <a:t>There is a last-minute update in the wind forecast, and the predicted wind power generation in a supplier's portfolio is suddenly reduced by 50 MWh for the market period 10:00-11:00. The wind power generator intends to adjust its position on the intraday market.</a:t>
            </a:r>
          </a:p>
        </p:txBody>
      </p:sp>
      <p:sp>
        <p:nvSpPr>
          <p:cNvPr id="17" name="ZoneTexte 16">
            <a:extLst>
              <a:ext uri="{FF2B5EF4-FFF2-40B4-BE49-F238E27FC236}">
                <a16:creationId xmlns:a16="http://schemas.microsoft.com/office/drawing/2014/main" id="{622CC943-8382-056D-FCAF-B8DEE5D2A788}"/>
              </a:ext>
            </a:extLst>
          </p:cNvPr>
          <p:cNvSpPr txBox="1"/>
          <p:nvPr/>
        </p:nvSpPr>
        <p:spPr>
          <a:xfrm>
            <a:off x="589585" y="2616428"/>
            <a:ext cx="9481515" cy="400110"/>
          </a:xfrm>
          <a:prstGeom prst="rect">
            <a:avLst/>
          </a:prstGeom>
          <a:noFill/>
        </p:spPr>
        <p:txBody>
          <a:bodyPr wrap="square">
            <a:spAutoFit/>
          </a:bodyPr>
          <a:lstStyle/>
          <a:p>
            <a:pPr algn="just"/>
            <a:r>
              <a:rPr lang="en-GB" sz="2000" b="1" noProof="0" dirty="0">
                <a:latin typeface="Arial" panose="020B0604020202020204" pitchFamily="34" charset="0"/>
                <a:cs typeface="Arial" panose="020B0604020202020204" pitchFamily="34" charset="0"/>
              </a:rPr>
              <a:t>Question: </a:t>
            </a:r>
            <a:r>
              <a:rPr lang="en-GB" sz="2000" noProof="0" dirty="0">
                <a:latin typeface="Arial" panose="020B0604020202020204" pitchFamily="34" charset="0"/>
                <a:cs typeface="Arial" panose="020B0604020202020204" pitchFamily="34" charset="0"/>
              </a:rPr>
              <a:t>What actions could this supplier take to avoid any imbalance?</a:t>
            </a:r>
          </a:p>
        </p:txBody>
      </p:sp>
      <p:sp>
        <p:nvSpPr>
          <p:cNvPr id="19" name="Slide Number Placeholder 6">
            <a:extLst>
              <a:ext uri="{FF2B5EF4-FFF2-40B4-BE49-F238E27FC236}">
                <a16:creationId xmlns:a16="http://schemas.microsoft.com/office/drawing/2014/main" id="{2E06414D-1269-9378-3BD1-2764E39214E7}"/>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28</a:t>
            </a:fld>
            <a:endParaRPr lang="en-GB" sz="1350" spc="80" noProof="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E644025-8C72-8D95-AB65-D46BDC3F2F7F}"/>
              </a:ext>
            </a:extLst>
          </p:cNvPr>
          <p:cNvSpPr txBox="1"/>
          <p:nvPr/>
        </p:nvSpPr>
        <p:spPr>
          <a:xfrm>
            <a:off x="589585" y="349892"/>
            <a:ext cx="9421673" cy="461665"/>
          </a:xfrm>
          <a:prstGeom prst="rect">
            <a:avLst/>
          </a:prstGeom>
          <a:noFill/>
        </p:spPr>
        <p:txBody>
          <a:bodyPr wrap="square">
            <a:spAutoFit/>
          </a:bodyPr>
          <a:lstStyle/>
          <a:p>
            <a:r>
              <a:rPr lang="en-GB" sz="2400" b="1" noProof="0" dirty="0"/>
              <a:t>A fictitious example in the intraday market (2/3)</a:t>
            </a: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F3B1729A-350F-2B24-1B78-CAF5C88BB8AF}"/>
                  </a:ext>
                </a:extLst>
              </p:cNvPr>
              <p:cNvSpPr txBox="1"/>
              <p:nvPr/>
            </p:nvSpPr>
            <p:spPr>
              <a:xfrm>
                <a:off x="589584" y="1196975"/>
                <a:ext cx="9481515" cy="1938992"/>
              </a:xfrm>
              <a:prstGeom prst="rect">
                <a:avLst/>
              </a:prstGeom>
              <a:noFill/>
            </p:spPr>
            <p:txBody>
              <a:bodyPr wrap="square">
                <a:spAutoFit/>
              </a:bodyPr>
              <a:lstStyle/>
              <a:p>
                <a:pPr algn="just"/>
                <a:r>
                  <a:rPr lang="en-GB" sz="2000" b="1" noProof="0" dirty="0">
                    <a:solidFill>
                      <a:schemeClr val="accent5"/>
                    </a:solidFill>
                  </a:rPr>
                  <a:t>A first possibility </a:t>
                </a:r>
                <a:r>
                  <a:rPr lang="en-GB" sz="2000" noProof="0" dirty="0"/>
                  <a:t>is to buy 50 MWh from G3 and pay - </a:t>
                </a:r>
                <a:r>
                  <a:rPr lang="en-GB" sz="2000" b="1" noProof="0" dirty="0"/>
                  <a:t>50</a:t>
                </a:r>
                <a:r>
                  <a:rPr lang="en-GB" sz="2000" noProof="0" dirty="0"/>
                  <a:t>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50 = -2,500 €.</a:t>
                </a:r>
              </a:p>
              <a:p>
                <a:pPr algn="just"/>
                <a:endParaRPr lang="en-GB" sz="2000" noProof="0" dirty="0"/>
              </a:p>
              <a:p>
                <a:pPr algn="just"/>
                <a:r>
                  <a:rPr lang="en-GB" sz="2000" b="1" noProof="0" dirty="0">
                    <a:solidFill>
                      <a:schemeClr val="accent3"/>
                    </a:solidFill>
                  </a:rPr>
                  <a:t>A second possibility </a:t>
                </a:r>
                <a:r>
                  <a:rPr lang="en-GB" sz="2000" noProof="0" dirty="0"/>
                  <a:t>is to buy 80 MWh from G2 and sell respectively 10 MWh and 20 MWh to C1 and C2, thus paying - </a:t>
                </a:r>
                <a:r>
                  <a:rPr lang="en-GB" sz="2000" b="1" noProof="0" dirty="0"/>
                  <a:t>80</a:t>
                </a:r>
                <a:r>
                  <a:rPr lang="en-GB" sz="2000" noProof="0" dirty="0"/>
                  <a:t>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40 + </a:t>
                </a:r>
                <a:r>
                  <a:rPr lang="en-GB" sz="2000" b="1" noProof="0" dirty="0"/>
                  <a:t>10</a:t>
                </a:r>
                <a:r>
                  <a:rPr lang="en-GB" sz="2000" noProof="0" dirty="0"/>
                  <a:t>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55 + </a:t>
                </a:r>
                <a:r>
                  <a:rPr lang="en-GB" sz="2000" b="1" noProof="0" dirty="0"/>
                  <a:t>20</a:t>
                </a:r>
                <a:r>
                  <a:rPr lang="en-GB" sz="2000" noProof="0" dirty="0"/>
                  <a:t>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r>
                      <a:rPr lang="en-GB" sz="2000" i="1" noProof="0" smtClean="0">
                        <a:latin typeface="Cambria Math" panose="02040503050406030204" pitchFamily="18" charset="0"/>
                        <a:ea typeface="Cambria Math" panose="02040503050406030204" pitchFamily="18" charset="0"/>
                        <a:cs typeface="Arial" panose="020B0604020202020204" pitchFamily="34" charset="0"/>
                      </a:rPr>
                      <m:t> </m:t>
                    </m:r>
                  </m:oMath>
                </a14:m>
                <a:r>
                  <a:rPr lang="en-GB" sz="2000" noProof="0" dirty="0"/>
                  <a:t>60 = -1,450 €.</a:t>
                </a:r>
              </a:p>
              <a:p>
                <a:pPr algn="just"/>
                <a:endParaRPr lang="en-GB" sz="2000" noProof="0" dirty="0"/>
              </a:p>
              <a:p>
                <a:pPr algn="just"/>
                <a:r>
                  <a:rPr lang="en-GB" sz="2000" noProof="0" dirty="0"/>
                  <a:t>Other possibilities?</a:t>
                </a:r>
              </a:p>
            </p:txBody>
          </p:sp>
        </mc:Choice>
        <mc:Fallback xmlns="">
          <p:sp>
            <p:nvSpPr>
              <p:cNvPr id="15" name="ZoneTexte 14">
                <a:extLst>
                  <a:ext uri="{FF2B5EF4-FFF2-40B4-BE49-F238E27FC236}">
                    <a16:creationId xmlns:a16="http://schemas.microsoft.com/office/drawing/2014/main" id="{F3B1729A-350F-2B24-1B78-CAF5C88BB8AF}"/>
                  </a:ext>
                </a:extLst>
              </p:cNvPr>
              <p:cNvSpPr txBox="1">
                <a:spLocks noRot="1" noChangeAspect="1" noMove="1" noResize="1" noEditPoints="1" noAdjustHandles="1" noChangeArrowheads="1" noChangeShapeType="1" noTextEdit="1"/>
              </p:cNvSpPr>
              <p:nvPr/>
            </p:nvSpPr>
            <p:spPr>
              <a:xfrm>
                <a:off x="589584" y="1196975"/>
                <a:ext cx="9481515" cy="1938992"/>
              </a:xfrm>
              <a:prstGeom prst="rect">
                <a:avLst/>
              </a:prstGeom>
              <a:blipFill>
                <a:blip r:embed="rId2"/>
                <a:stretch>
                  <a:fillRect l="-707" t="-1258" r="-643" b="-5031"/>
                </a:stretch>
              </a:blipFill>
            </p:spPr>
            <p:txBody>
              <a:bodyPr/>
              <a:lstStyle/>
              <a:p>
                <a:r>
                  <a:rPr lang="en-GB">
                    <a:noFill/>
                  </a:rPr>
                  <a:t> </a:t>
                </a:r>
              </a:p>
            </p:txBody>
          </p:sp>
        </mc:Fallback>
      </mc:AlternateContent>
      <p:graphicFrame>
        <p:nvGraphicFramePr>
          <p:cNvPr id="18" name="object 7">
            <a:extLst>
              <a:ext uri="{FF2B5EF4-FFF2-40B4-BE49-F238E27FC236}">
                <a16:creationId xmlns:a16="http://schemas.microsoft.com/office/drawing/2014/main" id="{564FA899-B665-6F59-25CC-F34FCF72048E}"/>
              </a:ext>
            </a:extLst>
          </p:cNvPr>
          <p:cNvGraphicFramePr>
            <a:graphicFrameLocks noGrp="1"/>
          </p:cNvGraphicFramePr>
          <p:nvPr>
            <p:extLst>
              <p:ext uri="{D42A27DB-BD31-4B8C-83A1-F6EECF244321}">
                <p14:modId xmlns:p14="http://schemas.microsoft.com/office/powerpoint/2010/main" val="1774705591"/>
              </p:ext>
            </p:extLst>
          </p:nvPr>
        </p:nvGraphicFramePr>
        <p:xfrm>
          <a:off x="3403600" y="3552425"/>
          <a:ext cx="3886200" cy="3582035"/>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992151">
                  <a:extLst>
                    <a:ext uri="{9D8B030D-6E8A-4147-A177-3AD203B41FA5}">
                      <a16:colId xmlns:a16="http://schemas.microsoft.com/office/drawing/2014/main" val="20001"/>
                    </a:ext>
                  </a:extLst>
                </a:gridCol>
                <a:gridCol w="1217649">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628051">
                <a:tc>
                  <a:txBody>
                    <a:bodyPr/>
                    <a:lstStyle/>
                    <a:p>
                      <a:pPr marL="171450">
                        <a:lnSpc>
                          <a:spcPct val="100000"/>
                        </a:lnSpc>
                        <a:spcBef>
                          <a:spcPts val="310"/>
                        </a:spcBef>
                      </a:pPr>
                      <a:r>
                        <a:rPr lang="en-GB" sz="1600" b="1" spc="0" noProof="0" dirty="0">
                          <a:solidFill>
                            <a:schemeClr val="tx1"/>
                          </a:solidFill>
                          <a:latin typeface="Arial" panose="020B0604020202020204" pitchFamily="34" charset="0"/>
                          <a:cs typeface="Arial" panose="020B0604020202020204" pitchFamily="34" charset="0"/>
                        </a:rPr>
                        <a:t>ID</a:t>
                      </a:r>
                      <a:endParaRPr lang="en-GB" sz="1600" spc="0" noProof="0" dirty="0">
                        <a:solidFill>
                          <a:schemeClr val="tx1"/>
                        </a:solidFill>
                        <a:latin typeface="Arial" panose="020B0604020202020204" pitchFamily="34" charset="0"/>
                        <a:cs typeface="Arial" panose="020B0604020202020204" pitchFamily="34" charset="0"/>
                      </a:endParaRPr>
                    </a:p>
                  </a:txBody>
                  <a:tcPr marL="0" marR="0" marT="3961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algn="ctr">
                        <a:lnSpc>
                          <a:spcPct val="100000"/>
                        </a:lnSpc>
                        <a:spcBef>
                          <a:spcPts val="310"/>
                        </a:spcBef>
                      </a:pPr>
                      <a:r>
                        <a:rPr lang="en-GB" sz="1600" b="1" spc="0" noProof="0" dirty="0">
                          <a:solidFill>
                            <a:schemeClr val="tx1"/>
                          </a:solidFill>
                          <a:latin typeface="Arial" panose="020B0604020202020204" pitchFamily="34" charset="0"/>
                          <a:cs typeface="Arial" panose="020B0604020202020204" pitchFamily="34" charset="0"/>
                        </a:rPr>
                        <a:t>Side</a:t>
                      </a:r>
                      <a:endParaRPr lang="en-GB" sz="1600" spc="0" noProof="0" dirty="0">
                        <a:solidFill>
                          <a:schemeClr val="tx1"/>
                        </a:solidFill>
                        <a:latin typeface="Arial" panose="020B0604020202020204" pitchFamily="34" charset="0"/>
                        <a:cs typeface="Arial" panose="020B0604020202020204" pitchFamily="34" charset="0"/>
                      </a:endParaRPr>
                    </a:p>
                  </a:txBody>
                  <a:tcPr marL="0" marR="0" marT="39611"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marL="228600" marR="106680" indent="-114300" algn="ctr">
                        <a:lnSpc>
                          <a:spcPts val="2090"/>
                        </a:lnSpc>
                        <a:spcBef>
                          <a:spcPts val="440"/>
                        </a:spcBef>
                      </a:pPr>
                      <a:r>
                        <a:rPr lang="en-GB" sz="1600" b="1" spc="0" noProof="0" dirty="0">
                          <a:solidFill>
                            <a:schemeClr val="tx1"/>
                          </a:solidFill>
                          <a:latin typeface="Arial" panose="020B0604020202020204" pitchFamily="34" charset="0"/>
                          <a:cs typeface="Arial" panose="020B0604020202020204" pitchFamily="34" charset="0"/>
                        </a:rPr>
                        <a:t>Quantity  (MWh)</a:t>
                      </a:r>
                      <a:endParaRPr lang="en-GB" sz="1600" spc="0" noProof="0" dirty="0">
                        <a:solidFill>
                          <a:schemeClr val="tx1"/>
                        </a:solidFill>
                        <a:latin typeface="Arial" panose="020B0604020202020204" pitchFamily="34" charset="0"/>
                        <a:cs typeface="Arial" panose="020B0604020202020204" pitchFamily="34" charset="0"/>
                      </a:endParaRPr>
                    </a:p>
                  </a:txBody>
                  <a:tcPr marL="0" marR="0" marT="5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marL="133350" marR="125730" algn="ctr">
                        <a:lnSpc>
                          <a:spcPts val="2090"/>
                        </a:lnSpc>
                        <a:spcBef>
                          <a:spcPts val="440"/>
                        </a:spcBef>
                      </a:pPr>
                      <a:r>
                        <a:rPr lang="en-GB" sz="1600" b="1" spc="0" noProof="0" dirty="0">
                          <a:solidFill>
                            <a:schemeClr val="tx1"/>
                          </a:solidFill>
                          <a:latin typeface="Arial" panose="020B0604020202020204" pitchFamily="34" charset="0"/>
                          <a:cs typeface="Arial" panose="020B0604020202020204" pitchFamily="34" charset="0"/>
                        </a:rPr>
                        <a:t>Price  (€/MWh)</a:t>
                      </a:r>
                      <a:endParaRPr lang="en-GB" sz="1600" spc="0" noProof="0" dirty="0">
                        <a:solidFill>
                          <a:schemeClr val="tx1"/>
                        </a:solidFill>
                        <a:latin typeface="Arial" panose="020B0604020202020204" pitchFamily="34" charset="0"/>
                        <a:cs typeface="Arial" panose="020B0604020202020204" pitchFamily="34" charset="0"/>
                      </a:endParaRPr>
                    </a:p>
                  </a:txBody>
                  <a:tcPr marL="0" marR="0" marT="5622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10000"/>
                  </a:ext>
                </a:extLst>
              </a:tr>
              <a:tr h="369248">
                <a:tc>
                  <a:txBody>
                    <a:bodyPr/>
                    <a:lstStyle/>
                    <a:p>
                      <a:pPr marL="141605">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G1</a:t>
                      </a:r>
                    </a:p>
                  </a:txBody>
                  <a:tcPr marL="0" marR="0" marT="402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Ask</a:t>
                      </a:r>
                    </a:p>
                  </a:txBody>
                  <a:tcPr marL="0" marR="0" marT="4025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100</a:t>
                      </a:r>
                    </a:p>
                  </a:txBody>
                  <a:tcPr marL="0" marR="0" marT="402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35</a:t>
                      </a:r>
                    </a:p>
                  </a:txBody>
                  <a:tcPr marL="0" marR="0" marT="4025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9248">
                <a:tc>
                  <a:txBody>
                    <a:bodyPr/>
                    <a:lstStyle/>
                    <a:p>
                      <a:pPr marL="141605">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G2</a:t>
                      </a:r>
                    </a:p>
                  </a:txBody>
                  <a:tcPr marL="0" marR="0" marT="38972"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Ask</a:t>
                      </a:r>
                    </a:p>
                  </a:txBody>
                  <a:tcPr marL="0" marR="0" marT="38972"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80</a:t>
                      </a:r>
                    </a:p>
                  </a:txBody>
                  <a:tcPr marL="0" marR="0" marT="389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40</a:t>
                      </a:r>
                    </a:p>
                  </a:txBody>
                  <a:tcPr marL="0" marR="0" marT="3897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369248">
                <a:tc>
                  <a:txBody>
                    <a:bodyPr/>
                    <a:lstStyle/>
                    <a:p>
                      <a:pPr marL="141605">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G3</a:t>
                      </a:r>
                    </a:p>
                  </a:txBody>
                  <a:tcPr marL="0" marR="0" marT="37694"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Ask</a:t>
                      </a:r>
                    </a:p>
                  </a:txBody>
                  <a:tcPr marL="0" marR="0" marT="37694"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50</a:t>
                      </a:r>
                    </a:p>
                  </a:txBody>
                  <a:tcPr marL="0" marR="0" marT="37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50</a:t>
                      </a:r>
                    </a:p>
                  </a:txBody>
                  <a:tcPr marL="0" marR="0" marT="3769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369248">
                <a:tc>
                  <a:txBody>
                    <a:bodyPr/>
                    <a:lstStyle/>
                    <a:p>
                      <a:pPr marL="141605">
                        <a:lnSpc>
                          <a:spcPct val="100000"/>
                        </a:lnSpc>
                        <a:spcBef>
                          <a:spcPts val="310"/>
                        </a:spcBef>
                      </a:pPr>
                      <a:r>
                        <a:rPr lang="en-GB" sz="1600" spc="0" noProof="0" dirty="0">
                          <a:solidFill>
                            <a:schemeClr val="tx1"/>
                          </a:solidFill>
                          <a:latin typeface="Arial" panose="020B0604020202020204" pitchFamily="34" charset="0"/>
                          <a:cs typeface="Arial" panose="020B0604020202020204" pitchFamily="34" charset="0"/>
                        </a:rPr>
                        <a:t>G4</a:t>
                      </a:r>
                    </a:p>
                  </a:txBody>
                  <a:tcPr marL="0" marR="0" marT="3961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0"/>
                        </a:spcBef>
                      </a:pPr>
                      <a:r>
                        <a:rPr lang="en-GB" sz="1600" spc="0" noProof="0" dirty="0">
                          <a:solidFill>
                            <a:schemeClr val="tx1"/>
                          </a:solidFill>
                          <a:latin typeface="Arial" panose="020B0604020202020204" pitchFamily="34" charset="0"/>
                          <a:cs typeface="Arial" panose="020B0604020202020204" pitchFamily="34" charset="0"/>
                        </a:rPr>
                        <a:t>Ask</a:t>
                      </a:r>
                    </a:p>
                  </a:txBody>
                  <a:tcPr marL="0" marR="0" marT="39611"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0"/>
                        </a:spcBef>
                      </a:pPr>
                      <a:r>
                        <a:rPr lang="en-GB" sz="1600" spc="0" noProof="0" dirty="0">
                          <a:solidFill>
                            <a:schemeClr val="tx1"/>
                          </a:solidFill>
                          <a:latin typeface="Arial" panose="020B0604020202020204" pitchFamily="34" charset="0"/>
                          <a:cs typeface="Arial" panose="020B0604020202020204" pitchFamily="34" charset="0"/>
                        </a:rPr>
                        <a:t>20</a:t>
                      </a:r>
                    </a:p>
                  </a:txBody>
                  <a:tcPr marL="0" marR="0" marT="396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10"/>
                        </a:spcBef>
                      </a:pPr>
                      <a:r>
                        <a:rPr lang="en-GB" sz="1600" spc="0" noProof="0" dirty="0">
                          <a:solidFill>
                            <a:schemeClr val="tx1"/>
                          </a:solidFill>
                          <a:latin typeface="Arial" panose="020B0604020202020204" pitchFamily="34" charset="0"/>
                          <a:cs typeface="Arial" panose="020B0604020202020204" pitchFamily="34" charset="0"/>
                        </a:rPr>
                        <a:t>65</a:t>
                      </a:r>
                    </a:p>
                  </a:txBody>
                  <a:tcPr marL="0" marR="0" marT="39611"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9248">
                <a:tc>
                  <a:txBody>
                    <a:bodyPr/>
                    <a:lstStyle/>
                    <a:p>
                      <a:pPr marL="147955">
                        <a:lnSpc>
                          <a:spcPct val="100000"/>
                        </a:lnSpc>
                        <a:spcBef>
                          <a:spcPts val="300"/>
                        </a:spcBef>
                      </a:pPr>
                      <a:r>
                        <a:rPr lang="en-GB" sz="1600" spc="0" noProof="0" dirty="0">
                          <a:solidFill>
                            <a:schemeClr val="tx1"/>
                          </a:solidFill>
                          <a:latin typeface="Arial" panose="020B0604020202020204" pitchFamily="34" charset="0"/>
                          <a:cs typeface="Arial" panose="020B0604020202020204" pitchFamily="34" charset="0"/>
                        </a:rPr>
                        <a:t>C1</a:t>
                      </a:r>
                    </a:p>
                  </a:txBody>
                  <a:tcPr marL="0" marR="0" marT="3833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00"/>
                        </a:spcBef>
                      </a:pPr>
                      <a:r>
                        <a:rPr lang="en-GB" sz="1600" spc="0" noProof="0" dirty="0">
                          <a:solidFill>
                            <a:schemeClr val="tx1"/>
                          </a:solidFill>
                          <a:latin typeface="Arial" panose="020B0604020202020204" pitchFamily="34" charset="0"/>
                          <a:cs typeface="Arial" panose="020B0604020202020204" pitchFamily="34" charset="0"/>
                        </a:rPr>
                        <a:t>Bid</a:t>
                      </a:r>
                    </a:p>
                  </a:txBody>
                  <a:tcPr marL="0" marR="0" marT="38333"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00"/>
                        </a:spcBef>
                      </a:pPr>
                      <a:r>
                        <a:rPr lang="en-GB" sz="1600" spc="0" noProof="0" dirty="0">
                          <a:solidFill>
                            <a:schemeClr val="tx1"/>
                          </a:solidFill>
                          <a:latin typeface="Arial" panose="020B0604020202020204" pitchFamily="34" charset="0"/>
                          <a:cs typeface="Arial" panose="020B0604020202020204" pitchFamily="34" charset="0"/>
                        </a:rPr>
                        <a:t>10</a:t>
                      </a:r>
                    </a:p>
                  </a:txBody>
                  <a:tcPr marL="0" marR="0" marT="38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00"/>
                        </a:spcBef>
                      </a:pPr>
                      <a:r>
                        <a:rPr lang="en-GB" sz="1600" spc="0" noProof="0" dirty="0">
                          <a:solidFill>
                            <a:schemeClr val="tx1"/>
                          </a:solidFill>
                          <a:latin typeface="Arial" panose="020B0604020202020204" pitchFamily="34" charset="0"/>
                          <a:cs typeface="Arial" panose="020B0604020202020204" pitchFamily="34" charset="0"/>
                        </a:rPr>
                        <a:t>55</a:t>
                      </a:r>
                    </a:p>
                  </a:txBody>
                  <a:tcPr marL="0" marR="0" marT="38333"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369248">
                <a:tc>
                  <a:txBody>
                    <a:bodyPr/>
                    <a:lstStyle/>
                    <a:p>
                      <a:pPr marL="147955">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C2</a:t>
                      </a:r>
                    </a:p>
                  </a:txBody>
                  <a:tcPr marL="0" marR="0" marT="402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Bid</a:t>
                      </a:r>
                    </a:p>
                  </a:txBody>
                  <a:tcPr marL="0" marR="0" marT="4025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20</a:t>
                      </a:r>
                    </a:p>
                  </a:txBody>
                  <a:tcPr marL="0" marR="0" marT="402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60</a:t>
                      </a:r>
                    </a:p>
                  </a:txBody>
                  <a:tcPr marL="0" marR="0" marT="4025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369248">
                <a:tc>
                  <a:txBody>
                    <a:bodyPr/>
                    <a:lstStyle/>
                    <a:p>
                      <a:pPr marL="147955">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C3</a:t>
                      </a:r>
                    </a:p>
                  </a:txBody>
                  <a:tcPr marL="0" marR="0" marT="38972"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Bid</a:t>
                      </a:r>
                    </a:p>
                  </a:txBody>
                  <a:tcPr marL="0" marR="0" marT="38972"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35</a:t>
                      </a:r>
                    </a:p>
                  </a:txBody>
                  <a:tcPr marL="0" marR="0" marT="389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65</a:t>
                      </a:r>
                    </a:p>
                  </a:txBody>
                  <a:tcPr marL="0" marR="0" marT="3897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9248">
                <a:tc>
                  <a:txBody>
                    <a:bodyPr/>
                    <a:lstStyle/>
                    <a:p>
                      <a:pPr marL="147955">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C4</a:t>
                      </a:r>
                    </a:p>
                  </a:txBody>
                  <a:tcPr marL="0" marR="0" marT="37694"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Bid</a:t>
                      </a:r>
                    </a:p>
                  </a:txBody>
                  <a:tcPr marL="0" marR="0" marT="37694"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110</a:t>
                      </a:r>
                    </a:p>
                  </a:txBody>
                  <a:tcPr marL="0" marR="0" marT="37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70</a:t>
                      </a:r>
                    </a:p>
                  </a:txBody>
                  <a:tcPr marL="0" marR="0" marT="3769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0" name="Slide Number Placeholder 6">
            <a:extLst>
              <a:ext uri="{FF2B5EF4-FFF2-40B4-BE49-F238E27FC236}">
                <a16:creationId xmlns:a16="http://schemas.microsoft.com/office/drawing/2014/main" id="{A6ECC65C-9914-7608-5CC0-50048FB4A72A}"/>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29</a:t>
            </a:fld>
            <a:endParaRPr lang="en-GB" sz="1350" spc="80"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5800142B-401A-6246-F398-F288ADDC7CDC}"/>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a:t>
            </a:fld>
            <a:endParaRPr lang="en-GB" sz="1350" spc="80" noProof="0" dirty="0"/>
          </a:p>
        </p:txBody>
      </p:sp>
      <p:sp>
        <p:nvSpPr>
          <p:cNvPr id="12" name="ZoneTexte 11">
            <a:extLst>
              <a:ext uri="{FF2B5EF4-FFF2-40B4-BE49-F238E27FC236}">
                <a16:creationId xmlns:a16="http://schemas.microsoft.com/office/drawing/2014/main" id="{820251EC-4DB4-6E3F-1566-86FA1E3850FB}"/>
              </a:ext>
            </a:extLst>
          </p:cNvPr>
          <p:cNvSpPr txBox="1"/>
          <p:nvPr/>
        </p:nvSpPr>
        <p:spPr>
          <a:xfrm>
            <a:off x="589584" y="1572315"/>
            <a:ext cx="9481516" cy="5539978"/>
          </a:xfrm>
          <a:prstGeom prst="rect">
            <a:avLst/>
          </a:prstGeom>
          <a:noFill/>
        </p:spPr>
        <p:txBody>
          <a:bodyPr wrap="square" lIns="91440" tIns="45720" rIns="91440" bIns="45720" anchor="t">
            <a:spAutoFit/>
          </a:bodyPr>
          <a:lstStyle/>
          <a:p>
            <a:pPr algn="just"/>
            <a:r>
              <a:rPr lang="en-GB" sz="2000" noProof="0" dirty="0">
                <a:latin typeface="Arial" panose="020B0604020202020204" pitchFamily="34" charset="0"/>
                <a:cs typeface="Arial" panose="020B0604020202020204" pitchFamily="34" charset="0"/>
              </a:rPr>
              <a:t>To properly understand energy sharing, the lesson will be organized into the following parts: </a:t>
            </a:r>
          </a:p>
          <a:p>
            <a:pPr algn="just"/>
            <a:endParaRPr lang="en-GB" sz="2000" noProof="0" dirty="0">
              <a:latin typeface="Arial" panose="020B0604020202020204" pitchFamily="34" charset="0"/>
              <a:cs typeface="Arial" panose="020B0604020202020204" pitchFamily="34" charset="0"/>
            </a:endParaRPr>
          </a:p>
          <a:p>
            <a:pPr algn="just"/>
            <a:endParaRPr lang="en-GB" sz="1400" noProof="0" dirty="0">
              <a:latin typeface="Arial" panose="020B0604020202020204" pitchFamily="34" charset="0"/>
              <a:cs typeface="Arial" panose="020B0604020202020204" pitchFamily="34" charset="0"/>
            </a:endParaRPr>
          </a:p>
          <a:p>
            <a:pPr marL="514350" indent="-514350" algn="just">
              <a:buAutoNum type="romanUcPeriod"/>
            </a:pPr>
            <a:r>
              <a:rPr lang="en-GB" sz="2000" noProof="0" dirty="0">
                <a:latin typeface="Arial" panose="020B0604020202020204" pitchFamily="34" charset="0"/>
                <a:cs typeface="Arial" panose="020B0604020202020204" pitchFamily="34" charset="0"/>
              </a:rPr>
              <a:t>Overview of the energy sector and key EU energy policies;</a:t>
            </a:r>
          </a:p>
          <a:p>
            <a:pPr marL="514350" indent="-514350" algn="just">
              <a:buAutoNum type="romanUcPeriod"/>
            </a:pPr>
            <a:endParaRPr lang="en-GB" sz="1000" b="1" noProof="0" dirty="0">
              <a:latin typeface="Arial" panose="020B0604020202020204" pitchFamily="34" charset="0"/>
              <a:cs typeface="Arial" panose="020B0604020202020204" pitchFamily="34" charset="0"/>
            </a:endParaRPr>
          </a:p>
          <a:p>
            <a:pPr marL="514350" indent="-514350" algn="just">
              <a:buAutoNum type="romanUcPeriod"/>
            </a:pPr>
            <a:endParaRPr lang="en-GB" sz="2000" b="1" noProof="0" dirty="0">
              <a:latin typeface="Arial" panose="020B0604020202020204" pitchFamily="34" charset="0"/>
              <a:cs typeface="Arial" panose="020B0604020202020204" pitchFamily="34" charset="0"/>
            </a:endParaRPr>
          </a:p>
          <a:p>
            <a:pPr marL="514350" indent="-514350" algn="just">
              <a:buAutoNum type="romanUcPeriod"/>
            </a:pPr>
            <a:r>
              <a:rPr lang="en-GB" sz="2000" noProof="0" dirty="0">
                <a:latin typeface="Arial" panose="020B0604020202020204" pitchFamily="34" charset="0"/>
                <a:cs typeface="Arial" panose="020B0604020202020204" pitchFamily="34" charset="0"/>
              </a:rPr>
              <a:t>Introduction to the mechanisms of electricity markets;</a:t>
            </a:r>
          </a:p>
          <a:p>
            <a:pPr marL="514350" indent="-514350" algn="just">
              <a:buAutoNum type="romanUcPeriod"/>
            </a:pPr>
            <a:endParaRPr lang="en-GB" sz="1000" noProof="0" dirty="0">
              <a:latin typeface="Arial" panose="020B0604020202020204" pitchFamily="34" charset="0"/>
              <a:cs typeface="Arial" panose="020B0604020202020204" pitchFamily="34" charset="0"/>
            </a:endParaRPr>
          </a:p>
          <a:p>
            <a:pPr marL="514350" indent="-514350" algn="just">
              <a:buAutoNum type="romanUcPeriod"/>
            </a:pPr>
            <a:endParaRPr lang="en-GB" sz="2000" noProof="0" dirty="0">
              <a:latin typeface="Arial" panose="020B0604020202020204" pitchFamily="34" charset="0"/>
              <a:cs typeface="Arial" panose="020B0604020202020204" pitchFamily="34" charset="0"/>
            </a:endParaRPr>
          </a:p>
          <a:p>
            <a:pPr marL="514350" indent="-514350" algn="just">
              <a:buAutoNum type="romanUcPeriod"/>
            </a:pPr>
            <a:r>
              <a:rPr lang="en-GB" sz="2000" noProof="0" dirty="0">
                <a:latin typeface="Arial" panose="020B0604020202020204" pitchFamily="34" charset="0"/>
                <a:cs typeface="Arial" panose="020B0604020202020204" pitchFamily="34" charset="0"/>
              </a:rPr>
              <a:t>Incentives for renewable energy development in Belgium (Wallonia);</a:t>
            </a:r>
          </a:p>
          <a:p>
            <a:pPr marL="514350" indent="-514350" algn="just">
              <a:buAutoNum type="romanUcPeriod"/>
            </a:pPr>
            <a:endParaRPr lang="en-GB" sz="1000" noProof="0" dirty="0">
              <a:latin typeface="Arial" panose="020B0604020202020204" pitchFamily="34" charset="0"/>
              <a:cs typeface="Arial" panose="020B0604020202020204" pitchFamily="34" charset="0"/>
            </a:endParaRPr>
          </a:p>
          <a:p>
            <a:pPr marL="514350" indent="-514350" algn="just">
              <a:buAutoNum type="romanUcPeriod"/>
            </a:pPr>
            <a:endParaRPr lang="en-GB" sz="2000" noProof="0" dirty="0">
              <a:latin typeface="Arial" panose="020B0604020202020204" pitchFamily="34" charset="0"/>
              <a:cs typeface="Arial" panose="020B0604020202020204" pitchFamily="34" charset="0"/>
            </a:endParaRPr>
          </a:p>
          <a:p>
            <a:pPr marL="514350" indent="-514350" algn="just">
              <a:buAutoNum type="romanUcPeriod"/>
            </a:pPr>
            <a:r>
              <a:rPr lang="en-GB" sz="2000" noProof="0" dirty="0">
                <a:latin typeface="Arial" panose="020B0604020202020204" pitchFamily="34" charset="0"/>
                <a:cs typeface="Arial" panose="020B0604020202020204" pitchFamily="34" charset="0"/>
              </a:rPr>
              <a:t>Breakdown of a residential electricity bill and the impact of self-production;</a:t>
            </a:r>
          </a:p>
          <a:p>
            <a:pPr marL="514350" indent="-514350" algn="just">
              <a:buAutoNum type="romanUcPeriod"/>
            </a:pPr>
            <a:endParaRPr lang="en-GB" sz="1000" noProof="0" dirty="0">
              <a:latin typeface="Arial" panose="020B0604020202020204" pitchFamily="34" charset="0"/>
              <a:cs typeface="Arial" panose="020B0604020202020204" pitchFamily="34" charset="0"/>
            </a:endParaRPr>
          </a:p>
          <a:p>
            <a:pPr marL="514350" indent="-514350" algn="just">
              <a:buAutoNum type="romanUcPeriod"/>
            </a:pPr>
            <a:endParaRPr lang="en-GB" sz="2000" noProof="0" dirty="0">
              <a:latin typeface="Arial" panose="020B0604020202020204" pitchFamily="34" charset="0"/>
              <a:cs typeface="Arial" panose="020B0604020202020204" pitchFamily="34" charset="0"/>
            </a:endParaRPr>
          </a:p>
          <a:p>
            <a:pPr marL="514350" indent="-514350" algn="just">
              <a:buAutoNum type="romanUcPeriod"/>
            </a:pPr>
            <a:r>
              <a:rPr lang="en-GB" sz="2000" noProof="0" dirty="0">
                <a:latin typeface="Arial"/>
                <a:cs typeface="Arial"/>
              </a:rPr>
              <a:t>Analysis of peer-to-peer electricity exchange through a retailer’s platform;</a:t>
            </a:r>
          </a:p>
          <a:p>
            <a:pPr marL="514350" indent="-514350" algn="just">
              <a:buAutoNum type="romanUcPeriod"/>
            </a:pPr>
            <a:endParaRPr lang="en-GB" sz="1000" noProof="0" dirty="0">
              <a:latin typeface="Arial"/>
              <a:cs typeface="Arial"/>
            </a:endParaRPr>
          </a:p>
          <a:p>
            <a:pPr marL="514350" indent="-514350" algn="just">
              <a:buAutoNum type="romanUcPeriod"/>
            </a:pPr>
            <a:endParaRPr lang="en-GB" sz="2000" noProof="0" dirty="0">
              <a:latin typeface="Arial"/>
              <a:cs typeface="Arial"/>
            </a:endParaRPr>
          </a:p>
          <a:p>
            <a:pPr marL="514350" indent="-514350" algn="just">
              <a:buAutoNum type="romanUcPeriod"/>
            </a:pPr>
            <a:r>
              <a:rPr lang="en-GB" sz="2000" noProof="0" dirty="0">
                <a:latin typeface="Arial"/>
                <a:cs typeface="Arial"/>
              </a:rPr>
              <a:t>Analysis of the framework of energy communities and their different models.</a:t>
            </a:r>
          </a:p>
        </p:txBody>
      </p:sp>
      <p:sp>
        <p:nvSpPr>
          <p:cNvPr id="13" name="ZoneTexte 12">
            <a:extLst>
              <a:ext uri="{FF2B5EF4-FFF2-40B4-BE49-F238E27FC236}">
                <a16:creationId xmlns:a16="http://schemas.microsoft.com/office/drawing/2014/main" id="{C8EB8F63-CCFC-458A-D4D8-B3AE7A206636}"/>
              </a:ext>
            </a:extLst>
          </p:cNvPr>
          <p:cNvSpPr txBox="1"/>
          <p:nvPr/>
        </p:nvSpPr>
        <p:spPr>
          <a:xfrm>
            <a:off x="589585" y="349892"/>
            <a:ext cx="9421673"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Lesson outline</a:t>
            </a:r>
          </a:p>
        </p:txBody>
      </p:sp>
    </p:spTree>
    <p:extLst>
      <p:ext uri="{BB962C8B-B14F-4D97-AF65-F5344CB8AC3E}">
        <p14:creationId xmlns:p14="http://schemas.microsoft.com/office/powerpoint/2010/main" val="3044804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D7A18-AF01-C496-518C-2FB94E8394E8}"/>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A68F786D-F13F-3B73-7E69-702D1C0C8A6E}"/>
              </a:ext>
            </a:extLst>
          </p:cNvPr>
          <p:cNvSpPr txBox="1"/>
          <p:nvPr/>
        </p:nvSpPr>
        <p:spPr>
          <a:xfrm>
            <a:off x="589585" y="349892"/>
            <a:ext cx="9421673" cy="461665"/>
          </a:xfrm>
          <a:prstGeom prst="rect">
            <a:avLst/>
          </a:prstGeom>
          <a:noFill/>
        </p:spPr>
        <p:txBody>
          <a:bodyPr wrap="square">
            <a:spAutoFit/>
          </a:bodyPr>
          <a:lstStyle/>
          <a:p>
            <a:r>
              <a:rPr lang="en-GB" sz="2400" b="1" noProof="0" dirty="0"/>
              <a:t>A fictitious example in the intraday market (3/3)</a:t>
            </a: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6E35B0D7-FAA4-1E45-5D17-AA1CD72C800E}"/>
                  </a:ext>
                </a:extLst>
              </p:cNvPr>
              <p:cNvSpPr txBox="1"/>
              <p:nvPr/>
            </p:nvSpPr>
            <p:spPr>
              <a:xfrm>
                <a:off x="589584" y="1196975"/>
                <a:ext cx="9481515" cy="1938992"/>
              </a:xfrm>
              <a:prstGeom prst="rect">
                <a:avLst/>
              </a:prstGeom>
              <a:noFill/>
            </p:spPr>
            <p:txBody>
              <a:bodyPr wrap="square">
                <a:spAutoFit/>
              </a:bodyPr>
              <a:lstStyle/>
              <a:p>
                <a:pPr algn="just"/>
                <a:r>
                  <a:rPr lang="en-GB" sz="2000" b="1" noProof="0" dirty="0">
                    <a:solidFill>
                      <a:schemeClr val="accent6"/>
                    </a:solidFill>
                  </a:rPr>
                  <a:t>A third possibility</a:t>
                </a:r>
                <a:r>
                  <a:rPr lang="en-GB" sz="2000" b="1" noProof="0" dirty="0">
                    <a:solidFill>
                      <a:srgbClr val="FFC000"/>
                    </a:solidFill>
                  </a:rPr>
                  <a:t> </a:t>
                </a:r>
                <a:r>
                  <a:rPr lang="en-GB" sz="2000" noProof="0" dirty="0"/>
                  <a:t>is to buy 100MWh from G1 and 80MWh from G2, and sell 20MWh to C2 and 110MWh to C3:</a:t>
                </a:r>
              </a:p>
              <a:p>
                <a:pPr algn="just"/>
                <a:endParaRPr lang="en-GB" sz="2000" noProof="0" dirty="0"/>
              </a:p>
              <a:p>
                <a:pPr algn="just"/>
                <a:r>
                  <a:rPr lang="en-GB" sz="2000" noProof="0" dirty="0"/>
                  <a:t>- </a:t>
                </a:r>
                <a:r>
                  <a:rPr lang="en-GB" sz="2000" b="1" noProof="0" dirty="0"/>
                  <a:t>100</a:t>
                </a:r>
                <a:r>
                  <a:rPr lang="en-GB" sz="2000" noProof="0" dirty="0">
                    <a:ea typeface="Cambria Math" panose="02040503050406030204" pitchFamily="18" charset="0"/>
                    <a:cs typeface="Arial" panose="020B0604020202020204" pitchFamily="34" charset="0"/>
                  </a:rPr>
                  <a:t>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r>
                      <a:rPr lang="en-GB" sz="2000" i="1" noProof="0" smtClean="0">
                        <a:latin typeface="Cambria Math" panose="02040503050406030204" pitchFamily="18" charset="0"/>
                        <a:ea typeface="Cambria Math" panose="02040503050406030204" pitchFamily="18" charset="0"/>
                        <a:cs typeface="Arial" panose="020B0604020202020204" pitchFamily="34" charset="0"/>
                      </a:rPr>
                      <m:t> </m:t>
                    </m:r>
                  </m:oMath>
                </a14:m>
                <a:r>
                  <a:rPr lang="en-GB" sz="2000" noProof="0" dirty="0"/>
                  <a:t>35 - </a:t>
                </a:r>
                <a:r>
                  <a:rPr lang="en-GB" sz="2000" b="1" noProof="0" dirty="0"/>
                  <a:t>80</a:t>
                </a:r>
                <a:r>
                  <a:rPr lang="en-GB" sz="2000" noProof="0" dirty="0">
                    <a:ea typeface="Cambria Math" panose="02040503050406030204" pitchFamily="18" charset="0"/>
                    <a:cs typeface="Arial" panose="020B0604020202020204" pitchFamily="34" charset="0"/>
                  </a:rPr>
                  <a:t>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r>
                      <a:rPr lang="en-GB" sz="2000" i="1" noProof="0" smtClean="0">
                        <a:latin typeface="Cambria Math" panose="02040503050406030204" pitchFamily="18" charset="0"/>
                        <a:ea typeface="Cambria Math" panose="02040503050406030204" pitchFamily="18" charset="0"/>
                        <a:cs typeface="Arial" panose="020B0604020202020204" pitchFamily="34" charset="0"/>
                      </a:rPr>
                      <m:t> </m:t>
                    </m:r>
                  </m:oMath>
                </a14:m>
                <a:r>
                  <a:rPr lang="en-GB" sz="2000" noProof="0" dirty="0"/>
                  <a:t>40 + </a:t>
                </a:r>
                <a:r>
                  <a:rPr lang="en-GB" sz="2000" b="1" noProof="0" dirty="0"/>
                  <a:t>110</a:t>
                </a:r>
                <a:r>
                  <a:rPr lang="en-GB" sz="2000" noProof="0" dirty="0">
                    <a:ea typeface="Cambria Math" panose="02040503050406030204" pitchFamily="18" charset="0"/>
                    <a:cs typeface="Arial" panose="020B0604020202020204" pitchFamily="34" charset="0"/>
                  </a:rPr>
                  <a:t>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r>
                      <a:rPr lang="en-GB" sz="2000" i="1" noProof="0" smtClean="0">
                        <a:latin typeface="Cambria Math" panose="02040503050406030204" pitchFamily="18" charset="0"/>
                        <a:ea typeface="Cambria Math" panose="02040503050406030204" pitchFamily="18" charset="0"/>
                        <a:cs typeface="Arial" panose="020B0604020202020204" pitchFamily="34" charset="0"/>
                      </a:rPr>
                      <m:t> </m:t>
                    </m:r>
                  </m:oMath>
                </a14:m>
                <a:r>
                  <a:rPr lang="en-GB" sz="2000" noProof="0" dirty="0"/>
                  <a:t>70 + </a:t>
                </a:r>
                <a:r>
                  <a:rPr lang="en-GB" sz="2000" b="1" noProof="0" dirty="0"/>
                  <a:t>20</a:t>
                </a:r>
                <a:r>
                  <a:rPr lang="en-GB" sz="2000" noProof="0" dirty="0">
                    <a:ea typeface="Cambria Math" panose="02040503050406030204" pitchFamily="18" charset="0"/>
                    <a:cs typeface="Arial" panose="020B0604020202020204" pitchFamily="34" charset="0"/>
                  </a:rPr>
                  <a:t>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r>
                      <a:rPr lang="en-GB" sz="2000" i="1" noProof="0" smtClean="0">
                        <a:latin typeface="Cambria Math" panose="02040503050406030204" pitchFamily="18" charset="0"/>
                        <a:ea typeface="Cambria Math" panose="02040503050406030204" pitchFamily="18" charset="0"/>
                        <a:cs typeface="Arial" panose="020B0604020202020204" pitchFamily="34" charset="0"/>
                      </a:rPr>
                      <m:t> </m:t>
                    </m:r>
                  </m:oMath>
                </a14:m>
                <a:r>
                  <a:rPr lang="en-GB" sz="2000" noProof="0" dirty="0"/>
                  <a:t>60 = 2,200 €</a:t>
                </a:r>
              </a:p>
              <a:p>
                <a:pPr algn="just"/>
                <a:endParaRPr lang="en-GB" sz="2000" noProof="0" dirty="0"/>
              </a:p>
              <a:p>
                <a:pPr algn="just"/>
                <a:r>
                  <a:rPr lang="en-GB" sz="2000" noProof="0" dirty="0"/>
                  <a:t>In this third possibility, the supplier even generates additional revenue.</a:t>
                </a:r>
              </a:p>
            </p:txBody>
          </p:sp>
        </mc:Choice>
        <mc:Fallback xmlns="">
          <p:sp>
            <p:nvSpPr>
              <p:cNvPr id="15" name="ZoneTexte 14">
                <a:extLst>
                  <a:ext uri="{FF2B5EF4-FFF2-40B4-BE49-F238E27FC236}">
                    <a16:creationId xmlns:a16="http://schemas.microsoft.com/office/drawing/2014/main" id="{6E35B0D7-FAA4-1E45-5D17-AA1CD72C800E}"/>
                  </a:ext>
                </a:extLst>
              </p:cNvPr>
              <p:cNvSpPr txBox="1">
                <a:spLocks noRot="1" noChangeAspect="1" noMove="1" noResize="1" noEditPoints="1" noAdjustHandles="1" noChangeArrowheads="1" noChangeShapeType="1" noTextEdit="1"/>
              </p:cNvSpPr>
              <p:nvPr/>
            </p:nvSpPr>
            <p:spPr>
              <a:xfrm>
                <a:off x="589584" y="1196975"/>
                <a:ext cx="9481515" cy="1938992"/>
              </a:xfrm>
              <a:prstGeom prst="rect">
                <a:avLst/>
              </a:prstGeom>
              <a:blipFill>
                <a:blip r:embed="rId2"/>
                <a:stretch>
                  <a:fillRect l="-707" t="-1258" r="-643" b="-5031"/>
                </a:stretch>
              </a:blipFill>
            </p:spPr>
            <p:txBody>
              <a:bodyPr/>
              <a:lstStyle/>
              <a:p>
                <a:r>
                  <a:rPr lang="en-GB">
                    <a:noFill/>
                  </a:rPr>
                  <a:t> </a:t>
                </a:r>
              </a:p>
            </p:txBody>
          </p:sp>
        </mc:Fallback>
      </mc:AlternateContent>
      <p:graphicFrame>
        <p:nvGraphicFramePr>
          <p:cNvPr id="18" name="object 7">
            <a:extLst>
              <a:ext uri="{FF2B5EF4-FFF2-40B4-BE49-F238E27FC236}">
                <a16:creationId xmlns:a16="http://schemas.microsoft.com/office/drawing/2014/main" id="{7C3A47EA-AB3D-15CE-6C0A-2F4E454236E0}"/>
              </a:ext>
            </a:extLst>
          </p:cNvPr>
          <p:cNvGraphicFramePr>
            <a:graphicFrameLocks noGrp="1"/>
          </p:cNvGraphicFramePr>
          <p:nvPr>
            <p:extLst>
              <p:ext uri="{D42A27DB-BD31-4B8C-83A1-F6EECF244321}">
                <p14:modId xmlns:p14="http://schemas.microsoft.com/office/powerpoint/2010/main" val="1573441647"/>
              </p:ext>
            </p:extLst>
          </p:nvPr>
        </p:nvGraphicFramePr>
        <p:xfrm>
          <a:off x="3403600" y="3552425"/>
          <a:ext cx="3886200" cy="3582035"/>
        </p:xfrm>
        <a:graphic>
          <a:graphicData uri="http://schemas.openxmlformats.org/drawingml/2006/table">
            <a:tbl>
              <a:tblPr firstRow="1" bandRow="1">
                <a:tableStyleId>{2D5ABB26-0587-4C30-8999-92F81FD0307C}</a:tableStyleId>
              </a:tblPr>
              <a:tblGrid>
                <a:gridCol w="533400">
                  <a:extLst>
                    <a:ext uri="{9D8B030D-6E8A-4147-A177-3AD203B41FA5}">
                      <a16:colId xmlns:a16="http://schemas.microsoft.com/office/drawing/2014/main" val="20000"/>
                    </a:ext>
                  </a:extLst>
                </a:gridCol>
                <a:gridCol w="992151">
                  <a:extLst>
                    <a:ext uri="{9D8B030D-6E8A-4147-A177-3AD203B41FA5}">
                      <a16:colId xmlns:a16="http://schemas.microsoft.com/office/drawing/2014/main" val="20001"/>
                    </a:ext>
                  </a:extLst>
                </a:gridCol>
                <a:gridCol w="1217649">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628051">
                <a:tc>
                  <a:txBody>
                    <a:bodyPr/>
                    <a:lstStyle/>
                    <a:p>
                      <a:pPr marL="171450">
                        <a:lnSpc>
                          <a:spcPct val="100000"/>
                        </a:lnSpc>
                        <a:spcBef>
                          <a:spcPts val="310"/>
                        </a:spcBef>
                      </a:pPr>
                      <a:r>
                        <a:rPr lang="en-GB" sz="1600" b="1" spc="0" noProof="0" dirty="0">
                          <a:solidFill>
                            <a:schemeClr val="tx1"/>
                          </a:solidFill>
                          <a:latin typeface="Arial" panose="020B0604020202020204" pitchFamily="34" charset="0"/>
                          <a:cs typeface="Arial" panose="020B0604020202020204" pitchFamily="34" charset="0"/>
                        </a:rPr>
                        <a:t>ID</a:t>
                      </a:r>
                      <a:endParaRPr lang="en-GB" sz="1600" spc="0" noProof="0" dirty="0">
                        <a:solidFill>
                          <a:schemeClr val="tx1"/>
                        </a:solidFill>
                        <a:latin typeface="Arial" panose="020B0604020202020204" pitchFamily="34" charset="0"/>
                        <a:cs typeface="Arial" panose="020B0604020202020204" pitchFamily="34" charset="0"/>
                      </a:endParaRPr>
                    </a:p>
                  </a:txBody>
                  <a:tcPr marL="0" marR="0" marT="3961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algn="ctr">
                        <a:lnSpc>
                          <a:spcPct val="100000"/>
                        </a:lnSpc>
                        <a:spcBef>
                          <a:spcPts val="310"/>
                        </a:spcBef>
                      </a:pPr>
                      <a:r>
                        <a:rPr lang="en-GB" sz="1600" b="1" spc="0" noProof="0" dirty="0">
                          <a:solidFill>
                            <a:schemeClr val="tx1"/>
                          </a:solidFill>
                          <a:latin typeface="Arial" panose="020B0604020202020204" pitchFamily="34" charset="0"/>
                          <a:cs typeface="Arial" panose="020B0604020202020204" pitchFamily="34" charset="0"/>
                        </a:rPr>
                        <a:t>Side</a:t>
                      </a:r>
                      <a:endParaRPr lang="en-GB" sz="1600" spc="0" noProof="0" dirty="0">
                        <a:solidFill>
                          <a:schemeClr val="tx1"/>
                        </a:solidFill>
                        <a:latin typeface="Arial" panose="020B0604020202020204" pitchFamily="34" charset="0"/>
                        <a:cs typeface="Arial" panose="020B0604020202020204" pitchFamily="34" charset="0"/>
                      </a:endParaRPr>
                    </a:p>
                  </a:txBody>
                  <a:tcPr marL="0" marR="0" marT="39611"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marL="228600" marR="106680" indent="-114300" algn="ctr">
                        <a:lnSpc>
                          <a:spcPts val="2090"/>
                        </a:lnSpc>
                        <a:spcBef>
                          <a:spcPts val="440"/>
                        </a:spcBef>
                      </a:pPr>
                      <a:r>
                        <a:rPr lang="en-GB" sz="1600" b="1" spc="0" noProof="0" dirty="0">
                          <a:solidFill>
                            <a:schemeClr val="tx1"/>
                          </a:solidFill>
                          <a:latin typeface="Arial" panose="020B0604020202020204" pitchFamily="34" charset="0"/>
                          <a:cs typeface="Arial" panose="020B0604020202020204" pitchFamily="34" charset="0"/>
                        </a:rPr>
                        <a:t>Quantity  (MWh)</a:t>
                      </a:r>
                      <a:endParaRPr lang="en-GB" sz="1600" spc="0" noProof="0" dirty="0">
                        <a:solidFill>
                          <a:schemeClr val="tx1"/>
                        </a:solidFill>
                        <a:latin typeface="Arial" panose="020B0604020202020204" pitchFamily="34" charset="0"/>
                        <a:cs typeface="Arial" panose="020B0604020202020204" pitchFamily="34" charset="0"/>
                      </a:endParaRPr>
                    </a:p>
                  </a:txBody>
                  <a:tcPr marL="0" marR="0" marT="5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marL="133350" marR="125730" algn="ctr">
                        <a:lnSpc>
                          <a:spcPts val="2090"/>
                        </a:lnSpc>
                        <a:spcBef>
                          <a:spcPts val="440"/>
                        </a:spcBef>
                      </a:pPr>
                      <a:r>
                        <a:rPr lang="en-GB" sz="1600" b="1" spc="0" noProof="0" dirty="0">
                          <a:solidFill>
                            <a:schemeClr val="tx1"/>
                          </a:solidFill>
                          <a:latin typeface="Arial" panose="020B0604020202020204" pitchFamily="34" charset="0"/>
                          <a:cs typeface="Arial" panose="020B0604020202020204" pitchFamily="34" charset="0"/>
                        </a:rPr>
                        <a:t>Price  (€/MWh)</a:t>
                      </a:r>
                      <a:endParaRPr lang="en-GB" sz="1600" spc="0" noProof="0" dirty="0">
                        <a:solidFill>
                          <a:schemeClr val="tx1"/>
                        </a:solidFill>
                        <a:latin typeface="Arial" panose="020B0604020202020204" pitchFamily="34" charset="0"/>
                        <a:cs typeface="Arial" panose="020B0604020202020204" pitchFamily="34" charset="0"/>
                      </a:endParaRPr>
                    </a:p>
                  </a:txBody>
                  <a:tcPr marL="0" marR="0" marT="5622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10000"/>
                  </a:ext>
                </a:extLst>
              </a:tr>
              <a:tr h="369248">
                <a:tc>
                  <a:txBody>
                    <a:bodyPr/>
                    <a:lstStyle/>
                    <a:p>
                      <a:pPr marL="141605">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G1</a:t>
                      </a:r>
                    </a:p>
                  </a:txBody>
                  <a:tcPr marL="0" marR="0" marT="402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Ask</a:t>
                      </a:r>
                    </a:p>
                  </a:txBody>
                  <a:tcPr marL="0" marR="0" marT="4025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100</a:t>
                      </a:r>
                    </a:p>
                  </a:txBody>
                  <a:tcPr marL="0" marR="0" marT="402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35</a:t>
                      </a:r>
                    </a:p>
                  </a:txBody>
                  <a:tcPr marL="0" marR="0" marT="4025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369248">
                <a:tc>
                  <a:txBody>
                    <a:bodyPr/>
                    <a:lstStyle/>
                    <a:p>
                      <a:pPr marL="141605">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G2</a:t>
                      </a:r>
                    </a:p>
                  </a:txBody>
                  <a:tcPr marL="0" marR="0" marT="38972"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Ask</a:t>
                      </a:r>
                    </a:p>
                  </a:txBody>
                  <a:tcPr marL="0" marR="0" marT="38972"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80</a:t>
                      </a:r>
                    </a:p>
                  </a:txBody>
                  <a:tcPr marL="0" marR="0" marT="389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40</a:t>
                      </a:r>
                    </a:p>
                  </a:txBody>
                  <a:tcPr marL="0" marR="0" marT="3897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369248">
                <a:tc>
                  <a:txBody>
                    <a:bodyPr/>
                    <a:lstStyle/>
                    <a:p>
                      <a:pPr marL="141605">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G3</a:t>
                      </a:r>
                    </a:p>
                  </a:txBody>
                  <a:tcPr marL="0" marR="0" marT="37694"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Ask</a:t>
                      </a:r>
                    </a:p>
                  </a:txBody>
                  <a:tcPr marL="0" marR="0" marT="37694"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50</a:t>
                      </a:r>
                    </a:p>
                  </a:txBody>
                  <a:tcPr marL="0" marR="0" marT="37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50</a:t>
                      </a:r>
                    </a:p>
                  </a:txBody>
                  <a:tcPr marL="0" marR="0" marT="3769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9248">
                <a:tc>
                  <a:txBody>
                    <a:bodyPr/>
                    <a:lstStyle/>
                    <a:p>
                      <a:pPr marL="141605">
                        <a:lnSpc>
                          <a:spcPct val="100000"/>
                        </a:lnSpc>
                        <a:spcBef>
                          <a:spcPts val="310"/>
                        </a:spcBef>
                      </a:pPr>
                      <a:r>
                        <a:rPr lang="en-GB" sz="1600" spc="0" noProof="0" dirty="0">
                          <a:solidFill>
                            <a:schemeClr val="tx1"/>
                          </a:solidFill>
                          <a:latin typeface="Arial" panose="020B0604020202020204" pitchFamily="34" charset="0"/>
                          <a:cs typeface="Arial" panose="020B0604020202020204" pitchFamily="34" charset="0"/>
                        </a:rPr>
                        <a:t>G4</a:t>
                      </a:r>
                    </a:p>
                  </a:txBody>
                  <a:tcPr marL="0" marR="0" marT="3961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10"/>
                        </a:spcBef>
                      </a:pPr>
                      <a:r>
                        <a:rPr lang="en-GB" sz="1600" spc="0" noProof="0" dirty="0">
                          <a:solidFill>
                            <a:schemeClr val="tx1"/>
                          </a:solidFill>
                          <a:latin typeface="Arial" panose="020B0604020202020204" pitchFamily="34" charset="0"/>
                          <a:cs typeface="Arial" panose="020B0604020202020204" pitchFamily="34" charset="0"/>
                        </a:rPr>
                        <a:t>Ask</a:t>
                      </a:r>
                    </a:p>
                  </a:txBody>
                  <a:tcPr marL="0" marR="0" marT="39611"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10"/>
                        </a:spcBef>
                      </a:pPr>
                      <a:r>
                        <a:rPr lang="en-GB" sz="1600" spc="0" noProof="0" dirty="0">
                          <a:solidFill>
                            <a:schemeClr val="tx1"/>
                          </a:solidFill>
                          <a:latin typeface="Arial" panose="020B0604020202020204" pitchFamily="34" charset="0"/>
                          <a:cs typeface="Arial" panose="020B0604020202020204" pitchFamily="34" charset="0"/>
                        </a:rPr>
                        <a:t>20</a:t>
                      </a:r>
                    </a:p>
                  </a:txBody>
                  <a:tcPr marL="0" marR="0" marT="396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10"/>
                        </a:spcBef>
                      </a:pPr>
                      <a:r>
                        <a:rPr lang="en-GB" sz="1600" spc="0" noProof="0" dirty="0">
                          <a:solidFill>
                            <a:schemeClr val="tx1"/>
                          </a:solidFill>
                          <a:latin typeface="Arial" panose="020B0604020202020204" pitchFamily="34" charset="0"/>
                          <a:cs typeface="Arial" panose="020B0604020202020204" pitchFamily="34" charset="0"/>
                        </a:rPr>
                        <a:t>65</a:t>
                      </a:r>
                    </a:p>
                  </a:txBody>
                  <a:tcPr marL="0" marR="0" marT="39611"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9248">
                <a:tc>
                  <a:txBody>
                    <a:bodyPr/>
                    <a:lstStyle/>
                    <a:p>
                      <a:pPr marL="147955">
                        <a:lnSpc>
                          <a:spcPct val="100000"/>
                        </a:lnSpc>
                        <a:spcBef>
                          <a:spcPts val="300"/>
                        </a:spcBef>
                      </a:pPr>
                      <a:r>
                        <a:rPr lang="en-GB" sz="1600" spc="0" noProof="0" dirty="0">
                          <a:solidFill>
                            <a:schemeClr val="tx1"/>
                          </a:solidFill>
                          <a:latin typeface="Arial" panose="020B0604020202020204" pitchFamily="34" charset="0"/>
                          <a:cs typeface="Arial" panose="020B0604020202020204" pitchFamily="34" charset="0"/>
                        </a:rPr>
                        <a:t>C1</a:t>
                      </a:r>
                    </a:p>
                  </a:txBody>
                  <a:tcPr marL="0" marR="0" marT="3833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pPr>
                      <a:r>
                        <a:rPr lang="en-GB" sz="1600" spc="0" noProof="0" dirty="0">
                          <a:solidFill>
                            <a:schemeClr val="tx1"/>
                          </a:solidFill>
                          <a:latin typeface="Arial" panose="020B0604020202020204" pitchFamily="34" charset="0"/>
                          <a:cs typeface="Arial" panose="020B0604020202020204" pitchFamily="34" charset="0"/>
                        </a:rPr>
                        <a:t>Bid</a:t>
                      </a:r>
                    </a:p>
                  </a:txBody>
                  <a:tcPr marL="0" marR="0" marT="38333"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pPr>
                      <a:r>
                        <a:rPr lang="en-GB" sz="1600" spc="0" noProof="0" dirty="0">
                          <a:solidFill>
                            <a:schemeClr val="tx1"/>
                          </a:solidFill>
                          <a:latin typeface="Arial" panose="020B0604020202020204" pitchFamily="34" charset="0"/>
                          <a:cs typeface="Arial" panose="020B0604020202020204" pitchFamily="34" charset="0"/>
                        </a:rPr>
                        <a:t>10</a:t>
                      </a:r>
                    </a:p>
                  </a:txBody>
                  <a:tcPr marL="0" marR="0" marT="38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pPr>
                      <a:r>
                        <a:rPr lang="en-GB" sz="1600" spc="0" noProof="0" dirty="0">
                          <a:solidFill>
                            <a:schemeClr val="tx1"/>
                          </a:solidFill>
                          <a:latin typeface="Arial" panose="020B0604020202020204" pitchFamily="34" charset="0"/>
                          <a:cs typeface="Arial" panose="020B0604020202020204" pitchFamily="34" charset="0"/>
                        </a:rPr>
                        <a:t>55</a:t>
                      </a:r>
                    </a:p>
                  </a:txBody>
                  <a:tcPr marL="0" marR="0" marT="38333"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9248">
                <a:tc>
                  <a:txBody>
                    <a:bodyPr/>
                    <a:lstStyle/>
                    <a:p>
                      <a:pPr marL="147955">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C2</a:t>
                      </a:r>
                    </a:p>
                  </a:txBody>
                  <a:tcPr marL="0" marR="0" marT="402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Bid</a:t>
                      </a:r>
                    </a:p>
                  </a:txBody>
                  <a:tcPr marL="0" marR="0" marT="4025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20</a:t>
                      </a:r>
                    </a:p>
                  </a:txBody>
                  <a:tcPr marL="0" marR="0" marT="402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15"/>
                        </a:spcBef>
                      </a:pPr>
                      <a:r>
                        <a:rPr lang="en-GB" sz="1600" spc="0" noProof="0" dirty="0">
                          <a:solidFill>
                            <a:schemeClr val="tx1"/>
                          </a:solidFill>
                          <a:latin typeface="Arial" panose="020B0604020202020204" pitchFamily="34" charset="0"/>
                          <a:cs typeface="Arial" panose="020B0604020202020204" pitchFamily="34" charset="0"/>
                        </a:rPr>
                        <a:t>60</a:t>
                      </a:r>
                    </a:p>
                  </a:txBody>
                  <a:tcPr marL="0" marR="0" marT="4025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369248">
                <a:tc>
                  <a:txBody>
                    <a:bodyPr/>
                    <a:lstStyle/>
                    <a:p>
                      <a:pPr marL="147955">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C3</a:t>
                      </a:r>
                    </a:p>
                  </a:txBody>
                  <a:tcPr marL="0" marR="0" marT="38972"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Bid</a:t>
                      </a:r>
                    </a:p>
                  </a:txBody>
                  <a:tcPr marL="0" marR="0" marT="38972"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35</a:t>
                      </a:r>
                    </a:p>
                  </a:txBody>
                  <a:tcPr marL="0" marR="0" marT="389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5"/>
                        </a:spcBef>
                      </a:pPr>
                      <a:r>
                        <a:rPr lang="en-GB" sz="1600" spc="0" noProof="0" dirty="0">
                          <a:solidFill>
                            <a:schemeClr val="tx1"/>
                          </a:solidFill>
                          <a:latin typeface="Arial" panose="020B0604020202020204" pitchFamily="34" charset="0"/>
                          <a:cs typeface="Arial" panose="020B0604020202020204" pitchFamily="34" charset="0"/>
                        </a:rPr>
                        <a:t>65</a:t>
                      </a:r>
                    </a:p>
                  </a:txBody>
                  <a:tcPr marL="0" marR="0" marT="38972"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9248">
                <a:tc>
                  <a:txBody>
                    <a:bodyPr/>
                    <a:lstStyle/>
                    <a:p>
                      <a:pPr marL="147955">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C4</a:t>
                      </a:r>
                    </a:p>
                  </a:txBody>
                  <a:tcPr marL="0" marR="0" marT="37694"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Bid</a:t>
                      </a:r>
                    </a:p>
                  </a:txBody>
                  <a:tcPr marL="0" marR="0" marT="37694"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110</a:t>
                      </a:r>
                    </a:p>
                  </a:txBody>
                  <a:tcPr marL="0" marR="0" marT="37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295"/>
                        </a:spcBef>
                      </a:pPr>
                      <a:r>
                        <a:rPr lang="en-GB" sz="1600" spc="0" noProof="0" dirty="0">
                          <a:solidFill>
                            <a:schemeClr val="tx1"/>
                          </a:solidFill>
                          <a:latin typeface="Arial" panose="020B0604020202020204" pitchFamily="34" charset="0"/>
                          <a:cs typeface="Arial" panose="020B0604020202020204" pitchFamily="34" charset="0"/>
                        </a:rPr>
                        <a:t>70</a:t>
                      </a:r>
                    </a:p>
                  </a:txBody>
                  <a:tcPr marL="0" marR="0" marT="3769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bl>
          </a:graphicData>
        </a:graphic>
      </p:graphicFrame>
      <p:sp>
        <p:nvSpPr>
          <p:cNvPr id="20" name="Slide Number Placeholder 6">
            <a:extLst>
              <a:ext uri="{FF2B5EF4-FFF2-40B4-BE49-F238E27FC236}">
                <a16:creationId xmlns:a16="http://schemas.microsoft.com/office/drawing/2014/main" id="{E9972C9B-ACAF-0608-B278-9D50CEE11D44}"/>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30</a:t>
            </a:fld>
            <a:endParaRPr lang="en-GB" sz="1350" spc="80" noProof="0" dirty="0"/>
          </a:p>
        </p:txBody>
      </p:sp>
    </p:spTree>
    <p:extLst>
      <p:ext uri="{BB962C8B-B14F-4D97-AF65-F5344CB8AC3E}">
        <p14:creationId xmlns:p14="http://schemas.microsoft.com/office/powerpoint/2010/main" val="3202018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31E28B5-B616-1973-8B8C-3FB63F94F036}"/>
              </a:ext>
            </a:extLst>
          </p:cNvPr>
          <p:cNvSpPr txBox="1"/>
          <p:nvPr/>
        </p:nvSpPr>
        <p:spPr>
          <a:xfrm>
            <a:off x="589585" y="349892"/>
            <a:ext cx="9421673"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Imbalance of the power system</a:t>
            </a:r>
          </a:p>
        </p:txBody>
      </p:sp>
      <p:sp>
        <p:nvSpPr>
          <p:cNvPr id="7" name="Slide Number Placeholder 6">
            <a:extLst>
              <a:ext uri="{FF2B5EF4-FFF2-40B4-BE49-F238E27FC236}">
                <a16:creationId xmlns:a16="http://schemas.microsoft.com/office/drawing/2014/main" id="{CC76C881-66AA-B529-3DCB-88FC9968AE82}"/>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31</a:t>
            </a:fld>
            <a:endParaRPr lang="en-GB" sz="1350" spc="80" noProof="0" dirty="0"/>
          </a:p>
        </p:txBody>
      </p:sp>
      <p:sp>
        <p:nvSpPr>
          <p:cNvPr id="2" name="ZoneTexte 1">
            <a:extLst>
              <a:ext uri="{FF2B5EF4-FFF2-40B4-BE49-F238E27FC236}">
                <a16:creationId xmlns:a16="http://schemas.microsoft.com/office/drawing/2014/main" id="{142E568F-1F66-9880-3CB5-537BE5E66279}"/>
              </a:ext>
            </a:extLst>
          </p:cNvPr>
          <p:cNvSpPr txBox="1"/>
          <p:nvPr/>
        </p:nvSpPr>
        <p:spPr>
          <a:xfrm>
            <a:off x="23150" y="7671821"/>
            <a:ext cx="6263253" cy="276999"/>
          </a:xfrm>
          <a:prstGeom prst="rect">
            <a:avLst/>
          </a:prstGeom>
          <a:noFill/>
        </p:spPr>
        <p:txBody>
          <a:bodyPr wrap="none" rtlCol="0">
            <a:spAutoFit/>
          </a:bodyPr>
          <a:lstStyle/>
          <a:p>
            <a:r>
              <a:rPr lang="en-GB" sz="1200" baseline="30000" noProof="0" dirty="0"/>
              <a:t>1</a:t>
            </a:r>
            <a:r>
              <a:rPr lang="en-GB" sz="1200" noProof="0" dirty="0"/>
              <a:t>See, for instance, </a:t>
            </a:r>
            <a:r>
              <a:rPr lang="en-GB" sz="1200" noProof="0" dirty="0">
                <a:latin typeface="Arial" panose="020B0604020202020204" pitchFamily="34" charset="0"/>
                <a:cs typeface="Arial" panose="020B0604020202020204" pitchFamily="34" charset="0"/>
                <a:hlinkClick r:id="rId2"/>
              </a:rPr>
              <a:t>https://www.sciencedirect.com/science/article/pii/S2213138824000031</a:t>
            </a:r>
            <a:endParaRPr lang="en-GB" sz="1200" noProof="0"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E1D9BBD-47F1-70F3-3C98-C68A71389FC1}"/>
              </a:ext>
            </a:extLst>
          </p:cNvPr>
          <p:cNvSpPr txBox="1"/>
          <p:nvPr/>
        </p:nvSpPr>
        <p:spPr>
          <a:xfrm>
            <a:off x="589584" y="1157134"/>
            <a:ext cx="9481515" cy="6401753"/>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There are several reasons why the power system may become imbalanced:</a:t>
            </a:r>
          </a:p>
          <a:p>
            <a:pPr algn="just"/>
            <a:endParaRPr lang="en-GB" sz="10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b="1" noProof="0" dirty="0">
                <a:latin typeface="Arial" panose="020B0604020202020204" pitchFamily="34" charset="0"/>
                <a:cs typeface="Arial" panose="020B0604020202020204" pitchFamily="34" charset="0"/>
              </a:rPr>
              <a:t>Demand forecasting challenges:</a:t>
            </a:r>
            <a:r>
              <a:rPr lang="en-GB" sz="2000" noProof="0" dirty="0">
                <a:latin typeface="Arial" panose="020B0604020202020204" pitchFamily="34" charset="0"/>
                <a:cs typeface="Arial" panose="020B0604020202020204" pitchFamily="34" charset="0"/>
              </a:rPr>
              <a:t> Predicting electricity demand is difficult, and actual consumption may differ significantly from the forecast made during day-ahead market clearing.</a:t>
            </a:r>
          </a:p>
          <a:p>
            <a:pPr marL="342900" indent="-342900" algn="just">
              <a:buFont typeface="Arial" panose="020B0604020202020204" pitchFamily="34" charset="0"/>
              <a:buChar char="•"/>
            </a:pPr>
            <a:endParaRPr lang="en-GB" sz="1000" b="1"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b="1" noProof="0" dirty="0">
                <a:latin typeface="Arial" panose="020B0604020202020204" pitchFamily="34" charset="0"/>
                <a:cs typeface="Arial" panose="020B0604020202020204" pitchFamily="34" charset="0"/>
              </a:rPr>
              <a:t>Supply forecasting challenges:</a:t>
            </a:r>
            <a:r>
              <a:rPr lang="en-GB" sz="2000" noProof="0" dirty="0">
                <a:latin typeface="Arial" panose="020B0604020202020204" pitchFamily="34" charset="0"/>
                <a:cs typeface="Arial" panose="020B0604020202020204" pitchFamily="34" charset="0"/>
              </a:rPr>
              <a:t> Predicting electricity supply is particularly challenging for renewable energy sources, which depend on weather conditions. Examples include:</a:t>
            </a:r>
          </a:p>
          <a:p>
            <a:pPr marL="800100" lvl="1"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Photovoltaic (PV) power with cloudy weather: The timing and impact of clouds over a PV installation can be difficult to predict.</a:t>
            </a:r>
          </a:p>
          <a:p>
            <a:pPr marL="800100" lvl="1"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Wind power during thunderstorms: It is hard to forecast when wind speeds will reach the cut-off point, causing wind farms to shut down.</a:t>
            </a:r>
          </a:p>
          <a:p>
            <a:pPr marL="800100" lvl="1"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Dust storms: The effect of dust on PV production is challenging to forecast accurately.</a:t>
            </a:r>
            <a:r>
              <a:rPr lang="en-GB" sz="2000" baseline="30000" noProof="0" dirty="0">
                <a:latin typeface="Arial" panose="020B0604020202020204" pitchFamily="34" charset="0"/>
                <a:cs typeface="Arial" panose="020B0604020202020204" pitchFamily="34" charset="0"/>
              </a:rPr>
              <a:t>1</a:t>
            </a:r>
          </a:p>
          <a:p>
            <a:pPr marL="800100" lvl="1" indent="-342900" algn="just">
              <a:buFont typeface="Arial" panose="020B0604020202020204" pitchFamily="34" charset="0"/>
              <a:buChar char="–"/>
            </a:pPr>
            <a:endParaRPr lang="en-GB" sz="10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b="1" noProof="0" dirty="0">
                <a:latin typeface="Arial" panose="020B0604020202020204" pitchFamily="34" charset="0"/>
                <a:cs typeface="Arial" panose="020B0604020202020204" pitchFamily="34" charset="0"/>
              </a:rPr>
              <a:t>Technical issues:</a:t>
            </a:r>
            <a:r>
              <a:rPr lang="en-GB" sz="2000" noProof="0" dirty="0">
                <a:latin typeface="Arial" panose="020B0604020202020204" pitchFamily="34" charset="0"/>
                <a:cs typeface="Arial" panose="020B0604020202020204" pitchFamily="34" charset="0"/>
              </a:rPr>
              <a:t> Technical problems can affect both electricity generation and the transmission and distribution infrastructure.</a:t>
            </a:r>
          </a:p>
          <a:p>
            <a:pPr algn="just">
              <a:buFont typeface="Arial" panose="020B0604020202020204" pitchFamily="34" charset="0"/>
              <a:buChar char="•"/>
            </a:pPr>
            <a:endParaRPr lang="en-GB" sz="10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b="1" noProof="0" dirty="0">
                <a:latin typeface="Arial" panose="020B0604020202020204" pitchFamily="34" charset="0"/>
                <a:cs typeface="Arial" panose="020B0604020202020204" pitchFamily="34" charset="0"/>
              </a:rPr>
              <a:t>Transmission congestion:</a:t>
            </a:r>
            <a:r>
              <a:rPr lang="en-GB" sz="2000" noProof="0" dirty="0">
                <a:latin typeface="Arial" panose="020B0604020202020204" pitchFamily="34" charset="0"/>
                <a:cs typeface="Arial" panose="020B0604020202020204" pitchFamily="34" charset="0"/>
              </a:rPr>
              <a:t> Congestion on major power lines within a zone can occur, sometimes leading to generation curtailment to avoid overloading the system.</a:t>
            </a:r>
          </a:p>
        </p:txBody>
      </p:sp>
    </p:spTree>
    <p:extLst>
      <p:ext uri="{BB962C8B-B14F-4D97-AF65-F5344CB8AC3E}">
        <p14:creationId xmlns:p14="http://schemas.microsoft.com/office/powerpoint/2010/main" val="3768096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8583B97-BAAC-11CF-DF4D-F13971805B00}"/>
              </a:ext>
            </a:extLst>
          </p:cNvPr>
          <p:cNvSpPr txBox="1"/>
          <p:nvPr/>
        </p:nvSpPr>
        <p:spPr>
          <a:xfrm>
            <a:off x="589585" y="349892"/>
            <a:ext cx="6204915" cy="461665"/>
          </a:xfrm>
          <a:prstGeom prst="rect">
            <a:avLst/>
          </a:prstGeom>
          <a:noFill/>
        </p:spPr>
        <p:txBody>
          <a:bodyPr wrap="square">
            <a:spAutoFit/>
          </a:bodyPr>
          <a:lstStyle/>
          <a:p>
            <a:r>
              <a:rPr lang="en-GB" sz="2400" b="1" noProof="0" dirty="0"/>
              <a:t>Presentation of the balancing market </a:t>
            </a:r>
          </a:p>
        </p:txBody>
      </p:sp>
      <p:sp>
        <p:nvSpPr>
          <p:cNvPr id="10" name="ZoneTexte 9">
            <a:extLst>
              <a:ext uri="{FF2B5EF4-FFF2-40B4-BE49-F238E27FC236}">
                <a16:creationId xmlns:a16="http://schemas.microsoft.com/office/drawing/2014/main" id="{16674747-9D2B-E699-7DF2-49B31CACFF3A}"/>
              </a:ext>
            </a:extLst>
          </p:cNvPr>
          <p:cNvSpPr txBox="1"/>
          <p:nvPr/>
        </p:nvSpPr>
        <p:spPr>
          <a:xfrm>
            <a:off x="589585" y="1425575"/>
            <a:ext cx="9421673" cy="3662541"/>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balancing stage, which occurs close to real time (after delivery), is crucial for enabling the TSO to </a:t>
            </a:r>
            <a:r>
              <a:rPr lang="en-GB" sz="2000" b="1" noProof="0" dirty="0">
                <a:latin typeface="Arial" panose="020B0604020202020204" pitchFamily="34" charset="0"/>
                <a:cs typeface="Arial" panose="020B0604020202020204" pitchFamily="34" charset="0"/>
              </a:rPr>
              <a:t>maintain a balanced power grid (generation </a:t>
            </a:r>
            <a:r>
              <a:rPr lang="en-GB" sz="2000" b="1" noProof="0" dirty="0">
                <a:latin typeface="Arial" panose="020B0604020202020204" pitchFamily="34" charset="0"/>
                <a:ea typeface="Calibri" panose="020F0502020204030204" pitchFamily="34" charset="0"/>
                <a:cs typeface="Arial" panose="020B0604020202020204" pitchFamily="34" charset="0"/>
              </a:rPr>
              <a:t>≈</a:t>
            </a:r>
            <a:r>
              <a:rPr lang="en-GB" sz="2000" b="1" noProof="0" dirty="0">
                <a:latin typeface="Arial" panose="020B0604020202020204" pitchFamily="34" charset="0"/>
                <a:cs typeface="Arial" panose="020B0604020202020204" pitchFamily="34" charset="0"/>
              </a:rPr>
              <a:t> consumption) at any time</a:t>
            </a:r>
            <a:r>
              <a:rPr lang="en-GB" sz="2000" noProof="0" dirty="0">
                <a:latin typeface="Arial" panose="020B0604020202020204" pitchFamily="34" charset="0"/>
                <a:cs typeface="Arial" panose="020B0604020202020204" pitchFamily="34" charset="0"/>
              </a:rPr>
              <a:t>.</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complete balancing stage includes:</a:t>
            </a:r>
          </a:p>
          <a:p>
            <a:pPr algn="just"/>
            <a:endParaRPr lang="en-GB" sz="12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The balancing market, where the TSO acquires regulating power from voluntary producers and consumers before the time of delivery;</a:t>
            </a:r>
          </a:p>
          <a:p>
            <a:pPr marL="342900"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Imbalance payments, where market participants cover the costs associated with their contributions to keeping the power system balanced.</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market operator is Elia, in Belgium.</a:t>
            </a:r>
          </a:p>
        </p:txBody>
      </p:sp>
      <p:sp>
        <p:nvSpPr>
          <p:cNvPr id="11" name="Slide Number Placeholder 6">
            <a:extLst>
              <a:ext uri="{FF2B5EF4-FFF2-40B4-BE49-F238E27FC236}">
                <a16:creationId xmlns:a16="http://schemas.microsoft.com/office/drawing/2014/main" id="{91CB5D90-A4DD-99B7-DDB4-1CD549D4C4ED}"/>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32</a:t>
            </a:fld>
            <a:endParaRPr lang="en-GB" sz="1350" spc="80" noProof="0" dirty="0"/>
          </a:p>
        </p:txBody>
      </p:sp>
      <p:sp>
        <p:nvSpPr>
          <p:cNvPr id="2" name="Rectangle 1">
            <a:extLst>
              <a:ext uri="{FF2B5EF4-FFF2-40B4-BE49-F238E27FC236}">
                <a16:creationId xmlns:a16="http://schemas.microsoft.com/office/drawing/2014/main" id="{AEAA92F8-6327-6C78-6A71-F4BD00411E9F}"/>
              </a:ext>
            </a:extLst>
          </p:cNvPr>
          <p:cNvSpPr/>
          <p:nvPr/>
        </p:nvSpPr>
        <p:spPr>
          <a:xfrm>
            <a:off x="666488" y="5692775"/>
            <a:ext cx="9252211" cy="135449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ZoneTexte 3">
            <a:extLst>
              <a:ext uri="{FF2B5EF4-FFF2-40B4-BE49-F238E27FC236}">
                <a16:creationId xmlns:a16="http://schemas.microsoft.com/office/drawing/2014/main" id="{D8C57EC9-1255-2C5C-11B8-F6726583AE98}"/>
              </a:ext>
            </a:extLst>
          </p:cNvPr>
          <p:cNvSpPr txBox="1"/>
          <p:nvPr/>
        </p:nvSpPr>
        <p:spPr>
          <a:xfrm>
            <a:off x="914136" y="5862189"/>
            <a:ext cx="8756913" cy="1015663"/>
          </a:xfrm>
          <a:prstGeom prst="rect">
            <a:avLst/>
          </a:prstGeom>
          <a:noFill/>
        </p:spPr>
        <p:txBody>
          <a:bodyPr wrap="square">
            <a:spAutoFit/>
          </a:bodyPr>
          <a:lstStyle/>
          <a:p>
            <a:pPr algn="ctr"/>
            <a:r>
              <a:rPr lang="en-GB" sz="2000" noProof="0" dirty="0">
                <a:latin typeface="Arial" panose="020B0604020202020204" pitchFamily="34" charset="0"/>
                <a:cs typeface="Arial" panose="020B0604020202020204" pitchFamily="34" charset="0"/>
              </a:rPr>
              <a:t>The (negative) flow of money to producers and consumers from the futures, forward, day-ahead, or intraday markets is always based on the volumes committed to in these markets, not the actual volumes delivered.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55A33C26-ABF6-C857-65FF-6807CF02FD40}"/>
              </a:ext>
            </a:extLst>
          </p:cNvPr>
          <p:cNvSpPr txBox="1"/>
          <p:nvPr/>
        </p:nvSpPr>
        <p:spPr>
          <a:xfrm>
            <a:off x="589585" y="349892"/>
            <a:ext cx="9421673" cy="461665"/>
          </a:xfrm>
          <a:prstGeom prst="rect">
            <a:avLst/>
          </a:prstGeom>
          <a:noFill/>
        </p:spPr>
        <p:txBody>
          <a:bodyPr wrap="square">
            <a:spAutoFit/>
          </a:bodyPr>
          <a:lstStyle/>
          <a:p>
            <a:r>
              <a:rPr lang="en-GB" sz="2400" b="1" noProof="0" dirty="0"/>
              <a:t>Imbalances on the balancing market </a:t>
            </a:r>
          </a:p>
        </p:txBody>
      </p:sp>
      <p:sp>
        <p:nvSpPr>
          <p:cNvPr id="21" name="ZoneTexte 20">
            <a:extLst>
              <a:ext uri="{FF2B5EF4-FFF2-40B4-BE49-F238E27FC236}">
                <a16:creationId xmlns:a16="http://schemas.microsoft.com/office/drawing/2014/main" id="{99A7F34F-DF0D-47C3-3CE6-7B27AB352DCB}"/>
              </a:ext>
            </a:extLst>
          </p:cNvPr>
          <p:cNvSpPr txBox="1"/>
          <p:nvPr/>
        </p:nvSpPr>
        <p:spPr>
          <a:xfrm>
            <a:off x="593671" y="1111369"/>
            <a:ext cx="9417587" cy="4124206"/>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There exist three possible situations for the power grid balance:</a:t>
            </a:r>
          </a:p>
          <a:p>
            <a:pPr algn="just"/>
            <a:endParaRPr lang="en-GB" sz="1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1.  </a:t>
            </a:r>
            <a:r>
              <a:rPr lang="en-GB" sz="2000" noProof="0" dirty="0">
                <a:latin typeface="Arial" panose="020B0604020202020204" pitchFamily="34" charset="0"/>
                <a:cs typeface="Arial" panose="020B0604020202020204" pitchFamily="34" charset="0"/>
              </a:rPr>
              <a:t>Positive imbalance:</a:t>
            </a:r>
          </a:p>
          <a:p>
            <a:pPr algn="just"/>
            <a:endParaRPr lang="en-GB" sz="800" noProof="0" dirty="0">
              <a:latin typeface="Arial" panose="020B0604020202020204" pitchFamily="34" charset="0"/>
              <a:cs typeface="Arial" panose="020B0604020202020204" pitchFamily="34" charset="0"/>
            </a:endParaRPr>
          </a:p>
          <a:p>
            <a:pPr algn="l"/>
            <a:r>
              <a:rPr lang="en-GB" sz="2000" b="1" noProof="0" dirty="0">
                <a:solidFill>
                  <a:srgbClr val="0070C0"/>
                </a:solidFill>
                <a:latin typeface="Arial" panose="020B0604020202020204" pitchFamily="34" charset="0"/>
                <a:cs typeface="Arial" panose="020B0604020202020204" pitchFamily="34" charset="0"/>
              </a:rPr>
              <a:t>     </a:t>
            </a:r>
            <a:r>
              <a:rPr lang="en-GB" sz="2000" b="1" noProof="0" dirty="0">
                <a:solidFill>
                  <a:srgbClr val="3B41E8"/>
                </a:solidFill>
                <a:latin typeface="Arial" panose="020B0604020202020204" pitchFamily="34" charset="0"/>
                <a:cs typeface="Arial" panose="020B0604020202020204" pitchFamily="34" charset="0"/>
              </a:rPr>
              <a:t>Generation</a:t>
            </a:r>
            <a:r>
              <a:rPr lang="en-GB" sz="2000" noProof="0" dirty="0">
                <a:latin typeface="Arial" panose="020B0604020202020204" pitchFamily="34" charset="0"/>
                <a:cs typeface="Arial" panose="020B0604020202020204" pitchFamily="34" charset="0"/>
              </a:rPr>
              <a:t> &gt; </a:t>
            </a:r>
            <a:r>
              <a:rPr lang="en-GB" sz="2000" b="1" noProof="0" dirty="0">
                <a:solidFill>
                  <a:srgbClr val="C60606"/>
                </a:solidFill>
                <a:latin typeface="Arial" panose="020B0604020202020204" pitchFamily="34" charset="0"/>
                <a:cs typeface="Arial" panose="020B0604020202020204" pitchFamily="34" charset="0"/>
              </a:rPr>
              <a:t>Consumption</a:t>
            </a:r>
            <a:r>
              <a:rPr lang="en-GB" sz="2000" noProof="0" dirty="0">
                <a:latin typeface="Arial" panose="020B0604020202020204" pitchFamily="34" charset="0"/>
                <a:cs typeface="Arial" panose="020B0604020202020204" pitchFamily="34" charset="0"/>
              </a:rPr>
              <a:t> (downward regulation required)</a:t>
            </a:r>
          </a:p>
          <a:p>
            <a:pPr algn="just"/>
            <a:endParaRPr lang="en-GB" sz="14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2.  </a:t>
            </a:r>
            <a:r>
              <a:rPr lang="en-GB" sz="2000" noProof="0" dirty="0">
                <a:latin typeface="Arial" panose="020B0604020202020204" pitchFamily="34" charset="0"/>
                <a:cs typeface="Arial" panose="020B0604020202020204" pitchFamily="34" charset="0"/>
              </a:rPr>
              <a:t>Negative imbalance:</a:t>
            </a:r>
          </a:p>
          <a:p>
            <a:pPr algn="just"/>
            <a:endParaRPr lang="en-GB" sz="800" noProof="0" dirty="0">
              <a:latin typeface="Arial" panose="020B0604020202020204" pitchFamily="34" charset="0"/>
              <a:cs typeface="Arial" panose="020B0604020202020204" pitchFamily="34" charset="0"/>
            </a:endParaRPr>
          </a:p>
          <a:p>
            <a:pPr algn="l"/>
            <a:r>
              <a:rPr lang="en-GB" sz="2000" b="1" noProof="0" dirty="0">
                <a:solidFill>
                  <a:srgbClr val="0070C0"/>
                </a:solidFill>
                <a:latin typeface="Arial" panose="020B0604020202020204" pitchFamily="34" charset="0"/>
                <a:cs typeface="Arial" panose="020B0604020202020204" pitchFamily="34" charset="0"/>
              </a:rPr>
              <a:t>     </a:t>
            </a:r>
            <a:r>
              <a:rPr lang="en-GB" sz="2000" b="1" noProof="0" dirty="0">
                <a:solidFill>
                  <a:srgbClr val="3B41E8"/>
                </a:solidFill>
                <a:latin typeface="Arial" panose="020B0604020202020204" pitchFamily="34" charset="0"/>
                <a:cs typeface="Arial" panose="020B0604020202020204" pitchFamily="34" charset="0"/>
              </a:rPr>
              <a:t>Generation</a:t>
            </a:r>
            <a:r>
              <a:rPr lang="en-GB" sz="2000" noProof="0" dirty="0">
                <a:latin typeface="Arial" panose="020B0604020202020204" pitchFamily="34" charset="0"/>
                <a:cs typeface="Arial" panose="020B0604020202020204" pitchFamily="34" charset="0"/>
              </a:rPr>
              <a:t> &lt; </a:t>
            </a:r>
            <a:r>
              <a:rPr lang="en-GB" sz="2000" b="1" noProof="0" dirty="0">
                <a:solidFill>
                  <a:srgbClr val="C60606"/>
                </a:solidFill>
                <a:latin typeface="Arial" panose="020B0604020202020204" pitchFamily="34" charset="0"/>
                <a:cs typeface="Arial" panose="020B0604020202020204" pitchFamily="34" charset="0"/>
              </a:rPr>
              <a:t>Consumption</a:t>
            </a:r>
            <a:r>
              <a:rPr lang="en-GB" sz="2000" noProof="0" dirty="0">
                <a:latin typeface="Arial" panose="020B0604020202020204" pitchFamily="34" charset="0"/>
                <a:cs typeface="Arial" panose="020B0604020202020204" pitchFamily="34" charset="0"/>
              </a:rPr>
              <a:t> (upward regulation required)</a:t>
            </a:r>
          </a:p>
          <a:p>
            <a:pPr algn="just"/>
            <a:endParaRPr lang="en-GB" sz="14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3.  </a:t>
            </a:r>
            <a:r>
              <a:rPr lang="en-GB" sz="2000" noProof="0" dirty="0">
                <a:latin typeface="Arial" panose="020B0604020202020204" pitchFamily="34" charset="0"/>
                <a:cs typeface="Arial" panose="020B0604020202020204" pitchFamily="34" charset="0"/>
              </a:rPr>
              <a:t>No imbalance:</a:t>
            </a:r>
          </a:p>
          <a:p>
            <a:pPr algn="just"/>
            <a:endParaRPr lang="en-GB" sz="800" noProof="0" dirty="0">
              <a:latin typeface="Arial" panose="020B0604020202020204" pitchFamily="34" charset="0"/>
              <a:cs typeface="Arial" panose="020B0604020202020204" pitchFamily="34" charset="0"/>
            </a:endParaRPr>
          </a:p>
          <a:p>
            <a:pPr algn="l"/>
            <a:r>
              <a:rPr lang="en-GB" sz="2000" b="1" noProof="0" dirty="0">
                <a:solidFill>
                  <a:srgbClr val="0070C0"/>
                </a:solidFill>
                <a:latin typeface="Arial" panose="020B0604020202020204" pitchFamily="34" charset="0"/>
                <a:cs typeface="Arial" panose="020B0604020202020204" pitchFamily="34" charset="0"/>
              </a:rPr>
              <a:t>     </a:t>
            </a:r>
            <a:r>
              <a:rPr lang="en-GB" sz="2000" b="1" noProof="0" dirty="0">
                <a:solidFill>
                  <a:srgbClr val="3B41E8"/>
                </a:solidFill>
                <a:latin typeface="Arial" panose="020B0604020202020204" pitchFamily="34" charset="0"/>
                <a:cs typeface="Arial" panose="020B0604020202020204" pitchFamily="34" charset="0"/>
              </a:rPr>
              <a:t>Generation</a:t>
            </a:r>
            <a:r>
              <a:rPr lang="en-GB" sz="2000" noProof="0" dirty="0">
                <a:latin typeface="Arial" panose="020B0604020202020204" pitchFamily="34" charset="0"/>
                <a:cs typeface="Arial" panose="020B0604020202020204" pitchFamily="34" charset="0"/>
              </a:rPr>
              <a:t> </a:t>
            </a:r>
            <a:r>
              <a:rPr lang="en-GB" sz="2000" noProof="0" dirty="0">
                <a:latin typeface="Arial" panose="020B0604020202020204" pitchFamily="34" charset="0"/>
                <a:ea typeface="Calibri" panose="020F0502020204030204" pitchFamily="34" charset="0"/>
                <a:cs typeface="Arial" panose="020B0604020202020204" pitchFamily="34" charset="0"/>
              </a:rPr>
              <a:t>≈</a:t>
            </a:r>
            <a:r>
              <a:rPr lang="en-GB" sz="2000" noProof="0" dirty="0">
                <a:latin typeface="Arial" panose="020B0604020202020204" pitchFamily="34" charset="0"/>
                <a:cs typeface="Arial" panose="020B0604020202020204" pitchFamily="34" charset="0"/>
              </a:rPr>
              <a:t> </a:t>
            </a:r>
            <a:r>
              <a:rPr lang="en-GB" sz="2000" b="1" noProof="0" dirty="0">
                <a:solidFill>
                  <a:srgbClr val="C60606"/>
                </a:solidFill>
                <a:latin typeface="Arial" panose="020B0604020202020204" pitchFamily="34" charset="0"/>
                <a:cs typeface="Arial" panose="020B0604020202020204" pitchFamily="34" charset="0"/>
              </a:rPr>
              <a:t>Consumption</a:t>
            </a:r>
            <a:r>
              <a:rPr lang="en-GB" sz="2000" noProof="0" dirty="0">
                <a:latin typeface="Arial" panose="020B0604020202020204" pitchFamily="34" charset="0"/>
                <a:cs typeface="Arial" panose="020B0604020202020204" pitchFamily="34" charset="0"/>
              </a:rPr>
              <a:t> (no regulation required)</a:t>
            </a:r>
          </a:p>
          <a:p>
            <a:pPr algn="just"/>
            <a:endParaRPr lang="en-GB" sz="16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same reasoning is also valid for a producer/consumer considered individually  (contracted production/consumption vs actual production/consumption).</a:t>
            </a:r>
          </a:p>
        </p:txBody>
      </p:sp>
      <p:sp>
        <p:nvSpPr>
          <p:cNvPr id="25" name="Slide Number Placeholder 6">
            <a:extLst>
              <a:ext uri="{FF2B5EF4-FFF2-40B4-BE49-F238E27FC236}">
                <a16:creationId xmlns:a16="http://schemas.microsoft.com/office/drawing/2014/main" id="{0CEFBCF6-A588-8458-4ECE-FC208E495EDE}"/>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33</a:t>
            </a:fld>
            <a:endParaRPr lang="en-GB" sz="1350" spc="80" noProof="0" dirty="0"/>
          </a:p>
        </p:txBody>
      </p:sp>
      <p:grpSp>
        <p:nvGrpSpPr>
          <p:cNvPr id="37" name="Groupe 36">
            <a:extLst>
              <a:ext uri="{FF2B5EF4-FFF2-40B4-BE49-F238E27FC236}">
                <a16:creationId xmlns:a16="http://schemas.microsoft.com/office/drawing/2014/main" id="{7D54E24B-AC17-FEC7-0FF6-B736A54ABF3C}"/>
              </a:ext>
            </a:extLst>
          </p:cNvPr>
          <p:cNvGrpSpPr/>
          <p:nvPr/>
        </p:nvGrpSpPr>
        <p:grpSpPr>
          <a:xfrm>
            <a:off x="1384299" y="5632225"/>
            <a:ext cx="7924802" cy="1584550"/>
            <a:chOff x="1460498" y="5708425"/>
            <a:chExt cx="7924802" cy="1584550"/>
          </a:xfrm>
        </p:grpSpPr>
        <p:sp>
          <p:nvSpPr>
            <p:cNvPr id="2" name="Rectangle 1">
              <a:extLst>
                <a:ext uri="{FF2B5EF4-FFF2-40B4-BE49-F238E27FC236}">
                  <a16:creationId xmlns:a16="http://schemas.microsoft.com/office/drawing/2014/main" id="{DFCB72DB-BFD3-B545-322D-7CEA023B4DF1}"/>
                </a:ext>
              </a:extLst>
            </p:cNvPr>
            <p:cNvSpPr/>
            <p:nvPr/>
          </p:nvSpPr>
          <p:spPr>
            <a:xfrm>
              <a:off x="1460500" y="6244556"/>
              <a:ext cx="2133601" cy="387950"/>
            </a:xfrm>
            <a:prstGeom prst="rect">
              <a:avLst/>
            </a:prstGeom>
            <a:solidFill>
              <a:srgbClr val="3B41E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noProof="0" dirty="0">
                  <a:latin typeface="Arial" panose="020B0604020202020204" pitchFamily="34" charset="0"/>
                  <a:cs typeface="Arial" panose="020B0604020202020204" pitchFamily="34" charset="0"/>
                </a:rPr>
                <a:t>Generation</a:t>
              </a:r>
            </a:p>
          </p:txBody>
        </p:sp>
        <p:sp>
          <p:nvSpPr>
            <p:cNvPr id="3" name="Rectangle 2">
              <a:extLst>
                <a:ext uri="{FF2B5EF4-FFF2-40B4-BE49-F238E27FC236}">
                  <a16:creationId xmlns:a16="http://schemas.microsoft.com/office/drawing/2014/main" id="{09962888-85BA-1CA1-D192-3E793F68263A}"/>
                </a:ext>
              </a:extLst>
            </p:cNvPr>
            <p:cNvSpPr/>
            <p:nvPr/>
          </p:nvSpPr>
          <p:spPr>
            <a:xfrm>
              <a:off x="1460501" y="6800721"/>
              <a:ext cx="1600200" cy="387950"/>
            </a:xfrm>
            <a:prstGeom prst="rect">
              <a:avLst/>
            </a:prstGeom>
            <a:solidFill>
              <a:srgbClr val="C606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noProof="0" dirty="0">
                  <a:latin typeface="Arial" panose="020B0604020202020204" pitchFamily="34" charset="0"/>
                  <a:cs typeface="Arial" panose="020B0604020202020204" pitchFamily="34" charset="0"/>
                </a:rPr>
                <a:t>Consumption</a:t>
              </a:r>
            </a:p>
          </p:txBody>
        </p:sp>
        <p:sp>
          <p:nvSpPr>
            <p:cNvPr id="4" name="Rectangle 3">
              <a:extLst>
                <a:ext uri="{FF2B5EF4-FFF2-40B4-BE49-F238E27FC236}">
                  <a16:creationId xmlns:a16="http://schemas.microsoft.com/office/drawing/2014/main" id="{F1EEAF6C-0F1A-9BA7-FAB4-2F7EA9764895}"/>
                </a:ext>
              </a:extLst>
            </p:cNvPr>
            <p:cNvSpPr/>
            <p:nvPr/>
          </p:nvSpPr>
          <p:spPr>
            <a:xfrm>
              <a:off x="4432300" y="6244556"/>
              <a:ext cx="1600201" cy="387950"/>
            </a:xfrm>
            <a:prstGeom prst="rect">
              <a:avLst/>
            </a:prstGeom>
            <a:solidFill>
              <a:srgbClr val="3B41E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noProof="0" dirty="0">
                  <a:latin typeface="Arial" panose="020B0604020202020204" pitchFamily="34" charset="0"/>
                  <a:cs typeface="Arial" panose="020B0604020202020204" pitchFamily="34" charset="0"/>
                </a:rPr>
                <a:t>Generation</a:t>
              </a:r>
            </a:p>
          </p:txBody>
        </p:sp>
        <p:sp>
          <p:nvSpPr>
            <p:cNvPr id="9" name="Rectangle 8">
              <a:extLst>
                <a:ext uri="{FF2B5EF4-FFF2-40B4-BE49-F238E27FC236}">
                  <a16:creationId xmlns:a16="http://schemas.microsoft.com/office/drawing/2014/main" id="{8E5FAD41-0AFA-E3A4-B356-E68593AE2B49}"/>
                </a:ext>
              </a:extLst>
            </p:cNvPr>
            <p:cNvSpPr/>
            <p:nvPr/>
          </p:nvSpPr>
          <p:spPr>
            <a:xfrm>
              <a:off x="4432300" y="6795587"/>
              <a:ext cx="2133601" cy="387950"/>
            </a:xfrm>
            <a:prstGeom prst="rect">
              <a:avLst/>
            </a:prstGeom>
            <a:solidFill>
              <a:srgbClr val="C606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noProof="0" dirty="0">
                  <a:latin typeface="Arial" panose="020B0604020202020204" pitchFamily="34" charset="0"/>
                  <a:cs typeface="Arial" panose="020B0604020202020204" pitchFamily="34" charset="0"/>
                </a:rPr>
                <a:t>Consumption</a:t>
              </a:r>
            </a:p>
          </p:txBody>
        </p:sp>
        <p:sp>
          <p:nvSpPr>
            <p:cNvPr id="16" name="Rectangle 15">
              <a:extLst>
                <a:ext uri="{FF2B5EF4-FFF2-40B4-BE49-F238E27FC236}">
                  <a16:creationId xmlns:a16="http://schemas.microsoft.com/office/drawing/2014/main" id="{8EB8E68B-3B2E-05DD-33CF-93423AB60BB6}"/>
                </a:ext>
              </a:extLst>
            </p:cNvPr>
            <p:cNvSpPr/>
            <p:nvPr/>
          </p:nvSpPr>
          <p:spPr>
            <a:xfrm>
              <a:off x="7404100" y="6244556"/>
              <a:ext cx="1828800" cy="387950"/>
            </a:xfrm>
            <a:prstGeom prst="rect">
              <a:avLst/>
            </a:prstGeom>
            <a:solidFill>
              <a:srgbClr val="3B41E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noProof="0" dirty="0">
                  <a:latin typeface="Arial" panose="020B0604020202020204" pitchFamily="34" charset="0"/>
                  <a:cs typeface="Arial" panose="020B0604020202020204" pitchFamily="34" charset="0"/>
                </a:rPr>
                <a:t>Generation</a:t>
              </a:r>
            </a:p>
          </p:txBody>
        </p:sp>
        <p:sp>
          <p:nvSpPr>
            <p:cNvPr id="18" name="Rectangle 17">
              <a:extLst>
                <a:ext uri="{FF2B5EF4-FFF2-40B4-BE49-F238E27FC236}">
                  <a16:creationId xmlns:a16="http://schemas.microsoft.com/office/drawing/2014/main" id="{76AD06E0-9668-D53A-BA69-5A4F270E9699}"/>
                </a:ext>
              </a:extLst>
            </p:cNvPr>
            <p:cNvSpPr/>
            <p:nvPr/>
          </p:nvSpPr>
          <p:spPr>
            <a:xfrm>
              <a:off x="7404100" y="6800721"/>
              <a:ext cx="1828798" cy="387950"/>
            </a:xfrm>
            <a:prstGeom prst="rect">
              <a:avLst/>
            </a:prstGeom>
            <a:solidFill>
              <a:srgbClr val="C6060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1" noProof="0" dirty="0">
                  <a:latin typeface="Arial" panose="020B0604020202020204" pitchFamily="34" charset="0"/>
                  <a:cs typeface="Arial" panose="020B0604020202020204" pitchFamily="34" charset="0"/>
                </a:rPr>
                <a:t>Consumption</a:t>
              </a:r>
            </a:p>
          </p:txBody>
        </p:sp>
        <p:cxnSp>
          <p:nvCxnSpPr>
            <p:cNvPr id="28" name="Connecteur droit 27">
              <a:extLst>
                <a:ext uri="{FF2B5EF4-FFF2-40B4-BE49-F238E27FC236}">
                  <a16:creationId xmlns:a16="http://schemas.microsoft.com/office/drawing/2014/main" id="{2BEFE634-94B0-2A3B-DBEF-DCB2F01897C8}"/>
                </a:ext>
              </a:extLst>
            </p:cNvPr>
            <p:cNvCxnSpPr>
              <a:cxnSpLocks/>
            </p:cNvCxnSpPr>
            <p:nvPr/>
          </p:nvCxnSpPr>
          <p:spPr>
            <a:xfrm>
              <a:off x="1460501" y="6135117"/>
              <a:ext cx="0" cy="1157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5307740D-DDA7-9D89-B477-7F9126ACC9C1}"/>
                </a:ext>
              </a:extLst>
            </p:cNvPr>
            <p:cNvCxnSpPr>
              <a:cxnSpLocks/>
            </p:cNvCxnSpPr>
            <p:nvPr/>
          </p:nvCxnSpPr>
          <p:spPr>
            <a:xfrm>
              <a:off x="4432300" y="6135117"/>
              <a:ext cx="0" cy="1157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B0830512-7FD1-3553-8DD6-A8759E809590}"/>
                </a:ext>
              </a:extLst>
            </p:cNvPr>
            <p:cNvCxnSpPr>
              <a:cxnSpLocks/>
            </p:cNvCxnSpPr>
            <p:nvPr/>
          </p:nvCxnSpPr>
          <p:spPr>
            <a:xfrm>
              <a:off x="7404100" y="6135117"/>
              <a:ext cx="0" cy="1157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5D8B5B64-CE2F-6269-44DC-BC2257922DAE}"/>
                </a:ext>
              </a:extLst>
            </p:cNvPr>
            <p:cNvSpPr txBox="1"/>
            <p:nvPr/>
          </p:nvSpPr>
          <p:spPr>
            <a:xfrm>
              <a:off x="1460498" y="5708425"/>
              <a:ext cx="2133602" cy="338554"/>
            </a:xfrm>
            <a:prstGeom prst="rect">
              <a:avLst/>
            </a:prstGeom>
            <a:noFill/>
          </p:spPr>
          <p:txBody>
            <a:bodyPr wrap="square">
              <a:spAutoFit/>
            </a:bodyPr>
            <a:lstStyle/>
            <a:p>
              <a:r>
                <a:rPr lang="en-GB" sz="1600" b="1" noProof="0" dirty="0">
                  <a:latin typeface="Arial" panose="020B0604020202020204" pitchFamily="34" charset="0"/>
                  <a:cs typeface="Arial" panose="020B0604020202020204" pitchFamily="34" charset="0"/>
                </a:rPr>
                <a:t>Positive imbalance</a:t>
              </a:r>
              <a:endParaRPr lang="en-GB" sz="1600" b="1" noProof="0" dirty="0"/>
            </a:p>
          </p:txBody>
        </p:sp>
        <p:sp>
          <p:nvSpPr>
            <p:cNvPr id="35" name="ZoneTexte 34">
              <a:extLst>
                <a:ext uri="{FF2B5EF4-FFF2-40B4-BE49-F238E27FC236}">
                  <a16:creationId xmlns:a16="http://schemas.microsoft.com/office/drawing/2014/main" id="{0868B84C-4E26-F168-BD45-A4B4E13B0080}"/>
                </a:ext>
              </a:extLst>
            </p:cNvPr>
            <p:cNvSpPr txBox="1"/>
            <p:nvPr/>
          </p:nvSpPr>
          <p:spPr>
            <a:xfrm>
              <a:off x="4432299" y="5708425"/>
              <a:ext cx="2133602" cy="338554"/>
            </a:xfrm>
            <a:prstGeom prst="rect">
              <a:avLst/>
            </a:prstGeom>
            <a:noFill/>
          </p:spPr>
          <p:txBody>
            <a:bodyPr wrap="square">
              <a:spAutoFit/>
            </a:bodyPr>
            <a:lstStyle/>
            <a:p>
              <a:r>
                <a:rPr lang="en-GB" sz="1600" b="1" noProof="0" dirty="0">
                  <a:latin typeface="Arial" panose="020B0604020202020204" pitchFamily="34" charset="0"/>
                  <a:cs typeface="Arial" panose="020B0604020202020204" pitchFamily="34" charset="0"/>
                </a:rPr>
                <a:t>Negative imbalance</a:t>
              </a:r>
              <a:endParaRPr lang="en-GB" sz="1600" b="1" noProof="0" dirty="0"/>
            </a:p>
          </p:txBody>
        </p:sp>
        <p:sp>
          <p:nvSpPr>
            <p:cNvPr id="36" name="ZoneTexte 35">
              <a:extLst>
                <a:ext uri="{FF2B5EF4-FFF2-40B4-BE49-F238E27FC236}">
                  <a16:creationId xmlns:a16="http://schemas.microsoft.com/office/drawing/2014/main" id="{215E63E1-C67B-F9CD-8E23-A9E2788D10EB}"/>
                </a:ext>
              </a:extLst>
            </p:cNvPr>
            <p:cNvSpPr txBox="1"/>
            <p:nvPr/>
          </p:nvSpPr>
          <p:spPr>
            <a:xfrm>
              <a:off x="7251698" y="5708425"/>
              <a:ext cx="2133602" cy="338554"/>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No imbalance</a:t>
              </a:r>
              <a:endParaRPr lang="en-GB" sz="1600" b="1" noProof="0" dirty="0"/>
            </a:p>
          </p:txBody>
        </p:sp>
      </p:grpSp>
      <p:sp>
        <p:nvSpPr>
          <p:cNvPr id="38" name="Rectangle 37">
            <a:extLst>
              <a:ext uri="{FF2B5EF4-FFF2-40B4-BE49-F238E27FC236}">
                <a16:creationId xmlns:a16="http://schemas.microsoft.com/office/drawing/2014/main" id="{D90CAE0F-41C4-C861-43EA-517A979E3705}"/>
              </a:ext>
            </a:extLst>
          </p:cNvPr>
          <p:cNvSpPr/>
          <p:nvPr/>
        </p:nvSpPr>
        <p:spPr>
          <a:xfrm>
            <a:off x="698500" y="5464175"/>
            <a:ext cx="9220200" cy="198120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8583B97-BAAC-11CF-DF4D-F13971805B00}"/>
              </a:ext>
            </a:extLst>
          </p:cNvPr>
          <p:cNvSpPr txBox="1"/>
          <p:nvPr/>
        </p:nvSpPr>
        <p:spPr>
          <a:xfrm>
            <a:off x="589585" y="349892"/>
            <a:ext cx="62049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Price signals in the balance markets (1/2) </a:t>
            </a:r>
          </a:p>
        </p:txBody>
      </p:sp>
      <p:sp>
        <p:nvSpPr>
          <p:cNvPr id="10" name="ZoneTexte 9">
            <a:extLst>
              <a:ext uri="{FF2B5EF4-FFF2-40B4-BE49-F238E27FC236}">
                <a16:creationId xmlns:a16="http://schemas.microsoft.com/office/drawing/2014/main" id="{16674747-9D2B-E699-7DF2-49B31CACFF3A}"/>
              </a:ext>
            </a:extLst>
          </p:cNvPr>
          <p:cNvSpPr txBox="1"/>
          <p:nvPr/>
        </p:nvSpPr>
        <p:spPr>
          <a:xfrm>
            <a:off x="589585" y="1901164"/>
            <a:ext cx="9481515" cy="4708981"/>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imbalance market operates with imbalance prices. This pricing incentivises producers and consumers to be as accurate as possible in their scheduling to avoid costly imbalances.</a:t>
            </a: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These prices are designed to reflect the costs the TSO incurs to maintain grid stability, such as:</a:t>
            </a:r>
          </a:p>
          <a:p>
            <a:pPr algn="just"/>
            <a:endParaRPr lang="en-GB" sz="2000" b="1" noProof="0" dirty="0">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tx1"/>
                </a:solidFill>
                <a:effectLst/>
                <a:latin typeface="Arial" panose="020B0604020202020204" pitchFamily="34" charset="0"/>
              </a:rPr>
              <a:t>Upward reserves:</a:t>
            </a:r>
            <a:r>
              <a:rPr kumimoji="0" lang="en-GB" sz="2000" b="0" i="0" u="none" strike="noStrike" cap="none" normalizeH="0" baseline="0" noProof="0" dirty="0">
                <a:ln>
                  <a:noFill/>
                </a:ln>
                <a:solidFill>
                  <a:schemeClr val="tx1"/>
                </a:solidFill>
                <a:effectLst/>
                <a:latin typeface="Arial" panose="020B0604020202020204" pitchFamily="34" charset="0"/>
              </a:rPr>
              <a:t> In cases of a shortfall (g</a:t>
            </a:r>
            <a:r>
              <a:rPr lang="en-GB" sz="2000" noProof="0" dirty="0">
                <a:solidFill>
                  <a:schemeClr val="tx1"/>
                </a:solidFill>
                <a:latin typeface="Arial" panose="020B0604020202020204" pitchFamily="34" charset="0"/>
              </a:rPr>
              <a:t>eneration &lt; consumption</a:t>
            </a:r>
            <a:r>
              <a:rPr kumimoji="0" lang="en-GB" sz="2000" b="0" i="0" u="none" strike="noStrike" cap="none" normalizeH="0" baseline="0" noProof="0" dirty="0">
                <a:ln>
                  <a:noFill/>
                </a:ln>
                <a:solidFill>
                  <a:schemeClr val="tx1"/>
                </a:solidFill>
                <a:effectLst/>
                <a:latin typeface="Arial" panose="020B0604020202020204" pitchFamily="34" charset="0"/>
              </a:rPr>
              <a:t>), the TSO purchases additional electricity from </a:t>
            </a:r>
            <a:r>
              <a:rPr lang="en-GB" sz="2000" noProof="0" dirty="0">
                <a:solidFill>
                  <a:schemeClr val="tx1"/>
                </a:solidFill>
                <a:latin typeface="Arial" panose="020B0604020202020204" pitchFamily="34" charset="0"/>
              </a:rPr>
              <a:t>producers </a:t>
            </a:r>
            <a:r>
              <a:rPr kumimoji="0" lang="en-GB" sz="2000" b="0" i="0" u="none" strike="noStrike" cap="none" normalizeH="0" baseline="0" noProof="0" dirty="0">
                <a:ln>
                  <a:noFill/>
                </a:ln>
                <a:solidFill>
                  <a:schemeClr val="tx1"/>
                </a:solidFill>
                <a:effectLst/>
                <a:latin typeface="Arial" panose="020B0604020202020204" pitchFamily="34" charset="0"/>
              </a:rPr>
              <a:t>or storage systems capable of quickly increasing production.</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2000" noProof="0" dirty="0">
              <a:solidFill>
                <a:schemeClr val="tx1"/>
              </a:solidFill>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tx1"/>
                </a:solidFill>
                <a:effectLst/>
                <a:latin typeface="Arial" panose="020B0604020202020204" pitchFamily="34" charset="0"/>
              </a:rPr>
              <a:t>Downward reserves:</a:t>
            </a:r>
            <a:r>
              <a:rPr kumimoji="0" lang="en-GB" sz="2000" b="0" i="0" u="none" strike="noStrike" cap="none" normalizeH="0" baseline="0" noProof="0" dirty="0">
                <a:ln>
                  <a:noFill/>
                </a:ln>
                <a:solidFill>
                  <a:schemeClr val="tx1"/>
                </a:solidFill>
                <a:effectLst/>
                <a:latin typeface="Arial" panose="020B0604020202020204" pitchFamily="34" charset="0"/>
              </a:rPr>
              <a:t> In cases of oversupply (generation &gt; consumption), the TSO either asks producers to reduce production or pays flexible consumers to increase their demand.</a:t>
            </a:r>
          </a:p>
        </p:txBody>
      </p:sp>
      <p:sp>
        <p:nvSpPr>
          <p:cNvPr id="11" name="Slide Number Placeholder 6">
            <a:extLst>
              <a:ext uri="{FF2B5EF4-FFF2-40B4-BE49-F238E27FC236}">
                <a16:creationId xmlns:a16="http://schemas.microsoft.com/office/drawing/2014/main" id="{91CB5D90-A4DD-99B7-DDB4-1CD549D4C4ED}"/>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34</a:t>
            </a:fld>
            <a:endParaRPr lang="en-GB" sz="1350" spc="80" noProof="0" dirty="0"/>
          </a:p>
        </p:txBody>
      </p:sp>
    </p:spTree>
    <p:extLst>
      <p:ext uri="{BB962C8B-B14F-4D97-AF65-F5344CB8AC3E}">
        <p14:creationId xmlns:p14="http://schemas.microsoft.com/office/powerpoint/2010/main" val="2508795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AB527AC0-EDB4-13E6-FB7D-922DE634E5A4}"/>
              </a:ext>
            </a:extLst>
          </p:cNvPr>
          <p:cNvGrpSpPr/>
          <p:nvPr/>
        </p:nvGrpSpPr>
        <p:grpSpPr>
          <a:xfrm>
            <a:off x="4114933" y="5192327"/>
            <a:ext cx="2463532" cy="438763"/>
            <a:chOff x="11250594" y="3061824"/>
            <a:chExt cx="2672840" cy="476042"/>
          </a:xfrm>
        </p:grpSpPr>
        <p:pic>
          <p:nvPicPr>
            <p:cNvPr id="5" name="Image 4">
              <a:extLst>
                <a:ext uri="{FF2B5EF4-FFF2-40B4-BE49-F238E27FC236}">
                  <a16:creationId xmlns:a16="http://schemas.microsoft.com/office/drawing/2014/main" id="{F533F7BF-7ACD-E10B-76FA-539B3E426082}"/>
                </a:ext>
              </a:extLst>
            </p:cNvPr>
            <p:cNvPicPr>
              <a:picLocks noChangeAspect="1"/>
            </p:cNvPicPr>
            <p:nvPr/>
          </p:nvPicPr>
          <p:blipFill>
            <a:blip r:embed="rId2"/>
            <a:srcRect l="11765" r="56100" b="419"/>
            <a:stretch/>
          </p:blipFill>
          <p:spPr>
            <a:xfrm>
              <a:off x="12955376" y="3061824"/>
              <a:ext cx="968058" cy="476042"/>
            </a:xfrm>
            <a:prstGeom prst="rect">
              <a:avLst/>
            </a:prstGeom>
          </p:spPr>
        </p:pic>
        <p:pic>
          <p:nvPicPr>
            <p:cNvPr id="6" name="Image 5">
              <a:extLst>
                <a:ext uri="{FF2B5EF4-FFF2-40B4-BE49-F238E27FC236}">
                  <a16:creationId xmlns:a16="http://schemas.microsoft.com/office/drawing/2014/main" id="{F9F8A52E-14B2-F7CC-E8FC-D164FF498115}"/>
                </a:ext>
              </a:extLst>
            </p:cNvPr>
            <p:cNvPicPr>
              <a:picLocks noChangeAspect="1"/>
            </p:cNvPicPr>
            <p:nvPr/>
          </p:nvPicPr>
          <p:blipFill>
            <a:blip r:embed="rId2"/>
            <a:srcRect l="41009" r="12777" b="419"/>
            <a:stretch/>
          </p:blipFill>
          <p:spPr>
            <a:xfrm>
              <a:off x="11250594" y="3061824"/>
              <a:ext cx="1392159" cy="476042"/>
            </a:xfrm>
            <a:prstGeom prst="rect">
              <a:avLst/>
            </a:prstGeom>
          </p:spPr>
        </p:pic>
      </p:grpSp>
      <p:pic>
        <p:nvPicPr>
          <p:cNvPr id="7" name="Image 6">
            <a:extLst>
              <a:ext uri="{FF2B5EF4-FFF2-40B4-BE49-F238E27FC236}">
                <a16:creationId xmlns:a16="http://schemas.microsoft.com/office/drawing/2014/main" id="{244DEC01-1C10-FFF8-14FA-307D804D8088}"/>
              </a:ext>
            </a:extLst>
          </p:cNvPr>
          <p:cNvPicPr>
            <a:picLocks noChangeAspect="1"/>
          </p:cNvPicPr>
          <p:nvPr/>
        </p:nvPicPr>
        <p:blipFill>
          <a:blip r:embed="rId3"/>
          <a:stretch>
            <a:fillRect/>
          </a:stretch>
        </p:blipFill>
        <p:spPr>
          <a:xfrm>
            <a:off x="1420516" y="1683992"/>
            <a:ext cx="7852368" cy="3578699"/>
          </a:xfrm>
          <a:prstGeom prst="rect">
            <a:avLst/>
          </a:prstGeom>
        </p:spPr>
      </p:pic>
      <p:sp>
        <p:nvSpPr>
          <p:cNvPr id="8" name="Rectangle 7">
            <a:extLst>
              <a:ext uri="{FF2B5EF4-FFF2-40B4-BE49-F238E27FC236}">
                <a16:creationId xmlns:a16="http://schemas.microsoft.com/office/drawing/2014/main" id="{557C59B7-A7CC-D9E0-C9D6-D7194904984D}"/>
              </a:ext>
            </a:extLst>
          </p:cNvPr>
          <p:cNvSpPr/>
          <p:nvPr/>
        </p:nvSpPr>
        <p:spPr>
          <a:xfrm>
            <a:off x="894141" y="1456651"/>
            <a:ext cx="8905114" cy="431333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ZoneTexte 9">
            <a:extLst>
              <a:ext uri="{FF2B5EF4-FFF2-40B4-BE49-F238E27FC236}">
                <a16:creationId xmlns:a16="http://schemas.microsoft.com/office/drawing/2014/main" id="{F586915A-EDC3-E65D-E633-47C1BE8C38DA}"/>
              </a:ext>
            </a:extLst>
          </p:cNvPr>
          <p:cNvSpPr txBox="1"/>
          <p:nvPr/>
        </p:nvSpPr>
        <p:spPr>
          <a:xfrm>
            <a:off x="589584" y="6546169"/>
            <a:ext cx="9481516" cy="707886"/>
          </a:xfrm>
          <a:prstGeom prst="rect">
            <a:avLst/>
          </a:prstGeom>
          <a:noFill/>
        </p:spPr>
        <p:txBody>
          <a:bodyPr wrap="square">
            <a:spAutoFit/>
          </a:bodyPr>
          <a:lstStyle/>
          <a:p>
            <a:pPr algn="just"/>
            <a:r>
              <a:rPr lang="en-GB" sz="2000" b="0" i="0" u="none" strike="noStrike" baseline="0" noProof="0" dirty="0">
                <a:solidFill>
                  <a:srgbClr val="000000"/>
                </a:solidFill>
                <a:latin typeface="Arial" panose="020B0604020202020204" pitchFamily="34" charset="0"/>
              </a:rPr>
              <a:t>Market participants (producers or </a:t>
            </a:r>
            <a:r>
              <a:rPr lang="en-GB" sz="2000" noProof="0" dirty="0">
                <a:solidFill>
                  <a:srgbClr val="000000"/>
                </a:solidFill>
                <a:latin typeface="Arial" panose="020B0604020202020204" pitchFamily="34" charset="0"/>
              </a:rPr>
              <a:t>major</a:t>
            </a:r>
            <a:r>
              <a:rPr lang="en-GB" sz="2000" b="0" i="0" u="none" strike="noStrike" baseline="0" noProof="0" dirty="0">
                <a:solidFill>
                  <a:srgbClr val="000000"/>
                </a:solidFill>
                <a:latin typeface="Arial" panose="020B0604020202020204" pitchFamily="34" charset="0"/>
              </a:rPr>
              <a:t> consumers) who deviate from their schedules must pay or receive compensation based on these imbalance prices.</a:t>
            </a:r>
            <a:endParaRPr lang="en-GB" sz="2000" noProof="0" dirty="0"/>
          </a:p>
        </p:txBody>
      </p:sp>
      <p:sp>
        <p:nvSpPr>
          <p:cNvPr id="11" name="ZoneTexte 10">
            <a:extLst>
              <a:ext uri="{FF2B5EF4-FFF2-40B4-BE49-F238E27FC236}">
                <a16:creationId xmlns:a16="http://schemas.microsoft.com/office/drawing/2014/main" id="{24F8697C-2614-BAB7-1012-42176DBFC154}"/>
              </a:ext>
            </a:extLst>
          </p:cNvPr>
          <p:cNvSpPr txBox="1"/>
          <p:nvPr/>
        </p:nvSpPr>
        <p:spPr>
          <a:xfrm>
            <a:off x="589585" y="349892"/>
            <a:ext cx="62049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Price signals in the balance markets (2/2) </a:t>
            </a:r>
          </a:p>
        </p:txBody>
      </p:sp>
      <p:sp>
        <p:nvSpPr>
          <p:cNvPr id="14" name="ZoneTexte 13">
            <a:extLst>
              <a:ext uri="{FF2B5EF4-FFF2-40B4-BE49-F238E27FC236}">
                <a16:creationId xmlns:a16="http://schemas.microsoft.com/office/drawing/2014/main" id="{BD07E857-2EB9-25A4-5112-B389D8BA2C03}"/>
              </a:ext>
            </a:extLst>
          </p:cNvPr>
          <p:cNvSpPr txBox="1"/>
          <p:nvPr/>
        </p:nvSpPr>
        <p:spPr>
          <a:xfrm>
            <a:off x="2806056" y="5834966"/>
            <a:ext cx="5081286" cy="307777"/>
          </a:xfrm>
          <a:prstGeom prst="rect">
            <a:avLst/>
          </a:prstGeom>
          <a:noFill/>
        </p:spPr>
        <p:txBody>
          <a:bodyPr wrap="square" rtlCol="0">
            <a:spAutoFit/>
          </a:bodyPr>
          <a:lstStyle/>
          <a:p>
            <a:pPr algn="ctr"/>
            <a:r>
              <a:rPr lang="en-GB" sz="1400" i="1" noProof="0" dirty="0">
                <a:latin typeface="Arial" panose="020B0604020202020204" pitchFamily="34" charset="0"/>
                <a:cs typeface="Arial" panose="020B0604020202020204" pitchFamily="34" charset="0"/>
              </a:rPr>
              <a:t>Imbalance prices on 17/09/2024.</a:t>
            </a:r>
          </a:p>
        </p:txBody>
      </p:sp>
      <p:sp>
        <p:nvSpPr>
          <p:cNvPr id="17" name="Slide Number Placeholder 6">
            <a:extLst>
              <a:ext uri="{FF2B5EF4-FFF2-40B4-BE49-F238E27FC236}">
                <a16:creationId xmlns:a16="http://schemas.microsoft.com/office/drawing/2014/main" id="{65DBBC8F-3028-04B4-FCBF-91F73B2F2F59}"/>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35</a:t>
            </a:fld>
            <a:endParaRPr lang="en-GB" sz="1350" spc="80" noProof="0" dirty="0"/>
          </a:p>
        </p:txBody>
      </p:sp>
    </p:spTree>
    <p:extLst>
      <p:ext uri="{BB962C8B-B14F-4D97-AF65-F5344CB8AC3E}">
        <p14:creationId xmlns:p14="http://schemas.microsoft.com/office/powerpoint/2010/main" val="2127319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32FC763-A656-6079-B013-CDF9C0115905}"/>
              </a:ext>
            </a:extLst>
          </p:cNvPr>
          <p:cNvSpPr txBox="1"/>
          <p:nvPr/>
        </p:nvSpPr>
        <p:spPr>
          <a:xfrm>
            <a:off x="589585" y="349892"/>
            <a:ext cx="2166315" cy="461665"/>
          </a:xfrm>
          <a:prstGeom prst="rect">
            <a:avLst/>
          </a:prstGeom>
          <a:noFill/>
        </p:spPr>
        <p:txBody>
          <a:bodyPr wrap="square">
            <a:spAutoFit/>
          </a:bodyPr>
          <a:lstStyle/>
          <a:p>
            <a:r>
              <a:rPr lang="en-GB" sz="2400" b="1" u="sng" noProof="0" dirty="0"/>
              <a:t>Exercise 1:</a:t>
            </a:r>
          </a:p>
        </p:txBody>
      </p:sp>
      <p:sp>
        <p:nvSpPr>
          <p:cNvPr id="10" name="ZoneTexte 9">
            <a:extLst>
              <a:ext uri="{FF2B5EF4-FFF2-40B4-BE49-F238E27FC236}">
                <a16:creationId xmlns:a16="http://schemas.microsoft.com/office/drawing/2014/main" id="{31DFCD0D-602F-7023-10E8-230074E91FC6}"/>
              </a:ext>
            </a:extLst>
          </p:cNvPr>
          <p:cNvSpPr txBox="1"/>
          <p:nvPr/>
        </p:nvSpPr>
        <p:spPr>
          <a:xfrm>
            <a:off x="589585" y="2331300"/>
            <a:ext cx="9481515" cy="3477875"/>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A wind producer has sold 100 MWh of electricity at a price of 45 €/MWh on the day-ahead market for the period 10:00-11:00. Due to inaccurate wind forecasts at the time of market clearing (day-ahead market), the actual production deviates from the original schedule. The imbalance price for this market period</a:t>
            </a:r>
            <a:r>
              <a:rPr lang="en-GB" sz="2000" b="1" noProof="0" dirty="0">
                <a:latin typeface="Arial" panose="020B0604020202020204" pitchFamily="34" charset="0"/>
                <a:cs typeface="Arial" panose="020B0604020202020204" pitchFamily="34" charset="0"/>
              </a:rPr>
              <a:t>*</a:t>
            </a:r>
            <a:r>
              <a:rPr lang="en-GB" sz="2000" noProof="0" dirty="0">
                <a:latin typeface="Arial" panose="020B0604020202020204" pitchFamily="34" charset="0"/>
                <a:cs typeface="Arial" panose="020B0604020202020204" pitchFamily="34" charset="0"/>
              </a:rPr>
              <a:t> is set at 50 €/MWh.</a:t>
            </a: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1. </a:t>
            </a:r>
            <a:r>
              <a:rPr lang="en-GB" sz="2000" noProof="0" dirty="0">
                <a:latin typeface="Arial" panose="020B0604020202020204" pitchFamily="34" charset="0"/>
                <a:cs typeface="Arial" panose="020B0604020202020204" pitchFamily="34" charset="0"/>
              </a:rPr>
              <a:t>What is the revenue of this producer if its actual production is 80 MWh?</a:t>
            </a: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2. </a:t>
            </a:r>
            <a:r>
              <a:rPr lang="en-GB" sz="2000" noProof="0" dirty="0">
                <a:latin typeface="Arial" panose="020B0604020202020204" pitchFamily="34" charset="0"/>
                <a:cs typeface="Arial" panose="020B0604020202020204" pitchFamily="34" charset="0"/>
              </a:rPr>
              <a:t>What is the revenue of this producer if its forecast is correct?</a:t>
            </a: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3. </a:t>
            </a:r>
            <a:r>
              <a:rPr lang="en-GB" sz="2000" noProof="0" dirty="0">
                <a:latin typeface="Arial" panose="020B0604020202020204" pitchFamily="34" charset="0"/>
                <a:cs typeface="Arial" panose="020B0604020202020204" pitchFamily="34" charset="0"/>
              </a:rPr>
              <a:t>What is the revenue of this producer if its actual production is 120 MWh?</a:t>
            </a:r>
          </a:p>
        </p:txBody>
      </p:sp>
      <p:sp>
        <p:nvSpPr>
          <p:cNvPr id="11" name="Slide Number Placeholder 6">
            <a:extLst>
              <a:ext uri="{FF2B5EF4-FFF2-40B4-BE49-F238E27FC236}">
                <a16:creationId xmlns:a16="http://schemas.microsoft.com/office/drawing/2014/main" id="{DAEF6526-43CB-50C8-965B-513060173749}"/>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36</a:t>
            </a:fld>
            <a:endParaRPr lang="en-GB" sz="1350" spc="80" noProof="0" dirty="0"/>
          </a:p>
        </p:txBody>
      </p:sp>
      <p:sp>
        <p:nvSpPr>
          <p:cNvPr id="2" name="ZoneTexte 1">
            <a:extLst>
              <a:ext uri="{FF2B5EF4-FFF2-40B4-BE49-F238E27FC236}">
                <a16:creationId xmlns:a16="http://schemas.microsoft.com/office/drawing/2014/main" id="{B2EA1B9E-8AED-740B-B28F-B6C6166B859B}"/>
              </a:ext>
            </a:extLst>
          </p:cNvPr>
          <p:cNvSpPr txBox="1"/>
          <p:nvPr/>
        </p:nvSpPr>
        <p:spPr>
          <a:xfrm>
            <a:off x="54631" y="7477799"/>
            <a:ext cx="9900053" cy="461665"/>
          </a:xfrm>
          <a:prstGeom prst="rect">
            <a:avLst/>
          </a:prstGeom>
          <a:noFill/>
        </p:spPr>
        <p:txBody>
          <a:bodyPr wrap="square" rtlCol="0">
            <a:spAutoFit/>
          </a:bodyPr>
          <a:lstStyle/>
          <a:p>
            <a:pPr algn="just"/>
            <a:r>
              <a:rPr lang="en-GB" sz="1200" noProof="0" dirty="0">
                <a:latin typeface="Arial" panose="020B0604020202020204" pitchFamily="34" charset="0"/>
                <a:cs typeface="Arial" panose="020B0604020202020204" pitchFamily="34" charset="0"/>
              </a:rPr>
              <a:t>*On the day-ahead market, a period is 1 hour. In some EU markets, electricity delivery is expected to be balanced over intervals of 15 minutes. This introduces what is called a quarter-hourly (15-minute) granularity in terms of production and consumption obligations.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57672FE-2242-040E-91A2-EBCD56D40B3F}"/>
              </a:ext>
            </a:extLst>
          </p:cNvPr>
          <p:cNvSpPr txBox="1"/>
          <p:nvPr/>
        </p:nvSpPr>
        <p:spPr>
          <a:xfrm>
            <a:off x="589585" y="349892"/>
            <a:ext cx="2166315" cy="461665"/>
          </a:xfrm>
          <a:prstGeom prst="rect">
            <a:avLst/>
          </a:prstGeom>
          <a:noFill/>
        </p:spPr>
        <p:txBody>
          <a:bodyPr wrap="square">
            <a:spAutoFit/>
          </a:bodyPr>
          <a:lstStyle/>
          <a:p>
            <a:r>
              <a:rPr lang="en-GB" sz="2400" b="1" u="sng" noProof="0" dirty="0"/>
              <a:t>Solution:</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0A44EA80-FF7B-9F82-4DB3-F8F6E6E50006}"/>
                  </a:ext>
                </a:extLst>
              </p:cNvPr>
              <p:cNvSpPr txBox="1"/>
              <p:nvPr/>
            </p:nvSpPr>
            <p:spPr>
              <a:xfrm>
                <a:off x="589585" y="1349375"/>
                <a:ext cx="8867166" cy="5940088"/>
              </a:xfrm>
              <a:prstGeom prst="rect">
                <a:avLst/>
              </a:prstGeom>
              <a:noFill/>
            </p:spPr>
            <p:txBody>
              <a:bodyPr wrap="square">
                <a:spAutoFit/>
              </a:bodyPr>
              <a:lstStyle/>
              <a:p>
                <a:pPr algn="just"/>
                <a:r>
                  <a:rPr lang="en-GB" sz="2000" b="1" noProof="0" dirty="0"/>
                  <a:t>Part 1:</a:t>
                </a:r>
              </a:p>
              <a:p>
                <a:pPr algn="just"/>
                <a:endParaRPr lang="en-GB" sz="1600" noProof="0" dirty="0"/>
              </a:p>
              <a:p>
                <a:pPr algn="just"/>
                <a:r>
                  <a:rPr lang="en-GB" sz="2000" noProof="0" dirty="0"/>
                  <a:t>Day-ahead market revenue: 100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45 = 4,500 €.</a:t>
                </a:r>
              </a:p>
              <a:p>
                <a:pPr algn="just"/>
                <a:r>
                  <a:rPr lang="en-GB" sz="2000" noProof="0" dirty="0"/>
                  <a:t>Imbalance market revenue: - 20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50 = - 1,000 €.</a:t>
                </a:r>
              </a:p>
              <a:p>
                <a:pPr algn="just"/>
                <a:r>
                  <a:rPr lang="en-GB" sz="2000" noProof="0" dirty="0"/>
                  <a:t>Eventually, the </a:t>
                </a:r>
                <a:r>
                  <a:rPr lang="en-GB" sz="2000" noProof="0" dirty="0">
                    <a:latin typeface="Arial" panose="020B0604020202020204" pitchFamily="34" charset="0"/>
                    <a:cs typeface="Arial" panose="020B0604020202020204" pitchFamily="34" charset="0"/>
                  </a:rPr>
                  <a:t>producer</a:t>
                </a:r>
                <a:r>
                  <a:rPr lang="en-GB" sz="2000" noProof="0" dirty="0"/>
                  <a:t>’s revenue is equal to 3,500 € (43.75 €/MWh).</a:t>
                </a:r>
              </a:p>
              <a:p>
                <a:pPr algn="just"/>
                <a:endParaRPr lang="en-GB" sz="2000" noProof="0" dirty="0"/>
              </a:p>
              <a:p>
                <a:pPr algn="just"/>
                <a:endParaRPr lang="en-GB" sz="2000" noProof="0" dirty="0"/>
              </a:p>
              <a:p>
                <a:pPr algn="just"/>
                <a:r>
                  <a:rPr lang="en-GB" sz="2000" b="1" noProof="0" dirty="0"/>
                  <a:t>Part 2:</a:t>
                </a:r>
              </a:p>
              <a:p>
                <a:pPr algn="just"/>
                <a:endParaRPr lang="en-GB" sz="1600" noProof="0" dirty="0"/>
              </a:p>
              <a:p>
                <a:pPr algn="just"/>
                <a:r>
                  <a:rPr lang="en-GB" sz="2000" noProof="0" dirty="0"/>
                  <a:t>Day-ahead market revenue: 100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45 = 4,500 €.</a:t>
                </a:r>
              </a:p>
              <a:p>
                <a:pPr algn="just"/>
                <a:r>
                  <a:rPr lang="en-GB" sz="2000" noProof="0" dirty="0"/>
                  <a:t>Imbalance market revenue: 0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50 = 0 €.</a:t>
                </a:r>
              </a:p>
              <a:p>
                <a:pPr algn="just"/>
                <a:r>
                  <a:rPr lang="en-GB" sz="2000" noProof="0" dirty="0"/>
                  <a:t>Eventually, the </a:t>
                </a:r>
                <a:r>
                  <a:rPr lang="en-GB" sz="2000" noProof="0" dirty="0">
                    <a:latin typeface="Arial" panose="020B0604020202020204" pitchFamily="34" charset="0"/>
                    <a:cs typeface="Arial" panose="020B0604020202020204" pitchFamily="34" charset="0"/>
                  </a:rPr>
                  <a:t>producer</a:t>
                </a:r>
                <a:r>
                  <a:rPr lang="en-GB" sz="2000" noProof="0" dirty="0"/>
                  <a:t>’s revenue is equal to 4,500 € (45 €/MWh).</a:t>
                </a:r>
              </a:p>
              <a:p>
                <a:pPr algn="just"/>
                <a:endParaRPr lang="en-GB" sz="2000" b="1" noProof="0" dirty="0"/>
              </a:p>
              <a:p>
                <a:pPr algn="just"/>
                <a:endParaRPr lang="en-GB" sz="2000" b="1" noProof="0" dirty="0"/>
              </a:p>
              <a:p>
                <a:pPr algn="just"/>
                <a:r>
                  <a:rPr lang="en-GB" sz="2000" b="1" noProof="0" dirty="0"/>
                  <a:t>Part 3:</a:t>
                </a:r>
              </a:p>
              <a:p>
                <a:pPr algn="just"/>
                <a:endParaRPr lang="en-GB" sz="1600" noProof="0" dirty="0"/>
              </a:p>
              <a:p>
                <a:pPr algn="just"/>
                <a:r>
                  <a:rPr lang="en-GB" sz="2000" noProof="0" dirty="0"/>
                  <a:t>Day-ahead market revenue: 100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45 = 4,500 €.</a:t>
                </a:r>
              </a:p>
              <a:p>
                <a:pPr algn="just"/>
                <a:r>
                  <a:rPr lang="en-GB" sz="2000" noProof="0" dirty="0"/>
                  <a:t>Imbalance market revenue: 20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t> 50 = 1,000 €.</a:t>
                </a:r>
              </a:p>
              <a:p>
                <a:pPr algn="just"/>
                <a:r>
                  <a:rPr lang="en-GB" sz="2000" noProof="0" dirty="0"/>
                  <a:t>Eventually, the </a:t>
                </a:r>
                <a:r>
                  <a:rPr lang="en-GB" sz="2000" noProof="0" dirty="0">
                    <a:latin typeface="Arial" panose="020B0604020202020204" pitchFamily="34" charset="0"/>
                    <a:cs typeface="Arial" panose="020B0604020202020204" pitchFamily="34" charset="0"/>
                  </a:rPr>
                  <a:t>producer</a:t>
                </a:r>
                <a:r>
                  <a:rPr lang="en-GB" sz="2000" noProof="0" dirty="0"/>
                  <a:t>’s revenue is equal to 5,500 € (45.83 €/MWh).</a:t>
                </a:r>
              </a:p>
            </p:txBody>
          </p:sp>
        </mc:Choice>
        <mc:Fallback xmlns="">
          <p:sp>
            <p:nvSpPr>
              <p:cNvPr id="10" name="ZoneTexte 9">
                <a:extLst>
                  <a:ext uri="{FF2B5EF4-FFF2-40B4-BE49-F238E27FC236}">
                    <a16:creationId xmlns:a16="http://schemas.microsoft.com/office/drawing/2014/main" id="{0A44EA80-FF7B-9F82-4DB3-F8F6E6E50006}"/>
                  </a:ext>
                </a:extLst>
              </p:cNvPr>
              <p:cNvSpPr txBox="1">
                <a:spLocks noRot="1" noChangeAspect="1" noMove="1" noResize="1" noEditPoints="1" noAdjustHandles="1" noChangeArrowheads="1" noChangeShapeType="1" noTextEdit="1"/>
              </p:cNvSpPr>
              <p:nvPr/>
            </p:nvSpPr>
            <p:spPr>
              <a:xfrm>
                <a:off x="589585" y="1349375"/>
                <a:ext cx="8867166" cy="5940088"/>
              </a:xfrm>
              <a:prstGeom prst="rect">
                <a:avLst/>
              </a:prstGeom>
              <a:blipFill>
                <a:blip r:embed="rId2"/>
                <a:stretch>
                  <a:fillRect l="-757" t="-410"/>
                </a:stretch>
              </a:blipFill>
            </p:spPr>
            <p:txBody>
              <a:bodyPr/>
              <a:lstStyle/>
              <a:p>
                <a:r>
                  <a:rPr lang="en-GB">
                    <a:noFill/>
                  </a:rPr>
                  <a:t> </a:t>
                </a:r>
              </a:p>
            </p:txBody>
          </p:sp>
        </mc:Fallback>
      </mc:AlternateContent>
      <p:sp>
        <p:nvSpPr>
          <p:cNvPr id="11" name="Slide Number Placeholder 6">
            <a:extLst>
              <a:ext uri="{FF2B5EF4-FFF2-40B4-BE49-F238E27FC236}">
                <a16:creationId xmlns:a16="http://schemas.microsoft.com/office/drawing/2014/main" id="{EDA908F8-D02B-C83D-0093-48456CA83B40}"/>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37</a:t>
            </a:fld>
            <a:endParaRPr lang="en-GB" sz="1350" spc="80" noProof="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01DAD2F-F959-A17D-130A-AB0F3D97099B}"/>
              </a:ext>
            </a:extLst>
          </p:cNvPr>
          <p:cNvSpPr txBox="1"/>
          <p:nvPr/>
        </p:nvSpPr>
        <p:spPr>
          <a:xfrm>
            <a:off x="584395" y="1238331"/>
            <a:ext cx="9420485" cy="4093428"/>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In the third part of the previous exercise, the producer's positive imbalance (excess production) partially offsets the negative imbalance of the entire power system, resulting in a revenue surplus. </a:t>
            </a:r>
            <a:r>
              <a:rPr lang="en-GB" sz="2000" b="1" noProof="0" dirty="0">
                <a:latin typeface="Arial" panose="020B0604020202020204" pitchFamily="34" charset="0"/>
                <a:cs typeface="Arial" panose="020B0604020202020204" pitchFamily="34" charset="0"/>
              </a:rPr>
              <a:t>This can encourage speculative behaviour in the imbalance market, which is undesirable as it could lead to significant instabilities in the power system.</a:t>
            </a:r>
          </a:p>
          <a:p>
            <a:pPr algn="just"/>
            <a:endParaRPr lang="en-GB" sz="1000" b="1"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To address this, </a:t>
            </a:r>
            <a:r>
              <a:rPr lang="en-GB" sz="2000" b="1" noProof="0" dirty="0">
                <a:latin typeface="Arial" panose="020B0604020202020204" pitchFamily="34" charset="0"/>
                <a:cs typeface="Arial" panose="020B0604020202020204" pitchFamily="34" charset="0"/>
              </a:rPr>
              <a:t>a two-price imbalance settlement is used </a:t>
            </a:r>
            <a:r>
              <a:rPr lang="en-GB" sz="2000" noProof="0" dirty="0">
                <a:latin typeface="Arial" panose="020B0604020202020204" pitchFamily="34" charset="0"/>
                <a:cs typeface="Arial" panose="020B0604020202020204" pitchFamily="34" charset="0"/>
              </a:rPr>
              <a:t>instead of a one-price imbalance settlement:</a:t>
            </a:r>
          </a:p>
          <a:p>
            <a:pPr algn="just"/>
            <a:endParaRPr lang="en-GB" sz="10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Actors contributing to the power system imbalance are penalised based on the imbalance price;</a:t>
            </a:r>
          </a:p>
          <a:p>
            <a:pPr marL="342900" indent="-342900" algn="just">
              <a:buFont typeface="Arial" panose="020B0604020202020204" pitchFamily="34" charset="0"/>
              <a:buChar char="•"/>
            </a:pPr>
            <a:endParaRPr lang="en-GB" sz="10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noProof="0" dirty="0">
                <a:latin typeface="Arial" panose="020B0604020202020204" pitchFamily="34" charset="0"/>
                <a:cs typeface="Arial" panose="020B0604020202020204" pitchFamily="34" charset="0"/>
              </a:rPr>
              <a:t>Actors unintentionally offsetting the power system imbalance do not receive additional rewards beyond the day-ahead market clearing price.</a:t>
            </a:r>
          </a:p>
        </p:txBody>
      </p:sp>
      <p:sp>
        <p:nvSpPr>
          <p:cNvPr id="11" name="ZoneTexte 10">
            <a:extLst>
              <a:ext uri="{FF2B5EF4-FFF2-40B4-BE49-F238E27FC236}">
                <a16:creationId xmlns:a16="http://schemas.microsoft.com/office/drawing/2014/main" id="{F588858B-1663-49F8-F7D5-B13DC7B5BDED}"/>
              </a:ext>
            </a:extLst>
          </p:cNvPr>
          <p:cNvSpPr txBox="1"/>
          <p:nvPr/>
        </p:nvSpPr>
        <p:spPr>
          <a:xfrm>
            <a:off x="589585" y="349892"/>
            <a:ext cx="9421673" cy="461665"/>
          </a:xfrm>
          <a:prstGeom prst="rect">
            <a:avLst/>
          </a:prstGeom>
          <a:noFill/>
        </p:spPr>
        <p:txBody>
          <a:bodyPr wrap="square">
            <a:spAutoFit/>
          </a:bodyPr>
          <a:lstStyle/>
          <a:p>
            <a:r>
              <a:rPr lang="en-GB" sz="2400" b="1" noProof="0" dirty="0"/>
              <a:t>The balancing market – Two-price imbalance settlement</a:t>
            </a:r>
          </a:p>
        </p:txBody>
      </p:sp>
      <p:sp>
        <p:nvSpPr>
          <p:cNvPr id="13" name="ZoneTexte 12">
            <a:extLst>
              <a:ext uri="{FF2B5EF4-FFF2-40B4-BE49-F238E27FC236}">
                <a16:creationId xmlns:a16="http://schemas.microsoft.com/office/drawing/2014/main" id="{17436F3A-CDC2-501C-5B32-46B39F90EFBF}"/>
              </a:ext>
            </a:extLst>
          </p:cNvPr>
          <p:cNvSpPr txBox="1"/>
          <p:nvPr/>
        </p:nvSpPr>
        <p:spPr>
          <a:xfrm>
            <a:off x="584395" y="5552695"/>
            <a:ext cx="9420484" cy="1785104"/>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Considering a two-price imbalance settlement policy in the third part, the producer’s revenue would be:</a:t>
            </a:r>
          </a:p>
          <a:p>
            <a:pPr algn="just"/>
            <a:endParaRPr lang="en-GB" sz="1000" spc="-12"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Day-ahead market revenue: 100 x 45 = 4,500 €.</a:t>
            </a:r>
          </a:p>
          <a:p>
            <a:pPr algn="just"/>
            <a:r>
              <a:rPr lang="en-GB" sz="2000" noProof="0" dirty="0">
                <a:latin typeface="Arial" panose="020B0604020202020204" pitchFamily="34" charset="0"/>
                <a:cs typeface="Arial" panose="020B0604020202020204" pitchFamily="34" charset="0"/>
              </a:rPr>
              <a:t>Imbalance market revenue: 20 x 45 = 900 €.</a:t>
            </a:r>
          </a:p>
          <a:p>
            <a:pPr algn="just"/>
            <a:r>
              <a:rPr lang="en-GB" sz="2000" noProof="0" dirty="0">
                <a:latin typeface="Arial" panose="020B0604020202020204" pitchFamily="34" charset="0"/>
                <a:cs typeface="Arial" panose="020B0604020202020204" pitchFamily="34" charset="0"/>
              </a:rPr>
              <a:t>Eventually, the producer’s revenue is equal to 5,400 € (45 €/MWh).</a:t>
            </a:r>
          </a:p>
        </p:txBody>
      </p:sp>
      <p:sp>
        <p:nvSpPr>
          <p:cNvPr id="14" name="Slide Number Placeholder 6">
            <a:extLst>
              <a:ext uri="{FF2B5EF4-FFF2-40B4-BE49-F238E27FC236}">
                <a16:creationId xmlns:a16="http://schemas.microsoft.com/office/drawing/2014/main" id="{31394DF9-82C6-FFB0-F569-017F682478B8}"/>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38</a:t>
            </a:fld>
            <a:endParaRPr lang="en-GB" sz="1350" spc="80" noProof="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D4BAAA9-F7C4-57F0-3638-CD1E11B8AA09}"/>
              </a:ext>
            </a:extLst>
          </p:cNvPr>
          <p:cNvSpPr txBox="1"/>
          <p:nvPr/>
        </p:nvSpPr>
        <p:spPr>
          <a:xfrm>
            <a:off x="589585" y="349892"/>
            <a:ext cx="9421673" cy="461665"/>
          </a:xfrm>
          <a:prstGeom prst="rect">
            <a:avLst/>
          </a:prstGeom>
          <a:noFill/>
        </p:spPr>
        <p:txBody>
          <a:bodyPr wrap="square">
            <a:spAutoFit/>
          </a:bodyPr>
          <a:lstStyle/>
          <a:p>
            <a:r>
              <a:rPr lang="en-GB" sz="2400" b="1" noProof="0" dirty="0"/>
              <a:t>Presentation of the ancillary services market</a:t>
            </a:r>
          </a:p>
        </p:txBody>
      </p:sp>
      <p:sp>
        <p:nvSpPr>
          <p:cNvPr id="10" name="ZoneTexte 9">
            <a:extLst>
              <a:ext uri="{FF2B5EF4-FFF2-40B4-BE49-F238E27FC236}">
                <a16:creationId xmlns:a16="http://schemas.microsoft.com/office/drawing/2014/main" id="{C5D1F924-495B-D577-D201-0751BDB25D07}"/>
              </a:ext>
            </a:extLst>
          </p:cNvPr>
          <p:cNvSpPr txBox="1"/>
          <p:nvPr/>
        </p:nvSpPr>
        <p:spPr>
          <a:xfrm>
            <a:off x="589584" y="1699025"/>
            <a:ext cx="9421673" cy="5170646"/>
          </a:xfrm>
          <a:prstGeom prst="rect">
            <a:avLst/>
          </a:prstGeom>
          <a:noFill/>
        </p:spPr>
        <p:txBody>
          <a:bodyPr wrap="square">
            <a:spAutoFit/>
          </a:bodyPr>
          <a:lstStyle/>
          <a:p>
            <a:pPr algn="just"/>
            <a:r>
              <a:rPr lang="en-GB" sz="2000" noProof="0" dirty="0"/>
              <a:t>The ancillary services market provide essential support services that maintain grid stability, reliability, and efficiency. It operates alongside primary electricity markets like the day-ahead and intraday markets.</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t>The ancillary services market relies on a combination of market-based mechanisms and regulatory requirements. TSOs and DSOs procure ancillary services from market participants, including power plants, demand response providers, and other entities capable of delivering these services.</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There are multiple types of ancillary services, including:</a:t>
            </a:r>
          </a:p>
          <a:p>
            <a:pPr algn="just"/>
            <a:endParaRPr lang="en-GB" sz="10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b="1" noProof="0" dirty="0">
                <a:latin typeface="Arial" panose="020B0604020202020204" pitchFamily="34" charset="0"/>
                <a:cs typeface="Arial" panose="020B0604020202020204" pitchFamily="34" charset="0"/>
              </a:rPr>
              <a:t>Frequency control:</a:t>
            </a:r>
            <a:r>
              <a:rPr lang="en-GB" sz="2000" noProof="0" dirty="0">
                <a:latin typeface="Arial" panose="020B0604020202020204" pitchFamily="34" charset="0"/>
                <a:cs typeface="Arial" panose="020B0604020202020204" pitchFamily="34" charset="0"/>
              </a:rPr>
              <a:t> Primary, secondary, and tertiary reserves</a:t>
            </a:r>
          </a:p>
          <a:p>
            <a:pPr marL="342900" indent="-342900" algn="just">
              <a:buFont typeface="Arial" panose="020B0604020202020204" pitchFamily="34" charset="0"/>
              <a:buChar char="•"/>
            </a:pPr>
            <a:endParaRPr lang="en-GB" sz="10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b="1" noProof="0" dirty="0">
                <a:latin typeface="Arial" panose="020B0604020202020204" pitchFamily="34" charset="0"/>
                <a:cs typeface="Arial" panose="020B0604020202020204" pitchFamily="34" charset="0"/>
              </a:rPr>
              <a:t>Voltage control: </a:t>
            </a:r>
            <a:r>
              <a:rPr lang="en-GB" sz="2000" noProof="0" dirty="0">
                <a:latin typeface="Arial" panose="020B0604020202020204" pitchFamily="34" charset="0"/>
                <a:cs typeface="Arial" panose="020B0604020202020204" pitchFamily="34" charset="0"/>
              </a:rPr>
              <a:t>Primary, secondary, and tertiary controls</a:t>
            </a:r>
          </a:p>
          <a:p>
            <a:pPr marL="342900" indent="-342900" algn="just">
              <a:buFont typeface="Arial" panose="020B0604020202020204" pitchFamily="34" charset="0"/>
              <a:buChar char="•"/>
            </a:pPr>
            <a:endParaRPr lang="en-GB" sz="1000" noProof="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b="1" noProof="0" dirty="0">
                <a:latin typeface="Arial" panose="020B0604020202020204" pitchFamily="34" charset="0"/>
                <a:cs typeface="Arial" panose="020B0604020202020204" pitchFamily="34" charset="0"/>
              </a:rPr>
              <a:t>System restart</a:t>
            </a:r>
            <a:r>
              <a:rPr lang="en-GB" sz="2000" noProof="0" dirty="0">
                <a:latin typeface="Arial" panose="020B0604020202020204" pitchFamily="34" charset="0"/>
                <a:cs typeface="Arial" panose="020B0604020202020204" pitchFamily="34" charset="0"/>
              </a:rPr>
              <a:t>: Black start capability</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market operator is also Elia, in Belgium.</a:t>
            </a:r>
          </a:p>
        </p:txBody>
      </p:sp>
      <p:sp>
        <p:nvSpPr>
          <p:cNvPr id="12" name="Slide Number Placeholder 6">
            <a:extLst>
              <a:ext uri="{FF2B5EF4-FFF2-40B4-BE49-F238E27FC236}">
                <a16:creationId xmlns:a16="http://schemas.microsoft.com/office/drawing/2014/main" id="{21A9237C-83C1-0599-7A1C-DC74081A783E}"/>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39</a:t>
            </a:fld>
            <a:endParaRPr lang="en-GB" sz="1350" spc="80" noProof="0" dirty="0"/>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EB07BF4-D51F-C1BE-8D48-4BB823221EAB}"/>
              </a:ext>
            </a:extLst>
          </p:cNvPr>
          <p:cNvSpPr txBox="1"/>
          <p:nvPr/>
        </p:nvSpPr>
        <p:spPr>
          <a:xfrm>
            <a:off x="1765300" y="3416210"/>
            <a:ext cx="7162800" cy="1200329"/>
          </a:xfrm>
          <a:prstGeom prst="rect">
            <a:avLst/>
          </a:prstGeom>
          <a:noFill/>
        </p:spPr>
        <p:txBody>
          <a:bodyPr wrap="square">
            <a:spAutoFit/>
          </a:bodyPr>
          <a:lstStyle/>
          <a:p>
            <a:pPr algn="ctr"/>
            <a:r>
              <a:rPr lang="en-GB" sz="3600" noProof="0" dirty="0">
                <a:latin typeface="Arial" panose="020B0604020202020204" pitchFamily="34" charset="0"/>
                <a:cs typeface="Arial" panose="020B0604020202020204" pitchFamily="34" charset="0"/>
              </a:rPr>
              <a:t>Overview of the energy sector  and key EU energy policies</a:t>
            </a:r>
          </a:p>
        </p:txBody>
      </p:sp>
      <p:sp>
        <p:nvSpPr>
          <p:cNvPr id="7" name="ZoneTexte 6">
            <a:extLst>
              <a:ext uri="{FF2B5EF4-FFF2-40B4-BE49-F238E27FC236}">
                <a16:creationId xmlns:a16="http://schemas.microsoft.com/office/drawing/2014/main" id="{E44D67C4-2730-1055-D7AE-8599987FDFAD}"/>
              </a:ext>
            </a:extLst>
          </p:cNvPr>
          <p:cNvSpPr txBox="1"/>
          <p:nvPr/>
        </p:nvSpPr>
        <p:spPr>
          <a:xfrm>
            <a:off x="2673985" y="2035175"/>
            <a:ext cx="5345430" cy="646331"/>
          </a:xfrm>
          <a:prstGeom prst="rect">
            <a:avLst/>
          </a:prstGeom>
          <a:noFill/>
        </p:spPr>
        <p:txBody>
          <a:bodyPr wrap="square">
            <a:spAutoFit/>
          </a:bodyPr>
          <a:lstStyle/>
          <a:p>
            <a:pPr algn="ctr"/>
            <a:r>
              <a:rPr lang="en-GB" sz="3600" noProof="0" dirty="0">
                <a:latin typeface="Arial" panose="020B0604020202020204" pitchFamily="34" charset="0"/>
                <a:cs typeface="Arial" panose="020B0604020202020204" pitchFamily="34" charset="0"/>
              </a:rPr>
              <a:t>PART I:</a:t>
            </a:r>
          </a:p>
        </p:txBody>
      </p:sp>
      <p:sp>
        <p:nvSpPr>
          <p:cNvPr id="8" name="Rectangle 7">
            <a:extLst>
              <a:ext uri="{FF2B5EF4-FFF2-40B4-BE49-F238E27FC236}">
                <a16:creationId xmlns:a16="http://schemas.microsoft.com/office/drawing/2014/main" id="{C9533890-BF1C-5DFB-D917-AAF1BF8E0167}"/>
              </a:ext>
            </a:extLst>
          </p:cNvPr>
          <p:cNvSpPr/>
          <p:nvPr/>
        </p:nvSpPr>
        <p:spPr>
          <a:xfrm>
            <a:off x="127000" y="131359"/>
            <a:ext cx="10439400" cy="777003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693A7C28-D481-2A06-C024-13A5D1F39529}"/>
              </a:ext>
            </a:extLst>
          </p:cNvPr>
          <p:cNvSpPr/>
          <p:nvPr/>
        </p:nvSpPr>
        <p:spPr>
          <a:xfrm>
            <a:off x="1327150" y="3065058"/>
            <a:ext cx="8039100" cy="190263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01532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E45482E-0D55-CA95-9FCF-17A45608710F}"/>
              </a:ext>
            </a:extLst>
          </p:cNvPr>
          <p:cNvSpPr txBox="1"/>
          <p:nvPr/>
        </p:nvSpPr>
        <p:spPr>
          <a:xfrm>
            <a:off x="589585" y="349892"/>
            <a:ext cx="9421673"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Ancillary services classification</a:t>
            </a:r>
          </a:p>
        </p:txBody>
      </p:sp>
      <p:grpSp>
        <p:nvGrpSpPr>
          <p:cNvPr id="5" name="Groupe 4">
            <a:extLst>
              <a:ext uri="{FF2B5EF4-FFF2-40B4-BE49-F238E27FC236}">
                <a16:creationId xmlns:a16="http://schemas.microsoft.com/office/drawing/2014/main" id="{112FDF67-DAB5-FA04-6DD2-B12C4FF308A7}"/>
              </a:ext>
            </a:extLst>
          </p:cNvPr>
          <p:cNvGrpSpPr/>
          <p:nvPr/>
        </p:nvGrpSpPr>
        <p:grpSpPr>
          <a:xfrm>
            <a:off x="842685" y="2092534"/>
            <a:ext cx="9008030" cy="4479716"/>
            <a:chOff x="957680" y="1489929"/>
            <a:chExt cx="8680594" cy="4112006"/>
          </a:xfrm>
        </p:grpSpPr>
        <p:sp>
          <p:nvSpPr>
            <p:cNvPr id="6" name="Rectangle 5">
              <a:extLst>
                <a:ext uri="{FF2B5EF4-FFF2-40B4-BE49-F238E27FC236}">
                  <a16:creationId xmlns:a16="http://schemas.microsoft.com/office/drawing/2014/main" id="{32D673F9-51CE-C690-EB1D-FC07DA7DE0CC}"/>
                </a:ext>
              </a:extLst>
            </p:cNvPr>
            <p:cNvSpPr/>
            <p:nvPr/>
          </p:nvSpPr>
          <p:spPr>
            <a:xfrm>
              <a:off x="1048776" y="1489929"/>
              <a:ext cx="8589498" cy="620110"/>
            </a:xfrm>
            <a:prstGeom prst="rect">
              <a:avLst/>
            </a:prstGeom>
            <a:solidFill>
              <a:srgbClr val="CCD9E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noProof="0" dirty="0">
                  <a:solidFill>
                    <a:schemeClr val="tx1"/>
                  </a:solidFill>
                  <a:latin typeface="Arial" panose="020B0604020202020204" pitchFamily="34" charset="0"/>
                  <a:cs typeface="Arial" panose="020B0604020202020204" pitchFamily="34" charset="0"/>
                </a:rPr>
                <a:t>Ancillary services classification related to system operation</a:t>
              </a:r>
            </a:p>
          </p:txBody>
        </p:sp>
        <p:sp>
          <p:nvSpPr>
            <p:cNvPr id="7" name="Rectangle 6">
              <a:extLst>
                <a:ext uri="{FF2B5EF4-FFF2-40B4-BE49-F238E27FC236}">
                  <a16:creationId xmlns:a16="http://schemas.microsoft.com/office/drawing/2014/main" id="{22052F07-54F1-FCAF-16AD-D42B891A2744}"/>
                </a:ext>
              </a:extLst>
            </p:cNvPr>
            <p:cNvSpPr/>
            <p:nvPr/>
          </p:nvSpPr>
          <p:spPr>
            <a:xfrm>
              <a:off x="1048775" y="2695275"/>
              <a:ext cx="2577293" cy="62011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dirty="0">
                  <a:solidFill>
                    <a:schemeClr val="tx1"/>
                  </a:solidFill>
                  <a:latin typeface="Arial" panose="020B0604020202020204" pitchFamily="34" charset="0"/>
                  <a:cs typeface="Arial" panose="020B0604020202020204" pitchFamily="34" charset="0"/>
                </a:rPr>
                <a:t>Frequency control</a:t>
              </a:r>
            </a:p>
          </p:txBody>
        </p:sp>
        <p:sp>
          <p:nvSpPr>
            <p:cNvPr id="8" name="Rectangle 7">
              <a:extLst>
                <a:ext uri="{FF2B5EF4-FFF2-40B4-BE49-F238E27FC236}">
                  <a16:creationId xmlns:a16="http://schemas.microsoft.com/office/drawing/2014/main" id="{5BF7ABBC-F89C-9711-3B6E-042421EFDFB6}"/>
                </a:ext>
              </a:extLst>
            </p:cNvPr>
            <p:cNvSpPr/>
            <p:nvPr/>
          </p:nvSpPr>
          <p:spPr>
            <a:xfrm>
              <a:off x="4054878" y="2695275"/>
              <a:ext cx="2577293" cy="62011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dirty="0">
                  <a:solidFill>
                    <a:schemeClr val="tx1"/>
                  </a:solidFill>
                  <a:latin typeface="Arial" panose="020B0604020202020204" pitchFamily="34" charset="0"/>
                  <a:cs typeface="Arial" panose="020B0604020202020204" pitchFamily="34" charset="0"/>
                </a:rPr>
                <a:t>Voltage control</a:t>
              </a:r>
            </a:p>
          </p:txBody>
        </p:sp>
        <p:sp>
          <p:nvSpPr>
            <p:cNvPr id="9" name="Rectangle 8">
              <a:extLst>
                <a:ext uri="{FF2B5EF4-FFF2-40B4-BE49-F238E27FC236}">
                  <a16:creationId xmlns:a16="http://schemas.microsoft.com/office/drawing/2014/main" id="{A3819055-817E-0F15-FC5D-5EE03045122A}"/>
                </a:ext>
              </a:extLst>
            </p:cNvPr>
            <p:cNvSpPr/>
            <p:nvPr/>
          </p:nvSpPr>
          <p:spPr>
            <a:xfrm>
              <a:off x="7060981" y="2695275"/>
              <a:ext cx="2577293" cy="62011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dirty="0">
                  <a:solidFill>
                    <a:schemeClr val="tx1"/>
                  </a:solidFill>
                  <a:latin typeface="Arial" panose="020B0604020202020204" pitchFamily="34" charset="0"/>
                  <a:cs typeface="Arial" panose="020B0604020202020204" pitchFamily="34" charset="0"/>
                </a:rPr>
                <a:t>System restart</a:t>
              </a:r>
            </a:p>
          </p:txBody>
        </p:sp>
        <p:sp>
          <p:nvSpPr>
            <p:cNvPr id="10" name="Rectangle 9">
              <a:extLst>
                <a:ext uri="{FF2B5EF4-FFF2-40B4-BE49-F238E27FC236}">
                  <a16:creationId xmlns:a16="http://schemas.microsoft.com/office/drawing/2014/main" id="{198B2D20-8700-756D-39ED-C3B6EAA02F33}"/>
                </a:ext>
              </a:extLst>
            </p:cNvPr>
            <p:cNvSpPr/>
            <p:nvPr/>
          </p:nvSpPr>
          <p:spPr>
            <a:xfrm>
              <a:off x="957680" y="3520712"/>
              <a:ext cx="2948668" cy="20812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Automatic Generation Control (AGC)</a:t>
              </a:r>
            </a:p>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Primary regulation</a:t>
              </a:r>
            </a:p>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Secondary regulation</a:t>
              </a:r>
            </a:p>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High-frequency response</a:t>
              </a:r>
            </a:p>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Spinning reserve</a:t>
              </a:r>
            </a:p>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Non-spinning reserve</a:t>
              </a:r>
            </a:p>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Emergency control actions</a:t>
              </a:r>
            </a:p>
            <a:p>
              <a:pPr marL="285750" indent="-285750" algn="ctr">
                <a:buFont typeface="Arial" panose="020B0604020202020204" pitchFamily="34" charset="0"/>
                <a:buChar char="•"/>
              </a:pPr>
              <a:endParaRPr lang="en-GB" b="1" noProof="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FB46308-1DC7-2682-A227-7CB61EDD30B1}"/>
                </a:ext>
              </a:extLst>
            </p:cNvPr>
            <p:cNvSpPr/>
            <p:nvPr/>
          </p:nvSpPr>
          <p:spPr>
            <a:xfrm>
              <a:off x="3981308" y="3510279"/>
              <a:ext cx="2948668" cy="966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Primary control</a:t>
              </a:r>
            </a:p>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Secondary control</a:t>
              </a:r>
            </a:p>
            <a:p>
              <a:pPr marL="285750" indent="-285750">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Tertiary control</a:t>
              </a:r>
            </a:p>
            <a:p>
              <a:pPr marL="285750" indent="-285750" algn="ctr">
                <a:buFont typeface="Arial" panose="020B0604020202020204" pitchFamily="34" charset="0"/>
                <a:buChar char="•"/>
              </a:pPr>
              <a:endParaRPr lang="en-GB" b="1" noProof="0" dirty="0">
                <a:solidFill>
                  <a:schemeClr val="tx1"/>
                </a:solidFill>
                <a:latin typeface="Arial" panose="020B0604020202020204" pitchFamily="34" charset="0"/>
                <a:cs typeface="Arial" panose="020B0604020202020204" pitchFamily="34" charset="0"/>
              </a:endParaRPr>
            </a:p>
          </p:txBody>
        </p:sp>
        <p:cxnSp>
          <p:nvCxnSpPr>
            <p:cNvPr id="12" name="Connecteur droit avec flèche 11">
              <a:extLst>
                <a:ext uri="{FF2B5EF4-FFF2-40B4-BE49-F238E27FC236}">
                  <a16:creationId xmlns:a16="http://schemas.microsoft.com/office/drawing/2014/main" id="{E444ADB9-6279-F0C1-9904-9BB9B6393C7C}"/>
                </a:ext>
              </a:extLst>
            </p:cNvPr>
            <p:cNvCxnSpPr>
              <a:cxnSpLocks/>
              <a:endCxn id="7" idx="0"/>
            </p:cNvCxnSpPr>
            <p:nvPr/>
          </p:nvCxnSpPr>
          <p:spPr>
            <a:xfrm>
              <a:off x="2337421" y="2110039"/>
              <a:ext cx="1" cy="585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a:extLst>
                <a:ext uri="{FF2B5EF4-FFF2-40B4-BE49-F238E27FC236}">
                  <a16:creationId xmlns:a16="http://schemas.microsoft.com/office/drawing/2014/main" id="{5EBBFAE8-22AE-601E-4CA8-B3BD82667343}"/>
                </a:ext>
              </a:extLst>
            </p:cNvPr>
            <p:cNvCxnSpPr>
              <a:cxnSpLocks/>
              <a:stCxn id="6" idx="2"/>
              <a:endCxn id="8" idx="0"/>
            </p:cNvCxnSpPr>
            <p:nvPr/>
          </p:nvCxnSpPr>
          <p:spPr>
            <a:xfrm>
              <a:off x="5343525" y="2110039"/>
              <a:ext cx="0" cy="585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727C1E05-C53C-F43E-CCC2-124635084ED0}"/>
                </a:ext>
              </a:extLst>
            </p:cNvPr>
            <p:cNvCxnSpPr>
              <a:cxnSpLocks/>
              <a:endCxn id="9" idx="0"/>
            </p:cNvCxnSpPr>
            <p:nvPr/>
          </p:nvCxnSpPr>
          <p:spPr>
            <a:xfrm>
              <a:off x="8349628" y="2110039"/>
              <a:ext cx="0" cy="585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Slide Number Placeholder 6">
            <a:extLst>
              <a:ext uri="{FF2B5EF4-FFF2-40B4-BE49-F238E27FC236}">
                <a16:creationId xmlns:a16="http://schemas.microsoft.com/office/drawing/2014/main" id="{D4885F8B-7EBC-5ACB-63AE-B73E579F7295}"/>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40</a:t>
            </a:fld>
            <a:endParaRPr lang="en-GB" sz="1350" spc="80" noProof="0" dirty="0"/>
          </a:p>
        </p:txBody>
      </p:sp>
    </p:spTree>
    <p:extLst>
      <p:ext uri="{BB962C8B-B14F-4D97-AF65-F5344CB8AC3E}">
        <p14:creationId xmlns:p14="http://schemas.microsoft.com/office/powerpoint/2010/main" val="3420105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D747B5F-EBF0-27E8-2C86-69BE503F016A}"/>
              </a:ext>
            </a:extLst>
          </p:cNvPr>
          <p:cNvSpPr txBox="1"/>
          <p:nvPr/>
        </p:nvSpPr>
        <p:spPr>
          <a:xfrm>
            <a:off x="1327148" y="3354655"/>
            <a:ext cx="8039100" cy="1323439"/>
          </a:xfrm>
          <a:prstGeom prst="rect">
            <a:avLst/>
          </a:prstGeom>
          <a:noFill/>
        </p:spPr>
        <p:txBody>
          <a:bodyPr wrap="square">
            <a:spAutoFit/>
          </a:bodyPr>
          <a:lstStyle/>
          <a:p>
            <a:pPr algn="ctr"/>
            <a:r>
              <a:rPr lang="en-GB" sz="4000" noProof="0" dirty="0"/>
              <a:t>Incentives in Belgium (Wallonia) for renewable energy development</a:t>
            </a:r>
          </a:p>
        </p:txBody>
      </p:sp>
      <p:sp>
        <p:nvSpPr>
          <p:cNvPr id="7" name="ZoneTexte 6">
            <a:extLst>
              <a:ext uri="{FF2B5EF4-FFF2-40B4-BE49-F238E27FC236}">
                <a16:creationId xmlns:a16="http://schemas.microsoft.com/office/drawing/2014/main" id="{DA0DB444-D753-C062-FFF9-E16C8E4664DC}"/>
              </a:ext>
            </a:extLst>
          </p:cNvPr>
          <p:cNvSpPr txBox="1"/>
          <p:nvPr/>
        </p:nvSpPr>
        <p:spPr>
          <a:xfrm>
            <a:off x="2673985" y="2035175"/>
            <a:ext cx="5345430" cy="646331"/>
          </a:xfrm>
          <a:prstGeom prst="rect">
            <a:avLst/>
          </a:prstGeom>
          <a:noFill/>
        </p:spPr>
        <p:txBody>
          <a:bodyPr wrap="square">
            <a:spAutoFit/>
          </a:bodyPr>
          <a:lstStyle/>
          <a:p>
            <a:pPr algn="ctr"/>
            <a:r>
              <a:rPr lang="en-GB" sz="3600" noProof="0" dirty="0">
                <a:latin typeface="Arial" panose="020B0604020202020204" pitchFamily="34" charset="0"/>
                <a:cs typeface="Arial" panose="020B0604020202020204" pitchFamily="34" charset="0"/>
              </a:rPr>
              <a:t>PART III:</a:t>
            </a:r>
          </a:p>
        </p:txBody>
      </p:sp>
      <p:sp>
        <p:nvSpPr>
          <p:cNvPr id="8" name="Rectangle 7">
            <a:extLst>
              <a:ext uri="{FF2B5EF4-FFF2-40B4-BE49-F238E27FC236}">
                <a16:creationId xmlns:a16="http://schemas.microsoft.com/office/drawing/2014/main" id="{2A79A120-7939-106B-18E2-145A5CA31134}"/>
              </a:ext>
            </a:extLst>
          </p:cNvPr>
          <p:cNvSpPr/>
          <p:nvPr/>
        </p:nvSpPr>
        <p:spPr>
          <a:xfrm>
            <a:off x="127000" y="131359"/>
            <a:ext cx="10439400" cy="777003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91DE2CDD-2F46-6699-27A2-D4CA737FE15A}"/>
              </a:ext>
            </a:extLst>
          </p:cNvPr>
          <p:cNvSpPr/>
          <p:nvPr/>
        </p:nvSpPr>
        <p:spPr>
          <a:xfrm>
            <a:off x="1034255" y="3007317"/>
            <a:ext cx="8624887" cy="201811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364991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EB655ED-7CCD-A9C3-C38A-DA8678C37E7D}"/>
              </a:ext>
            </a:extLst>
          </p:cNvPr>
          <p:cNvSpPr txBox="1"/>
          <p:nvPr/>
        </p:nvSpPr>
        <p:spPr>
          <a:xfrm>
            <a:off x="589585" y="349892"/>
            <a:ext cx="9421673" cy="461665"/>
          </a:xfrm>
          <a:prstGeom prst="rect">
            <a:avLst/>
          </a:prstGeom>
          <a:noFill/>
        </p:spPr>
        <p:txBody>
          <a:bodyPr wrap="square">
            <a:spAutoFit/>
          </a:bodyPr>
          <a:lstStyle/>
          <a:p>
            <a:r>
              <a:rPr lang="en-GB" sz="2400" b="1" noProof="0" dirty="0"/>
              <a:t>Incentives in Belgium: </a:t>
            </a:r>
            <a:r>
              <a:rPr lang="en-GB" sz="2400" b="1" noProof="0" dirty="0">
                <a:solidFill>
                  <a:schemeClr val="tx1"/>
                </a:solidFill>
                <a:latin typeface="Arial" panose="020B0604020202020204" pitchFamily="34" charset="0"/>
                <a:cs typeface="Arial" panose="020B0604020202020204" pitchFamily="34" charset="0"/>
              </a:rPr>
              <a:t>The reverse spinning meter</a:t>
            </a:r>
            <a:endParaRPr lang="en-GB" b="1" noProof="0" dirty="0">
              <a:solidFill>
                <a:schemeClr val="tx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71CA3A1A-F3BF-D816-FE2F-5B441D018F42}"/>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42</a:t>
            </a:fld>
            <a:endParaRPr lang="en-GB" sz="1350" spc="80" noProof="0" dirty="0"/>
          </a:p>
        </p:txBody>
      </p:sp>
      <p:sp>
        <p:nvSpPr>
          <p:cNvPr id="11" name="ZoneTexte 10">
            <a:extLst>
              <a:ext uri="{FF2B5EF4-FFF2-40B4-BE49-F238E27FC236}">
                <a16:creationId xmlns:a16="http://schemas.microsoft.com/office/drawing/2014/main" id="{81F1B45C-E419-79F0-CBAB-75B80A3BF185}"/>
              </a:ext>
            </a:extLst>
          </p:cNvPr>
          <p:cNvSpPr txBox="1"/>
          <p:nvPr/>
        </p:nvSpPr>
        <p:spPr>
          <a:xfrm>
            <a:off x="589585" y="1432064"/>
            <a:ext cx="9329116" cy="5632311"/>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Electric meters measure the amount of electricity consumed in kWh and display a total that increases as you use more electricity.</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When they produce more electricity than they consume, homeowners with PV systems could observe on their old unidirectional meters that it recorded the surplus energy sent to the grid as “negative consumption”. In other words, when the PV system generated more electricity than was consumed, the meter's total decreased instead of increasing, creating the appearance of it “turning backward”.</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This phenomenon, which has been resolved with the introduction of bidirectional meters, is still referred to as a “reverse spinning meter” when discussing excess electricity produced by PV systems that is not immediately used and thus fed into the grid. This allowed homeowners to receive a deduction for the electricity taken from the grid similar to how a virtual battery operates.</a:t>
            </a: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As of January 1, 2024, the concept of the “reverse spinning meter” has been discontinued in Wallonia for new PV systems.</a:t>
            </a:r>
          </a:p>
        </p:txBody>
      </p:sp>
    </p:spTree>
    <p:extLst>
      <p:ext uri="{BB962C8B-B14F-4D97-AF65-F5344CB8AC3E}">
        <p14:creationId xmlns:p14="http://schemas.microsoft.com/office/powerpoint/2010/main" val="3732656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1ECBAA-8F7B-4746-B955-790C2F6D9D98}"/>
              </a:ext>
            </a:extLst>
          </p:cNvPr>
          <p:cNvSpPr txBox="1"/>
          <p:nvPr/>
        </p:nvSpPr>
        <p:spPr>
          <a:xfrm>
            <a:off x="589585" y="349892"/>
            <a:ext cx="9872852" cy="461665"/>
          </a:xfrm>
          <a:prstGeom prst="rect">
            <a:avLst/>
          </a:prstGeom>
          <a:noFill/>
        </p:spPr>
        <p:txBody>
          <a:bodyPr wrap="square">
            <a:spAutoFit/>
          </a:bodyPr>
          <a:lstStyle/>
          <a:p>
            <a:r>
              <a:rPr lang="en-GB" sz="2400" b="1" noProof="0" dirty="0"/>
              <a:t>Incentives in Belgium: The Green Certificate mechanism (1/3)</a:t>
            </a:r>
            <a:endParaRPr lang="en-GB" sz="2400" b="1" noProof="0" dirty="0">
              <a:latin typeface="Arial" panose="020B0604020202020204" pitchFamily="34" charset="0"/>
              <a:cs typeface="Arial" panose="020B0604020202020204" pitchFamily="34" charset="0"/>
            </a:endParaRPr>
          </a:p>
        </p:txBody>
      </p:sp>
      <p:sp>
        <p:nvSpPr>
          <p:cNvPr id="3" name="Slide Number Placeholder 6">
            <a:extLst>
              <a:ext uri="{FF2B5EF4-FFF2-40B4-BE49-F238E27FC236}">
                <a16:creationId xmlns:a16="http://schemas.microsoft.com/office/drawing/2014/main" id="{0B6A2B6E-96B0-11ED-A776-69E4940C2843}"/>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43</a:t>
            </a:fld>
            <a:endParaRPr lang="en-GB" sz="1350" spc="80" noProof="0" dirty="0"/>
          </a:p>
        </p:txBody>
      </p:sp>
      <p:sp>
        <p:nvSpPr>
          <p:cNvPr id="16" name="ZoneTexte 15">
            <a:extLst>
              <a:ext uri="{FF2B5EF4-FFF2-40B4-BE49-F238E27FC236}">
                <a16:creationId xmlns:a16="http://schemas.microsoft.com/office/drawing/2014/main" id="{B4F4A66C-9EB0-39C9-03AB-702090756846}"/>
              </a:ext>
            </a:extLst>
          </p:cNvPr>
          <p:cNvSpPr txBox="1"/>
          <p:nvPr/>
        </p:nvSpPr>
        <p:spPr>
          <a:xfrm>
            <a:off x="589585" y="1041593"/>
            <a:ext cx="9481515" cy="3093154"/>
          </a:xfrm>
          <a:prstGeom prst="rect">
            <a:avLst/>
          </a:prstGeom>
          <a:noFill/>
        </p:spPr>
        <p:txBody>
          <a:bodyPr wrap="square">
            <a:spAutoFit/>
          </a:bodyPr>
          <a:lstStyle/>
          <a:p>
            <a:pPr algn="just"/>
            <a:r>
              <a:rPr lang="en-GB" sz="2000" u="sng" noProof="0" dirty="0"/>
              <a:t>How did the GC mechanism initially worked in Wallonia? (2003 – 2014)</a:t>
            </a:r>
          </a:p>
          <a:p>
            <a:pPr algn="just"/>
            <a:endParaRPr lang="en-GB" sz="500" noProof="0" dirty="0"/>
          </a:p>
          <a:p>
            <a:pPr algn="just"/>
            <a:r>
              <a:rPr lang="en-GB" sz="2000" noProof="0" dirty="0"/>
              <a:t>Energy producers using renewable sources or cogeneration (solar, biogas, biomass, wind, hydro) with installations over 10 kW received one GC for every 1 MWh produced, representing an estimated 456 kg of CO</a:t>
            </a:r>
            <a:r>
              <a:rPr lang="en-GB" sz="2000" baseline="-25000" noProof="0" dirty="0"/>
              <a:t>2</a:t>
            </a:r>
            <a:r>
              <a:rPr lang="en-GB" sz="2000" noProof="0" dirty="0"/>
              <a:t> avoided. Initially, the GC system was managed by </a:t>
            </a:r>
            <a:r>
              <a:rPr lang="en-GB" sz="2000" noProof="0" dirty="0" err="1"/>
              <a:t>CWaPE</a:t>
            </a:r>
            <a:r>
              <a:rPr lang="en-GB" sz="2000" noProof="0" dirty="0"/>
              <a:t>.</a:t>
            </a:r>
          </a:p>
          <a:p>
            <a:pPr algn="just"/>
            <a:endParaRPr lang="en-GB" sz="500" noProof="0" dirty="0"/>
          </a:p>
          <a:p>
            <a:pPr algn="just"/>
            <a:r>
              <a:rPr lang="en-GB" sz="2000" noProof="0" dirty="0"/>
              <a:t>Since they were required to submit a quarterly quota of GCs based on their electricity sales, suppliers purchased them at a guaranteed minimum price of 65 €. The quota started at 3% in 2003, increasing by 1% yearly to reach 12% in 2012. Non-compliance resulted in a 100 € penalty per missing GC.</a:t>
            </a:r>
          </a:p>
        </p:txBody>
      </p:sp>
      <p:sp>
        <p:nvSpPr>
          <p:cNvPr id="17" name="Rectangle 16">
            <a:extLst>
              <a:ext uri="{FF2B5EF4-FFF2-40B4-BE49-F238E27FC236}">
                <a16:creationId xmlns:a16="http://schemas.microsoft.com/office/drawing/2014/main" id="{1F106E47-5ED2-176E-0E22-6AC11A35FD61}"/>
              </a:ext>
            </a:extLst>
          </p:cNvPr>
          <p:cNvSpPr/>
          <p:nvPr/>
        </p:nvSpPr>
        <p:spPr>
          <a:xfrm>
            <a:off x="1627327" y="4221126"/>
            <a:ext cx="7406029" cy="321218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 name="Image 17" descr="Une image contenant texte, diagramme, Plan, Dessin technique&#10;&#10;Description générée automatiquement">
            <a:extLst>
              <a:ext uri="{FF2B5EF4-FFF2-40B4-BE49-F238E27FC236}">
                <a16:creationId xmlns:a16="http://schemas.microsoft.com/office/drawing/2014/main" id="{CAF123A0-E4B1-A68F-0CF0-F6ED35A44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286" y="4471505"/>
            <a:ext cx="6550828" cy="2713311"/>
          </a:xfrm>
          <a:prstGeom prst="rect">
            <a:avLst/>
          </a:prstGeom>
        </p:spPr>
      </p:pic>
      <p:sp>
        <p:nvSpPr>
          <p:cNvPr id="19" name="object 8">
            <a:extLst>
              <a:ext uri="{FF2B5EF4-FFF2-40B4-BE49-F238E27FC236}">
                <a16:creationId xmlns:a16="http://schemas.microsoft.com/office/drawing/2014/main" id="{7812C866-AAD4-FE5F-FA10-8BE4363006F0}"/>
              </a:ext>
            </a:extLst>
          </p:cNvPr>
          <p:cNvSpPr txBox="1"/>
          <p:nvPr/>
        </p:nvSpPr>
        <p:spPr>
          <a:xfrm>
            <a:off x="3403600" y="7513273"/>
            <a:ext cx="3886200" cy="215529"/>
          </a:xfrm>
          <a:prstGeom prst="rect">
            <a:avLst/>
          </a:prstGeom>
        </p:spPr>
        <p:txBody>
          <a:bodyPr vert="horz" wrap="square" lIns="0" tIns="35645" rIns="0" bIns="0" rtlCol="0">
            <a:spAutoFit/>
          </a:bodyPr>
          <a:lstStyle/>
          <a:p>
            <a:pPr marL="178959" marR="5941" indent="-164850" algn="ctr">
              <a:lnSpc>
                <a:spcPts val="1403"/>
              </a:lnSpc>
              <a:spcBef>
                <a:spcPts val="281"/>
              </a:spcBef>
            </a:pPr>
            <a:r>
              <a:rPr lang="en-GB" sz="1400" i="1" spc="-29" noProof="0" dirty="0">
                <a:latin typeface="Arial" panose="020B0604020202020204" pitchFamily="34" charset="0"/>
                <a:cs typeface="Arial" panose="020B0604020202020204" pitchFamily="34" charset="0"/>
              </a:rPr>
              <a:t>The Green Certificate mechanism.</a:t>
            </a:r>
            <a:endParaRPr lang="en-GB" sz="1400" i="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548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228D12B-E931-80DC-0331-B38C87B6D8D1}"/>
              </a:ext>
            </a:extLst>
          </p:cNvPr>
          <p:cNvSpPr txBox="1"/>
          <p:nvPr/>
        </p:nvSpPr>
        <p:spPr>
          <a:xfrm>
            <a:off x="589585" y="1738828"/>
            <a:ext cx="9481515" cy="4862870"/>
          </a:xfrm>
          <a:prstGeom prst="rect">
            <a:avLst/>
          </a:prstGeom>
          <a:noFill/>
        </p:spPr>
        <p:txBody>
          <a:bodyPr wrap="square">
            <a:spAutoFit/>
          </a:bodyPr>
          <a:lstStyle/>
          <a:p>
            <a:pPr algn="just"/>
            <a:r>
              <a:rPr lang="en-GB" sz="2000" u="sng" noProof="0" dirty="0">
                <a:latin typeface="Arial" panose="020B0604020202020204" pitchFamily="34" charset="0"/>
                <a:cs typeface="Arial" panose="020B0604020202020204" pitchFamily="34" charset="0"/>
              </a:rPr>
              <a:t>How does the GC mechanism work today in Wallonia?</a:t>
            </a:r>
          </a:p>
          <a:p>
            <a:pPr algn="just"/>
            <a:endParaRPr lang="en-GB" sz="2000" u="sng"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Now overseen by the Walloon Public Service (SPW), the Green Certificate system has evolved to ensure a fair return on investment for renewable energy projects. </a:t>
            </a:r>
          </a:p>
          <a:p>
            <a:pPr algn="just"/>
            <a:endParaRPr lang="en-GB"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The mechanism remains active for green electricity production sites under the following conditions:</a:t>
            </a:r>
          </a:p>
          <a:p>
            <a:pPr algn="just"/>
            <a:endParaRPr lang="en-US" sz="1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dirty="0">
                <a:latin typeface="Arial" panose="020B0604020202020204" pitchFamily="34" charset="0"/>
                <a:cs typeface="Arial" panose="020B0604020202020204" pitchFamily="34" charset="0"/>
              </a:rPr>
              <a:t>For photovoltaic systems </a:t>
            </a:r>
            <a:r>
              <a:rPr lang="en-US" sz="2000" dirty="0">
                <a:latin typeface="Arial" panose="020B0604020202020204" pitchFamily="34" charset="0"/>
                <a:cs typeface="Arial" panose="020B0604020202020204" pitchFamily="34" charset="0"/>
              </a:rPr>
              <a:t>with a capacity exceeding 10 kW: all new production units with a compliance inspection (RGIE</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date) carried out after </a:t>
            </a:r>
            <a:r>
              <a:rPr lang="en-US" sz="2000" b="1" dirty="0">
                <a:latin typeface="Arial" panose="020B0604020202020204" pitchFamily="34" charset="0"/>
                <a:cs typeface="Arial" panose="020B0604020202020204" pitchFamily="34" charset="0"/>
              </a:rPr>
              <a:t>1 January 2015</a:t>
            </a:r>
            <a:r>
              <a:rPr lang="en-US" sz="20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dirty="0">
                <a:latin typeface="Arial" panose="020B0604020202020204" pitchFamily="34" charset="0"/>
                <a:cs typeface="Arial" panose="020B0604020202020204" pitchFamily="34" charset="0"/>
              </a:rPr>
              <a:t>For other renewable energy sectors</a:t>
            </a:r>
            <a:r>
              <a:rPr lang="en-US" sz="2000" dirty="0">
                <a:latin typeface="Arial" panose="020B0604020202020204" pitchFamily="34" charset="0"/>
                <a:cs typeface="Arial" panose="020B0604020202020204" pitchFamily="34" charset="0"/>
              </a:rPr>
              <a:t> (biogas, solid and liquid biomass, fossil cogeneration, wind, and hydroelectricity): all new production units except those with a final permit (free of appeals) before </a:t>
            </a:r>
            <a:r>
              <a:rPr lang="en-US" sz="2000" b="1" dirty="0">
                <a:latin typeface="Arial" panose="020B0604020202020204" pitchFamily="34" charset="0"/>
                <a:cs typeface="Arial" panose="020B0604020202020204" pitchFamily="34" charset="0"/>
              </a:rPr>
              <a:t>1 July 2014</a:t>
            </a:r>
            <a:r>
              <a:rPr lang="en-US" sz="2000" dirty="0">
                <a:latin typeface="Arial" panose="020B0604020202020204" pitchFamily="34" charset="0"/>
                <a:cs typeface="Arial" panose="020B0604020202020204" pitchFamily="34" charset="0"/>
              </a:rPr>
              <a:t> or those with a compliance inspection (RGIE date) carried out before </a:t>
            </a:r>
            <a:r>
              <a:rPr lang="en-US" sz="2000" b="1" dirty="0">
                <a:latin typeface="Arial" panose="020B0604020202020204" pitchFamily="34" charset="0"/>
                <a:cs typeface="Arial" panose="020B0604020202020204" pitchFamily="34" charset="0"/>
              </a:rPr>
              <a:t>1 July 2014</a:t>
            </a:r>
            <a:r>
              <a:rPr lang="en-US" sz="2000" dirty="0">
                <a:latin typeface="Arial" panose="020B0604020202020204" pitchFamily="34" charset="0"/>
                <a:cs typeface="Arial" panose="020B0604020202020204" pitchFamily="34" charset="0"/>
              </a:rPr>
              <a:t>.</a:t>
            </a:r>
          </a:p>
          <a:p>
            <a:pPr algn="just"/>
            <a:endParaRPr lang="en-GB" sz="1000" noProof="0" dirty="0"/>
          </a:p>
        </p:txBody>
      </p:sp>
      <p:sp>
        <p:nvSpPr>
          <p:cNvPr id="10" name="ZoneTexte 9">
            <a:extLst>
              <a:ext uri="{FF2B5EF4-FFF2-40B4-BE49-F238E27FC236}">
                <a16:creationId xmlns:a16="http://schemas.microsoft.com/office/drawing/2014/main" id="{CFE9399A-FC1D-2721-2B10-72E7CE43105D}"/>
              </a:ext>
            </a:extLst>
          </p:cNvPr>
          <p:cNvSpPr txBox="1"/>
          <p:nvPr/>
        </p:nvSpPr>
        <p:spPr>
          <a:xfrm>
            <a:off x="589585" y="349892"/>
            <a:ext cx="9421673" cy="461665"/>
          </a:xfrm>
          <a:prstGeom prst="rect">
            <a:avLst/>
          </a:prstGeom>
          <a:noFill/>
        </p:spPr>
        <p:txBody>
          <a:bodyPr wrap="square">
            <a:spAutoFit/>
          </a:bodyPr>
          <a:lstStyle/>
          <a:p>
            <a:r>
              <a:rPr lang="en-GB" sz="2400" b="1" noProof="0" dirty="0"/>
              <a:t>Incentives in Belgium: The Green Certificate mechanism (2/3)</a:t>
            </a:r>
            <a:endParaRPr lang="en-GB" sz="2400" b="1" noProof="0" dirty="0">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54C30191-8D01-2CF6-65E7-49ABB52580B2}"/>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44</a:t>
            </a:fld>
            <a:endParaRPr lang="en-GB" sz="1350" spc="80" noProof="0" dirty="0"/>
          </a:p>
        </p:txBody>
      </p:sp>
      <p:sp>
        <p:nvSpPr>
          <p:cNvPr id="3" name="ZoneTexte 2">
            <a:extLst>
              <a:ext uri="{FF2B5EF4-FFF2-40B4-BE49-F238E27FC236}">
                <a16:creationId xmlns:a16="http://schemas.microsoft.com/office/drawing/2014/main" id="{94994B60-9006-C4FE-50D7-A43F70B65FD0}"/>
              </a:ext>
            </a:extLst>
          </p:cNvPr>
          <p:cNvSpPr txBox="1"/>
          <p:nvPr/>
        </p:nvSpPr>
        <p:spPr>
          <a:xfrm>
            <a:off x="262890" y="7359172"/>
            <a:ext cx="8743950" cy="492443"/>
          </a:xfrm>
          <a:prstGeom prst="rect">
            <a:avLst/>
          </a:prstGeom>
          <a:noFill/>
        </p:spPr>
        <p:txBody>
          <a:bodyPr wrap="square">
            <a:spAutoFit/>
          </a:bodyPr>
          <a:lstStyle/>
          <a:p>
            <a:r>
              <a:rPr lang="en-US" sz="1300" dirty="0">
                <a:latin typeface="Arial" panose="020B0604020202020204" pitchFamily="34" charset="0"/>
                <a:cs typeface="Arial" panose="020B0604020202020204" pitchFamily="34" charset="0"/>
              </a:rPr>
              <a:t>*It stands for </a:t>
            </a:r>
            <a:r>
              <a:rPr lang="fr-FR" sz="1300" i="1" dirty="0">
                <a:latin typeface="Arial" panose="020B0604020202020204" pitchFamily="34" charset="0"/>
                <a:cs typeface="Arial" panose="020B0604020202020204" pitchFamily="34" charset="0"/>
              </a:rPr>
              <a:t>Règlement Général sur les Installations Électriques</a:t>
            </a:r>
            <a:r>
              <a:rPr lang="fr-FR" sz="1300" dirty="0">
                <a:latin typeface="Arial" panose="020B0604020202020204" pitchFamily="34" charset="0"/>
                <a:cs typeface="Arial" panose="020B0604020202020204" pitchFamily="34" charset="0"/>
              </a:rPr>
              <a:t>. This </a:t>
            </a:r>
            <a:r>
              <a:rPr lang="fr-FR" sz="1300" dirty="0" err="1">
                <a:latin typeface="Arial" panose="020B0604020202020204" pitchFamily="34" charset="0"/>
                <a:cs typeface="Arial" panose="020B0604020202020204" pitchFamily="34" charset="0"/>
              </a:rPr>
              <a:t>is</a:t>
            </a:r>
            <a:r>
              <a:rPr lang="fr-FR" sz="1300" dirty="0">
                <a:latin typeface="Arial" panose="020B0604020202020204" pitchFamily="34" charset="0"/>
                <a:cs typeface="Arial" panose="020B0604020202020204" pitchFamily="34" charset="0"/>
              </a:rPr>
              <a:t> the </a:t>
            </a:r>
            <a:r>
              <a:rPr lang="en-US" sz="1300" dirty="0">
                <a:latin typeface="Arial" panose="020B0604020202020204" pitchFamily="34" charset="0"/>
                <a:cs typeface="Arial" panose="020B0604020202020204" pitchFamily="34" charset="0"/>
              </a:rPr>
              <a:t>General Regulation for Electrical Installations in Belgium.</a:t>
            </a:r>
            <a:endParaRPr lang="en-GB"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087484"/>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0FE3702-9CE2-0E4A-8CDE-1C768D4859F8}"/>
              </a:ext>
            </a:extLst>
          </p:cNvPr>
          <p:cNvSpPr txBox="1"/>
          <p:nvPr/>
        </p:nvSpPr>
        <p:spPr>
          <a:xfrm>
            <a:off x="589584" y="1805612"/>
            <a:ext cx="9481516" cy="1528624"/>
          </a:xfrm>
          <a:prstGeom prst="rect">
            <a:avLst/>
          </a:prstGeom>
          <a:noFill/>
        </p:spPr>
        <p:txBody>
          <a:bodyPr wrap="square">
            <a:spAutoFit/>
          </a:bodyPr>
          <a:lstStyle/>
          <a:p>
            <a:pPr algn="just"/>
            <a:r>
              <a:rPr lang="en-GB" sz="2000" noProof="0" dirty="0"/>
              <a:t>The number of GCs awarded to production units is calculated as follows:</a:t>
            </a:r>
          </a:p>
          <a:p>
            <a:pPr algn="just"/>
            <a:endParaRPr lang="en-GB" sz="2000" noProof="0" dirty="0"/>
          </a:p>
          <a:p>
            <a:pPr marL="457200" lvl="1" algn="ctr"/>
            <a:r>
              <a:rPr lang="en-GB" sz="2000" b="1" noProof="0" dirty="0">
                <a:solidFill>
                  <a:schemeClr val="tx1"/>
                </a:solidFill>
                <a:latin typeface="Cambria Math" panose="02040503050406030204" pitchFamily="18" charset="0"/>
                <a:ea typeface="Cambria Math" panose="02040503050406030204" pitchFamily="18" charset="0"/>
              </a:rPr>
              <a:t>GC = </a:t>
            </a:r>
            <a:r>
              <a:rPr lang="en-GB" sz="2000" b="1" noProof="0" dirty="0" err="1">
                <a:solidFill>
                  <a:schemeClr val="tx1"/>
                </a:solidFill>
                <a:latin typeface="Cambria Math" panose="02040503050406030204" pitchFamily="18" charset="0"/>
                <a:ea typeface="Cambria Math" panose="02040503050406030204" pitchFamily="18" charset="0"/>
              </a:rPr>
              <a:t>t</a:t>
            </a:r>
            <a:r>
              <a:rPr lang="en-GB" sz="2000" b="1" baseline="-25000" noProof="0" dirty="0" err="1">
                <a:solidFill>
                  <a:schemeClr val="tx1"/>
                </a:solidFill>
                <a:latin typeface="Cambria Math" panose="02040503050406030204" pitchFamily="18" charset="0"/>
                <a:ea typeface="Cambria Math" panose="02040503050406030204" pitchFamily="18" charset="0"/>
              </a:rPr>
              <a:t>GC</a:t>
            </a:r>
            <a:r>
              <a:rPr lang="en-GB" sz="2000" b="1" noProof="0" dirty="0">
                <a:solidFill>
                  <a:schemeClr val="tx1"/>
                </a:solidFill>
                <a:latin typeface="Cambria Math" panose="02040503050406030204" pitchFamily="18" charset="0"/>
                <a:ea typeface="Cambria Math" panose="02040503050406030204" pitchFamily="18" charset="0"/>
              </a:rPr>
              <a:t> × </a:t>
            </a:r>
            <a:r>
              <a:rPr lang="en-GB" sz="2000" b="1" noProof="0" dirty="0" err="1">
                <a:solidFill>
                  <a:schemeClr val="tx1"/>
                </a:solidFill>
                <a:latin typeface="Cambria Math" panose="02040503050406030204" pitchFamily="18" charset="0"/>
                <a:ea typeface="Cambria Math" panose="02040503050406030204" pitchFamily="18" charset="0"/>
              </a:rPr>
              <a:t>E</a:t>
            </a:r>
            <a:r>
              <a:rPr lang="en-GB" sz="2000" b="1" baseline="-25000" noProof="0" dirty="0" err="1">
                <a:solidFill>
                  <a:schemeClr val="tx1"/>
                </a:solidFill>
                <a:latin typeface="Cambria Math" panose="02040503050406030204" pitchFamily="18" charset="0"/>
                <a:ea typeface="Cambria Math" panose="02040503050406030204" pitchFamily="18" charset="0"/>
              </a:rPr>
              <a:t>np</a:t>
            </a:r>
            <a:endParaRPr lang="en-GB" sz="2000" b="1" baseline="-25000" noProof="0" dirty="0">
              <a:solidFill>
                <a:schemeClr val="tx1"/>
              </a:solidFill>
              <a:latin typeface="Cambria Math" panose="02040503050406030204" pitchFamily="18" charset="0"/>
              <a:ea typeface="Cambria Math" panose="02040503050406030204" pitchFamily="18" charset="0"/>
            </a:endParaRPr>
          </a:p>
          <a:p>
            <a:pPr marL="457200" lvl="1" algn="ctr"/>
            <a:endParaRPr lang="en-GB" sz="2000" b="1" baseline="-25000" noProof="0" dirty="0">
              <a:solidFill>
                <a:schemeClr val="tx1"/>
              </a:solidFill>
              <a:latin typeface="Cambria Math" panose="02040503050406030204" pitchFamily="18" charset="0"/>
              <a:ea typeface="Cambria Math" panose="02040503050406030204" pitchFamily="18" charset="0"/>
            </a:endParaRPr>
          </a:p>
          <a:p>
            <a:pPr marL="457200" lvl="1" algn="ctr"/>
            <a:r>
              <a:rPr lang="en-GB" sz="2000" b="1" noProof="0" dirty="0" err="1">
                <a:solidFill>
                  <a:schemeClr val="tx1"/>
                </a:solidFill>
                <a:latin typeface="Cambria Math" panose="02040503050406030204" pitchFamily="18" charset="0"/>
                <a:ea typeface="Cambria Math" panose="02040503050406030204" pitchFamily="18" charset="0"/>
              </a:rPr>
              <a:t>t</a:t>
            </a:r>
            <a:r>
              <a:rPr lang="en-GB" sz="2000" b="1" baseline="-25000" noProof="0" dirty="0" err="1">
                <a:solidFill>
                  <a:schemeClr val="tx1"/>
                </a:solidFill>
                <a:latin typeface="Cambria Math" panose="02040503050406030204" pitchFamily="18" charset="0"/>
                <a:ea typeface="Cambria Math" panose="02040503050406030204" pitchFamily="18" charset="0"/>
              </a:rPr>
              <a:t>GC</a:t>
            </a:r>
            <a:r>
              <a:rPr lang="en-GB" sz="2000" b="1" baseline="-25000" noProof="0" dirty="0">
                <a:solidFill>
                  <a:schemeClr val="tx1"/>
                </a:solidFill>
                <a:latin typeface="Cambria Math" panose="02040503050406030204" pitchFamily="18" charset="0"/>
                <a:ea typeface="Cambria Math" panose="02040503050406030204" pitchFamily="18" charset="0"/>
              </a:rPr>
              <a:t> </a:t>
            </a:r>
            <a:r>
              <a:rPr lang="en-GB" sz="2000" b="1" noProof="0" dirty="0">
                <a:solidFill>
                  <a:schemeClr val="tx1"/>
                </a:solidFill>
                <a:latin typeface="Cambria Math" panose="02040503050406030204" pitchFamily="18" charset="0"/>
                <a:ea typeface="Cambria Math" panose="02040503050406030204" pitchFamily="18" charset="0"/>
              </a:rPr>
              <a:t>= min (cap, k</a:t>
            </a:r>
            <a:r>
              <a:rPr lang="en-GB" sz="2000" b="1" baseline="-25000" noProof="0" dirty="0">
                <a:solidFill>
                  <a:schemeClr val="tx1"/>
                </a:solidFill>
                <a:latin typeface="Cambria Math" panose="02040503050406030204" pitchFamily="18" charset="0"/>
                <a:ea typeface="Cambria Math" panose="02040503050406030204" pitchFamily="18" charset="0"/>
              </a:rPr>
              <a:t>CO2 </a:t>
            </a:r>
            <a:r>
              <a:rPr lang="en-GB" sz="2000" b="1" noProof="0" dirty="0">
                <a:solidFill>
                  <a:schemeClr val="tx1"/>
                </a:solidFill>
                <a:latin typeface="Cambria Math" panose="02040503050406030204" pitchFamily="18" charset="0"/>
                <a:ea typeface="Cambria Math" panose="02040503050406030204" pitchFamily="18" charset="0"/>
              </a:rPr>
              <a:t>× </a:t>
            </a:r>
            <a:r>
              <a:rPr lang="en-GB" sz="2000" b="1" noProof="0" dirty="0" err="1">
                <a:solidFill>
                  <a:schemeClr val="tx1"/>
                </a:solidFill>
                <a:latin typeface="Cambria Math" panose="02040503050406030204" pitchFamily="18" charset="0"/>
                <a:ea typeface="Cambria Math" panose="02040503050406030204" pitchFamily="18" charset="0"/>
              </a:rPr>
              <a:t>k</a:t>
            </a:r>
            <a:r>
              <a:rPr lang="en-GB" sz="2000" b="1" baseline="-25000" noProof="0" dirty="0" err="1">
                <a:solidFill>
                  <a:schemeClr val="tx1"/>
                </a:solidFill>
                <a:latin typeface="Cambria Math" panose="02040503050406030204" pitchFamily="18" charset="0"/>
                <a:ea typeface="Cambria Math" panose="02040503050406030204" pitchFamily="18" charset="0"/>
              </a:rPr>
              <a:t>ECO</a:t>
            </a:r>
            <a:r>
              <a:rPr lang="en-GB" sz="2000" b="1" noProof="0" dirty="0">
                <a:solidFill>
                  <a:schemeClr val="tx1"/>
                </a:solidFill>
                <a:latin typeface="Cambria Math" panose="02040503050406030204" pitchFamily="18" charset="0"/>
                <a:ea typeface="Cambria Math" panose="02040503050406030204" pitchFamily="18" charset="0"/>
              </a:rPr>
              <a:t>)</a:t>
            </a:r>
          </a:p>
        </p:txBody>
      </p:sp>
      <p:sp>
        <p:nvSpPr>
          <p:cNvPr id="9" name="ZoneTexte 8">
            <a:extLst>
              <a:ext uri="{FF2B5EF4-FFF2-40B4-BE49-F238E27FC236}">
                <a16:creationId xmlns:a16="http://schemas.microsoft.com/office/drawing/2014/main" id="{13B912FB-8BE0-4D9D-0692-C6190C1F9297}"/>
              </a:ext>
            </a:extLst>
          </p:cNvPr>
          <p:cNvSpPr txBox="1"/>
          <p:nvPr/>
        </p:nvSpPr>
        <p:spPr>
          <a:xfrm>
            <a:off x="589584" y="3536871"/>
            <a:ext cx="9481516" cy="3170099"/>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Where:</a:t>
            </a:r>
          </a:p>
          <a:p>
            <a:pPr algn="just"/>
            <a:endParaRPr lang="en-GB" sz="500" noProof="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noProof="0" dirty="0" err="1">
                <a:solidFill>
                  <a:schemeClr val="tx1"/>
                </a:solidFill>
                <a:latin typeface="Arial" panose="020B0604020202020204" pitchFamily="34" charset="0"/>
                <a:ea typeface="Cambria Math" panose="02040503050406030204" pitchFamily="18" charset="0"/>
                <a:cs typeface="Arial" panose="020B0604020202020204" pitchFamily="34" charset="0"/>
              </a:rPr>
              <a:t>E</a:t>
            </a:r>
            <a:r>
              <a:rPr lang="en-GB" sz="2000" baseline="-25000" noProof="0" dirty="0" err="1">
                <a:solidFill>
                  <a:schemeClr val="tx1"/>
                </a:solidFill>
                <a:latin typeface="Arial" panose="020B0604020202020204" pitchFamily="34" charset="0"/>
                <a:ea typeface="Cambria Math" panose="02040503050406030204" pitchFamily="18" charset="0"/>
                <a:cs typeface="Arial" panose="020B0604020202020204" pitchFamily="34" charset="0"/>
              </a:rPr>
              <a:t>np</a:t>
            </a:r>
            <a:r>
              <a:rPr lang="en-GB" sz="2000" noProof="0" dirty="0">
                <a:latin typeface="Arial" panose="020B0604020202020204" pitchFamily="34" charset="0"/>
                <a:ea typeface="Cambria Math" panose="02040503050406030204" pitchFamily="18" charset="0"/>
                <a:cs typeface="Arial" panose="020B0604020202020204" pitchFamily="34" charset="0"/>
              </a:rPr>
              <a:t>​ </a:t>
            </a:r>
            <a:r>
              <a:rPr lang="en-GB" sz="2000" noProof="0" dirty="0">
                <a:latin typeface="Arial" panose="020B0604020202020204" pitchFamily="34" charset="0"/>
                <a:cs typeface="Arial" panose="020B0604020202020204" pitchFamily="34" charset="0"/>
              </a:rPr>
              <a:t>= Net electricity produced (MWh), limited to the first 20 MW tranche for biomass, cogeneration, and hydropower sources;</a:t>
            </a:r>
          </a:p>
          <a:p>
            <a:pPr marL="285750" indent="-285750" algn="just">
              <a:buFont typeface="Arial" panose="020B0604020202020204" pitchFamily="34" charset="0"/>
              <a:buChar char="•"/>
            </a:pPr>
            <a:endParaRPr lang="en-GB" sz="500" noProof="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noProof="0" dirty="0">
                <a:solidFill>
                  <a:schemeClr val="tx1"/>
                </a:solidFill>
                <a:latin typeface="Arial" panose="020B0604020202020204" pitchFamily="34" charset="0"/>
                <a:ea typeface="Cambria Math" panose="02040503050406030204" pitchFamily="18" charset="0"/>
                <a:cs typeface="Arial" panose="020B0604020202020204" pitchFamily="34" charset="0"/>
              </a:rPr>
              <a:t>cap</a:t>
            </a:r>
            <a:r>
              <a:rPr lang="en-GB" sz="2000" noProof="0" dirty="0">
                <a:latin typeface="Arial" panose="020B0604020202020204" pitchFamily="34" charset="0"/>
                <a:cs typeface="Arial" panose="020B0604020202020204" pitchFamily="34" charset="0"/>
              </a:rPr>
              <a:t> = A maximum limit of 2.5 GC/MWh;</a:t>
            </a:r>
          </a:p>
          <a:p>
            <a:pPr marL="285750" indent="-285750" algn="just">
              <a:buFont typeface="Arial" panose="020B0604020202020204" pitchFamily="34" charset="0"/>
              <a:buChar char="•"/>
            </a:pPr>
            <a:endParaRPr lang="en-GB" sz="500" noProof="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noProof="0" dirty="0">
                <a:latin typeface="Arial" panose="020B0604020202020204" pitchFamily="34" charset="0"/>
                <a:ea typeface="Cambria Math" panose="02040503050406030204" pitchFamily="18" charset="0"/>
                <a:cs typeface="Arial" panose="020B0604020202020204" pitchFamily="34" charset="0"/>
              </a:rPr>
              <a:t>k</a:t>
            </a:r>
            <a:r>
              <a:rPr lang="en-GB" sz="2000" baseline="-25000" noProof="0" dirty="0">
                <a:latin typeface="Arial" panose="020B0604020202020204" pitchFamily="34" charset="0"/>
                <a:ea typeface="Cambria Math" panose="02040503050406030204" pitchFamily="18" charset="0"/>
                <a:cs typeface="Arial" panose="020B0604020202020204" pitchFamily="34" charset="0"/>
              </a:rPr>
              <a:t>CO2 </a:t>
            </a:r>
            <a:r>
              <a:rPr lang="en-GB" sz="2000" noProof="0" dirty="0">
                <a:latin typeface="Arial" panose="020B0604020202020204" pitchFamily="34" charset="0"/>
                <a:cs typeface="Arial" panose="020B0604020202020204" pitchFamily="34" charset="0"/>
              </a:rPr>
              <a:t>= CO₂ savings rate, capped at 2 for installations under 5 MW and at 1 for installations over 5 MW (unless otherwise allowed by decree), applied each year based on the actual performance of the installation;</a:t>
            </a:r>
          </a:p>
          <a:p>
            <a:pPr marL="285750" indent="-285750" algn="just">
              <a:buFont typeface="Arial" panose="020B0604020202020204" pitchFamily="34" charset="0"/>
              <a:buChar char="•"/>
            </a:pPr>
            <a:endParaRPr lang="en-GB" sz="500" noProof="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noProof="0" dirty="0" err="1">
                <a:latin typeface="Arial" panose="020B0604020202020204" pitchFamily="34" charset="0"/>
                <a:ea typeface="Cambria Math" panose="02040503050406030204" pitchFamily="18" charset="0"/>
                <a:cs typeface="Arial" panose="020B0604020202020204" pitchFamily="34" charset="0"/>
              </a:rPr>
              <a:t>k</a:t>
            </a:r>
            <a:r>
              <a:rPr lang="en-GB" sz="2000" baseline="-25000" noProof="0" dirty="0" err="1">
                <a:latin typeface="Arial" panose="020B0604020202020204" pitchFamily="34" charset="0"/>
                <a:ea typeface="Cambria Math" panose="02040503050406030204" pitchFamily="18" charset="0"/>
                <a:cs typeface="Arial" panose="020B0604020202020204" pitchFamily="34" charset="0"/>
              </a:rPr>
              <a:t>ECO</a:t>
            </a:r>
            <a:r>
              <a:rPr lang="en-GB" sz="2000" noProof="0" dirty="0">
                <a:latin typeface="Arial" panose="020B0604020202020204" pitchFamily="34" charset="0"/>
                <a:ea typeface="Cambria Math" panose="02040503050406030204" pitchFamily="18" charset="0"/>
                <a:cs typeface="Arial" panose="020B0604020202020204" pitchFamily="34" charset="0"/>
              </a:rPr>
              <a:t>​ </a:t>
            </a:r>
            <a:r>
              <a:rPr lang="en-GB" sz="2000" noProof="0" dirty="0">
                <a:latin typeface="Arial" panose="020B0604020202020204" pitchFamily="34" charset="0"/>
                <a:cs typeface="Arial" panose="020B0604020202020204" pitchFamily="34" charset="0"/>
              </a:rPr>
              <a:t>= Economic coefficient applied annually for a given energy source throughout the issuance period.</a:t>
            </a:r>
          </a:p>
        </p:txBody>
      </p:sp>
      <p:sp>
        <p:nvSpPr>
          <p:cNvPr id="10" name="ZoneTexte 9">
            <a:extLst>
              <a:ext uri="{FF2B5EF4-FFF2-40B4-BE49-F238E27FC236}">
                <a16:creationId xmlns:a16="http://schemas.microsoft.com/office/drawing/2014/main" id="{0D922504-4C3E-EEB5-571B-0E3658229DEB}"/>
              </a:ext>
            </a:extLst>
          </p:cNvPr>
          <p:cNvSpPr txBox="1"/>
          <p:nvPr/>
        </p:nvSpPr>
        <p:spPr>
          <a:xfrm>
            <a:off x="589585" y="349892"/>
            <a:ext cx="9421673" cy="461665"/>
          </a:xfrm>
          <a:prstGeom prst="rect">
            <a:avLst/>
          </a:prstGeom>
          <a:noFill/>
        </p:spPr>
        <p:txBody>
          <a:bodyPr wrap="square">
            <a:spAutoFit/>
          </a:bodyPr>
          <a:lstStyle/>
          <a:p>
            <a:r>
              <a:rPr lang="en-GB" sz="2400" b="1" noProof="0" dirty="0"/>
              <a:t>Incentives in Belgium: The Green Certificate mechanism (</a:t>
            </a:r>
            <a:r>
              <a:rPr lang="en-GB" sz="2400" b="1" dirty="0"/>
              <a:t>3/3</a:t>
            </a:r>
            <a:r>
              <a:rPr lang="en-GB" sz="2400" b="1" noProof="0" dirty="0"/>
              <a:t>)</a:t>
            </a:r>
            <a:endParaRPr lang="en-GB" sz="2400" b="1" noProof="0" dirty="0">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2DFCF9A1-C9AC-5C0A-713A-42B6FA51D445}"/>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45</a:t>
            </a:fld>
            <a:endParaRPr lang="en-GB" sz="1350" spc="80" noProof="0" dirty="0"/>
          </a:p>
        </p:txBody>
      </p:sp>
    </p:spTree>
    <p:extLst>
      <p:ext uri="{BB962C8B-B14F-4D97-AF65-F5344CB8AC3E}">
        <p14:creationId xmlns:p14="http://schemas.microsoft.com/office/powerpoint/2010/main" val="3967843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373CBEF6-D8A5-B1E2-A397-668B06C3A2F9}"/>
              </a:ext>
            </a:extLst>
          </p:cNvPr>
          <p:cNvSpPr txBox="1"/>
          <p:nvPr/>
        </p:nvSpPr>
        <p:spPr>
          <a:xfrm>
            <a:off x="589585" y="1230417"/>
            <a:ext cx="9421673" cy="6124754"/>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In 2007, the Minister of Energy, André Antoine, decided to multiply the number of GCs granted to the photovoltaic sector by seven since it was struggling to take off. Additionally, a cash bonus of 3,500 € for each new installation, the ability for the meter to run backwards, and a federal tax deduction were introduced. As a result, PV panels began to adorn roofs all over Wallonia.</a:t>
            </a:r>
          </a:p>
          <a:p>
            <a:pPr algn="just"/>
            <a:endParaRPr lang="en-GB" sz="16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In 2009, Jean-Marc </a:t>
            </a:r>
            <a:r>
              <a:rPr lang="en-GB" sz="2000" noProof="0" dirty="0" err="1">
                <a:latin typeface="Arial" panose="020B0604020202020204" pitchFamily="34" charset="0"/>
                <a:cs typeface="Arial" panose="020B0604020202020204" pitchFamily="34" charset="0"/>
              </a:rPr>
              <a:t>Nollet</a:t>
            </a:r>
            <a:r>
              <a:rPr lang="en-GB" sz="2000" noProof="0" dirty="0">
                <a:latin typeface="Arial" panose="020B0604020202020204" pitchFamily="34" charset="0"/>
                <a:cs typeface="Arial" panose="020B0604020202020204" pitchFamily="34" charset="0"/>
              </a:rPr>
              <a:t> took over the responsibility. He abolished the cash bonus because the price of panels had significantly decreased, making the bonus costly for the Walloon budget. The regulator (CWAPE) pointed out that the support remained too substantial. However, it took a year for the decision on a gradual reduction of support to be implemented, starting from December 1, 2011. </a:t>
            </a:r>
            <a:r>
              <a:rPr lang="en-GB" sz="2000" b="1" noProof="0" dirty="0">
                <a:latin typeface="Arial" panose="020B0604020202020204" pitchFamily="34" charset="0"/>
                <a:cs typeface="Arial" panose="020B0604020202020204" pitchFamily="34" charset="0"/>
              </a:rPr>
              <a:t>This decision triggered an economic bubble</a:t>
            </a:r>
            <a:r>
              <a:rPr lang="en-GB" sz="2000" noProof="0" dirty="0">
                <a:latin typeface="Arial" panose="020B0604020202020204" pitchFamily="34" charset="0"/>
                <a:cs typeface="Arial" panose="020B0604020202020204" pitchFamily="34" charset="0"/>
              </a:rPr>
              <a:t>. The reform of the GC system was announced three months before its implementation. Households that could afford it understood they needed to hurry to invest. As a result, in just one month (November 2011), 29,000 installations were ordered. Some would achieve an extraordinary return of 30% per year, funded by all consumers.</a:t>
            </a:r>
          </a:p>
          <a:p>
            <a:pPr algn="just"/>
            <a:endParaRPr lang="en-GB" sz="16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This Green Certificate bubble caused a financial abyss that still has repercussions today; it is estimated that more than a billion euros still need to be absorbed. However, it did result in a boom in photovoltaic installations among individuals.</a:t>
            </a:r>
          </a:p>
        </p:txBody>
      </p:sp>
      <p:sp>
        <p:nvSpPr>
          <p:cNvPr id="13" name="ZoneTexte 12">
            <a:extLst>
              <a:ext uri="{FF2B5EF4-FFF2-40B4-BE49-F238E27FC236}">
                <a16:creationId xmlns:a16="http://schemas.microsoft.com/office/drawing/2014/main" id="{19D70E48-7B41-EC85-D5E6-40B094BA2D5D}"/>
              </a:ext>
            </a:extLst>
          </p:cNvPr>
          <p:cNvSpPr txBox="1"/>
          <p:nvPr/>
        </p:nvSpPr>
        <p:spPr>
          <a:xfrm>
            <a:off x="589585" y="349892"/>
            <a:ext cx="9421673" cy="461665"/>
          </a:xfrm>
          <a:prstGeom prst="rect">
            <a:avLst/>
          </a:prstGeom>
          <a:noFill/>
        </p:spPr>
        <p:txBody>
          <a:bodyPr wrap="square">
            <a:spAutoFit/>
          </a:bodyPr>
          <a:lstStyle/>
          <a:p>
            <a:r>
              <a:rPr lang="en-GB" sz="2400" b="1" noProof="0" dirty="0"/>
              <a:t>Economic Bubble of Green Certificates in Belgium</a:t>
            </a:r>
          </a:p>
        </p:txBody>
      </p:sp>
      <p:sp>
        <p:nvSpPr>
          <p:cNvPr id="2" name="Slide Number Placeholder 6">
            <a:extLst>
              <a:ext uri="{FF2B5EF4-FFF2-40B4-BE49-F238E27FC236}">
                <a16:creationId xmlns:a16="http://schemas.microsoft.com/office/drawing/2014/main" id="{2ACE5ABA-E8E2-3BE5-1F27-B6904E39F1A4}"/>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46</a:t>
            </a:fld>
            <a:endParaRPr lang="en-GB" sz="1350" spc="80" noProof="0" dirty="0"/>
          </a:p>
        </p:txBody>
      </p:sp>
    </p:spTree>
    <p:extLst>
      <p:ext uri="{BB962C8B-B14F-4D97-AF65-F5344CB8AC3E}">
        <p14:creationId xmlns:p14="http://schemas.microsoft.com/office/powerpoint/2010/main" val="1608802312"/>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713008-E2F1-2FBB-5F2D-6E0AF5776AE4}"/>
              </a:ext>
            </a:extLst>
          </p:cNvPr>
          <p:cNvPicPr>
            <a:picLocks noChangeAspect="1"/>
          </p:cNvPicPr>
          <p:nvPr/>
        </p:nvPicPr>
        <p:blipFill>
          <a:blip r:embed="rId3"/>
          <a:stretch>
            <a:fillRect/>
          </a:stretch>
        </p:blipFill>
        <p:spPr>
          <a:xfrm>
            <a:off x="5148859" y="4720718"/>
            <a:ext cx="4252054" cy="2448701"/>
          </a:xfrm>
          <a:prstGeom prst="rect">
            <a:avLst/>
          </a:prstGeom>
        </p:spPr>
      </p:pic>
      <p:sp>
        <p:nvSpPr>
          <p:cNvPr id="4" name="ZoneTexte 3">
            <a:extLst>
              <a:ext uri="{FF2B5EF4-FFF2-40B4-BE49-F238E27FC236}">
                <a16:creationId xmlns:a16="http://schemas.microsoft.com/office/drawing/2014/main" id="{37C914C0-2F65-9940-4FA2-DC9BCDBFB4C0}"/>
              </a:ext>
            </a:extLst>
          </p:cNvPr>
          <p:cNvSpPr txBox="1"/>
          <p:nvPr/>
        </p:nvSpPr>
        <p:spPr>
          <a:xfrm>
            <a:off x="589585" y="349892"/>
            <a:ext cx="9421673" cy="461665"/>
          </a:xfrm>
          <a:prstGeom prst="rect">
            <a:avLst/>
          </a:prstGeom>
          <a:noFill/>
        </p:spPr>
        <p:txBody>
          <a:bodyPr wrap="square">
            <a:spAutoFit/>
          </a:bodyPr>
          <a:lstStyle/>
          <a:p>
            <a:r>
              <a:rPr lang="en-GB" sz="2400" b="1" noProof="0" dirty="0"/>
              <a:t>Incentives in Belgium: the contract for difference</a:t>
            </a:r>
            <a:endParaRPr lang="en-GB" sz="2400" b="1" noProof="0"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C2C4B11B-67CA-B8AC-7A96-D7CE7EA5CD3E}"/>
              </a:ext>
            </a:extLst>
          </p:cNvPr>
          <p:cNvSpPr txBox="1"/>
          <p:nvPr/>
        </p:nvSpPr>
        <p:spPr>
          <a:xfrm>
            <a:off x="589584" y="1044575"/>
            <a:ext cx="9481516" cy="3323987"/>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Since 2018, the introduction of a competitive bidding process for the Princess Elisabeth zone has been in preparation, with the</a:t>
            </a:r>
            <a:r>
              <a:rPr lang="en-GB" sz="2000" b="1" noProof="0" dirty="0">
                <a:latin typeface="Arial" panose="020B0604020202020204" pitchFamily="34" charset="0"/>
                <a:cs typeface="Arial" panose="020B0604020202020204" pitchFamily="34" charset="0"/>
              </a:rPr>
              <a:t> Contract for Difference (</a:t>
            </a:r>
            <a:r>
              <a:rPr lang="en-GB" sz="2000" b="1" noProof="0" dirty="0" err="1">
                <a:latin typeface="Arial" panose="020B0604020202020204" pitchFamily="34" charset="0"/>
                <a:cs typeface="Arial" panose="020B0604020202020204" pitchFamily="34" charset="0"/>
              </a:rPr>
              <a:t>CfD</a:t>
            </a:r>
            <a:r>
              <a:rPr lang="en-GB" sz="2000" b="1" noProof="0" dirty="0">
                <a:latin typeface="Arial" panose="020B0604020202020204" pitchFamily="34" charset="0"/>
                <a:cs typeface="Arial" panose="020B0604020202020204" pitchFamily="34" charset="0"/>
              </a:rPr>
              <a:t>) considered as a new support mechanism for offshore wind.</a:t>
            </a:r>
          </a:p>
          <a:p>
            <a:pPr algn="just"/>
            <a:endParaRPr lang="en-GB" sz="5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In a </a:t>
            </a:r>
            <a:r>
              <a:rPr lang="en-GB" sz="2000" noProof="0" dirty="0" err="1">
                <a:latin typeface="Arial" panose="020B0604020202020204" pitchFamily="34" charset="0"/>
                <a:cs typeface="Arial" panose="020B0604020202020204" pitchFamily="34" charset="0"/>
              </a:rPr>
              <a:t>CfD</a:t>
            </a:r>
            <a:r>
              <a:rPr lang="en-GB" sz="2000" noProof="0" dirty="0">
                <a:latin typeface="Arial" panose="020B0604020202020204" pitchFamily="34" charset="0"/>
                <a:cs typeface="Arial" panose="020B0604020202020204" pitchFamily="34" charset="0"/>
              </a:rPr>
              <a:t>, a fixed price is agreed with the wind farm for the purchase of the electricity produced during the contract period. If the market price is lower, the government pays the difference (acting as a subsidy). What happens when the market price is higher depends on the contract terms.</a:t>
            </a:r>
          </a:p>
          <a:p>
            <a:pPr algn="just"/>
            <a:endParaRPr lang="en-GB" sz="5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In June 2021, CREG published a study recommending a two-sided </a:t>
            </a:r>
            <a:r>
              <a:rPr lang="en-GB" sz="2000" noProof="0" dirty="0" err="1">
                <a:latin typeface="Arial" panose="020B0604020202020204" pitchFamily="34" charset="0"/>
                <a:cs typeface="Arial" panose="020B0604020202020204" pitchFamily="34" charset="0"/>
              </a:rPr>
              <a:t>CfD</a:t>
            </a:r>
            <a:r>
              <a:rPr lang="en-GB" sz="2000" noProof="0" dirty="0">
                <a:latin typeface="Arial" panose="020B0604020202020204" pitchFamily="34" charset="0"/>
                <a:cs typeface="Arial" panose="020B0604020202020204" pitchFamily="34" charset="0"/>
              </a:rPr>
              <a:t>. In this model, the wind farm is subsidised when electricity prices are below the fixed price (strike price) but must pay back when electricity prices exceed this fixed price.</a:t>
            </a:r>
          </a:p>
        </p:txBody>
      </p:sp>
      <p:sp>
        <p:nvSpPr>
          <p:cNvPr id="15" name="Slide Number Placeholder 6">
            <a:extLst>
              <a:ext uri="{FF2B5EF4-FFF2-40B4-BE49-F238E27FC236}">
                <a16:creationId xmlns:a16="http://schemas.microsoft.com/office/drawing/2014/main" id="{EB264D08-EE6A-FB0B-A6F1-37824876E2EA}"/>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47</a:t>
            </a:fld>
            <a:endParaRPr lang="en-GB" sz="1350" spc="80" noProof="0" dirty="0"/>
          </a:p>
        </p:txBody>
      </p:sp>
      <p:pic>
        <p:nvPicPr>
          <p:cNvPr id="18" name="Picture 2">
            <a:extLst>
              <a:ext uri="{FF2B5EF4-FFF2-40B4-BE49-F238E27FC236}">
                <a16:creationId xmlns:a16="http://schemas.microsoft.com/office/drawing/2014/main" id="{E1748093-FA9A-CA79-4B4F-59D7C75E87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5728" b="891"/>
          <a:stretch/>
        </p:blipFill>
        <p:spPr bwMode="auto">
          <a:xfrm>
            <a:off x="1211460" y="4618452"/>
            <a:ext cx="3336421" cy="2680217"/>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3A96030F-678B-EC4F-6975-8D6FF9EBF47D}"/>
              </a:ext>
            </a:extLst>
          </p:cNvPr>
          <p:cNvSpPr txBox="1"/>
          <p:nvPr/>
        </p:nvSpPr>
        <p:spPr>
          <a:xfrm>
            <a:off x="5862821" y="7353807"/>
            <a:ext cx="2913025" cy="307777"/>
          </a:xfrm>
          <a:prstGeom prst="rect">
            <a:avLst/>
          </a:prstGeom>
          <a:noFill/>
        </p:spPr>
        <p:txBody>
          <a:bodyPr wrap="square">
            <a:spAutoFit/>
          </a:bodyPr>
          <a:lstStyle/>
          <a:p>
            <a:pPr algn="ctr"/>
            <a:r>
              <a:rPr lang="en-GB" sz="1400" i="1" noProof="0" dirty="0">
                <a:latin typeface="Arial" panose="020B0604020202020204" pitchFamily="34" charset="0"/>
                <a:cs typeface="Arial" panose="020B0604020202020204" pitchFamily="34" charset="0"/>
              </a:rPr>
              <a:t>Two-sided contract for difference.</a:t>
            </a:r>
            <a:endParaRPr lang="en-GB" sz="1400" i="1" noProof="0" dirty="0"/>
          </a:p>
        </p:txBody>
      </p:sp>
      <p:sp>
        <p:nvSpPr>
          <p:cNvPr id="22" name="ZoneTexte 21">
            <a:extLst>
              <a:ext uri="{FF2B5EF4-FFF2-40B4-BE49-F238E27FC236}">
                <a16:creationId xmlns:a16="http://schemas.microsoft.com/office/drawing/2014/main" id="{A6F5779F-5D73-9537-DE97-E79B6DF575D2}"/>
              </a:ext>
            </a:extLst>
          </p:cNvPr>
          <p:cNvSpPr txBox="1"/>
          <p:nvPr/>
        </p:nvSpPr>
        <p:spPr>
          <a:xfrm>
            <a:off x="1422331" y="7353225"/>
            <a:ext cx="2913025" cy="307777"/>
          </a:xfrm>
          <a:prstGeom prst="rect">
            <a:avLst/>
          </a:prstGeom>
          <a:noFill/>
        </p:spPr>
        <p:txBody>
          <a:bodyPr wrap="square">
            <a:spAutoFit/>
          </a:bodyPr>
          <a:lstStyle/>
          <a:p>
            <a:pPr algn="ctr"/>
            <a:r>
              <a:rPr lang="en-GB" sz="1400" i="1" noProof="0" dirty="0">
                <a:latin typeface="Arial" panose="020B0604020202020204" pitchFamily="34" charset="0"/>
                <a:cs typeface="Arial" panose="020B0604020202020204" pitchFamily="34" charset="0"/>
              </a:rPr>
              <a:t>Princess Elisabeth zone.</a:t>
            </a:r>
            <a:endParaRPr lang="en-GB" sz="1400" i="1" noProof="0" dirty="0"/>
          </a:p>
        </p:txBody>
      </p:sp>
      <p:sp>
        <p:nvSpPr>
          <p:cNvPr id="25" name="Rectangle 24">
            <a:extLst>
              <a:ext uri="{FF2B5EF4-FFF2-40B4-BE49-F238E27FC236}">
                <a16:creationId xmlns:a16="http://schemas.microsoft.com/office/drawing/2014/main" id="{E2EF9FC4-CB6A-EFD0-4AB6-C9CCC7C2D054}"/>
              </a:ext>
            </a:extLst>
          </p:cNvPr>
          <p:cNvSpPr/>
          <p:nvPr/>
        </p:nvSpPr>
        <p:spPr>
          <a:xfrm>
            <a:off x="1210634" y="4618452"/>
            <a:ext cx="3336421" cy="2680218"/>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ZoneTexte 25">
            <a:extLst>
              <a:ext uri="{FF2B5EF4-FFF2-40B4-BE49-F238E27FC236}">
                <a16:creationId xmlns:a16="http://schemas.microsoft.com/office/drawing/2014/main" id="{5232818C-A202-E98B-49EA-5172D8FB87D8}"/>
              </a:ext>
            </a:extLst>
          </p:cNvPr>
          <p:cNvSpPr txBox="1"/>
          <p:nvPr/>
        </p:nvSpPr>
        <p:spPr>
          <a:xfrm rot="16200000">
            <a:off x="4621584" y="5270825"/>
            <a:ext cx="1385873" cy="307777"/>
          </a:xfrm>
          <a:prstGeom prst="rect">
            <a:avLst/>
          </a:prstGeom>
          <a:noFill/>
        </p:spPr>
        <p:txBody>
          <a:bodyPr wrap="square" rtlCol="0">
            <a:spAutoFit/>
          </a:bodyPr>
          <a:lstStyle/>
          <a:p>
            <a:r>
              <a:rPr lang="en-GB" sz="1400" noProof="0" dirty="0">
                <a:solidFill>
                  <a:srgbClr val="00A3C3"/>
                </a:solidFill>
                <a:latin typeface="Arial" panose="020B0604020202020204" pitchFamily="34" charset="0"/>
                <a:cs typeface="Arial" panose="020B0604020202020204" pitchFamily="34" charset="0"/>
              </a:rPr>
              <a:t>Market price</a:t>
            </a:r>
          </a:p>
        </p:txBody>
      </p:sp>
      <p:sp>
        <p:nvSpPr>
          <p:cNvPr id="28" name="ZoneTexte 27">
            <a:extLst>
              <a:ext uri="{FF2B5EF4-FFF2-40B4-BE49-F238E27FC236}">
                <a16:creationId xmlns:a16="http://schemas.microsoft.com/office/drawing/2014/main" id="{B68A0D74-7AEE-82CD-1273-1524C8C0A426}"/>
              </a:ext>
            </a:extLst>
          </p:cNvPr>
          <p:cNvSpPr txBox="1"/>
          <p:nvPr/>
        </p:nvSpPr>
        <p:spPr>
          <a:xfrm>
            <a:off x="8484862" y="6432401"/>
            <a:ext cx="836772" cy="307777"/>
          </a:xfrm>
          <a:prstGeom prst="rect">
            <a:avLst/>
          </a:prstGeom>
          <a:noFill/>
        </p:spPr>
        <p:txBody>
          <a:bodyPr wrap="square" rtlCol="0">
            <a:spAutoFit/>
          </a:bodyPr>
          <a:lstStyle/>
          <a:p>
            <a:r>
              <a:rPr lang="en-GB" sz="1400" noProof="0" dirty="0">
                <a:solidFill>
                  <a:srgbClr val="00A3C3"/>
                </a:solidFill>
                <a:latin typeface="Arial" panose="020B0604020202020204" pitchFamily="34" charset="0"/>
                <a:cs typeface="Arial" panose="020B0604020202020204" pitchFamily="34" charset="0"/>
              </a:rPr>
              <a:t>Time</a:t>
            </a:r>
          </a:p>
        </p:txBody>
      </p:sp>
      <p:sp>
        <p:nvSpPr>
          <p:cNvPr id="31" name="Rectangle 30">
            <a:extLst>
              <a:ext uri="{FF2B5EF4-FFF2-40B4-BE49-F238E27FC236}">
                <a16:creationId xmlns:a16="http://schemas.microsoft.com/office/drawing/2014/main" id="{1F4A31DF-C1A3-0DA4-C6A8-17F4DF13ED2C}"/>
              </a:ext>
            </a:extLst>
          </p:cNvPr>
          <p:cNvSpPr/>
          <p:nvPr/>
        </p:nvSpPr>
        <p:spPr>
          <a:xfrm>
            <a:off x="4976039" y="4618696"/>
            <a:ext cx="4597694" cy="2680218"/>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ZoneTexte 4">
            <a:extLst>
              <a:ext uri="{FF2B5EF4-FFF2-40B4-BE49-F238E27FC236}">
                <a16:creationId xmlns:a16="http://schemas.microsoft.com/office/drawing/2014/main" id="{61C5A7AB-522D-9722-2970-DCC9D8FAFFE0}"/>
              </a:ext>
            </a:extLst>
          </p:cNvPr>
          <p:cNvSpPr txBox="1"/>
          <p:nvPr/>
        </p:nvSpPr>
        <p:spPr>
          <a:xfrm>
            <a:off x="5542836" y="6861642"/>
            <a:ext cx="794169" cy="307777"/>
          </a:xfrm>
          <a:prstGeom prst="rect">
            <a:avLst/>
          </a:prstGeom>
          <a:noFill/>
        </p:spPr>
        <p:txBody>
          <a:bodyPr wrap="square" rtlCol="0">
            <a:spAutoFit/>
          </a:bodyPr>
          <a:lstStyle/>
          <a:p>
            <a:r>
              <a:rPr lang="en-GB" sz="700" noProof="0" dirty="0">
                <a:latin typeface="Arial" panose="020B0604020202020204" pitchFamily="34" charset="0"/>
                <a:cs typeface="Arial" panose="020B0604020202020204" pitchFamily="34" charset="0"/>
              </a:rPr>
              <a:t>Fixed price (strike price)</a:t>
            </a:r>
          </a:p>
        </p:txBody>
      </p:sp>
      <p:sp>
        <p:nvSpPr>
          <p:cNvPr id="6" name="ZoneTexte 5">
            <a:extLst>
              <a:ext uri="{FF2B5EF4-FFF2-40B4-BE49-F238E27FC236}">
                <a16:creationId xmlns:a16="http://schemas.microsoft.com/office/drawing/2014/main" id="{8B806FA9-AB8C-4E7B-53EA-6695DFB949E1}"/>
              </a:ext>
            </a:extLst>
          </p:cNvPr>
          <p:cNvSpPr txBox="1"/>
          <p:nvPr/>
        </p:nvSpPr>
        <p:spPr>
          <a:xfrm>
            <a:off x="6792737" y="6858196"/>
            <a:ext cx="794169" cy="307777"/>
          </a:xfrm>
          <a:prstGeom prst="rect">
            <a:avLst/>
          </a:prstGeom>
          <a:noFill/>
        </p:spPr>
        <p:txBody>
          <a:bodyPr wrap="square" rtlCol="0">
            <a:spAutoFit/>
          </a:bodyPr>
          <a:lstStyle/>
          <a:p>
            <a:r>
              <a:rPr lang="en-GB" sz="700" noProof="0" dirty="0">
                <a:latin typeface="Arial" panose="020B0604020202020204" pitchFamily="34" charset="0"/>
                <a:cs typeface="Arial" panose="020B0604020202020204" pitchFamily="34" charset="0"/>
              </a:rPr>
              <a:t>Premium for the developer</a:t>
            </a:r>
          </a:p>
        </p:txBody>
      </p:sp>
      <p:sp>
        <p:nvSpPr>
          <p:cNvPr id="7" name="ZoneTexte 6">
            <a:extLst>
              <a:ext uri="{FF2B5EF4-FFF2-40B4-BE49-F238E27FC236}">
                <a16:creationId xmlns:a16="http://schemas.microsoft.com/office/drawing/2014/main" id="{FCFA644A-CEA4-F232-D389-886E72B6BD6E}"/>
              </a:ext>
            </a:extLst>
          </p:cNvPr>
          <p:cNvSpPr txBox="1"/>
          <p:nvPr/>
        </p:nvSpPr>
        <p:spPr>
          <a:xfrm>
            <a:off x="8123982" y="6864695"/>
            <a:ext cx="794169" cy="307777"/>
          </a:xfrm>
          <a:prstGeom prst="rect">
            <a:avLst/>
          </a:prstGeom>
          <a:noFill/>
        </p:spPr>
        <p:txBody>
          <a:bodyPr wrap="square" rtlCol="0">
            <a:spAutoFit/>
          </a:bodyPr>
          <a:lstStyle/>
          <a:p>
            <a:r>
              <a:rPr lang="en-GB" sz="700" noProof="0" dirty="0">
                <a:latin typeface="Arial" panose="020B0604020202020204" pitchFamily="34" charset="0"/>
                <a:cs typeface="Arial" panose="020B0604020202020204" pitchFamily="34" charset="0"/>
              </a:rPr>
              <a:t>Return for the community</a:t>
            </a:r>
          </a:p>
        </p:txBody>
      </p:sp>
    </p:spTree>
    <p:extLst>
      <p:ext uri="{BB962C8B-B14F-4D97-AF65-F5344CB8AC3E}">
        <p14:creationId xmlns:p14="http://schemas.microsoft.com/office/powerpoint/2010/main" val="3442573393"/>
      </p:ext>
    </p:extLst>
  </p:cSld>
  <p:clrMapOvr>
    <a:masterClrMapping/>
  </p:clrMapOvr>
  <p:extLst>
    <p:ext uri="{6950BFC3-D8DA-4A85-94F7-54DA5524770B}">
      <p188:commentRel xmlns:p188="http://schemas.microsoft.com/office/powerpoint/2018/8/main" r:id="rId2"/>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360A9AC-E780-541B-4961-5A6C00D13229}"/>
              </a:ext>
            </a:extLst>
          </p:cNvPr>
          <p:cNvSpPr txBox="1"/>
          <p:nvPr/>
        </p:nvSpPr>
        <p:spPr>
          <a:xfrm>
            <a:off x="2673985" y="1617444"/>
            <a:ext cx="5345430" cy="646331"/>
          </a:xfrm>
          <a:prstGeom prst="rect">
            <a:avLst/>
          </a:prstGeom>
          <a:noFill/>
        </p:spPr>
        <p:txBody>
          <a:bodyPr wrap="square">
            <a:spAutoFit/>
          </a:bodyPr>
          <a:lstStyle/>
          <a:p>
            <a:pPr algn="ctr"/>
            <a:r>
              <a:rPr lang="en-GB" sz="3600" noProof="0" dirty="0">
                <a:latin typeface="Arial" panose="020B0604020202020204" pitchFamily="34" charset="0"/>
                <a:cs typeface="Arial" panose="020B0604020202020204" pitchFamily="34" charset="0"/>
              </a:rPr>
              <a:t>PART IV:</a:t>
            </a:r>
          </a:p>
        </p:txBody>
      </p:sp>
      <p:sp>
        <p:nvSpPr>
          <p:cNvPr id="6" name="Rectangle 5">
            <a:extLst>
              <a:ext uri="{FF2B5EF4-FFF2-40B4-BE49-F238E27FC236}">
                <a16:creationId xmlns:a16="http://schemas.microsoft.com/office/drawing/2014/main" id="{77DBF3E1-6EE8-459B-5281-75973A801C2C}"/>
              </a:ext>
            </a:extLst>
          </p:cNvPr>
          <p:cNvSpPr/>
          <p:nvPr/>
        </p:nvSpPr>
        <p:spPr>
          <a:xfrm>
            <a:off x="127000" y="131359"/>
            <a:ext cx="10439400" cy="777003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8" name="Groupe 7">
            <a:extLst>
              <a:ext uri="{FF2B5EF4-FFF2-40B4-BE49-F238E27FC236}">
                <a16:creationId xmlns:a16="http://schemas.microsoft.com/office/drawing/2014/main" id="{9F4648F2-FEB0-6453-1012-C8A174544702}"/>
              </a:ext>
            </a:extLst>
          </p:cNvPr>
          <p:cNvGrpSpPr/>
          <p:nvPr/>
        </p:nvGrpSpPr>
        <p:grpSpPr>
          <a:xfrm>
            <a:off x="1155700" y="2664417"/>
            <a:ext cx="8382000" cy="2703916"/>
            <a:chOff x="1155699" y="3040446"/>
            <a:chExt cx="8382000" cy="2703916"/>
          </a:xfrm>
        </p:grpSpPr>
        <p:sp>
          <p:nvSpPr>
            <p:cNvPr id="4" name="ZoneTexte 3">
              <a:extLst>
                <a:ext uri="{FF2B5EF4-FFF2-40B4-BE49-F238E27FC236}">
                  <a16:creationId xmlns:a16="http://schemas.microsoft.com/office/drawing/2014/main" id="{4748E2A3-734C-4E75-E8A5-D7A41AE36113}"/>
                </a:ext>
              </a:extLst>
            </p:cNvPr>
            <p:cNvSpPr txBox="1"/>
            <p:nvPr/>
          </p:nvSpPr>
          <p:spPr>
            <a:xfrm>
              <a:off x="1470024" y="3330575"/>
              <a:ext cx="7753350" cy="2123658"/>
            </a:xfrm>
            <a:prstGeom prst="rect">
              <a:avLst/>
            </a:prstGeom>
            <a:noFill/>
          </p:spPr>
          <p:txBody>
            <a:bodyPr wrap="square">
              <a:spAutoFit/>
            </a:bodyPr>
            <a:lstStyle/>
            <a:p>
              <a:pPr algn="ctr"/>
              <a:r>
                <a:rPr lang="en-GB" sz="4400" noProof="0" dirty="0"/>
                <a:t>Understanding a residential electricity bill and the impact of self-production</a:t>
              </a:r>
              <a:endParaRPr lang="en-GB" sz="4000" noProof="0" dirty="0"/>
            </a:p>
          </p:txBody>
        </p:sp>
        <p:sp>
          <p:nvSpPr>
            <p:cNvPr id="7" name="Rectangle 6">
              <a:extLst>
                <a:ext uri="{FF2B5EF4-FFF2-40B4-BE49-F238E27FC236}">
                  <a16:creationId xmlns:a16="http://schemas.microsoft.com/office/drawing/2014/main" id="{AF2395B8-2F8F-1A15-8196-7E3EB7E7CC27}"/>
                </a:ext>
              </a:extLst>
            </p:cNvPr>
            <p:cNvSpPr/>
            <p:nvPr/>
          </p:nvSpPr>
          <p:spPr>
            <a:xfrm>
              <a:off x="1155699" y="3040446"/>
              <a:ext cx="8382000" cy="270391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2402919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F6392A7-7B4E-E5EA-44F0-F452D952AAFE}"/>
              </a:ext>
            </a:extLst>
          </p:cNvPr>
          <p:cNvSpPr txBox="1"/>
          <p:nvPr/>
        </p:nvSpPr>
        <p:spPr>
          <a:xfrm>
            <a:off x="589585" y="349892"/>
            <a:ext cx="9421673"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The electricity bill of a Belgian consumer</a:t>
            </a:r>
          </a:p>
        </p:txBody>
      </p:sp>
      <p:sp>
        <p:nvSpPr>
          <p:cNvPr id="12" name="ZoneTexte 11">
            <a:extLst>
              <a:ext uri="{FF2B5EF4-FFF2-40B4-BE49-F238E27FC236}">
                <a16:creationId xmlns:a16="http://schemas.microsoft.com/office/drawing/2014/main" id="{EC4BC401-C550-369B-85A4-E9CA81520AAE}"/>
              </a:ext>
            </a:extLst>
          </p:cNvPr>
          <p:cNvSpPr txBox="1"/>
          <p:nvPr/>
        </p:nvSpPr>
        <p:spPr>
          <a:xfrm>
            <a:off x="589585" y="1180746"/>
            <a:ext cx="9481515" cy="1323439"/>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surge in PV installations, particularly among private individuals, has transformed them into “prosumers”, who both produce and consume electricity. Before exploring the impact of individual renewable energy production on their electricity bills, let us first examine what it involves.</a:t>
            </a:r>
          </a:p>
        </p:txBody>
      </p:sp>
      <p:sp>
        <p:nvSpPr>
          <p:cNvPr id="14" name="ZoneTexte 13">
            <a:extLst>
              <a:ext uri="{FF2B5EF4-FFF2-40B4-BE49-F238E27FC236}">
                <a16:creationId xmlns:a16="http://schemas.microsoft.com/office/drawing/2014/main" id="{22346C97-F7E5-6ED2-CC8E-9D84B16B9CFF}"/>
              </a:ext>
            </a:extLst>
          </p:cNvPr>
          <p:cNvSpPr txBox="1"/>
          <p:nvPr/>
        </p:nvSpPr>
        <p:spPr>
          <a:xfrm>
            <a:off x="587699" y="2873374"/>
            <a:ext cx="9483401" cy="4401205"/>
          </a:xfrm>
          <a:prstGeom prst="rect">
            <a:avLst/>
          </a:prstGeom>
          <a:noFill/>
        </p:spPr>
        <p:txBody>
          <a:bodyPr wrap="square">
            <a:spAutoFit/>
          </a:bodyPr>
          <a:lstStyle/>
          <a:p>
            <a:pPr algn="just"/>
            <a:r>
              <a:rPr lang="en-GB" sz="2000" noProof="0" dirty="0"/>
              <a:t>The electricity bill for an individual comprises four components:</a:t>
            </a:r>
          </a:p>
          <a:p>
            <a:pPr algn="just"/>
            <a:endParaRPr lang="en-GB" sz="2000" noProof="0" dirty="0"/>
          </a:p>
          <a:p>
            <a:pPr algn="just"/>
            <a:r>
              <a:rPr lang="en-GB" sz="2000" b="1" noProof="0" dirty="0">
                <a:solidFill>
                  <a:schemeClr val="tx1"/>
                </a:solidFill>
              </a:rPr>
              <a:t>1. </a:t>
            </a:r>
            <a:r>
              <a:rPr lang="en-GB" sz="2000" b="1" noProof="0" dirty="0">
                <a:solidFill>
                  <a:srgbClr val="4F81BD"/>
                </a:solidFill>
              </a:rPr>
              <a:t>Cost of energy</a:t>
            </a:r>
            <a:r>
              <a:rPr lang="en-GB" sz="2000" noProof="0" dirty="0">
                <a:solidFill>
                  <a:schemeClr val="tx1"/>
                </a:solidFill>
              </a:rPr>
              <a:t>:</a:t>
            </a:r>
            <a:r>
              <a:rPr lang="en-GB" sz="2000" b="1" noProof="0" dirty="0">
                <a:solidFill>
                  <a:srgbClr val="4F81BD"/>
                </a:solidFill>
              </a:rPr>
              <a:t> </a:t>
            </a:r>
            <a:r>
              <a:rPr lang="en-GB" sz="2000" noProof="0" dirty="0"/>
              <a:t>The cost of the electricity actually consumed, determined by the tariff of the chosen supplier. This cost varies according to contracts, applied tariffs (fixed or variable), and level of consumption.</a:t>
            </a:r>
          </a:p>
          <a:p>
            <a:pPr algn="just"/>
            <a:endParaRPr lang="en-GB" sz="2000" noProof="0" dirty="0"/>
          </a:p>
          <a:p>
            <a:pPr algn="just"/>
            <a:r>
              <a:rPr lang="en-GB" sz="2000" b="1" noProof="0" dirty="0"/>
              <a:t>2. </a:t>
            </a:r>
            <a:r>
              <a:rPr lang="en-GB" sz="2000" b="1" noProof="0" dirty="0">
                <a:solidFill>
                  <a:srgbClr val="C0504D"/>
                </a:solidFill>
                <a:latin typeface="Arial" panose="020B0604020202020204" pitchFamily="34" charset="0"/>
                <a:cs typeface="Arial" panose="020B0604020202020204" pitchFamily="34" charset="0"/>
              </a:rPr>
              <a:t>Renewable energy (RE) contribution</a:t>
            </a:r>
            <a:r>
              <a:rPr lang="en-GB" sz="2000" noProof="0" dirty="0">
                <a:latin typeface="Arial" panose="020B0604020202020204" pitchFamily="34" charset="0"/>
                <a:cs typeface="Arial" panose="020B0604020202020204" pitchFamily="34" charset="0"/>
              </a:rPr>
              <a:t>:</a:t>
            </a:r>
            <a:r>
              <a:rPr lang="en-GB" sz="2000" b="1" noProof="0" dirty="0">
                <a:latin typeface="Arial" panose="020B0604020202020204" pitchFamily="34" charset="0"/>
                <a:cs typeface="Arial" panose="020B0604020202020204" pitchFamily="34" charset="0"/>
              </a:rPr>
              <a:t> </a:t>
            </a:r>
            <a:r>
              <a:rPr lang="en-GB" sz="2000" noProof="0" dirty="0">
                <a:latin typeface="Arial" panose="020B0604020202020204" pitchFamily="34" charset="0"/>
                <a:cs typeface="Arial" panose="020B0604020202020204" pitchFamily="34" charset="0"/>
              </a:rPr>
              <a:t>The costs of policies designed to encourage the development of renewable energy, such as feed-in tariffs.</a:t>
            </a:r>
          </a:p>
          <a:p>
            <a:pPr algn="just"/>
            <a:endParaRPr lang="en-GB" sz="2000" noProof="0" dirty="0"/>
          </a:p>
          <a:p>
            <a:pPr algn="just"/>
            <a:r>
              <a:rPr lang="en-GB" sz="2000" b="1" noProof="0" dirty="0"/>
              <a:t>3. </a:t>
            </a:r>
            <a:r>
              <a:rPr lang="en-GB" sz="2000" b="1" noProof="0" dirty="0">
                <a:solidFill>
                  <a:srgbClr val="9BBB59"/>
                </a:solidFill>
              </a:rPr>
              <a:t>Grid fees</a:t>
            </a:r>
            <a:r>
              <a:rPr lang="en-GB" sz="2000" noProof="0" dirty="0"/>
              <a:t>:</a:t>
            </a:r>
            <a:r>
              <a:rPr lang="en-GB" sz="2000" b="1" noProof="0" dirty="0"/>
              <a:t> </a:t>
            </a:r>
            <a:r>
              <a:rPr lang="en-GB" sz="2000" noProof="0" dirty="0"/>
              <a:t>Transmission costs billed by the TSO for the transport of high-voltage electricity and distribution costs billed by the DSO for the distribution of electricity to the individual’s home.</a:t>
            </a:r>
          </a:p>
          <a:p>
            <a:pPr algn="just"/>
            <a:endParaRPr lang="en-GB" sz="2000" noProof="0" dirty="0"/>
          </a:p>
          <a:p>
            <a:pPr algn="just"/>
            <a:r>
              <a:rPr lang="en-GB" sz="2000" b="1" noProof="0" dirty="0"/>
              <a:t>4. </a:t>
            </a:r>
            <a:r>
              <a:rPr lang="en-GB" sz="2000" b="1" noProof="0" dirty="0">
                <a:solidFill>
                  <a:srgbClr val="8064A2"/>
                </a:solidFill>
              </a:rPr>
              <a:t>Taxes and levies</a:t>
            </a:r>
            <a:r>
              <a:rPr lang="en-GB" sz="2000" noProof="0" dirty="0"/>
              <a:t>:</a:t>
            </a:r>
            <a:r>
              <a:rPr lang="en-GB" sz="2000" b="1" noProof="0" dirty="0"/>
              <a:t> </a:t>
            </a:r>
            <a:r>
              <a:rPr lang="en-GB" sz="2000" noProof="0" dirty="0"/>
              <a:t>Levies, contributions, federal and regional taxes.</a:t>
            </a:r>
          </a:p>
        </p:txBody>
      </p:sp>
      <p:sp>
        <p:nvSpPr>
          <p:cNvPr id="2" name="Slide Number Placeholder 6">
            <a:extLst>
              <a:ext uri="{FF2B5EF4-FFF2-40B4-BE49-F238E27FC236}">
                <a16:creationId xmlns:a16="http://schemas.microsoft.com/office/drawing/2014/main" id="{E6B28A57-7031-809F-08B9-AE89259672D1}"/>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49</a:t>
            </a:fld>
            <a:endParaRPr lang="en-GB" sz="1350" spc="80" noProof="0" dirty="0"/>
          </a:p>
        </p:txBody>
      </p:sp>
    </p:spTree>
    <p:extLst>
      <p:ext uri="{BB962C8B-B14F-4D97-AF65-F5344CB8AC3E}">
        <p14:creationId xmlns:p14="http://schemas.microsoft.com/office/powerpoint/2010/main" val="121826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0637A7D9-4972-6886-1EC7-5AEB5AAD5FB7}"/>
              </a:ext>
            </a:extLst>
          </p:cNvPr>
          <p:cNvPicPr/>
          <p:nvPr/>
        </p:nvPicPr>
        <p:blipFill rotWithShape="1">
          <a:blip r:embed="rId3" cstate="print"/>
          <a:srcRect r="7650" b="46529"/>
          <a:stretch/>
        </p:blipFill>
        <p:spPr>
          <a:xfrm>
            <a:off x="1288057" y="1415086"/>
            <a:ext cx="3181840" cy="2946079"/>
          </a:xfrm>
          <a:prstGeom prst="rect">
            <a:avLst/>
          </a:prstGeom>
        </p:spPr>
      </p:pic>
      <p:sp>
        <p:nvSpPr>
          <p:cNvPr id="7" name="TextBox 1">
            <a:extLst>
              <a:ext uri="{FF2B5EF4-FFF2-40B4-BE49-F238E27FC236}">
                <a16:creationId xmlns:a16="http://schemas.microsoft.com/office/drawing/2014/main" id="{2D562E1F-4799-48E7-1B7B-CC46900B1D7B}"/>
              </a:ext>
            </a:extLst>
          </p:cNvPr>
          <p:cNvSpPr txBox="1"/>
          <p:nvPr/>
        </p:nvSpPr>
        <p:spPr>
          <a:xfrm>
            <a:off x="1069146" y="4624123"/>
            <a:ext cx="3657271" cy="523220"/>
          </a:xfrm>
          <a:prstGeom prst="rect">
            <a:avLst/>
          </a:prstGeom>
          <a:noFill/>
        </p:spPr>
        <p:txBody>
          <a:bodyPr wrap="square">
            <a:spAutoFit/>
          </a:bodyPr>
          <a:lstStyle/>
          <a:p>
            <a:pPr algn="ctr"/>
            <a:r>
              <a:rPr lang="en-GB" sz="1400" i="1" noProof="0" dirty="0">
                <a:latin typeface="Arial" panose="020B0604020202020204" pitchFamily="34" charset="0"/>
                <a:cs typeface="Arial" panose="020B0604020202020204" pitchFamily="34" charset="0"/>
              </a:rPr>
              <a:t>Evolution of global CO</a:t>
            </a:r>
            <a:r>
              <a:rPr lang="en-GB" sz="1400" i="1" baseline="-25000" noProof="0" dirty="0">
                <a:latin typeface="Arial" panose="020B0604020202020204" pitchFamily="34" charset="0"/>
                <a:cs typeface="Arial" panose="020B0604020202020204" pitchFamily="34" charset="0"/>
              </a:rPr>
              <a:t>2</a:t>
            </a:r>
            <a:r>
              <a:rPr lang="en-GB" sz="1400" i="1" noProof="0" dirty="0">
                <a:latin typeface="Arial" panose="020B0604020202020204" pitchFamily="34" charset="0"/>
                <a:cs typeface="Arial" panose="020B0604020202020204" pitchFamily="34" charset="0"/>
              </a:rPr>
              <a:t> concentration (ppm) over the last millennium.</a:t>
            </a:r>
            <a:endParaRPr lang="en-GB" sz="1400" noProof="0" dirty="0">
              <a:latin typeface="Arial" panose="020B0604020202020204" pitchFamily="34" charset="0"/>
              <a:cs typeface="Arial" panose="020B0604020202020204" pitchFamily="34" charset="0"/>
            </a:endParaRPr>
          </a:p>
        </p:txBody>
      </p:sp>
      <p:graphicFrame>
        <p:nvGraphicFramePr>
          <p:cNvPr id="8" name="Chart 9">
            <a:extLst>
              <a:ext uri="{FF2B5EF4-FFF2-40B4-BE49-F238E27FC236}">
                <a16:creationId xmlns:a16="http://schemas.microsoft.com/office/drawing/2014/main" id="{535C64F0-5872-DCF7-1120-6E5D1148FBDF}"/>
              </a:ext>
            </a:extLst>
          </p:cNvPr>
          <p:cNvGraphicFramePr>
            <a:graphicFrameLocks/>
          </p:cNvGraphicFramePr>
          <p:nvPr>
            <p:extLst>
              <p:ext uri="{D42A27DB-BD31-4B8C-83A1-F6EECF244321}">
                <p14:modId xmlns:p14="http://schemas.microsoft.com/office/powerpoint/2010/main" val="2839958054"/>
              </p:ext>
            </p:extLst>
          </p:nvPr>
        </p:nvGraphicFramePr>
        <p:xfrm>
          <a:off x="6126282" y="1328002"/>
          <a:ext cx="3304167" cy="30331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0">
            <a:extLst>
              <a:ext uri="{FF2B5EF4-FFF2-40B4-BE49-F238E27FC236}">
                <a16:creationId xmlns:a16="http://schemas.microsoft.com/office/drawing/2014/main" id="{5E2D4C30-E866-CEBE-6673-433437CB3BB9}"/>
              </a:ext>
            </a:extLst>
          </p:cNvPr>
          <p:cNvSpPr txBox="1"/>
          <p:nvPr/>
        </p:nvSpPr>
        <p:spPr>
          <a:xfrm>
            <a:off x="5962889" y="4624123"/>
            <a:ext cx="3657271" cy="523220"/>
          </a:xfrm>
          <a:prstGeom prst="rect">
            <a:avLst/>
          </a:prstGeom>
          <a:noFill/>
        </p:spPr>
        <p:txBody>
          <a:bodyPr wrap="square">
            <a:spAutoFit/>
          </a:bodyPr>
          <a:lstStyle/>
          <a:p>
            <a:pPr algn="ctr"/>
            <a:r>
              <a:rPr lang="en-GB" sz="1400" i="1" noProof="0" dirty="0">
                <a:latin typeface="Arial" panose="020B0604020202020204" pitchFamily="34" charset="0"/>
                <a:cs typeface="Arial" panose="020B0604020202020204" pitchFamily="34" charset="0"/>
              </a:rPr>
              <a:t>Evolution of global CO</a:t>
            </a:r>
            <a:r>
              <a:rPr lang="en-GB" sz="1400" i="1" baseline="-25000" noProof="0" dirty="0">
                <a:latin typeface="Arial" panose="020B0604020202020204" pitchFamily="34" charset="0"/>
                <a:cs typeface="Arial" panose="020B0604020202020204" pitchFamily="34" charset="0"/>
              </a:rPr>
              <a:t>2</a:t>
            </a:r>
            <a:r>
              <a:rPr lang="en-GB" sz="1400" i="1" noProof="0" dirty="0">
                <a:latin typeface="Arial" panose="020B0604020202020204" pitchFamily="34" charset="0"/>
                <a:cs typeface="Arial" panose="020B0604020202020204" pitchFamily="34" charset="0"/>
              </a:rPr>
              <a:t> concentration (ppm) over the last century.</a:t>
            </a:r>
            <a:endParaRPr lang="en-GB" sz="1400" noProof="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439F18E-F3B8-437E-E761-AA3DDF4A262E}"/>
              </a:ext>
            </a:extLst>
          </p:cNvPr>
          <p:cNvSpPr/>
          <p:nvPr/>
        </p:nvSpPr>
        <p:spPr>
          <a:xfrm>
            <a:off x="1069147" y="1236536"/>
            <a:ext cx="3657271" cy="327050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Rectangle 14">
            <a:extLst>
              <a:ext uri="{FF2B5EF4-FFF2-40B4-BE49-F238E27FC236}">
                <a16:creationId xmlns:a16="http://schemas.microsoft.com/office/drawing/2014/main" id="{53571316-4B22-140E-F0EE-F419C9214E25}"/>
              </a:ext>
            </a:extLst>
          </p:cNvPr>
          <p:cNvSpPr/>
          <p:nvPr/>
        </p:nvSpPr>
        <p:spPr>
          <a:xfrm>
            <a:off x="5962889" y="1236535"/>
            <a:ext cx="3657271" cy="327050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ZoneTexte 2">
            <a:extLst>
              <a:ext uri="{FF2B5EF4-FFF2-40B4-BE49-F238E27FC236}">
                <a16:creationId xmlns:a16="http://schemas.microsoft.com/office/drawing/2014/main" id="{FC7D346B-FBB4-3207-7475-AD1FB30FC099}"/>
              </a:ext>
            </a:extLst>
          </p:cNvPr>
          <p:cNvSpPr txBox="1"/>
          <p:nvPr/>
        </p:nvSpPr>
        <p:spPr>
          <a:xfrm>
            <a:off x="589585" y="349892"/>
            <a:ext cx="9421673"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Challenges of the energy transition: </a:t>
            </a:r>
            <a:r>
              <a:rPr lang="en-GB" sz="2400" b="1" noProof="0" dirty="0"/>
              <a:t>reducing CO</a:t>
            </a:r>
            <a:r>
              <a:rPr lang="en-GB" sz="2400" b="1" baseline="-25000" noProof="0" dirty="0"/>
              <a:t>2</a:t>
            </a:r>
            <a:r>
              <a:rPr lang="en-GB" sz="2400" b="1" noProof="0" dirty="0"/>
              <a:t> </a:t>
            </a:r>
            <a:r>
              <a:rPr lang="en-GB" sz="2400" b="1" noProof="0" dirty="0" err="1"/>
              <a:t>emmisions</a:t>
            </a:r>
            <a:endParaRPr lang="en-GB" sz="2400" b="1" noProof="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0884178D-7229-43B6-7023-349453232643}"/>
              </a:ext>
            </a:extLst>
          </p:cNvPr>
          <p:cNvSpPr txBox="1"/>
          <p:nvPr/>
        </p:nvSpPr>
        <p:spPr>
          <a:xfrm>
            <a:off x="589585" y="5454861"/>
            <a:ext cx="9421672" cy="2092881"/>
          </a:xfrm>
          <a:prstGeom prst="rect">
            <a:avLst/>
          </a:prstGeom>
          <a:noFill/>
        </p:spPr>
        <p:txBody>
          <a:bodyPr wrap="square">
            <a:spAutoFit/>
          </a:bodyPr>
          <a:lstStyle/>
          <a:p>
            <a:pPr algn="just"/>
            <a:r>
              <a:rPr lang="en-GB" sz="2000" noProof="0" dirty="0"/>
              <a:t>The acronym “ppm” stands for “parts per million”. It indicates the number of CO</a:t>
            </a:r>
            <a:r>
              <a:rPr lang="en-GB" sz="2000" baseline="-25000" noProof="0" dirty="0"/>
              <a:t>2</a:t>
            </a:r>
            <a:r>
              <a:rPr lang="en-GB" sz="2000" noProof="0" dirty="0"/>
              <a:t> molecules per million molecules of air.</a:t>
            </a:r>
          </a:p>
          <a:p>
            <a:pPr algn="just"/>
            <a:endParaRPr lang="en-GB" sz="1000" noProof="0" dirty="0"/>
          </a:p>
          <a:p>
            <a:pPr algn="just"/>
            <a:r>
              <a:rPr lang="en-GB" sz="2000" noProof="0" dirty="0"/>
              <a:t>A rise in the concentration of CO</a:t>
            </a:r>
            <a:r>
              <a:rPr lang="en-GB" sz="2000" baseline="-25000" noProof="0" dirty="0"/>
              <a:t>2</a:t>
            </a:r>
            <a:r>
              <a:rPr lang="en-GB" sz="2000" noProof="0" dirty="0"/>
              <a:t> in the atmosphere has been observed since the Industrial Revolution in the 18th century, and this increase continues today. It contributes to an intensified greenhouse effect that results in climate change, such as a rise in average global temperatures and more extreme climate events.</a:t>
            </a:r>
          </a:p>
        </p:txBody>
      </p:sp>
      <p:sp>
        <p:nvSpPr>
          <p:cNvPr id="4" name="Slide Number Placeholder 6">
            <a:extLst>
              <a:ext uri="{FF2B5EF4-FFF2-40B4-BE49-F238E27FC236}">
                <a16:creationId xmlns:a16="http://schemas.microsoft.com/office/drawing/2014/main" id="{BA634730-24FF-2FDB-6165-729C676729AD}"/>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a:t>
            </a:fld>
            <a:endParaRPr lang="en-GB" sz="1350" spc="80" noProof="0" dirty="0"/>
          </a:p>
        </p:txBody>
      </p:sp>
    </p:spTree>
    <p:extLst>
      <p:ext uri="{BB962C8B-B14F-4D97-AF65-F5344CB8AC3E}">
        <p14:creationId xmlns:p14="http://schemas.microsoft.com/office/powerpoint/2010/main" val="1891094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E864C9F-AAED-6D1A-9440-20381EFCB3DF}"/>
              </a:ext>
            </a:extLst>
          </p:cNvPr>
          <p:cNvSpPr txBox="1"/>
          <p:nvPr/>
        </p:nvSpPr>
        <p:spPr>
          <a:xfrm>
            <a:off x="588098" y="6545386"/>
            <a:ext cx="9421673" cy="1015663"/>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peak/off-peak hours billing system charges different rates for electricity based on the time of day. Full hours, during high demand periods, have higher rates, while off-peak hours, during low demand periods, have reduced rates.</a:t>
            </a:r>
          </a:p>
        </p:txBody>
      </p:sp>
      <p:sp>
        <p:nvSpPr>
          <p:cNvPr id="9" name="ZoneTexte 8">
            <a:extLst>
              <a:ext uri="{FF2B5EF4-FFF2-40B4-BE49-F238E27FC236}">
                <a16:creationId xmlns:a16="http://schemas.microsoft.com/office/drawing/2014/main" id="{40BCFB3E-9766-0943-4E42-53A9823FF732}"/>
              </a:ext>
            </a:extLst>
          </p:cNvPr>
          <p:cNvSpPr txBox="1"/>
          <p:nvPr/>
        </p:nvSpPr>
        <p:spPr>
          <a:xfrm>
            <a:off x="589585" y="349892"/>
            <a:ext cx="9421673" cy="461665"/>
          </a:xfrm>
          <a:prstGeom prst="rect">
            <a:avLst/>
          </a:prstGeom>
          <a:noFill/>
        </p:spPr>
        <p:txBody>
          <a:bodyPr wrap="square">
            <a:spAutoFit/>
          </a:bodyPr>
          <a:lstStyle/>
          <a:p>
            <a:r>
              <a:rPr lang="en-GB" sz="2400" b="1" noProof="0" dirty="0"/>
              <a:t>Composition of an electricity tariff sheet</a:t>
            </a:r>
            <a:endParaRPr lang="en-GB" sz="2400" b="1" noProof="0" dirty="0">
              <a:latin typeface="Arial" panose="020B0604020202020204" pitchFamily="34" charset="0"/>
              <a:cs typeface="Arial" panose="020B0604020202020204" pitchFamily="34" charset="0"/>
            </a:endParaRPr>
          </a:p>
        </p:txBody>
      </p:sp>
      <p:grpSp>
        <p:nvGrpSpPr>
          <p:cNvPr id="15" name="Groupe 14">
            <a:extLst>
              <a:ext uri="{FF2B5EF4-FFF2-40B4-BE49-F238E27FC236}">
                <a16:creationId xmlns:a16="http://schemas.microsoft.com/office/drawing/2014/main" id="{B275C495-16DB-006C-16F6-0EAC6F30A5FA}"/>
              </a:ext>
            </a:extLst>
          </p:cNvPr>
          <p:cNvGrpSpPr/>
          <p:nvPr/>
        </p:nvGrpSpPr>
        <p:grpSpPr>
          <a:xfrm>
            <a:off x="1637312" y="1123215"/>
            <a:ext cx="7418776" cy="5192298"/>
            <a:chOff x="1612900" y="1025639"/>
            <a:chExt cx="7467600" cy="5226468"/>
          </a:xfrm>
        </p:grpSpPr>
        <p:sp>
          <p:nvSpPr>
            <p:cNvPr id="4" name="object 3">
              <a:extLst>
                <a:ext uri="{FF2B5EF4-FFF2-40B4-BE49-F238E27FC236}">
                  <a16:creationId xmlns:a16="http://schemas.microsoft.com/office/drawing/2014/main" id="{9441AE01-9FAB-592F-36DB-74A209014169}"/>
                </a:ext>
              </a:extLst>
            </p:cNvPr>
            <p:cNvSpPr txBox="1"/>
            <p:nvPr/>
          </p:nvSpPr>
          <p:spPr>
            <a:xfrm>
              <a:off x="1900440" y="5828425"/>
              <a:ext cx="6799960" cy="423682"/>
            </a:xfrm>
            <a:prstGeom prst="rect">
              <a:avLst/>
            </a:prstGeom>
          </p:spPr>
          <p:txBody>
            <a:bodyPr vert="horz" wrap="square" lIns="0" tIns="49011" rIns="0" bIns="0" rtlCol="0">
              <a:spAutoFit/>
            </a:bodyPr>
            <a:lstStyle/>
            <a:p>
              <a:pPr marL="10582" marR="4456" algn="ctr">
                <a:lnSpc>
                  <a:spcPct val="89800"/>
                </a:lnSpc>
                <a:spcBef>
                  <a:spcPts val="386"/>
                </a:spcBef>
              </a:pPr>
              <a:r>
                <a:rPr lang="en-GB" sz="1400" i="1" spc="-18" noProof="0" dirty="0">
                  <a:latin typeface="Arial" panose="020B0604020202020204" pitchFamily="34" charset="0"/>
                  <a:cs typeface="Arial" panose="020B0604020202020204" pitchFamily="34" charset="0"/>
                </a:rPr>
                <a:t>Data </a:t>
              </a:r>
              <a:r>
                <a:rPr lang="en-GB" sz="1400" i="1" spc="-22" noProof="0" dirty="0">
                  <a:latin typeface="Arial" panose="020B0604020202020204" pitchFamily="34" charset="0"/>
                  <a:cs typeface="Arial" panose="020B0604020202020204" pitchFamily="34" charset="0"/>
                </a:rPr>
                <a:t>for</a:t>
              </a:r>
              <a:r>
                <a:rPr lang="en-GB" sz="1400" i="1" spc="-18" noProof="0" dirty="0">
                  <a:latin typeface="Arial" panose="020B0604020202020204" pitchFamily="34" charset="0"/>
                  <a:cs typeface="Arial" panose="020B0604020202020204" pitchFamily="34" charset="0"/>
                </a:rPr>
                <a:t> May </a:t>
              </a:r>
              <a:r>
                <a:rPr lang="en-GB" sz="1400" i="1" noProof="0" dirty="0">
                  <a:latin typeface="Arial" panose="020B0604020202020204" pitchFamily="34" charset="0"/>
                  <a:cs typeface="Arial" panose="020B0604020202020204" pitchFamily="34" charset="0"/>
                </a:rPr>
                <a:t>2023 </a:t>
              </a:r>
              <a:r>
                <a:rPr lang="en-GB" sz="1400" i="1" spc="-544" noProof="0" dirty="0">
                  <a:latin typeface="Arial" panose="020B0604020202020204" pitchFamily="34" charset="0"/>
                  <a:cs typeface="Arial" panose="020B0604020202020204" pitchFamily="34" charset="0"/>
                </a:rPr>
                <a:t> </a:t>
              </a:r>
              <a:r>
                <a:rPr lang="en-GB" sz="1400" i="1" spc="-22" noProof="0" dirty="0">
                  <a:latin typeface="Arial" panose="020B0604020202020204" pitchFamily="34" charset="0"/>
                  <a:cs typeface="Arial" panose="020B0604020202020204" pitchFamily="34" charset="0"/>
                </a:rPr>
                <a:t>for</a:t>
              </a:r>
              <a:r>
                <a:rPr lang="en-GB" sz="1400" i="1" spc="-9" noProof="0" dirty="0">
                  <a:latin typeface="Arial" panose="020B0604020202020204" pitchFamily="34" charset="0"/>
                  <a:cs typeface="Arial" panose="020B0604020202020204" pitchFamily="34" charset="0"/>
                </a:rPr>
                <a:t> </a:t>
              </a:r>
              <a:r>
                <a:rPr lang="en-GB" sz="1400" i="1" noProof="0" dirty="0">
                  <a:latin typeface="Arial" panose="020B0604020202020204" pitchFamily="34" charset="0"/>
                  <a:cs typeface="Arial" panose="020B0604020202020204" pitchFamily="34" charset="0"/>
                </a:rPr>
                <a:t>a</a:t>
              </a:r>
              <a:r>
                <a:rPr lang="en-GB" sz="1400" i="1" spc="-9" noProof="0" dirty="0">
                  <a:latin typeface="Arial" panose="020B0604020202020204" pitchFamily="34" charset="0"/>
                  <a:cs typeface="Arial" panose="020B0604020202020204" pitchFamily="34" charset="0"/>
                </a:rPr>
                <a:t> residential </a:t>
              </a:r>
              <a:r>
                <a:rPr lang="en-GB" sz="1400" i="1" spc="-13" noProof="0" dirty="0">
                  <a:latin typeface="Arial" panose="020B0604020202020204" pitchFamily="34" charset="0"/>
                  <a:cs typeface="Arial" panose="020B0604020202020204" pitchFamily="34" charset="0"/>
                </a:rPr>
                <a:t>customer located </a:t>
              </a:r>
              <a:r>
                <a:rPr lang="en-GB" sz="1400" i="1" spc="-4" noProof="0" dirty="0">
                  <a:latin typeface="Arial" panose="020B0604020202020204" pitchFamily="34" charset="0"/>
                  <a:cs typeface="Arial" panose="020B0604020202020204" pitchFamily="34" charset="0"/>
                </a:rPr>
                <a:t>in the </a:t>
              </a:r>
              <a:r>
                <a:rPr lang="en-GB" sz="1400" i="1" spc="-18" noProof="0" dirty="0">
                  <a:latin typeface="Arial" panose="020B0604020202020204" pitchFamily="34" charset="0"/>
                  <a:cs typeface="Arial" panose="020B0604020202020204" pitchFamily="34" charset="0"/>
                </a:rPr>
                <a:t>Walloon </a:t>
              </a:r>
              <a:r>
                <a:rPr lang="en-GB" sz="1400" i="1" spc="-9" noProof="0" dirty="0">
                  <a:latin typeface="Arial" panose="020B0604020202020204" pitchFamily="34" charset="0"/>
                  <a:cs typeface="Arial" panose="020B0604020202020204" pitchFamily="34" charset="0"/>
                </a:rPr>
                <a:t>Region, </a:t>
              </a:r>
              <a:r>
                <a:rPr lang="en-GB" sz="1400" i="1" spc="-4" noProof="0" dirty="0">
                  <a:latin typeface="Arial" panose="020B0604020202020204" pitchFamily="34" charset="0"/>
                  <a:cs typeface="Arial" panose="020B0604020202020204" pitchFamily="34" charset="0"/>
                </a:rPr>
                <a:t>Belgium,                   and </a:t>
              </a:r>
              <a:r>
                <a:rPr lang="en-GB" sz="1400" i="1" spc="-9" noProof="0" dirty="0">
                  <a:latin typeface="Arial" panose="020B0604020202020204" pitchFamily="34" charset="0"/>
                  <a:cs typeface="Arial" panose="020B0604020202020204" pitchFamily="34" charset="0"/>
                </a:rPr>
                <a:t>connected </a:t>
              </a:r>
              <a:r>
                <a:rPr lang="en-GB" sz="1400" i="1" spc="-13" noProof="0" dirty="0">
                  <a:latin typeface="Arial" panose="020B0604020202020204" pitchFamily="34" charset="0"/>
                  <a:cs typeface="Arial" panose="020B0604020202020204" pitchFamily="34" charset="0"/>
                </a:rPr>
                <a:t>to </a:t>
              </a:r>
              <a:r>
                <a:rPr lang="en-GB" sz="1400" i="1" noProof="0" dirty="0">
                  <a:latin typeface="Arial" panose="020B0604020202020204" pitchFamily="34" charset="0"/>
                  <a:cs typeface="Arial" panose="020B0604020202020204" pitchFamily="34" charset="0"/>
                </a:rPr>
                <a:t>the</a:t>
              </a:r>
              <a:r>
                <a:rPr lang="en-GB" sz="1400" i="1" spc="-31" noProof="0" dirty="0">
                  <a:latin typeface="Arial" panose="020B0604020202020204" pitchFamily="34" charset="0"/>
                  <a:cs typeface="Arial" panose="020B0604020202020204" pitchFamily="34" charset="0"/>
                </a:rPr>
                <a:t> </a:t>
              </a:r>
              <a:r>
                <a:rPr lang="en-GB" sz="1400" i="1" spc="-18" noProof="0" dirty="0">
                  <a:latin typeface="Arial" panose="020B0604020202020204" pitchFamily="34" charset="0"/>
                  <a:cs typeface="Arial" panose="020B0604020202020204" pitchFamily="34" charset="0"/>
                </a:rPr>
                <a:t>RESA</a:t>
              </a:r>
              <a:r>
                <a:rPr lang="en-GB" sz="1400" i="1" spc="-22" noProof="0" dirty="0">
                  <a:latin typeface="Arial" panose="020B0604020202020204" pitchFamily="34" charset="0"/>
                  <a:cs typeface="Arial" panose="020B0604020202020204" pitchFamily="34" charset="0"/>
                </a:rPr>
                <a:t> </a:t>
              </a:r>
              <a:r>
                <a:rPr lang="en-GB" sz="1400" i="1" spc="-9" noProof="0" dirty="0">
                  <a:latin typeface="Arial" panose="020B0604020202020204" pitchFamily="34" charset="0"/>
                  <a:cs typeface="Arial" panose="020B0604020202020204" pitchFamily="34" charset="0"/>
                </a:rPr>
                <a:t>network.</a:t>
              </a:r>
              <a:endParaRPr lang="en-GB" sz="1400" i="1" noProof="0"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2568A8A1-45BC-C851-86CA-02C0A473B272}"/>
                </a:ext>
              </a:extLst>
            </p:cNvPr>
            <p:cNvGrpSpPr/>
            <p:nvPr/>
          </p:nvGrpSpPr>
          <p:grpSpPr>
            <a:xfrm>
              <a:off x="1765061" y="1104025"/>
              <a:ext cx="7163278" cy="4553395"/>
              <a:chOff x="3021555" y="101981"/>
              <a:chExt cx="6740491" cy="4284648"/>
            </a:xfrm>
          </p:grpSpPr>
          <p:pic>
            <p:nvPicPr>
              <p:cNvPr id="12" name="object 4">
                <a:extLst>
                  <a:ext uri="{FF2B5EF4-FFF2-40B4-BE49-F238E27FC236}">
                    <a16:creationId xmlns:a16="http://schemas.microsoft.com/office/drawing/2014/main" id="{790FD6B2-FF96-A383-53F1-F9987D95E3BC}"/>
                  </a:ext>
                </a:extLst>
              </p:cNvPr>
              <p:cNvPicPr/>
              <p:nvPr/>
            </p:nvPicPr>
            <p:blipFill rotWithShape="1">
              <a:blip r:embed="rId2" cstate="print"/>
              <a:srcRect b="68140"/>
              <a:stretch/>
            </p:blipFill>
            <p:spPr>
              <a:xfrm>
                <a:off x="3021555" y="101981"/>
                <a:ext cx="6740491" cy="1481013"/>
              </a:xfrm>
              <a:prstGeom prst="rect">
                <a:avLst/>
              </a:prstGeom>
            </p:spPr>
          </p:pic>
          <p:pic>
            <p:nvPicPr>
              <p:cNvPr id="13" name="object 4">
                <a:extLst>
                  <a:ext uri="{FF2B5EF4-FFF2-40B4-BE49-F238E27FC236}">
                    <a16:creationId xmlns:a16="http://schemas.microsoft.com/office/drawing/2014/main" id="{E320A0B3-FA84-EEB9-A617-3B24E3D1B589}"/>
                  </a:ext>
                </a:extLst>
              </p:cNvPr>
              <p:cNvPicPr/>
              <p:nvPr/>
            </p:nvPicPr>
            <p:blipFill rotWithShape="1">
              <a:blip r:embed="rId2" cstate="print"/>
              <a:srcRect t="34189" b="5952"/>
              <a:stretch/>
            </p:blipFill>
            <p:spPr>
              <a:xfrm>
                <a:off x="3021555" y="1604100"/>
                <a:ext cx="6740491" cy="2782529"/>
              </a:xfrm>
              <a:prstGeom prst="rect">
                <a:avLst/>
              </a:prstGeom>
            </p:spPr>
          </p:pic>
        </p:grpSp>
        <p:sp>
          <p:nvSpPr>
            <p:cNvPr id="14" name="Rectangle 13">
              <a:extLst>
                <a:ext uri="{FF2B5EF4-FFF2-40B4-BE49-F238E27FC236}">
                  <a16:creationId xmlns:a16="http://schemas.microsoft.com/office/drawing/2014/main" id="{0641A7CE-A2AC-3626-D5ED-73139FB50096}"/>
                </a:ext>
              </a:extLst>
            </p:cNvPr>
            <p:cNvSpPr/>
            <p:nvPr/>
          </p:nvSpPr>
          <p:spPr>
            <a:xfrm>
              <a:off x="1612900" y="1025639"/>
              <a:ext cx="7467600" cy="472440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6" name="Slide Number Placeholder 6">
            <a:extLst>
              <a:ext uri="{FF2B5EF4-FFF2-40B4-BE49-F238E27FC236}">
                <a16:creationId xmlns:a16="http://schemas.microsoft.com/office/drawing/2014/main" id="{66004EB5-AA07-571E-E05B-4D7642BF4131}"/>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50</a:t>
            </a:fld>
            <a:endParaRPr lang="en-GB" sz="1350" spc="80" noProof="0" dirty="0"/>
          </a:p>
        </p:txBody>
      </p:sp>
    </p:spTree>
    <p:extLst>
      <p:ext uri="{BB962C8B-B14F-4D97-AF65-F5344CB8AC3E}">
        <p14:creationId xmlns:p14="http://schemas.microsoft.com/office/powerpoint/2010/main" val="3569892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2580AFA4-DE7C-C3F5-9C44-0B2E5D9F8AEC}"/>
              </a:ext>
            </a:extLst>
          </p:cNvPr>
          <p:cNvGraphicFramePr>
            <a:graphicFrameLocks noGrp="1"/>
          </p:cNvGraphicFramePr>
          <p:nvPr>
            <p:extLst>
              <p:ext uri="{D42A27DB-BD31-4B8C-83A1-F6EECF244321}">
                <p14:modId xmlns:p14="http://schemas.microsoft.com/office/powerpoint/2010/main" val="84888137"/>
              </p:ext>
            </p:extLst>
          </p:nvPr>
        </p:nvGraphicFramePr>
        <p:xfrm>
          <a:off x="698501" y="2933401"/>
          <a:ext cx="9228377" cy="4495802"/>
        </p:xfrm>
        <a:graphic>
          <a:graphicData uri="http://schemas.openxmlformats.org/drawingml/2006/table">
            <a:tbl>
              <a:tblPr firstRow="1" bandRow="1">
                <a:tableStyleId>{5C22544A-7EE6-4342-B048-85BDC9FD1C3A}</a:tableStyleId>
              </a:tblPr>
              <a:tblGrid>
                <a:gridCol w="2771810">
                  <a:extLst>
                    <a:ext uri="{9D8B030D-6E8A-4147-A177-3AD203B41FA5}">
                      <a16:colId xmlns:a16="http://schemas.microsoft.com/office/drawing/2014/main" val="3584191075"/>
                    </a:ext>
                  </a:extLst>
                </a:gridCol>
                <a:gridCol w="1688848">
                  <a:extLst>
                    <a:ext uri="{9D8B030D-6E8A-4147-A177-3AD203B41FA5}">
                      <a16:colId xmlns:a16="http://schemas.microsoft.com/office/drawing/2014/main" val="3149378119"/>
                    </a:ext>
                  </a:extLst>
                </a:gridCol>
                <a:gridCol w="1373546">
                  <a:extLst>
                    <a:ext uri="{9D8B030D-6E8A-4147-A177-3AD203B41FA5}">
                      <a16:colId xmlns:a16="http://schemas.microsoft.com/office/drawing/2014/main" val="674403436"/>
                    </a:ext>
                  </a:extLst>
                </a:gridCol>
                <a:gridCol w="1228252">
                  <a:extLst>
                    <a:ext uri="{9D8B030D-6E8A-4147-A177-3AD203B41FA5}">
                      <a16:colId xmlns:a16="http://schemas.microsoft.com/office/drawing/2014/main" val="2077420837"/>
                    </a:ext>
                  </a:extLst>
                </a:gridCol>
                <a:gridCol w="1228253">
                  <a:extLst>
                    <a:ext uri="{9D8B030D-6E8A-4147-A177-3AD203B41FA5}">
                      <a16:colId xmlns:a16="http://schemas.microsoft.com/office/drawing/2014/main" val="3350457627"/>
                    </a:ext>
                  </a:extLst>
                </a:gridCol>
                <a:gridCol w="937668">
                  <a:extLst>
                    <a:ext uri="{9D8B030D-6E8A-4147-A177-3AD203B41FA5}">
                      <a16:colId xmlns:a16="http://schemas.microsoft.com/office/drawing/2014/main" val="430275836"/>
                    </a:ext>
                  </a:extLst>
                </a:gridCol>
              </a:tblGrid>
              <a:tr h="709454">
                <a:tc>
                  <a:txBody>
                    <a:bodyPr/>
                    <a:lstStyle/>
                    <a:p>
                      <a:pPr lvl="0" algn="ctr" fontAlgn="b"/>
                      <a:r>
                        <a:rPr lang="en-GB" sz="1400" b="1" i="0" u="none" strike="noStrike" noProof="0" dirty="0">
                          <a:solidFill>
                            <a:schemeClr val="tx1"/>
                          </a:solidFill>
                          <a:effectLst/>
                          <a:latin typeface="Arial" panose="020B0604020202020204" pitchFamily="34" charset="0"/>
                          <a:cs typeface="Arial" panose="020B0604020202020204" pitchFamily="34" charset="0"/>
                        </a:rPr>
                        <a:t>Billing Data</a:t>
                      </a:r>
                    </a:p>
                  </a:txBody>
                  <a:tcPr marL="6513" marR="6513" marT="6513" marB="390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lvl="0" algn="ctr" fontAlgn="b"/>
                      <a:r>
                        <a:rPr lang="en-GB" sz="1400" b="1" i="0" u="none" strike="noStrike" noProof="0" dirty="0">
                          <a:solidFill>
                            <a:schemeClr val="tx1"/>
                          </a:solidFill>
                          <a:effectLst/>
                          <a:latin typeface="Arial" panose="020B0604020202020204" pitchFamily="34" charset="0"/>
                          <a:cs typeface="Arial" panose="020B0604020202020204" pitchFamily="34" charset="0"/>
                        </a:rPr>
                        <a:t>Nature</a:t>
                      </a:r>
                    </a:p>
                  </a:txBody>
                  <a:tcPr marL="6513" marR="6513" marT="6513" marB="39078"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Number of units (kWh)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Unit price</a:t>
                      </a:r>
                    </a:p>
                    <a:p>
                      <a:pPr algn="ctr"/>
                      <a:r>
                        <a:rPr lang="en-GB" sz="1400" b="1" noProof="0" dirty="0">
                          <a:solidFill>
                            <a:schemeClr val="tx1"/>
                          </a:solidFill>
                          <a:latin typeface="Arial" panose="020B0604020202020204" pitchFamily="34" charset="0"/>
                          <a:cs typeface="Arial" panose="020B0604020202020204" pitchFamily="34" charset="0"/>
                        </a:rPr>
                        <a:t>(€c/kWh)</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Amounts</a:t>
                      </a:r>
                    </a:p>
                    <a:p>
                      <a:pPr algn="ctr"/>
                      <a:r>
                        <a:rPr lang="en-GB" sz="1400" b="1" noProof="0" dirty="0">
                          <a:solidFill>
                            <a:schemeClr val="tx1"/>
                          </a:solidFill>
                          <a:latin typeface="Arial" panose="020B0604020202020204" pitchFamily="34" charset="0"/>
                          <a:cs typeface="Arial" panose="020B0604020202020204" pitchFamily="34" charset="0"/>
                        </a:rPr>
                        <a:t>(EUR)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VAT</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1897256923"/>
                  </a:ext>
                </a:extLst>
              </a:tr>
              <a:tr h="456124">
                <a:tc>
                  <a:txBody>
                    <a:bodyPr/>
                    <a:lstStyle/>
                    <a:p>
                      <a:pPr algn="l" fontAlgn="b"/>
                      <a:r>
                        <a:rPr lang="en-GB" sz="1400" b="1" i="0" u="none" strike="noStrike" noProof="0" dirty="0">
                          <a:solidFill>
                            <a:schemeClr val="bg1"/>
                          </a:solidFill>
                          <a:effectLst/>
                          <a:latin typeface="Arial" panose="020B0604020202020204" pitchFamily="34" charset="0"/>
                        </a:rPr>
                        <a:t>  Peak hour consumption</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algn="l" fontAlgn="b"/>
                      <a:r>
                        <a:rPr lang="en-GB" sz="1400" b="0" i="0" u="none" strike="noStrike" noProof="0" dirty="0">
                          <a:solidFill>
                            <a:srgbClr val="000000"/>
                          </a:solidFill>
                          <a:effectLst/>
                          <a:latin typeface="Arial" panose="020B0604020202020204" pitchFamily="34" charset="0"/>
                        </a:rPr>
                        <a:t>  Cost of energy</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213.66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24.764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52.91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1896642"/>
                  </a:ext>
                </a:extLst>
              </a:tr>
              <a:tr h="416278">
                <a:tc>
                  <a:txBody>
                    <a:bodyPr/>
                    <a:lstStyle/>
                    <a:p>
                      <a:pPr algn="l" fontAlgn="b"/>
                      <a:r>
                        <a:rPr lang="en-GB" sz="1400" b="1" i="0" u="none" strike="noStrike" noProof="0" dirty="0">
                          <a:solidFill>
                            <a:schemeClr val="bg1"/>
                          </a:solidFill>
                          <a:effectLst/>
                          <a:latin typeface="Arial" panose="020B0604020202020204" pitchFamily="34" charset="0"/>
                        </a:rPr>
                        <a:t>  Off-peak hour consumption</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F81BD"/>
                    </a:solidFill>
                  </a:tcPr>
                </a:tc>
                <a:tc>
                  <a:txBody>
                    <a:bodyPr/>
                    <a:lstStyle/>
                    <a:p>
                      <a:pPr algn="l" fontAlgn="b"/>
                      <a:r>
                        <a:rPr lang="en-GB" sz="1400" b="0" i="0" u="none" strike="noStrike" noProof="0" dirty="0">
                          <a:solidFill>
                            <a:srgbClr val="000000"/>
                          </a:solidFill>
                          <a:effectLst/>
                          <a:latin typeface="Arial" panose="020B0604020202020204" pitchFamily="34" charset="0"/>
                        </a:rPr>
                        <a:t>  Cost of energy</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100.54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20.247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20.36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590908"/>
                  </a:ext>
                </a:extLst>
              </a:tr>
              <a:tr h="416278">
                <a:tc>
                  <a:txBody>
                    <a:bodyPr/>
                    <a:lstStyle/>
                    <a:p>
                      <a:pPr algn="l" fontAlgn="b"/>
                      <a:r>
                        <a:rPr lang="en-GB" sz="1400" b="1" i="0" u="none" strike="noStrike" noProof="0" dirty="0">
                          <a:solidFill>
                            <a:schemeClr val="bg1"/>
                          </a:solidFill>
                          <a:effectLst/>
                          <a:latin typeface="Arial" panose="020B0604020202020204" pitchFamily="34" charset="0"/>
                        </a:rPr>
                        <a:t>  RE contribution</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504D"/>
                    </a:solidFill>
                  </a:tcPr>
                </a:tc>
                <a:tc>
                  <a:txBody>
                    <a:bodyPr/>
                    <a:lstStyle/>
                    <a:p>
                      <a:pPr algn="l" fontAlgn="ctr"/>
                      <a:r>
                        <a:rPr lang="en-GB" sz="1400" b="0" i="0" u="none" strike="noStrike" noProof="0" dirty="0">
                          <a:solidFill>
                            <a:srgbClr val="000000"/>
                          </a:solidFill>
                          <a:effectLst/>
                          <a:latin typeface="Arial" panose="020B0604020202020204" pitchFamily="34" charset="0"/>
                        </a:rPr>
                        <a:t>  RE contribution</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314.2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2.996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9.41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6773292"/>
                  </a:ext>
                </a:extLst>
              </a:tr>
              <a:tr h="416278">
                <a:tc>
                  <a:txBody>
                    <a:bodyPr/>
                    <a:lstStyle/>
                    <a:p>
                      <a:pPr algn="l" fontAlgn="b"/>
                      <a:r>
                        <a:rPr lang="en-GB" sz="1400" b="1" i="0" u="none" strike="noStrike" noProof="0" dirty="0">
                          <a:solidFill>
                            <a:schemeClr val="bg1"/>
                          </a:solidFill>
                          <a:effectLst/>
                          <a:latin typeface="Arial" panose="020B0604020202020204" pitchFamily="34" charset="0"/>
                        </a:rPr>
                        <a:t>  Peak hour distribution</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BBB59"/>
                    </a:solidFill>
                  </a:tcPr>
                </a:tc>
                <a:tc>
                  <a:txBody>
                    <a:bodyPr/>
                    <a:lstStyle/>
                    <a:p>
                      <a:pPr algn="l" fontAlgn="b"/>
                      <a:r>
                        <a:rPr lang="en-GB" sz="1400" b="0" i="0" u="none" strike="noStrike" noProof="0" dirty="0">
                          <a:solidFill>
                            <a:srgbClr val="000000"/>
                          </a:solidFill>
                          <a:effectLst/>
                          <a:latin typeface="Arial" panose="020B0604020202020204" pitchFamily="34" charset="0"/>
                        </a:rPr>
                        <a:t>  Grid fees</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213.656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10.37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22.16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517924"/>
                  </a:ext>
                </a:extLst>
              </a:tr>
              <a:tr h="416278">
                <a:tc>
                  <a:txBody>
                    <a:bodyPr/>
                    <a:lstStyle/>
                    <a:p>
                      <a:pPr algn="l" fontAlgn="b"/>
                      <a:r>
                        <a:rPr lang="en-GB" sz="1400" b="1" i="0" u="none" strike="noStrike" noProof="0" dirty="0">
                          <a:solidFill>
                            <a:schemeClr val="bg1"/>
                          </a:solidFill>
                          <a:effectLst/>
                          <a:latin typeface="Arial" panose="020B0604020202020204" pitchFamily="34" charset="0"/>
                        </a:rPr>
                        <a:t>  Off-peak hour distribution</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BBB59"/>
                    </a:solidFill>
                  </a:tcPr>
                </a:tc>
                <a:tc>
                  <a:txBody>
                    <a:bodyPr/>
                    <a:lstStyle/>
                    <a:p>
                      <a:pPr algn="l" fontAlgn="b"/>
                      <a:r>
                        <a:rPr lang="en-GB" sz="1400" b="0" i="0" u="none" strike="noStrike" noProof="0" dirty="0">
                          <a:solidFill>
                            <a:srgbClr val="000000"/>
                          </a:solidFill>
                          <a:effectLst/>
                          <a:latin typeface="Arial" panose="020B0604020202020204" pitchFamily="34" charset="0"/>
                        </a:rPr>
                        <a:t>  Grid fees</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100.544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5.87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5.90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807766"/>
                  </a:ext>
                </a:extLst>
              </a:tr>
              <a:tr h="416278">
                <a:tc>
                  <a:txBody>
                    <a:bodyPr/>
                    <a:lstStyle/>
                    <a:p>
                      <a:pPr algn="l" fontAlgn="b"/>
                      <a:r>
                        <a:rPr lang="en-GB" sz="1400" b="1" i="0" u="none" strike="noStrike" noProof="0" dirty="0">
                          <a:solidFill>
                            <a:schemeClr val="bg1"/>
                          </a:solidFill>
                          <a:effectLst/>
                          <a:latin typeface="Arial" panose="020B0604020202020204" pitchFamily="34" charset="0"/>
                        </a:rPr>
                        <a:t>  Transmission costs</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BBB59"/>
                    </a:solidFill>
                  </a:tcPr>
                </a:tc>
                <a:tc>
                  <a:txBody>
                    <a:bodyPr/>
                    <a:lstStyle/>
                    <a:p>
                      <a:pPr algn="l" fontAlgn="b"/>
                      <a:r>
                        <a:rPr lang="en-GB" sz="1400" b="0" i="0" u="none" strike="noStrike" noProof="0" dirty="0">
                          <a:solidFill>
                            <a:srgbClr val="000000"/>
                          </a:solidFill>
                          <a:effectLst/>
                          <a:latin typeface="Arial" panose="020B0604020202020204" pitchFamily="34" charset="0"/>
                        </a:rPr>
                        <a:t>  Grid fees</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314.2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2.61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8.20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6441859"/>
                  </a:ext>
                </a:extLst>
              </a:tr>
              <a:tr h="416278">
                <a:tc>
                  <a:txBody>
                    <a:bodyPr/>
                    <a:lstStyle/>
                    <a:p>
                      <a:pPr algn="l" fontAlgn="b"/>
                      <a:r>
                        <a:rPr lang="en-GB" sz="1400" b="1" i="0" u="none" strike="noStrike" noProof="0" dirty="0">
                          <a:solidFill>
                            <a:schemeClr val="bg1"/>
                          </a:solidFill>
                          <a:effectLst/>
                          <a:latin typeface="Arial" panose="020B0604020202020204" pitchFamily="34" charset="0"/>
                        </a:rPr>
                        <a:t>  Special excise duty</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064A2"/>
                    </a:solidFill>
                  </a:tcPr>
                </a:tc>
                <a:tc>
                  <a:txBody>
                    <a:bodyPr/>
                    <a:lstStyle/>
                    <a:p>
                      <a:pPr algn="l" fontAlgn="b"/>
                      <a:r>
                        <a:rPr lang="en-GB" sz="1400" b="0" i="0" u="none" strike="noStrike" noProof="0" dirty="0">
                          <a:solidFill>
                            <a:srgbClr val="000000"/>
                          </a:solidFill>
                          <a:effectLst/>
                          <a:latin typeface="Arial" panose="020B0604020202020204" pitchFamily="34" charset="0"/>
                        </a:rPr>
                        <a:t>  Taxes and levies</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314.20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5.033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15.81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21%</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4245327"/>
                  </a:ext>
                </a:extLst>
              </a:tr>
              <a:tr h="416278">
                <a:tc>
                  <a:txBody>
                    <a:bodyPr/>
                    <a:lstStyle/>
                    <a:p>
                      <a:pPr algn="l" fontAlgn="b"/>
                      <a:r>
                        <a:rPr lang="en-GB" sz="1400" b="1" i="0" u="none" strike="noStrike" noProof="0" dirty="0">
                          <a:solidFill>
                            <a:schemeClr val="bg1"/>
                          </a:solidFill>
                          <a:effectLst/>
                          <a:latin typeface="Arial" panose="020B0604020202020204" pitchFamily="34" charset="0"/>
                        </a:rPr>
                        <a:t>  Network access rights</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64A2"/>
                    </a:solidFill>
                  </a:tcPr>
                </a:tc>
                <a:tc>
                  <a:txBody>
                    <a:bodyPr/>
                    <a:lstStyle/>
                    <a:p>
                      <a:pPr algn="l" fontAlgn="b"/>
                      <a:r>
                        <a:rPr lang="en-GB" sz="1400" b="0" i="0" u="none" strike="noStrike" noProof="0" dirty="0">
                          <a:solidFill>
                            <a:srgbClr val="000000"/>
                          </a:solidFill>
                          <a:effectLst/>
                          <a:latin typeface="Arial" panose="020B0604020202020204" pitchFamily="34" charset="0"/>
                        </a:rPr>
                        <a:t>  Taxes and levies</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314.20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0.279</a:t>
                      </a:r>
                      <a:r>
                        <a:rPr lang="en-GB" sz="1400" b="1" i="0" u="none" strike="noStrike" noProof="0" dirty="0">
                          <a:solidFill>
                            <a:srgbClr val="000000"/>
                          </a:solidFill>
                          <a:effectLst/>
                          <a:latin typeface="Arial" panose="020B0604020202020204" pitchFamily="34" charset="0"/>
                        </a:rPr>
                        <a: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0.88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700" b="0" i="0" u="none" strike="noStrike" noProof="0" dirty="0">
                          <a:solidFill>
                            <a:srgbClr val="000000"/>
                          </a:solidFill>
                          <a:effectLst/>
                          <a:latin typeface="Arial" panose="020B0604020202020204" pitchFamily="34" charset="0"/>
                        </a:rPr>
                        <a:t>Exemption under Art.28, 5° of the </a:t>
                      </a:r>
                    </a:p>
                    <a:p>
                      <a:pPr algn="ctr" fontAlgn="ctr"/>
                      <a:r>
                        <a:rPr lang="en-GB" sz="700" b="0" i="0" u="none" strike="noStrike" noProof="0" dirty="0">
                          <a:solidFill>
                            <a:srgbClr val="000000"/>
                          </a:solidFill>
                          <a:effectLst/>
                          <a:latin typeface="Arial" panose="020B0604020202020204" pitchFamily="34" charset="0"/>
                        </a:rPr>
                        <a:t>VAT Code</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462574"/>
                  </a:ext>
                </a:extLst>
              </a:tr>
              <a:tr h="416278">
                <a:tc>
                  <a:txBody>
                    <a:bodyPr/>
                    <a:lstStyle/>
                    <a:p>
                      <a:pPr algn="l" fontAlgn="b"/>
                      <a:r>
                        <a:rPr lang="en-GB" sz="1400" b="0" i="0" u="none" strike="noStrike" noProof="0" dirty="0">
                          <a:solidFill>
                            <a:srgbClr val="000000"/>
                          </a:solidFill>
                          <a:effectLst/>
                          <a:latin typeface="Arial" panose="020B0604020202020204" pitchFamily="34" charset="0"/>
                        </a:rPr>
                        <a:t>  Total invoice amount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8FB"/>
                    </a:solidFill>
                  </a:tcPr>
                </a:tc>
                <a:tc>
                  <a:txBody>
                    <a:bodyPr/>
                    <a:lstStyle/>
                    <a:p>
                      <a:pPr algn="ctr" fontAlgn="ctr"/>
                      <a:r>
                        <a:rPr lang="en-GB" sz="1800" b="0" i="0" u="none" strike="noStrike" noProof="0" dirty="0">
                          <a:solidFill>
                            <a:srgbClr val="000000"/>
                          </a:solidFill>
                          <a:effectLst/>
                          <a:latin typeface="Arial" panose="020B0604020202020204" pitchFamily="34" charset="0"/>
                        </a:rPr>
                        <a:t> -</a:t>
                      </a:r>
                    </a:p>
                  </a:txBody>
                  <a:tcPr marL="7620" marR="7620" marT="762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noProof="0" dirty="0">
                          <a:solidFill>
                            <a:srgbClr val="000000"/>
                          </a:solidFill>
                          <a:effectLst/>
                          <a:latin typeface="Arial" panose="020B0604020202020204" pitchFamily="34" charset="0"/>
                        </a:rPr>
                        <a:t>-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noProof="0" dirty="0">
                          <a:solidFill>
                            <a:srgbClr val="000000"/>
                          </a:solidFill>
                          <a:effectLst/>
                          <a:latin typeface="Arial" panose="020B0604020202020204" pitchFamily="34" charset="0"/>
                        </a:rPr>
                        <a:t>-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noProof="0" dirty="0">
                          <a:solidFill>
                            <a:srgbClr val="000000"/>
                          </a:solidFill>
                          <a:effectLst/>
                          <a:latin typeface="Arial" panose="020B0604020202020204" pitchFamily="34" charset="0"/>
                        </a:rPr>
                        <a:t>135.63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noProof="0" dirty="0">
                          <a:solidFill>
                            <a:srgbClr val="000000"/>
                          </a:solidFill>
                          <a:effectLst/>
                          <a:latin typeface="Arial" panose="020B0604020202020204" pitchFamily="34" charset="0"/>
                        </a:rPr>
                        <a:t> -</a:t>
                      </a:r>
                    </a:p>
                  </a:txBody>
                  <a:tcPr marL="7620" marR="7620" marT="762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8988891"/>
                  </a:ext>
                </a:extLst>
              </a:tr>
            </a:tbl>
          </a:graphicData>
        </a:graphic>
      </p:graphicFrame>
      <p:sp>
        <p:nvSpPr>
          <p:cNvPr id="11" name="ZoneTexte 10">
            <a:extLst>
              <a:ext uri="{FF2B5EF4-FFF2-40B4-BE49-F238E27FC236}">
                <a16:creationId xmlns:a16="http://schemas.microsoft.com/office/drawing/2014/main" id="{0BA56625-9624-2DB9-3D5D-DAA1A649CFF9}"/>
              </a:ext>
            </a:extLst>
          </p:cNvPr>
          <p:cNvSpPr txBox="1"/>
          <p:nvPr/>
        </p:nvSpPr>
        <p:spPr>
          <a:xfrm>
            <a:off x="589585" y="349892"/>
            <a:ext cx="9421673"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Example of an electricity bill</a:t>
            </a:r>
          </a:p>
        </p:txBody>
      </p:sp>
      <p:sp>
        <p:nvSpPr>
          <p:cNvPr id="6" name="ZoneTexte 5">
            <a:extLst>
              <a:ext uri="{FF2B5EF4-FFF2-40B4-BE49-F238E27FC236}">
                <a16:creationId xmlns:a16="http://schemas.microsoft.com/office/drawing/2014/main" id="{6C242B88-FF73-9F21-54FD-63A755B6D001}"/>
              </a:ext>
            </a:extLst>
          </p:cNvPr>
          <p:cNvSpPr txBox="1"/>
          <p:nvPr/>
        </p:nvSpPr>
        <p:spPr>
          <a:xfrm>
            <a:off x="589585" y="1013559"/>
            <a:ext cx="9481220" cy="1631216"/>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Let us consider Mr. Dupont, a private individual with an annual consumption of 4,000 kWh. He does not own any photovoltaic (PV) panels. In May 2023, his total consumption was 1/12th of his annual consumption, with 68% of it occurring during peak hours and the remaining 32% during off-peak hours. Below is a breakdown of his bill for May 2023, based on the figures from the previous tariff sheet:</a:t>
            </a:r>
          </a:p>
        </p:txBody>
      </p:sp>
      <p:sp>
        <p:nvSpPr>
          <p:cNvPr id="7" name="Slide Number Placeholder 6">
            <a:extLst>
              <a:ext uri="{FF2B5EF4-FFF2-40B4-BE49-F238E27FC236}">
                <a16:creationId xmlns:a16="http://schemas.microsoft.com/office/drawing/2014/main" id="{F16CC52E-A71E-7257-16EA-E0A5BDAFD7CB}"/>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51</a:t>
            </a:fld>
            <a:endParaRPr lang="en-GB" sz="1350" spc="80" noProof="0" dirty="0"/>
          </a:p>
        </p:txBody>
      </p:sp>
      <p:sp>
        <p:nvSpPr>
          <p:cNvPr id="2" name="ZoneTexte 1">
            <a:extLst>
              <a:ext uri="{FF2B5EF4-FFF2-40B4-BE49-F238E27FC236}">
                <a16:creationId xmlns:a16="http://schemas.microsoft.com/office/drawing/2014/main" id="{B73EE2A2-9F8D-0010-711F-289089C193A4}"/>
              </a:ext>
            </a:extLst>
          </p:cNvPr>
          <p:cNvSpPr txBox="1"/>
          <p:nvPr/>
        </p:nvSpPr>
        <p:spPr>
          <a:xfrm>
            <a:off x="0" y="7682858"/>
            <a:ext cx="5901070" cy="276999"/>
          </a:xfrm>
          <a:prstGeom prst="rect">
            <a:avLst/>
          </a:prstGeom>
          <a:noFill/>
        </p:spPr>
        <p:txBody>
          <a:bodyPr wrap="square" rtlCol="0">
            <a:spAutoFit/>
          </a:bodyPr>
          <a:lstStyle/>
          <a:p>
            <a:r>
              <a:rPr lang="en-GB" sz="1200" noProof="0" dirty="0">
                <a:latin typeface="Arial" panose="020B0604020202020204" pitchFamily="34" charset="0"/>
                <a:cs typeface="Arial" panose="020B0604020202020204" pitchFamily="34" charset="0"/>
              </a:rPr>
              <a:t>*</a:t>
            </a:r>
            <a:r>
              <a:rPr lang="en-GB" sz="1200" noProof="0" dirty="0" err="1">
                <a:latin typeface="Arial" panose="020B0604020202020204" pitchFamily="34" charset="0"/>
                <a:cs typeface="Arial" panose="020B0604020202020204" pitchFamily="34" charset="0"/>
              </a:rPr>
              <a:t>Cotisation</a:t>
            </a:r>
            <a:r>
              <a:rPr lang="en-GB" sz="1200" noProof="0" dirty="0">
                <a:latin typeface="Arial" panose="020B0604020202020204" pitchFamily="34" charset="0"/>
                <a:cs typeface="Arial" panose="020B0604020202020204" pitchFamily="34" charset="0"/>
              </a:rPr>
              <a:t> sur </a:t>
            </a:r>
            <a:r>
              <a:rPr lang="en-GB" sz="1200" noProof="0" dirty="0" err="1">
                <a:latin typeface="Arial" panose="020B0604020202020204" pitchFamily="34" charset="0"/>
                <a:cs typeface="Arial" panose="020B0604020202020204" pitchFamily="34" charset="0"/>
              </a:rPr>
              <a:t>l’énergie</a:t>
            </a:r>
            <a:r>
              <a:rPr lang="en-GB" sz="1200" noProof="0" dirty="0">
                <a:latin typeface="Arial" panose="020B0604020202020204" pitchFamily="34" charset="0"/>
                <a:cs typeface="Arial" panose="020B0604020202020204" pitchFamily="34" charset="0"/>
              </a:rPr>
              <a:t> + </a:t>
            </a:r>
            <a:r>
              <a:rPr lang="en-GB" sz="1200" noProof="0" dirty="0" err="1">
                <a:latin typeface="Arial" panose="020B0604020202020204" pitchFamily="34" charset="0"/>
                <a:cs typeface="Arial" panose="020B0604020202020204" pitchFamily="34" charset="0"/>
              </a:rPr>
              <a:t>Redevance</a:t>
            </a:r>
            <a:r>
              <a:rPr lang="en-GB" sz="1200" noProof="0" dirty="0">
                <a:latin typeface="Arial" panose="020B0604020202020204" pitchFamily="34" charset="0"/>
                <a:cs typeface="Arial" panose="020B0604020202020204" pitchFamily="34" charset="0"/>
              </a:rPr>
              <a:t> </a:t>
            </a:r>
            <a:r>
              <a:rPr lang="en-GB" sz="1200" noProof="0" dirty="0" err="1">
                <a:latin typeface="Arial" panose="020B0604020202020204" pitchFamily="34" charset="0"/>
                <a:cs typeface="Arial" panose="020B0604020202020204" pitchFamily="34" charset="0"/>
              </a:rPr>
              <a:t>raccordement</a:t>
            </a:r>
            <a:r>
              <a:rPr lang="en-GB" sz="1200" noProof="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58830493"/>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6">
            <a:extLst>
              <a:ext uri="{FF2B5EF4-FFF2-40B4-BE49-F238E27FC236}">
                <a16:creationId xmlns:a16="http://schemas.microsoft.com/office/drawing/2014/main" id="{74D0A840-2B58-9762-3D7C-2D5FBE3865E9}"/>
              </a:ext>
            </a:extLst>
          </p:cNvPr>
          <p:cNvSpPr txBox="1"/>
          <p:nvPr/>
        </p:nvSpPr>
        <p:spPr>
          <a:xfrm>
            <a:off x="1679368" y="6894653"/>
            <a:ext cx="7334664" cy="226333"/>
          </a:xfrm>
          <a:prstGeom prst="rect">
            <a:avLst/>
          </a:prstGeom>
        </p:spPr>
        <p:txBody>
          <a:bodyPr vert="horz" wrap="square" lIns="0" tIns="15038" rIns="0" bIns="0" rtlCol="0">
            <a:spAutoFit/>
          </a:bodyPr>
          <a:lstStyle/>
          <a:p>
            <a:pPr marL="11139" marR="4456" algn="ctr">
              <a:lnSpc>
                <a:spcPct val="98400"/>
              </a:lnSpc>
              <a:spcBef>
                <a:spcPts val="118"/>
              </a:spcBef>
            </a:pPr>
            <a:r>
              <a:rPr lang="en-GB" sz="1400" i="1" spc="-22" noProof="0" dirty="0">
                <a:solidFill>
                  <a:schemeClr val="tx1"/>
                </a:solidFill>
                <a:latin typeface="Arial" panose="020B0604020202020204" pitchFamily="34" charset="0"/>
                <a:cs typeface="Arial" panose="020B0604020202020204" pitchFamily="34" charset="0"/>
              </a:rPr>
              <a:t>Electricity consumption and production of an individual over a sunny day (May 2023).</a:t>
            </a:r>
            <a:endParaRPr lang="en-GB" sz="1400" i="1" noProof="0" dirty="0">
              <a:solidFill>
                <a:schemeClr val="tx1"/>
              </a:solidFill>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EC96F27A-843C-07A5-9243-C495785D077B}"/>
              </a:ext>
            </a:extLst>
          </p:cNvPr>
          <p:cNvSpPr txBox="1"/>
          <p:nvPr/>
        </p:nvSpPr>
        <p:spPr>
          <a:xfrm>
            <a:off x="589585" y="349892"/>
            <a:ext cx="9786315" cy="461665"/>
          </a:xfrm>
          <a:prstGeom prst="rect">
            <a:avLst/>
          </a:prstGeom>
          <a:noFill/>
        </p:spPr>
        <p:txBody>
          <a:bodyPr wrap="square">
            <a:spAutoFit/>
          </a:bodyPr>
          <a:lstStyle/>
          <a:p>
            <a:r>
              <a:rPr lang="en-GB" sz="2400" b="1" noProof="0" dirty="0">
                <a:effectLst/>
                <a:latin typeface="Arial" panose="020B0604020202020204" pitchFamily="34" charset="0"/>
                <a:cs typeface="Arial" panose="020B0604020202020204" pitchFamily="34" charset="0"/>
              </a:rPr>
              <a:t>PV production allows self-consumption</a:t>
            </a:r>
            <a:endParaRPr lang="en-GB" sz="3200" b="1" noProof="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4ECCD0E1-03D5-BC82-5AA2-168E0C31DF07}"/>
              </a:ext>
            </a:extLst>
          </p:cNvPr>
          <p:cNvPicPr>
            <a:picLocks noChangeAspect="1"/>
          </p:cNvPicPr>
          <p:nvPr/>
        </p:nvPicPr>
        <p:blipFill>
          <a:blip r:embed="rId3"/>
          <a:stretch>
            <a:fillRect/>
          </a:stretch>
        </p:blipFill>
        <p:spPr>
          <a:xfrm>
            <a:off x="850900" y="3582343"/>
            <a:ext cx="6614433" cy="3105762"/>
          </a:xfrm>
          <a:prstGeom prst="rect">
            <a:avLst/>
          </a:prstGeom>
        </p:spPr>
      </p:pic>
      <p:pic>
        <p:nvPicPr>
          <p:cNvPr id="23" name="Image 22">
            <a:extLst>
              <a:ext uri="{FF2B5EF4-FFF2-40B4-BE49-F238E27FC236}">
                <a16:creationId xmlns:a16="http://schemas.microsoft.com/office/drawing/2014/main" id="{5E1FAD44-F674-520B-DAEF-D3E15F6B081E}"/>
              </a:ext>
            </a:extLst>
          </p:cNvPr>
          <p:cNvPicPr>
            <a:picLocks noChangeAspect="1"/>
          </p:cNvPicPr>
          <p:nvPr/>
        </p:nvPicPr>
        <p:blipFill>
          <a:blip r:embed="rId4"/>
          <a:stretch>
            <a:fillRect/>
          </a:stretch>
        </p:blipFill>
        <p:spPr>
          <a:xfrm>
            <a:off x="7251700" y="4351665"/>
            <a:ext cx="2491472" cy="1567118"/>
          </a:xfrm>
          <a:prstGeom prst="rect">
            <a:avLst/>
          </a:prstGeom>
        </p:spPr>
      </p:pic>
      <p:sp>
        <p:nvSpPr>
          <p:cNvPr id="24" name="Rectangle 23">
            <a:extLst>
              <a:ext uri="{FF2B5EF4-FFF2-40B4-BE49-F238E27FC236}">
                <a16:creationId xmlns:a16="http://schemas.microsoft.com/office/drawing/2014/main" id="{8CF4D131-7A42-1917-FD76-C77862DAEE41}"/>
              </a:ext>
            </a:extLst>
          </p:cNvPr>
          <p:cNvSpPr/>
          <p:nvPr/>
        </p:nvSpPr>
        <p:spPr>
          <a:xfrm>
            <a:off x="850900" y="3559175"/>
            <a:ext cx="8991600" cy="3206573"/>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Slide Number Placeholder 6">
            <a:extLst>
              <a:ext uri="{FF2B5EF4-FFF2-40B4-BE49-F238E27FC236}">
                <a16:creationId xmlns:a16="http://schemas.microsoft.com/office/drawing/2014/main" id="{EF689389-9922-3804-5809-4B1B129555DD}"/>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52</a:t>
            </a:fld>
            <a:endParaRPr lang="en-GB" sz="1350" spc="80" noProof="0" dirty="0"/>
          </a:p>
        </p:txBody>
      </p:sp>
      <p:sp>
        <p:nvSpPr>
          <p:cNvPr id="3" name="ZoneTexte 2">
            <a:extLst>
              <a:ext uri="{FF2B5EF4-FFF2-40B4-BE49-F238E27FC236}">
                <a16:creationId xmlns:a16="http://schemas.microsoft.com/office/drawing/2014/main" id="{54CA6109-042C-BA2E-511B-DBB06FE275F4}"/>
              </a:ext>
            </a:extLst>
          </p:cNvPr>
          <p:cNvSpPr txBox="1"/>
          <p:nvPr/>
        </p:nvSpPr>
        <p:spPr>
          <a:xfrm>
            <a:off x="589584" y="1162983"/>
            <a:ext cx="9481515" cy="1938992"/>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As soon as Mr. Dupont becomes the owner of a PV system, he becomes a prosumer. He can cover all or part of his electricity needs with the electricity he produces himself. </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This self-consumed electricity does not flow into the grid; it is entirely free behind the meter!</a:t>
            </a:r>
          </a:p>
        </p:txBody>
      </p:sp>
    </p:spTree>
    <p:extLst>
      <p:ext uri="{BB962C8B-B14F-4D97-AF65-F5344CB8AC3E}">
        <p14:creationId xmlns:p14="http://schemas.microsoft.com/office/powerpoint/2010/main" val="2946565416"/>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203A86C7-9967-1870-78AA-D2E5F9539BC8}"/>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Feeding electricity back into the grid</a:t>
            </a:r>
          </a:p>
        </p:txBody>
      </p:sp>
      <p:sp>
        <p:nvSpPr>
          <p:cNvPr id="30" name="ZoneTexte 29">
            <a:extLst>
              <a:ext uri="{FF2B5EF4-FFF2-40B4-BE49-F238E27FC236}">
                <a16:creationId xmlns:a16="http://schemas.microsoft.com/office/drawing/2014/main" id="{856FF9C2-D062-9724-ED94-5D569A7C5C40}"/>
              </a:ext>
            </a:extLst>
          </p:cNvPr>
          <p:cNvSpPr txBox="1"/>
          <p:nvPr/>
        </p:nvSpPr>
        <p:spPr>
          <a:xfrm>
            <a:off x="568754" y="1053267"/>
            <a:ext cx="9502346" cy="1785104"/>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When PV production is less than consumption, </a:t>
            </a:r>
            <a:r>
              <a:rPr lang="en-GB" sz="2000" noProof="0" dirty="0"/>
              <a:t>Mr. Dupont </a:t>
            </a:r>
            <a:r>
              <a:rPr lang="en-GB" sz="2000" noProof="0" dirty="0">
                <a:latin typeface="Arial" panose="020B0604020202020204" pitchFamily="34" charset="0"/>
                <a:cs typeface="Arial" panose="020B0604020202020204" pitchFamily="34" charset="0"/>
              </a:rPr>
              <a:t>buys additional electricity required from a retailer, paying for the energy, grid fees, and taxes.</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When production exceeds consumption, Mr. Dupont sells the surplus on the wholesale market. Typically, for </a:t>
            </a:r>
            <a:r>
              <a:rPr lang="en-GB" sz="2000" noProof="0" dirty="0" err="1">
                <a:latin typeface="Arial" panose="020B0604020202020204" pitchFamily="34" charset="0"/>
                <a:cs typeface="Arial" panose="020B0604020202020204" pitchFamily="34" charset="0"/>
              </a:rPr>
              <a:t>procumers</a:t>
            </a:r>
            <a:r>
              <a:rPr lang="en-GB" sz="2000" noProof="0" dirty="0">
                <a:latin typeface="Arial" panose="020B0604020202020204" pitchFamily="34" charset="0"/>
                <a:cs typeface="Arial" panose="020B0604020202020204" pitchFamily="34" charset="0"/>
              </a:rPr>
              <a:t> energy is bought at about five-times the price at which it is sold.</a:t>
            </a:r>
            <a:r>
              <a:rPr lang="en-GB" sz="2000" b="1" noProof="0" dirty="0">
                <a:latin typeface="Arial" panose="020B0604020202020204" pitchFamily="34" charset="0"/>
                <a:cs typeface="Arial" panose="020B0604020202020204" pitchFamily="34" charset="0"/>
              </a:rPr>
              <a:t>*</a:t>
            </a:r>
          </a:p>
        </p:txBody>
      </p:sp>
      <p:sp>
        <p:nvSpPr>
          <p:cNvPr id="7" name="object 33">
            <a:extLst>
              <a:ext uri="{FF2B5EF4-FFF2-40B4-BE49-F238E27FC236}">
                <a16:creationId xmlns:a16="http://schemas.microsoft.com/office/drawing/2014/main" id="{DCB2912A-A932-36BA-2099-C4236102E56A}"/>
              </a:ext>
            </a:extLst>
          </p:cNvPr>
          <p:cNvSpPr txBox="1"/>
          <p:nvPr/>
        </p:nvSpPr>
        <p:spPr>
          <a:xfrm>
            <a:off x="2517529" y="6988175"/>
            <a:ext cx="5604794" cy="212446"/>
          </a:xfrm>
          <a:prstGeom prst="rect">
            <a:avLst/>
          </a:prstGeom>
        </p:spPr>
        <p:txBody>
          <a:bodyPr vert="horz" wrap="square" lIns="0" tIns="6683" rIns="0" bIns="0" rtlCol="0">
            <a:spAutoFit/>
          </a:bodyPr>
          <a:lstStyle/>
          <a:p>
            <a:pPr marL="607085" marR="4456" indent="-596503" algn="ctr">
              <a:lnSpc>
                <a:spcPct val="102200"/>
              </a:lnSpc>
              <a:spcBef>
                <a:spcPts val="53"/>
              </a:spcBef>
            </a:pPr>
            <a:r>
              <a:rPr lang="en-GB" sz="1400" i="1" noProof="0" dirty="0">
                <a:solidFill>
                  <a:schemeClr val="tx1"/>
                </a:solidFill>
                <a:latin typeface="Arial" panose="020B0604020202020204" pitchFamily="34" charset="0"/>
                <a:cs typeface="Arial" panose="020B0604020202020204" pitchFamily="34" charset="0"/>
              </a:rPr>
              <a:t>Purchase and sale from a retailer </a:t>
            </a:r>
            <a:r>
              <a:rPr lang="en-GB" sz="1400" b="1" i="1" noProof="0" dirty="0">
                <a:solidFill>
                  <a:schemeClr val="tx1"/>
                </a:solidFill>
                <a:latin typeface="Arial" panose="020B0604020202020204" pitchFamily="34" charset="0"/>
                <a:cs typeface="Arial" panose="020B0604020202020204" pitchFamily="34" charset="0"/>
              </a:rPr>
              <a:t>during a peak hour </a:t>
            </a:r>
            <a:r>
              <a:rPr lang="en-GB" sz="1400" i="1" noProof="0" dirty="0">
                <a:solidFill>
                  <a:schemeClr val="tx1"/>
                </a:solidFill>
                <a:latin typeface="Arial" panose="020B0604020202020204" pitchFamily="34" charset="0"/>
                <a:cs typeface="Arial" panose="020B0604020202020204" pitchFamily="34" charset="0"/>
              </a:rPr>
              <a:t>(including VAT).</a:t>
            </a:r>
            <a:endParaRPr lang="en-GB" sz="1600" i="1" noProof="0" dirty="0">
              <a:solidFill>
                <a:schemeClr val="tx1"/>
              </a:solidFill>
              <a:latin typeface="Arial" panose="020B0604020202020204" pitchFamily="34" charset="0"/>
              <a:cs typeface="Arial" panose="020B0604020202020204" pitchFamily="34" charset="0"/>
            </a:endParaRPr>
          </a:p>
        </p:txBody>
      </p:sp>
      <p:sp>
        <p:nvSpPr>
          <p:cNvPr id="8" name="Slide Number Placeholder 6">
            <a:extLst>
              <a:ext uri="{FF2B5EF4-FFF2-40B4-BE49-F238E27FC236}">
                <a16:creationId xmlns:a16="http://schemas.microsoft.com/office/drawing/2014/main" id="{089D088A-C5CF-7005-FC49-ED351C576781}"/>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53</a:t>
            </a:fld>
            <a:endParaRPr lang="en-GB" sz="1350" spc="80" noProof="0" dirty="0"/>
          </a:p>
        </p:txBody>
      </p:sp>
      <p:sp>
        <p:nvSpPr>
          <p:cNvPr id="4" name="ZoneTexte 3">
            <a:extLst>
              <a:ext uri="{FF2B5EF4-FFF2-40B4-BE49-F238E27FC236}">
                <a16:creationId xmlns:a16="http://schemas.microsoft.com/office/drawing/2014/main" id="{A4A7CEF0-D995-2B71-021F-35249754B9B2}"/>
              </a:ext>
            </a:extLst>
          </p:cNvPr>
          <p:cNvSpPr txBox="1"/>
          <p:nvPr/>
        </p:nvSpPr>
        <p:spPr>
          <a:xfrm>
            <a:off x="228890" y="7565880"/>
            <a:ext cx="8033423" cy="292388"/>
          </a:xfrm>
          <a:prstGeom prst="rect">
            <a:avLst/>
          </a:prstGeom>
          <a:noFill/>
        </p:spPr>
        <p:txBody>
          <a:bodyPr wrap="square">
            <a:spAutoFit/>
          </a:bodyPr>
          <a:lstStyle/>
          <a:p>
            <a:r>
              <a:rPr lang="en-GB" sz="1300" noProof="0" dirty="0">
                <a:latin typeface="Arial" panose="020B0604020202020204" pitchFamily="34" charset="0"/>
                <a:cs typeface="Arial" panose="020B0604020202020204" pitchFamily="34" charset="0"/>
              </a:rPr>
              <a:t>*T</a:t>
            </a:r>
            <a:r>
              <a:rPr lang="en-GB" sz="1300" noProof="0" dirty="0">
                <a:effectLst/>
                <a:latin typeface="Arial" panose="020B0604020202020204" pitchFamily="34" charset="0"/>
                <a:cs typeface="Arial" panose="020B0604020202020204" pitchFamily="34" charset="0"/>
              </a:rPr>
              <a:t>he backward spinning meter case is not considered in the calculation. </a:t>
            </a:r>
            <a:endParaRPr lang="en-GB" sz="1300" noProof="0" dirty="0">
              <a:latin typeface="Arial" panose="020B0604020202020204" pitchFamily="34" charset="0"/>
              <a:cs typeface="Arial" panose="020B0604020202020204" pitchFamily="34" charset="0"/>
            </a:endParaRPr>
          </a:p>
        </p:txBody>
      </p:sp>
      <p:grpSp>
        <p:nvGrpSpPr>
          <p:cNvPr id="33" name="Groupe 32">
            <a:extLst>
              <a:ext uri="{FF2B5EF4-FFF2-40B4-BE49-F238E27FC236}">
                <a16:creationId xmlns:a16="http://schemas.microsoft.com/office/drawing/2014/main" id="{103C4DFE-3D39-C17C-7363-D032E742EAC9}"/>
              </a:ext>
            </a:extLst>
          </p:cNvPr>
          <p:cNvGrpSpPr/>
          <p:nvPr/>
        </p:nvGrpSpPr>
        <p:grpSpPr>
          <a:xfrm>
            <a:off x="2233826" y="3057708"/>
            <a:ext cx="6172200" cy="3807306"/>
            <a:chOff x="2397760" y="1830959"/>
            <a:chExt cx="6172200" cy="3807306"/>
          </a:xfrm>
        </p:grpSpPr>
        <p:sp>
          <p:nvSpPr>
            <p:cNvPr id="27" name="Rectangle 26">
              <a:extLst>
                <a:ext uri="{FF2B5EF4-FFF2-40B4-BE49-F238E27FC236}">
                  <a16:creationId xmlns:a16="http://schemas.microsoft.com/office/drawing/2014/main" id="{7308095A-2AC2-05B0-3BFC-1D2867B732E5}"/>
                </a:ext>
              </a:extLst>
            </p:cNvPr>
            <p:cNvSpPr/>
            <p:nvPr/>
          </p:nvSpPr>
          <p:spPr>
            <a:xfrm>
              <a:off x="2397760" y="1830959"/>
              <a:ext cx="6172200" cy="3807306"/>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aphicFrame>
          <p:nvGraphicFramePr>
            <p:cNvPr id="28" name="Graphique 27">
              <a:extLst>
                <a:ext uri="{FF2B5EF4-FFF2-40B4-BE49-F238E27FC236}">
                  <a16:creationId xmlns:a16="http://schemas.microsoft.com/office/drawing/2014/main" id="{20A6E1BA-4328-C3AB-B10F-E5CB9F980D40}"/>
                </a:ext>
              </a:extLst>
            </p:cNvPr>
            <p:cNvGraphicFramePr>
              <a:graphicFrameLocks/>
            </p:cNvGraphicFramePr>
            <p:nvPr>
              <p:extLst>
                <p:ext uri="{D42A27DB-BD31-4B8C-83A1-F6EECF244321}">
                  <p14:modId xmlns:p14="http://schemas.microsoft.com/office/powerpoint/2010/main" val="3249288727"/>
                </p:ext>
              </p:extLst>
            </p:nvPr>
          </p:nvGraphicFramePr>
          <p:xfrm>
            <a:off x="2610126" y="1932391"/>
            <a:ext cx="5693919" cy="3605088"/>
          </p:xfrm>
          <a:graphic>
            <a:graphicData uri="http://schemas.openxmlformats.org/drawingml/2006/chart">
              <c:chart xmlns:c="http://schemas.openxmlformats.org/drawingml/2006/chart" xmlns:r="http://schemas.openxmlformats.org/officeDocument/2006/relationships" r:id="rId2"/>
            </a:graphicData>
          </a:graphic>
        </p:graphicFrame>
        <p:cxnSp>
          <p:nvCxnSpPr>
            <p:cNvPr id="29" name="Connecteur droit avec flèche 28">
              <a:extLst>
                <a:ext uri="{FF2B5EF4-FFF2-40B4-BE49-F238E27FC236}">
                  <a16:creationId xmlns:a16="http://schemas.microsoft.com/office/drawing/2014/main" id="{9EA78F46-DB98-CE88-F00B-20E2D698B5E2}"/>
                </a:ext>
              </a:extLst>
            </p:cNvPr>
            <p:cNvCxnSpPr>
              <a:cxnSpLocks/>
            </p:cNvCxnSpPr>
            <p:nvPr/>
          </p:nvCxnSpPr>
          <p:spPr>
            <a:xfrm>
              <a:off x="5457085" y="2468880"/>
              <a:ext cx="0" cy="2478024"/>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4FBB5D09-D89D-1894-107D-2B0947614584}"/>
                </a:ext>
              </a:extLst>
            </p:cNvPr>
            <p:cNvCxnSpPr>
              <a:cxnSpLocks/>
            </p:cNvCxnSpPr>
            <p:nvPr/>
          </p:nvCxnSpPr>
          <p:spPr>
            <a:xfrm>
              <a:off x="4946904" y="2468880"/>
              <a:ext cx="510181"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330C843D-D5BD-4E9C-D284-B7EDC31A2EDF}"/>
                </a:ext>
              </a:extLst>
            </p:cNvPr>
            <p:cNvCxnSpPr>
              <a:cxnSpLocks/>
            </p:cNvCxnSpPr>
            <p:nvPr/>
          </p:nvCxnSpPr>
          <p:spPr>
            <a:xfrm>
              <a:off x="4946904" y="4925568"/>
              <a:ext cx="510181"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grpSp>
      <p:sp>
        <p:nvSpPr>
          <p:cNvPr id="14" name="ZoneTexte 13">
            <a:extLst>
              <a:ext uri="{FF2B5EF4-FFF2-40B4-BE49-F238E27FC236}">
                <a16:creationId xmlns:a16="http://schemas.microsoft.com/office/drawing/2014/main" id="{5FCC0DAA-4361-E46E-6573-1598BCE40977}"/>
              </a:ext>
            </a:extLst>
          </p:cNvPr>
          <p:cNvSpPr txBox="1"/>
          <p:nvPr/>
        </p:nvSpPr>
        <p:spPr>
          <a:xfrm>
            <a:off x="5194300" y="4168775"/>
            <a:ext cx="1394113" cy="276999"/>
          </a:xfrm>
          <a:prstGeom prst="rect">
            <a:avLst/>
          </a:prstGeom>
          <a:noFill/>
        </p:spPr>
        <p:txBody>
          <a:bodyPr wrap="square" rtlCol="0">
            <a:spAutoFit/>
          </a:bodyPr>
          <a:lstStyle/>
          <a:p>
            <a:pPr algn="ctr"/>
            <a:r>
              <a:rPr lang="en-GB" sz="1200" b="1" noProof="0" dirty="0">
                <a:solidFill>
                  <a:srgbClr val="C00000"/>
                </a:solidFill>
                <a:latin typeface="Arial" panose="020B0604020202020204" pitchFamily="34" charset="0"/>
                <a:cs typeface="Arial" panose="020B0604020202020204" pitchFamily="34" charset="0"/>
              </a:rPr>
              <a:t>43.44 €c/kWh</a:t>
            </a:r>
          </a:p>
        </p:txBody>
      </p:sp>
    </p:spTree>
    <p:extLst>
      <p:ext uri="{BB962C8B-B14F-4D97-AF65-F5344CB8AC3E}">
        <p14:creationId xmlns:p14="http://schemas.microsoft.com/office/powerpoint/2010/main" val="797924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8E1CB2E-8C3F-BA83-55C7-DFA569666004}"/>
              </a:ext>
            </a:extLst>
          </p:cNvPr>
          <p:cNvSpPr txBox="1"/>
          <p:nvPr/>
        </p:nvSpPr>
        <p:spPr>
          <a:xfrm>
            <a:off x="589584" y="1059092"/>
            <a:ext cx="9481515" cy="2092881"/>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injection price is low because PV systems produce most electricity during the daytime when there is often an oversupply, driving market prices down. Suppliers also need to maintain profit margins, further reducing the amount paid for injected electricity.</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t>However, selling may be more profitable during periods of high energy demand, when prices are higher, and when electricity is not needed on-site.</a:t>
            </a:r>
            <a:endParaRPr lang="en-GB" sz="2000" noProof="0" dirty="0">
              <a:highlight>
                <a:srgbClr val="FFFF00"/>
              </a:highlight>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B2796868-BFFD-E0FF-6727-17889E6CDBE3}"/>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Selling back to the grid is not very profitable</a:t>
            </a:r>
          </a:p>
        </p:txBody>
      </p:sp>
      <p:sp>
        <p:nvSpPr>
          <p:cNvPr id="25" name="Slide Number Placeholder 6">
            <a:extLst>
              <a:ext uri="{FF2B5EF4-FFF2-40B4-BE49-F238E27FC236}">
                <a16:creationId xmlns:a16="http://schemas.microsoft.com/office/drawing/2014/main" id="{73894F5B-E946-5F05-BB82-39D9D755E81E}"/>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54</a:t>
            </a:fld>
            <a:endParaRPr lang="en-GB" sz="1350" spc="80" noProof="0" dirty="0"/>
          </a:p>
        </p:txBody>
      </p:sp>
      <p:grpSp>
        <p:nvGrpSpPr>
          <p:cNvPr id="8" name="Groupe 7">
            <a:extLst>
              <a:ext uri="{FF2B5EF4-FFF2-40B4-BE49-F238E27FC236}">
                <a16:creationId xmlns:a16="http://schemas.microsoft.com/office/drawing/2014/main" id="{B16E2D67-F9A6-7CC3-2A86-ED094059985C}"/>
              </a:ext>
            </a:extLst>
          </p:cNvPr>
          <p:cNvGrpSpPr/>
          <p:nvPr/>
        </p:nvGrpSpPr>
        <p:grpSpPr>
          <a:xfrm>
            <a:off x="825524" y="3534067"/>
            <a:ext cx="9042352" cy="3721397"/>
            <a:chOff x="809165" y="3439232"/>
            <a:chExt cx="9042352" cy="3721397"/>
          </a:xfrm>
        </p:grpSpPr>
        <p:sp>
          <p:nvSpPr>
            <p:cNvPr id="7" name="Rectangle 6">
              <a:extLst>
                <a:ext uri="{FF2B5EF4-FFF2-40B4-BE49-F238E27FC236}">
                  <a16:creationId xmlns:a16="http://schemas.microsoft.com/office/drawing/2014/main" id="{DB4D4C99-E33D-AF80-C9FF-7F61792C5437}"/>
                </a:ext>
              </a:extLst>
            </p:cNvPr>
            <p:cNvSpPr/>
            <p:nvPr/>
          </p:nvSpPr>
          <p:spPr>
            <a:xfrm>
              <a:off x="809165" y="3439232"/>
              <a:ext cx="9042352" cy="372139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e 5">
              <a:extLst>
                <a:ext uri="{FF2B5EF4-FFF2-40B4-BE49-F238E27FC236}">
                  <a16:creationId xmlns:a16="http://schemas.microsoft.com/office/drawing/2014/main" id="{BCAD27A2-01FD-F095-E6DC-4EE8A33CD83D}"/>
                </a:ext>
              </a:extLst>
            </p:cNvPr>
            <p:cNvGrpSpPr/>
            <p:nvPr/>
          </p:nvGrpSpPr>
          <p:grpSpPr>
            <a:xfrm>
              <a:off x="954871" y="3742260"/>
              <a:ext cx="8750939" cy="3115340"/>
              <a:chOff x="1013103" y="3742261"/>
              <a:chExt cx="8750939" cy="3115340"/>
            </a:xfrm>
          </p:grpSpPr>
          <p:pic>
            <p:nvPicPr>
              <p:cNvPr id="4" name="Image 3" descr="Une image contenant texte, capture d’écran, Police, ligne&#10;&#10;Description générée automatiquement">
                <a:extLst>
                  <a:ext uri="{FF2B5EF4-FFF2-40B4-BE49-F238E27FC236}">
                    <a16:creationId xmlns:a16="http://schemas.microsoft.com/office/drawing/2014/main" id="{D8FBA724-C897-3132-B80E-3D44D54062F1}"/>
                  </a:ext>
                </a:extLst>
              </p:cNvPr>
              <p:cNvPicPr>
                <a:picLocks noChangeAspect="1"/>
              </p:cNvPicPr>
              <p:nvPr/>
            </p:nvPicPr>
            <p:blipFill>
              <a:blip r:embed="rId4">
                <a:extLst>
                  <a:ext uri="{28A0092B-C50C-407E-A947-70E740481C1C}">
                    <a14:useLocalDpi xmlns:a14="http://schemas.microsoft.com/office/drawing/2010/main" val="0"/>
                  </a:ext>
                </a:extLst>
              </a:blip>
              <a:srcRect l="32796" t="27532" r="1961" b="18354"/>
              <a:stretch/>
            </p:blipFill>
            <p:spPr>
              <a:xfrm>
                <a:off x="3350486" y="4380614"/>
                <a:ext cx="6413556" cy="2445088"/>
              </a:xfrm>
              <a:prstGeom prst="rect">
                <a:avLst/>
              </a:prstGeom>
            </p:spPr>
          </p:pic>
          <p:pic>
            <p:nvPicPr>
              <p:cNvPr id="2" name="Image 1" descr="Une image contenant texte, capture d’écran, Police, ligne&#10;&#10;Description générée automatiquement">
                <a:extLst>
                  <a:ext uri="{FF2B5EF4-FFF2-40B4-BE49-F238E27FC236}">
                    <a16:creationId xmlns:a16="http://schemas.microsoft.com/office/drawing/2014/main" id="{03350877-9E01-A40B-4C10-2EE6A5DC4CDC}"/>
                  </a:ext>
                </a:extLst>
              </p:cNvPr>
              <p:cNvPicPr>
                <a:picLocks noChangeAspect="1"/>
              </p:cNvPicPr>
              <p:nvPr/>
            </p:nvPicPr>
            <p:blipFill>
              <a:blip r:embed="rId4">
                <a:extLst>
                  <a:ext uri="{28A0092B-C50C-407E-A947-70E740481C1C}">
                    <a14:useLocalDpi xmlns:a14="http://schemas.microsoft.com/office/drawing/2010/main" val="0"/>
                  </a:ext>
                </a:extLst>
              </a:blip>
              <a:srcRect t="13347" r="75581" b="15811"/>
              <a:stretch/>
            </p:blipFill>
            <p:spPr>
              <a:xfrm>
                <a:off x="1013103" y="3742261"/>
                <a:ext cx="2336160" cy="3115340"/>
              </a:xfrm>
              <a:prstGeom prst="rect">
                <a:avLst/>
              </a:prstGeom>
            </p:spPr>
          </p:pic>
          <p:pic>
            <p:nvPicPr>
              <p:cNvPr id="3" name="Image 2" descr="Une image contenant texte, capture d’écran, Police, ligne&#10;&#10;Description générée automatiquement">
                <a:extLst>
                  <a:ext uri="{FF2B5EF4-FFF2-40B4-BE49-F238E27FC236}">
                    <a16:creationId xmlns:a16="http://schemas.microsoft.com/office/drawing/2014/main" id="{2936FAEA-DF6A-6576-C269-169D7128CBDA}"/>
                  </a:ext>
                </a:extLst>
              </p:cNvPr>
              <p:cNvPicPr>
                <a:picLocks noChangeAspect="1"/>
              </p:cNvPicPr>
              <p:nvPr/>
            </p:nvPicPr>
            <p:blipFill>
              <a:blip r:embed="rId4">
                <a:extLst>
                  <a:ext uri="{28A0092B-C50C-407E-A947-70E740481C1C}">
                    <a14:useLocalDpi xmlns:a14="http://schemas.microsoft.com/office/drawing/2010/main" val="0"/>
                  </a:ext>
                </a:extLst>
              </a:blip>
              <a:srcRect l="30809" t="19076" r="30821" b="71630"/>
              <a:stretch/>
            </p:blipFill>
            <p:spPr>
              <a:xfrm>
                <a:off x="3350486" y="3877960"/>
                <a:ext cx="3677634" cy="409440"/>
              </a:xfrm>
              <a:prstGeom prst="rect">
                <a:avLst/>
              </a:prstGeom>
            </p:spPr>
          </p:pic>
        </p:grpSp>
      </p:grpSp>
    </p:spTree>
    <p:extLst>
      <p:ext uri="{BB962C8B-B14F-4D97-AF65-F5344CB8AC3E}">
        <p14:creationId xmlns:p14="http://schemas.microsoft.com/office/powerpoint/2010/main" val="2156149368"/>
      </p:ext>
    </p:extLst>
  </p:cSld>
  <p:clrMapOvr>
    <a:masterClrMapping/>
  </p:clrMapOvr>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080E3E1-B27E-7042-EA41-8E2BF0DCD254}"/>
              </a:ext>
            </a:extLst>
          </p:cNvPr>
          <p:cNvSpPr txBox="1"/>
          <p:nvPr/>
        </p:nvSpPr>
        <p:spPr>
          <a:xfrm>
            <a:off x="589584" y="1296715"/>
            <a:ext cx="9481516" cy="5940088"/>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Retailers act as intermediaries between the electricity markets and end consumers.</a:t>
            </a: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Most retail electricity contracts fall into two categories: fixed-price* or variable-price contracts</a:t>
            </a:r>
            <a:r>
              <a:rPr lang="en-GB" sz="2000" noProof="0" dirty="0">
                <a:latin typeface="Arial" panose="020B0604020202020204" pitchFamily="34" charset="0"/>
                <a:cs typeface="Arial" panose="020B0604020202020204" pitchFamily="34" charset="0"/>
              </a:rPr>
              <a:t>. In the case of variable-price contracts, the price per kWh is typically updated monthly based on a weighted average of spot market prices.</a:t>
            </a: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Only a few retail contracts use dynamic pricing</a:t>
            </a:r>
            <a:r>
              <a:rPr lang="en-GB" sz="2000" noProof="0" dirty="0">
                <a:latin typeface="Arial" panose="020B0604020202020204" pitchFamily="34" charset="0"/>
                <a:cs typeface="Arial" panose="020B0604020202020204" pitchFamily="34" charset="0"/>
              </a:rPr>
              <a:t>, where the cost of electricity is calculated by multiplying the amount of energy consumed during each market period by the spot price for that period.</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Currently, by offering similar (“unsophisticated”) contracts, retailers mainly compete on price alone. </a:t>
            </a:r>
            <a:r>
              <a:rPr lang="en-GB" sz="2000" b="1" noProof="0" dirty="0">
                <a:latin typeface="Arial" panose="020B0604020202020204" pitchFamily="34" charset="0"/>
                <a:cs typeface="Arial" panose="020B0604020202020204" pitchFamily="34" charset="0"/>
              </a:rPr>
              <a:t>This situation often leads to market consolidation</a:t>
            </a:r>
            <a:r>
              <a:rPr lang="en-GB" sz="2000" noProof="0" dirty="0">
                <a:latin typeface="Arial" panose="020B0604020202020204" pitchFamily="34" charset="0"/>
                <a:cs typeface="Arial" panose="020B0604020202020204" pitchFamily="34" charset="0"/>
              </a:rPr>
              <a:t>, which reduces competition, limits choice in electricity contracts, and can result in high prices.</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Retailers are interested in contracts that enable them to participate more actively in the energy markets.</a:t>
            </a:r>
          </a:p>
        </p:txBody>
      </p:sp>
      <p:sp>
        <p:nvSpPr>
          <p:cNvPr id="8" name="ZoneTexte 7">
            <a:extLst>
              <a:ext uri="{FF2B5EF4-FFF2-40B4-BE49-F238E27FC236}">
                <a16:creationId xmlns:a16="http://schemas.microsoft.com/office/drawing/2014/main" id="{95B4691C-1027-11B8-2A5C-C031B0B54D66}"/>
              </a:ext>
            </a:extLst>
          </p:cNvPr>
          <p:cNvSpPr txBox="1"/>
          <p:nvPr/>
        </p:nvSpPr>
        <p:spPr>
          <a:xfrm>
            <a:off x="589584" y="358775"/>
            <a:ext cx="9329115" cy="461665"/>
          </a:xfrm>
          <a:prstGeom prst="rect">
            <a:avLst/>
          </a:prstGeom>
          <a:noFill/>
        </p:spPr>
        <p:txBody>
          <a:bodyPr wrap="square">
            <a:spAutoFit/>
          </a:bodyPr>
          <a:lstStyle/>
          <a:p>
            <a:r>
              <a:rPr lang="en-GB" sz="2400" b="1" noProof="0" dirty="0"/>
              <a:t>The problem with existing contracts</a:t>
            </a:r>
            <a:endParaRPr lang="en-GB" sz="2400" b="1" noProof="0" dirty="0">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18A87B3F-1998-6E40-F4E7-71E89BF8AB5B}"/>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55</a:t>
            </a:fld>
            <a:endParaRPr lang="en-GB" sz="1350" spc="80" noProof="0" dirty="0"/>
          </a:p>
        </p:txBody>
      </p:sp>
      <p:sp>
        <p:nvSpPr>
          <p:cNvPr id="3" name="ZoneTexte 2">
            <a:extLst>
              <a:ext uri="{FF2B5EF4-FFF2-40B4-BE49-F238E27FC236}">
                <a16:creationId xmlns:a16="http://schemas.microsoft.com/office/drawing/2014/main" id="{E285BB0C-07FB-B32F-BE5E-E39C2113D01C}"/>
              </a:ext>
            </a:extLst>
          </p:cNvPr>
          <p:cNvSpPr txBox="1"/>
          <p:nvPr/>
        </p:nvSpPr>
        <p:spPr>
          <a:xfrm>
            <a:off x="154940" y="7588740"/>
            <a:ext cx="7086600" cy="292388"/>
          </a:xfrm>
          <a:prstGeom prst="rect">
            <a:avLst/>
          </a:prstGeom>
          <a:noFill/>
        </p:spPr>
        <p:txBody>
          <a:bodyPr wrap="square">
            <a:spAutoFit/>
          </a:bodyPr>
          <a:lstStyle/>
          <a:p>
            <a:r>
              <a:rPr lang="en-GB" sz="1200" noProof="0" dirty="0">
                <a:effectLst/>
                <a:latin typeface="Arial" panose="020B0604020202020204" pitchFamily="34" charset="0"/>
                <a:cs typeface="Arial" panose="020B0604020202020204" pitchFamily="34" charset="0"/>
              </a:rPr>
              <a:t>*</a:t>
            </a:r>
            <a:r>
              <a:rPr lang="en-GB" sz="1300" noProof="0" dirty="0">
                <a:effectLst/>
                <a:latin typeface="Arial" panose="020B0604020202020204" pitchFamily="34" charset="0"/>
                <a:cs typeface="Arial" panose="020B0604020202020204" pitchFamily="34" charset="0"/>
              </a:rPr>
              <a:t>Even fixed-price contracts are fixed only for a limited time </a:t>
            </a:r>
            <a:r>
              <a:rPr lang="en-GB" sz="1300" noProof="0" dirty="0">
                <a:latin typeface="Arial" panose="020B0604020202020204" pitchFamily="34" charset="0"/>
                <a:cs typeface="Arial" panose="020B0604020202020204" pitchFamily="34" charset="0"/>
              </a:rPr>
              <a:t>period.</a:t>
            </a:r>
          </a:p>
        </p:txBody>
      </p:sp>
    </p:spTree>
    <p:extLst>
      <p:ext uri="{BB962C8B-B14F-4D97-AF65-F5344CB8AC3E}">
        <p14:creationId xmlns:p14="http://schemas.microsoft.com/office/powerpoint/2010/main" val="116855588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AF8AD2C-0E64-B35D-FDFB-2184F89D72C6}"/>
              </a:ext>
            </a:extLst>
          </p:cNvPr>
          <p:cNvSpPr txBox="1"/>
          <p:nvPr/>
        </p:nvSpPr>
        <p:spPr>
          <a:xfrm>
            <a:off x="2673985" y="2120123"/>
            <a:ext cx="5345430" cy="646331"/>
          </a:xfrm>
          <a:prstGeom prst="rect">
            <a:avLst/>
          </a:prstGeom>
          <a:noFill/>
        </p:spPr>
        <p:txBody>
          <a:bodyPr wrap="square">
            <a:spAutoFit/>
          </a:bodyPr>
          <a:lstStyle/>
          <a:p>
            <a:pPr algn="ctr"/>
            <a:r>
              <a:rPr lang="en-GB" sz="3600" noProof="0" dirty="0">
                <a:latin typeface="Arial" panose="020B0604020202020204" pitchFamily="34" charset="0"/>
                <a:cs typeface="Arial" panose="020B0604020202020204" pitchFamily="34" charset="0"/>
              </a:rPr>
              <a:t>PART V:</a:t>
            </a:r>
          </a:p>
        </p:txBody>
      </p:sp>
      <p:sp>
        <p:nvSpPr>
          <p:cNvPr id="5" name="Rectangle 4">
            <a:extLst>
              <a:ext uri="{FF2B5EF4-FFF2-40B4-BE49-F238E27FC236}">
                <a16:creationId xmlns:a16="http://schemas.microsoft.com/office/drawing/2014/main" id="{3AE60AF7-BB9E-37C2-75B9-A33FF886AD0D}"/>
              </a:ext>
            </a:extLst>
          </p:cNvPr>
          <p:cNvSpPr/>
          <p:nvPr/>
        </p:nvSpPr>
        <p:spPr>
          <a:xfrm>
            <a:off x="127000" y="131359"/>
            <a:ext cx="10439400" cy="777003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e 5">
            <a:extLst>
              <a:ext uri="{FF2B5EF4-FFF2-40B4-BE49-F238E27FC236}">
                <a16:creationId xmlns:a16="http://schemas.microsoft.com/office/drawing/2014/main" id="{40615046-8462-4F63-B669-E2E6B81933B7}"/>
              </a:ext>
            </a:extLst>
          </p:cNvPr>
          <p:cNvGrpSpPr/>
          <p:nvPr/>
        </p:nvGrpSpPr>
        <p:grpSpPr>
          <a:xfrm>
            <a:off x="1155700" y="3226096"/>
            <a:ext cx="8382000" cy="2542880"/>
            <a:chOff x="1155699" y="3040446"/>
            <a:chExt cx="8382000" cy="2542880"/>
          </a:xfrm>
        </p:grpSpPr>
        <p:sp>
          <p:nvSpPr>
            <p:cNvPr id="7" name="ZoneTexte 6">
              <a:extLst>
                <a:ext uri="{FF2B5EF4-FFF2-40B4-BE49-F238E27FC236}">
                  <a16:creationId xmlns:a16="http://schemas.microsoft.com/office/drawing/2014/main" id="{863B716B-E5DE-C150-728C-3E539197FE2B}"/>
                </a:ext>
              </a:extLst>
            </p:cNvPr>
            <p:cNvSpPr txBox="1"/>
            <p:nvPr/>
          </p:nvSpPr>
          <p:spPr>
            <a:xfrm>
              <a:off x="1470024" y="3250057"/>
              <a:ext cx="7753350" cy="2123658"/>
            </a:xfrm>
            <a:prstGeom prst="rect">
              <a:avLst/>
            </a:prstGeom>
            <a:noFill/>
          </p:spPr>
          <p:txBody>
            <a:bodyPr wrap="square">
              <a:spAutoFit/>
            </a:bodyPr>
            <a:lstStyle/>
            <a:p>
              <a:pPr algn="ctr"/>
              <a:r>
                <a:rPr lang="en-GB" sz="4400" noProof="0" dirty="0"/>
                <a:t>Analysis of peer-to-peer electricity exchange through a retailer’s platform</a:t>
              </a:r>
              <a:endParaRPr lang="en-GB" sz="4000" noProof="0" dirty="0"/>
            </a:p>
          </p:txBody>
        </p:sp>
        <p:sp>
          <p:nvSpPr>
            <p:cNvPr id="8" name="Rectangle 7">
              <a:extLst>
                <a:ext uri="{FF2B5EF4-FFF2-40B4-BE49-F238E27FC236}">
                  <a16:creationId xmlns:a16="http://schemas.microsoft.com/office/drawing/2014/main" id="{A497715C-195B-E2FE-3C8F-7E359D594148}"/>
                </a:ext>
              </a:extLst>
            </p:cNvPr>
            <p:cNvSpPr/>
            <p:nvPr/>
          </p:nvSpPr>
          <p:spPr>
            <a:xfrm>
              <a:off x="1155699" y="3040446"/>
              <a:ext cx="8382000" cy="254288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424091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363C5785-A897-4B48-AA62-78414746048B}"/>
              </a:ext>
            </a:extLst>
          </p:cNvPr>
          <p:cNvSpPr txBox="1"/>
          <p:nvPr/>
        </p:nvSpPr>
        <p:spPr>
          <a:xfrm>
            <a:off x="589585" y="349892"/>
            <a:ext cx="9938715" cy="461665"/>
          </a:xfrm>
          <a:prstGeom prst="rect">
            <a:avLst/>
          </a:prstGeom>
          <a:noFill/>
        </p:spPr>
        <p:txBody>
          <a:bodyPr wrap="square">
            <a:spAutoFit/>
          </a:bodyPr>
          <a:lstStyle/>
          <a:p>
            <a:r>
              <a:rPr lang="en-GB" sz="2400" b="1" noProof="0" dirty="0"/>
              <a:t>The solution provided by digital platforms</a:t>
            </a:r>
            <a:endParaRPr lang="en-GB" sz="2400" b="1" noProof="0"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0763849A-D523-919B-F4A2-22B009E4C559}"/>
              </a:ext>
            </a:extLst>
          </p:cNvPr>
          <p:cNvSpPr txBox="1"/>
          <p:nvPr/>
        </p:nvSpPr>
        <p:spPr>
          <a:xfrm>
            <a:off x="589585" y="1425575"/>
            <a:ext cx="9481515" cy="5632311"/>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Digital retailer platforms enable prosumers to access a variety of electricity supply products and customise them according to their preferences. For example, when a prosumer generates electricity through solar panels, they may not be able to immediately use all the energy for self-consumption. The excess energy is then fed back into the grid.</a:t>
            </a: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t>Instead of selling this surplus electricity to their retailer at a low fixed price determined when signing the contract, the prosumer can sell it through their retailer on the spot market, potentially making a larger profit. </a:t>
            </a:r>
            <a:r>
              <a:rPr lang="en-GB" sz="2000" noProof="0" dirty="0">
                <a:latin typeface="Arial" panose="020B0604020202020204" pitchFamily="34" charset="0"/>
                <a:cs typeface="Arial" panose="020B0604020202020204" pitchFamily="34" charset="0"/>
              </a:rPr>
              <a:t>Alternatively, they can share it with another consumer through </a:t>
            </a:r>
            <a:r>
              <a:rPr lang="en-GB" sz="2000" b="1" noProof="0" dirty="0">
                <a:latin typeface="Arial" panose="020B0604020202020204" pitchFamily="34" charset="0"/>
                <a:cs typeface="Arial" panose="020B0604020202020204" pitchFamily="34" charset="0"/>
              </a:rPr>
              <a:t>a peer-to-peer (P2P) energy-sharing</a:t>
            </a:r>
            <a:r>
              <a:rPr lang="en-GB" sz="2000" noProof="0" dirty="0">
                <a:latin typeface="Arial" panose="020B0604020202020204" pitchFamily="34" charset="0"/>
                <a:cs typeface="Arial" panose="020B0604020202020204" pitchFamily="34" charset="0"/>
              </a:rPr>
              <a:t> arrangement. </a:t>
            </a:r>
            <a:r>
              <a:rPr lang="en-GB" sz="2000" noProof="0" dirty="0"/>
              <a:t>P2P energy-sharing does not require the two parties to be in close proximity; however they must be customers of the same retailer and be connected to the same network.</a:t>
            </a:r>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A P2P product allows consumers to </a:t>
            </a:r>
            <a:r>
              <a:rPr lang="en-GB" sz="2000" b="1" noProof="0" dirty="0">
                <a:latin typeface="Arial" panose="020B0604020202020204" pitchFamily="34" charset="0"/>
                <a:cs typeface="Arial" panose="020B0604020202020204" pitchFamily="34" charset="0"/>
              </a:rPr>
              <a:t>hedge against rising energy prices</a:t>
            </a:r>
            <a:r>
              <a:rPr lang="en-GB" sz="2000" noProof="0" dirty="0">
                <a:latin typeface="Arial" panose="020B0604020202020204" pitchFamily="34" charset="0"/>
                <a:cs typeface="Arial" panose="020B0604020202020204" pitchFamily="34" charset="0"/>
              </a:rPr>
              <a:t>, actively participate in the energy transition, and ensure the origin of their electricity.</a:t>
            </a:r>
          </a:p>
        </p:txBody>
      </p:sp>
      <p:sp>
        <p:nvSpPr>
          <p:cNvPr id="11" name="Slide Number Placeholder 6">
            <a:extLst>
              <a:ext uri="{FF2B5EF4-FFF2-40B4-BE49-F238E27FC236}">
                <a16:creationId xmlns:a16="http://schemas.microsoft.com/office/drawing/2014/main" id="{DE2B8601-89DE-B2A3-FBFF-C27603255C06}"/>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57</a:t>
            </a:fld>
            <a:endParaRPr lang="en-GB" sz="1350" spc="80" noProof="0" dirty="0"/>
          </a:p>
        </p:txBody>
      </p:sp>
    </p:spTree>
    <p:extLst>
      <p:ext uri="{BB962C8B-B14F-4D97-AF65-F5344CB8AC3E}">
        <p14:creationId xmlns:p14="http://schemas.microsoft.com/office/powerpoint/2010/main" val="2265166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6D79BE72-EB3C-D5D3-F57F-B5B391E76115}"/>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An example of a P2P energy sharing</a:t>
            </a:r>
          </a:p>
        </p:txBody>
      </p:sp>
      <p:grpSp>
        <p:nvGrpSpPr>
          <p:cNvPr id="31" name="Groupe 30">
            <a:extLst>
              <a:ext uri="{FF2B5EF4-FFF2-40B4-BE49-F238E27FC236}">
                <a16:creationId xmlns:a16="http://schemas.microsoft.com/office/drawing/2014/main" id="{A3028565-B004-33E9-FFC9-D7B8C7E539F7}"/>
              </a:ext>
            </a:extLst>
          </p:cNvPr>
          <p:cNvGrpSpPr/>
          <p:nvPr/>
        </p:nvGrpSpPr>
        <p:grpSpPr>
          <a:xfrm>
            <a:off x="3441699" y="3794845"/>
            <a:ext cx="3810001" cy="3593827"/>
            <a:chOff x="3441699" y="3755224"/>
            <a:chExt cx="3810001" cy="3593827"/>
          </a:xfrm>
        </p:grpSpPr>
        <p:pic>
          <p:nvPicPr>
            <p:cNvPr id="29" name="Image 28">
              <a:extLst>
                <a:ext uri="{FF2B5EF4-FFF2-40B4-BE49-F238E27FC236}">
                  <a16:creationId xmlns:a16="http://schemas.microsoft.com/office/drawing/2014/main" id="{AA4793AA-0427-B28B-8F47-BC737B31BD62}"/>
                </a:ext>
              </a:extLst>
            </p:cNvPr>
            <p:cNvPicPr>
              <a:picLocks noChangeAspect="1"/>
            </p:cNvPicPr>
            <p:nvPr/>
          </p:nvPicPr>
          <p:blipFill rotWithShape="1">
            <a:blip r:embed="rId2"/>
            <a:srcRect l="3704" r="3704" b="7380"/>
            <a:stretch/>
          </p:blipFill>
          <p:spPr>
            <a:xfrm>
              <a:off x="3500258" y="3837637"/>
              <a:ext cx="3692881" cy="3429000"/>
            </a:xfrm>
            <a:prstGeom prst="rect">
              <a:avLst/>
            </a:prstGeom>
          </p:spPr>
        </p:pic>
        <p:sp>
          <p:nvSpPr>
            <p:cNvPr id="30" name="Rectangle 29">
              <a:extLst>
                <a:ext uri="{FF2B5EF4-FFF2-40B4-BE49-F238E27FC236}">
                  <a16:creationId xmlns:a16="http://schemas.microsoft.com/office/drawing/2014/main" id="{56681AF1-7CC3-7B82-E882-2D9606C6141A}"/>
                </a:ext>
              </a:extLst>
            </p:cNvPr>
            <p:cNvSpPr/>
            <p:nvPr/>
          </p:nvSpPr>
          <p:spPr>
            <a:xfrm>
              <a:off x="3441699" y="3755224"/>
              <a:ext cx="3810001" cy="359382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2" name="Slide Number Placeholder 6">
            <a:extLst>
              <a:ext uri="{FF2B5EF4-FFF2-40B4-BE49-F238E27FC236}">
                <a16:creationId xmlns:a16="http://schemas.microsoft.com/office/drawing/2014/main" id="{6DA6C7AF-6F53-3080-53C3-1C3F1166081E}"/>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58</a:t>
            </a:fld>
            <a:endParaRPr lang="en-GB" sz="1350" spc="80" noProof="0" dirty="0"/>
          </a:p>
        </p:txBody>
      </p:sp>
      <p:sp>
        <p:nvSpPr>
          <p:cNvPr id="3" name="ZoneTexte 2">
            <a:extLst>
              <a:ext uri="{FF2B5EF4-FFF2-40B4-BE49-F238E27FC236}">
                <a16:creationId xmlns:a16="http://schemas.microsoft.com/office/drawing/2014/main" id="{7D865631-84C9-DF6F-0620-1A8EC1038989}"/>
              </a:ext>
            </a:extLst>
          </p:cNvPr>
          <p:cNvSpPr txBox="1"/>
          <p:nvPr/>
        </p:nvSpPr>
        <p:spPr>
          <a:xfrm>
            <a:off x="589584" y="1095871"/>
            <a:ext cx="9481516" cy="2400657"/>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Mr. Mars and Mrs. Venus are customers of the same retailer, each with a fixed-price electricity contract. On a sunny day, solar panels of Mr. Mars generate 3 kWh of electricity over an hour. His household uses only 2 kWh, so he must feed the remaining 1 kWh into the grid.</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Meanwhile, Mrs. Venus wants to use her washing machine, which consumes 1 kWh. Through the retailer’s sharing platform, they arrange for Mrs. Venus to use the 1 kWh of surplus electricity from Mr. Mars at a reduced price.</a:t>
            </a:r>
          </a:p>
        </p:txBody>
      </p:sp>
    </p:spTree>
    <p:extLst>
      <p:ext uri="{BB962C8B-B14F-4D97-AF65-F5344CB8AC3E}">
        <p14:creationId xmlns:p14="http://schemas.microsoft.com/office/powerpoint/2010/main" val="3359410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oneTexte 34">
            <a:extLst>
              <a:ext uri="{FF2B5EF4-FFF2-40B4-BE49-F238E27FC236}">
                <a16:creationId xmlns:a16="http://schemas.microsoft.com/office/drawing/2014/main" id="{2C928FF5-0849-0329-20C1-1D689651FD1F}"/>
              </a:ext>
            </a:extLst>
          </p:cNvPr>
          <p:cNvSpPr txBox="1"/>
          <p:nvPr/>
        </p:nvSpPr>
        <p:spPr>
          <a:xfrm>
            <a:off x="589585" y="349892"/>
            <a:ext cx="9938715" cy="461665"/>
          </a:xfrm>
          <a:prstGeom prst="rect">
            <a:avLst/>
          </a:prstGeom>
          <a:noFill/>
        </p:spPr>
        <p:txBody>
          <a:bodyPr wrap="square">
            <a:spAutoFit/>
          </a:bodyPr>
          <a:lstStyle/>
          <a:p>
            <a:r>
              <a:rPr lang="en-GB" sz="2400" b="1" noProof="0" dirty="0"/>
              <a:t>Illustration of a P2P energy share</a:t>
            </a:r>
          </a:p>
        </p:txBody>
      </p:sp>
      <p:sp>
        <p:nvSpPr>
          <p:cNvPr id="43" name="Slide Number Placeholder 6">
            <a:extLst>
              <a:ext uri="{FF2B5EF4-FFF2-40B4-BE49-F238E27FC236}">
                <a16:creationId xmlns:a16="http://schemas.microsoft.com/office/drawing/2014/main" id="{FA16BC7C-370D-1A4E-52A5-96EBB560D6E7}"/>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59</a:t>
            </a:fld>
            <a:endParaRPr lang="en-GB" sz="1350" spc="80" noProof="0" dirty="0"/>
          </a:p>
        </p:txBody>
      </p:sp>
      <p:pic>
        <p:nvPicPr>
          <p:cNvPr id="6" name="Image 5">
            <a:extLst>
              <a:ext uri="{FF2B5EF4-FFF2-40B4-BE49-F238E27FC236}">
                <a16:creationId xmlns:a16="http://schemas.microsoft.com/office/drawing/2014/main" id="{77EA3404-66F7-EE01-9FD9-0F1F83FF045E}"/>
              </a:ext>
            </a:extLst>
          </p:cNvPr>
          <p:cNvPicPr>
            <a:picLocks noChangeAspect="1"/>
          </p:cNvPicPr>
          <p:nvPr/>
        </p:nvPicPr>
        <p:blipFill>
          <a:blip r:embed="rId2"/>
          <a:stretch>
            <a:fillRect/>
          </a:stretch>
        </p:blipFill>
        <p:spPr>
          <a:xfrm>
            <a:off x="2241513" y="1318550"/>
            <a:ext cx="6210372" cy="3676022"/>
          </a:xfrm>
          <a:prstGeom prst="rect">
            <a:avLst/>
          </a:prstGeom>
        </p:spPr>
      </p:pic>
      <p:sp>
        <p:nvSpPr>
          <p:cNvPr id="7" name="ZoneTexte 6">
            <a:extLst>
              <a:ext uri="{FF2B5EF4-FFF2-40B4-BE49-F238E27FC236}">
                <a16:creationId xmlns:a16="http://schemas.microsoft.com/office/drawing/2014/main" id="{2EBF52CF-F891-AB5E-65D6-211D31092EB2}"/>
              </a:ext>
            </a:extLst>
          </p:cNvPr>
          <p:cNvSpPr txBox="1"/>
          <p:nvPr/>
        </p:nvSpPr>
        <p:spPr>
          <a:xfrm>
            <a:off x="589585" y="5464961"/>
            <a:ext cx="9481515" cy="2092881"/>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It is important to note that the shared electricity is </a:t>
            </a:r>
            <a:r>
              <a:rPr lang="en-GB" sz="2000" b="1" noProof="0" dirty="0">
                <a:latin typeface="Arial" panose="020B0604020202020204" pitchFamily="34" charset="0"/>
                <a:cs typeface="Arial" panose="020B0604020202020204" pitchFamily="34" charset="0"/>
              </a:rPr>
              <a:t>not physically delivered </a:t>
            </a:r>
            <a:r>
              <a:rPr lang="en-GB" sz="2000" noProof="0" dirty="0">
                <a:latin typeface="Arial" panose="020B0604020202020204" pitchFamily="34" charset="0"/>
                <a:cs typeface="Arial" panose="020B0604020202020204" pitchFamily="34" charset="0"/>
              </a:rPr>
              <a:t>directly from the prosumer to the consumer. Instead, the electricity purchased through a P2P energy sharing arrangement comes from the public grid, with applicable fees applied.</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“cost of energy” applied to the volume of electricity, however, is based on a sharing agreement established between the parties involved.</a:t>
            </a:r>
          </a:p>
        </p:txBody>
      </p:sp>
      <p:sp>
        <p:nvSpPr>
          <p:cNvPr id="8" name="Rectangle 7">
            <a:extLst>
              <a:ext uri="{FF2B5EF4-FFF2-40B4-BE49-F238E27FC236}">
                <a16:creationId xmlns:a16="http://schemas.microsoft.com/office/drawing/2014/main" id="{59092ADB-F520-8544-BDBE-BF4719F03808}"/>
              </a:ext>
            </a:extLst>
          </p:cNvPr>
          <p:cNvSpPr/>
          <p:nvPr/>
        </p:nvSpPr>
        <p:spPr>
          <a:xfrm>
            <a:off x="1831618" y="1221562"/>
            <a:ext cx="7030163" cy="386999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21962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97A38F-31EC-4CBD-50AB-B23846727C8B}"/>
              </a:ext>
            </a:extLst>
          </p:cNvPr>
          <p:cNvSpPr txBox="1"/>
          <p:nvPr/>
        </p:nvSpPr>
        <p:spPr>
          <a:xfrm>
            <a:off x="589585" y="349892"/>
            <a:ext cx="10319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Challenges of the energy transition: </a:t>
            </a:r>
            <a:r>
              <a:rPr lang="en-GB" sz="2400" b="1" noProof="0" dirty="0"/>
              <a:t>decreasing dependency</a:t>
            </a:r>
            <a:endParaRPr lang="en-GB" sz="2400" b="1" noProof="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92359F5B-6A24-EECD-F5ED-EF60CD823159}"/>
              </a:ext>
            </a:extLst>
          </p:cNvPr>
          <p:cNvSpPr txBox="1"/>
          <p:nvPr/>
        </p:nvSpPr>
        <p:spPr>
          <a:xfrm>
            <a:off x="755968" y="7003495"/>
            <a:ext cx="9181442" cy="738664"/>
          </a:xfrm>
          <a:prstGeom prst="rect">
            <a:avLst/>
          </a:prstGeom>
          <a:noFill/>
        </p:spPr>
        <p:txBody>
          <a:bodyPr wrap="square" rtlCol="0">
            <a:spAutoFit/>
          </a:bodyPr>
          <a:lstStyle/>
          <a:p>
            <a:pPr algn="ctr"/>
            <a:r>
              <a:rPr lang="en-GB" sz="1400" i="1" noProof="0" dirty="0">
                <a:solidFill>
                  <a:schemeClr val="tx1"/>
                </a:solidFill>
                <a:latin typeface="Arial" panose="020B0604020202020204" pitchFamily="34" charset="0"/>
                <a:cs typeface="Arial" panose="020B0604020202020204" pitchFamily="34" charset="0"/>
              </a:rPr>
              <a:t>Energy dependency by fuel in Petajoules (PJ),in the EU, for selected years between 1990 and 2022.</a:t>
            </a:r>
          </a:p>
          <a:p>
            <a:pPr algn="ctr"/>
            <a:r>
              <a:rPr lang="en-GB" sz="1400" i="1" noProof="0" dirty="0">
                <a:solidFill>
                  <a:schemeClr val="tx1"/>
                </a:solidFill>
                <a:latin typeface="Arial" panose="020B0604020202020204" pitchFamily="34" charset="0"/>
                <a:cs typeface="Arial" panose="020B0604020202020204" pitchFamily="34" charset="0"/>
              </a:rPr>
              <a:t>1 PJ = 10</a:t>
            </a:r>
            <a:r>
              <a:rPr lang="en-GB" sz="1400" i="1" baseline="30000" noProof="0" dirty="0">
                <a:solidFill>
                  <a:schemeClr val="tx1"/>
                </a:solidFill>
                <a:latin typeface="Arial" panose="020B0604020202020204" pitchFamily="34" charset="0"/>
                <a:cs typeface="Arial" panose="020B0604020202020204" pitchFamily="34" charset="0"/>
              </a:rPr>
              <a:t>15</a:t>
            </a:r>
            <a:r>
              <a:rPr lang="en-GB" sz="1400" i="1" noProof="0" dirty="0">
                <a:solidFill>
                  <a:schemeClr val="tx1"/>
                </a:solidFill>
                <a:latin typeface="Arial" panose="020B0604020202020204" pitchFamily="34" charset="0"/>
                <a:cs typeface="Arial" panose="020B0604020202020204" pitchFamily="34" charset="0"/>
              </a:rPr>
              <a:t> J, which is equivalent to 277.8 GWh. The </a:t>
            </a:r>
            <a:r>
              <a:rPr lang="en-GB" sz="1400" i="1" noProof="0" dirty="0" err="1">
                <a:solidFill>
                  <a:schemeClr val="tx1"/>
                </a:solidFill>
                <a:latin typeface="Arial" panose="020B0604020202020204" pitchFamily="34" charset="0"/>
                <a:cs typeface="Arial" panose="020B0604020202020204" pitchFamily="34" charset="0"/>
              </a:rPr>
              <a:t>light-colored</a:t>
            </a:r>
            <a:r>
              <a:rPr lang="en-GB" sz="1400" i="1" noProof="0" dirty="0">
                <a:solidFill>
                  <a:schemeClr val="tx1"/>
                </a:solidFill>
                <a:latin typeface="Arial" panose="020B0604020202020204" pitchFamily="34" charset="0"/>
                <a:cs typeface="Arial" panose="020B0604020202020204" pitchFamily="34" charset="0"/>
              </a:rPr>
              <a:t> segments are net imports relative to gross inland energy consumption (total column height).</a:t>
            </a:r>
          </a:p>
        </p:txBody>
      </p:sp>
      <p:sp>
        <p:nvSpPr>
          <p:cNvPr id="7" name="ZoneTexte 6">
            <a:extLst>
              <a:ext uri="{FF2B5EF4-FFF2-40B4-BE49-F238E27FC236}">
                <a16:creationId xmlns:a16="http://schemas.microsoft.com/office/drawing/2014/main" id="{024F20F5-623C-E1C9-D545-1566B97B45C1}"/>
              </a:ext>
            </a:extLst>
          </p:cNvPr>
          <p:cNvSpPr txBox="1"/>
          <p:nvPr/>
        </p:nvSpPr>
        <p:spPr>
          <a:xfrm>
            <a:off x="589585" y="1232954"/>
            <a:ext cx="4559932" cy="1938992"/>
          </a:xfrm>
          <a:prstGeom prst="rect">
            <a:avLst/>
          </a:prstGeom>
          <a:noFill/>
        </p:spPr>
        <p:txBody>
          <a:bodyPr wrap="square">
            <a:spAutoFit/>
          </a:bodyPr>
          <a:lstStyle/>
          <a:p>
            <a:pPr algn="just"/>
            <a:r>
              <a:rPr lang="en-GB" sz="2000" noProof="0" dirty="0"/>
              <a:t>Europe’s dependency on fossil fuel imports, particularly from politically unstable regions, exposes the EU to the risk of supply disruptions. Utilising local renewable energy sources can enhance energy security.</a:t>
            </a:r>
            <a:endParaRPr lang="en-GB" sz="2000" noProof="0" dirty="0">
              <a:latin typeface="Arial" panose="020B0604020202020204" pitchFamily="34" charset="0"/>
              <a:cs typeface="Arial" panose="020B0604020202020204" pitchFamily="34" charset="0"/>
            </a:endParaRPr>
          </a:p>
        </p:txBody>
      </p:sp>
      <p:pic>
        <p:nvPicPr>
          <p:cNvPr id="2050" name="Picture 2" descr="EU energy import dependency from Russia | Epthinktank | European Parliament">
            <a:extLst>
              <a:ext uri="{FF2B5EF4-FFF2-40B4-BE49-F238E27FC236}">
                <a16:creationId xmlns:a16="http://schemas.microsoft.com/office/drawing/2014/main" id="{D2293617-B187-C807-582D-7CE7F81009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19" b="11033"/>
          <a:stretch/>
        </p:blipFill>
        <p:spPr bwMode="auto">
          <a:xfrm>
            <a:off x="6057281" y="1374530"/>
            <a:ext cx="3555932" cy="153754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F9DA43D-EAAF-91A1-4A89-A92B917615BE}"/>
              </a:ext>
            </a:extLst>
          </p:cNvPr>
          <p:cNvSpPr txBox="1"/>
          <p:nvPr/>
        </p:nvSpPr>
        <p:spPr>
          <a:xfrm>
            <a:off x="5698405" y="3216068"/>
            <a:ext cx="4227648" cy="523220"/>
          </a:xfrm>
          <a:prstGeom prst="rect">
            <a:avLst/>
          </a:prstGeom>
          <a:noFill/>
        </p:spPr>
        <p:txBody>
          <a:bodyPr wrap="square" rtlCol="0">
            <a:spAutoFit/>
          </a:bodyPr>
          <a:lstStyle/>
          <a:p>
            <a:pPr algn="ctr"/>
            <a:r>
              <a:rPr lang="en-GB" sz="1400" i="1" noProof="0" dirty="0">
                <a:latin typeface="Arial" panose="020B0604020202020204" pitchFamily="34" charset="0"/>
                <a:cs typeface="Arial" panose="020B0604020202020204" pitchFamily="34" charset="0"/>
              </a:rPr>
              <a:t>EU energy import dependency from Russia – Share of total imports.</a:t>
            </a:r>
          </a:p>
        </p:txBody>
      </p:sp>
      <p:grpSp>
        <p:nvGrpSpPr>
          <p:cNvPr id="14" name="Groupe 13">
            <a:extLst>
              <a:ext uri="{FF2B5EF4-FFF2-40B4-BE49-F238E27FC236}">
                <a16:creationId xmlns:a16="http://schemas.microsoft.com/office/drawing/2014/main" id="{963DE2D2-9D7B-42D8-4523-F735C352F8CB}"/>
              </a:ext>
            </a:extLst>
          </p:cNvPr>
          <p:cNvGrpSpPr/>
          <p:nvPr/>
        </p:nvGrpSpPr>
        <p:grpSpPr>
          <a:xfrm>
            <a:off x="1566321" y="4170916"/>
            <a:ext cx="7560734" cy="2468999"/>
            <a:chOff x="987478" y="747251"/>
            <a:chExt cx="9995925" cy="3532248"/>
          </a:xfrm>
        </p:grpSpPr>
        <p:pic>
          <p:nvPicPr>
            <p:cNvPr id="15" name="Picture 4" descr="Stacked vertical bar chart showing energy dependency by fuel in petajoules in the EU over the years 1990 to 2022. Each selected year has three columns representing solid fossil fuels, total petroleum products and gas. The columns have two stacks, the top stack represents net imports with respect to gross available energy which is represented by total column height.">
              <a:extLst>
                <a:ext uri="{FF2B5EF4-FFF2-40B4-BE49-F238E27FC236}">
                  <a16:creationId xmlns:a16="http://schemas.microsoft.com/office/drawing/2014/main" id="{7A32E60C-4BE2-C8B7-74F6-623EE0ADA1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04" b="40801"/>
            <a:stretch/>
          </p:blipFill>
          <p:spPr bwMode="auto">
            <a:xfrm>
              <a:off x="987484" y="747251"/>
              <a:ext cx="9995919" cy="28316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acked vertical bar chart showing energy dependency by fuel in petajoules in the EU over the years 1990 to 2022. Each selected year has three columns representing solid fossil fuels, total petroleum products and gas. The columns have two stacks, the top stack represents net imports with respect to gross available energy which is represented by total column height.">
              <a:extLst>
                <a:ext uri="{FF2B5EF4-FFF2-40B4-BE49-F238E27FC236}">
                  <a16:creationId xmlns:a16="http://schemas.microsoft.com/office/drawing/2014/main" id="{90B09802-CA12-BB0F-7295-F340AB8DC2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552" b="32531"/>
            <a:stretch/>
          </p:blipFill>
          <p:spPr bwMode="auto">
            <a:xfrm>
              <a:off x="987480" y="3782965"/>
              <a:ext cx="9995919" cy="2433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Stacked vertical bar chart showing energy dependency by fuel in petajoules in the EU over the years 1990 to 2022. Each selected year has three columns representing solid fossil fuels, total petroleum products and gas. The columns have two stacks, the top stack represents net imports with respect to gross available energy which is represented by total column height.">
              <a:extLst>
                <a:ext uri="{FF2B5EF4-FFF2-40B4-BE49-F238E27FC236}">
                  <a16:creationId xmlns:a16="http://schemas.microsoft.com/office/drawing/2014/main" id="{C62F9EC6-64E5-6A74-68A9-ACB2F3F992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570" b="18563"/>
            <a:stretch/>
          </p:blipFill>
          <p:spPr bwMode="auto">
            <a:xfrm>
              <a:off x="987482" y="3510118"/>
              <a:ext cx="9995919" cy="3023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Stacked vertical bar chart showing energy dependency by fuel in petajoules in the EU over the years 1990 to 2022. Each selected year has three columns representing solid fossil fuels, total petroleum products and gas. The columns have two stacks, the top stack represents net imports with respect to gross available energy which is represented by total column height.">
              <a:extLst>
                <a:ext uri="{FF2B5EF4-FFF2-40B4-BE49-F238E27FC236}">
                  <a16:creationId xmlns:a16="http://schemas.microsoft.com/office/drawing/2014/main" id="{B121BB48-DD7D-089A-C854-41243BF84B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0655" b="25428"/>
            <a:stretch/>
          </p:blipFill>
          <p:spPr bwMode="auto">
            <a:xfrm>
              <a:off x="987478" y="4036148"/>
              <a:ext cx="9995919" cy="24335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id="{C94FD1C4-E18A-A807-D11A-C6591FCC20BC}"/>
              </a:ext>
            </a:extLst>
          </p:cNvPr>
          <p:cNvSpPr/>
          <p:nvPr/>
        </p:nvSpPr>
        <p:spPr>
          <a:xfrm>
            <a:off x="5698405" y="1193433"/>
            <a:ext cx="4227648" cy="1944616"/>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Rectangle 19">
            <a:extLst>
              <a:ext uri="{FF2B5EF4-FFF2-40B4-BE49-F238E27FC236}">
                <a16:creationId xmlns:a16="http://schemas.microsoft.com/office/drawing/2014/main" id="{BF94B933-B5FE-FB13-ADA1-1A1484E7DAC2}"/>
              </a:ext>
            </a:extLst>
          </p:cNvPr>
          <p:cNvSpPr/>
          <p:nvPr/>
        </p:nvSpPr>
        <p:spPr>
          <a:xfrm>
            <a:off x="755967" y="3959483"/>
            <a:ext cx="9181443" cy="293999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Slide Number Placeholder 6">
            <a:extLst>
              <a:ext uri="{FF2B5EF4-FFF2-40B4-BE49-F238E27FC236}">
                <a16:creationId xmlns:a16="http://schemas.microsoft.com/office/drawing/2014/main" id="{D4C7D1A5-515E-BA21-B8BB-24EE594D4364}"/>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a:t>
            </a:fld>
            <a:endParaRPr lang="en-GB" sz="1350" spc="80" noProof="0" dirty="0"/>
          </a:p>
        </p:txBody>
      </p:sp>
    </p:spTree>
    <p:extLst>
      <p:ext uri="{BB962C8B-B14F-4D97-AF65-F5344CB8AC3E}">
        <p14:creationId xmlns:p14="http://schemas.microsoft.com/office/powerpoint/2010/main" val="484931605"/>
      </p:ext>
    </p:extLst>
  </p:cSld>
  <p:clrMapOvr>
    <a:masterClrMapping/>
  </p:clrMapOvr>
  <p:extLst>
    <p:ext uri="{6950BFC3-D8DA-4A85-94F7-54DA5524770B}">
      <p188:commentRel xmlns:p188="http://schemas.microsoft.com/office/powerpoint/2018/8/main" r:id="rId2"/>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AF8AD2C-0E64-B35D-FDFB-2184F89D72C6}"/>
              </a:ext>
            </a:extLst>
          </p:cNvPr>
          <p:cNvSpPr txBox="1"/>
          <p:nvPr/>
        </p:nvSpPr>
        <p:spPr>
          <a:xfrm>
            <a:off x="2673985" y="2120123"/>
            <a:ext cx="5345430" cy="646331"/>
          </a:xfrm>
          <a:prstGeom prst="rect">
            <a:avLst/>
          </a:prstGeom>
          <a:noFill/>
        </p:spPr>
        <p:txBody>
          <a:bodyPr wrap="square">
            <a:spAutoFit/>
          </a:bodyPr>
          <a:lstStyle/>
          <a:p>
            <a:pPr algn="ctr"/>
            <a:r>
              <a:rPr lang="en-GB" sz="3600" noProof="0" dirty="0">
                <a:latin typeface="Arial" panose="020B0604020202020204" pitchFamily="34" charset="0"/>
                <a:cs typeface="Arial" panose="020B0604020202020204" pitchFamily="34" charset="0"/>
              </a:rPr>
              <a:t>PART VI:</a:t>
            </a:r>
          </a:p>
        </p:txBody>
      </p:sp>
      <p:sp>
        <p:nvSpPr>
          <p:cNvPr id="5" name="Rectangle 4">
            <a:extLst>
              <a:ext uri="{FF2B5EF4-FFF2-40B4-BE49-F238E27FC236}">
                <a16:creationId xmlns:a16="http://schemas.microsoft.com/office/drawing/2014/main" id="{3AE60AF7-BB9E-37C2-75B9-A33FF886AD0D}"/>
              </a:ext>
            </a:extLst>
          </p:cNvPr>
          <p:cNvSpPr/>
          <p:nvPr/>
        </p:nvSpPr>
        <p:spPr>
          <a:xfrm>
            <a:off x="127000" y="131359"/>
            <a:ext cx="10439400" cy="777003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e 5">
            <a:extLst>
              <a:ext uri="{FF2B5EF4-FFF2-40B4-BE49-F238E27FC236}">
                <a16:creationId xmlns:a16="http://schemas.microsoft.com/office/drawing/2014/main" id="{40615046-8462-4F63-B669-E2E6B81933B7}"/>
              </a:ext>
            </a:extLst>
          </p:cNvPr>
          <p:cNvGrpSpPr/>
          <p:nvPr/>
        </p:nvGrpSpPr>
        <p:grpSpPr>
          <a:xfrm>
            <a:off x="1155700" y="3226096"/>
            <a:ext cx="8382000" cy="2542880"/>
            <a:chOff x="1155699" y="3040446"/>
            <a:chExt cx="8382000" cy="2542880"/>
          </a:xfrm>
        </p:grpSpPr>
        <p:sp>
          <p:nvSpPr>
            <p:cNvPr id="7" name="ZoneTexte 6">
              <a:extLst>
                <a:ext uri="{FF2B5EF4-FFF2-40B4-BE49-F238E27FC236}">
                  <a16:creationId xmlns:a16="http://schemas.microsoft.com/office/drawing/2014/main" id="{863B716B-E5DE-C150-728C-3E539197FE2B}"/>
                </a:ext>
              </a:extLst>
            </p:cNvPr>
            <p:cNvSpPr txBox="1"/>
            <p:nvPr/>
          </p:nvSpPr>
          <p:spPr>
            <a:xfrm>
              <a:off x="1470024" y="3250057"/>
              <a:ext cx="7753350" cy="2123658"/>
            </a:xfrm>
            <a:prstGeom prst="rect">
              <a:avLst/>
            </a:prstGeom>
            <a:noFill/>
          </p:spPr>
          <p:txBody>
            <a:bodyPr wrap="square">
              <a:spAutoFit/>
            </a:bodyPr>
            <a:lstStyle/>
            <a:p>
              <a:pPr algn="ctr"/>
              <a:r>
                <a:rPr lang="en-GB" sz="4400" noProof="0" dirty="0"/>
                <a:t>Analysis of the framework of energy communities and their different models</a:t>
              </a:r>
              <a:endParaRPr lang="en-GB" sz="4000" noProof="0" dirty="0"/>
            </a:p>
          </p:txBody>
        </p:sp>
        <p:sp>
          <p:nvSpPr>
            <p:cNvPr id="8" name="Rectangle 7">
              <a:extLst>
                <a:ext uri="{FF2B5EF4-FFF2-40B4-BE49-F238E27FC236}">
                  <a16:creationId xmlns:a16="http://schemas.microsoft.com/office/drawing/2014/main" id="{A497715C-195B-E2FE-3C8F-7E359D594148}"/>
                </a:ext>
              </a:extLst>
            </p:cNvPr>
            <p:cNvSpPr/>
            <p:nvPr/>
          </p:nvSpPr>
          <p:spPr>
            <a:xfrm>
              <a:off x="1155699" y="3040446"/>
              <a:ext cx="8382000" cy="254288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23802436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1ED0B2E-8EDB-ADA6-BFAA-498E5FA4EE04}"/>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Energy sharing in energy communities </a:t>
            </a:r>
            <a:endParaRPr lang="en-GB" sz="2400" b="1" noProof="0" dirty="0"/>
          </a:p>
        </p:txBody>
      </p:sp>
      <p:sp>
        <p:nvSpPr>
          <p:cNvPr id="6" name="Slide Number Placeholder 6">
            <a:extLst>
              <a:ext uri="{FF2B5EF4-FFF2-40B4-BE49-F238E27FC236}">
                <a16:creationId xmlns:a16="http://schemas.microsoft.com/office/drawing/2014/main" id="{0806E83F-A7F5-F329-CF7A-1C19C81FEF8E}"/>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61</a:t>
            </a:fld>
            <a:endParaRPr lang="en-GB" sz="1350" spc="80" noProof="0" dirty="0"/>
          </a:p>
        </p:txBody>
      </p:sp>
      <p:sp>
        <p:nvSpPr>
          <p:cNvPr id="10" name="ZoneTexte 9">
            <a:extLst>
              <a:ext uri="{FF2B5EF4-FFF2-40B4-BE49-F238E27FC236}">
                <a16:creationId xmlns:a16="http://schemas.microsoft.com/office/drawing/2014/main" id="{C6183E19-9B1B-51FC-1771-5DD6510D824E}"/>
              </a:ext>
            </a:extLst>
          </p:cNvPr>
          <p:cNvSpPr txBox="1"/>
          <p:nvPr/>
        </p:nvSpPr>
        <p:spPr>
          <a:xfrm>
            <a:off x="589585" y="1793185"/>
            <a:ext cx="9481515" cy="5016758"/>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P2P energy-sharing model is based on a platform that is specific to a single retailer. It is also possible to utilise the legal framework for energy communities. </a:t>
            </a:r>
            <a:r>
              <a:rPr lang="en-GB" sz="2000" b="1" noProof="0" dirty="0">
                <a:latin typeface="Arial" panose="020B0604020202020204" pitchFamily="34" charset="0"/>
                <a:cs typeface="Arial" panose="020B0604020202020204" pitchFamily="34" charset="0"/>
              </a:rPr>
              <a:t>Members of an energy community can trade energy among themselves while maintaining their contracts with their respective electricity retailers</a:t>
            </a:r>
            <a:r>
              <a:rPr lang="en-GB" sz="2000" noProof="0" dirty="0">
                <a:latin typeface="Arial" panose="020B0604020202020204" pitchFamily="34" charset="0"/>
                <a:cs typeface="Arial" panose="020B0604020202020204" pitchFamily="34" charset="0"/>
              </a:rPr>
              <a:t>.</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Within this community, members can exchange electricity during each market period, based on their consumption and their production. </a:t>
            </a:r>
            <a:r>
              <a:rPr lang="en-GB" sz="2000" b="1" noProof="0" dirty="0">
                <a:latin typeface="Arial" panose="020B0604020202020204" pitchFamily="34" charset="0"/>
                <a:cs typeface="Arial" panose="020B0604020202020204" pitchFamily="34" charset="0"/>
              </a:rPr>
              <a:t>These exchanges are reflected in adjusted meter readings for each participant</a:t>
            </a:r>
            <a:r>
              <a:rPr lang="en-GB" sz="2000" noProof="0" dirty="0">
                <a:latin typeface="Arial" panose="020B0604020202020204" pitchFamily="34" charset="0"/>
                <a:cs typeface="Arial" panose="020B0604020202020204" pitchFamily="34" charset="0"/>
              </a:rPr>
              <a:t>, showing the amount of energy traded between members.</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These adjusted meter readings are then sent to the retailers. This leads to changes in the electricity bill sent by the retailer to each member, as the electricity exchanges within the community are taken into account in the final invoicing.</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t>We will take a closer look at the different models of energy communities, with a specific focus on the </a:t>
            </a:r>
            <a:r>
              <a:rPr lang="en-GB" sz="2000" b="1" i="0" u="none" strike="noStrike" noProof="0" dirty="0">
                <a:solidFill>
                  <a:srgbClr val="000000"/>
                </a:solidFill>
                <a:effectLst/>
                <a:latin typeface="Arial" panose="020B0604020202020204" pitchFamily="34" charset="0"/>
                <a:cs typeface="Arial" panose="020B0604020202020204" pitchFamily="34" charset="0"/>
              </a:rPr>
              <a:t>Renewable Energy Community (REC)</a:t>
            </a:r>
            <a:r>
              <a:rPr lang="en-GB" sz="2000" i="0" u="none" strike="noStrike" noProof="0"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5357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624D036-E3E2-9D5F-9662-C96B6F9E3F9C}"/>
              </a:ext>
            </a:extLst>
          </p:cNvPr>
          <p:cNvSpPr txBox="1"/>
          <p:nvPr/>
        </p:nvSpPr>
        <p:spPr>
          <a:xfrm>
            <a:off x="571805" y="1352887"/>
            <a:ext cx="9481515" cy="5940088"/>
          </a:xfrm>
          <a:prstGeom prst="rect">
            <a:avLst/>
          </a:prstGeom>
          <a:noFill/>
        </p:spPr>
        <p:txBody>
          <a:bodyPr wrap="square">
            <a:spAutoFit/>
          </a:bodyPr>
          <a:lstStyle/>
          <a:p>
            <a:pPr algn="just"/>
            <a:r>
              <a:rPr lang="en-GB" sz="2000" noProof="0" dirty="0"/>
              <a:t>An energy community is composed of the following members:</a:t>
            </a: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The producer: </a:t>
            </a:r>
            <a:r>
              <a:rPr lang="en-GB" sz="2000" noProof="0" dirty="0">
                <a:latin typeface="Arial" panose="020B0604020202020204" pitchFamily="34" charset="0"/>
                <a:cs typeface="Arial" panose="020B0604020202020204" pitchFamily="34" charset="0"/>
              </a:rPr>
              <a:t>This is the owner of the production unit that generates the energy shared with the other members. It could be an individual who owns a PV system on their roof or someone who invests in a wind turbine.</a:t>
            </a:r>
            <a:endParaRPr lang="en-GB" sz="1000" noProof="0" dirty="0">
              <a:latin typeface="Arial" panose="020B0604020202020204" pitchFamily="34" charset="0"/>
              <a:cs typeface="Arial" panose="020B0604020202020204" pitchFamily="34" charset="0"/>
            </a:endParaRPr>
          </a:p>
          <a:p>
            <a:pPr algn="just"/>
            <a:endParaRPr lang="en-GB" sz="2000" u="sng"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The consumer: </a:t>
            </a:r>
            <a:r>
              <a:rPr lang="en-GB" sz="2000" noProof="0" dirty="0">
                <a:latin typeface="Arial" panose="020B0604020202020204" pitchFamily="34" charset="0"/>
                <a:cs typeface="Arial" panose="020B0604020202020204" pitchFamily="34" charset="0"/>
              </a:rPr>
              <a:t>This is the end user who consumes the energy produced as part of the sharing arrangement. A participant in the energy community can be both a producer and a consumer (prosumer).</a:t>
            </a: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The energy-sharing representative: </a:t>
            </a:r>
            <a:r>
              <a:rPr lang="en-GB" sz="2000" noProof="0" dirty="0">
                <a:latin typeface="Arial" panose="020B0604020202020204" pitchFamily="34" charset="0"/>
                <a:cs typeface="Arial" panose="020B0604020202020204" pitchFamily="34" charset="0"/>
              </a:rPr>
              <a:t>This is the intermediary between the DSO and the participants in the sharing arrangement. They handle all administrative aspects (setup, billing, etc.) and can also be a producer or consumer within the energy sharing system. The energy-sharing representative also transmit the repartition keys to the DSO.</a:t>
            </a:r>
            <a:endParaRPr lang="en-GB" sz="1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The DSO (Distribution System Operator): </a:t>
            </a:r>
            <a:r>
              <a:rPr lang="en-GB" sz="2000" noProof="0" dirty="0">
                <a:latin typeface="Arial" panose="020B0604020202020204" pitchFamily="34" charset="0"/>
                <a:cs typeface="Arial" panose="020B0604020202020204" pitchFamily="34" charset="0"/>
              </a:rPr>
              <a:t>This is the entity responsible for collecting consumption data from the grid, which is then transmitted to the supplier and the energy-sharing representative for billing purposes.</a:t>
            </a:r>
          </a:p>
        </p:txBody>
      </p:sp>
      <p:sp>
        <p:nvSpPr>
          <p:cNvPr id="9" name="Slide Number Placeholder 6">
            <a:extLst>
              <a:ext uri="{FF2B5EF4-FFF2-40B4-BE49-F238E27FC236}">
                <a16:creationId xmlns:a16="http://schemas.microsoft.com/office/drawing/2014/main" id="{8AD4E456-6880-37BC-4C40-FC4F0462EBFB}"/>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62</a:t>
            </a:fld>
            <a:endParaRPr lang="en-GB" sz="1350" spc="80" noProof="0" dirty="0"/>
          </a:p>
        </p:txBody>
      </p:sp>
      <p:sp>
        <p:nvSpPr>
          <p:cNvPr id="2" name="ZoneTexte 1">
            <a:extLst>
              <a:ext uri="{FF2B5EF4-FFF2-40B4-BE49-F238E27FC236}">
                <a16:creationId xmlns:a16="http://schemas.microsoft.com/office/drawing/2014/main" id="{BF6D1EED-AC80-E613-228F-6B33E0ADB5E4}"/>
              </a:ext>
            </a:extLst>
          </p:cNvPr>
          <p:cNvSpPr txBox="1"/>
          <p:nvPr/>
        </p:nvSpPr>
        <p:spPr>
          <a:xfrm>
            <a:off x="589585" y="349892"/>
            <a:ext cx="9938715" cy="461665"/>
          </a:xfrm>
          <a:prstGeom prst="rect">
            <a:avLst/>
          </a:prstGeom>
          <a:noFill/>
        </p:spPr>
        <p:txBody>
          <a:bodyPr wrap="square">
            <a:spAutoFit/>
          </a:bodyPr>
          <a:lstStyle/>
          <a:p>
            <a:r>
              <a:rPr lang="en-GB" sz="2400" b="1" noProof="0" dirty="0"/>
              <a:t>The roles of the members of an energy community</a:t>
            </a:r>
            <a:endParaRPr lang="en-GB" sz="2400"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367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F9220FB-C304-B858-D339-959E37FCF333}"/>
              </a:ext>
            </a:extLst>
          </p:cNvPr>
          <p:cNvSpPr txBox="1"/>
          <p:nvPr/>
        </p:nvSpPr>
        <p:spPr>
          <a:xfrm>
            <a:off x="589585" y="349892"/>
            <a:ext cx="9252915" cy="461665"/>
          </a:xfrm>
          <a:prstGeom prst="rect">
            <a:avLst/>
          </a:prstGeom>
          <a:noFill/>
        </p:spPr>
        <p:txBody>
          <a:bodyPr wrap="square">
            <a:spAutoFit/>
          </a:bodyPr>
          <a:lstStyle/>
          <a:p>
            <a:r>
              <a:rPr lang="en-GB" sz="2400" b="1" noProof="0" dirty="0"/>
              <a:t>Respective characteristics of RECs and CECs</a:t>
            </a:r>
          </a:p>
        </p:txBody>
      </p:sp>
      <p:sp>
        <p:nvSpPr>
          <p:cNvPr id="10" name="ZoneTexte 9">
            <a:extLst>
              <a:ext uri="{FF2B5EF4-FFF2-40B4-BE49-F238E27FC236}">
                <a16:creationId xmlns:a16="http://schemas.microsoft.com/office/drawing/2014/main" id="{731EBDFC-D657-C606-C039-481E76BFE651}"/>
              </a:ext>
            </a:extLst>
          </p:cNvPr>
          <p:cNvSpPr txBox="1"/>
          <p:nvPr/>
        </p:nvSpPr>
        <p:spPr>
          <a:xfrm>
            <a:off x="589585" y="1577975"/>
            <a:ext cx="9481515" cy="5324535"/>
          </a:xfrm>
          <a:prstGeom prst="rect">
            <a:avLst/>
          </a:prstGeom>
          <a:noFill/>
        </p:spPr>
        <p:txBody>
          <a:bodyPr wrap="square">
            <a:spAutoFit/>
          </a:bodyPr>
          <a:lstStyle/>
          <a:p>
            <a:pPr algn="just"/>
            <a:r>
              <a:rPr lang="en-GB" sz="2000" noProof="0" dirty="0"/>
              <a:t>A </a:t>
            </a:r>
            <a:r>
              <a:rPr lang="en-GB" sz="2000" b="1" noProof="0" dirty="0"/>
              <a:t>Renewable Energy Community (REC) </a:t>
            </a:r>
            <a:r>
              <a:rPr lang="en-GB" sz="2000" noProof="0" dirty="0"/>
              <a:t>is a group of actors (individuals, businesses, local authorities) whose </a:t>
            </a:r>
            <a:r>
              <a:rPr lang="en-GB" sz="2000" b="1" noProof="0" dirty="0"/>
              <a:t>main commercial or professional activity </a:t>
            </a:r>
            <a:r>
              <a:rPr lang="en-GB" sz="2000" noProof="0" dirty="0"/>
              <a:t>is not participating in one or more energy communities.</a:t>
            </a:r>
          </a:p>
          <a:p>
            <a:pPr algn="just"/>
            <a:endParaRPr lang="en-GB" sz="1000" noProof="0" dirty="0"/>
          </a:p>
          <a:p>
            <a:pPr algn="just"/>
            <a:r>
              <a:rPr lang="en-GB" sz="2000" noProof="0" dirty="0"/>
              <a:t>They come together to develop, produce, consume, and sell renewable energy. They own production installations such as solar panels, wind turbines, or biomass systems </a:t>
            </a:r>
            <a:r>
              <a:rPr lang="en-GB" sz="2000" b="1" noProof="0" dirty="0"/>
              <a:t>located nearby</a:t>
            </a:r>
            <a:r>
              <a:rPr lang="en-GB" sz="2000" noProof="0" dirty="0"/>
              <a:t>, which they manage to achieve their goal of harnessing renewable energy for economic and environmental benefits. </a:t>
            </a:r>
          </a:p>
          <a:p>
            <a:pPr algn="just"/>
            <a:endParaRPr lang="en-GB" sz="1000" noProof="0" dirty="0"/>
          </a:p>
          <a:p>
            <a:pPr algn="just"/>
            <a:r>
              <a:rPr lang="en-GB" sz="2000" noProof="0" dirty="0"/>
              <a:t>These production installations can be placed on buildings or freely within the local perimeter. Participation is limited by geographical and/or technical criteria within a proximity area.</a:t>
            </a:r>
          </a:p>
          <a:p>
            <a:pPr algn="just"/>
            <a:endParaRPr lang="en-GB" sz="2000" noProof="0" dirty="0"/>
          </a:p>
          <a:p>
            <a:pPr algn="just"/>
            <a:endParaRPr lang="en-GB" sz="2000" noProof="0" dirty="0"/>
          </a:p>
          <a:p>
            <a:pPr algn="just"/>
            <a:r>
              <a:rPr lang="en-GB" sz="2000" b="1" noProof="0" dirty="0">
                <a:latin typeface="Arial" panose="020B0604020202020204" pitchFamily="34" charset="0"/>
                <a:cs typeface="Arial" panose="020B0604020202020204" pitchFamily="34" charset="0"/>
              </a:rPr>
              <a:t>In the case of a Citizen Energy Community (CEC), </a:t>
            </a:r>
            <a:r>
              <a:rPr lang="en-GB" sz="2000" noProof="0" dirty="0">
                <a:latin typeface="Arial" panose="020B0604020202020204" pitchFamily="34" charset="0"/>
                <a:cs typeface="Arial" panose="020B0604020202020204" pitchFamily="34" charset="0"/>
              </a:rPr>
              <a:t>there are no restrictions on potential participants.</a:t>
            </a:r>
            <a:r>
              <a:rPr lang="en-GB" sz="1000" noProof="0" dirty="0">
                <a:latin typeface="Arial" panose="020B0604020202020204" pitchFamily="34" charset="0"/>
                <a:cs typeface="Arial" panose="020B0604020202020204" pitchFamily="34" charset="0"/>
              </a:rPr>
              <a:t> </a:t>
            </a:r>
            <a:r>
              <a:rPr lang="en-GB" sz="2000" noProof="0" dirty="0">
                <a:latin typeface="Arial" panose="020B0604020202020204" pitchFamily="34" charset="0"/>
                <a:cs typeface="Arial" panose="020B0604020202020204" pitchFamily="34" charset="0"/>
              </a:rPr>
              <a:t>Additionally, energy production from non-renewable sources is permitted, but it is restricted to the electricity sector. The community's scope is also not limited and can be broader compared to the sharing within an REC.</a:t>
            </a:r>
          </a:p>
        </p:txBody>
      </p:sp>
      <p:sp>
        <p:nvSpPr>
          <p:cNvPr id="13" name="Slide Number Placeholder 6">
            <a:extLst>
              <a:ext uri="{FF2B5EF4-FFF2-40B4-BE49-F238E27FC236}">
                <a16:creationId xmlns:a16="http://schemas.microsoft.com/office/drawing/2014/main" id="{0429F07F-90E5-9C3E-4CC6-08ADDB8A0E7E}"/>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63</a:t>
            </a:fld>
            <a:endParaRPr lang="en-GB" sz="1350" spc="80" noProof="0" dirty="0"/>
          </a:p>
        </p:txBody>
      </p:sp>
    </p:spTree>
    <p:extLst>
      <p:ext uri="{BB962C8B-B14F-4D97-AF65-F5344CB8AC3E}">
        <p14:creationId xmlns:p14="http://schemas.microsoft.com/office/powerpoint/2010/main" val="94303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0D8AACA-C05D-9AB3-4653-8EBB7821F4A5}"/>
              </a:ext>
            </a:extLst>
          </p:cNvPr>
          <p:cNvSpPr txBox="1"/>
          <p:nvPr/>
        </p:nvSpPr>
        <p:spPr>
          <a:xfrm>
            <a:off x="589585" y="1372576"/>
            <a:ext cx="9336505" cy="6247864"/>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pPr>
            <a:r>
              <a:rPr kumimoji="0" lang="en-GB" sz="2000" b="1" i="0" u="none" strike="noStrike" cap="none" normalizeH="0" baseline="0" noProof="0" dirty="0">
                <a:ln>
                  <a:noFill/>
                </a:ln>
                <a:solidFill>
                  <a:schemeClr val="tx1"/>
                </a:solidFill>
                <a:effectLst/>
                <a:latin typeface="Arial" panose="020B0604020202020204" pitchFamily="34" charset="0"/>
              </a:rPr>
              <a:t>The community must have a legal personality distinct from its participants. </a:t>
            </a:r>
            <a:r>
              <a:rPr kumimoji="0" lang="en-GB" sz="2000" i="0" u="none" strike="noStrike" cap="none" normalizeH="0" baseline="0" noProof="0" dirty="0">
                <a:ln>
                  <a:noFill/>
                </a:ln>
                <a:solidFill>
                  <a:schemeClr val="tx1"/>
                </a:solidFill>
                <a:effectLst/>
                <a:latin typeface="Arial" panose="020B0604020202020204" pitchFamily="34" charset="0"/>
              </a:rPr>
              <a:t>It can own assets, enter contracts, and participate in the electricity market on its own behalf, rather than as an extension of its participants.</a:t>
            </a:r>
          </a:p>
          <a:p>
            <a:pPr marR="0" lvl="0" algn="just" defTabSz="914400" rtl="0" eaLnBrk="0" fontAlgn="base" latinLnBrk="0" hangingPunct="0">
              <a:lnSpc>
                <a:spcPct val="100000"/>
              </a:lnSpc>
              <a:spcBef>
                <a:spcPct val="0"/>
              </a:spcBef>
              <a:spcAft>
                <a:spcPct val="0"/>
              </a:spcAft>
              <a:buClrTx/>
              <a:buSzTx/>
              <a:tabLst/>
            </a:pPr>
            <a:endParaRPr kumimoji="0" lang="en-GB" sz="1000" b="1" i="0" u="none" strike="noStrike" cap="none" normalizeH="0" baseline="0" noProof="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2000" b="1" i="0" u="none" strike="noStrike" cap="none" normalizeH="0" baseline="0" noProof="0" dirty="0">
                <a:ln>
                  <a:noFill/>
                </a:ln>
                <a:solidFill>
                  <a:schemeClr val="tx1"/>
                </a:solidFill>
                <a:effectLst/>
                <a:latin typeface="Arial" panose="020B0604020202020204" pitchFamily="34" charset="0"/>
              </a:rPr>
              <a:t>The community is based on free and voluntary participation and is autonomous</a:t>
            </a:r>
            <a:r>
              <a:rPr lang="en-GB" sz="2000" b="1" noProof="0" dirty="0">
                <a:solidFill>
                  <a:schemeClr val="tx1"/>
                </a:solidFill>
                <a:latin typeface="Arial" panose="020B0604020202020204" pitchFamily="34" charset="0"/>
              </a:rPr>
              <a:t>. </a:t>
            </a:r>
            <a:r>
              <a:rPr kumimoji="0" lang="en-GB" sz="2000" b="0" i="0" u="none" strike="noStrike" cap="none" normalizeH="0" baseline="0" noProof="0" dirty="0">
                <a:ln>
                  <a:noFill/>
                </a:ln>
                <a:solidFill>
                  <a:schemeClr val="tx1"/>
                </a:solidFill>
                <a:effectLst/>
                <a:latin typeface="Arial" panose="020B0604020202020204" pitchFamily="34" charset="0"/>
              </a:rPr>
              <a:t>The community must operate independently, with decision-making power vested within the community itself, without undue influence from external entities</a:t>
            </a:r>
            <a:r>
              <a:rPr lang="en-GB" sz="2000" noProof="0" dirty="0">
                <a:solidFill>
                  <a:schemeClr val="tx1"/>
                </a:solidFill>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tabLst/>
            </a:pPr>
            <a:endParaRPr kumimoji="0" lang="en-GB" sz="1000" b="1" i="0" u="none" strike="noStrike" cap="none" normalizeH="0" baseline="0" noProof="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2000" i="0" u="none" strike="noStrike" cap="none" normalizeH="0" baseline="0" noProof="0" dirty="0">
                <a:ln>
                  <a:noFill/>
                </a:ln>
                <a:solidFill>
                  <a:schemeClr val="tx1"/>
                </a:solidFill>
                <a:effectLst/>
                <a:latin typeface="Arial" panose="020B0604020202020204" pitchFamily="34" charset="0"/>
              </a:rPr>
              <a:t>The community can engage in the following activities in the electricity market:</a:t>
            </a:r>
          </a:p>
          <a:p>
            <a:pPr marL="0" marR="0" lvl="0" indent="0" algn="just" defTabSz="914400" rtl="0" eaLnBrk="0" fontAlgn="base" latinLnBrk="0" hangingPunct="0">
              <a:lnSpc>
                <a:spcPct val="100000"/>
              </a:lnSpc>
              <a:spcBef>
                <a:spcPct val="0"/>
              </a:spcBef>
              <a:spcAft>
                <a:spcPct val="0"/>
              </a:spcAft>
              <a:buClrTx/>
              <a:buSzTx/>
              <a:tabLst/>
            </a:pPr>
            <a:endParaRPr kumimoji="0" lang="en-GB" sz="500" i="0" u="none" strike="noStrike" cap="none" normalizeH="0" baseline="0" noProof="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tx1"/>
                </a:solidFill>
                <a:effectLst/>
                <a:latin typeface="Arial" panose="020B0604020202020204" pitchFamily="34" charset="0"/>
              </a:rPr>
              <a:t>Electricity production</a:t>
            </a:r>
            <a:endParaRPr lang="en-GB" sz="2000" noProof="0" dirty="0">
              <a:solidFill>
                <a:schemeClr val="tx1"/>
              </a:solidFill>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tx1"/>
                </a:solidFill>
                <a:effectLst/>
                <a:latin typeface="Arial" panose="020B0604020202020204" pitchFamily="34" charset="0"/>
              </a:rPr>
              <a:t>Electricity supply</a:t>
            </a:r>
            <a:endParaRPr kumimoji="0" lang="en-GB" sz="2000" i="0" u="none" strike="noStrike" cap="none" normalizeH="0" baseline="0" noProof="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tx1"/>
                </a:solidFill>
                <a:effectLst/>
                <a:latin typeface="Arial" panose="020B0604020202020204" pitchFamily="34" charset="0"/>
              </a:rPr>
              <a:t>Self-consumption </a:t>
            </a:r>
            <a:r>
              <a:rPr kumimoji="0" lang="en-GB" sz="2000" i="0" u="none" strike="noStrike" cap="none" normalizeH="0" baseline="0" noProof="0" dirty="0">
                <a:ln>
                  <a:noFill/>
                </a:ln>
                <a:solidFill>
                  <a:schemeClr val="tx1"/>
                </a:solidFill>
                <a:effectLst/>
                <a:latin typeface="Arial" panose="020B0604020202020204" pitchFamily="34" charset="0"/>
              </a:rPr>
              <a:t>of electricity produced on its own premises</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tx1"/>
                </a:solidFill>
                <a:effectLst/>
                <a:latin typeface="Arial" panose="020B0604020202020204" pitchFamily="34" charset="0"/>
              </a:rPr>
              <a:t>Sharing </a:t>
            </a:r>
            <a:r>
              <a:rPr kumimoji="0" lang="en-GB" sz="2000" i="0" u="none" strike="noStrike" cap="none" normalizeH="0" baseline="0" noProof="0" dirty="0">
                <a:ln>
                  <a:noFill/>
                </a:ln>
                <a:solidFill>
                  <a:schemeClr val="tx1"/>
                </a:solidFill>
                <a:effectLst/>
                <a:latin typeface="Arial" panose="020B0604020202020204" pitchFamily="34" charset="0"/>
              </a:rPr>
              <a:t>among its participants</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tx1"/>
                </a:solidFill>
                <a:effectLst/>
                <a:latin typeface="Arial" panose="020B0604020202020204" pitchFamily="34" charset="0"/>
              </a:rPr>
              <a:t>Aggregation practices</a:t>
            </a:r>
            <a:endParaRPr lang="en-GB" sz="2000" noProof="0" dirty="0">
              <a:solidFill>
                <a:schemeClr val="tx1"/>
              </a:solidFill>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i="0" u="none" strike="noStrike" cap="none" normalizeH="0" baseline="0" noProof="0" dirty="0">
                <a:ln>
                  <a:noFill/>
                </a:ln>
                <a:solidFill>
                  <a:schemeClr val="tx1"/>
                </a:solidFill>
                <a:effectLst/>
                <a:latin typeface="Arial" panose="020B0604020202020204" pitchFamily="34" charset="0"/>
              </a:rPr>
              <a:t>Participation in </a:t>
            </a:r>
            <a:r>
              <a:rPr kumimoji="0" lang="en-GB" sz="2000" b="1" i="0" u="none" strike="noStrike" cap="none" normalizeH="0" baseline="0" noProof="0" dirty="0">
                <a:ln>
                  <a:noFill/>
                </a:ln>
                <a:solidFill>
                  <a:schemeClr val="tx1"/>
                </a:solidFill>
                <a:effectLst/>
                <a:latin typeface="Arial" panose="020B0604020202020204" pitchFamily="34" charset="0"/>
              </a:rPr>
              <a:t>flexibility services</a:t>
            </a:r>
            <a:endParaRPr lang="en-GB" sz="2000" noProof="0" dirty="0">
              <a:solidFill>
                <a:schemeClr val="tx1"/>
              </a:solidFill>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1" i="0" u="none" strike="noStrike" cap="none" normalizeH="0" baseline="0" noProof="0" dirty="0">
                <a:ln>
                  <a:noFill/>
                </a:ln>
                <a:solidFill>
                  <a:schemeClr val="tx1"/>
                </a:solidFill>
                <a:effectLst/>
                <a:latin typeface="Arial" panose="020B0604020202020204" pitchFamily="34" charset="0"/>
              </a:rPr>
              <a:t>Electricity storage</a:t>
            </a:r>
            <a:endParaRPr lang="en-GB" sz="2000" noProof="0" dirty="0">
              <a:solidFill>
                <a:schemeClr val="tx1"/>
              </a:solidFill>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i="0" u="none" strike="noStrike" cap="none" normalizeH="0" baseline="0" noProof="0" dirty="0">
                <a:ln>
                  <a:noFill/>
                </a:ln>
                <a:solidFill>
                  <a:schemeClr val="tx1"/>
                </a:solidFill>
                <a:effectLst/>
                <a:latin typeface="Arial" panose="020B0604020202020204" pitchFamily="34" charset="0"/>
              </a:rPr>
              <a:t>Providing charging solutions for electric vehicles</a:t>
            </a:r>
            <a:endParaRPr lang="en-GB" sz="2000" noProof="0" dirty="0">
              <a:solidFill>
                <a:schemeClr val="tx1"/>
              </a:solidFill>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i="0" u="none" strike="noStrike" cap="none" normalizeH="0" baseline="0" noProof="0" dirty="0">
                <a:ln>
                  <a:noFill/>
                </a:ln>
                <a:solidFill>
                  <a:schemeClr val="tx1"/>
                </a:solidFill>
                <a:effectLst/>
                <a:latin typeface="Arial" panose="020B0604020202020204" pitchFamily="34" charset="0"/>
              </a:rPr>
              <a:t>Provision of energy efficiency or other energy-related services</a:t>
            </a:r>
            <a:endParaRPr lang="en-GB" sz="2000" noProof="0" dirty="0">
              <a:solidFill>
                <a:schemeClr val="tx1"/>
              </a:solidFill>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i="0" u="none" strike="noStrike" cap="none" normalizeH="0" baseline="0" noProof="0" dirty="0">
                <a:ln>
                  <a:noFill/>
                </a:ln>
                <a:solidFill>
                  <a:schemeClr val="tx1"/>
                </a:solidFill>
                <a:effectLst/>
                <a:latin typeface="Arial" panose="020B0604020202020204" pitchFamily="34" charset="0"/>
              </a:rPr>
              <a:t>Sale of electricity</a:t>
            </a:r>
            <a:endParaRPr lang="en-GB" sz="2000" noProof="0" dirty="0">
              <a:solidFill>
                <a:schemeClr val="tx1"/>
              </a:solidFill>
              <a:latin typeface="Arial" panose="020B0604020202020204" pitchFamily="34" charset="0"/>
            </a:endParaRPr>
          </a:p>
        </p:txBody>
      </p:sp>
      <p:sp>
        <p:nvSpPr>
          <p:cNvPr id="7" name="ZoneTexte 6">
            <a:extLst>
              <a:ext uri="{FF2B5EF4-FFF2-40B4-BE49-F238E27FC236}">
                <a16:creationId xmlns:a16="http://schemas.microsoft.com/office/drawing/2014/main" id="{6D360203-07A4-91F0-C0D5-95212C94881B}"/>
              </a:ext>
            </a:extLst>
          </p:cNvPr>
          <p:cNvSpPr txBox="1"/>
          <p:nvPr/>
        </p:nvSpPr>
        <p:spPr>
          <a:xfrm>
            <a:off x="589585" y="349892"/>
            <a:ext cx="9252915" cy="461665"/>
          </a:xfrm>
          <a:prstGeom prst="rect">
            <a:avLst/>
          </a:prstGeom>
          <a:noFill/>
        </p:spPr>
        <p:txBody>
          <a:bodyPr wrap="square">
            <a:spAutoFit/>
          </a:bodyPr>
          <a:lstStyle/>
          <a:p>
            <a:r>
              <a:rPr lang="en-GB" sz="2400" b="1" noProof="0" dirty="0"/>
              <a:t>Common characteristics of RECs and CECs (1/2)</a:t>
            </a:r>
          </a:p>
        </p:txBody>
      </p:sp>
      <p:sp>
        <p:nvSpPr>
          <p:cNvPr id="8" name="Slide Number Placeholder 6">
            <a:extLst>
              <a:ext uri="{FF2B5EF4-FFF2-40B4-BE49-F238E27FC236}">
                <a16:creationId xmlns:a16="http://schemas.microsoft.com/office/drawing/2014/main" id="{662FC63C-AB64-DDF7-995A-E4B53A906844}"/>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64</a:t>
            </a:fld>
            <a:endParaRPr lang="en-GB" sz="1350" spc="80" noProof="0" dirty="0"/>
          </a:p>
        </p:txBody>
      </p:sp>
    </p:spTree>
    <p:extLst>
      <p:ext uri="{BB962C8B-B14F-4D97-AF65-F5344CB8AC3E}">
        <p14:creationId xmlns:p14="http://schemas.microsoft.com/office/powerpoint/2010/main" val="4038419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9EAB63B-33AA-7036-072B-5854060B2419}"/>
              </a:ext>
            </a:extLst>
          </p:cNvPr>
          <p:cNvSpPr txBox="1"/>
          <p:nvPr/>
        </p:nvSpPr>
        <p:spPr>
          <a:xfrm>
            <a:off x="589585" y="349892"/>
            <a:ext cx="9252915" cy="461665"/>
          </a:xfrm>
          <a:prstGeom prst="rect">
            <a:avLst/>
          </a:prstGeom>
          <a:noFill/>
        </p:spPr>
        <p:txBody>
          <a:bodyPr wrap="square">
            <a:spAutoFit/>
          </a:bodyPr>
          <a:lstStyle/>
          <a:p>
            <a:r>
              <a:rPr lang="en-GB" sz="2400" b="1" noProof="0" dirty="0"/>
              <a:t>Common characteristics of RECs and CECs (2/2)</a:t>
            </a:r>
          </a:p>
        </p:txBody>
      </p:sp>
      <p:sp>
        <p:nvSpPr>
          <p:cNvPr id="9" name="Slide Number Placeholder 6">
            <a:extLst>
              <a:ext uri="{FF2B5EF4-FFF2-40B4-BE49-F238E27FC236}">
                <a16:creationId xmlns:a16="http://schemas.microsoft.com/office/drawing/2014/main" id="{1CAFB495-E96E-6F32-3D4C-380AD6C6816E}"/>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65</a:t>
            </a:fld>
            <a:endParaRPr lang="en-GB" sz="1350" spc="80" noProof="0" dirty="0"/>
          </a:p>
        </p:txBody>
      </p:sp>
      <p:sp>
        <p:nvSpPr>
          <p:cNvPr id="3" name="ZoneTexte 2">
            <a:extLst>
              <a:ext uri="{FF2B5EF4-FFF2-40B4-BE49-F238E27FC236}">
                <a16:creationId xmlns:a16="http://schemas.microsoft.com/office/drawing/2014/main" id="{9BDBA6AE-F1EA-661C-BC73-BBA87F7E264E}"/>
              </a:ext>
            </a:extLst>
          </p:cNvPr>
          <p:cNvSpPr txBox="1"/>
          <p:nvPr/>
        </p:nvSpPr>
        <p:spPr>
          <a:xfrm>
            <a:off x="589585" y="1919008"/>
            <a:ext cx="9481515" cy="3785652"/>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pPr>
            <a:r>
              <a:rPr kumimoji="0" lang="en-GB" sz="2000" b="1" i="0" u="none" strike="noStrike" cap="none" normalizeH="0" baseline="0" noProof="0" dirty="0">
                <a:ln>
                  <a:noFill/>
                </a:ln>
                <a:solidFill>
                  <a:schemeClr val="tx1"/>
                </a:solidFill>
                <a:effectLst/>
                <a:latin typeface="Arial" panose="020B0604020202020204" pitchFamily="34" charset="0"/>
              </a:rPr>
              <a:t>The community must specify in its statutes the environmental, social, or economic objectives it pursues. </a:t>
            </a:r>
            <a:r>
              <a:rPr kumimoji="0" lang="en-GB" sz="2000" i="0" u="none" strike="noStrike" cap="none" normalizeH="0" baseline="0" noProof="0" dirty="0">
                <a:ln>
                  <a:noFill/>
                </a:ln>
                <a:solidFill>
                  <a:schemeClr val="tx1"/>
                </a:solidFill>
                <a:effectLst/>
                <a:latin typeface="Arial" panose="020B0604020202020204" pitchFamily="34" charset="0"/>
              </a:rPr>
              <a:t>The</a:t>
            </a:r>
            <a:r>
              <a:rPr kumimoji="0" lang="en-GB" sz="2000" b="1" i="0" u="none" strike="noStrike" cap="none" normalizeH="0" baseline="0" noProof="0" dirty="0">
                <a:ln>
                  <a:noFill/>
                </a:ln>
                <a:solidFill>
                  <a:schemeClr val="tx1"/>
                </a:solidFill>
                <a:effectLst/>
                <a:latin typeface="Arial" panose="020B0604020202020204" pitchFamily="34" charset="0"/>
              </a:rPr>
              <a:t> </a:t>
            </a:r>
            <a:r>
              <a:rPr kumimoji="0" lang="en-GB" sz="2000" b="0" i="0" u="none" strike="noStrike" cap="none" normalizeH="0" baseline="0" noProof="0" dirty="0">
                <a:ln>
                  <a:noFill/>
                </a:ln>
                <a:solidFill>
                  <a:schemeClr val="tx1"/>
                </a:solidFill>
                <a:effectLst/>
                <a:latin typeface="Arial" panose="020B0604020202020204" pitchFamily="34" charset="0"/>
              </a:rPr>
              <a:t>main goals</a:t>
            </a:r>
            <a:r>
              <a:rPr lang="en-GB" sz="2000" noProof="0" dirty="0">
                <a:solidFill>
                  <a:schemeClr val="tx1"/>
                </a:solidFill>
                <a:latin typeface="Arial" panose="020B0604020202020204" pitchFamily="34" charset="0"/>
              </a:rPr>
              <a:t> </a:t>
            </a:r>
            <a:r>
              <a:rPr kumimoji="0" lang="en-GB" sz="2000" b="0" i="0" u="none" strike="noStrike" cap="none" normalizeH="0" baseline="0" noProof="0" dirty="0">
                <a:ln>
                  <a:noFill/>
                </a:ln>
                <a:solidFill>
                  <a:schemeClr val="tx1"/>
                </a:solidFill>
                <a:effectLst/>
                <a:latin typeface="Arial" panose="020B0604020202020204" pitchFamily="34" charset="0"/>
              </a:rPr>
              <a:t>may focus on sustainability, social equity, economic benefits, or energy access.</a:t>
            </a:r>
          </a:p>
          <a:p>
            <a:pPr marR="0" lvl="0" algn="just" defTabSz="914400" rtl="0" eaLnBrk="0" fontAlgn="base" latinLnBrk="0" hangingPunct="0">
              <a:lnSpc>
                <a:spcPct val="100000"/>
              </a:lnSpc>
              <a:spcBef>
                <a:spcPct val="0"/>
              </a:spcBef>
              <a:spcAft>
                <a:spcPct val="0"/>
              </a:spcAft>
              <a:buClrTx/>
              <a:buSzTx/>
              <a:tabLst/>
            </a:pPr>
            <a:endParaRPr lang="en-GB" sz="2000" noProof="0" dirty="0">
              <a:solidFill>
                <a:schemeClr val="tx1"/>
              </a:solidFill>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lang="en-GB" sz="2000" noProof="0" dirty="0"/>
              <a:t>The statutes must establish clear rules to ensure the community is controlled effectively by its members and operates independently. This includes </a:t>
            </a:r>
            <a:r>
              <a:rPr lang="en-GB" sz="2000" b="1" noProof="0" dirty="0"/>
              <a:t>mechanisms to prevent external influence from overriding the community's objectives, preserving its autonomy and integrity.</a:t>
            </a:r>
          </a:p>
          <a:p>
            <a:pPr marR="0" lvl="0" algn="just" defTabSz="914400" rtl="0" eaLnBrk="0" fontAlgn="base" latinLnBrk="0" hangingPunct="0">
              <a:lnSpc>
                <a:spcPct val="100000"/>
              </a:lnSpc>
              <a:spcBef>
                <a:spcPct val="0"/>
              </a:spcBef>
              <a:spcAft>
                <a:spcPct val="0"/>
              </a:spcAft>
              <a:buClrTx/>
              <a:buSzTx/>
              <a:tabLst/>
            </a:pPr>
            <a:endParaRPr kumimoji="0" lang="en-GB" sz="2000" i="0" u="none" strike="noStrike" cap="none" normalizeH="0" baseline="0" noProof="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lang="en-GB" sz="2000" noProof="0" dirty="0"/>
              <a:t>The community must formally </a:t>
            </a:r>
            <a:r>
              <a:rPr lang="en-GB" sz="2000" b="1" noProof="0" dirty="0"/>
              <a:t>notify the </a:t>
            </a:r>
            <a:r>
              <a:rPr lang="en-GB" sz="2000" b="1" noProof="0" dirty="0" err="1"/>
              <a:t>CWaPE</a:t>
            </a:r>
            <a:r>
              <a:rPr lang="en-GB" sz="2000" b="1" noProof="0" dirty="0"/>
              <a:t> </a:t>
            </a:r>
            <a:r>
              <a:rPr lang="en-GB" sz="2000" noProof="0" dirty="0"/>
              <a:t>about its formation. Additionally, it must receive approval for its electricity-sharing activities, ensuring compliance with regulations and a secure framework for the exchange of electricity.</a:t>
            </a:r>
            <a:endParaRPr kumimoji="0" lang="en-GB" sz="2000" i="0" u="none" strike="noStrike" cap="none" normalizeH="0" baseline="0" noProof="0" dirty="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C564DEAE-CFF1-0F28-14E7-1A776AFEC72D}"/>
              </a:ext>
            </a:extLst>
          </p:cNvPr>
          <p:cNvSpPr txBox="1"/>
          <p:nvPr/>
        </p:nvSpPr>
        <p:spPr>
          <a:xfrm>
            <a:off x="589585" y="6407151"/>
            <a:ext cx="9481516" cy="707886"/>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Details and distinctions between RECs and CECs can be discerned in the legal texts.</a:t>
            </a:r>
          </a:p>
        </p:txBody>
      </p:sp>
    </p:spTree>
    <p:extLst>
      <p:ext uri="{BB962C8B-B14F-4D97-AF65-F5344CB8AC3E}">
        <p14:creationId xmlns:p14="http://schemas.microsoft.com/office/powerpoint/2010/main" val="899144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64B8620-D7AE-5EC5-BDCF-B2336A9171A2}"/>
              </a:ext>
            </a:extLst>
          </p:cNvPr>
          <p:cNvSpPr txBox="1"/>
          <p:nvPr/>
        </p:nvSpPr>
        <p:spPr>
          <a:xfrm>
            <a:off x="589586" y="349892"/>
            <a:ext cx="8643314"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Renewable Energy Community (REC) in legislation </a:t>
            </a:r>
          </a:p>
        </p:txBody>
      </p:sp>
      <p:sp>
        <p:nvSpPr>
          <p:cNvPr id="5" name="ZoneTexte 4">
            <a:extLst>
              <a:ext uri="{FF2B5EF4-FFF2-40B4-BE49-F238E27FC236}">
                <a16:creationId xmlns:a16="http://schemas.microsoft.com/office/drawing/2014/main" id="{A849590E-3EC7-593D-9B3D-E46825D7D09F}"/>
              </a:ext>
            </a:extLst>
          </p:cNvPr>
          <p:cNvSpPr txBox="1"/>
          <p:nvPr/>
        </p:nvSpPr>
        <p:spPr>
          <a:xfrm>
            <a:off x="587046" y="918511"/>
            <a:ext cx="5345430" cy="400110"/>
          </a:xfrm>
          <a:prstGeom prst="rect">
            <a:avLst/>
          </a:prstGeom>
          <a:noFill/>
        </p:spPr>
        <p:txBody>
          <a:bodyPr wrap="square">
            <a:spAutoFit/>
          </a:bodyPr>
          <a:lstStyle/>
          <a:p>
            <a:pPr algn="l"/>
            <a:r>
              <a:rPr lang="en-GB" sz="2000" b="0" i="0" u="sng" noProof="0" dirty="0">
                <a:solidFill>
                  <a:schemeClr val="dk1"/>
                </a:solidFill>
                <a:effectLst/>
                <a:latin typeface="Arial" panose="020B0604020202020204" pitchFamily="34" charset="0"/>
                <a:ea typeface="+mn-ea"/>
                <a:cs typeface="Arial" panose="020B0604020202020204" pitchFamily="34" charset="0"/>
              </a:rPr>
              <a:t>Article 22 of Directive 2018/2001</a:t>
            </a:r>
            <a:r>
              <a:rPr lang="en-GB" b="0" i="0" u="sng" noProof="0" dirty="0">
                <a:solidFill>
                  <a:schemeClr val="dk1"/>
                </a:solidFill>
                <a:effectLst/>
                <a:latin typeface="Arial" panose="020B0604020202020204" pitchFamily="34" charset="0"/>
                <a:ea typeface="+mn-ea"/>
                <a:cs typeface="Arial" panose="020B0604020202020204" pitchFamily="34" charset="0"/>
              </a:rPr>
              <a:t>:</a:t>
            </a:r>
            <a:endParaRPr lang="en-GB" u="sng" noProof="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36364B37-5877-11E7-CEFE-CFE996F39658}"/>
              </a:ext>
            </a:extLst>
          </p:cNvPr>
          <p:cNvSpPr txBox="1"/>
          <p:nvPr/>
        </p:nvSpPr>
        <p:spPr>
          <a:xfrm>
            <a:off x="569266" y="1441450"/>
            <a:ext cx="9425634" cy="6247864"/>
          </a:xfrm>
          <a:prstGeom prst="rect">
            <a:avLst/>
          </a:prstGeom>
          <a:noFill/>
        </p:spPr>
        <p:txBody>
          <a:bodyPr wrap="square">
            <a:spAutoFit/>
          </a:bodyPr>
          <a:lstStyle/>
          <a:p>
            <a:pPr algn="just"/>
            <a:r>
              <a:rPr lang="en-GB" sz="1600" b="1" noProof="0" dirty="0"/>
              <a:t>1. </a:t>
            </a:r>
            <a:r>
              <a:rPr lang="en-GB" sz="1600" noProof="0" dirty="0"/>
              <a:t>Member States shall ensure that final customers, in particular household customers, are entitled to participate in a renewable energy community while maintaining their rights or obligations as final customers, and without being subject to unjustified or discriminatory conditions or procedures that would prevent their participation in a renewable energy community, provided that for private undertakings, their participation does not constitute their primary commercial or professional activity.</a:t>
            </a:r>
          </a:p>
          <a:p>
            <a:pPr algn="just"/>
            <a:r>
              <a:rPr lang="en-GB" sz="1600" b="1" noProof="0" dirty="0"/>
              <a:t>2. </a:t>
            </a:r>
            <a:r>
              <a:rPr lang="en-GB" sz="1600" noProof="0" dirty="0"/>
              <a:t>Member States shall ensure that renewable energy communities are entitled to:</a:t>
            </a:r>
          </a:p>
          <a:p>
            <a:pPr algn="just"/>
            <a:r>
              <a:rPr lang="en-GB" sz="1600" noProof="0" dirty="0"/>
              <a:t>	</a:t>
            </a:r>
            <a:r>
              <a:rPr lang="en-GB" sz="1600" b="1" noProof="0" dirty="0"/>
              <a:t>(a) </a:t>
            </a:r>
            <a:r>
              <a:rPr lang="en-GB" sz="1600" noProof="0" dirty="0"/>
              <a:t>produce, consume, store and sell renewable energy, including through renewables 	power purchase agreements;</a:t>
            </a:r>
          </a:p>
          <a:p>
            <a:pPr algn="just"/>
            <a:r>
              <a:rPr lang="en-GB" sz="1600" noProof="0" dirty="0"/>
              <a:t>	</a:t>
            </a:r>
            <a:r>
              <a:rPr lang="en-GB" sz="1600" b="1" noProof="0" dirty="0"/>
              <a:t>(b) </a:t>
            </a:r>
            <a:r>
              <a:rPr lang="en-GB" sz="1600" noProof="0" dirty="0"/>
              <a:t>share, within the renewable energy community, renewable energy that is produced by 	the production units owned by that renewable energy community, subject to the other 	requirements laid down in this Article and to maintaining the rights and obligations of the 	renewable energy community members as customers;</a:t>
            </a:r>
          </a:p>
          <a:p>
            <a:pPr algn="just"/>
            <a:r>
              <a:rPr lang="en-GB" sz="1600" noProof="0" dirty="0"/>
              <a:t>	</a:t>
            </a:r>
            <a:r>
              <a:rPr lang="en-GB" sz="1600" b="1" noProof="0" dirty="0"/>
              <a:t>(c) </a:t>
            </a:r>
            <a:r>
              <a:rPr lang="en-GB" sz="1600" noProof="0" dirty="0"/>
              <a:t>access all suitable energy markets both directly or through aggregation in a non-	discriminatory manner.</a:t>
            </a:r>
          </a:p>
          <a:p>
            <a:pPr algn="just"/>
            <a:r>
              <a:rPr lang="en-GB" sz="1600" b="1" noProof="0" dirty="0"/>
              <a:t>3. </a:t>
            </a:r>
            <a:r>
              <a:rPr lang="en-GB" sz="1600" noProof="0" dirty="0"/>
              <a:t>Member States shall carry out an assessment of the existing barriers and potential for the development of renewable energy communities in their territories.</a:t>
            </a:r>
          </a:p>
          <a:p>
            <a:pPr algn="just"/>
            <a:r>
              <a:rPr lang="en-GB" sz="1600" b="1" noProof="0" dirty="0"/>
              <a:t>4. </a:t>
            </a:r>
            <a:r>
              <a:rPr lang="en-GB" sz="1600" noProof="0" dirty="0"/>
              <a:t>Member States shall provide an enabling framework to promote and facilitate the development of renewable energy communities. That framework shall ensure, inter alia, that:</a:t>
            </a:r>
          </a:p>
          <a:p>
            <a:pPr algn="just"/>
            <a:r>
              <a:rPr lang="en-GB" sz="1600" noProof="0" dirty="0"/>
              <a:t>	</a:t>
            </a:r>
            <a:r>
              <a:rPr lang="en-GB" sz="1600" b="1" noProof="0" dirty="0"/>
              <a:t>(a) </a:t>
            </a:r>
            <a:r>
              <a:rPr lang="en-GB" sz="1600" noProof="0" dirty="0"/>
              <a:t>unjustified regulatory and administrative barriers to renewable energy communities are 	removed;</a:t>
            </a:r>
          </a:p>
          <a:p>
            <a:pPr algn="just"/>
            <a:r>
              <a:rPr lang="en-GB" sz="1600" noProof="0" dirty="0"/>
              <a:t>	</a:t>
            </a:r>
            <a:r>
              <a:rPr lang="en-GB" sz="1600" b="1" noProof="0" dirty="0"/>
              <a:t>(b) </a:t>
            </a:r>
            <a:r>
              <a:rPr lang="en-GB" sz="1600" noProof="0" dirty="0"/>
              <a:t>renewable energy communities that supply energy or provide aggregation or other 	commercial energy services are subject to the provisions relevant for such activities; 	21.12.2018 EN Official Journal of the European Union L 328/121</a:t>
            </a:r>
          </a:p>
          <a:p>
            <a:pPr algn="just"/>
            <a:r>
              <a:rPr lang="en-GB" sz="1600" noProof="0" dirty="0"/>
              <a:t>	(</a:t>
            </a:r>
            <a:r>
              <a:rPr lang="en-GB" sz="1600" b="1" noProof="0" dirty="0"/>
              <a:t>c) </a:t>
            </a:r>
            <a:r>
              <a:rPr lang="en-GB" sz="1600" noProof="0" dirty="0"/>
              <a:t>the relevant distribution system operator cooperates with renewable energy communities 	to facilitate energy transfers within renewable energy communities;</a:t>
            </a:r>
          </a:p>
        </p:txBody>
      </p:sp>
      <p:sp>
        <p:nvSpPr>
          <p:cNvPr id="2" name="Slide Number Placeholder 6">
            <a:extLst>
              <a:ext uri="{FF2B5EF4-FFF2-40B4-BE49-F238E27FC236}">
                <a16:creationId xmlns:a16="http://schemas.microsoft.com/office/drawing/2014/main" id="{49794307-9A59-C344-8135-285D98A31034}"/>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66</a:t>
            </a:fld>
            <a:endParaRPr lang="en-GB" sz="1350" spc="80" noProof="0" dirty="0"/>
          </a:p>
        </p:txBody>
      </p:sp>
    </p:spTree>
    <p:extLst>
      <p:ext uri="{BB962C8B-B14F-4D97-AF65-F5344CB8AC3E}">
        <p14:creationId xmlns:p14="http://schemas.microsoft.com/office/powerpoint/2010/main" val="4166584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B5865A-C199-36E1-31A2-F49AB60D120A}"/>
              </a:ext>
            </a:extLst>
          </p:cNvPr>
          <p:cNvSpPr txBox="1"/>
          <p:nvPr/>
        </p:nvSpPr>
        <p:spPr>
          <a:xfrm>
            <a:off x="589586" y="511175"/>
            <a:ext cx="9405314" cy="6001643"/>
          </a:xfrm>
          <a:prstGeom prst="rect">
            <a:avLst/>
          </a:prstGeom>
          <a:noFill/>
        </p:spPr>
        <p:txBody>
          <a:bodyPr wrap="square">
            <a:spAutoFit/>
          </a:bodyPr>
          <a:lstStyle/>
          <a:p>
            <a:pPr algn="just"/>
            <a:r>
              <a:rPr lang="en-GB" sz="1600" noProof="0" dirty="0"/>
              <a:t>	</a:t>
            </a:r>
            <a:r>
              <a:rPr lang="en-GB" sz="1600" b="1" noProof="0" dirty="0"/>
              <a:t>(d) </a:t>
            </a:r>
            <a:r>
              <a:rPr lang="en-GB" sz="1600" noProof="0" dirty="0"/>
              <a:t>renewable energy communities are subject to fair, proportionate and transparent 	procedures, including registration and licensing procedures, and cost-reflective network 	charges, as well as relevant charges, levies and taxes, ensuring that they contribute, in an 	adequate, fair and balanced way, to the overall cost sharing of the system in line with a 	transparent cost-benefit analysis of distributed energy sources developed by the national 	competent authorities;</a:t>
            </a:r>
          </a:p>
          <a:p>
            <a:pPr algn="just"/>
            <a:r>
              <a:rPr lang="en-GB" sz="1600" noProof="0" dirty="0"/>
              <a:t>	</a:t>
            </a:r>
            <a:r>
              <a:rPr lang="en-GB" sz="1600" b="1" noProof="0" dirty="0"/>
              <a:t>(e)</a:t>
            </a:r>
            <a:r>
              <a:rPr lang="en-GB" sz="1600" noProof="0" dirty="0"/>
              <a:t> renewable energy communities are not subject to discriminatory treatment with regard to 	their activities, rights and obligations as final customers, producers, suppliers, distribution 	system operators, or as other market participants;</a:t>
            </a:r>
          </a:p>
          <a:p>
            <a:pPr algn="just"/>
            <a:r>
              <a:rPr lang="en-GB" sz="1600" noProof="0" dirty="0"/>
              <a:t>	</a:t>
            </a:r>
            <a:r>
              <a:rPr lang="en-GB" sz="1600" b="1" noProof="0" dirty="0"/>
              <a:t>(f) </a:t>
            </a:r>
            <a:r>
              <a:rPr lang="en-GB" sz="1600" noProof="0" dirty="0"/>
              <a:t>the participation in the renewable energy communities is accessible to all consumers, 	including those in low-income or vulnerable households;</a:t>
            </a:r>
          </a:p>
          <a:p>
            <a:pPr algn="just"/>
            <a:r>
              <a:rPr lang="en-GB" sz="1600" noProof="0" dirty="0"/>
              <a:t>	</a:t>
            </a:r>
            <a:r>
              <a:rPr lang="en-GB" sz="1600" b="1" noProof="0" dirty="0"/>
              <a:t>(g) </a:t>
            </a:r>
            <a:r>
              <a:rPr lang="en-GB" sz="1600" noProof="0" dirty="0"/>
              <a:t>tools to facilitate access to finance and information are available;</a:t>
            </a:r>
          </a:p>
          <a:p>
            <a:pPr algn="just"/>
            <a:r>
              <a:rPr lang="en-GB" sz="1600" noProof="0" dirty="0"/>
              <a:t>	</a:t>
            </a:r>
            <a:r>
              <a:rPr lang="en-GB" sz="1600" b="1" noProof="0" dirty="0"/>
              <a:t>(h) </a:t>
            </a:r>
            <a:r>
              <a:rPr lang="en-GB" sz="1600" noProof="0" dirty="0"/>
              <a:t>regulatory and capacity-building support is provided to public authorities in enabling and 	setting up renewable energy communities, and in helping authorities to participate directly;</a:t>
            </a:r>
          </a:p>
          <a:p>
            <a:pPr algn="just"/>
            <a:r>
              <a:rPr lang="en-GB" sz="1600" noProof="0" dirty="0"/>
              <a:t>	</a:t>
            </a:r>
            <a:r>
              <a:rPr lang="en-GB" sz="1600" b="1" noProof="0" dirty="0"/>
              <a:t>(</a:t>
            </a:r>
            <a:r>
              <a:rPr lang="en-GB" sz="1600" b="1" noProof="0" dirty="0" err="1"/>
              <a:t>i</a:t>
            </a:r>
            <a:r>
              <a:rPr lang="en-GB" sz="1600" b="1" noProof="0" dirty="0"/>
              <a:t>) </a:t>
            </a:r>
            <a:r>
              <a:rPr lang="en-GB" sz="1600" noProof="0" dirty="0"/>
              <a:t>rules to secure the equal and non-discriminatory treatment of consumers that participate 	in the renewable energy community are in place.</a:t>
            </a:r>
          </a:p>
          <a:p>
            <a:pPr algn="just"/>
            <a:r>
              <a:rPr lang="en-GB" sz="1600" b="1" noProof="0" dirty="0"/>
              <a:t>5. </a:t>
            </a:r>
            <a:r>
              <a:rPr lang="en-GB" sz="1600" noProof="0" dirty="0"/>
              <a:t>The main elements of the enabling framework referred to in Paragraph 4, and of its implementation, shall be part of the updates of the Member States' integrated national energy and climate plans and progress reports pursuant to Regulation (EU) 2018/1999.</a:t>
            </a:r>
          </a:p>
          <a:p>
            <a:pPr algn="just"/>
            <a:r>
              <a:rPr lang="en-GB" sz="1600" b="1" noProof="0" dirty="0"/>
              <a:t>6. </a:t>
            </a:r>
            <a:r>
              <a:rPr lang="en-GB" sz="1600" noProof="0" dirty="0"/>
              <a:t>Member States may provide for renewable energy communities to be open to cross-border participation.</a:t>
            </a:r>
          </a:p>
          <a:p>
            <a:pPr algn="just"/>
            <a:r>
              <a:rPr lang="en-GB" sz="1600" b="1" noProof="0" dirty="0"/>
              <a:t>7. </a:t>
            </a:r>
            <a:r>
              <a:rPr lang="en-GB" sz="1600" noProof="0" dirty="0"/>
              <a:t>Without prejudice to Articles 107 and 108 TFEU, Member States shall take into account specificities of renewable energy communities when designing support schemes in order to allow them to compete for support on an equal footing with other market participants. </a:t>
            </a:r>
          </a:p>
        </p:txBody>
      </p:sp>
      <p:sp>
        <p:nvSpPr>
          <p:cNvPr id="2" name="Slide Number Placeholder 6">
            <a:extLst>
              <a:ext uri="{FF2B5EF4-FFF2-40B4-BE49-F238E27FC236}">
                <a16:creationId xmlns:a16="http://schemas.microsoft.com/office/drawing/2014/main" id="{F18BAC19-E157-FA6F-B9F6-430EC0EE0E32}"/>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67</a:t>
            </a:fld>
            <a:endParaRPr lang="en-GB" sz="1350" spc="80" noProof="0" dirty="0"/>
          </a:p>
        </p:txBody>
      </p:sp>
    </p:spTree>
    <p:extLst>
      <p:ext uri="{BB962C8B-B14F-4D97-AF65-F5344CB8AC3E}">
        <p14:creationId xmlns:p14="http://schemas.microsoft.com/office/powerpoint/2010/main" val="38420030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190600-3777-D01A-BD85-D87051576EC9}"/>
              </a:ext>
            </a:extLst>
          </p:cNvPr>
          <p:cNvSpPr txBox="1"/>
          <p:nvPr/>
        </p:nvSpPr>
        <p:spPr>
          <a:xfrm>
            <a:off x="589586" y="349892"/>
            <a:ext cx="8643314"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Citizen Energy Community (CEC) in legislation </a:t>
            </a:r>
          </a:p>
        </p:txBody>
      </p:sp>
      <p:sp>
        <p:nvSpPr>
          <p:cNvPr id="5" name="ZoneTexte 4">
            <a:extLst>
              <a:ext uri="{FF2B5EF4-FFF2-40B4-BE49-F238E27FC236}">
                <a16:creationId xmlns:a16="http://schemas.microsoft.com/office/drawing/2014/main" id="{3E4AD6E0-EC3B-875C-11CF-09BDF1F6348A}"/>
              </a:ext>
            </a:extLst>
          </p:cNvPr>
          <p:cNvSpPr txBox="1"/>
          <p:nvPr/>
        </p:nvSpPr>
        <p:spPr>
          <a:xfrm>
            <a:off x="587046" y="1046536"/>
            <a:ext cx="5345430" cy="400110"/>
          </a:xfrm>
          <a:prstGeom prst="rect">
            <a:avLst/>
          </a:prstGeom>
          <a:noFill/>
        </p:spPr>
        <p:txBody>
          <a:bodyPr wrap="square">
            <a:spAutoFit/>
          </a:bodyPr>
          <a:lstStyle/>
          <a:p>
            <a:pPr algn="l"/>
            <a:r>
              <a:rPr lang="en-GB" sz="2000" b="0" i="0" u="sng" noProof="0" dirty="0">
                <a:solidFill>
                  <a:schemeClr val="dk1"/>
                </a:solidFill>
                <a:effectLst/>
                <a:latin typeface="Arial" panose="020B0604020202020204" pitchFamily="34" charset="0"/>
                <a:ea typeface="+mn-ea"/>
                <a:cs typeface="Arial" panose="020B0604020202020204" pitchFamily="34" charset="0"/>
              </a:rPr>
              <a:t>Article 16 of Directive 2019/944</a:t>
            </a:r>
            <a:r>
              <a:rPr lang="en-GB" b="0" i="0" u="sng" noProof="0" dirty="0">
                <a:solidFill>
                  <a:schemeClr val="dk1"/>
                </a:solidFill>
                <a:effectLst/>
                <a:latin typeface="Arial" panose="020B0604020202020204" pitchFamily="34" charset="0"/>
                <a:ea typeface="+mn-ea"/>
                <a:cs typeface="Arial" panose="020B0604020202020204" pitchFamily="34" charset="0"/>
              </a:rPr>
              <a:t>:</a:t>
            </a:r>
            <a:endParaRPr lang="en-GB" u="sng" noProof="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BFAC9DB4-62F2-2881-5263-00698B0551FF}"/>
              </a:ext>
            </a:extLst>
          </p:cNvPr>
          <p:cNvSpPr txBox="1"/>
          <p:nvPr/>
        </p:nvSpPr>
        <p:spPr>
          <a:xfrm>
            <a:off x="587046" y="1574866"/>
            <a:ext cx="9372600" cy="6001643"/>
          </a:xfrm>
          <a:prstGeom prst="rect">
            <a:avLst/>
          </a:prstGeom>
          <a:noFill/>
        </p:spPr>
        <p:txBody>
          <a:bodyPr wrap="square">
            <a:spAutoFit/>
          </a:bodyPr>
          <a:lstStyle/>
          <a:p>
            <a:pPr algn="just"/>
            <a:r>
              <a:rPr lang="en-GB" sz="1600" b="1" noProof="0" dirty="0"/>
              <a:t>1. </a:t>
            </a:r>
            <a:r>
              <a:rPr lang="en-GB" sz="1600" noProof="0" dirty="0"/>
              <a:t>Member States shall provide an enabling regulatory framework for citizen energy communities ensuring that:</a:t>
            </a:r>
          </a:p>
          <a:p>
            <a:pPr algn="just"/>
            <a:r>
              <a:rPr lang="en-GB" sz="1600" noProof="0" dirty="0"/>
              <a:t>	</a:t>
            </a:r>
            <a:r>
              <a:rPr lang="en-GB" sz="1600" b="1" noProof="0" dirty="0"/>
              <a:t>(a) </a:t>
            </a:r>
            <a:r>
              <a:rPr lang="en-GB" sz="1600" noProof="0" dirty="0"/>
              <a:t>participation in a citizen energy community is open and voluntary;</a:t>
            </a:r>
          </a:p>
          <a:p>
            <a:pPr algn="just"/>
            <a:r>
              <a:rPr lang="en-GB" sz="1600" noProof="0" dirty="0"/>
              <a:t>	</a:t>
            </a:r>
            <a:r>
              <a:rPr lang="en-GB" sz="1600" b="1" noProof="0" dirty="0"/>
              <a:t>(b) </a:t>
            </a:r>
            <a:r>
              <a:rPr lang="en-GB" sz="1600" noProof="0" dirty="0"/>
              <a:t>members or shareholders of a citizen energy community are entitled to leave the 	community, in which case Article 12 applies;</a:t>
            </a:r>
          </a:p>
          <a:p>
            <a:pPr algn="just"/>
            <a:r>
              <a:rPr lang="en-GB" sz="1600" noProof="0" dirty="0"/>
              <a:t>	</a:t>
            </a:r>
            <a:r>
              <a:rPr lang="en-GB" sz="1600" b="1" noProof="0" dirty="0"/>
              <a:t>(c) </a:t>
            </a:r>
            <a:r>
              <a:rPr lang="en-GB" sz="1600" noProof="0" dirty="0"/>
              <a:t>members or shareholders of a citizen energy community do not lose their rights and 	obligations as household customers or active customers;</a:t>
            </a:r>
          </a:p>
          <a:p>
            <a:pPr algn="just"/>
            <a:r>
              <a:rPr lang="en-GB" sz="1600" noProof="0" dirty="0"/>
              <a:t>	</a:t>
            </a:r>
            <a:r>
              <a:rPr lang="en-GB" sz="1600" b="1" noProof="0" dirty="0"/>
              <a:t>(d) </a:t>
            </a:r>
            <a:r>
              <a:rPr lang="en-GB" sz="1600" noProof="0" dirty="0"/>
              <a:t>subject to fair compensation as assessed by the regulatory authority, relevant 	distribution system operators cooperate with citizen energy communities to facilitate 	electricity transfers within citizen energy communities;</a:t>
            </a:r>
          </a:p>
          <a:p>
            <a:pPr algn="just"/>
            <a:r>
              <a:rPr lang="en-GB" sz="1600" noProof="0" dirty="0"/>
              <a:t>	</a:t>
            </a:r>
            <a:r>
              <a:rPr lang="en-GB" sz="1600" b="1" noProof="0" dirty="0"/>
              <a:t>(e) </a:t>
            </a:r>
            <a:r>
              <a:rPr lang="en-GB" sz="1600" noProof="0" dirty="0"/>
              <a:t>citizen energy communities are subject to non-discriminatory, fair, proportionate and 	transparent procedures and charges, including with respect to registration and licensing, 	and to transparent, non-discriminatory and cost-reflective network charges in accordance 	with Article 18 of Regulation (EU) 2019/943, ensuring that they contribute in an adequate 	and balanced way to the overall cost sharing of the system. 14.6.2019 EN Official Journal of 	the European Union L 158/151</a:t>
            </a:r>
          </a:p>
          <a:p>
            <a:pPr algn="just"/>
            <a:r>
              <a:rPr lang="en-GB" sz="1600" b="1" noProof="0" dirty="0"/>
              <a:t>2. </a:t>
            </a:r>
            <a:r>
              <a:rPr lang="en-GB" sz="1600" noProof="0" dirty="0"/>
              <a:t>Member States may provide in the enabling regulatory framework that citizen energy communities: 	</a:t>
            </a:r>
            <a:r>
              <a:rPr lang="en-GB" sz="1600" b="1" noProof="0" dirty="0"/>
              <a:t>(a) </a:t>
            </a:r>
            <a:r>
              <a:rPr lang="en-GB" sz="1600" noProof="0" dirty="0"/>
              <a:t>are open to cross-border participation;</a:t>
            </a:r>
          </a:p>
          <a:p>
            <a:pPr algn="just"/>
            <a:r>
              <a:rPr lang="en-GB" sz="1600" noProof="0" dirty="0"/>
              <a:t>	</a:t>
            </a:r>
            <a:r>
              <a:rPr lang="en-GB" sz="1600" b="1" noProof="0" dirty="0"/>
              <a:t>(b) </a:t>
            </a:r>
            <a:r>
              <a:rPr lang="en-GB" sz="1600" noProof="0" dirty="0"/>
              <a:t>are entitled to own, establish, purchase or lease distribution networks and to 	autonomously manage them subject to conditions set out in paragraph 4 of this Article;</a:t>
            </a:r>
          </a:p>
          <a:p>
            <a:pPr algn="just"/>
            <a:r>
              <a:rPr lang="en-GB" sz="1600" noProof="0" dirty="0"/>
              <a:t>                </a:t>
            </a:r>
            <a:r>
              <a:rPr lang="en-GB" sz="1600" b="1" noProof="0" dirty="0"/>
              <a:t>(c) </a:t>
            </a:r>
            <a:r>
              <a:rPr lang="en-GB" sz="1600" noProof="0" dirty="0"/>
              <a:t>are subject to the exemptions provided for in Article 38(2).</a:t>
            </a:r>
          </a:p>
          <a:p>
            <a:pPr algn="just"/>
            <a:r>
              <a:rPr lang="en-GB" sz="1600" b="1" noProof="0" dirty="0"/>
              <a:t>3.</a:t>
            </a:r>
            <a:r>
              <a:rPr lang="en-GB" sz="1600" noProof="0" dirty="0"/>
              <a:t> Member States shall ensure that citizen energy communities:</a:t>
            </a:r>
          </a:p>
          <a:p>
            <a:pPr algn="just"/>
            <a:r>
              <a:rPr lang="en-GB" sz="1600" noProof="0" dirty="0"/>
              <a:t>	</a:t>
            </a:r>
            <a:r>
              <a:rPr lang="en-GB" sz="1600" b="1" noProof="0" dirty="0"/>
              <a:t>(a) </a:t>
            </a:r>
            <a:r>
              <a:rPr lang="en-GB" sz="1600" noProof="0" dirty="0"/>
              <a:t>are able to access all electricity markets, either directly or through aggregation, in a non-	discriminatory manner;</a:t>
            </a:r>
          </a:p>
        </p:txBody>
      </p:sp>
      <p:sp>
        <p:nvSpPr>
          <p:cNvPr id="2" name="Slide Number Placeholder 6">
            <a:extLst>
              <a:ext uri="{FF2B5EF4-FFF2-40B4-BE49-F238E27FC236}">
                <a16:creationId xmlns:a16="http://schemas.microsoft.com/office/drawing/2014/main" id="{54616B89-1372-799B-4348-AB9D74460CCA}"/>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68</a:t>
            </a:fld>
            <a:endParaRPr lang="en-GB" sz="1350" spc="80" noProof="0" dirty="0"/>
          </a:p>
        </p:txBody>
      </p:sp>
    </p:spTree>
    <p:extLst>
      <p:ext uri="{BB962C8B-B14F-4D97-AF65-F5344CB8AC3E}">
        <p14:creationId xmlns:p14="http://schemas.microsoft.com/office/powerpoint/2010/main" val="2130195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81E4885-7045-A0FE-FDC4-9D268B9EDC8F}"/>
              </a:ext>
            </a:extLst>
          </p:cNvPr>
          <p:cNvSpPr txBox="1"/>
          <p:nvPr/>
        </p:nvSpPr>
        <p:spPr>
          <a:xfrm>
            <a:off x="589586" y="400463"/>
            <a:ext cx="9329114" cy="7232749"/>
          </a:xfrm>
          <a:prstGeom prst="rect">
            <a:avLst/>
          </a:prstGeom>
          <a:noFill/>
        </p:spPr>
        <p:txBody>
          <a:bodyPr wrap="square">
            <a:spAutoFit/>
          </a:bodyPr>
          <a:lstStyle/>
          <a:p>
            <a:pPr algn="just"/>
            <a:r>
              <a:rPr lang="en-GB" sz="1600" noProof="0" dirty="0"/>
              <a:t>	</a:t>
            </a:r>
            <a:r>
              <a:rPr lang="en-GB" sz="1600" b="1" noProof="0" dirty="0"/>
              <a:t>(b) </a:t>
            </a:r>
            <a:r>
              <a:rPr lang="en-GB" sz="1600" noProof="0" dirty="0"/>
              <a:t>are treated in a non-discriminatory and proportionate manner with regard to their 	activities, rights and obligations as final customers, producers, suppliers, distribution 	system operators or market participants engaged in aggregation; </a:t>
            </a:r>
          </a:p>
          <a:p>
            <a:pPr algn="just"/>
            <a:r>
              <a:rPr lang="en-GB" sz="1600" noProof="0" dirty="0">
                <a:latin typeface="Arial" panose="020B0604020202020204" pitchFamily="34" charset="0"/>
                <a:cs typeface="Arial" panose="020B0604020202020204" pitchFamily="34" charset="0"/>
              </a:rPr>
              <a:t>	</a:t>
            </a:r>
            <a:r>
              <a:rPr lang="en-GB" sz="1600" b="1" noProof="0" dirty="0">
                <a:latin typeface="Arial" panose="020B0604020202020204" pitchFamily="34" charset="0"/>
                <a:cs typeface="Arial" panose="020B0604020202020204" pitchFamily="34" charset="0"/>
              </a:rPr>
              <a:t>(c) </a:t>
            </a:r>
            <a:r>
              <a:rPr lang="en-GB" sz="1600" noProof="0" dirty="0">
                <a:latin typeface="Arial" panose="020B0604020202020204" pitchFamily="34" charset="0"/>
                <a:cs typeface="Arial" panose="020B0604020202020204" pitchFamily="34" charset="0"/>
              </a:rPr>
              <a:t>are financially responsible for the imbalances they cause in the electricity system; to 	that extent they shall be balance responsible parties or shall delegate their balancing 	responsibility in accordance with Article 5 of Regulation (EU) 2019/943;</a:t>
            </a:r>
          </a:p>
          <a:p>
            <a:pPr algn="just"/>
            <a:r>
              <a:rPr lang="en-GB" sz="1600" noProof="0" dirty="0">
                <a:latin typeface="Arial" panose="020B0604020202020204" pitchFamily="34" charset="0"/>
                <a:cs typeface="Arial" panose="020B0604020202020204" pitchFamily="34" charset="0"/>
              </a:rPr>
              <a:t>	</a:t>
            </a:r>
            <a:r>
              <a:rPr lang="en-GB" sz="1600" b="1" noProof="0" dirty="0">
                <a:latin typeface="Arial" panose="020B0604020202020204" pitchFamily="34" charset="0"/>
                <a:cs typeface="Arial" panose="020B0604020202020204" pitchFamily="34" charset="0"/>
              </a:rPr>
              <a:t>(d) </a:t>
            </a:r>
            <a:r>
              <a:rPr lang="en-GB" sz="1600" noProof="0" dirty="0">
                <a:latin typeface="Arial" panose="020B0604020202020204" pitchFamily="34" charset="0"/>
                <a:cs typeface="Arial" panose="020B0604020202020204" pitchFamily="34" charset="0"/>
              </a:rPr>
              <a:t>with regard to consumption of self-generated electricity, citizen energy communities are 	treated like active customers in accordance with Point (e) of Article 15(2);</a:t>
            </a:r>
          </a:p>
          <a:p>
            <a:pPr algn="just"/>
            <a:r>
              <a:rPr lang="en-GB" sz="1600" noProof="0" dirty="0">
                <a:latin typeface="Arial" panose="020B0604020202020204" pitchFamily="34" charset="0"/>
                <a:cs typeface="Arial" panose="020B0604020202020204" pitchFamily="34" charset="0"/>
              </a:rPr>
              <a:t>	</a:t>
            </a:r>
            <a:r>
              <a:rPr lang="en-GB" sz="1600" b="1" noProof="0" dirty="0">
                <a:latin typeface="Arial" panose="020B0604020202020204" pitchFamily="34" charset="0"/>
                <a:cs typeface="Arial" panose="020B0604020202020204" pitchFamily="34" charset="0"/>
              </a:rPr>
              <a:t>(e) </a:t>
            </a:r>
            <a:r>
              <a:rPr lang="en-GB" sz="1600" noProof="0" dirty="0">
                <a:latin typeface="Arial" panose="020B0604020202020204" pitchFamily="34" charset="0"/>
                <a:cs typeface="Arial" panose="020B0604020202020204" pitchFamily="34" charset="0"/>
              </a:rPr>
              <a:t>are entitled to arrange within the citizen energy community the sharing of electricity that 	is produced by the production units owned by the community, subject to other 	requirements laid down in this Article and subject to the community members retaining 	their rights and obligations as final customers. For the purposes of Point (e) of the first 	subparagraph, where electricity is shared, this shall be without prejudice to applicable 	network charges, tariffs and levies, in accordance with a transparent cost-benefit analysis 	of distributed energy resources developed by the competent national authority.</a:t>
            </a:r>
          </a:p>
          <a:p>
            <a:pPr algn="just"/>
            <a:r>
              <a:rPr lang="en-GB" sz="1600" b="1" noProof="0" dirty="0">
                <a:latin typeface="Arial" panose="020B0604020202020204" pitchFamily="34" charset="0"/>
                <a:cs typeface="Arial" panose="020B0604020202020204" pitchFamily="34" charset="0"/>
              </a:rPr>
              <a:t>4. </a:t>
            </a:r>
            <a:r>
              <a:rPr lang="en-GB" sz="1600" noProof="0" dirty="0">
                <a:latin typeface="Arial" panose="020B0604020202020204" pitchFamily="34" charset="0"/>
                <a:cs typeface="Arial" panose="020B0604020202020204" pitchFamily="34" charset="0"/>
              </a:rPr>
              <a:t>Member States may decide to grant citizen energy communities the right to manage distribution networks in their area of operation and establish the relevant procedures, without prejudice to Chapter IV or to other rules and regulations applying to distribution system operators. If such a right is granted, Member States shall ensure that citizen energy communities: </a:t>
            </a:r>
          </a:p>
          <a:p>
            <a:pPr algn="just"/>
            <a:r>
              <a:rPr lang="en-GB" sz="1600" noProof="0" dirty="0">
                <a:latin typeface="Arial" panose="020B0604020202020204" pitchFamily="34" charset="0"/>
                <a:cs typeface="Arial" panose="020B0604020202020204" pitchFamily="34" charset="0"/>
              </a:rPr>
              <a:t>	</a:t>
            </a:r>
            <a:r>
              <a:rPr lang="en-GB" sz="1600" b="1" noProof="0" dirty="0">
                <a:latin typeface="Arial" panose="020B0604020202020204" pitchFamily="34" charset="0"/>
                <a:cs typeface="Arial" panose="020B0604020202020204" pitchFamily="34" charset="0"/>
              </a:rPr>
              <a:t>(a) </a:t>
            </a:r>
            <a:r>
              <a:rPr lang="en-GB" sz="1600" noProof="0" dirty="0">
                <a:latin typeface="Arial" panose="020B0604020202020204" pitchFamily="34" charset="0"/>
                <a:cs typeface="Arial" panose="020B0604020202020204" pitchFamily="34" charset="0"/>
              </a:rPr>
              <a:t>are entitled to conclude an agreement on the operation of their network with the 	relevant distribution system operator or transmission system operator to which their 	network is connected;</a:t>
            </a:r>
          </a:p>
          <a:p>
            <a:pPr algn="just"/>
            <a:r>
              <a:rPr lang="en-GB" sz="1600" noProof="0" dirty="0">
                <a:latin typeface="Arial" panose="020B0604020202020204" pitchFamily="34" charset="0"/>
                <a:cs typeface="Arial" panose="020B0604020202020204" pitchFamily="34" charset="0"/>
              </a:rPr>
              <a:t>	</a:t>
            </a:r>
            <a:r>
              <a:rPr lang="en-GB" sz="1600" b="1" noProof="0" dirty="0">
                <a:latin typeface="Arial" panose="020B0604020202020204" pitchFamily="34" charset="0"/>
                <a:cs typeface="Arial" panose="020B0604020202020204" pitchFamily="34" charset="0"/>
              </a:rPr>
              <a:t>(b) </a:t>
            </a:r>
            <a:r>
              <a:rPr lang="en-GB" sz="1600" noProof="0" dirty="0">
                <a:latin typeface="Arial" panose="020B0604020202020204" pitchFamily="34" charset="0"/>
                <a:cs typeface="Arial" panose="020B0604020202020204" pitchFamily="34" charset="0"/>
              </a:rPr>
              <a:t>are subject to appropriate network charges at the connection points between their 	network and the distribution network outside the citizen energy community and that such 	network charges account separately for the electricity fed into the distribution network and 	the electricity consumed from the distribution network outside the citizen energy community 	in accordance with Article 59(7);</a:t>
            </a:r>
          </a:p>
          <a:p>
            <a:pPr algn="just"/>
            <a:r>
              <a:rPr lang="en-GB" sz="1600" noProof="0" dirty="0">
                <a:latin typeface="Arial" panose="020B0604020202020204" pitchFamily="34" charset="0"/>
                <a:cs typeface="Arial" panose="020B0604020202020204" pitchFamily="34" charset="0"/>
              </a:rPr>
              <a:t>	</a:t>
            </a:r>
            <a:r>
              <a:rPr lang="en-GB" sz="1600" b="1" noProof="0" dirty="0">
                <a:latin typeface="Arial" panose="020B0604020202020204" pitchFamily="34" charset="0"/>
                <a:cs typeface="Arial" panose="020B0604020202020204" pitchFamily="34" charset="0"/>
              </a:rPr>
              <a:t>(c) </a:t>
            </a:r>
            <a:r>
              <a:rPr lang="en-GB" sz="1600" noProof="0" dirty="0">
                <a:latin typeface="Arial" panose="020B0604020202020204" pitchFamily="34" charset="0"/>
                <a:cs typeface="Arial" panose="020B0604020202020204" pitchFamily="34" charset="0"/>
              </a:rPr>
              <a:t>do not discriminate or harm customers who remain connected to the distribution 	system. </a:t>
            </a:r>
          </a:p>
        </p:txBody>
      </p:sp>
      <p:sp>
        <p:nvSpPr>
          <p:cNvPr id="2" name="Slide Number Placeholder 6">
            <a:extLst>
              <a:ext uri="{FF2B5EF4-FFF2-40B4-BE49-F238E27FC236}">
                <a16:creationId xmlns:a16="http://schemas.microsoft.com/office/drawing/2014/main" id="{A14690A7-EDF7-764D-69B1-9CF5E7FF1EBC}"/>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69</a:t>
            </a:fld>
            <a:endParaRPr lang="en-GB" sz="1350" spc="80" noProof="0" dirty="0"/>
          </a:p>
        </p:txBody>
      </p:sp>
    </p:spTree>
    <p:extLst>
      <p:ext uri="{BB962C8B-B14F-4D97-AF65-F5344CB8AC3E}">
        <p14:creationId xmlns:p14="http://schemas.microsoft.com/office/powerpoint/2010/main" val="118727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7348A09-DC96-36FC-A970-9D12FCC592D4}"/>
              </a:ext>
            </a:extLst>
          </p:cNvPr>
          <p:cNvSpPr txBox="1"/>
          <p:nvPr/>
        </p:nvSpPr>
        <p:spPr>
          <a:xfrm>
            <a:off x="589585" y="349892"/>
            <a:ext cx="9710115" cy="461665"/>
          </a:xfrm>
          <a:prstGeom prst="rect">
            <a:avLst/>
          </a:prstGeom>
          <a:noFill/>
        </p:spPr>
        <p:txBody>
          <a:bodyPr wrap="square" lIns="91440" tIns="45720" rIns="91440" bIns="45720" anchor="t">
            <a:spAutoFit/>
          </a:bodyPr>
          <a:lstStyle/>
          <a:p>
            <a:r>
              <a:rPr lang="en-GB" sz="2400" b="1" noProof="0" dirty="0">
                <a:latin typeface="Arial"/>
                <a:cs typeface="Arial"/>
              </a:rPr>
              <a:t>Challenges of the energy transition: alleviating energy poverty</a:t>
            </a:r>
            <a:endParaRPr lang="en-GB" sz="2400" b="1" noProof="0" dirty="0">
              <a:solidFill>
                <a:srgbClr val="000000"/>
              </a:solidFill>
              <a:latin typeface="Arial"/>
              <a:cs typeface="Arial"/>
            </a:endParaRPr>
          </a:p>
        </p:txBody>
      </p:sp>
      <p:sp>
        <p:nvSpPr>
          <p:cNvPr id="2" name="Slide Number Placeholder 6">
            <a:extLst>
              <a:ext uri="{FF2B5EF4-FFF2-40B4-BE49-F238E27FC236}">
                <a16:creationId xmlns:a16="http://schemas.microsoft.com/office/drawing/2014/main" id="{294E45D0-6F00-A986-1006-A288CF855EFB}"/>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a:t>
            </a:fld>
            <a:endParaRPr lang="en-GB" sz="1350" spc="80" noProof="0" dirty="0"/>
          </a:p>
        </p:txBody>
      </p:sp>
      <p:sp>
        <p:nvSpPr>
          <p:cNvPr id="4" name="ZoneTexte 3">
            <a:extLst>
              <a:ext uri="{FF2B5EF4-FFF2-40B4-BE49-F238E27FC236}">
                <a16:creationId xmlns:a16="http://schemas.microsoft.com/office/drawing/2014/main" id="{E4963FAC-DECF-5122-81A5-42BF1DD34C8E}"/>
              </a:ext>
            </a:extLst>
          </p:cNvPr>
          <p:cNvSpPr txBox="1"/>
          <p:nvPr/>
        </p:nvSpPr>
        <p:spPr>
          <a:xfrm>
            <a:off x="589585" y="1064823"/>
            <a:ext cx="9481515" cy="2400657"/>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Energy poverty occurs when a household is forced to limit its energy use to the extent that it harms the health and wellbeing of its members. This issue arises from three factors: a significant portion of household income being spent on energy, low household income, and the poor energy efficiency of buildings.</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COVID-19 crisis, followed by the surge in energy prices and the Russian invasion of Ukraine in February 2022, has aggravated an already difficult situation for many EU citizens.</a:t>
            </a:r>
          </a:p>
        </p:txBody>
      </p:sp>
      <p:sp>
        <p:nvSpPr>
          <p:cNvPr id="3" name="ZoneTexte 2">
            <a:extLst>
              <a:ext uri="{FF2B5EF4-FFF2-40B4-BE49-F238E27FC236}">
                <a16:creationId xmlns:a16="http://schemas.microsoft.com/office/drawing/2014/main" id="{2B29DD13-D8E7-8456-E7E8-B74785CC8860}"/>
              </a:ext>
            </a:extLst>
          </p:cNvPr>
          <p:cNvSpPr txBox="1"/>
          <p:nvPr/>
        </p:nvSpPr>
        <p:spPr>
          <a:xfrm>
            <a:off x="2513670" y="7415956"/>
            <a:ext cx="5666059" cy="307777"/>
          </a:xfrm>
          <a:prstGeom prst="rect">
            <a:avLst/>
          </a:prstGeom>
          <a:noFill/>
        </p:spPr>
        <p:txBody>
          <a:bodyPr wrap="square" rtlCol="0">
            <a:spAutoFit/>
          </a:bodyPr>
          <a:lstStyle/>
          <a:p>
            <a:pPr algn="ctr"/>
            <a:r>
              <a:rPr lang="en-GB" sz="1400" i="1" noProof="0" dirty="0">
                <a:latin typeface="Arial" panose="020B0604020202020204" pitchFamily="34" charset="0"/>
                <a:cs typeface="Arial" panose="020B0604020202020204" pitchFamily="34" charset="0"/>
              </a:rPr>
              <a:t>Evolution of gas and electricity prices in Europe.</a:t>
            </a:r>
          </a:p>
        </p:txBody>
      </p:sp>
      <p:grpSp>
        <p:nvGrpSpPr>
          <p:cNvPr id="15" name="Groupe 14">
            <a:extLst>
              <a:ext uri="{FF2B5EF4-FFF2-40B4-BE49-F238E27FC236}">
                <a16:creationId xmlns:a16="http://schemas.microsoft.com/office/drawing/2014/main" id="{BC83030C-A70C-CB6A-423C-4C98693E2991}"/>
              </a:ext>
            </a:extLst>
          </p:cNvPr>
          <p:cNvGrpSpPr/>
          <p:nvPr/>
        </p:nvGrpSpPr>
        <p:grpSpPr>
          <a:xfrm>
            <a:off x="2513671" y="3699814"/>
            <a:ext cx="5666058" cy="3628456"/>
            <a:chOff x="3937152" y="3252447"/>
            <a:chExt cx="5988146" cy="3834716"/>
          </a:xfrm>
        </p:grpSpPr>
        <p:pic>
          <p:nvPicPr>
            <p:cNvPr id="1026" name="Picture 2" descr="A data crunch depicting the rise in energy prices until August 2022 and the subsequent fall in prices following EU actions like gas storage, demand reduction, building renewable energy infrastructure. ">
              <a:extLst>
                <a:ext uri="{FF2B5EF4-FFF2-40B4-BE49-F238E27FC236}">
                  <a16:creationId xmlns:a16="http://schemas.microsoft.com/office/drawing/2014/main" id="{861B8D1A-40C6-4D07-7BB3-28CA77D593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044" b="12718"/>
            <a:stretch/>
          </p:blipFill>
          <p:spPr bwMode="auto">
            <a:xfrm>
              <a:off x="3988000" y="3338025"/>
              <a:ext cx="5886450" cy="366355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2619B92-5E70-2225-7BC9-44AC2B21AA0C}"/>
                </a:ext>
              </a:extLst>
            </p:cNvPr>
            <p:cNvSpPr/>
            <p:nvPr/>
          </p:nvSpPr>
          <p:spPr>
            <a:xfrm>
              <a:off x="3937152" y="3252447"/>
              <a:ext cx="5988146" cy="3834716"/>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2449855037"/>
      </p:ext>
    </p:extLst>
  </p:cSld>
  <p:clrMapOvr>
    <a:masterClrMapping/>
  </p:clrMapOvr>
  <p:extLst>
    <p:ext uri="{6950BFC3-D8DA-4A85-94F7-54DA5524770B}">
      <p188:commentRel xmlns:p188="http://schemas.microsoft.com/office/powerpoint/2018/8/main" r:id="rId2"/>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A0263CB-A402-26A4-33AA-D1E5C6A090B9}"/>
              </a:ext>
            </a:extLst>
          </p:cNvPr>
          <p:cNvSpPr txBox="1"/>
          <p:nvPr/>
        </p:nvSpPr>
        <p:spPr>
          <a:xfrm>
            <a:off x="589585" y="349892"/>
            <a:ext cx="9481515" cy="830997"/>
          </a:xfrm>
          <a:prstGeom prst="rect">
            <a:avLst/>
          </a:prstGeom>
          <a:noFill/>
        </p:spPr>
        <p:txBody>
          <a:bodyPr wrap="square">
            <a:spAutoFit/>
          </a:bodyPr>
          <a:lstStyle/>
          <a:p>
            <a:r>
              <a:rPr lang="en-GB" sz="2400" b="1" noProof="0" dirty="0"/>
              <a:t>Community-based energy-sharing between prosumers not living in the same building</a:t>
            </a:r>
            <a:r>
              <a:rPr lang="en-GB" sz="2400" b="1" noProof="0" dirty="0">
                <a:latin typeface="Arial" panose="020B0604020202020204" pitchFamily="34" charset="0"/>
                <a:cs typeface="Arial" panose="020B0604020202020204" pitchFamily="34" charset="0"/>
              </a:rPr>
              <a:t>: the case of Brussels</a:t>
            </a:r>
          </a:p>
        </p:txBody>
      </p:sp>
      <p:sp>
        <p:nvSpPr>
          <p:cNvPr id="5" name="ZoneTexte 4">
            <a:extLst>
              <a:ext uri="{FF2B5EF4-FFF2-40B4-BE49-F238E27FC236}">
                <a16:creationId xmlns:a16="http://schemas.microsoft.com/office/drawing/2014/main" id="{0159BB82-B649-F0BD-083E-F0445FE1771F}"/>
              </a:ext>
            </a:extLst>
          </p:cNvPr>
          <p:cNvSpPr txBox="1"/>
          <p:nvPr/>
        </p:nvSpPr>
        <p:spPr>
          <a:xfrm>
            <a:off x="589584" y="1391497"/>
            <a:ext cx="9481515" cy="2400657"/>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surplus electricity that is not used by the prosumer can be sold at a higher rate than the market purchase price, but the goal is to create a "win-win" situation for both the producer and the consumer involved in the transaction.</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“cost of energy” component is negotiated to ensure it is attractive to the buyer and beneficial to the seller.</a:t>
            </a:r>
            <a:r>
              <a:rPr lang="en-GB" sz="1000" noProof="0" dirty="0">
                <a:latin typeface="Arial" panose="020B0604020202020204" pitchFamily="34" charset="0"/>
                <a:cs typeface="Arial" panose="020B0604020202020204" pitchFamily="34" charset="0"/>
              </a:rPr>
              <a:t> </a:t>
            </a:r>
            <a:r>
              <a:rPr lang="en-GB" sz="2000" noProof="0" dirty="0">
                <a:latin typeface="Arial" panose="020B0604020202020204" pitchFamily="34" charset="0"/>
                <a:cs typeface="Arial" panose="020B0604020202020204" pitchFamily="34" charset="0"/>
              </a:rPr>
              <a:t>However, </a:t>
            </a:r>
            <a:r>
              <a:rPr lang="en-GB" sz="2000" b="1" noProof="0" dirty="0">
                <a:latin typeface="Arial" panose="020B0604020202020204" pitchFamily="34" charset="0"/>
                <a:cs typeface="Arial" panose="020B0604020202020204" pitchFamily="34" charset="0"/>
              </a:rPr>
              <a:t>grid fees will still apply</a:t>
            </a:r>
            <a:r>
              <a:rPr lang="en-GB" sz="2000" noProof="0" dirty="0">
                <a:latin typeface="Arial" panose="020B0604020202020204" pitchFamily="34" charset="0"/>
                <a:cs typeface="Arial" panose="020B0604020202020204" pitchFamily="34" charset="0"/>
              </a:rPr>
              <a:t>. The distribution costs, on the other hand, may become more favourable depending on the participants' locations within the electrical grid.</a:t>
            </a:r>
          </a:p>
        </p:txBody>
      </p:sp>
      <p:sp>
        <p:nvSpPr>
          <p:cNvPr id="7" name="ZoneTexte 6">
            <a:extLst>
              <a:ext uri="{FF2B5EF4-FFF2-40B4-BE49-F238E27FC236}">
                <a16:creationId xmlns:a16="http://schemas.microsoft.com/office/drawing/2014/main" id="{D96828FA-B2AE-7901-BFA8-5F00C6D6FFB2}"/>
              </a:ext>
            </a:extLst>
          </p:cNvPr>
          <p:cNvSpPr txBox="1"/>
          <p:nvPr/>
        </p:nvSpPr>
        <p:spPr>
          <a:xfrm>
            <a:off x="688858" y="4100604"/>
            <a:ext cx="9241951" cy="815608"/>
          </a:xfrm>
          <a:prstGeom prst="rect">
            <a:avLst/>
          </a:prstGeom>
          <a:noFill/>
        </p:spPr>
        <p:txBody>
          <a:bodyPr wrap="square">
            <a:spAutoFit/>
          </a:bodyPr>
          <a:lstStyle/>
          <a:p>
            <a:pPr algn="just"/>
            <a:r>
              <a:rPr lang="en-GB" sz="1400" noProof="0" dirty="0">
                <a:latin typeface="Arial" panose="020B0604020202020204" pitchFamily="34" charset="0"/>
                <a:cs typeface="Arial" panose="020B0604020202020204" pitchFamily="34" charset="0"/>
              </a:rPr>
              <a:t>Participants are supplied by:</a:t>
            </a:r>
          </a:p>
          <a:p>
            <a:pPr algn="just"/>
            <a:endParaRPr lang="en-GB" sz="300" noProof="0" dirty="0">
              <a:latin typeface="Arial" panose="020B0604020202020204" pitchFamily="34" charset="0"/>
              <a:cs typeface="Arial" panose="020B0604020202020204" pitchFamily="34" charset="0"/>
            </a:endParaRPr>
          </a:p>
          <a:p>
            <a:pPr algn="just"/>
            <a:r>
              <a:rPr lang="en-GB" sz="1400" noProof="0" dirty="0">
                <a:latin typeface="Arial" panose="020B0604020202020204" pitchFamily="34" charset="0"/>
                <a:cs typeface="Arial" panose="020B0604020202020204" pitchFamily="34" charset="0"/>
              </a:rPr>
              <a:t>Type A: electricity produced in the building where they reside; Type B: the same low-voltage transformer station; Type C: the same Elia substation; Type D: different Elia substations.</a:t>
            </a:r>
          </a:p>
        </p:txBody>
      </p:sp>
      <p:graphicFrame>
        <p:nvGraphicFramePr>
          <p:cNvPr id="9" name="Tableau 8">
            <a:extLst>
              <a:ext uri="{FF2B5EF4-FFF2-40B4-BE49-F238E27FC236}">
                <a16:creationId xmlns:a16="http://schemas.microsoft.com/office/drawing/2014/main" id="{7175692D-1A0E-8565-C1D5-C3DBEB8D47DA}"/>
              </a:ext>
            </a:extLst>
          </p:cNvPr>
          <p:cNvGraphicFramePr>
            <a:graphicFrameLocks noGrp="1"/>
          </p:cNvGraphicFramePr>
          <p:nvPr>
            <p:extLst>
              <p:ext uri="{D42A27DB-BD31-4B8C-83A1-F6EECF244321}">
                <p14:modId xmlns:p14="http://schemas.microsoft.com/office/powerpoint/2010/main" val="1166718132"/>
              </p:ext>
            </p:extLst>
          </p:nvPr>
        </p:nvGraphicFramePr>
        <p:xfrm>
          <a:off x="1689098" y="5027977"/>
          <a:ext cx="7315199" cy="1854200"/>
        </p:xfrm>
        <a:graphic>
          <a:graphicData uri="http://schemas.openxmlformats.org/drawingml/2006/table">
            <a:tbl>
              <a:tblPr firstRow="1" bandRow="1">
                <a:tableStyleId>{5C22544A-7EE6-4342-B048-85BDC9FD1C3A}</a:tableStyleId>
              </a:tblPr>
              <a:tblGrid>
                <a:gridCol w="2590799">
                  <a:extLst>
                    <a:ext uri="{9D8B030D-6E8A-4147-A177-3AD203B41FA5}">
                      <a16:colId xmlns:a16="http://schemas.microsoft.com/office/drawing/2014/main" val="3821169178"/>
                    </a:ext>
                  </a:extLst>
                </a:gridCol>
                <a:gridCol w="1143000">
                  <a:extLst>
                    <a:ext uri="{9D8B030D-6E8A-4147-A177-3AD203B41FA5}">
                      <a16:colId xmlns:a16="http://schemas.microsoft.com/office/drawing/2014/main" val="3942352749"/>
                    </a:ext>
                  </a:extLst>
                </a:gridCol>
                <a:gridCol w="1219200">
                  <a:extLst>
                    <a:ext uri="{9D8B030D-6E8A-4147-A177-3AD203B41FA5}">
                      <a16:colId xmlns:a16="http://schemas.microsoft.com/office/drawing/2014/main" val="3336896808"/>
                    </a:ext>
                  </a:extLst>
                </a:gridCol>
                <a:gridCol w="1143000">
                  <a:extLst>
                    <a:ext uri="{9D8B030D-6E8A-4147-A177-3AD203B41FA5}">
                      <a16:colId xmlns:a16="http://schemas.microsoft.com/office/drawing/2014/main" val="911573137"/>
                    </a:ext>
                  </a:extLst>
                </a:gridCol>
                <a:gridCol w="1219200">
                  <a:extLst>
                    <a:ext uri="{9D8B030D-6E8A-4147-A177-3AD203B41FA5}">
                      <a16:colId xmlns:a16="http://schemas.microsoft.com/office/drawing/2014/main" val="3455115074"/>
                    </a:ext>
                  </a:extLst>
                </a:gridCol>
              </a:tblGrid>
              <a:tr h="370840">
                <a:tc>
                  <a:txBody>
                    <a:bodyPr/>
                    <a:lstStyle/>
                    <a:p>
                      <a:pPr algn="ctr" fontAlgn="base"/>
                      <a:r>
                        <a:rPr lang="en-GB" sz="1400" noProof="0" dirty="0">
                          <a:solidFill>
                            <a:schemeClr val="tx1"/>
                          </a:solidFill>
                          <a:effectLst/>
                        </a:rPr>
                        <a:t>Energy Sharing</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fontAlgn="base"/>
                      <a:r>
                        <a:rPr lang="en-GB" sz="1400" noProof="0" dirty="0">
                          <a:solidFill>
                            <a:schemeClr val="tx1"/>
                          </a:solidFill>
                          <a:effectLst/>
                        </a:rPr>
                        <a:t>Type A</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fontAlgn="base"/>
                      <a:r>
                        <a:rPr lang="en-GB" sz="1400" noProof="0" dirty="0">
                          <a:solidFill>
                            <a:schemeClr val="tx1"/>
                          </a:solidFill>
                          <a:effectLst/>
                        </a:rPr>
                        <a:t>Type B</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fontAlgn="base"/>
                      <a:r>
                        <a:rPr lang="en-GB" sz="1400" noProof="0" dirty="0">
                          <a:solidFill>
                            <a:schemeClr val="tx1"/>
                          </a:solidFill>
                          <a:effectLst/>
                        </a:rPr>
                        <a:t>Type C</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fontAlgn="base"/>
                      <a:r>
                        <a:rPr lang="en-GB" sz="1400" noProof="0" dirty="0">
                          <a:solidFill>
                            <a:schemeClr val="tx1"/>
                          </a:solidFill>
                          <a:effectLst/>
                        </a:rPr>
                        <a:t>Type D</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1637317238"/>
                  </a:ext>
                </a:extLst>
              </a:tr>
              <a:tr h="370840">
                <a:tc>
                  <a:txBody>
                    <a:bodyPr/>
                    <a:lstStyle/>
                    <a:p>
                      <a:pPr lvl="0" algn="ctr" fontAlgn="base"/>
                      <a:r>
                        <a:rPr lang="en-GB" sz="1400" noProof="0" dirty="0">
                          <a:effectLst/>
                        </a:rPr>
                        <a:t>100%</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ase"/>
                      <a:r>
                        <a:rPr lang="en-GB" sz="1400" noProof="0" dirty="0">
                          <a:effectLst/>
                        </a:rPr>
                        <a:t>66.40 €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100.14 €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125.95 €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136.96 €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491734"/>
                  </a:ext>
                </a:extLst>
              </a:tr>
              <a:tr h="370840">
                <a:tc>
                  <a:txBody>
                    <a:bodyPr/>
                    <a:lstStyle/>
                    <a:p>
                      <a:pPr lvl="0" algn="ctr" fontAlgn="base"/>
                      <a:r>
                        <a:rPr lang="en-GB" sz="1400" noProof="0" dirty="0">
                          <a:effectLst/>
                        </a:rPr>
                        <a:t>50%</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ase"/>
                      <a:r>
                        <a:rPr lang="en-GB" sz="1400" noProof="0" dirty="0">
                          <a:effectLst/>
                        </a:rPr>
                        <a:t>101.69 €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118.56 €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131.46 €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136.97 €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901275"/>
                  </a:ext>
                </a:extLst>
              </a:tr>
              <a:tr h="370840">
                <a:tc>
                  <a:txBody>
                    <a:bodyPr/>
                    <a:lstStyle/>
                    <a:p>
                      <a:pPr lvl="0" algn="ctr" fontAlgn="base"/>
                      <a:r>
                        <a:rPr lang="en-GB" sz="1400" noProof="0" dirty="0">
                          <a:effectLst/>
                        </a:rPr>
                        <a:t>35%</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ase"/>
                      <a:r>
                        <a:rPr lang="en-GB" sz="1400" noProof="0" dirty="0">
                          <a:effectLst/>
                        </a:rPr>
                        <a:t>112.25 €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124.06 €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133.09 €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400" noProof="0" dirty="0">
                          <a:effectLst/>
                        </a:rPr>
                        <a:t>136.97 €</a:t>
                      </a:r>
                    </a:p>
                  </a:txBody>
                  <a:tcPr marL="30480" marR="3048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7999897"/>
                  </a:ext>
                </a:extLst>
              </a:tr>
              <a:tr h="370840">
                <a:tc>
                  <a:txBody>
                    <a:bodyPr/>
                    <a:lstStyle/>
                    <a:p>
                      <a:pPr algn="ctr"/>
                      <a:r>
                        <a:rPr lang="en-GB" sz="1400" b="1" noProof="0" dirty="0"/>
                        <a:t>Standard distribution tariff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gridSpan="4">
                  <a:txBody>
                    <a:bodyPr/>
                    <a:lstStyle/>
                    <a:p>
                      <a:pPr algn="ctr"/>
                      <a:r>
                        <a:rPr lang="en-GB" sz="1400" noProof="0" dirty="0"/>
                        <a:t>126.81 €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600"/>
                    </a:p>
                  </a:txBody>
                  <a:tcPr/>
                </a:tc>
                <a:tc hMerge="1">
                  <a:txBody>
                    <a:bodyPr/>
                    <a:lstStyle/>
                    <a:p>
                      <a:endParaRPr lang="en-GB" sz="1600"/>
                    </a:p>
                  </a:txBody>
                  <a:tcPr/>
                </a:tc>
                <a:tc hMerge="1">
                  <a:txBody>
                    <a:bodyPr/>
                    <a:lstStyle/>
                    <a:p>
                      <a:endParaRPr lang="en-GB" sz="1600"/>
                    </a:p>
                  </a:txBody>
                  <a:tcPr/>
                </a:tc>
                <a:extLst>
                  <a:ext uri="{0D108BD9-81ED-4DB2-BD59-A6C34878D82A}">
                    <a16:rowId xmlns:a16="http://schemas.microsoft.com/office/drawing/2014/main" val="2748824042"/>
                  </a:ext>
                </a:extLst>
              </a:tr>
            </a:tbl>
          </a:graphicData>
        </a:graphic>
      </p:graphicFrame>
      <p:sp>
        <p:nvSpPr>
          <p:cNvPr id="12" name="Rectangle 11">
            <a:extLst>
              <a:ext uri="{FF2B5EF4-FFF2-40B4-BE49-F238E27FC236}">
                <a16:creationId xmlns:a16="http://schemas.microsoft.com/office/drawing/2014/main" id="{14ECF547-0621-FD95-AB3A-0D0FA767564D}"/>
              </a:ext>
            </a:extLst>
          </p:cNvPr>
          <p:cNvSpPr/>
          <p:nvPr/>
        </p:nvSpPr>
        <p:spPr>
          <a:xfrm>
            <a:off x="669072" y="4047391"/>
            <a:ext cx="9355252" cy="304215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Slide Number Placeholder 6">
            <a:extLst>
              <a:ext uri="{FF2B5EF4-FFF2-40B4-BE49-F238E27FC236}">
                <a16:creationId xmlns:a16="http://schemas.microsoft.com/office/drawing/2014/main" id="{D050DC19-7920-0BE6-AF72-27B07A63FB6F}"/>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70</a:t>
            </a:fld>
            <a:endParaRPr lang="en-GB" sz="1350" spc="80" noProof="0" dirty="0"/>
          </a:p>
        </p:txBody>
      </p:sp>
      <p:sp>
        <p:nvSpPr>
          <p:cNvPr id="2" name="ZoneTexte 1">
            <a:extLst>
              <a:ext uri="{FF2B5EF4-FFF2-40B4-BE49-F238E27FC236}">
                <a16:creationId xmlns:a16="http://schemas.microsoft.com/office/drawing/2014/main" id="{40335515-F22A-2A4F-05FF-A1C7205ED811}"/>
              </a:ext>
            </a:extLst>
          </p:cNvPr>
          <p:cNvSpPr txBox="1"/>
          <p:nvPr/>
        </p:nvSpPr>
        <p:spPr>
          <a:xfrm>
            <a:off x="852905" y="7180042"/>
            <a:ext cx="8987589" cy="523220"/>
          </a:xfrm>
          <a:prstGeom prst="rect">
            <a:avLst/>
          </a:prstGeom>
          <a:noFill/>
        </p:spPr>
        <p:txBody>
          <a:bodyPr wrap="square" rtlCol="0">
            <a:spAutoFit/>
          </a:bodyPr>
          <a:lstStyle/>
          <a:p>
            <a:pPr algn="ctr"/>
            <a:r>
              <a:rPr lang="en-GB" sz="1400" i="1" noProof="0" dirty="0">
                <a:solidFill>
                  <a:schemeClr val="tx1"/>
                </a:solidFill>
                <a:latin typeface="Arial" panose="020B0604020202020204" pitchFamily="34" charset="0"/>
                <a:cs typeface="Arial" panose="020B0604020202020204" pitchFamily="34" charset="0"/>
              </a:rPr>
              <a:t>Simulation of the distribution tariff in the </a:t>
            </a:r>
            <a:r>
              <a:rPr lang="en-GB" sz="1400" i="1" noProof="0" dirty="0" err="1">
                <a:solidFill>
                  <a:schemeClr val="tx1"/>
                </a:solidFill>
                <a:latin typeface="Arial" panose="020B0604020202020204" pitchFamily="34" charset="0"/>
                <a:cs typeface="Arial" panose="020B0604020202020204" pitchFamily="34" charset="0"/>
              </a:rPr>
              <a:t>Sibelga</a:t>
            </a:r>
            <a:r>
              <a:rPr lang="en-GB" sz="1400" i="1" noProof="0" dirty="0">
                <a:solidFill>
                  <a:schemeClr val="tx1"/>
                </a:solidFill>
                <a:latin typeface="Arial" panose="020B0604020202020204" pitchFamily="34" charset="0"/>
                <a:cs typeface="Arial" panose="020B0604020202020204" pitchFamily="34" charset="0"/>
              </a:rPr>
              <a:t> network (Brussels, Belgium) for a consumption of 1,000 kWh for the 2023 tariff year for a customer with a capacity of less than 56 kVA. Type A is the most advantageous.</a:t>
            </a:r>
          </a:p>
        </p:txBody>
      </p:sp>
    </p:spTree>
    <p:extLst>
      <p:ext uri="{BB962C8B-B14F-4D97-AF65-F5344CB8AC3E}">
        <p14:creationId xmlns:p14="http://schemas.microsoft.com/office/powerpoint/2010/main" val="105994151"/>
      </p:ext>
    </p:extLst>
  </p:cSld>
  <p:clrMapOvr>
    <a:masterClrMapping/>
  </p:clrMapOvr>
  <p:extLst>
    <p:ext uri="{6950BFC3-D8DA-4A85-94F7-54DA5524770B}">
      <p188:commentRel xmlns:p188="http://schemas.microsoft.com/office/powerpoint/2018/8/main" r:id="rId2"/>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1A39658-6643-0117-9B09-8FF701D01707}"/>
              </a:ext>
            </a:extLst>
          </p:cNvPr>
          <p:cNvSpPr txBox="1"/>
          <p:nvPr/>
        </p:nvSpPr>
        <p:spPr>
          <a:xfrm>
            <a:off x="589585" y="349892"/>
            <a:ext cx="8338515" cy="461665"/>
          </a:xfrm>
          <a:prstGeom prst="rect">
            <a:avLst/>
          </a:prstGeom>
          <a:noFill/>
        </p:spPr>
        <p:txBody>
          <a:bodyPr wrap="square">
            <a:spAutoFit/>
          </a:bodyPr>
          <a:lstStyle/>
          <a:p>
            <a:r>
              <a:rPr lang="en-GB" sz="2400" b="1" noProof="0" dirty="0"/>
              <a:t>Community-based energy sharing in a condominium</a:t>
            </a:r>
          </a:p>
        </p:txBody>
      </p:sp>
      <p:grpSp>
        <p:nvGrpSpPr>
          <p:cNvPr id="4" name="Groupe 3">
            <a:extLst>
              <a:ext uri="{FF2B5EF4-FFF2-40B4-BE49-F238E27FC236}">
                <a16:creationId xmlns:a16="http://schemas.microsoft.com/office/drawing/2014/main" id="{D90D5A25-C784-CD5A-7F21-1195CEA6EF58}"/>
              </a:ext>
            </a:extLst>
          </p:cNvPr>
          <p:cNvGrpSpPr/>
          <p:nvPr/>
        </p:nvGrpSpPr>
        <p:grpSpPr>
          <a:xfrm>
            <a:off x="8103851" y="1263655"/>
            <a:ext cx="1744578" cy="4186649"/>
            <a:chOff x="6689524" y="1271435"/>
            <a:chExt cx="2434154" cy="5841491"/>
          </a:xfrm>
        </p:grpSpPr>
        <p:pic>
          <p:nvPicPr>
            <p:cNvPr id="5" name="object 5">
              <a:extLst>
                <a:ext uri="{FF2B5EF4-FFF2-40B4-BE49-F238E27FC236}">
                  <a16:creationId xmlns:a16="http://schemas.microsoft.com/office/drawing/2014/main" id="{F6C0A044-89D0-B0C8-2C31-97E1968AC929}"/>
                </a:ext>
              </a:extLst>
            </p:cNvPr>
            <p:cNvPicPr/>
            <p:nvPr/>
          </p:nvPicPr>
          <p:blipFill>
            <a:blip r:embed="rId2" cstate="print"/>
            <a:stretch>
              <a:fillRect/>
            </a:stretch>
          </p:blipFill>
          <p:spPr>
            <a:xfrm>
              <a:off x="7465004" y="5691323"/>
              <a:ext cx="942699" cy="915186"/>
            </a:xfrm>
            <a:prstGeom prst="rect">
              <a:avLst/>
            </a:prstGeom>
          </p:spPr>
        </p:pic>
        <p:pic>
          <p:nvPicPr>
            <p:cNvPr id="7" name="object 19">
              <a:extLst>
                <a:ext uri="{FF2B5EF4-FFF2-40B4-BE49-F238E27FC236}">
                  <a16:creationId xmlns:a16="http://schemas.microsoft.com/office/drawing/2014/main" id="{DAF323A9-0F82-AD8D-4730-63DD84CC3BE4}"/>
                </a:ext>
              </a:extLst>
            </p:cNvPr>
            <p:cNvPicPr/>
            <p:nvPr/>
          </p:nvPicPr>
          <p:blipFill>
            <a:blip r:embed="rId3" cstate="print"/>
            <a:stretch>
              <a:fillRect/>
            </a:stretch>
          </p:blipFill>
          <p:spPr>
            <a:xfrm>
              <a:off x="7574991" y="1654175"/>
              <a:ext cx="808046" cy="809259"/>
            </a:xfrm>
            <a:prstGeom prst="rect">
              <a:avLst/>
            </a:prstGeom>
          </p:spPr>
        </p:pic>
        <p:cxnSp>
          <p:nvCxnSpPr>
            <p:cNvPr id="8" name="Connecteur droit avec flèche 7">
              <a:extLst>
                <a:ext uri="{FF2B5EF4-FFF2-40B4-BE49-F238E27FC236}">
                  <a16:creationId xmlns:a16="http://schemas.microsoft.com/office/drawing/2014/main" id="{D6C8BE40-C663-C220-F2A2-0662BC0BE9D0}"/>
                </a:ext>
              </a:extLst>
            </p:cNvPr>
            <p:cNvCxnSpPr>
              <a:cxnSpLocks/>
            </p:cNvCxnSpPr>
            <p:nvPr/>
          </p:nvCxnSpPr>
          <p:spPr>
            <a:xfrm>
              <a:off x="7906602" y="4846711"/>
              <a:ext cx="0" cy="7303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4192B6C7-C7BC-17DB-BFFA-E0BCB39DB821}"/>
                </a:ext>
              </a:extLst>
            </p:cNvPr>
            <p:cNvCxnSpPr>
              <a:cxnSpLocks/>
            </p:cNvCxnSpPr>
            <p:nvPr/>
          </p:nvCxnSpPr>
          <p:spPr>
            <a:xfrm flipV="1">
              <a:off x="8066851" y="4846711"/>
              <a:ext cx="0" cy="721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B3482DD3-FD38-02B0-9C35-6D510B4344A5}"/>
                </a:ext>
              </a:extLst>
            </p:cNvPr>
            <p:cNvSpPr txBox="1"/>
            <p:nvPr/>
          </p:nvSpPr>
          <p:spPr>
            <a:xfrm>
              <a:off x="7099299" y="4488780"/>
              <a:ext cx="1759430" cy="365016"/>
            </a:xfrm>
            <a:prstGeom prst="rect">
              <a:avLst/>
            </a:prstGeom>
            <a:noFill/>
          </p:spPr>
          <p:txBody>
            <a:bodyPr wrap="square" rtlCol="0">
              <a:spAutoFit/>
            </a:bodyPr>
            <a:lstStyle/>
            <a:p>
              <a:pPr algn="ctr"/>
              <a:r>
                <a:rPr lang="en-GB" sz="1050" b="1" noProof="0" dirty="0"/>
                <a:t>Condominium</a:t>
              </a:r>
            </a:p>
          </p:txBody>
        </p:sp>
        <p:pic>
          <p:nvPicPr>
            <p:cNvPr id="12" name="object 12">
              <a:extLst>
                <a:ext uri="{FF2B5EF4-FFF2-40B4-BE49-F238E27FC236}">
                  <a16:creationId xmlns:a16="http://schemas.microsoft.com/office/drawing/2014/main" id="{FE744055-F1F3-5CA2-EA32-3A8CA50F6CBA}"/>
                </a:ext>
              </a:extLst>
            </p:cNvPr>
            <p:cNvPicPr/>
            <p:nvPr/>
          </p:nvPicPr>
          <p:blipFill>
            <a:blip r:embed="rId4" cstate="print"/>
            <a:stretch>
              <a:fillRect/>
            </a:stretch>
          </p:blipFill>
          <p:spPr>
            <a:xfrm>
              <a:off x="7457060" y="3477045"/>
              <a:ext cx="1077744" cy="996439"/>
            </a:xfrm>
            <a:prstGeom prst="rect">
              <a:avLst/>
            </a:prstGeom>
          </p:spPr>
        </p:pic>
        <p:cxnSp>
          <p:nvCxnSpPr>
            <p:cNvPr id="13" name="Connecteur droit avec flèche 12">
              <a:extLst>
                <a:ext uri="{FF2B5EF4-FFF2-40B4-BE49-F238E27FC236}">
                  <a16:creationId xmlns:a16="http://schemas.microsoft.com/office/drawing/2014/main" id="{7CED13F1-F84D-466C-5E44-F8ED201052E3}"/>
                </a:ext>
              </a:extLst>
            </p:cNvPr>
            <p:cNvCxnSpPr>
              <a:cxnSpLocks/>
            </p:cNvCxnSpPr>
            <p:nvPr/>
          </p:nvCxnSpPr>
          <p:spPr>
            <a:xfrm>
              <a:off x="7979015" y="2615834"/>
              <a:ext cx="0" cy="7582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BE1B17C-B5EC-99AD-3854-51C9983775F1}"/>
                </a:ext>
              </a:extLst>
            </p:cNvPr>
            <p:cNvSpPr/>
            <p:nvPr/>
          </p:nvSpPr>
          <p:spPr>
            <a:xfrm>
              <a:off x="6689524" y="1271435"/>
              <a:ext cx="2434154" cy="584149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6" name="Slide Number Placeholder 6">
            <a:extLst>
              <a:ext uri="{FF2B5EF4-FFF2-40B4-BE49-F238E27FC236}">
                <a16:creationId xmlns:a16="http://schemas.microsoft.com/office/drawing/2014/main" id="{9BB0685C-9D7B-E0C4-4B28-E81B8DC513E5}"/>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71</a:t>
            </a:fld>
            <a:endParaRPr lang="en-GB" sz="1350" spc="80" noProof="0" dirty="0"/>
          </a:p>
        </p:txBody>
      </p:sp>
      <p:sp>
        <p:nvSpPr>
          <p:cNvPr id="3" name="ZoneTexte 2">
            <a:extLst>
              <a:ext uri="{FF2B5EF4-FFF2-40B4-BE49-F238E27FC236}">
                <a16:creationId xmlns:a16="http://schemas.microsoft.com/office/drawing/2014/main" id="{9C462ED9-B56C-5FE8-FC7D-F44E3D82DF15}"/>
              </a:ext>
            </a:extLst>
          </p:cNvPr>
          <p:cNvSpPr txBox="1"/>
          <p:nvPr/>
        </p:nvSpPr>
        <p:spPr>
          <a:xfrm>
            <a:off x="589584" y="1119271"/>
            <a:ext cx="7000649" cy="4555093"/>
          </a:xfrm>
          <a:prstGeom prst="rect">
            <a:avLst/>
          </a:prstGeom>
          <a:noFill/>
        </p:spPr>
        <p:txBody>
          <a:bodyPr wrap="square">
            <a:spAutoFit/>
          </a:bodyPr>
          <a:lstStyle/>
          <a:p>
            <a:pPr algn="just"/>
            <a:r>
              <a:rPr lang="en-GB" sz="2000" noProof="0" dirty="0"/>
              <a:t>A condominium is a type of property where multiple individuals (</a:t>
            </a:r>
            <a:r>
              <a:rPr lang="en-GB" sz="2000" b="1" noProof="0" dirty="0"/>
              <a:t>owners</a:t>
            </a:r>
            <a:r>
              <a:rPr lang="en-GB" sz="2000" noProof="0" dirty="0"/>
              <a:t>) hold separate units within a single building. Owners may choose to live in their units themselves (</a:t>
            </a:r>
            <a:r>
              <a:rPr lang="en-GB" sz="2000" b="1" noProof="0" dirty="0"/>
              <a:t>owner-occupants</a:t>
            </a:r>
            <a:r>
              <a:rPr lang="en-GB" sz="2000" noProof="0" dirty="0"/>
              <a:t>) or rent them out to </a:t>
            </a:r>
            <a:r>
              <a:rPr lang="en-GB" sz="2000" b="1" noProof="0" dirty="0"/>
              <a:t>tenants</a:t>
            </a:r>
            <a:r>
              <a:rPr lang="en-GB" sz="2000" noProof="0" dirty="0"/>
              <a:t>. All unit owners collectively form the </a:t>
            </a:r>
            <a:r>
              <a:rPr lang="en-GB" sz="2000" b="1" noProof="0" dirty="0"/>
              <a:t>condominium association</a:t>
            </a:r>
            <a:r>
              <a:rPr lang="en-GB" sz="2000" noProof="0" dirty="0"/>
              <a:t>, which is responsible for managing the shared spaces and resources of the building, including any PV system on the roof.</a:t>
            </a:r>
          </a:p>
          <a:p>
            <a:pPr algn="just"/>
            <a:endParaRPr lang="en-GB" sz="1000" noProof="0" dirty="0"/>
          </a:p>
          <a:p>
            <a:pPr algn="just"/>
            <a:r>
              <a:rPr lang="en-GB" sz="2000" noProof="0" dirty="0"/>
              <a:t>Usually, the PV installation is owned by this association and is connected behind the association’s main meter, which measures the consumption of common areas within the building. This setup allows the energy generated to offset energy needs in common areas of the building, reducing overall energy costs for shared spaces.</a:t>
            </a:r>
          </a:p>
        </p:txBody>
      </p:sp>
      <p:sp>
        <p:nvSpPr>
          <p:cNvPr id="17" name="ZoneTexte 16">
            <a:extLst>
              <a:ext uri="{FF2B5EF4-FFF2-40B4-BE49-F238E27FC236}">
                <a16:creationId xmlns:a16="http://schemas.microsoft.com/office/drawing/2014/main" id="{12B1E412-8384-750F-6807-57FC5C426FCE}"/>
              </a:ext>
            </a:extLst>
          </p:cNvPr>
          <p:cNvSpPr txBox="1"/>
          <p:nvPr/>
        </p:nvSpPr>
        <p:spPr>
          <a:xfrm>
            <a:off x="589584" y="5852125"/>
            <a:ext cx="9481516" cy="1631216"/>
          </a:xfrm>
          <a:prstGeom prst="rect">
            <a:avLst/>
          </a:prstGeom>
          <a:noFill/>
        </p:spPr>
        <p:txBody>
          <a:bodyPr wrap="square">
            <a:spAutoFit/>
          </a:bodyPr>
          <a:lstStyle/>
          <a:p>
            <a:pPr algn="just"/>
            <a:r>
              <a:rPr lang="en-GB" sz="2000" noProof="0" dirty="0"/>
              <a:t>However, a challenge with PV systems in condominiums is that </a:t>
            </a:r>
            <a:r>
              <a:rPr lang="en-GB" sz="2000" b="1" noProof="0" dirty="0"/>
              <a:t>they are typically connected behind this single main meter</a:t>
            </a:r>
            <a:r>
              <a:rPr lang="en-GB" sz="2000" noProof="0" dirty="0"/>
              <a:t>. Community-based energy sharing solutions help address this issue by allowing for separate accounting and billing of energy consumed from the grid versus energy consumed from the PV system, ensuring fair distribution of energy savings among the owners.</a:t>
            </a:r>
            <a:endParaRPr lang="en-GB"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8749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48F73B4-61DE-880E-B2BB-255691F97591}"/>
              </a:ext>
            </a:extLst>
          </p:cNvPr>
          <p:cNvSpPr txBox="1"/>
          <p:nvPr/>
        </p:nvSpPr>
        <p:spPr>
          <a:xfrm>
            <a:off x="589586" y="349892"/>
            <a:ext cx="8643314"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Energy sharing within a condominium in legislation </a:t>
            </a:r>
          </a:p>
        </p:txBody>
      </p:sp>
      <p:sp>
        <p:nvSpPr>
          <p:cNvPr id="7" name="ZoneTexte 6">
            <a:extLst>
              <a:ext uri="{FF2B5EF4-FFF2-40B4-BE49-F238E27FC236}">
                <a16:creationId xmlns:a16="http://schemas.microsoft.com/office/drawing/2014/main" id="{D38FE6B9-AF13-E744-6EA6-F32F0718B2C7}"/>
              </a:ext>
            </a:extLst>
          </p:cNvPr>
          <p:cNvSpPr txBox="1"/>
          <p:nvPr/>
        </p:nvSpPr>
        <p:spPr>
          <a:xfrm>
            <a:off x="587046" y="1425575"/>
            <a:ext cx="9484054" cy="6370975"/>
          </a:xfrm>
          <a:prstGeom prst="rect">
            <a:avLst/>
          </a:prstGeom>
          <a:noFill/>
        </p:spPr>
        <p:txBody>
          <a:bodyPr wrap="square">
            <a:spAutoFit/>
          </a:bodyPr>
          <a:lstStyle/>
          <a:p>
            <a:pPr algn="just"/>
            <a:r>
              <a:rPr lang="en-GB" sz="1700" noProof="0" dirty="0">
                <a:latin typeface="Arial" panose="020B0604020202020204" pitchFamily="34" charset="0"/>
                <a:cs typeface="Arial" panose="020B0604020202020204" pitchFamily="34" charset="0"/>
              </a:rPr>
              <a:t>“Member States shall ensure that renewables self-consumers located in the same building, including multi-apartment blocks, are entitled to:</a:t>
            </a:r>
          </a:p>
          <a:p>
            <a:pPr algn="just"/>
            <a:r>
              <a:rPr lang="en-GB" sz="1700" b="1" noProof="0" dirty="0"/>
              <a:t>(a) </a:t>
            </a:r>
            <a:r>
              <a:rPr lang="en-GB" sz="1700" noProof="0" dirty="0"/>
              <a:t>to generate renewable energy, including for their own consumption, store and sell their excess production of renewable electricity, including through renewables power purchase agreements, electricity suppliers and peer-to-peer trading arrangements, without being subject: 	</a:t>
            </a:r>
            <a:r>
              <a:rPr lang="en-GB" sz="1700" b="1" noProof="0" dirty="0"/>
              <a:t>(</a:t>
            </a:r>
            <a:r>
              <a:rPr lang="en-GB" sz="1700" b="1" noProof="0" dirty="0" err="1"/>
              <a:t>i</a:t>
            </a:r>
            <a:r>
              <a:rPr lang="en-GB" sz="1700" b="1" noProof="0" dirty="0"/>
              <a:t>) </a:t>
            </a:r>
            <a:r>
              <a:rPr lang="en-GB" sz="1700" noProof="0" dirty="0"/>
              <a:t>in relation to the electricity that they consume from or feed into the grid, to 	discriminatory or disproportionate procedures and charges, and to network charges that 	are not cost-reflective;</a:t>
            </a:r>
          </a:p>
          <a:p>
            <a:pPr algn="just"/>
            <a:r>
              <a:rPr lang="en-GB" sz="1700" noProof="0" dirty="0"/>
              <a:t>	</a:t>
            </a:r>
            <a:r>
              <a:rPr lang="en-GB" sz="1700" b="1" noProof="0" dirty="0"/>
              <a:t>(ii) </a:t>
            </a:r>
            <a:r>
              <a:rPr lang="en-GB" sz="1700" noProof="0" dirty="0"/>
              <a:t>in relation to their self-generated electricity from renewable sources remaining within 	their premises, to discriminatory or disproportionate procedures, and to any charges or 	fees;</a:t>
            </a:r>
          </a:p>
          <a:p>
            <a:pPr algn="just"/>
            <a:r>
              <a:rPr lang="en-GB" sz="1700" b="1" noProof="0" dirty="0"/>
              <a:t>(b) </a:t>
            </a:r>
            <a:r>
              <a:rPr lang="en-GB" sz="1700" noProof="0" dirty="0"/>
              <a:t>to install and operate electricity storage systems combined with installations generating renewable electricity for self-consumption without liability for any double charge, including network charges, for stored electricity remaining within their premises;</a:t>
            </a:r>
          </a:p>
          <a:p>
            <a:pPr algn="just"/>
            <a:r>
              <a:rPr lang="en-GB" sz="1700" b="1" noProof="0" dirty="0"/>
              <a:t>(c) </a:t>
            </a:r>
            <a:r>
              <a:rPr lang="en-GB" sz="1700" noProof="0" dirty="0"/>
              <a:t>to maintain their rights and obligations as final consumers;</a:t>
            </a:r>
          </a:p>
          <a:p>
            <a:pPr algn="just"/>
            <a:r>
              <a:rPr lang="en-GB" sz="1700" b="1" noProof="0" dirty="0"/>
              <a:t>(d) </a:t>
            </a:r>
            <a:r>
              <a:rPr lang="en-GB" sz="1700" noProof="0" dirty="0"/>
              <a:t>to receive remuneration, including, where applicable, through support schemes, for the self-generated renewable electricity that they feed into the grid, which reflects the market value of that electricity and which may take into account its long-term value to the grid, the environment and society;</a:t>
            </a:r>
            <a:endParaRPr lang="en-GB" sz="1700" noProof="0" dirty="0">
              <a:latin typeface="Arial" panose="020B0604020202020204" pitchFamily="34" charset="0"/>
              <a:cs typeface="Arial" panose="020B0604020202020204" pitchFamily="34" charset="0"/>
            </a:endParaRPr>
          </a:p>
          <a:p>
            <a:pPr algn="just"/>
            <a:r>
              <a:rPr lang="en-GB" sz="1700" noProof="0" dirty="0">
                <a:latin typeface="Arial" panose="020B0604020202020204" pitchFamily="34" charset="0"/>
                <a:cs typeface="Arial" panose="020B0604020202020204" pitchFamily="34" charset="0"/>
              </a:rPr>
              <a:t>They are permitted to arrange sharing of renewable energy that is produced on their site or sites between themselves, without prejudice to the network charges and other relevant charges, fees, levies and taxes applicable to each renewables self-consumer. Member States may differentiate between individual renewables self-consumers and jointly acting renewables self-consumers. Any such differentiation shall be proportionate and duly justified.”</a:t>
            </a:r>
          </a:p>
        </p:txBody>
      </p:sp>
      <p:sp>
        <p:nvSpPr>
          <p:cNvPr id="9" name="ZoneTexte 8">
            <a:extLst>
              <a:ext uri="{FF2B5EF4-FFF2-40B4-BE49-F238E27FC236}">
                <a16:creationId xmlns:a16="http://schemas.microsoft.com/office/drawing/2014/main" id="{17119CAB-A110-2C78-CF72-130C9595BA53}"/>
              </a:ext>
            </a:extLst>
          </p:cNvPr>
          <p:cNvSpPr txBox="1"/>
          <p:nvPr/>
        </p:nvSpPr>
        <p:spPr>
          <a:xfrm>
            <a:off x="587046" y="918511"/>
            <a:ext cx="5345430" cy="400110"/>
          </a:xfrm>
          <a:prstGeom prst="rect">
            <a:avLst/>
          </a:prstGeom>
          <a:noFill/>
        </p:spPr>
        <p:txBody>
          <a:bodyPr wrap="square">
            <a:spAutoFit/>
          </a:bodyPr>
          <a:lstStyle/>
          <a:p>
            <a:pPr algn="l"/>
            <a:r>
              <a:rPr lang="en-GB" sz="2000" b="0" i="0" u="sng" noProof="0" dirty="0">
                <a:solidFill>
                  <a:schemeClr val="dk1"/>
                </a:solidFill>
                <a:effectLst/>
                <a:latin typeface="Arial" panose="020B0604020202020204" pitchFamily="34" charset="0"/>
                <a:ea typeface="+mn-ea"/>
                <a:cs typeface="Arial" panose="020B0604020202020204" pitchFamily="34" charset="0"/>
              </a:rPr>
              <a:t>Article 21.4 of Directive 2018/2001</a:t>
            </a:r>
            <a:r>
              <a:rPr lang="en-GB" b="0" i="0" u="sng" noProof="0" dirty="0">
                <a:solidFill>
                  <a:schemeClr val="dk1"/>
                </a:solidFill>
                <a:effectLst/>
                <a:latin typeface="Arial" panose="020B0604020202020204" pitchFamily="34" charset="0"/>
                <a:ea typeface="+mn-ea"/>
                <a:cs typeface="Arial" panose="020B0604020202020204" pitchFamily="34" charset="0"/>
              </a:rPr>
              <a:t>:</a:t>
            </a:r>
            <a:endParaRPr lang="en-GB" u="sng" noProof="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9BE5712B-97CB-8296-59BF-E5D679D8E6C5}"/>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72</a:t>
            </a:fld>
            <a:endParaRPr lang="en-GB" sz="1350" spc="80" noProof="0" dirty="0"/>
          </a:p>
        </p:txBody>
      </p:sp>
    </p:spTree>
    <p:extLst>
      <p:ext uri="{BB962C8B-B14F-4D97-AF65-F5344CB8AC3E}">
        <p14:creationId xmlns:p14="http://schemas.microsoft.com/office/powerpoint/2010/main" val="3065241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008CD743-8295-B1A8-1BDC-6DE7EB95B6C7}"/>
              </a:ext>
            </a:extLst>
          </p:cNvPr>
          <p:cNvGrpSpPr/>
          <p:nvPr/>
        </p:nvGrpSpPr>
        <p:grpSpPr>
          <a:xfrm>
            <a:off x="2249726" y="3952899"/>
            <a:ext cx="6193942" cy="2108152"/>
            <a:chOff x="2565400" y="4110906"/>
            <a:chExt cx="5562600" cy="2108152"/>
          </a:xfrm>
        </p:grpSpPr>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6498EA5E-B1E8-949D-0D29-6BADC34E5191}"/>
                    </a:ext>
                  </a:extLst>
                </p:cNvPr>
                <p:cNvSpPr txBox="1"/>
                <p:nvPr/>
              </p:nvSpPr>
              <p:spPr>
                <a:xfrm>
                  <a:off x="2565400" y="4110906"/>
                  <a:ext cx="5562600" cy="707886"/>
                </a:xfrm>
                <a:prstGeom prst="rect">
                  <a:avLst/>
                </a:prstGeom>
                <a:noFill/>
              </p:spPr>
              <p:txBody>
                <a:bodyPr wrap="square" rtlCol="0">
                  <a:spAutoFit/>
                </a:bodyPr>
                <a:lstStyle/>
                <a:p>
                  <a:pPr algn="ctr"/>
                  <a14:m>
                    <m:oMath xmlns:m="http://schemas.openxmlformats.org/officeDocument/2006/math">
                      <m:sSub>
                        <m:sSubPr>
                          <m:ctrlPr>
                            <a:rPr lang="en-GB" sz="2000" i="1" noProof="0" smtClean="0">
                              <a:latin typeface="Cambria Math" panose="02040503050406030204" pitchFamily="18" charset="0"/>
                            </a:rPr>
                          </m:ctrlPr>
                        </m:sSubPr>
                        <m:e>
                          <m:r>
                            <a:rPr lang="en-GB" sz="2000" b="0" i="1" noProof="0" smtClean="0">
                              <a:latin typeface="Cambria Math" panose="02040503050406030204" pitchFamily="18" charset="0"/>
                            </a:rPr>
                            <m:t>𝑘</m:t>
                          </m:r>
                        </m:e>
                        <m:sub>
                          <m:r>
                            <a:rPr lang="en-GB" sz="2000" b="0" i="1" noProof="0" smtClean="0">
                              <a:latin typeface="Cambria Math" panose="02040503050406030204" pitchFamily="18" charset="0"/>
                            </a:rPr>
                            <m:t>𝑖</m:t>
                          </m:r>
                        </m:sub>
                      </m:sSub>
                      <m:r>
                        <a:rPr lang="en-GB" sz="2000" b="0" i="1" noProof="0" smtClean="0">
                          <a:latin typeface="Cambria Math" panose="02040503050406030204" pitchFamily="18" charset="0"/>
                        </a:rPr>
                        <m:t>=</m:t>
                      </m:r>
                    </m:oMath>
                  </a14:m>
                  <a:r>
                    <a:rPr lang="en-GB" sz="2000" noProof="0" dirty="0"/>
                    <a:t> percentage of the energy attributed to member </a:t>
                  </a:r>
                  <a14:m>
                    <m:oMath xmlns:m="http://schemas.openxmlformats.org/officeDocument/2006/math">
                      <m:r>
                        <a:rPr lang="en-GB" sz="2000" b="0" i="1" noProof="0" smtClean="0">
                          <a:latin typeface="Cambria Math" panose="02040503050406030204" pitchFamily="18" charset="0"/>
                        </a:rPr>
                        <m:t>𝑖</m:t>
                      </m:r>
                    </m:oMath>
                  </a14:m>
                  <a:endParaRPr lang="en-GB" noProof="0" dirty="0"/>
                </a:p>
              </p:txBody>
            </p:sp>
          </mc:Choice>
          <mc:Fallback xmlns="">
            <p:sp>
              <p:nvSpPr>
                <p:cNvPr id="11" name="ZoneTexte 10">
                  <a:extLst>
                    <a:ext uri="{FF2B5EF4-FFF2-40B4-BE49-F238E27FC236}">
                      <a16:creationId xmlns:a16="http://schemas.microsoft.com/office/drawing/2014/main" id="{6498EA5E-B1E8-949D-0D29-6BADC34E5191}"/>
                    </a:ext>
                  </a:extLst>
                </p:cNvPr>
                <p:cNvSpPr txBox="1">
                  <a:spLocks noRot="1" noChangeAspect="1" noMove="1" noResize="1" noEditPoints="1" noAdjustHandles="1" noChangeArrowheads="1" noChangeShapeType="1" noTextEdit="1"/>
                </p:cNvSpPr>
                <p:nvPr/>
              </p:nvSpPr>
              <p:spPr>
                <a:xfrm>
                  <a:off x="2565400" y="4110906"/>
                  <a:ext cx="5562600" cy="707886"/>
                </a:xfrm>
                <a:prstGeom prst="rect">
                  <a:avLst/>
                </a:prstGeom>
                <a:blipFill>
                  <a:blip r:embed="rId2"/>
                  <a:stretch>
                    <a:fillRect t="-34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2E8D472B-9950-DC47-5BC4-8A9D4902B8C0}"/>
                    </a:ext>
                  </a:extLst>
                </p:cNvPr>
                <p:cNvSpPr txBox="1"/>
                <p:nvPr/>
              </p:nvSpPr>
              <p:spPr>
                <a:xfrm>
                  <a:off x="4769362" y="4818792"/>
                  <a:ext cx="1154675"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000" i="1" noProof="0" smtClean="0">
                                <a:latin typeface="Cambria Math" panose="02040503050406030204" pitchFamily="18" charset="0"/>
                              </a:rPr>
                            </m:ctrlPr>
                          </m:naryPr>
                          <m:sub>
                            <m:r>
                              <m:rPr>
                                <m:brk m:alnAt="7"/>
                              </m:rPr>
                              <a:rPr lang="en-GB" sz="2000" b="0" i="1" noProof="0" smtClean="0">
                                <a:latin typeface="Cambria Math" panose="02040503050406030204" pitchFamily="18" charset="0"/>
                              </a:rPr>
                              <m:t>𝑖</m:t>
                            </m:r>
                          </m:sub>
                          <m:sup/>
                          <m:e>
                            <m:sSub>
                              <m:sSubPr>
                                <m:ctrlPr>
                                  <a:rPr lang="en-GB" sz="2000" i="1" noProof="0" smtClean="0">
                                    <a:latin typeface="Cambria Math" panose="02040503050406030204" pitchFamily="18" charset="0"/>
                                  </a:rPr>
                                </m:ctrlPr>
                              </m:sSubPr>
                              <m:e>
                                <m:r>
                                  <a:rPr lang="en-GB" sz="2000" b="0" i="1" noProof="0" smtClean="0">
                                    <a:latin typeface="Cambria Math" panose="02040503050406030204" pitchFamily="18" charset="0"/>
                                  </a:rPr>
                                  <m:t>𝑘</m:t>
                                </m:r>
                              </m:e>
                              <m:sub>
                                <m:r>
                                  <a:rPr lang="en-GB" sz="2000" b="0" i="1" noProof="0" smtClean="0">
                                    <a:latin typeface="Cambria Math" panose="02040503050406030204" pitchFamily="18" charset="0"/>
                                  </a:rPr>
                                  <m:t>𝑖</m:t>
                                </m:r>
                              </m:sub>
                            </m:sSub>
                          </m:e>
                        </m:nary>
                        <m:r>
                          <a:rPr lang="en-GB" sz="2000" b="0" i="1" noProof="0" smtClean="0">
                            <a:latin typeface="Cambria Math" panose="02040503050406030204" pitchFamily="18" charset="0"/>
                          </a:rPr>
                          <m:t>=1</m:t>
                        </m:r>
                      </m:oMath>
                    </m:oMathPara>
                  </a14:m>
                  <a:endParaRPr lang="en-GB" sz="2000" noProof="0" dirty="0"/>
                </a:p>
              </p:txBody>
            </p:sp>
          </mc:Choice>
          <mc:Fallback xmlns="">
            <p:sp>
              <p:nvSpPr>
                <p:cNvPr id="12" name="ZoneTexte 11">
                  <a:extLst>
                    <a:ext uri="{FF2B5EF4-FFF2-40B4-BE49-F238E27FC236}">
                      <a16:creationId xmlns:a16="http://schemas.microsoft.com/office/drawing/2014/main" id="{2E8D472B-9950-DC47-5BC4-8A9D4902B8C0}"/>
                    </a:ext>
                  </a:extLst>
                </p:cNvPr>
                <p:cNvSpPr txBox="1">
                  <a:spLocks noRot="1" noChangeAspect="1" noMove="1" noResize="1" noEditPoints="1" noAdjustHandles="1" noChangeArrowheads="1" noChangeShapeType="1" noTextEdit="1"/>
                </p:cNvSpPr>
                <p:nvPr/>
              </p:nvSpPr>
              <p:spPr>
                <a:xfrm>
                  <a:off x="4769362" y="4818792"/>
                  <a:ext cx="1154675" cy="74693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1D2A82EE-4039-374D-D72D-069D25AF8B97}"/>
                    </a:ext>
                  </a:extLst>
                </p:cNvPr>
                <p:cNvSpPr txBox="1"/>
                <p:nvPr/>
              </p:nvSpPr>
              <p:spPr>
                <a:xfrm>
                  <a:off x="4960760" y="5911281"/>
                  <a:ext cx="7718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noProof="0" smtClean="0">
                                <a:latin typeface="Cambria Math" panose="02040503050406030204" pitchFamily="18" charset="0"/>
                              </a:rPr>
                            </m:ctrlPr>
                          </m:sSubPr>
                          <m:e>
                            <m:r>
                              <a:rPr lang="en-GB" sz="2000" b="0" i="1" noProof="0" smtClean="0">
                                <a:latin typeface="Cambria Math" panose="02040503050406030204" pitchFamily="18" charset="0"/>
                              </a:rPr>
                              <m:t>𝑘</m:t>
                            </m:r>
                          </m:e>
                          <m:sub>
                            <m:r>
                              <a:rPr lang="en-GB" sz="2000" b="0" i="1" noProof="0" smtClean="0">
                                <a:latin typeface="Cambria Math" panose="02040503050406030204" pitchFamily="18" charset="0"/>
                              </a:rPr>
                              <m:t>𝑖</m:t>
                            </m:r>
                          </m:sub>
                        </m:sSub>
                        <m:r>
                          <a:rPr lang="en-GB" sz="2000" i="1" noProof="0" smtClean="0">
                            <a:latin typeface="Cambria Math" panose="02040503050406030204" pitchFamily="18" charset="0"/>
                            <a:ea typeface="Cambria Math" panose="02040503050406030204" pitchFamily="18" charset="0"/>
                          </a:rPr>
                          <m:t>≥</m:t>
                        </m:r>
                        <m:r>
                          <a:rPr lang="en-GB" sz="2000" b="0" i="1" noProof="0" smtClean="0">
                            <a:latin typeface="Cambria Math" panose="02040503050406030204" pitchFamily="18" charset="0"/>
                            <a:ea typeface="Cambria Math" panose="02040503050406030204" pitchFamily="18" charset="0"/>
                          </a:rPr>
                          <m:t>0</m:t>
                        </m:r>
                      </m:oMath>
                    </m:oMathPara>
                  </a14:m>
                  <a:endParaRPr lang="en-GB" noProof="0" dirty="0"/>
                </a:p>
              </p:txBody>
            </p:sp>
          </mc:Choice>
          <mc:Fallback xmlns="">
            <p:sp>
              <p:nvSpPr>
                <p:cNvPr id="13" name="ZoneTexte 12">
                  <a:extLst>
                    <a:ext uri="{FF2B5EF4-FFF2-40B4-BE49-F238E27FC236}">
                      <a16:creationId xmlns:a16="http://schemas.microsoft.com/office/drawing/2014/main" id="{1D2A82EE-4039-374D-D72D-069D25AF8B97}"/>
                    </a:ext>
                  </a:extLst>
                </p:cNvPr>
                <p:cNvSpPr txBox="1">
                  <a:spLocks noRot="1" noChangeAspect="1" noMove="1" noResize="1" noEditPoints="1" noAdjustHandles="1" noChangeArrowheads="1" noChangeShapeType="1" noTextEdit="1"/>
                </p:cNvSpPr>
                <p:nvPr/>
              </p:nvSpPr>
              <p:spPr>
                <a:xfrm>
                  <a:off x="4960760" y="5911281"/>
                  <a:ext cx="771878" cy="307777"/>
                </a:xfrm>
                <a:prstGeom prst="rect">
                  <a:avLst/>
                </a:prstGeom>
                <a:blipFill>
                  <a:blip r:embed="rId4"/>
                  <a:stretch>
                    <a:fillRect l="-1418" b="-220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8454279D-1315-EF58-C5AA-B77226C813D9}"/>
                  </a:ext>
                </a:extLst>
              </p:cNvPr>
              <p:cNvSpPr txBox="1"/>
              <p:nvPr/>
            </p:nvSpPr>
            <p:spPr>
              <a:xfrm>
                <a:off x="589585" y="1211445"/>
                <a:ext cx="9481515" cy="1938992"/>
              </a:xfrm>
              <a:prstGeom prst="rect">
                <a:avLst/>
              </a:prstGeom>
              <a:noFill/>
            </p:spPr>
            <p:txBody>
              <a:bodyPr wrap="square">
                <a:spAutoFit/>
              </a:bodyPr>
              <a:lstStyle/>
              <a:p>
                <a:pPr algn="just"/>
                <a:r>
                  <a:rPr lang="en-GB" sz="2000" noProof="0" dirty="0"/>
                  <a:t>The distribution of the injected energy is calculated for each market period. The distribution is determined according to repartition keys, which are mathematical rules for distributing the volumes among the occupants.</a:t>
                </a:r>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A</a:t>
                </a:r>
                <a:r>
                  <a:rPr lang="en-GB" sz="2000" spc="4" noProof="0" dirty="0">
                    <a:latin typeface="Arial" panose="020B0604020202020204" pitchFamily="34" charset="0"/>
                    <a:cs typeface="Arial" panose="020B0604020202020204" pitchFamily="34" charset="0"/>
                  </a:rPr>
                  <a:t> </a:t>
                </a:r>
                <a:r>
                  <a:rPr lang="en-GB" sz="2000" spc="-4" noProof="0" dirty="0">
                    <a:latin typeface="Arial" panose="020B0604020202020204" pitchFamily="34" charset="0"/>
                    <a:cs typeface="Arial" panose="020B0604020202020204" pitchFamily="34" charset="0"/>
                  </a:rPr>
                  <a:t>repartition</a:t>
                </a:r>
                <a:r>
                  <a:rPr lang="en-GB" sz="2000" spc="9" noProof="0" dirty="0">
                    <a:latin typeface="Arial" panose="020B0604020202020204" pitchFamily="34" charset="0"/>
                    <a:cs typeface="Arial" panose="020B0604020202020204" pitchFamily="34" charset="0"/>
                  </a:rPr>
                  <a:t> </a:t>
                </a:r>
                <a:r>
                  <a:rPr lang="en-GB" sz="2000" spc="-22" noProof="0" dirty="0">
                    <a:latin typeface="Arial" panose="020B0604020202020204" pitchFamily="34" charset="0"/>
                    <a:cs typeface="Arial" panose="020B0604020202020204" pitchFamily="34" charset="0"/>
                  </a:rPr>
                  <a:t>key</a:t>
                </a:r>
                <a:r>
                  <a:rPr lang="en-GB" sz="2000" spc="4" noProof="0" dirty="0">
                    <a:latin typeface="Arial" panose="020B0604020202020204" pitchFamily="34" charset="0"/>
                    <a:cs typeface="Arial" panose="020B0604020202020204" pitchFamily="34" charset="0"/>
                  </a:rPr>
                  <a:t> </a:t>
                </a:r>
                <a14:m>
                  <m:oMath xmlns:m="http://schemas.openxmlformats.org/officeDocument/2006/math">
                    <m:r>
                      <a:rPr lang="en-GB" sz="2000" i="1" noProof="0" smtClean="0">
                        <a:solidFill>
                          <a:schemeClr val="tx1"/>
                        </a:solidFill>
                        <a:latin typeface="Cambria Math" panose="02040503050406030204" pitchFamily="18" charset="0"/>
                        <a:cs typeface="Arial" panose="020B0604020202020204" pitchFamily="34" charset="0"/>
                      </a:rPr>
                      <m:t>𝑘</m:t>
                    </m:r>
                    <m:r>
                      <a:rPr lang="en-GB" sz="2000" b="0" i="1" noProof="0" smtClean="0">
                        <a:solidFill>
                          <a:schemeClr val="tx1"/>
                        </a:solidFill>
                        <a:latin typeface="Cambria Math" panose="02040503050406030204" pitchFamily="18" charset="0"/>
                        <a:cs typeface="Arial" panose="020B0604020202020204" pitchFamily="34" charset="0"/>
                      </a:rPr>
                      <m:t>=[</m:t>
                    </m:r>
                    <m:r>
                      <a:rPr lang="en-GB" sz="2000" b="0" i="1" noProof="0" smtClean="0">
                        <a:solidFill>
                          <a:schemeClr val="tx1"/>
                        </a:solidFill>
                        <a:latin typeface="Cambria Math" panose="02040503050406030204" pitchFamily="18" charset="0"/>
                        <a:cs typeface="Arial" panose="020B0604020202020204" pitchFamily="34" charset="0"/>
                      </a:rPr>
                      <m:t>𝑘</m:t>
                    </m:r>
                    <m:r>
                      <a:rPr lang="en-GB" sz="2000" b="0" i="1" baseline="-25000" noProof="0" smtClean="0">
                        <a:solidFill>
                          <a:schemeClr val="tx1"/>
                        </a:solidFill>
                        <a:latin typeface="Cambria Math" panose="02040503050406030204" pitchFamily="18" charset="0"/>
                        <a:cs typeface="Arial" panose="020B0604020202020204" pitchFamily="34" charset="0"/>
                      </a:rPr>
                      <m:t>1</m:t>
                    </m:r>
                    <m:r>
                      <a:rPr lang="en-GB" sz="2000" b="0" i="1" noProof="0" smtClean="0">
                        <a:solidFill>
                          <a:schemeClr val="tx1"/>
                        </a:solidFill>
                        <a:latin typeface="Cambria Math" panose="02040503050406030204" pitchFamily="18" charset="0"/>
                        <a:cs typeface="Arial" panose="020B0604020202020204" pitchFamily="34" charset="0"/>
                      </a:rPr>
                      <m:t>, …,</m:t>
                    </m:r>
                    <m:sSub>
                      <m:sSubPr>
                        <m:ctrlPr>
                          <a:rPr lang="en-GB" sz="2000" i="1" noProof="0" smtClean="0">
                            <a:latin typeface="Cambria Math" panose="02040503050406030204" pitchFamily="18" charset="0"/>
                          </a:rPr>
                        </m:ctrlPr>
                      </m:sSubPr>
                      <m:e>
                        <m:r>
                          <a:rPr lang="en-GB" sz="2000" b="0" i="1" noProof="0" smtClean="0">
                            <a:latin typeface="Cambria Math" panose="02040503050406030204" pitchFamily="18" charset="0"/>
                          </a:rPr>
                          <m:t>𝑘</m:t>
                        </m:r>
                      </m:e>
                      <m:sub>
                        <m:r>
                          <a:rPr lang="en-GB" sz="2000" b="0" i="1" noProof="0" smtClean="0">
                            <a:latin typeface="Cambria Math" panose="02040503050406030204" pitchFamily="18" charset="0"/>
                          </a:rPr>
                          <m:t>𝑛</m:t>
                        </m:r>
                      </m:sub>
                    </m:sSub>
                    <m:r>
                      <a:rPr lang="en-GB" sz="2000" b="0" i="1" noProof="0" smtClean="0">
                        <a:solidFill>
                          <a:schemeClr val="tx1"/>
                        </a:solidFill>
                        <a:latin typeface="Cambria Math" panose="02040503050406030204" pitchFamily="18" charset="0"/>
                        <a:cs typeface="Arial" panose="020B0604020202020204" pitchFamily="34" charset="0"/>
                      </a:rPr>
                      <m:t>]</m:t>
                    </m:r>
                  </m:oMath>
                </a14:m>
                <a:r>
                  <a:rPr lang="en-GB" sz="2000" spc="4" noProof="0" dirty="0">
                    <a:solidFill>
                      <a:schemeClr val="tx1"/>
                    </a:solidFill>
                    <a:latin typeface="Arial" panose="020B0604020202020204" pitchFamily="34" charset="0"/>
                    <a:cs typeface="Arial" panose="020B0604020202020204" pitchFamily="34" charset="0"/>
                  </a:rPr>
                  <a:t> </a:t>
                </a:r>
                <a:r>
                  <a:rPr lang="en-GB" sz="2000" spc="-4" noProof="0" dirty="0">
                    <a:latin typeface="Arial" panose="020B0604020202020204" pitchFamily="34" charset="0"/>
                    <a:cs typeface="Arial" panose="020B0604020202020204" pitchFamily="34" charset="0"/>
                  </a:rPr>
                  <a:t>is</a:t>
                </a:r>
                <a:r>
                  <a:rPr lang="en-GB" sz="2000" spc="4" noProof="0" dirty="0">
                    <a:latin typeface="Arial" panose="020B0604020202020204" pitchFamily="34" charset="0"/>
                    <a:cs typeface="Arial" panose="020B0604020202020204" pitchFamily="34" charset="0"/>
                  </a:rPr>
                  <a:t> </a:t>
                </a:r>
                <a:r>
                  <a:rPr lang="en-GB" sz="2000" spc="-4" noProof="0" dirty="0">
                    <a:latin typeface="Arial" panose="020B0604020202020204" pitchFamily="34" charset="0"/>
                    <a:cs typeface="Arial" panose="020B0604020202020204" pitchFamily="34" charset="0"/>
                  </a:rPr>
                  <a:t>simply</a:t>
                </a:r>
                <a:r>
                  <a:rPr lang="en-GB" sz="2000" spc="4" noProof="0" dirty="0">
                    <a:latin typeface="Arial" panose="020B0604020202020204" pitchFamily="34" charset="0"/>
                    <a:cs typeface="Arial" panose="020B0604020202020204" pitchFamily="34" charset="0"/>
                  </a:rPr>
                  <a:t> </a:t>
                </a:r>
                <a:r>
                  <a:rPr lang="en-GB" sz="2000" noProof="0" dirty="0">
                    <a:latin typeface="Arial" panose="020B0604020202020204" pitchFamily="34" charset="0"/>
                    <a:cs typeface="Arial" panose="020B0604020202020204" pitchFamily="34" charset="0"/>
                  </a:rPr>
                  <a:t>the</a:t>
                </a:r>
                <a:r>
                  <a:rPr lang="en-GB" sz="2000" spc="9" noProof="0" dirty="0">
                    <a:latin typeface="Arial" panose="020B0604020202020204" pitchFamily="34" charset="0"/>
                    <a:cs typeface="Arial" panose="020B0604020202020204" pitchFamily="34" charset="0"/>
                  </a:rPr>
                  <a:t> </a:t>
                </a:r>
                <a:r>
                  <a:rPr lang="en-GB" sz="2000" spc="-9" noProof="0" dirty="0">
                    <a:latin typeface="Arial" panose="020B0604020202020204" pitchFamily="34" charset="0"/>
                    <a:cs typeface="Arial" panose="020B0604020202020204" pitchFamily="34" charset="0"/>
                  </a:rPr>
                  <a:t>vector</a:t>
                </a:r>
                <a:r>
                  <a:rPr lang="en-GB" sz="2000" spc="4" noProof="0" dirty="0">
                    <a:latin typeface="Arial" panose="020B0604020202020204" pitchFamily="34" charset="0"/>
                    <a:cs typeface="Arial" panose="020B0604020202020204" pitchFamily="34" charset="0"/>
                  </a:rPr>
                  <a:t> </a:t>
                </a:r>
                <a:r>
                  <a:rPr lang="en-GB" sz="2000" spc="-9" noProof="0" dirty="0">
                    <a:latin typeface="Arial" panose="020B0604020202020204" pitchFamily="34" charset="0"/>
                    <a:cs typeface="Arial" panose="020B0604020202020204" pitchFamily="34" charset="0"/>
                  </a:rPr>
                  <a:t>representing</a:t>
                </a:r>
                <a:r>
                  <a:rPr lang="en-GB" sz="2000" spc="13" noProof="0" dirty="0">
                    <a:latin typeface="Arial" panose="020B0604020202020204" pitchFamily="34" charset="0"/>
                    <a:cs typeface="Arial" panose="020B0604020202020204" pitchFamily="34" charset="0"/>
                  </a:rPr>
                  <a:t> </a:t>
                </a:r>
                <a:r>
                  <a:rPr lang="en-GB" sz="2000" spc="-4" noProof="0" dirty="0">
                    <a:latin typeface="Arial" panose="020B0604020202020204" pitchFamily="34" charset="0"/>
                    <a:cs typeface="Arial" panose="020B0604020202020204" pitchFamily="34" charset="0"/>
                  </a:rPr>
                  <a:t>how</a:t>
                </a:r>
                <a:r>
                  <a:rPr lang="en-GB" sz="2000" spc="4" noProof="0" dirty="0">
                    <a:latin typeface="Arial" panose="020B0604020202020204" pitchFamily="34" charset="0"/>
                    <a:cs typeface="Arial" panose="020B0604020202020204" pitchFamily="34" charset="0"/>
                  </a:rPr>
                  <a:t> </a:t>
                </a:r>
                <a:r>
                  <a:rPr lang="en-GB" sz="2000" spc="-4" noProof="0" dirty="0">
                    <a:latin typeface="Arial" panose="020B0604020202020204" pitchFamily="34" charset="0"/>
                    <a:cs typeface="Arial" panose="020B0604020202020204" pitchFamily="34" charset="0"/>
                  </a:rPr>
                  <a:t>the</a:t>
                </a:r>
                <a:r>
                  <a:rPr lang="en-GB" sz="2000" spc="13" noProof="0" dirty="0">
                    <a:latin typeface="Arial" panose="020B0604020202020204" pitchFamily="34" charset="0"/>
                    <a:cs typeface="Arial" panose="020B0604020202020204" pitchFamily="34" charset="0"/>
                  </a:rPr>
                  <a:t> volume of energy </a:t>
                </a:r>
                <a:r>
                  <a:rPr lang="en-GB" sz="2000" spc="-9" noProof="0" dirty="0">
                    <a:latin typeface="Arial" panose="020B0604020202020204" pitchFamily="34" charset="0"/>
                    <a:cs typeface="Arial" panose="020B0604020202020204" pitchFamily="34" charset="0"/>
                  </a:rPr>
                  <a:t>allocated to sharing</a:t>
                </a:r>
                <a:r>
                  <a:rPr lang="en-GB" sz="2000" spc="13" noProof="0" dirty="0">
                    <a:latin typeface="Arial" panose="020B0604020202020204" pitchFamily="34" charset="0"/>
                    <a:cs typeface="Arial" panose="020B0604020202020204" pitchFamily="34" charset="0"/>
                  </a:rPr>
                  <a:t> </a:t>
                </a:r>
                <a:r>
                  <a:rPr lang="en-GB" sz="2000" spc="-4" noProof="0" dirty="0">
                    <a:latin typeface="Arial" panose="020B0604020202020204" pitchFamily="34" charset="0"/>
                    <a:cs typeface="Arial" panose="020B0604020202020204" pitchFamily="34" charset="0"/>
                  </a:rPr>
                  <a:t>is</a:t>
                </a:r>
                <a:r>
                  <a:rPr lang="en-GB" sz="2000" spc="4" noProof="0" dirty="0">
                    <a:latin typeface="Arial" panose="020B0604020202020204" pitchFamily="34" charset="0"/>
                    <a:cs typeface="Arial" panose="020B0604020202020204" pitchFamily="34" charset="0"/>
                  </a:rPr>
                  <a:t> </a:t>
                </a:r>
                <a:r>
                  <a:rPr lang="en-GB" sz="2000" spc="-9" noProof="0" dirty="0">
                    <a:latin typeface="Arial" panose="020B0604020202020204" pitchFamily="34" charset="0"/>
                    <a:cs typeface="Arial" panose="020B0604020202020204" pitchFamily="34" charset="0"/>
                  </a:rPr>
                  <a:t>distributed among the </a:t>
                </a:r>
                <a:r>
                  <a:rPr lang="en-GB" sz="2000" i="1" spc="-9" noProof="0" dirty="0">
                    <a:latin typeface="Arial" panose="020B0604020202020204" pitchFamily="34" charset="0"/>
                    <a:cs typeface="Arial" panose="020B0604020202020204" pitchFamily="34" charset="0"/>
                  </a:rPr>
                  <a:t>n</a:t>
                </a:r>
                <a:r>
                  <a:rPr lang="en-GB" sz="2000" spc="-9" noProof="0" dirty="0">
                    <a:latin typeface="Arial" panose="020B0604020202020204" pitchFamily="34" charset="0"/>
                    <a:cs typeface="Arial" panose="020B0604020202020204" pitchFamily="34" charset="0"/>
                  </a:rPr>
                  <a:t> participants.</a:t>
                </a:r>
                <a:endParaRPr lang="en-GB" sz="2000" noProof="0" dirty="0">
                  <a:latin typeface="Arial" panose="020B0604020202020204" pitchFamily="34" charset="0"/>
                  <a:cs typeface="Arial" panose="020B0604020202020204" pitchFamily="34" charset="0"/>
                </a:endParaRPr>
              </a:p>
            </p:txBody>
          </p:sp>
        </mc:Choice>
        <mc:Fallback xmlns="">
          <p:sp>
            <p:nvSpPr>
              <p:cNvPr id="19" name="ZoneTexte 18">
                <a:extLst>
                  <a:ext uri="{FF2B5EF4-FFF2-40B4-BE49-F238E27FC236}">
                    <a16:creationId xmlns:a16="http://schemas.microsoft.com/office/drawing/2014/main" id="{8454279D-1315-EF58-C5AA-B77226C813D9}"/>
                  </a:ext>
                </a:extLst>
              </p:cNvPr>
              <p:cNvSpPr txBox="1">
                <a:spLocks noRot="1" noChangeAspect="1" noMove="1" noResize="1" noEditPoints="1" noAdjustHandles="1" noChangeArrowheads="1" noChangeShapeType="1" noTextEdit="1"/>
              </p:cNvSpPr>
              <p:nvPr/>
            </p:nvSpPr>
            <p:spPr>
              <a:xfrm>
                <a:off x="589585" y="1211445"/>
                <a:ext cx="9481515" cy="1938992"/>
              </a:xfrm>
              <a:prstGeom prst="rect">
                <a:avLst/>
              </a:prstGeom>
              <a:blipFill>
                <a:blip r:embed="rId5"/>
                <a:stretch>
                  <a:fillRect l="-707" t="-1572" r="-643" b="-5031"/>
                </a:stretch>
              </a:blipFill>
            </p:spPr>
            <p:txBody>
              <a:bodyPr/>
              <a:lstStyle/>
              <a:p>
                <a:r>
                  <a:rPr lang="en-GB">
                    <a:noFill/>
                  </a:rPr>
                  <a:t> </a:t>
                </a:r>
              </a:p>
            </p:txBody>
          </p:sp>
        </mc:Fallback>
      </mc:AlternateContent>
      <p:sp>
        <p:nvSpPr>
          <p:cNvPr id="24" name="ZoneTexte 23">
            <a:extLst>
              <a:ext uri="{FF2B5EF4-FFF2-40B4-BE49-F238E27FC236}">
                <a16:creationId xmlns:a16="http://schemas.microsoft.com/office/drawing/2014/main" id="{C2900A4D-410F-A7BB-EB89-CCAA1B229D13}"/>
              </a:ext>
            </a:extLst>
          </p:cNvPr>
          <p:cNvSpPr txBox="1"/>
          <p:nvPr/>
        </p:nvSpPr>
        <p:spPr>
          <a:xfrm>
            <a:off x="589585" y="349892"/>
            <a:ext cx="9938715" cy="461665"/>
          </a:xfrm>
          <a:prstGeom prst="rect">
            <a:avLst/>
          </a:prstGeom>
          <a:noFill/>
        </p:spPr>
        <p:txBody>
          <a:bodyPr wrap="square">
            <a:spAutoFit/>
          </a:bodyPr>
          <a:lstStyle/>
          <a:p>
            <a:r>
              <a:rPr lang="en-GB" sz="2400" b="1" noProof="0" dirty="0"/>
              <a:t>The </a:t>
            </a:r>
            <a:r>
              <a:rPr lang="en-GB" sz="2400" b="1" noProof="0" dirty="0">
                <a:latin typeface="Arial" panose="020B0604020202020204" pitchFamily="34" charset="0"/>
                <a:cs typeface="Arial" panose="020B0604020202020204" pitchFamily="34" charset="0"/>
              </a:rPr>
              <a:t>repartition key for energy sharing in an energy community</a:t>
            </a:r>
          </a:p>
        </p:txBody>
      </p:sp>
      <p:sp>
        <p:nvSpPr>
          <p:cNvPr id="25" name="Rectangle 24">
            <a:extLst>
              <a:ext uri="{FF2B5EF4-FFF2-40B4-BE49-F238E27FC236}">
                <a16:creationId xmlns:a16="http://schemas.microsoft.com/office/drawing/2014/main" id="{04574404-35B5-AEB2-D28D-72FF962E17E4}"/>
              </a:ext>
            </a:extLst>
          </p:cNvPr>
          <p:cNvSpPr/>
          <p:nvPr/>
        </p:nvSpPr>
        <p:spPr>
          <a:xfrm>
            <a:off x="1717673" y="3635375"/>
            <a:ext cx="7258049" cy="27432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Slide Number Placeholder 6">
            <a:extLst>
              <a:ext uri="{FF2B5EF4-FFF2-40B4-BE49-F238E27FC236}">
                <a16:creationId xmlns:a16="http://schemas.microsoft.com/office/drawing/2014/main" id="{E8A10A42-AD6A-02CA-0059-26FD9F6096CB}"/>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73</a:t>
            </a:fld>
            <a:endParaRPr lang="en-GB" sz="1350" spc="80" noProof="0"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AF6FA5D0-B80D-2F3D-0FF5-BE2B14DCB7A0}"/>
                  </a:ext>
                </a:extLst>
              </p:cNvPr>
              <p:cNvSpPr txBox="1"/>
              <p:nvPr/>
            </p:nvSpPr>
            <p:spPr>
              <a:xfrm>
                <a:off x="591307" y="6854663"/>
                <a:ext cx="5345430" cy="400110"/>
              </a:xfrm>
              <a:prstGeom prst="rect">
                <a:avLst/>
              </a:prstGeom>
              <a:noFill/>
            </p:spPr>
            <p:txBody>
              <a:bodyPr wrap="square">
                <a:spAutoFit/>
              </a:bodyPr>
              <a:lstStyle/>
              <a:p>
                <a14:m>
                  <m:oMath xmlns:m="http://schemas.openxmlformats.org/officeDocument/2006/math">
                    <m:sSub>
                      <m:sSubPr>
                        <m:ctrlPr>
                          <a:rPr lang="en-GB" sz="2000" i="1" noProof="0" smtClean="0">
                            <a:latin typeface="Cambria Math" panose="02040503050406030204" pitchFamily="18" charset="0"/>
                          </a:rPr>
                        </m:ctrlPr>
                      </m:sSubPr>
                      <m:e>
                        <m:r>
                          <a:rPr lang="en-GB" sz="2000" b="0" i="1" noProof="0" smtClean="0">
                            <a:latin typeface="Cambria Math" panose="02040503050406030204" pitchFamily="18" charset="0"/>
                          </a:rPr>
                          <m:t>𝑘</m:t>
                        </m:r>
                      </m:e>
                      <m:sub>
                        <m:r>
                          <a:rPr lang="en-GB" sz="2000" b="0" i="1" noProof="0" smtClean="0">
                            <a:latin typeface="Cambria Math" panose="02040503050406030204" pitchFamily="18" charset="0"/>
                          </a:rPr>
                          <m:t>𝑖</m:t>
                        </m:r>
                      </m:sub>
                    </m:sSub>
                    <m:r>
                      <a:rPr lang="en-GB" sz="2000" b="0" i="1" noProof="0" smtClean="0">
                        <a:latin typeface="Cambria Math" panose="02040503050406030204" pitchFamily="18" charset="0"/>
                      </a:rPr>
                      <m:t> </m:t>
                    </m:r>
                  </m:oMath>
                </a14:m>
                <a:r>
                  <a:rPr lang="en-GB" sz="2000" noProof="0" dirty="0"/>
                  <a:t>values may vary over time.</a:t>
                </a:r>
              </a:p>
            </p:txBody>
          </p:sp>
        </mc:Choice>
        <mc:Fallback xmlns="">
          <p:sp>
            <p:nvSpPr>
              <p:cNvPr id="3" name="ZoneTexte 2">
                <a:extLst>
                  <a:ext uri="{FF2B5EF4-FFF2-40B4-BE49-F238E27FC236}">
                    <a16:creationId xmlns:a16="http://schemas.microsoft.com/office/drawing/2014/main" id="{AF6FA5D0-B80D-2F3D-0FF5-BE2B14DCB7A0}"/>
                  </a:ext>
                </a:extLst>
              </p:cNvPr>
              <p:cNvSpPr txBox="1">
                <a:spLocks noRot="1" noChangeAspect="1" noMove="1" noResize="1" noEditPoints="1" noAdjustHandles="1" noChangeArrowheads="1" noChangeShapeType="1" noTextEdit="1"/>
              </p:cNvSpPr>
              <p:nvPr/>
            </p:nvSpPr>
            <p:spPr>
              <a:xfrm>
                <a:off x="591307" y="6854663"/>
                <a:ext cx="5345430" cy="400110"/>
              </a:xfrm>
              <a:prstGeom prst="rect">
                <a:avLst/>
              </a:prstGeom>
              <a:blipFill>
                <a:blip r:embed="rId6"/>
                <a:stretch>
                  <a:fillRect t="-6061" b="-27273"/>
                </a:stretch>
              </a:blipFill>
            </p:spPr>
            <p:txBody>
              <a:bodyPr/>
              <a:lstStyle/>
              <a:p>
                <a:r>
                  <a:rPr lang="en-GB">
                    <a:noFill/>
                  </a:rPr>
                  <a:t> </a:t>
                </a:r>
              </a:p>
            </p:txBody>
          </p:sp>
        </mc:Fallback>
      </mc:AlternateContent>
    </p:spTree>
    <p:extLst>
      <p:ext uri="{BB962C8B-B14F-4D97-AF65-F5344CB8AC3E}">
        <p14:creationId xmlns:p14="http://schemas.microsoft.com/office/powerpoint/2010/main" val="2309132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0AC366D-9D5D-7509-CAC7-76D9DB70BF4B}"/>
              </a:ext>
            </a:extLst>
          </p:cNvPr>
          <p:cNvSpPr txBox="1"/>
          <p:nvPr/>
        </p:nvSpPr>
        <p:spPr>
          <a:xfrm>
            <a:off x="589585" y="1241574"/>
            <a:ext cx="9405315" cy="6084423"/>
          </a:xfrm>
          <a:prstGeom prst="rect">
            <a:avLst/>
          </a:prstGeom>
          <a:noFill/>
        </p:spPr>
        <p:txBody>
          <a:bodyPr wrap="square">
            <a:spAutoFit/>
          </a:bodyPr>
          <a:lstStyle/>
          <a:p>
            <a:pPr algn="just"/>
            <a:r>
              <a:rPr lang="en-GB" sz="2000" noProof="0" dirty="0"/>
              <a:t>In Wallonia, the repartition keys must be sent to the DSO, such as ORES or RESA. These keys provide the necessary data for the DSO to adjust the energy allocation across different users or areas accurately. Using these repartition keys, the DSO modifies the raw meter readings, adjusting them to reflect the redistributed energy volumes. These corrected meter readings are then sent to the market, where they serve as the basis for billing and are subsequently forwarded to retailers. </a:t>
            </a:r>
            <a:r>
              <a:rPr lang="en-GB" sz="2000" b="1" noProof="0" dirty="0"/>
              <a:t>This process ensures that all involved parties receive accurate billing data that reflects the adjusted energy distribution.</a:t>
            </a:r>
            <a:endParaRPr lang="en-GB" sz="2000" b="1"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key must be approved by the </a:t>
            </a:r>
            <a:r>
              <a:rPr lang="en-GB" sz="2000" noProof="0" dirty="0" err="1">
                <a:latin typeface="Arial" panose="020B0604020202020204" pitchFamily="34" charset="0"/>
                <a:cs typeface="Arial" panose="020B0604020202020204" pitchFamily="34" charset="0"/>
              </a:rPr>
              <a:t>CWaPE</a:t>
            </a:r>
            <a:r>
              <a:rPr lang="en-GB" sz="2000" noProof="0" dirty="0">
                <a:latin typeface="Arial" panose="020B0604020202020204" pitchFamily="34" charset="0"/>
                <a:cs typeface="Arial" panose="020B0604020202020204" pitchFamily="34" charset="0"/>
              </a:rPr>
              <a:t>. </a:t>
            </a:r>
            <a:r>
              <a:rPr lang="en-GB" sz="2000" noProof="0" dirty="0">
                <a:effectLst/>
                <a:latin typeface="Arial" panose="020B0604020202020204" pitchFamily="34" charset="0"/>
                <a:cs typeface="Arial" panose="020B0604020202020204" pitchFamily="34" charset="0"/>
              </a:rPr>
              <a:t>Three standard repartition keys are always accepted:</a:t>
            </a:r>
          </a:p>
          <a:p>
            <a:pPr algn="just"/>
            <a:endParaRPr lang="en-GB" sz="7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1.  </a:t>
            </a:r>
            <a:r>
              <a:rPr lang="en-GB" sz="2000" noProof="0" dirty="0">
                <a:latin typeface="Arial" panose="020B0604020202020204" pitchFamily="34" charset="0"/>
                <a:cs typeface="Arial" panose="020B0604020202020204" pitchFamily="34" charset="0"/>
              </a:rPr>
              <a:t>The equal static repartition key</a:t>
            </a:r>
          </a:p>
          <a:p>
            <a:pPr algn="just"/>
            <a:endParaRPr lang="en-GB" sz="7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2.  </a:t>
            </a:r>
            <a:r>
              <a:rPr lang="en-GB" sz="2000" noProof="0" dirty="0">
                <a:latin typeface="Arial" panose="020B0604020202020204" pitchFamily="34" charset="0"/>
                <a:cs typeface="Arial" panose="020B0604020202020204" pitchFamily="34" charset="0"/>
              </a:rPr>
              <a:t>The specific static repartition key</a:t>
            </a:r>
          </a:p>
          <a:p>
            <a:pPr algn="just"/>
            <a:endParaRPr lang="en-GB" sz="700" noProof="0" dirty="0">
              <a:latin typeface="Arial" panose="020B0604020202020204" pitchFamily="34" charset="0"/>
              <a:cs typeface="Arial" panose="020B0604020202020204" pitchFamily="34" charset="0"/>
            </a:endParaRPr>
          </a:p>
          <a:p>
            <a:pPr algn="just"/>
            <a:r>
              <a:rPr lang="en-GB" sz="2000" b="1" noProof="0" dirty="0">
                <a:latin typeface="Arial" panose="020B0604020202020204" pitchFamily="34" charset="0"/>
                <a:cs typeface="Arial" panose="020B0604020202020204" pitchFamily="34" charset="0"/>
              </a:rPr>
              <a:t>3.  </a:t>
            </a:r>
            <a:r>
              <a:rPr lang="en-GB" sz="2000" noProof="0" dirty="0">
                <a:latin typeface="Arial" panose="020B0604020202020204" pitchFamily="34" charset="0"/>
                <a:cs typeface="Arial" panose="020B0604020202020204" pitchFamily="34" charset="0"/>
              </a:rPr>
              <a:t>The dynamic repartition key proportional to consumption</a:t>
            </a:r>
          </a:p>
          <a:p>
            <a:pPr algn="just"/>
            <a:endParaRPr lang="en-GB" sz="2000" noProof="0" dirty="0">
              <a:latin typeface="Arial" panose="020B0604020202020204" pitchFamily="34" charset="0"/>
              <a:cs typeface="Arial" panose="020B0604020202020204" pitchFamily="34" charset="0"/>
            </a:endParaRPr>
          </a:p>
          <a:p>
            <a:pPr marL="11139" algn="just">
              <a:lnSpc>
                <a:spcPts val="2601"/>
              </a:lnSpc>
              <a:spcBef>
                <a:spcPts val="610"/>
              </a:spcBef>
              <a:tabLst>
                <a:tab pos="211644" algn="l"/>
              </a:tabLst>
            </a:pPr>
            <a:r>
              <a:rPr lang="en-GB" sz="2000" b="1" noProof="0" dirty="0">
                <a:latin typeface="Arial" panose="020B0604020202020204" pitchFamily="34" charset="0"/>
                <a:cs typeface="Arial" panose="020B0604020202020204" pitchFamily="34" charset="0"/>
              </a:rPr>
              <a:t>The choice of keys is important to accurately reflect the intent of the energy community</a:t>
            </a:r>
            <a:r>
              <a:rPr lang="en-GB" sz="2000" noProof="0" dirty="0">
                <a:latin typeface="Arial" panose="020B0604020202020204" pitchFamily="34" charset="0"/>
                <a:cs typeface="Arial" panose="020B0604020202020204" pitchFamily="34" charset="0"/>
              </a:rPr>
              <a:t>: it is fundamentally about determining to what extent each occupant has the right to consume the energy produced by the PV installation.</a:t>
            </a:r>
          </a:p>
        </p:txBody>
      </p:sp>
      <p:sp>
        <p:nvSpPr>
          <p:cNvPr id="7" name="Slide Number Placeholder 6">
            <a:extLst>
              <a:ext uri="{FF2B5EF4-FFF2-40B4-BE49-F238E27FC236}">
                <a16:creationId xmlns:a16="http://schemas.microsoft.com/office/drawing/2014/main" id="{760248B1-5C6D-EC23-7D96-96AC6DD905F1}"/>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74</a:t>
            </a:fld>
            <a:endParaRPr lang="en-GB" sz="1350" spc="80" noProof="0" dirty="0"/>
          </a:p>
        </p:txBody>
      </p:sp>
      <p:sp>
        <p:nvSpPr>
          <p:cNvPr id="3" name="ZoneTexte 2">
            <a:extLst>
              <a:ext uri="{FF2B5EF4-FFF2-40B4-BE49-F238E27FC236}">
                <a16:creationId xmlns:a16="http://schemas.microsoft.com/office/drawing/2014/main" id="{F9722A8C-9EC0-BFC7-8668-2B478342B406}"/>
              </a:ext>
            </a:extLst>
          </p:cNvPr>
          <p:cNvSpPr txBox="1"/>
          <p:nvPr/>
        </p:nvSpPr>
        <p:spPr>
          <a:xfrm>
            <a:off x="589585" y="349892"/>
            <a:ext cx="9938715" cy="461665"/>
          </a:xfrm>
          <a:prstGeom prst="rect">
            <a:avLst/>
          </a:prstGeom>
          <a:noFill/>
        </p:spPr>
        <p:txBody>
          <a:bodyPr wrap="square">
            <a:spAutoFit/>
          </a:bodyPr>
          <a:lstStyle/>
          <a:p>
            <a:r>
              <a:rPr lang="en-GB" sz="2400" b="1" noProof="0" dirty="0"/>
              <a:t>Types of </a:t>
            </a:r>
            <a:r>
              <a:rPr lang="en-GB" sz="2400" b="1" noProof="0" dirty="0">
                <a:latin typeface="Arial" panose="020B0604020202020204" pitchFamily="34" charset="0"/>
                <a:cs typeface="Arial" panose="020B0604020202020204" pitchFamily="34" charset="0"/>
              </a:rPr>
              <a:t>repartition keys </a:t>
            </a:r>
          </a:p>
        </p:txBody>
      </p:sp>
    </p:spTree>
    <p:extLst>
      <p:ext uri="{BB962C8B-B14F-4D97-AF65-F5344CB8AC3E}">
        <p14:creationId xmlns:p14="http://schemas.microsoft.com/office/powerpoint/2010/main" val="3314176933"/>
      </p:ext>
    </p:extLst>
  </p:cSld>
  <p:clrMapOvr>
    <a:masterClrMapping/>
  </p:clrMapOvr>
  <p:extLst>
    <p:ext uri="{6950BFC3-D8DA-4A85-94F7-54DA5524770B}">
      <p188:commentRel xmlns:p188="http://schemas.microsoft.com/office/powerpoint/2018/8/main" r:id="rId2"/>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466C7DD4-7780-979E-5269-35F068240AF1}"/>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Equal static repartition key </a:t>
            </a:r>
          </a:p>
        </p:txBody>
      </p:sp>
      <p:sp>
        <p:nvSpPr>
          <p:cNvPr id="14" name="ZoneTexte 13">
            <a:extLst>
              <a:ext uri="{FF2B5EF4-FFF2-40B4-BE49-F238E27FC236}">
                <a16:creationId xmlns:a16="http://schemas.microsoft.com/office/drawing/2014/main" id="{6B44750E-6056-5568-0A3F-04CC1D591B8E}"/>
              </a:ext>
            </a:extLst>
          </p:cNvPr>
          <p:cNvSpPr txBox="1"/>
          <p:nvPr/>
        </p:nvSpPr>
        <p:spPr>
          <a:xfrm>
            <a:off x="589584" y="5159375"/>
            <a:ext cx="9405315" cy="1938992"/>
          </a:xfrm>
          <a:prstGeom prst="rect">
            <a:avLst/>
          </a:prstGeom>
          <a:noFill/>
        </p:spPr>
        <p:txBody>
          <a:bodyPr wrap="square">
            <a:spAutoFit/>
          </a:bodyPr>
          <a:lstStyle/>
          <a:p>
            <a:pPr algn="just"/>
            <a:r>
              <a:rPr lang="en-GB" sz="2000" noProof="0" dirty="0"/>
              <a:t>Energy volumes are shared in a fixed and equal manner among participants up to cover their entire consumption. Any remaining energy is retained by the energy community.</a:t>
            </a:r>
          </a:p>
          <a:p>
            <a:pPr algn="just"/>
            <a:endParaRPr lang="en-GB" sz="2000" noProof="0" dirty="0"/>
          </a:p>
          <a:p>
            <a:pPr algn="just"/>
            <a:r>
              <a:rPr lang="en-GB" sz="2000" noProof="0" dirty="0"/>
              <a:t>It will be easy to add or remove a participant from the energy-sharing arrangement, with distribution percentages automatically adjusted.</a:t>
            </a:r>
          </a:p>
        </p:txBody>
      </p:sp>
      <p:sp>
        <p:nvSpPr>
          <p:cNvPr id="15" name="Slide Number Placeholder 6">
            <a:extLst>
              <a:ext uri="{FF2B5EF4-FFF2-40B4-BE49-F238E27FC236}">
                <a16:creationId xmlns:a16="http://schemas.microsoft.com/office/drawing/2014/main" id="{F128DE26-A2AE-D83B-6682-D1CC8F1BE42C}"/>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75</a:t>
            </a:fld>
            <a:endParaRPr lang="en-GB" sz="1350" spc="80" noProof="0" dirty="0"/>
          </a:p>
        </p:txBody>
      </p:sp>
      <p:graphicFrame>
        <p:nvGraphicFramePr>
          <p:cNvPr id="16" name="Tableau 15">
            <a:extLst>
              <a:ext uri="{FF2B5EF4-FFF2-40B4-BE49-F238E27FC236}">
                <a16:creationId xmlns:a16="http://schemas.microsoft.com/office/drawing/2014/main" id="{BA0C3854-C4EA-167F-920E-E3372B424DC7}"/>
              </a:ext>
            </a:extLst>
          </p:cNvPr>
          <p:cNvGraphicFramePr>
            <a:graphicFrameLocks noGrp="1"/>
          </p:cNvGraphicFramePr>
          <p:nvPr>
            <p:extLst>
              <p:ext uri="{D42A27DB-BD31-4B8C-83A1-F6EECF244321}">
                <p14:modId xmlns:p14="http://schemas.microsoft.com/office/powerpoint/2010/main" val="991433197"/>
              </p:ext>
            </p:extLst>
          </p:nvPr>
        </p:nvGraphicFramePr>
        <p:xfrm>
          <a:off x="961375" y="1219587"/>
          <a:ext cx="8770649" cy="2842258"/>
        </p:xfrm>
        <a:graphic>
          <a:graphicData uri="http://schemas.openxmlformats.org/drawingml/2006/table">
            <a:tbl>
              <a:tblPr firstRow="1" bandRow="1">
                <a:tableStyleId>{5C22544A-7EE6-4342-B048-85BDC9FD1C3A}</a:tableStyleId>
              </a:tblPr>
              <a:tblGrid>
                <a:gridCol w="1556083">
                  <a:extLst>
                    <a:ext uri="{9D8B030D-6E8A-4147-A177-3AD203B41FA5}">
                      <a16:colId xmlns:a16="http://schemas.microsoft.com/office/drawing/2014/main" val="3584191075"/>
                    </a:ext>
                  </a:extLst>
                </a:gridCol>
                <a:gridCol w="1556083">
                  <a:extLst>
                    <a:ext uri="{9D8B030D-6E8A-4147-A177-3AD203B41FA5}">
                      <a16:colId xmlns:a16="http://schemas.microsoft.com/office/drawing/2014/main" val="3149378119"/>
                    </a:ext>
                  </a:extLst>
                </a:gridCol>
                <a:gridCol w="1626814">
                  <a:extLst>
                    <a:ext uri="{9D8B030D-6E8A-4147-A177-3AD203B41FA5}">
                      <a16:colId xmlns:a16="http://schemas.microsoft.com/office/drawing/2014/main" val="674403436"/>
                    </a:ext>
                  </a:extLst>
                </a:gridCol>
                <a:gridCol w="1626814">
                  <a:extLst>
                    <a:ext uri="{9D8B030D-6E8A-4147-A177-3AD203B41FA5}">
                      <a16:colId xmlns:a16="http://schemas.microsoft.com/office/drawing/2014/main" val="2077420837"/>
                    </a:ext>
                  </a:extLst>
                </a:gridCol>
                <a:gridCol w="1343890">
                  <a:extLst>
                    <a:ext uri="{9D8B030D-6E8A-4147-A177-3AD203B41FA5}">
                      <a16:colId xmlns:a16="http://schemas.microsoft.com/office/drawing/2014/main" val="3350457627"/>
                    </a:ext>
                  </a:extLst>
                </a:gridCol>
                <a:gridCol w="1060965">
                  <a:extLst>
                    <a:ext uri="{9D8B030D-6E8A-4147-A177-3AD203B41FA5}">
                      <a16:colId xmlns:a16="http://schemas.microsoft.com/office/drawing/2014/main" val="430275836"/>
                    </a:ext>
                  </a:extLst>
                </a:gridCol>
              </a:tblGrid>
              <a:tr h="503287">
                <a:tc rowSpan="2">
                  <a:txBody>
                    <a:bodyPr/>
                    <a:lstStyle/>
                    <a:p>
                      <a:pPr algn="l" fontAlgn="b"/>
                      <a:r>
                        <a:rPr lang="en-GB" sz="1400" b="0" i="0" u="none" strike="noStrike" noProof="0" dirty="0">
                          <a:solidFill>
                            <a:srgbClr val="000000"/>
                          </a:solidFill>
                          <a:effectLst/>
                          <a:latin typeface="Arial" panose="020B0604020202020204" pitchFamily="34" charset="0"/>
                        </a:rPr>
                        <a:t> </a:t>
                      </a:r>
                    </a:p>
                  </a:txBody>
                  <a:tcPr marL="6513" marR="6513" marT="6513" marB="39078"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lvl="0" algn="ctr" fontAlgn="b"/>
                      <a:r>
                        <a:rPr lang="en-GB" sz="1400" b="1" i="0" u="none" strike="noStrike" noProof="0" dirty="0">
                          <a:solidFill>
                            <a:schemeClr val="tx1"/>
                          </a:solidFill>
                          <a:effectLst/>
                          <a:latin typeface="Arial" panose="020B0604020202020204" pitchFamily="34" charset="0"/>
                          <a:cs typeface="Arial" panose="020B0604020202020204" pitchFamily="34" charset="0"/>
                        </a:rPr>
                        <a:t>Before sharing</a:t>
                      </a:r>
                    </a:p>
                  </a:txBody>
                  <a:tcPr marL="6513" marR="6513" marT="6513" marB="39078"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Sharing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gridSpan="3">
                  <a:txBody>
                    <a:bodyPr/>
                    <a:lstStyle/>
                    <a:p>
                      <a:pPr algn="ctr"/>
                      <a:r>
                        <a:rPr lang="en-GB" sz="1400" b="1" noProof="0" dirty="0">
                          <a:solidFill>
                            <a:schemeClr val="tx1"/>
                          </a:solidFill>
                          <a:latin typeface="Arial" panose="020B0604020202020204" pitchFamily="34" charset="0"/>
                          <a:cs typeface="Arial" panose="020B0604020202020204" pitchFamily="34" charset="0"/>
                        </a:rPr>
                        <a:t>After sharing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hMerge="1">
                  <a:txBody>
                    <a:bodyPr/>
                    <a:lstStyle/>
                    <a:p>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hMerge="1">
                  <a:txBody>
                    <a:bodyPr/>
                    <a:lstStyle/>
                    <a:p>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1897256923"/>
                  </a:ext>
                </a:extLst>
              </a:tr>
              <a:tr h="456681">
                <a:tc vMerge="1">
                  <a:txBody>
                    <a:bodyPr/>
                    <a:lstStyle/>
                    <a:p>
                      <a:pPr algn="l" fontAlgn="b"/>
                      <a:endParaRPr lang="fr-BE" sz="14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noProof="0" dirty="0">
                          <a:solidFill>
                            <a:srgbClr val="000000"/>
                          </a:solidFill>
                          <a:effectLst/>
                          <a:latin typeface="Arial" panose="020B0604020202020204" pitchFamily="34" charset="0"/>
                        </a:rPr>
                        <a:t>  Consumptions</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Allocated volumes</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Shared volumes consumed</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Allocated consumptions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Surplus</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3411896642"/>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Shared volume</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  -</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590908"/>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ctr"/>
                      <a:r>
                        <a:rPr lang="en-GB" sz="1400" b="0" i="0" u="none" strike="noStrike" noProof="0" dirty="0">
                          <a:solidFill>
                            <a:srgbClr val="000000"/>
                          </a:solidFill>
                          <a:effectLst/>
                          <a:latin typeface="Arial" panose="020B0604020202020204" pitchFamily="34" charset="0"/>
                        </a:rPr>
                        <a:t>160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250 – 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160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90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6773292"/>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300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250 – 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250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517924"/>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350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250 – 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250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807766"/>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120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250 – 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120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130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6441859"/>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Total</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930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780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220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4245327"/>
                  </a:ext>
                </a:extLst>
              </a:tr>
            </a:tbl>
          </a:graphicData>
        </a:graphic>
      </p:graphicFrame>
      <p:sp>
        <p:nvSpPr>
          <p:cNvPr id="17" name="object 3">
            <a:extLst>
              <a:ext uri="{FF2B5EF4-FFF2-40B4-BE49-F238E27FC236}">
                <a16:creationId xmlns:a16="http://schemas.microsoft.com/office/drawing/2014/main" id="{4964A106-AC82-A035-FA27-703D2F5ADAB4}"/>
              </a:ext>
            </a:extLst>
          </p:cNvPr>
          <p:cNvSpPr txBox="1"/>
          <p:nvPr/>
        </p:nvSpPr>
        <p:spPr>
          <a:xfrm>
            <a:off x="3323575" y="4122170"/>
            <a:ext cx="6366525" cy="267277"/>
          </a:xfrm>
          <a:prstGeom prst="rect">
            <a:avLst/>
          </a:prstGeom>
        </p:spPr>
        <p:txBody>
          <a:bodyPr vert="horz" wrap="square" lIns="0" tIns="23392" rIns="0" bIns="0" rtlCol="0">
            <a:spAutoFit/>
          </a:bodyPr>
          <a:lstStyle/>
          <a:p>
            <a:pPr marL="11139" marR="4456" algn="r">
              <a:lnSpc>
                <a:spcPts val="1851"/>
              </a:lnSpc>
              <a:spcBef>
                <a:spcPts val="184"/>
              </a:spcBef>
            </a:pPr>
            <a:r>
              <a:rPr lang="en-GB" sz="1600" spc="-4" noProof="0" dirty="0">
                <a:solidFill>
                  <a:schemeClr val="tx1"/>
                </a:solidFill>
                <a:latin typeface="Arial" panose="020B0604020202020204" pitchFamily="34" charset="0"/>
                <a:cs typeface="Arial" panose="020B0604020202020204" pitchFamily="34" charset="0"/>
              </a:rPr>
              <a:t>Energy</a:t>
            </a:r>
            <a:r>
              <a:rPr lang="en-GB" sz="1600" spc="-26" noProof="0" dirty="0">
                <a:solidFill>
                  <a:schemeClr val="tx1"/>
                </a:solidFill>
                <a:latin typeface="Arial" panose="020B0604020202020204" pitchFamily="34" charset="0"/>
                <a:cs typeface="Arial" panose="020B0604020202020204" pitchFamily="34" charset="0"/>
              </a:rPr>
              <a:t> </a:t>
            </a:r>
            <a:r>
              <a:rPr lang="en-GB" sz="1600" noProof="0" dirty="0">
                <a:solidFill>
                  <a:schemeClr val="tx1"/>
                </a:solidFill>
                <a:latin typeface="Arial" panose="020B0604020202020204" pitchFamily="34" charset="0"/>
                <a:cs typeface="Arial" panose="020B0604020202020204" pitchFamily="34" charset="0"/>
              </a:rPr>
              <a:t>actually</a:t>
            </a:r>
            <a:r>
              <a:rPr lang="en-GB" sz="1600" spc="-26"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shared:</a:t>
            </a:r>
            <a:r>
              <a:rPr lang="en-GB" sz="1600" spc="-22"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78%	Self-consumption:</a:t>
            </a:r>
            <a:r>
              <a:rPr lang="en-GB" sz="1600"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84%</a:t>
            </a:r>
            <a:endParaRPr lang="en-GB" sz="1600" noProof="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6F9452E1-491A-D5BE-6A54-AD7B508B506F}"/>
              </a:ext>
            </a:extLst>
          </p:cNvPr>
          <p:cNvSpPr txBox="1"/>
          <p:nvPr/>
        </p:nvSpPr>
        <p:spPr>
          <a:xfrm>
            <a:off x="589585" y="4659253"/>
            <a:ext cx="9481515" cy="2862322"/>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difference with an equal static key is that energy volumes are allocated among participants based on predefined percentages outlined in an agreement. These percentages can, for example, reflect the individual investment share in the production units.</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This key allows for setting priorities in the distribution of energy volumes.</a:t>
            </a:r>
          </a:p>
          <a:p>
            <a:pPr algn="just"/>
            <a:endParaRPr lang="en-GB" sz="1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However, with a static key (whether equal or specific), it is possible to end up with a surplus even if the total consumption of the building is sufficient to cover the production.</a:t>
            </a:r>
          </a:p>
        </p:txBody>
      </p:sp>
      <p:sp>
        <p:nvSpPr>
          <p:cNvPr id="3" name="object 3"/>
          <p:cNvSpPr txBox="1"/>
          <p:nvPr/>
        </p:nvSpPr>
        <p:spPr>
          <a:xfrm>
            <a:off x="3323575" y="4122170"/>
            <a:ext cx="6366525" cy="267277"/>
          </a:xfrm>
          <a:prstGeom prst="rect">
            <a:avLst/>
          </a:prstGeom>
        </p:spPr>
        <p:txBody>
          <a:bodyPr vert="horz" wrap="square" lIns="0" tIns="23392" rIns="0" bIns="0" rtlCol="0">
            <a:spAutoFit/>
          </a:bodyPr>
          <a:lstStyle/>
          <a:p>
            <a:pPr marL="11139" marR="4456" algn="r">
              <a:lnSpc>
                <a:spcPts val="1851"/>
              </a:lnSpc>
              <a:spcBef>
                <a:spcPts val="184"/>
              </a:spcBef>
            </a:pPr>
            <a:r>
              <a:rPr lang="en-GB" sz="1600" spc="-4" noProof="0" dirty="0">
                <a:solidFill>
                  <a:schemeClr val="tx1"/>
                </a:solidFill>
                <a:latin typeface="Arial" panose="020B0604020202020204" pitchFamily="34" charset="0"/>
                <a:cs typeface="Arial" panose="020B0604020202020204" pitchFamily="34" charset="0"/>
              </a:rPr>
              <a:t>Energy</a:t>
            </a:r>
            <a:r>
              <a:rPr lang="en-GB" sz="1600" spc="-26" noProof="0" dirty="0">
                <a:solidFill>
                  <a:schemeClr val="tx1"/>
                </a:solidFill>
                <a:latin typeface="Arial" panose="020B0604020202020204" pitchFamily="34" charset="0"/>
                <a:cs typeface="Arial" panose="020B0604020202020204" pitchFamily="34" charset="0"/>
              </a:rPr>
              <a:t> </a:t>
            </a:r>
            <a:r>
              <a:rPr lang="en-GB" sz="1600" noProof="0" dirty="0">
                <a:solidFill>
                  <a:schemeClr val="tx1"/>
                </a:solidFill>
                <a:latin typeface="Arial" panose="020B0604020202020204" pitchFamily="34" charset="0"/>
                <a:cs typeface="Arial" panose="020B0604020202020204" pitchFamily="34" charset="0"/>
              </a:rPr>
              <a:t>actually</a:t>
            </a:r>
            <a:r>
              <a:rPr lang="en-GB" sz="1600" spc="-26"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shared:</a:t>
            </a:r>
            <a:r>
              <a:rPr lang="en-GB" sz="1600" spc="-22"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68%	Self-consumption:</a:t>
            </a:r>
            <a:r>
              <a:rPr lang="en-GB" sz="1600"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73%</a:t>
            </a:r>
            <a:endParaRPr lang="en-GB" sz="1600" noProof="0" dirty="0">
              <a:solidFill>
                <a:schemeClr val="tx1"/>
              </a:solidFill>
              <a:latin typeface="Arial" panose="020B0604020202020204" pitchFamily="34" charset="0"/>
              <a:cs typeface="Arial" panose="020B0604020202020204" pitchFamily="34" charset="0"/>
            </a:endParaRPr>
          </a:p>
        </p:txBody>
      </p:sp>
      <p:sp>
        <p:nvSpPr>
          <p:cNvPr id="6" name="object 6"/>
          <p:cNvSpPr txBox="1"/>
          <p:nvPr/>
        </p:nvSpPr>
        <p:spPr>
          <a:xfrm>
            <a:off x="6814965" y="3764841"/>
            <a:ext cx="1375104" cy="254263"/>
          </a:xfrm>
          <a:prstGeom prst="rect">
            <a:avLst/>
          </a:prstGeom>
        </p:spPr>
        <p:txBody>
          <a:bodyPr vert="horz" wrap="square" lIns="0" tIns="11139" rIns="0" bIns="0" rtlCol="0">
            <a:spAutoFit/>
          </a:bodyPr>
          <a:lstStyle/>
          <a:p>
            <a:pPr marL="11139">
              <a:spcBef>
                <a:spcPts val="88"/>
              </a:spcBef>
            </a:pPr>
            <a:r>
              <a:rPr lang="en-GB" sz="1579" spc="-4" noProof="0" dirty="0">
                <a:latin typeface="Calibri"/>
                <a:cs typeface="Calibri"/>
              </a:rPr>
              <a:t>(Source:</a:t>
            </a:r>
            <a:r>
              <a:rPr lang="en-GB" sz="1579" spc="-57" noProof="0" dirty="0">
                <a:latin typeface="Calibri"/>
                <a:cs typeface="Calibri"/>
              </a:rPr>
              <a:t> </a:t>
            </a:r>
            <a:r>
              <a:rPr lang="en-GB" sz="1579" spc="-13" noProof="0" dirty="0" err="1">
                <a:latin typeface="Calibri"/>
                <a:cs typeface="Calibri"/>
              </a:rPr>
              <a:t>CWaPE</a:t>
            </a:r>
            <a:r>
              <a:rPr lang="en-GB" sz="1579" spc="-13" noProof="0" dirty="0">
                <a:latin typeface="Calibri"/>
                <a:cs typeface="Calibri"/>
              </a:rPr>
              <a:t>)</a:t>
            </a:r>
            <a:endParaRPr lang="en-GB" sz="1579" noProof="0" dirty="0">
              <a:latin typeface="Calibri"/>
              <a:cs typeface="Calibri"/>
            </a:endParaRPr>
          </a:p>
        </p:txBody>
      </p:sp>
      <p:sp>
        <p:nvSpPr>
          <p:cNvPr id="12" name="ZoneTexte 11">
            <a:extLst>
              <a:ext uri="{FF2B5EF4-FFF2-40B4-BE49-F238E27FC236}">
                <a16:creationId xmlns:a16="http://schemas.microsoft.com/office/drawing/2014/main" id="{655EE3D6-DC9D-7D2A-5816-3B69883208AF}"/>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Specific static repartition key</a:t>
            </a:r>
          </a:p>
        </p:txBody>
      </p:sp>
      <p:sp>
        <p:nvSpPr>
          <p:cNvPr id="17" name="Slide Number Placeholder 6">
            <a:extLst>
              <a:ext uri="{FF2B5EF4-FFF2-40B4-BE49-F238E27FC236}">
                <a16:creationId xmlns:a16="http://schemas.microsoft.com/office/drawing/2014/main" id="{16F78A7A-F4FE-03D8-A812-44E58D5B6D1A}"/>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76</a:t>
            </a:fld>
            <a:endParaRPr lang="en-GB" sz="1350" spc="80" noProof="0" dirty="0"/>
          </a:p>
        </p:txBody>
      </p:sp>
      <p:graphicFrame>
        <p:nvGraphicFramePr>
          <p:cNvPr id="19" name="Tableau 18">
            <a:extLst>
              <a:ext uri="{FF2B5EF4-FFF2-40B4-BE49-F238E27FC236}">
                <a16:creationId xmlns:a16="http://schemas.microsoft.com/office/drawing/2014/main" id="{4B847144-AE52-6FCE-207E-E73DD4BA73A3}"/>
              </a:ext>
            </a:extLst>
          </p:cNvPr>
          <p:cNvGraphicFramePr>
            <a:graphicFrameLocks noGrp="1"/>
          </p:cNvGraphicFramePr>
          <p:nvPr>
            <p:extLst>
              <p:ext uri="{D42A27DB-BD31-4B8C-83A1-F6EECF244321}">
                <p14:modId xmlns:p14="http://schemas.microsoft.com/office/powerpoint/2010/main" val="2807302049"/>
              </p:ext>
            </p:extLst>
          </p:nvPr>
        </p:nvGraphicFramePr>
        <p:xfrm>
          <a:off x="961375" y="1219587"/>
          <a:ext cx="8770649" cy="2842258"/>
        </p:xfrm>
        <a:graphic>
          <a:graphicData uri="http://schemas.openxmlformats.org/drawingml/2006/table">
            <a:tbl>
              <a:tblPr firstRow="1" bandRow="1">
                <a:tableStyleId>{5C22544A-7EE6-4342-B048-85BDC9FD1C3A}</a:tableStyleId>
              </a:tblPr>
              <a:tblGrid>
                <a:gridCol w="1556083">
                  <a:extLst>
                    <a:ext uri="{9D8B030D-6E8A-4147-A177-3AD203B41FA5}">
                      <a16:colId xmlns:a16="http://schemas.microsoft.com/office/drawing/2014/main" val="3584191075"/>
                    </a:ext>
                  </a:extLst>
                </a:gridCol>
                <a:gridCol w="1556083">
                  <a:extLst>
                    <a:ext uri="{9D8B030D-6E8A-4147-A177-3AD203B41FA5}">
                      <a16:colId xmlns:a16="http://schemas.microsoft.com/office/drawing/2014/main" val="3149378119"/>
                    </a:ext>
                  </a:extLst>
                </a:gridCol>
                <a:gridCol w="1626814">
                  <a:extLst>
                    <a:ext uri="{9D8B030D-6E8A-4147-A177-3AD203B41FA5}">
                      <a16:colId xmlns:a16="http://schemas.microsoft.com/office/drawing/2014/main" val="674403436"/>
                    </a:ext>
                  </a:extLst>
                </a:gridCol>
                <a:gridCol w="1626814">
                  <a:extLst>
                    <a:ext uri="{9D8B030D-6E8A-4147-A177-3AD203B41FA5}">
                      <a16:colId xmlns:a16="http://schemas.microsoft.com/office/drawing/2014/main" val="2077420837"/>
                    </a:ext>
                  </a:extLst>
                </a:gridCol>
                <a:gridCol w="1343890">
                  <a:extLst>
                    <a:ext uri="{9D8B030D-6E8A-4147-A177-3AD203B41FA5}">
                      <a16:colId xmlns:a16="http://schemas.microsoft.com/office/drawing/2014/main" val="3350457627"/>
                    </a:ext>
                  </a:extLst>
                </a:gridCol>
                <a:gridCol w="1060965">
                  <a:extLst>
                    <a:ext uri="{9D8B030D-6E8A-4147-A177-3AD203B41FA5}">
                      <a16:colId xmlns:a16="http://schemas.microsoft.com/office/drawing/2014/main" val="430275836"/>
                    </a:ext>
                  </a:extLst>
                </a:gridCol>
              </a:tblGrid>
              <a:tr h="503287">
                <a:tc rowSpan="2">
                  <a:txBody>
                    <a:bodyPr/>
                    <a:lstStyle/>
                    <a:p>
                      <a:pPr algn="l" fontAlgn="b"/>
                      <a:r>
                        <a:rPr lang="en-GB" sz="1400" b="0" i="0" u="none" strike="noStrike" noProof="0" dirty="0">
                          <a:solidFill>
                            <a:srgbClr val="000000"/>
                          </a:solidFill>
                          <a:effectLst/>
                          <a:latin typeface="Arial" panose="020B0604020202020204" pitchFamily="34" charset="0"/>
                        </a:rPr>
                        <a:t> </a:t>
                      </a:r>
                    </a:p>
                  </a:txBody>
                  <a:tcPr marL="6513" marR="6513" marT="6513" marB="39078"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lvl="0" algn="ctr" fontAlgn="b"/>
                      <a:r>
                        <a:rPr lang="en-GB" sz="1400" b="1" i="0" u="none" strike="noStrike" noProof="0" dirty="0">
                          <a:solidFill>
                            <a:schemeClr val="tx1"/>
                          </a:solidFill>
                          <a:effectLst/>
                          <a:latin typeface="Arial" panose="020B0604020202020204" pitchFamily="34" charset="0"/>
                          <a:cs typeface="Arial" panose="020B0604020202020204" pitchFamily="34" charset="0"/>
                        </a:rPr>
                        <a:t>Before sharing</a:t>
                      </a:r>
                    </a:p>
                  </a:txBody>
                  <a:tcPr marL="6513" marR="6513" marT="6513" marB="39078"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Sharing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gridSpan="3">
                  <a:txBody>
                    <a:bodyPr/>
                    <a:lstStyle/>
                    <a:p>
                      <a:pPr algn="ctr"/>
                      <a:r>
                        <a:rPr lang="en-GB" sz="1400" b="1" noProof="0" dirty="0">
                          <a:solidFill>
                            <a:schemeClr val="tx1"/>
                          </a:solidFill>
                          <a:latin typeface="Arial" panose="020B0604020202020204" pitchFamily="34" charset="0"/>
                          <a:cs typeface="Arial" panose="020B0604020202020204" pitchFamily="34" charset="0"/>
                        </a:rPr>
                        <a:t>After sharing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hMerge="1">
                  <a:txBody>
                    <a:bodyPr/>
                    <a:lstStyle/>
                    <a:p>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hMerge="1">
                  <a:txBody>
                    <a:bodyPr/>
                    <a:lstStyle/>
                    <a:p>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1897256923"/>
                  </a:ext>
                </a:extLst>
              </a:tr>
              <a:tr h="456681">
                <a:tc vMerge="1">
                  <a:txBody>
                    <a:bodyPr/>
                    <a:lstStyle/>
                    <a:p>
                      <a:pPr algn="l" fontAlgn="b"/>
                      <a:endParaRPr lang="fr-BE" sz="14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noProof="0" dirty="0">
                          <a:solidFill>
                            <a:srgbClr val="000000"/>
                          </a:solidFill>
                          <a:effectLst/>
                          <a:latin typeface="Arial" panose="020B0604020202020204" pitchFamily="34" charset="0"/>
                        </a:rPr>
                        <a:t>  Consumptions</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Allocated volumes</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Shared volumes consumed</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Allocated consumptions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Surplus</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3411896642"/>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Shared volume</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  -</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590908"/>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ctr"/>
                      <a:r>
                        <a:rPr lang="en-GB" sz="1400" b="0" i="0" u="none" strike="noStrike" noProof="0" dirty="0">
                          <a:solidFill>
                            <a:srgbClr val="000000"/>
                          </a:solidFill>
                          <a:effectLst/>
                          <a:latin typeface="Arial" panose="020B0604020202020204" pitchFamily="34" charset="0"/>
                        </a:rPr>
                        <a:t>160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400 – 40%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160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240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6773292"/>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300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200 – 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200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517924"/>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350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200 – 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200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807766"/>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120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200 – 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120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6441859"/>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Total</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930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680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220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4245327"/>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2CD4FC0-C837-EEE0-B63F-EF61C27925BE}"/>
              </a:ext>
            </a:extLst>
          </p:cNvPr>
          <p:cNvSpPr txBox="1"/>
          <p:nvPr/>
        </p:nvSpPr>
        <p:spPr>
          <a:xfrm>
            <a:off x="589585" y="349892"/>
            <a:ext cx="9938715" cy="461665"/>
          </a:xfrm>
          <a:prstGeom prst="rect">
            <a:avLst/>
          </a:prstGeom>
          <a:noFill/>
        </p:spPr>
        <p:txBody>
          <a:bodyPr wrap="square">
            <a:spAutoFit/>
          </a:bodyPr>
          <a:lstStyle/>
          <a:p>
            <a:r>
              <a:rPr lang="en-GB" sz="2400" b="1" noProof="0" dirty="0">
                <a:highlight>
                  <a:srgbClr val="FFFFFF"/>
                </a:highlight>
                <a:latin typeface="Arial" panose="020B0604020202020204" pitchFamily="34" charset="0"/>
                <a:cs typeface="Arial" panose="020B0604020202020204" pitchFamily="34" charset="0"/>
              </a:rPr>
              <a:t>Dynamic repartition key proportional to consumption</a:t>
            </a:r>
          </a:p>
        </p:txBody>
      </p:sp>
      <p:sp>
        <p:nvSpPr>
          <p:cNvPr id="27" name="ZoneTexte 26">
            <a:extLst>
              <a:ext uri="{FF2B5EF4-FFF2-40B4-BE49-F238E27FC236}">
                <a16:creationId xmlns:a16="http://schemas.microsoft.com/office/drawing/2014/main" id="{398777CB-526C-D8E6-B920-8CAC73493E8A}"/>
              </a:ext>
            </a:extLst>
          </p:cNvPr>
          <p:cNvSpPr txBox="1"/>
          <p:nvPr/>
        </p:nvSpPr>
        <p:spPr>
          <a:xfrm>
            <a:off x="589585" y="4587549"/>
            <a:ext cx="9481515" cy="707886"/>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Energy volumes are dynamically allocated among participants based on their energy consumption, as much as possible according to demand:</a:t>
            </a:r>
          </a:p>
        </p:txBody>
      </p:sp>
      <p:sp>
        <p:nvSpPr>
          <p:cNvPr id="28" name="Slide Number Placeholder 6">
            <a:extLst>
              <a:ext uri="{FF2B5EF4-FFF2-40B4-BE49-F238E27FC236}">
                <a16:creationId xmlns:a16="http://schemas.microsoft.com/office/drawing/2014/main" id="{B1883881-BA2F-DAC5-6D81-6482CDA76635}"/>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77</a:t>
            </a:fld>
            <a:endParaRPr lang="en-GB" sz="1350" spc="80" noProof="0" dirty="0"/>
          </a:p>
        </p:txBody>
      </p:sp>
      <p:graphicFrame>
        <p:nvGraphicFramePr>
          <p:cNvPr id="29" name="Tableau 28">
            <a:extLst>
              <a:ext uri="{FF2B5EF4-FFF2-40B4-BE49-F238E27FC236}">
                <a16:creationId xmlns:a16="http://schemas.microsoft.com/office/drawing/2014/main" id="{88FBC3C1-5DED-AE7A-8AB0-4604B08C5C4C}"/>
              </a:ext>
            </a:extLst>
          </p:cNvPr>
          <p:cNvGraphicFramePr>
            <a:graphicFrameLocks noGrp="1"/>
          </p:cNvGraphicFramePr>
          <p:nvPr>
            <p:extLst>
              <p:ext uri="{D42A27DB-BD31-4B8C-83A1-F6EECF244321}">
                <p14:modId xmlns:p14="http://schemas.microsoft.com/office/powerpoint/2010/main" val="834116726"/>
              </p:ext>
            </p:extLst>
          </p:nvPr>
        </p:nvGraphicFramePr>
        <p:xfrm>
          <a:off x="961375" y="1219587"/>
          <a:ext cx="8770649" cy="2842258"/>
        </p:xfrm>
        <a:graphic>
          <a:graphicData uri="http://schemas.openxmlformats.org/drawingml/2006/table">
            <a:tbl>
              <a:tblPr firstRow="1" bandRow="1">
                <a:tableStyleId>{5C22544A-7EE6-4342-B048-85BDC9FD1C3A}</a:tableStyleId>
              </a:tblPr>
              <a:tblGrid>
                <a:gridCol w="1556083">
                  <a:extLst>
                    <a:ext uri="{9D8B030D-6E8A-4147-A177-3AD203B41FA5}">
                      <a16:colId xmlns:a16="http://schemas.microsoft.com/office/drawing/2014/main" val="3584191075"/>
                    </a:ext>
                  </a:extLst>
                </a:gridCol>
                <a:gridCol w="1556083">
                  <a:extLst>
                    <a:ext uri="{9D8B030D-6E8A-4147-A177-3AD203B41FA5}">
                      <a16:colId xmlns:a16="http://schemas.microsoft.com/office/drawing/2014/main" val="3149378119"/>
                    </a:ext>
                  </a:extLst>
                </a:gridCol>
                <a:gridCol w="1626814">
                  <a:extLst>
                    <a:ext uri="{9D8B030D-6E8A-4147-A177-3AD203B41FA5}">
                      <a16:colId xmlns:a16="http://schemas.microsoft.com/office/drawing/2014/main" val="674403436"/>
                    </a:ext>
                  </a:extLst>
                </a:gridCol>
                <a:gridCol w="1626814">
                  <a:extLst>
                    <a:ext uri="{9D8B030D-6E8A-4147-A177-3AD203B41FA5}">
                      <a16:colId xmlns:a16="http://schemas.microsoft.com/office/drawing/2014/main" val="2077420837"/>
                    </a:ext>
                  </a:extLst>
                </a:gridCol>
                <a:gridCol w="1343890">
                  <a:extLst>
                    <a:ext uri="{9D8B030D-6E8A-4147-A177-3AD203B41FA5}">
                      <a16:colId xmlns:a16="http://schemas.microsoft.com/office/drawing/2014/main" val="3350457627"/>
                    </a:ext>
                  </a:extLst>
                </a:gridCol>
                <a:gridCol w="1060965">
                  <a:extLst>
                    <a:ext uri="{9D8B030D-6E8A-4147-A177-3AD203B41FA5}">
                      <a16:colId xmlns:a16="http://schemas.microsoft.com/office/drawing/2014/main" val="430275836"/>
                    </a:ext>
                  </a:extLst>
                </a:gridCol>
              </a:tblGrid>
              <a:tr h="503287">
                <a:tc rowSpan="2">
                  <a:txBody>
                    <a:bodyPr/>
                    <a:lstStyle/>
                    <a:p>
                      <a:pPr algn="l" fontAlgn="b"/>
                      <a:r>
                        <a:rPr lang="en-GB" sz="1400" b="0" i="0" u="none" strike="noStrike" noProof="0" dirty="0">
                          <a:solidFill>
                            <a:srgbClr val="000000"/>
                          </a:solidFill>
                          <a:effectLst/>
                          <a:latin typeface="Arial" panose="020B0604020202020204" pitchFamily="34" charset="0"/>
                        </a:rPr>
                        <a:t> </a:t>
                      </a:r>
                    </a:p>
                  </a:txBody>
                  <a:tcPr marL="6513" marR="6513" marT="6513" marB="39078"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lvl="0" algn="ctr" fontAlgn="b"/>
                      <a:r>
                        <a:rPr lang="en-GB" sz="1400" b="1" i="0" u="none" strike="noStrike" noProof="0" dirty="0">
                          <a:solidFill>
                            <a:schemeClr val="tx1"/>
                          </a:solidFill>
                          <a:effectLst/>
                          <a:latin typeface="Arial" panose="020B0604020202020204" pitchFamily="34" charset="0"/>
                          <a:cs typeface="Arial" panose="020B0604020202020204" pitchFamily="34" charset="0"/>
                        </a:rPr>
                        <a:t>Before sharing</a:t>
                      </a:r>
                    </a:p>
                  </a:txBody>
                  <a:tcPr marL="6513" marR="6513" marT="6513" marB="39078"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a:r>
                        <a:rPr lang="en-GB" sz="1400" b="1" noProof="0" dirty="0">
                          <a:solidFill>
                            <a:schemeClr val="tx1"/>
                          </a:solidFill>
                          <a:latin typeface="Arial" panose="020B0604020202020204" pitchFamily="34" charset="0"/>
                          <a:cs typeface="Arial" panose="020B0604020202020204" pitchFamily="34" charset="0"/>
                        </a:rPr>
                        <a:t>Sharing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gridSpan="3">
                  <a:txBody>
                    <a:bodyPr/>
                    <a:lstStyle/>
                    <a:p>
                      <a:pPr algn="ctr"/>
                      <a:r>
                        <a:rPr lang="en-GB" sz="1400" b="1" noProof="0" dirty="0">
                          <a:solidFill>
                            <a:schemeClr val="tx1"/>
                          </a:solidFill>
                          <a:latin typeface="Arial" panose="020B0604020202020204" pitchFamily="34" charset="0"/>
                          <a:cs typeface="Arial" panose="020B0604020202020204" pitchFamily="34" charset="0"/>
                        </a:rPr>
                        <a:t>After sharing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hMerge="1">
                  <a:txBody>
                    <a:bodyPr/>
                    <a:lstStyle/>
                    <a:p>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tc hMerge="1">
                  <a:txBody>
                    <a:bodyPr/>
                    <a:lstStyle/>
                    <a:p>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1897256923"/>
                  </a:ext>
                </a:extLst>
              </a:tr>
              <a:tr h="456681">
                <a:tc vMerge="1">
                  <a:txBody>
                    <a:bodyPr/>
                    <a:lstStyle/>
                    <a:p>
                      <a:pPr algn="l" fontAlgn="b"/>
                      <a:endParaRPr lang="fr-BE" sz="14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noProof="0" dirty="0">
                          <a:solidFill>
                            <a:srgbClr val="000000"/>
                          </a:solidFill>
                          <a:effectLst/>
                          <a:latin typeface="Arial" panose="020B0604020202020204" pitchFamily="34" charset="0"/>
                        </a:rPr>
                        <a:t>  Consumptions</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Allocated volumes</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Shared volumes consumed</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Allocated consumptions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tc>
                  <a:txBody>
                    <a:bodyPr/>
                    <a:lstStyle/>
                    <a:p>
                      <a:pPr algn="ctr" fontAlgn="ctr"/>
                      <a:r>
                        <a:rPr lang="en-GB" sz="1400" b="0" i="0" u="none" strike="noStrike" noProof="0" dirty="0">
                          <a:solidFill>
                            <a:srgbClr val="000000"/>
                          </a:solidFill>
                          <a:effectLst/>
                          <a:latin typeface="Arial" panose="020B0604020202020204" pitchFamily="34" charset="0"/>
                        </a:rPr>
                        <a:t>Surplus</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3411896642"/>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Shared volume</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  -</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590908"/>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ctr"/>
                      <a:r>
                        <a:rPr lang="en-GB" sz="1400" b="0" i="0" u="none" strike="noStrike" noProof="0" dirty="0">
                          <a:solidFill>
                            <a:srgbClr val="000000"/>
                          </a:solidFill>
                          <a:effectLst/>
                          <a:latin typeface="Arial" panose="020B0604020202020204" pitchFamily="34" charset="0"/>
                        </a:rPr>
                        <a:t>160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172 – 17.2%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160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6773292"/>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300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323 – 32.3%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300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23</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517924"/>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350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376 – 37.6%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350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26</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807766"/>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Participant 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120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129 – 12.9%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120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6441859"/>
                  </a:ext>
                </a:extLst>
              </a:tr>
              <a:tr h="313715">
                <a:tc>
                  <a:txBody>
                    <a:bodyPr/>
                    <a:lstStyle/>
                    <a:p>
                      <a:pPr algn="l" fontAlgn="b"/>
                      <a:r>
                        <a:rPr lang="en-GB" sz="1400" b="0" i="0" u="none" strike="noStrike" noProof="0" dirty="0">
                          <a:solidFill>
                            <a:srgbClr val="000000"/>
                          </a:solidFill>
                          <a:effectLst/>
                          <a:latin typeface="Arial" panose="020B0604020202020204" pitchFamily="34" charset="0"/>
                        </a:rPr>
                        <a:t>  Total</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F8FB"/>
                    </a:solidFill>
                  </a:tcPr>
                </a:tc>
                <a:tc>
                  <a:txBody>
                    <a:bodyPr/>
                    <a:lstStyle/>
                    <a:p>
                      <a:pPr algn="ctr" fontAlgn="b"/>
                      <a:r>
                        <a:rPr lang="en-GB" sz="1400" b="0" i="0" u="none" strike="noStrike" noProof="0" dirty="0">
                          <a:solidFill>
                            <a:srgbClr val="000000"/>
                          </a:solidFill>
                          <a:effectLst/>
                          <a:latin typeface="Arial" panose="020B0604020202020204" pitchFamily="34" charset="0"/>
                        </a:rPr>
                        <a:t>930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1,000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930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0" i="0" u="none" strike="noStrike" noProof="0" dirty="0">
                          <a:solidFill>
                            <a:srgbClr val="000000"/>
                          </a:solidFill>
                          <a:effectLst/>
                          <a:latin typeface="Arial" panose="020B0604020202020204" pitchFamily="34" charset="0"/>
                        </a:rPr>
                        <a:t>70</a:t>
                      </a:r>
                    </a:p>
                  </a:txBody>
                  <a:tcPr marL="7620" marR="7620" marT="76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4245327"/>
                  </a:ext>
                </a:extLst>
              </a:tr>
            </a:tbl>
          </a:graphicData>
        </a:graphic>
      </p:graphicFrame>
      <p:sp>
        <p:nvSpPr>
          <p:cNvPr id="30" name="object 3">
            <a:extLst>
              <a:ext uri="{FF2B5EF4-FFF2-40B4-BE49-F238E27FC236}">
                <a16:creationId xmlns:a16="http://schemas.microsoft.com/office/drawing/2014/main" id="{7E10EB8B-8ECD-D24A-9DEE-CA8B30F5CF87}"/>
              </a:ext>
            </a:extLst>
          </p:cNvPr>
          <p:cNvSpPr txBox="1"/>
          <p:nvPr/>
        </p:nvSpPr>
        <p:spPr>
          <a:xfrm>
            <a:off x="3323575" y="4122170"/>
            <a:ext cx="6366525" cy="267277"/>
          </a:xfrm>
          <a:prstGeom prst="rect">
            <a:avLst/>
          </a:prstGeom>
        </p:spPr>
        <p:txBody>
          <a:bodyPr vert="horz" wrap="square" lIns="0" tIns="23392" rIns="0" bIns="0" rtlCol="0">
            <a:spAutoFit/>
          </a:bodyPr>
          <a:lstStyle/>
          <a:p>
            <a:pPr marL="11139" marR="4456" algn="r">
              <a:lnSpc>
                <a:spcPts val="1851"/>
              </a:lnSpc>
              <a:spcBef>
                <a:spcPts val="184"/>
              </a:spcBef>
            </a:pPr>
            <a:r>
              <a:rPr lang="en-GB" sz="1600" spc="-4" noProof="0" dirty="0">
                <a:solidFill>
                  <a:schemeClr val="tx1"/>
                </a:solidFill>
                <a:latin typeface="Arial" panose="020B0604020202020204" pitchFamily="34" charset="0"/>
                <a:cs typeface="Arial" panose="020B0604020202020204" pitchFamily="34" charset="0"/>
              </a:rPr>
              <a:t>Energy</a:t>
            </a:r>
            <a:r>
              <a:rPr lang="en-GB" sz="1600" spc="-26" noProof="0" dirty="0">
                <a:solidFill>
                  <a:schemeClr val="tx1"/>
                </a:solidFill>
                <a:latin typeface="Arial" panose="020B0604020202020204" pitchFamily="34" charset="0"/>
                <a:cs typeface="Arial" panose="020B0604020202020204" pitchFamily="34" charset="0"/>
              </a:rPr>
              <a:t> </a:t>
            </a:r>
            <a:r>
              <a:rPr lang="en-GB" sz="1600" noProof="0" dirty="0">
                <a:solidFill>
                  <a:schemeClr val="tx1"/>
                </a:solidFill>
                <a:latin typeface="Arial" panose="020B0604020202020204" pitchFamily="34" charset="0"/>
                <a:cs typeface="Arial" panose="020B0604020202020204" pitchFamily="34" charset="0"/>
              </a:rPr>
              <a:t>actually</a:t>
            </a:r>
            <a:r>
              <a:rPr lang="en-GB" sz="1600" spc="-26"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shared:</a:t>
            </a:r>
            <a:r>
              <a:rPr lang="en-GB" sz="1600" spc="-22"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93%	Self-consumption:</a:t>
            </a:r>
            <a:r>
              <a:rPr lang="en-GB" sz="1600" noProof="0" dirty="0">
                <a:solidFill>
                  <a:schemeClr val="tx1"/>
                </a:solidFill>
                <a:latin typeface="Arial" panose="020B0604020202020204" pitchFamily="34" charset="0"/>
                <a:cs typeface="Arial" panose="020B0604020202020204" pitchFamily="34" charset="0"/>
              </a:rPr>
              <a:t> </a:t>
            </a:r>
            <a:r>
              <a:rPr lang="en-GB" sz="1600" spc="-4" noProof="0" dirty="0">
                <a:solidFill>
                  <a:schemeClr val="tx1"/>
                </a:solidFill>
                <a:latin typeface="Arial" panose="020B0604020202020204" pitchFamily="34" charset="0"/>
                <a:cs typeface="Arial" panose="020B0604020202020204" pitchFamily="34" charset="0"/>
              </a:rPr>
              <a:t>100%</a:t>
            </a:r>
            <a:endParaRPr lang="en-GB" sz="1600" noProof="0" dirty="0">
              <a:solidFill>
                <a:schemeClr val="tx1"/>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CFE19949-9C62-DEF6-982A-E4A26BB37AB8}"/>
              </a:ext>
            </a:extLst>
          </p:cNvPr>
          <p:cNvPicPr>
            <a:picLocks noChangeAspect="1"/>
          </p:cNvPicPr>
          <p:nvPr/>
        </p:nvPicPr>
        <p:blipFill>
          <a:blip r:embed="rId3"/>
          <a:srcRect t="-897" r="75685" b="70174"/>
          <a:stretch/>
        </p:blipFill>
        <p:spPr>
          <a:xfrm>
            <a:off x="4014438" y="5441732"/>
            <a:ext cx="2664523" cy="716808"/>
          </a:xfrm>
          <a:prstGeom prst="rect">
            <a:avLst/>
          </a:prstGeom>
        </p:spPr>
      </p:pic>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599AA38C-388E-3C7A-1B04-880C1DE91918}"/>
                  </a:ext>
                </a:extLst>
              </p:cNvPr>
              <p:cNvSpPr txBox="1"/>
              <p:nvPr/>
            </p:nvSpPr>
            <p:spPr>
              <a:xfrm>
                <a:off x="589584" y="6277993"/>
                <a:ext cx="9938715" cy="1323439"/>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sSub>
                      <m:sSubPr>
                        <m:ctrlPr>
                          <a:rPr lang="en-GB" sz="2000" i="1" noProof="0" smtClean="0">
                            <a:latin typeface="Cambria Math" panose="02040503050406030204" pitchFamily="18" charset="0"/>
                          </a:rPr>
                        </m:ctrlPr>
                      </m:sSubPr>
                      <m:e>
                        <m:r>
                          <a:rPr lang="en-GB" sz="2000" b="0" i="1" noProof="0" smtClean="0">
                            <a:latin typeface="Cambria Math" panose="02040503050406030204" pitchFamily="18" charset="0"/>
                          </a:rPr>
                          <m:t>𝑣</m:t>
                        </m:r>
                      </m:e>
                      <m:sub>
                        <m:r>
                          <a:rPr lang="en-GB" sz="2000" b="0" i="1" noProof="0" smtClean="0">
                            <a:latin typeface="Cambria Math" panose="02040503050406030204" pitchFamily="18" charset="0"/>
                          </a:rPr>
                          <m:t>𝑖</m:t>
                        </m:r>
                      </m:sub>
                    </m:sSub>
                  </m:oMath>
                </a14:m>
                <a:r>
                  <a:rPr lang="en-GB" sz="2000" noProof="0" dirty="0">
                    <a:latin typeface="Arial" panose="020B0604020202020204" pitchFamily="34" charset="0"/>
                    <a:cs typeface="Arial" panose="020B0604020202020204" pitchFamily="34" charset="0"/>
                  </a:rPr>
                  <a:t> is the volume allocated to participant </a:t>
                </a:r>
                <a14:m>
                  <m:oMath xmlns:m="http://schemas.openxmlformats.org/officeDocument/2006/math">
                    <m:r>
                      <a:rPr lang="en-GB" sz="2000" b="0" i="1" noProof="0" smtClean="0">
                        <a:latin typeface="Cambria Math" panose="02040503050406030204" pitchFamily="18" charset="0"/>
                      </a:rPr>
                      <m:t>𝑖</m:t>
                    </m:r>
                  </m:oMath>
                </a14:m>
                <a:endParaRPr lang="en-GB" sz="2000" noProof="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sSub>
                      <m:sSubPr>
                        <m:ctrlPr>
                          <a:rPr lang="en-GB" sz="2000" i="1" noProof="0" smtClean="0">
                            <a:latin typeface="Cambria Math" panose="02040503050406030204" pitchFamily="18" charset="0"/>
                          </a:rPr>
                        </m:ctrlPr>
                      </m:sSubPr>
                      <m:e>
                        <m:r>
                          <a:rPr lang="en-GB" sz="2000" b="0" i="1" noProof="0" smtClean="0">
                            <a:latin typeface="Cambria Math" panose="02040503050406030204" pitchFamily="18" charset="0"/>
                          </a:rPr>
                          <m:t>𝑐</m:t>
                        </m:r>
                      </m:e>
                      <m:sub>
                        <m:r>
                          <a:rPr lang="en-GB" sz="2000" b="0" i="1" noProof="0" smtClean="0">
                            <a:latin typeface="Cambria Math" panose="02040503050406030204" pitchFamily="18" charset="0"/>
                          </a:rPr>
                          <m:t>𝑖</m:t>
                        </m:r>
                      </m:sub>
                    </m:sSub>
                  </m:oMath>
                </a14:m>
                <a:r>
                  <a:rPr lang="en-GB" sz="2000" noProof="0" dirty="0">
                    <a:latin typeface="Arial" panose="020B0604020202020204" pitchFamily="34" charset="0"/>
                    <a:cs typeface="Arial" panose="020B0604020202020204" pitchFamily="34" charset="0"/>
                  </a:rPr>
                  <a:t> is the energy consumption of participant </a:t>
                </a:r>
                <a14:m>
                  <m:oMath xmlns:m="http://schemas.openxmlformats.org/officeDocument/2006/math">
                    <m:r>
                      <a:rPr lang="en-GB" sz="2000" b="0" i="1" noProof="0" smtClean="0">
                        <a:latin typeface="Cambria Math" panose="02040503050406030204" pitchFamily="18" charset="0"/>
                      </a:rPr>
                      <m:t>𝑖</m:t>
                    </m:r>
                  </m:oMath>
                </a14:m>
                <a:endParaRPr lang="en-GB" sz="2000" noProof="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14:m>
                  <m:oMath xmlns:m="http://schemas.openxmlformats.org/officeDocument/2006/math">
                    <m:r>
                      <a:rPr lang="en-GB" sz="2000" b="0" i="1" noProof="0" smtClean="0">
                        <a:latin typeface="Cambria Math" panose="02040503050406030204" pitchFamily="18" charset="0"/>
                        <a:cs typeface="Arial" panose="020B0604020202020204" pitchFamily="34" charset="0"/>
                      </a:rPr>
                      <m:t>𝑛</m:t>
                    </m:r>
                  </m:oMath>
                </a14:m>
                <a:r>
                  <a:rPr lang="en-GB" sz="2000" noProof="0" dirty="0">
                    <a:latin typeface="Arial" panose="020B0604020202020204" pitchFamily="34" charset="0"/>
                    <a:cs typeface="Arial" panose="020B0604020202020204" pitchFamily="34" charset="0"/>
                  </a:rPr>
                  <a:t> is the number of participants</a:t>
                </a:r>
              </a:p>
              <a:p>
                <a:pPr marL="342900" indent="-342900">
                  <a:buFont typeface="Arial" panose="020B0604020202020204" pitchFamily="34" charset="0"/>
                  <a:buChar char="•"/>
                </a:pPr>
                <a14:m>
                  <m:oMath xmlns:m="http://schemas.openxmlformats.org/officeDocument/2006/math">
                    <m:r>
                      <a:rPr lang="en-GB" sz="2000" b="0" i="1" noProof="0" smtClean="0">
                        <a:latin typeface="Cambria Math" panose="02040503050406030204" pitchFamily="18" charset="0"/>
                        <a:cs typeface="Arial" panose="020B0604020202020204" pitchFamily="34" charset="0"/>
                      </a:rPr>
                      <m:t>𝑉</m:t>
                    </m:r>
                  </m:oMath>
                </a14:m>
                <a:r>
                  <a:rPr lang="en-GB" sz="2000" noProof="0" dirty="0">
                    <a:latin typeface="Arial" panose="020B0604020202020204" pitchFamily="34" charset="0"/>
                    <a:cs typeface="Arial" panose="020B0604020202020204" pitchFamily="34" charset="0"/>
                  </a:rPr>
                  <a:t> is the total volume to be shared among participants</a:t>
                </a:r>
              </a:p>
            </p:txBody>
          </p:sp>
        </mc:Choice>
        <mc:Fallback xmlns="">
          <p:sp>
            <p:nvSpPr>
              <p:cNvPr id="3" name="ZoneTexte 2">
                <a:extLst>
                  <a:ext uri="{FF2B5EF4-FFF2-40B4-BE49-F238E27FC236}">
                    <a16:creationId xmlns:a16="http://schemas.microsoft.com/office/drawing/2014/main" id="{599AA38C-388E-3C7A-1B04-880C1DE91918}"/>
                  </a:ext>
                </a:extLst>
              </p:cNvPr>
              <p:cNvSpPr txBox="1">
                <a:spLocks noRot="1" noChangeAspect="1" noMove="1" noResize="1" noEditPoints="1" noAdjustHandles="1" noChangeArrowheads="1" noChangeShapeType="1" noTextEdit="1"/>
              </p:cNvSpPr>
              <p:nvPr/>
            </p:nvSpPr>
            <p:spPr>
              <a:xfrm>
                <a:off x="589584" y="6277993"/>
                <a:ext cx="9938715" cy="1323439"/>
              </a:xfrm>
              <a:prstGeom prst="rect">
                <a:avLst/>
              </a:prstGeom>
              <a:blipFill>
                <a:blip r:embed="rId4"/>
                <a:stretch>
                  <a:fillRect l="-552" t="-2304" b="-7834"/>
                </a:stretch>
              </a:blipFill>
            </p:spPr>
            <p:txBody>
              <a:bodyPr/>
              <a:lstStyle/>
              <a:p>
                <a:r>
                  <a:rPr lang="en-GB">
                    <a:noFill/>
                  </a:rPr>
                  <a:t> </a:t>
                </a:r>
              </a:p>
            </p:txBody>
          </p:sp>
        </mc:Fallback>
      </mc:AlternateContent>
    </p:spTree>
  </p:cSld>
  <p:clrMapOvr>
    <a:masterClrMapping/>
  </p:clrMapOvr>
  <p:extLst>
    <p:ext uri="{6950BFC3-D8DA-4A85-94F7-54DA5524770B}">
      <p188:commentRel xmlns:p188="http://schemas.microsoft.com/office/powerpoint/2018/8/main" r:id="rId2"/>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5D24259-B3A0-B193-7B5E-180BABE6171D}"/>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Fairness aspect for the choice of the repartition key </a:t>
            </a:r>
          </a:p>
        </p:txBody>
      </p:sp>
      <p:sp>
        <p:nvSpPr>
          <p:cNvPr id="11" name="ZoneTexte 10">
            <a:extLst>
              <a:ext uri="{FF2B5EF4-FFF2-40B4-BE49-F238E27FC236}">
                <a16:creationId xmlns:a16="http://schemas.microsoft.com/office/drawing/2014/main" id="{4D5B1CB7-135E-841E-8ACC-17C414A2CF2E}"/>
              </a:ext>
            </a:extLst>
          </p:cNvPr>
          <p:cNvSpPr txBox="1"/>
          <p:nvPr/>
        </p:nvSpPr>
        <p:spPr>
          <a:xfrm>
            <a:off x="589585" y="1722755"/>
            <a:ext cx="9481516" cy="5016758"/>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choice of the repartition key is crucial for the energy community and must be thoroughly discussed in advance.</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 fairness of the dynamic key can be questioned. While the distribution may be optimal from an external perspective (e.g., environmental and community benefits), </a:t>
            </a:r>
            <a:r>
              <a:rPr lang="en-GB" sz="2000" b="1" noProof="0" dirty="0">
                <a:latin typeface="Arial" panose="020B0604020202020204" pitchFamily="34" charset="0"/>
                <a:cs typeface="Arial" panose="020B0604020202020204" pitchFamily="34" charset="0"/>
              </a:rPr>
              <a:t>it might not seem fair from an internal perspective</a:t>
            </a:r>
            <a:r>
              <a:rPr lang="en-GB" sz="2000" noProof="0" dirty="0">
                <a:latin typeface="Arial" panose="020B0604020202020204" pitchFamily="34" charset="0"/>
                <a:cs typeface="Arial" panose="020B0604020202020204" pitchFamily="34" charset="0"/>
              </a:rPr>
              <a:t>. For example, one might ask: “Why does my neighbour, who consumes more electricity and who is less attentive, end up saving more?”</a:t>
            </a:r>
          </a:p>
          <a:p>
            <a:pPr algn="just"/>
            <a:endParaRPr lang="en-GB" sz="2000" noProof="0" dirty="0">
              <a:latin typeface="Arial" panose="020B0604020202020204" pitchFamily="34" charset="0"/>
              <a:cs typeface="Arial" panose="020B0604020202020204" pitchFamily="34" charset="0"/>
            </a:endParaRPr>
          </a:p>
          <a:p>
            <a:pPr algn="just"/>
            <a:r>
              <a:rPr lang="en-US" sz="2000" dirty="0"/>
              <a:t>The </a:t>
            </a:r>
            <a:r>
              <a:rPr lang="en-US" sz="2000" dirty="0" err="1"/>
              <a:t>CWaPE</a:t>
            </a:r>
            <a:r>
              <a:rPr lang="en-US" sz="2000" dirty="0"/>
              <a:t> specifies that up to three repartition keys can be used simultaneously, but no more. The first key is applied, followed by a second key for the remaining unallocated energy, and finally, a third key if needed. For example, one might first use a fixed repartition key and then apply a dynamic key to allocate the remaining unused energy.</a:t>
            </a:r>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Another important factor is the pricing of the shared energy.</a:t>
            </a:r>
          </a:p>
        </p:txBody>
      </p:sp>
      <p:sp>
        <p:nvSpPr>
          <p:cNvPr id="12" name="Slide Number Placeholder 6">
            <a:extLst>
              <a:ext uri="{FF2B5EF4-FFF2-40B4-BE49-F238E27FC236}">
                <a16:creationId xmlns:a16="http://schemas.microsoft.com/office/drawing/2014/main" id="{64D81AAC-4EAB-590E-75E8-BB5CC26A4685}"/>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78</a:t>
            </a:fld>
            <a:endParaRPr lang="en-GB" sz="1350" spc="80" noProof="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2D73098-2CF5-CF4E-B907-7D98DEFB5B07}"/>
              </a:ext>
            </a:extLst>
          </p:cNvPr>
          <p:cNvSpPr txBox="1"/>
          <p:nvPr/>
        </p:nvSpPr>
        <p:spPr>
          <a:xfrm>
            <a:off x="589585" y="349892"/>
            <a:ext cx="78813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Pricing aspect for the choice of the repartition key </a:t>
            </a:r>
          </a:p>
        </p:txBody>
      </p:sp>
      <p:sp>
        <p:nvSpPr>
          <p:cNvPr id="14" name="ZoneTexte 13">
            <a:extLst>
              <a:ext uri="{FF2B5EF4-FFF2-40B4-BE49-F238E27FC236}">
                <a16:creationId xmlns:a16="http://schemas.microsoft.com/office/drawing/2014/main" id="{86650296-8DAD-5A62-CCD6-C78C3F747D83}"/>
              </a:ext>
            </a:extLst>
          </p:cNvPr>
          <p:cNvSpPr txBox="1"/>
          <p:nvPr/>
        </p:nvSpPr>
        <p:spPr>
          <a:xfrm>
            <a:off x="589585" y="1283808"/>
            <a:ext cx="9481515" cy="6017032"/>
          </a:xfrm>
          <a:prstGeom prst="rect">
            <a:avLst/>
          </a:prstGeom>
          <a:noFill/>
        </p:spPr>
        <p:txBody>
          <a:bodyPr wrap="square">
            <a:spAutoFit/>
          </a:bodyPr>
          <a:lstStyle/>
          <a:p>
            <a:pPr algn="just"/>
            <a:r>
              <a:rPr lang="en-GB" sz="2000" noProof="0" dirty="0"/>
              <a:t>Let us go back to the energy-sharing model within a condominium. The excess electricity produced by the PV system on the building's roof, which is not consumed by the owners, is sold to the tenants who participate in the energy community. The revenue from selling the excess electricity goes to the owners.</a:t>
            </a:r>
          </a:p>
          <a:p>
            <a:pPr algn="just"/>
            <a:endParaRPr lang="en-GB" sz="2000" noProof="0" dirty="0"/>
          </a:p>
          <a:p>
            <a:pPr algn="just"/>
            <a:r>
              <a:rPr lang="en-GB" sz="2000" noProof="0" dirty="0"/>
              <a:t>The main factors for setting the price of the shared electricity are:</a:t>
            </a:r>
          </a:p>
          <a:p>
            <a:pPr algn="just"/>
            <a:endParaRPr lang="en-GB" sz="500" noProof="0" dirty="0"/>
          </a:p>
          <a:p>
            <a:pPr marL="514350" indent="-514350" algn="just">
              <a:buAutoNum type="romanLcParenBoth"/>
            </a:pPr>
            <a:r>
              <a:rPr lang="en-GB" sz="2000" b="1" noProof="0" dirty="0"/>
              <a:t>the price of energy on the external market</a:t>
            </a:r>
            <a:endParaRPr lang="en-GB" sz="2000" noProof="0" dirty="0"/>
          </a:p>
          <a:p>
            <a:pPr marL="514350" indent="-514350" algn="just">
              <a:buAutoNum type="romanLcParenBoth"/>
            </a:pPr>
            <a:r>
              <a:rPr lang="en-GB" sz="2000" b="1" noProof="0" dirty="0"/>
              <a:t>the investment made and the desired profitability</a:t>
            </a:r>
            <a:endParaRPr lang="en-GB" sz="2000" noProof="0" dirty="0"/>
          </a:p>
          <a:p>
            <a:pPr algn="just"/>
            <a:endParaRPr lang="en-GB" sz="2000" noProof="0" dirty="0"/>
          </a:p>
          <a:p>
            <a:pPr algn="just"/>
            <a:endParaRPr lang="en-GB" sz="1000" noProof="0" dirty="0"/>
          </a:p>
          <a:p>
            <a:pPr algn="just"/>
            <a:r>
              <a:rPr lang="en-GB" sz="2000" noProof="0" dirty="0"/>
              <a:t>For energy-sharing to be effective, it is essential that both parties (owners and tenants) benefit.</a:t>
            </a:r>
          </a:p>
          <a:p>
            <a:pPr algn="just"/>
            <a:endParaRPr lang="en-GB" sz="1000" noProof="0" dirty="0"/>
          </a:p>
          <a:p>
            <a:pPr algn="just"/>
            <a:r>
              <a:rPr lang="en-GB" sz="2000" noProof="0" dirty="0"/>
              <a:t>If the price is set too low, tenants will make greater savings, but this may discourage the owners, possibly putting the project at risk.</a:t>
            </a:r>
          </a:p>
          <a:p>
            <a:pPr algn="just"/>
            <a:endParaRPr lang="en-GB" sz="1000" noProof="0" dirty="0"/>
          </a:p>
          <a:p>
            <a:pPr algn="just"/>
            <a:r>
              <a:rPr lang="en-GB" sz="2000" noProof="0" dirty="0"/>
              <a:t>On the other hand, if the price is too high, the owners will increase their revenue from energy sales, but this may discourage tenants, leading to reduced energy consumption.</a:t>
            </a:r>
          </a:p>
          <a:p>
            <a:pPr algn="just"/>
            <a:endParaRPr lang="en-GB" sz="1000" noProof="0" dirty="0"/>
          </a:p>
          <a:p>
            <a:pPr algn="just"/>
            <a:r>
              <a:rPr lang="en-GB" sz="2000" noProof="0" dirty="0"/>
              <a:t>This creates </a:t>
            </a:r>
            <a:r>
              <a:rPr lang="en-GB" sz="2000" b="1" noProof="0" dirty="0"/>
              <a:t>a kind of balance between the interests of owners and tenants</a:t>
            </a:r>
            <a:r>
              <a:rPr lang="en-GB" sz="2000" noProof="0" dirty="0"/>
              <a:t>.</a:t>
            </a:r>
          </a:p>
        </p:txBody>
      </p:sp>
      <p:sp>
        <p:nvSpPr>
          <p:cNvPr id="15" name="Slide Number Placeholder 6">
            <a:extLst>
              <a:ext uri="{FF2B5EF4-FFF2-40B4-BE49-F238E27FC236}">
                <a16:creationId xmlns:a16="http://schemas.microsoft.com/office/drawing/2014/main" id="{B0145461-EC80-3BCE-5565-EA9A019DD196}"/>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79</a:t>
            </a:fld>
            <a:endParaRPr lang="en-GB" sz="1350" spc="80" noProof="0" dirty="0"/>
          </a:p>
        </p:txBody>
      </p:sp>
    </p:spTree>
    <p:extLst>
      <p:ext uri="{BB962C8B-B14F-4D97-AF65-F5344CB8AC3E}">
        <p14:creationId xmlns:p14="http://schemas.microsoft.com/office/powerpoint/2010/main" val="356441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1C63781-6139-1436-C0E2-413DB8AF2A39}"/>
              </a:ext>
            </a:extLst>
          </p:cNvPr>
          <p:cNvSpPr txBox="1"/>
          <p:nvPr/>
        </p:nvSpPr>
        <p:spPr>
          <a:xfrm>
            <a:off x="589585" y="349892"/>
            <a:ext cx="9421673" cy="461665"/>
          </a:xfrm>
          <a:prstGeom prst="rect">
            <a:avLst/>
          </a:prstGeom>
          <a:noFill/>
        </p:spPr>
        <p:txBody>
          <a:bodyPr wrap="square">
            <a:spAutoFit/>
          </a:bodyPr>
          <a:lstStyle/>
          <a:p>
            <a:r>
              <a:rPr lang="en-GB" sz="2400" b="1" noProof="0" dirty="0"/>
              <a:t>Catalysing the growth of renewable energy in Europe</a:t>
            </a:r>
            <a:endParaRPr lang="en-GB" sz="2400" b="1" noProof="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ADD51B20-EB4F-6A45-53AE-1F0AA33A481D}"/>
              </a:ext>
            </a:extLst>
          </p:cNvPr>
          <p:cNvSpPr txBox="1"/>
          <p:nvPr/>
        </p:nvSpPr>
        <p:spPr>
          <a:xfrm>
            <a:off x="589585" y="1356988"/>
            <a:ext cx="9421672" cy="5847755"/>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Key European directives for deploying renewable energy:</a:t>
            </a:r>
            <a:endParaRPr lang="en-GB" sz="2000" b="1" noProof="0" dirty="0"/>
          </a:p>
          <a:p>
            <a:pPr marL="342900" indent="-342900" algn="just">
              <a:buFont typeface="Arial" panose="020B0604020202020204" pitchFamily="34" charset="0"/>
              <a:buChar char="•"/>
            </a:pPr>
            <a:endParaRPr lang="en-GB" sz="1200" b="1" noProof="0" dirty="0"/>
          </a:p>
          <a:p>
            <a:pPr marL="342900" indent="-342900" algn="just">
              <a:buFont typeface="Arial" panose="020B0604020202020204" pitchFamily="34" charset="0"/>
              <a:buChar char="•"/>
            </a:pPr>
            <a:r>
              <a:rPr lang="en-GB" sz="2000" b="1" noProof="0" dirty="0"/>
              <a:t>Directive 2009/28/EC </a:t>
            </a:r>
            <a:r>
              <a:rPr lang="en-GB" sz="2000" noProof="0" dirty="0"/>
              <a:t>sets targets for the share of renewable energy in the EU's total energy consumption, aiming for 20% by 2020. Additional goals were included in the 2020 Climate and Energy Package, which aimed to reduce greenhouse gas emissions by 20% and improve energy efficiency by 20%.</a:t>
            </a:r>
          </a:p>
          <a:p>
            <a:pPr algn="just"/>
            <a:endParaRPr lang="en-GB" sz="1200" noProof="0" dirty="0"/>
          </a:p>
          <a:p>
            <a:pPr marL="342900" indent="-342900" algn="just">
              <a:buFont typeface="Arial" panose="020B0604020202020204" pitchFamily="34" charset="0"/>
              <a:buChar char="•"/>
            </a:pPr>
            <a:r>
              <a:rPr lang="en-GB" sz="2000" b="1" noProof="0" dirty="0"/>
              <a:t>Directive 2018/2001 </a:t>
            </a:r>
            <a:r>
              <a:rPr lang="en-GB" sz="2000" noProof="0" dirty="0"/>
              <a:t>replaced and enhanced Directive 2009/28/EC, setting a new binding target of 32% renewable energy in total consumption by 2030.</a:t>
            </a:r>
          </a:p>
          <a:p>
            <a:pPr algn="just"/>
            <a:endParaRPr lang="en-GB" sz="1200" noProof="0" dirty="0"/>
          </a:p>
          <a:p>
            <a:pPr marL="342900" indent="-342900" algn="just">
              <a:buFont typeface="Arial" panose="020B0604020202020204" pitchFamily="34" charset="0"/>
              <a:buChar char="•"/>
            </a:pPr>
            <a:r>
              <a:rPr lang="en-GB" sz="2000" b="1" noProof="0" dirty="0"/>
              <a:t>The European Green Deal </a:t>
            </a:r>
            <a:r>
              <a:rPr lang="en-GB" sz="2000" noProof="0" dirty="0"/>
              <a:t>(2019), although not a directive or regulation itself, includes strategies and legislative initiatives aimed at achieving climate neutrality by 2050. The EU has committed to reducing its emissions by 55% by 2030 compared to 1990 levels.</a:t>
            </a:r>
          </a:p>
          <a:p>
            <a:pPr marL="342900" indent="-342900" algn="just">
              <a:buFont typeface="Arial" panose="020B0604020202020204" pitchFamily="34" charset="0"/>
              <a:buChar char="•"/>
            </a:pPr>
            <a:r>
              <a:rPr lang="en-GB" sz="2000" noProof="0" dirty="0"/>
              <a:t>To achieve these targets, various programmes are available. For example, </a:t>
            </a:r>
            <a:r>
              <a:rPr lang="en-GB" sz="2000" noProof="0" dirty="0" err="1"/>
              <a:t>InvestEU</a:t>
            </a:r>
            <a:r>
              <a:rPr lang="en-GB" sz="2000" noProof="0" dirty="0"/>
              <a:t> aims to mobilise private investments in sustainable and innovative projects across Europe.</a:t>
            </a:r>
          </a:p>
          <a:p>
            <a:pPr algn="just"/>
            <a:endParaRPr lang="en-GB" sz="2000" noProof="0" dirty="0"/>
          </a:p>
          <a:p>
            <a:pPr algn="just"/>
            <a:r>
              <a:rPr lang="en-GB" sz="2000" noProof="0" dirty="0"/>
              <a:t>The aspects of these and other directives related to energy communities will be addressed later in Part VI.</a:t>
            </a:r>
          </a:p>
        </p:txBody>
      </p:sp>
      <p:sp>
        <p:nvSpPr>
          <p:cNvPr id="2" name="Slide Number Placeholder 6">
            <a:extLst>
              <a:ext uri="{FF2B5EF4-FFF2-40B4-BE49-F238E27FC236}">
                <a16:creationId xmlns:a16="http://schemas.microsoft.com/office/drawing/2014/main" id="{9F9F94CD-2D05-0FF0-2F6B-E6668457CB6F}"/>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a:t>
            </a:fld>
            <a:endParaRPr lang="en-GB" sz="1350" spc="80" noProof="0" dirty="0"/>
          </a:p>
        </p:txBody>
      </p:sp>
      <p:sp>
        <p:nvSpPr>
          <p:cNvPr id="5" name="Rectangle 4">
            <a:extLst>
              <a:ext uri="{FF2B5EF4-FFF2-40B4-BE49-F238E27FC236}">
                <a16:creationId xmlns:a16="http://schemas.microsoft.com/office/drawing/2014/main" id="{977DA98B-862F-B29D-6EDF-FA21EB8B3049}"/>
              </a:ext>
            </a:extLst>
          </p:cNvPr>
          <p:cNvSpPr/>
          <p:nvPr/>
        </p:nvSpPr>
        <p:spPr>
          <a:xfrm>
            <a:off x="682143" y="5387975"/>
            <a:ext cx="120650" cy="1720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768270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D8EEE23-A7FD-0A51-F51B-AA88580530B6}"/>
              </a:ext>
            </a:extLst>
          </p:cNvPr>
          <p:cNvSpPr txBox="1"/>
          <p:nvPr/>
        </p:nvSpPr>
        <p:spPr>
          <a:xfrm>
            <a:off x="584810" y="2143458"/>
            <a:ext cx="9486290" cy="4401205"/>
          </a:xfrm>
          <a:prstGeom prst="rect">
            <a:avLst/>
          </a:prstGeom>
          <a:noFill/>
        </p:spPr>
        <p:txBody>
          <a:bodyPr wrap="square">
            <a:spAutoFit/>
          </a:bodyPr>
          <a:lstStyle/>
          <a:p>
            <a:pPr algn="just"/>
            <a:r>
              <a:rPr lang="en-GB" sz="2000" noProof="0" dirty="0"/>
              <a:t>Renewable energy contributions and taxes are applied uniformly to both shared and retailer-supplied energy, meaning that shared energy does not reduce these costs, except in the case of energy-sharing within a condominium, where specific grid fee reductions apply.</a:t>
            </a:r>
          </a:p>
          <a:p>
            <a:pPr algn="just"/>
            <a:endParaRPr lang="en-GB" sz="2000" noProof="0" dirty="0"/>
          </a:p>
          <a:p>
            <a:pPr algn="just"/>
            <a:r>
              <a:rPr lang="en-GB" sz="2000" noProof="0" dirty="0">
                <a:latin typeface="Arial" panose="020B0604020202020204" pitchFamily="34" charset="0"/>
                <a:cs typeface="Arial" panose="020B0604020202020204" pitchFamily="34" charset="0"/>
              </a:rPr>
              <a:t>According to the tariff methodology for DSOs in the Walloon Region, applicable for the 2025-2029 regulatory period and adopted by </a:t>
            </a:r>
            <a:r>
              <a:rPr lang="en-GB" sz="2000" noProof="0" dirty="0" err="1">
                <a:latin typeface="Arial" panose="020B0604020202020204" pitchFamily="34" charset="0"/>
                <a:cs typeface="Arial" panose="020B0604020202020204" pitchFamily="34" charset="0"/>
              </a:rPr>
              <a:t>CWaPE</a:t>
            </a:r>
            <a:r>
              <a:rPr lang="en-GB" sz="2000" noProof="0" dirty="0">
                <a:latin typeface="Arial" panose="020B0604020202020204" pitchFamily="34" charset="0"/>
                <a:cs typeface="Arial" panose="020B0604020202020204" pitchFamily="34" charset="0"/>
              </a:rPr>
              <a:t> on May 31, 2023, </a:t>
            </a:r>
            <a:r>
              <a:rPr lang="en-GB" sz="2000" b="1" u="sng" noProof="0" dirty="0">
                <a:latin typeface="Arial" panose="020B0604020202020204" pitchFamily="34" charset="0"/>
                <a:cs typeface="Arial" panose="020B0604020202020204" pitchFamily="34" charset="0"/>
              </a:rPr>
              <a:t>grid fees are reduced by 80% for shared energy in the case of energy-sharing within a condominium.</a:t>
            </a:r>
          </a:p>
          <a:p>
            <a:pPr algn="just"/>
            <a:endParaRPr lang="en-GB" sz="2000" noProof="0" dirty="0">
              <a:latin typeface="Arial" panose="020B0604020202020204" pitchFamily="34" charset="0"/>
              <a:cs typeface="Arial" panose="020B0604020202020204" pitchFamily="34" charset="0"/>
            </a:endParaRP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To simplify administration, </a:t>
            </a:r>
            <a:r>
              <a:rPr lang="en-GB" sz="2000" b="1" noProof="0" dirty="0"/>
              <a:t>all charges, including those for shared energy are invoiced through the retailer</a:t>
            </a:r>
            <a:r>
              <a:rPr lang="en-GB" sz="2000" noProof="0" dirty="0"/>
              <a:t> who provides a single invoice that includes both grid-supplied and shared energy costs.</a:t>
            </a:r>
            <a:endParaRPr lang="en-GB" sz="2000" noProof="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D4D378DD-7A49-4B5A-B391-C3371B1E882F}"/>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Charges on shared energy in an energy community</a:t>
            </a:r>
          </a:p>
        </p:txBody>
      </p:sp>
      <p:sp>
        <p:nvSpPr>
          <p:cNvPr id="15" name="Slide Number Placeholder 6">
            <a:extLst>
              <a:ext uri="{FF2B5EF4-FFF2-40B4-BE49-F238E27FC236}">
                <a16:creationId xmlns:a16="http://schemas.microsoft.com/office/drawing/2014/main" id="{34D7F723-0E21-08E3-FEF5-302E7D6D6E46}"/>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80</a:t>
            </a:fld>
            <a:endParaRPr lang="en-GB" sz="1350" spc="80" noProof="0" dirty="0"/>
          </a:p>
        </p:txBody>
      </p:sp>
    </p:spTree>
  </p:cSld>
  <p:clrMapOvr>
    <a:masterClrMapping/>
  </p:clrMapOvr>
  <p:extLst>
    <p:ext uri="{6950BFC3-D8DA-4A85-94F7-54DA5524770B}">
      <p188:commentRel xmlns:p188="http://schemas.microsoft.com/office/powerpoint/2018/8/main" r:id="rId2"/>
    </p:ext>
  </p:extLs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F5329FF-ADE1-9C6A-ED16-81B653C2C141}"/>
              </a:ext>
            </a:extLst>
          </p:cNvPr>
          <p:cNvSpPr txBox="1"/>
          <p:nvPr/>
        </p:nvSpPr>
        <p:spPr>
          <a:xfrm>
            <a:off x="589585" y="1882775"/>
            <a:ext cx="9481515" cy="4708981"/>
          </a:xfrm>
          <a:prstGeom prst="rect">
            <a:avLst/>
          </a:prstGeom>
          <a:noFill/>
        </p:spPr>
        <p:txBody>
          <a:bodyPr wrap="square">
            <a:spAutoFit/>
          </a:bodyPr>
          <a:lstStyle/>
          <a:p>
            <a:pPr algn="just"/>
            <a:r>
              <a:rPr lang="en-GB" sz="2000" noProof="0" dirty="0"/>
              <a:t>Mr. Dupont decides to move to a condominium in the city, becoming a tenant. The condominium is equipped with PV panels, and an energy-sharing arrangement is in place. Mr. Dupont wants to participate in it.</a:t>
            </a:r>
          </a:p>
          <a:p>
            <a:pPr algn="just"/>
            <a:endParaRPr lang="en-GB" sz="2000" noProof="0" dirty="0"/>
          </a:p>
          <a:p>
            <a:pPr algn="just"/>
            <a:r>
              <a:rPr lang="en-GB" sz="2000" noProof="0" dirty="0"/>
              <a:t>Let us compare the price of electricity purchased from the retailer to the price of electricity purchased under the energy-sharing arrangement, considering one peak hour.</a:t>
            </a:r>
          </a:p>
          <a:p>
            <a:pPr algn="just"/>
            <a:endParaRPr lang="en-GB" sz="2000" noProof="0" dirty="0">
              <a:latin typeface="Arial" panose="020B0604020202020204" pitchFamily="34" charset="0"/>
              <a:cs typeface="Arial" panose="020B0604020202020204" pitchFamily="34" charset="0"/>
            </a:endParaRPr>
          </a:p>
          <a:p>
            <a:pPr algn="just"/>
            <a:r>
              <a:rPr lang="en-GB" sz="2000" u="sng" noProof="0" dirty="0">
                <a:latin typeface="Arial" panose="020B0604020202020204" pitchFamily="34" charset="0"/>
                <a:cs typeface="Arial" panose="020B0604020202020204" pitchFamily="34" charset="0"/>
              </a:rPr>
              <a:t>Data:</a:t>
            </a:r>
          </a:p>
          <a:p>
            <a:pPr algn="just"/>
            <a:endParaRPr lang="en-GB" sz="1000" noProof="0" dirty="0">
              <a:latin typeface="Arial" panose="020B0604020202020204" pitchFamily="34" charset="0"/>
              <a:cs typeface="Arial" panose="020B0604020202020204" pitchFamily="34" charset="0"/>
            </a:endParaRPr>
          </a:p>
          <a:p>
            <a:pPr marL="514350" indent="-514350" algn="just">
              <a:buAutoNum type="romanLcParenBoth"/>
            </a:pPr>
            <a:r>
              <a:rPr lang="en-GB" sz="2000" noProof="0" dirty="0">
                <a:latin typeface="Arial" panose="020B0604020202020204" pitchFamily="34" charset="0"/>
                <a:cs typeface="Arial" panose="020B0604020202020204" pitchFamily="34" charset="0"/>
              </a:rPr>
              <a:t>Mr. Dupont's consumption remains exactly the same</a:t>
            </a:r>
          </a:p>
          <a:p>
            <a:pPr marL="514350" indent="-514350" algn="just">
              <a:buAutoNum type="romanLcParenBoth"/>
            </a:pPr>
            <a:endParaRPr lang="en-GB" sz="1000" noProof="0" dirty="0">
              <a:latin typeface="Arial" panose="020B0604020202020204" pitchFamily="34" charset="0"/>
              <a:cs typeface="Arial" panose="020B0604020202020204" pitchFamily="34" charset="0"/>
            </a:endParaRPr>
          </a:p>
          <a:p>
            <a:pPr marL="514350" indent="-514350" algn="just">
              <a:buAutoNum type="romanLcParenBoth"/>
            </a:pPr>
            <a:r>
              <a:rPr lang="en-GB" sz="2000" noProof="0" dirty="0"/>
              <a:t>The costs applied to the different components of Mr. Dupont's bill are based on the same tariff sheet (see page 49)</a:t>
            </a:r>
          </a:p>
          <a:p>
            <a:pPr marL="514350" indent="-514350" algn="just">
              <a:buAutoNum type="romanLcParenBoth"/>
            </a:pPr>
            <a:endParaRPr lang="en-GB" sz="1000" noProof="0" dirty="0"/>
          </a:p>
          <a:p>
            <a:pPr marL="514350" indent="-514350" algn="just">
              <a:buAutoNum type="romanLcParenBoth"/>
            </a:pPr>
            <a:r>
              <a:rPr lang="en-GB" sz="2000" noProof="0" dirty="0">
                <a:latin typeface="Arial" panose="020B0604020202020204" pitchFamily="34" charset="0"/>
                <a:cs typeface="Arial" panose="020B0604020202020204" pitchFamily="34" charset="0"/>
              </a:rPr>
              <a:t>The excess production from the PV system is sold at a price of 15 €c/kWh</a:t>
            </a:r>
          </a:p>
        </p:txBody>
      </p:sp>
      <p:sp>
        <p:nvSpPr>
          <p:cNvPr id="5" name="ZoneTexte 4">
            <a:extLst>
              <a:ext uri="{FF2B5EF4-FFF2-40B4-BE49-F238E27FC236}">
                <a16:creationId xmlns:a16="http://schemas.microsoft.com/office/drawing/2014/main" id="{58D59D82-BECA-2117-4B54-6DFE7E8D54EC}"/>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Example: Benefits from energy sharing within a condominium</a:t>
            </a:r>
          </a:p>
        </p:txBody>
      </p:sp>
      <p:sp>
        <p:nvSpPr>
          <p:cNvPr id="9" name="Slide Number Placeholder 6">
            <a:extLst>
              <a:ext uri="{FF2B5EF4-FFF2-40B4-BE49-F238E27FC236}">
                <a16:creationId xmlns:a16="http://schemas.microsoft.com/office/drawing/2014/main" id="{9B9167C6-8F09-1C3D-0AE8-6629ACA4BA0F}"/>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81</a:t>
            </a:fld>
            <a:endParaRPr lang="en-GB" sz="1350" spc="80" noProof="0" dirty="0"/>
          </a:p>
        </p:txBody>
      </p:sp>
    </p:spTree>
    <p:extLst>
      <p:ext uri="{BB962C8B-B14F-4D97-AF65-F5344CB8AC3E}">
        <p14:creationId xmlns:p14="http://schemas.microsoft.com/office/powerpoint/2010/main" val="4729497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6">
            <a:extLst>
              <a:ext uri="{FF2B5EF4-FFF2-40B4-BE49-F238E27FC236}">
                <a16:creationId xmlns:a16="http://schemas.microsoft.com/office/drawing/2014/main" id="{31589D97-68F9-8973-4400-F7352E31E489}"/>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82</a:t>
            </a:fld>
            <a:endParaRPr lang="en-GB" sz="1350" spc="80" noProof="0"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220CEC70-EAD1-F589-E432-6A9BF001050E}"/>
                  </a:ext>
                </a:extLst>
              </p:cNvPr>
              <p:cNvSpPr txBox="1"/>
              <p:nvPr/>
            </p:nvSpPr>
            <p:spPr>
              <a:xfrm>
                <a:off x="589585" y="1044575"/>
                <a:ext cx="9481512" cy="2046714"/>
              </a:xfrm>
              <a:prstGeom prst="rect">
                <a:avLst/>
              </a:prstGeom>
              <a:noFill/>
            </p:spPr>
            <p:txBody>
              <a:bodyPr wrap="square">
                <a:spAutoFit/>
              </a:bodyPr>
              <a:lstStyle/>
              <a:p>
                <a:pPr algn="just"/>
                <a:r>
                  <a:rPr lang="en-GB" sz="2000" noProof="0" dirty="0"/>
                  <a:t>Grid fees are reduced by 80% for shared energy in the case of energy-sharing within a condominium. Mr. Dupont's grid fees are calculated as:</a:t>
                </a:r>
              </a:p>
              <a:p>
                <a:pPr algn="just"/>
                <a:r>
                  <a:rPr lang="en-GB" sz="2000" noProof="0">
                    <a:latin typeface="Arial" panose="020B0604020202020204" pitchFamily="34" charset="0"/>
                    <a:cs typeface="Arial" panose="020B0604020202020204" pitchFamily="34" charset="0"/>
                  </a:rPr>
                  <a:t>10.37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latin typeface="Arial" panose="020B0604020202020204" pitchFamily="34" charset="0"/>
                    <a:cs typeface="Arial" panose="020B0604020202020204" pitchFamily="34" charset="0"/>
                  </a:rPr>
                  <a:t> 20% ≈ </a:t>
                </a:r>
                <a:r>
                  <a:rPr lang="en-GB" sz="2000" b="1" noProof="0" dirty="0">
                    <a:latin typeface="Arial" panose="020B0604020202020204" pitchFamily="34" charset="0"/>
                    <a:cs typeface="Arial" panose="020B0604020202020204" pitchFamily="34" charset="0"/>
                  </a:rPr>
                  <a:t>2.07 €c/kWh</a:t>
                </a:r>
                <a:r>
                  <a:rPr lang="en-GB" sz="2000" noProof="0" dirty="0">
                    <a:latin typeface="Arial" panose="020B0604020202020204" pitchFamily="34" charset="0"/>
                    <a:cs typeface="Arial" panose="020B0604020202020204" pitchFamily="34" charset="0"/>
                  </a:rPr>
                  <a:t>.</a:t>
                </a:r>
              </a:p>
              <a:p>
                <a:pPr algn="just"/>
                <a:endParaRPr lang="en-GB" sz="2000" noProof="0" dirty="0"/>
              </a:p>
              <a:p>
                <a:pPr algn="just"/>
                <a:r>
                  <a:rPr lang="en-GB" sz="2000" noProof="0" dirty="0"/>
                  <a:t>Mr. Dupont's benefit is the savings he makes when purchasing shared energy:</a:t>
                </a:r>
              </a:p>
              <a:p>
                <a:pPr algn="just"/>
                <a:r>
                  <a:rPr lang="en-GB" sz="2000" noProof="0" dirty="0"/>
                  <a:t>43.44 – (15 + 3 + 2.07 + 5.31) = </a:t>
                </a:r>
                <a:r>
                  <a:rPr lang="en-GB" sz="2000" b="1" noProof="0" dirty="0"/>
                  <a:t>18.06 €c/kWh</a:t>
                </a:r>
                <a:r>
                  <a:rPr lang="en-GB" sz="2000" noProof="0" dirty="0"/>
                  <a:t>.</a:t>
                </a:r>
              </a:p>
              <a:p>
                <a:pPr algn="just"/>
                <a:endParaRPr lang="en-GB" sz="700" noProof="0" dirty="0"/>
              </a:p>
            </p:txBody>
          </p:sp>
        </mc:Choice>
        <mc:Fallback xmlns="">
          <p:sp>
            <p:nvSpPr>
              <p:cNvPr id="4" name="ZoneTexte 3">
                <a:extLst>
                  <a:ext uri="{FF2B5EF4-FFF2-40B4-BE49-F238E27FC236}">
                    <a16:creationId xmlns:a16="http://schemas.microsoft.com/office/drawing/2014/main" id="{220CEC70-EAD1-F589-E432-6A9BF001050E}"/>
                  </a:ext>
                </a:extLst>
              </p:cNvPr>
              <p:cNvSpPr txBox="1">
                <a:spLocks noRot="1" noChangeAspect="1" noMove="1" noResize="1" noEditPoints="1" noAdjustHandles="1" noChangeArrowheads="1" noChangeShapeType="1" noTextEdit="1"/>
              </p:cNvSpPr>
              <p:nvPr/>
            </p:nvSpPr>
            <p:spPr>
              <a:xfrm>
                <a:off x="589585" y="1044575"/>
                <a:ext cx="9481512" cy="2046714"/>
              </a:xfrm>
              <a:prstGeom prst="rect">
                <a:avLst/>
              </a:prstGeom>
              <a:blipFill>
                <a:blip r:embed="rId2"/>
                <a:stretch>
                  <a:fillRect l="-707" t="-1190" r="-643"/>
                </a:stretch>
              </a:blipFill>
            </p:spPr>
            <p:txBody>
              <a:bodyPr/>
              <a:lstStyle/>
              <a:p>
                <a:r>
                  <a:rPr lang="en-GB">
                    <a:noFill/>
                  </a:rPr>
                  <a:t> </a:t>
                </a:r>
              </a:p>
            </p:txBody>
          </p:sp>
        </mc:Fallback>
      </mc:AlternateContent>
      <p:grpSp>
        <p:nvGrpSpPr>
          <p:cNvPr id="28" name="Groupe 27">
            <a:extLst>
              <a:ext uri="{FF2B5EF4-FFF2-40B4-BE49-F238E27FC236}">
                <a16:creationId xmlns:a16="http://schemas.microsoft.com/office/drawing/2014/main" id="{97C77103-FABC-85A4-8DE7-E66E1F571643}"/>
              </a:ext>
            </a:extLst>
          </p:cNvPr>
          <p:cNvGrpSpPr/>
          <p:nvPr/>
        </p:nvGrpSpPr>
        <p:grpSpPr>
          <a:xfrm>
            <a:off x="1689100" y="3402854"/>
            <a:ext cx="7315199" cy="4038600"/>
            <a:chOff x="1689100" y="3254376"/>
            <a:chExt cx="7315199" cy="4038600"/>
          </a:xfrm>
        </p:grpSpPr>
        <p:grpSp>
          <p:nvGrpSpPr>
            <p:cNvPr id="24" name="Groupe 23">
              <a:extLst>
                <a:ext uri="{FF2B5EF4-FFF2-40B4-BE49-F238E27FC236}">
                  <a16:creationId xmlns:a16="http://schemas.microsoft.com/office/drawing/2014/main" id="{96C0B18B-5D71-A6ED-358D-6635E9583918}"/>
                </a:ext>
              </a:extLst>
            </p:cNvPr>
            <p:cNvGrpSpPr/>
            <p:nvPr/>
          </p:nvGrpSpPr>
          <p:grpSpPr>
            <a:xfrm>
              <a:off x="1841501" y="3428147"/>
              <a:ext cx="7010398" cy="3804168"/>
              <a:chOff x="1841501" y="3428147"/>
              <a:chExt cx="7010398" cy="3804168"/>
            </a:xfrm>
          </p:grpSpPr>
          <p:graphicFrame>
            <p:nvGraphicFramePr>
              <p:cNvPr id="20" name="Graphique 19">
                <a:extLst>
                  <a:ext uri="{FF2B5EF4-FFF2-40B4-BE49-F238E27FC236}">
                    <a16:creationId xmlns:a16="http://schemas.microsoft.com/office/drawing/2014/main" id="{B21A29BE-80C6-68A8-D796-FF6EF1A5A29F}"/>
                  </a:ext>
                </a:extLst>
              </p:cNvPr>
              <p:cNvGraphicFramePr>
                <a:graphicFrameLocks/>
              </p:cNvGraphicFramePr>
              <p:nvPr>
                <p:extLst>
                  <p:ext uri="{D42A27DB-BD31-4B8C-83A1-F6EECF244321}">
                    <p14:modId xmlns:p14="http://schemas.microsoft.com/office/powerpoint/2010/main" val="1386083472"/>
                  </p:ext>
                </p:extLst>
              </p:nvPr>
            </p:nvGraphicFramePr>
            <p:xfrm>
              <a:off x="1841501" y="3428147"/>
              <a:ext cx="7010398" cy="3804168"/>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Connecteur droit avec flèche 20">
                <a:extLst>
                  <a:ext uri="{FF2B5EF4-FFF2-40B4-BE49-F238E27FC236}">
                    <a16:creationId xmlns:a16="http://schemas.microsoft.com/office/drawing/2014/main" id="{493CD52D-0409-1B6F-32C0-954AFE65C7FB}"/>
                  </a:ext>
                </a:extLst>
              </p:cNvPr>
              <p:cNvCxnSpPr>
                <a:cxnSpLocks/>
              </p:cNvCxnSpPr>
              <p:nvPr/>
            </p:nvCxnSpPr>
            <p:spPr>
              <a:xfrm>
                <a:off x="5551574" y="3980722"/>
                <a:ext cx="0" cy="1088136"/>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BBDBB0F2-C147-581B-AE2C-9C164A372C67}"/>
                  </a:ext>
                </a:extLst>
              </p:cNvPr>
              <p:cNvCxnSpPr>
                <a:cxnSpLocks/>
              </p:cNvCxnSpPr>
              <p:nvPr/>
            </p:nvCxnSpPr>
            <p:spPr>
              <a:xfrm>
                <a:off x="4666489" y="3989866"/>
                <a:ext cx="885085"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23" name="Connecteur droit 22">
                <a:extLst>
                  <a:ext uri="{FF2B5EF4-FFF2-40B4-BE49-F238E27FC236}">
                    <a16:creationId xmlns:a16="http://schemas.microsoft.com/office/drawing/2014/main" id="{5EAFCBC8-882C-25F6-96C0-132294F5D838}"/>
                  </a:ext>
                </a:extLst>
              </p:cNvPr>
              <p:cNvCxnSpPr>
                <a:cxnSpLocks/>
              </p:cNvCxnSpPr>
              <p:nvPr/>
            </p:nvCxnSpPr>
            <p:spPr>
              <a:xfrm>
                <a:off x="5579006" y="5078002"/>
                <a:ext cx="885085"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grpSp>
        <p:sp>
          <p:nvSpPr>
            <p:cNvPr id="25" name="ZoneTexte 24">
              <a:extLst>
                <a:ext uri="{FF2B5EF4-FFF2-40B4-BE49-F238E27FC236}">
                  <a16:creationId xmlns:a16="http://schemas.microsoft.com/office/drawing/2014/main" id="{B44ECDA4-2B16-0489-1144-35528DE2BB26}"/>
                </a:ext>
              </a:extLst>
            </p:cNvPr>
            <p:cNvSpPr txBox="1"/>
            <p:nvPr/>
          </p:nvSpPr>
          <p:spPr>
            <a:xfrm>
              <a:off x="5476587" y="4425176"/>
              <a:ext cx="1394113" cy="276999"/>
            </a:xfrm>
            <a:prstGeom prst="rect">
              <a:avLst/>
            </a:prstGeom>
            <a:noFill/>
          </p:spPr>
          <p:txBody>
            <a:bodyPr wrap="square" rtlCol="0">
              <a:spAutoFit/>
            </a:bodyPr>
            <a:lstStyle/>
            <a:p>
              <a:pPr algn="ctr"/>
              <a:r>
                <a:rPr lang="en-GB" sz="1200" b="1" noProof="0" dirty="0">
                  <a:solidFill>
                    <a:srgbClr val="C00000"/>
                  </a:solidFill>
                  <a:latin typeface="Arial" panose="020B0604020202020204" pitchFamily="34" charset="0"/>
                  <a:cs typeface="Arial" panose="020B0604020202020204" pitchFamily="34" charset="0"/>
                </a:rPr>
                <a:t>18.06 €c/kWh</a:t>
              </a:r>
            </a:p>
          </p:txBody>
        </p:sp>
        <p:sp>
          <p:nvSpPr>
            <p:cNvPr id="27" name="Rectangle 26">
              <a:extLst>
                <a:ext uri="{FF2B5EF4-FFF2-40B4-BE49-F238E27FC236}">
                  <a16:creationId xmlns:a16="http://schemas.microsoft.com/office/drawing/2014/main" id="{5FBD2BD2-1763-4729-53FA-C68E8CF31CB5}"/>
                </a:ext>
              </a:extLst>
            </p:cNvPr>
            <p:cNvSpPr/>
            <p:nvPr/>
          </p:nvSpPr>
          <p:spPr>
            <a:xfrm>
              <a:off x="1689100" y="3254376"/>
              <a:ext cx="7315199" cy="403860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0" name="ZoneTexte 29">
            <a:extLst>
              <a:ext uri="{FF2B5EF4-FFF2-40B4-BE49-F238E27FC236}">
                <a16:creationId xmlns:a16="http://schemas.microsoft.com/office/drawing/2014/main" id="{B6AB7AEC-3A78-5B7A-59B6-CC63021B2B8A}"/>
              </a:ext>
            </a:extLst>
          </p:cNvPr>
          <p:cNvSpPr txBox="1"/>
          <p:nvPr/>
        </p:nvSpPr>
        <p:spPr>
          <a:xfrm>
            <a:off x="589585" y="349892"/>
            <a:ext cx="9938715" cy="461665"/>
          </a:xfrm>
          <a:prstGeom prst="rect">
            <a:avLst/>
          </a:prstGeom>
          <a:noFill/>
        </p:spPr>
        <p:txBody>
          <a:bodyPr wrap="square">
            <a:spAutoFit/>
          </a:bodyPr>
          <a:lstStyle/>
          <a:p>
            <a:r>
              <a:rPr lang="en-GB" sz="2400" b="1" noProof="0" dirty="0">
                <a:latin typeface="Arial" panose="020B0604020202020204" pitchFamily="34" charset="0"/>
                <a:cs typeface="Arial" panose="020B0604020202020204" pitchFamily="34" charset="0"/>
              </a:rPr>
              <a:t>Example: Benefits from energy sharing within a condominium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16D40A0-5C5F-3348-F5D8-E11360594A08}"/>
              </a:ext>
            </a:extLst>
          </p:cNvPr>
          <p:cNvSpPr txBox="1"/>
          <p:nvPr/>
        </p:nvSpPr>
        <p:spPr>
          <a:xfrm>
            <a:off x="589585" y="349892"/>
            <a:ext cx="9938715" cy="461665"/>
          </a:xfrm>
          <a:prstGeom prst="rect">
            <a:avLst/>
          </a:prstGeom>
          <a:noFill/>
        </p:spPr>
        <p:txBody>
          <a:bodyPr wrap="square">
            <a:spAutoFit/>
          </a:bodyPr>
          <a:lstStyle/>
          <a:p>
            <a:r>
              <a:rPr lang="en-GB" sz="2400" b="1" u="sng" noProof="0" dirty="0">
                <a:latin typeface="Arial" panose="020B0604020202020204" pitchFamily="34" charset="0"/>
                <a:cs typeface="Arial" panose="020B0604020202020204" pitchFamily="34" charset="0"/>
              </a:rPr>
              <a:t>Exercise 2:</a:t>
            </a:r>
            <a:endParaRPr lang="en-GB" sz="2400" b="1" noProof="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DEEEDFE5-09B3-5F26-F68A-F783F77E4723}"/>
              </a:ext>
            </a:extLst>
          </p:cNvPr>
          <p:cNvSpPr txBox="1"/>
          <p:nvPr/>
        </p:nvSpPr>
        <p:spPr>
          <a:xfrm>
            <a:off x="589585" y="1514706"/>
            <a:ext cx="9481515" cy="5632311"/>
          </a:xfrm>
          <a:prstGeom prst="rect">
            <a:avLst/>
          </a:prstGeom>
          <a:noFill/>
        </p:spPr>
        <p:txBody>
          <a:bodyPr wrap="square" lIns="91440" tIns="45720" rIns="91440" bIns="45720" anchor="t">
            <a:spAutoFit/>
          </a:bodyPr>
          <a:lstStyle/>
          <a:p>
            <a:pPr algn="just"/>
            <a:r>
              <a:rPr lang="en-GB" sz="2000" b="1" noProof="0" dirty="0">
                <a:latin typeface="Arial"/>
                <a:cs typeface="Arial"/>
              </a:rPr>
              <a:t>1. </a:t>
            </a:r>
            <a:r>
              <a:rPr lang="en-GB" sz="2000" noProof="0" dirty="0">
                <a:latin typeface="Arial"/>
                <a:cs typeface="Arial"/>
              </a:rPr>
              <a:t>Let us use the Athena residence in </a:t>
            </a:r>
            <a:r>
              <a:rPr lang="en-GB" sz="2000" noProof="0" dirty="0" err="1">
                <a:latin typeface="Arial"/>
                <a:cs typeface="Arial"/>
              </a:rPr>
              <a:t>Ougrée</a:t>
            </a:r>
            <a:r>
              <a:rPr lang="en-GB" sz="2000" noProof="0" dirty="0">
                <a:latin typeface="Arial"/>
                <a:cs typeface="Arial"/>
              </a:rPr>
              <a:t>, Belgium, as a basis for the assumptions in this exercise. What are the annual benefits from energy sharing for (a) the condominium and (b) each occupant (tenant or owner)?</a:t>
            </a:r>
            <a:endParaRPr lang="en-GB" sz="2000" noProof="0" dirty="0">
              <a:solidFill>
                <a:srgbClr val="000000"/>
              </a:solidFill>
              <a:latin typeface="Arial"/>
              <a:cs typeface="Arial"/>
            </a:endParaRPr>
          </a:p>
          <a:p>
            <a:pPr algn="just"/>
            <a:endParaRPr lang="en-GB" sz="1000" noProof="0" dirty="0">
              <a:latin typeface="Arial"/>
              <a:cs typeface="Arial"/>
            </a:endParaRPr>
          </a:p>
          <a:p>
            <a:pPr algn="just"/>
            <a:endParaRPr lang="en-GB" sz="1000" noProof="0" dirty="0">
              <a:latin typeface="Arial"/>
              <a:cs typeface="Arial"/>
            </a:endParaRPr>
          </a:p>
          <a:p>
            <a:pPr algn="just"/>
            <a:endParaRPr lang="en-GB" sz="1000" noProof="0" dirty="0">
              <a:latin typeface="Arial"/>
              <a:cs typeface="Arial"/>
            </a:endParaRPr>
          </a:p>
          <a:p>
            <a:pPr algn="just"/>
            <a:r>
              <a:rPr lang="en-GB" sz="2000" u="sng" noProof="0" dirty="0">
                <a:latin typeface="Arial"/>
                <a:cs typeface="Arial"/>
              </a:rPr>
              <a:t>Data:</a:t>
            </a:r>
          </a:p>
          <a:p>
            <a:pPr algn="just"/>
            <a:endParaRPr lang="en-GB" sz="500" u="sng" noProof="0" dirty="0">
              <a:latin typeface="Arial"/>
              <a:cs typeface="Arial"/>
            </a:endParaRPr>
          </a:p>
          <a:p>
            <a:pPr marL="514350" indent="-514350" algn="just">
              <a:buAutoNum type="romanLcParenBoth"/>
            </a:pPr>
            <a:r>
              <a:rPr lang="en-GB" sz="2000" noProof="0" dirty="0">
                <a:latin typeface="Arial"/>
                <a:cs typeface="Arial"/>
              </a:rPr>
              <a:t>A condominium with 76 units, each with an annual consumption of 1,600 kWh</a:t>
            </a:r>
          </a:p>
          <a:p>
            <a:pPr marL="514350" indent="-514350" algn="just">
              <a:buAutoNum type="romanLcParenBoth"/>
            </a:pPr>
            <a:endParaRPr lang="en-GB" sz="500" noProof="0" dirty="0">
              <a:latin typeface="Arial"/>
              <a:cs typeface="Arial"/>
            </a:endParaRPr>
          </a:p>
          <a:p>
            <a:pPr marL="514350" indent="-514350" algn="just">
              <a:buAutoNum type="romanLcParenBoth"/>
            </a:pPr>
            <a:r>
              <a:rPr lang="en-GB" sz="2000" noProof="0" dirty="0">
                <a:latin typeface="Arial"/>
                <a:cs typeface="Arial"/>
              </a:rPr>
              <a:t>It is assumed that each occupant (owner or tenant) has the same consumption profile</a:t>
            </a:r>
          </a:p>
          <a:p>
            <a:pPr marL="514350" indent="-514350" algn="just">
              <a:buAutoNum type="romanLcParenBoth"/>
            </a:pPr>
            <a:endParaRPr lang="en-GB" sz="500" noProof="0" dirty="0">
              <a:latin typeface="Arial"/>
              <a:cs typeface="Arial"/>
            </a:endParaRPr>
          </a:p>
          <a:p>
            <a:pPr marL="514350" indent="-514350" algn="just">
              <a:buFontTx/>
              <a:buAutoNum type="romanLcParenBoth"/>
            </a:pPr>
            <a:r>
              <a:rPr lang="en-GB" sz="2000" noProof="0" dirty="0"/>
              <a:t>The equal static allocation key is applied</a:t>
            </a:r>
          </a:p>
          <a:p>
            <a:pPr marL="514350" indent="-514350" algn="just">
              <a:buFontTx/>
              <a:buAutoNum type="romanLcParenBoth"/>
            </a:pPr>
            <a:endParaRPr lang="en-GB" sz="500" noProof="0" dirty="0">
              <a:latin typeface="Arial"/>
              <a:cs typeface="Arial"/>
            </a:endParaRPr>
          </a:p>
          <a:p>
            <a:pPr marL="514350" indent="-514350" algn="just">
              <a:buAutoNum type="romanLcParenBoth"/>
            </a:pPr>
            <a:r>
              <a:rPr lang="en-GB" sz="2000" noProof="0" dirty="0">
                <a:latin typeface="Arial"/>
                <a:cs typeface="Arial"/>
              </a:rPr>
              <a:t>There is a PV system with a capacity of 60 </a:t>
            </a:r>
            <a:r>
              <a:rPr lang="en-GB" sz="2000" noProof="0" dirty="0" err="1">
                <a:latin typeface="Arial"/>
                <a:cs typeface="Arial"/>
              </a:rPr>
              <a:t>kWp</a:t>
            </a:r>
            <a:r>
              <a:rPr lang="en-GB" sz="2000" noProof="0" dirty="0">
                <a:latin typeface="Arial"/>
                <a:cs typeface="Arial"/>
              </a:rPr>
              <a:t> and a capacity factor of 13% owned by the condominium association</a:t>
            </a:r>
          </a:p>
          <a:p>
            <a:pPr marL="514350" indent="-514350" algn="just">
              <a:buAutoNum type="romanLcParenBoth"/>
            </a:pPr>
            <a:endParaRPr lang="en-GB" sz="500" noProof="0" dirty="0">
              <a:latin typeface="Arial"/>
              <a:cs typeface="Arial"/>
            </a:endParaRPr>
          </a:p>
          <a:p>
            <a:pPr marL="514350" indent="-514350" algn="just">
              <a:buAutoNum type="romanLcParenBoth"/>
            </a:pPr>
            <a:r>
              <a:rPr lang="en-GB" sz="2000" noProof="0" dirty="0">
                <a:latin typeface="Arial"/>
                <a:cs typeface="Arial"/>
              </a:rPr>
              <a:t>One-third of the PV production is used by the shared spaces of the condominium. The remaining part is sold in its entirety within the energy sharing agreement at 0.15 €/kWh instead of being sold to the retailer at 0.078 €/kWh</a:t>
            </a:r>
          </a:p>
          <a:p>
            <a:pPr marL="514350" indent="-514350" algn="just">
              <a:buAutoNum type="romanLcParenBoth"/>
            </a:pPr>
            <a:endParaRPr lang="en-GB" sz="500" noProof="0" dirty="0">
              <a:latin typeface="Arial"/>
              <a:cs typeface="Arial"/>
            </a:endParaRPr>
          </a:p>
          <a:p>
            <a:pPr marL="514350" indent="-514350" algn="just">
              <a:buAutoNum type="romanLcParenBoth"/>
            </a:pPr>
            <a:r>
              <a:rPr lang="en-GB" sz="2000" noProof="0" dirty="0">
                <a:latin typeface="Arial"/>
                <a:cs typeface="Arial"/>
              </a:rPr>
              <a:t>The price of electricity purchased from the retailer is 0.</a:t>
            </a:r>
            <a:r>
              <a:rPr lang="en-GB" sz="2000" noProof="0" dirty="0"/>
              <a:t>4344</a:t>
            </a:r>
            <a:r>
              <a:rPr lang="en-GB" sz="2000" noProof="0" dirty="0">
                <a:latin typeface="Arial"/>
                <a:cs typeface="Arial"/>
              </a:rPr>
              <a:t> €/kWh</a:t>
            </a:r>
          </a:p>
        </p:txBody>
      </p:sp>
      <p:sp>
        <p:nvSpPr>
          <p:cNvPr id="15" name="Slide Number Placeholder 6">
            <a:extLst>
              <a:ext uri="{FF2B5EF4-FFF2-40B4-BE49-F238E27FC236}">
                <a16:creationId xmlns:a16="http://schemas.microsoft.com/office/drawing/2014/main" id="{0B11EB5A-1192-78F2-D359-9283E239F0CA}"/>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83</a:t>
            </a:fld>
            <a:endParaRPr lang="en-GB" sz="1350" spc="80" noProof="0" dirty="0"/>
          </a:p>
        </p:txBody>
      </p:sp>
    </p:spTree>
  </p:cSld>
  <p:clrMapOvr>
    <a:masterClrMapping/>
  </p:clrMapOvr>
  <p:extLst>
    <p:ext uri="{6950BFC3-D8DA-4A85-94F7-54DA5524770B}">
      <p188:commentRel xmlns:p188="http://schemas.microsoft.com/office/powerpoint/2018/8/main" r:id="rId2"/>
    </p:ext>
  </p:extLs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A455E50B-1626-31B3-62B8-8BC5BF9E312F}"/>
              </a:ext>
            </a:extLst>
          </p:cNvPr>
          <p:cNvGrpSpPr/>
          <p:nvPr/>
        </p:nvGrpSpPr>
        <p:grpSpPr>
          <a:xfrm>
            <a:off x="2489690" y="3164304"/>
            <a:ext cx="5714020" cy="3702526"/>
            <a:chOff x="1859223" y="2416175"/>
            <a:chExt cx="6002077" cy="3889177"/>
          </a:xfrm>
        </p:grpSpPr>
        <p:sp>
          <p:nvSpPr>
            <p:cNvPr id="4" name="ZoneTexte 3">
              <a:extLst>
                <a:ext uri="{FF2B5EF4-FFF2-40B4-BE49-F238E27FC236}">
                  <a16:creationId xmlns:a16="http://schemas.microsoft.com/office/drawing/2014/main" id="{A476CDEB-71A2-5BAD-A0F1-9AAA50D57DA9}"/>
                </a:ext>
              </a:extLst>
            </p:cNvPr>
            <p:cNvSpPr txBox="1"/>
            <p:nvPr/>
          </p:nvSpPr>
          <p:spPr>
            <a:xfrm>
              <a:off x="2186118" y="5997575"/>
              <a:ext cx="5348286" cy="307777"/>
            </a:xfrm>
            <a:prstGeom prst="rect">
              <a:avLst/>
            </a:prstGeom>
            <a:noFill/>
          </p:spPr>
          <p:txBody>
            <a:bodyPr wrap="square">
              <a:spAutoFit/>
            </a:bodyPr>
            <a:lstStyle/>
            <a:p>
              <a:pPr algn="ctr"/>
              <a:r>
                <a:rPr lang="en-GB" sz="1400" i="1" noProof="0" dirty="0">
                  <a:latin typeface="Arial" panose="020B0604020202020204" pitchFamily="34" charset="0"/>
                  <a:cs typeface="Arial" panose="020B0604020202020204" pitchFamily="34" charset="0"/>
                </a:rPr>
                <a:t>"Athena" Residence.</a:t>
              </a:r>
            </a:p>
          </p:txBody>
        </p:sp>
        <p:grpSp>
          <p:nvGrpSpPr>
            <p:cNvPr id="5" name="Groupe 4">
              <a:extLst>
                <a:ext uri="{FF2B5EF4-FFF2-40B4-BE49-F238E27FC236}">
                  <a16:creationId xmlns:a16="http://schemas.microsoft.com/office/drawing/2014/main" id="{B50BE070-BE84-9549-4A9A-618A0A148DF5}"/>
                </a:ext>
              </a:extLst>
            </p:cNvPr>
            <p:cNvGrpSpPr/>
            <p:nvPr/>
          </p:nvGrpSpPr>
          <p:grpSpPr>
            <a:xfrm>
              <a:off x="1859223" y="2416175"/>
              <a:ext cx="6002077" cy="3443888"/>
              <a:chOff x="2832100" y="4473575"/>
              <a:chExt cx="5029200" cy="2885668"/>
            </a:xfrm>
          </p:grpSpPr>
          <p:pic>
            <p:nvPicPr>
              <p:cNvPr id="6" name="Picture 2" descr="Résidence Athéna | Sart-Tilman - Horizon Groupe">
                <a:extLst>
                  <a:ext uri="{FF2B5EF4-FFF2-40B4-BE49-F238E27FC236}">
                    <a16:creationId xmlns:a16="http://schemas.microsoft.com/office/drawing/2014/main" id="{A9753A05-873F-A189-05A7-AAA58BB80E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100" y="4473575"/>
                <a:ext cx="5029200" cy="28856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7EDDAE2-A43C-C79C-9CE4-DB6E275E9D67}"/>
                  </a:ext>
                </a:extLst>
              </p:cNvPr>
              <p:cNvSpPr/>
              <p:nvPr/>
            </p:nvSpPr>
            <p:spPr>
              <a:xfrm>
                <a:off x="2832100" y="4473575"/>
                <a:ext cx="5029200" cy="2885668"/>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sp>
        <p:nvSpPr>
          <p:cNvPr id="8" name="ZoneTexte 7">
            <a:extLst>
              <a:ext uri="{FF2B5EF4-FFF2-40B4-BE49-F238E27FC236}">
                <a16:creationId xmlns:a16="http://schemas.microsoft.com/office/drawing/2014/main" id="{3CA36AE9-B637-F5BC-42CD-2D002726ADE1}"/>
              </a:ext>
            </a:extLst>
          </p:cNvPr>
          <p:cNvSpPr txBox="1"/>
          <p:nvPr/>
        </p:nvSpPr>
        <p:spPr>
          <a:xfrm>
            <a:off x="589584" y="1896388"/>
            <a:ext cx="9481516" cy="707886"/>
          </a:xfrm>
          <a:prstGeom prst="rect">
            <a:avLst/>
          </a:prstGeom>
          <a:noFill/>
        </p:spPr>
        <p:txBody>
          <a:bodyPr wrap="square">
            <a:spAutoFit/>
          </a:bodyPr>
          <a:lstStyle/>
          <a:p>
            <a:pPr algn="just"/>
            <a:r>
              <a:rPr lang="en-GB" sz="2000" b="1" noProof="0" dirty="0">
                <a:latin typeface="Arial" panose="020B0604020202020204" pitchFamily="34" charset="0"/>
                <a:cs typeface="Arial" panose="020B0604020202020204" pitchFamily="34" charset="0"/>
              </a:rPr>
              <a:t>2. </a:t>
            </a:r>
            <a:r>
              <a:rPr lang="en-GB" sz="2000" noProof="0" dirty="0">
                <a:latin typeface="Arial" panose="020B0604020202020204" pitchFamily="34" charset="0"/>
                <a:cs typeface="Arial" panose="020B0604020202020204" pitchFamily="34" charset="0"/>
              </a:rPr>
              <a:t>What would happen if some participants were removed from the energy-sharing arrangement of the condominium?</a:t>
            </a:r>
            <a:endParaRPr lang="en-GB" sz="2000" noProof="0" dirty="0">
              <a:latin typeface="Calibri"/>
              <a:cs typeface="Calibri"/>
            </a:endParaRPr>
          </a:p>
        </p:txBody>
      </p:sp>
      <p:sp>
        <p:nvSpPr>
          <p:cNvPr id="10" name="Slide Number Placeholder 6">
            <a:extLst>
              <a:ext uri="{FF2B5EF4-FFF2-40B4-BE49-F238E27FC236}">
                <a16:creationId xmlns:a16="http://schemas.microsoft.com/office/drawing/2014/main" id="{43B6CFCB-36A9-74F8-CA64-5CCF029682C2}"/>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84</a:t>
            </a:fld>
            <a:endParaRPr lang="en-GB" sz="1350" spc="80" noProof="0" dirty="0"/>
          </a:p>
        </p:txBody>
      </p:sp>
      <p:sp>
        <p:nvSpPr>
          <p:cNvPr id="9" name="ZoneTexte 8">
            <a:extLst>
              <a:ext uri="{FF2B5EF4-FFF2-40B4-BE49-F238E27FC236}">
                <a16:creationId xmlns:a16="http://schemas.microsoft.com/office/drawing/2014/main" id="{D7AA42FE-E986-FD2C-4D4F-5AABA628D78E}"/>
              </a:ext>
            </a:extLst>
          </p:cNvPr>
          <p:cNvSpPr txBox="1"/>
          <p:nvPr/>
        </p:nvSpPr>
        <p:spPr>
          <a:xfrm>
            <a:off x="589585" y="349892"/>
            <a:ext cx="9938715" cy="461665"/>
          </a:xfrm>
          <a:prstGeom prst="rect">
            <a:avLst/>
          </a:prstGeom>
          <a:noFill/>
        </p:spPr>
        <p:txBody>
          <a:bodyPr wrap="square">
            <a:spAutoFit/>
          </a:bodyPr>
          <a:lstStyle/>
          <a:p>
            <a:r>
              <a:rPr lang="en-GB" sz="2400" b="1" u="sng" noProof="0" dirty="0">
                <a:latin typeface="Arial" panose="020B0604020202020204" pitchFamily="34" charset="0"/>
                <a:cs typeface="Arial" panose="020B0604020202020204" pitchFamily="34" charset="0"/>
              </a:rPr>
              <a:t>Exercise 2:</a:t>
            </a:r>
            <a:endParaRPr lang="en-GB" sz="2400"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2789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627225B7-2CF3-E107-BDCD-769CCA5E3710}"/>
              </a:ext>
            </a:extLst>
          </p:cNvPr>
          <p:cNvSpPr txBox="1"/>
          <p:nvPr/>
        </p:nvSpPr>
        <p:spPr>
          <a:xfrm>
            <a:off x="589585" y="349892"/>
            <a:ext cx="1937715" cy="461665"/>
          </a:xfrm>
          <a:prstGeom prst="rect">
            <a:avLst/>
          </a:prstGeom>
          <a:noFill/>
        </p:spPr>
        <p:txBody>
          <a:bodyPr wrap="square">
            <a:spAutoFit/>
          </a:bodyPr>
          <a:lstStyle/>
          <a:p>
            <a:r>
              <a:rPr lang="en-GB" sz="2400" b="1" u="sng" noProof="0" dirty="0">
                <a:latin typeface="Arial" panose="020B0604020202020204" pitchFamily="34" charset="0"/>
                <a:cs typeface="Arial" panose="020B0604020202020204" pitchFamily="34" charset="0"/>
              </a:rPr>
              <a:t>Solution:</a:t>
            </a:r>
            <a:endParaRPr lang="en-GB" sz="2400" b="1" noProof="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D49D120A-1C14-C79D-AE1A-32FC30DA3D90}"/>
                  </a:ext>
                </a:extLst>
              </p:cNvPr>
              <p:cNvSpPr txBox="1"/>
              <p:nvPr/>
            </p:nvSpPr>
            <p:spPr>
              <a:xfrm>
                <a:off x="584564" y="1948437"/>
                <a:ext cx="9481515" cy="2477601"/>
              </a:xfrm>
              <a:prstGeom prst="rect">
                <a:avLst/>
              </a:prstGeom>
              <a:noFill/>
            </p:spPr>
            <p:txBody>
              <a:bodyPr wrap="square">
                <a:spAutoFit/>
              </a:bodyPr>
              <a:lstStyle/>
              <a:p>
                <a:pPr algn="just"/>
                <a:r>
                  <a:rPr lang="en-GB" sz="2000" b="1" noProof="0" dirty="0">
                    <a:latin typeface="Arial" panose="020B0604020202020204" pitchFamily="34" charset="0"/>
                    <a:cs typeface="Arial" panose="020B0604020202020204" pitchFamily="34" charset="0"/>
                  </a:rPr>
                  <a:t>a) </a:t>
                </a:r>
                <a:r>
                  <a:rPr lang="en-GB" sz="2000" noProof="0" dirty="0">
                    <a:latin typeface="Arial" panose="020B0604020202020204" pitchFamily="34" charset="0"/>
                    <a:cs typeface="Arial" panose="020B0604020202020204" pitchFamily="34" charset="0"/>
                  </a:rPr>
                  <a:t>A PV installation of 60 </a:t>
                </a:r>
                <a:r>
                  <a:rPr lang="en-GB" sz="2000" noProof="0" dirty="0" err="1">
                    <a:latin typeface="Arial" panose="020B0604020202020204" pitchFamily="34" charset="0"/>
                    <a:cs typeface="Arial" panose="020B0604020202020204" pitchFamily="34" charset="0"/>
                  </a:rPr>
                  <a:t>kWp</a:t>
                </a:r>
                <a:r>
                  <a:rPr lang="en-GB" sz="2000" noProof="0" dirty="0">
                    <a:latin typeface="Arial" panose="020B0604020202020204" pitchFamily="34" charset="0"/>
                    <a:cs typeface="Arial" panose="020B0604020202020204" pitchFamily="34" charset="0"/>
                  </a:rPr>
                  <a:t> with a capacity factor of 13% has an annual production of: 60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latin typeface="Arial" panose="020B0604020202020204" pitchFamily="34" charset="0"/>
                    <a:cs typeface="Arial" panose="020B0604020202020204" pitchFamily="34" charset="0"/>
                  </a:rPr>
                  <a:t> 0.13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latin typeface="Arial" panose="020B0604020202020204" pitchFamily="34" charset="0"/>
                    <a:cs typeface="Arial" panose="020B0604020202020204" pitchFamily="34" charset="0"/>
                  </a:rPr>
                  <a:t> 8,760 = </a:t>
                </a:r>
                <a:r>
                  <a:rPr lang="en-GB" sz="2000" b="1" noProof="0" dirty="0">
                    <a:latin typeface="Arial" panose="020B0604020202020204" pitchFamily="34" charset="0"/>
                    <a:cs typeface="Arial" panose="020B0604020202020204" pitchFamily="34" charset="0"/>
                  </a:rPr>
                  <a:t>68,328 kWh</a:t>
                </a:r>
                <a:r>
                  <a:rPr lang="en-GB" sz="2000" noProof="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GB" sz="1000" noProof="0" dirty="0">
                  <a:latin typeface="Arial" panose="020B0604020202020204" pitchFamily="34" charset="0"/>
                  <a:cs typeface="Arial" panose="020B0604020202020204" pitchFamily="34" charset="0"/>
                </a:endParaRPr>
              </a:p>
              <a:p>
                <a:pPr algn="just"/>
                <a:r>
                  <a:rPr lang="en-GB" sz="2000" noProof="0" dirty="0"/>
                  <a:t>One-third </a:t>
                </a:r>
                <a:r>
                  <a:rPr lang="en-GB" sz="2000" noProof="0" dirty="0">
                    <a:latin typeface="Arial" panose="020B0604020202020204" pitchFamily="34" charset="0"/>
                    <a:cs typeface="Arial" panose="020B0604020202020204" pitchFamily="34" charset="0"/>
                  </a:rPr>
                  <a:t>of the PV production is used for the shared space of the condominium, and the remaining is sold in its entirety within the energy-sharing agreement at 0.15 €/kWh instead of 0.078 €/kWh. This results in an annual benefit for the condominium of:</a:t>
                </a:r>
              </a:p>
              <a:p>
                <a:pPr algn="just"/>
                <a:endParaRPr lang="en-GB" sz="5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68,328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latin typeface="Arial" panose="020B0604020202020204" pitchFamily="34" charset="0"/>
                    <a:cs typeface="Arial" panose="020B0604020202020204" pitchFamily="34" charset="0"/>
                  </a:rPr>
                  <a:t> 2/3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latin typeface="Arial" panose="020B0604020202020204" pitchFamily="34" charset="0"/>
                    <a:cs typeface="Arial" panose="020B0604020202020204" pitchFamily="34" charset="0"/>
                  </a:rPr>
                  <a:t> (0.15 – 0.078) = </a:t>
                </a:r>
                <a:r>
                  <a:rPr lang="en-GB" sz="2000" b="1" noProof="0" dirty="0">
                    <a:latin typeface="Arial" panose="020B0604020202020204" pitchFamily="34" charset="0"/>
                    <a:cs typeface="Arial" panose="020B0604020202020204" pitchFamily="34" charset="0"/>
                  </a:rPr>
                  <a:t>3,279.74 €.</a:t>
                </a:r>
                <a:r>
                  <a:rPr lang="en-GB" sz="2000" noProof="0" dirty="0">
                    <a:latin typeface="Arial" panose="020B0604020202020204" pitchFamily="34" charset="0"/>
                    <a:cs typeface="Arial" panose="020B0604020202020204" pitchFamily="34" charset="0"/>
                  </a:rPr>
                  <a:t> </a:t>
                </a:r>
                <a:endParaRPr lang="en-GB" sz="2000" b="1" noProof="0" dirty="0">
                  <a:latin typeface="Arial" panose="020B0604020202020204" pitchFamily="34" charset="0"/>
                  <a:cs typeface="Arial" panose="020B0604020202020204" pitchFamily="34" charset="0"/>
                </a:endParaRPr>
              </a:p>
            </p:txBody>
          </p:sp>
        </mc:Choice>
        <mc:Fallback xmlns="">
          <p:sp>
            <p:nvSpPr>
              <p:cNvPr id="14" name="ZoneTexte 13">
                <a:extLst>
                  <a:ext uri="{FF2B5EF4-FFF2-40B4-BE49-F238E27FC236}">
                    <a16:creationId xmlns:a16="http://schemas.microsoft.com/office/drawing/2014/main" id="{D49D120A-1C14-C79D-AE1A-32FC30DA3D90}"/>
                  </a:ext>
                </a:extLst>
              </p:cNvPr>
              <p:cNvSpPr txBox="1">
                <a:spLocks noRot="1" noChangeAspect="1" noMove="1" noResize="1" noEditPoints="1" noAdjustHandles="1" noChangeArrowheads="1" noChangeShapeType="1" noTextEdit="1"/>
              </p:cNvSpPr>
              <p:nvPr/>
            </p:nvSpPr>
            <p:spPr>
              <a:xfrm>
                <a:off x="584564" y="1948437"/>
                <a:ext cx="9481515" cy="2477601"/>
              </a:xfrm>
              <a:prstGeom prst="rect">
                <a:avLst/>
              </a:prstGeom>
              <a:blipFill>
                <a:blip r:embed="rId2"/>
                <a:stretch>
                  <a:fillRect l="-707" t="-1232" r="-643" b="-3695"/>
                </a:stretch>
              </a:blipFill>
            </p:spPr>
            <p:txBody>
              <a:bodyPr/>
              <a:lstStyle/>
              <a:p>
                <a:r>
                  <a:rPr lang="en-GB">
                    <a:noFill/>
                  </a:rPr>
                  <a:t> </a:t>
                </a:r>
              </a:p>
            </p:txBody>
          </p:sp>
        </mc:Fallback>
      </mc:AlternateContent>
      <p:sp>
        <p:nvSpPr>
          <p:cNvPr id="17" name="ZoneTexte 16">
            <a:extLst>
              <a:ext uri="{FF2B5EF4-FFF2-40B4-BE49-F238E27FC236}">
                <a16:creationId xmlns:a16="http://schemas.microsoft.com/office/drawing/2014/main" id="{0B3337CF-EFE7-53BF-842E-C0C3392B3092}"/>
              </a:ext>
            </a:extLst>
          </p:cNvPr>
          <p:cNvSpPr txBox="1"/>
          <p:nvPr/>
        </p:nvSpPr>
        <p:spPr>
          <a:xfrm>
            <a:off x="589585" y="1406465"/>
            <a:ext cx="1937715" cy="400110"/>
          </a:xfrm>
          <a:prstGeom prst="rect">
            <a:avLst/>
          </a:prstGeom>
          <a:noFill/>
        </p:spPr>
        <p:txBody>
          <a:bodyPr wrap="square">
            <a:spAutoFit/>
          </a:bodyPr>
          <a:lstStyle/>
          <a:p>
            <a:r>
              <a:rPr lang="en-GB" sz="2000" b="1" noProof="0" dirty="0">
                <a:latin typeface="Arial" panose="020B0604020202020204" pitchFamily="34" charset="0"/>
                <a:cs typeface="Arial" panose="020B0604020202020204" pitchFamily="34" charset="0"/>
              </a:rPr>
              <a:t>Part 1:</a:t>
            </a:r>
          </a:p>
        </p:txBody>
      </p:sp>
      <p:sp>
        <p:nvSpPr>
          <p:cNvPr id="18" name="Slide Number Placeholder 6">
            <a:extLst>
              <a:ext uri="{FF2B5EF4-FFF2-40B4-BE49-F238E27FC236}">
                <a16:creationId xmlns:a16="http://schemas.microsoft.com/office/drawing/2014/main" id="{809E173A-5D21-E844-1373-0DE6863D9436}"/>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85</a:t>
            </a:fld>
            <a:endParaRPr lang="en-GB" sz="1350" spc="80" noProof="0"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4EFC0C66-9525-F651-467E-924A3C55F474}"/>
                  </a:ext>
                </a:extLst>
              </p:cNvPr>
              <p:cNvSpPr txBox="1"/>
              <p:nvPr/>
            </p:nvSpPr>
            <p:spPr>
              <a:xfrm>
                <a:off x="584564" y="5050696"/>
                <a:ext cx="9666342" cy="2067233"/>
              </a:xfrm>
              <a:prstGeom prst="rect">
                <a:avLst/>
              </a:prstGeom>
              <a:noFill/>
            </p:spPr>
            <p:txBody>
              <a:bodyPr wrap="square">
                <a:spAutoFit/>
              </a:bodyPr>
              <a:lstStyle/>
              <a:p>
                <a:pPr marL="33418" marR="216657" algn="just">
                  <a:spcBef>
                    <a:spcPts val="399"/>
                  </a:spcBef>
                  <a:tabLst>
                    <a:tab pos="233923" algn="l"/>
                  </a:tabLst>
                </a:pPr>
                <a:r>
                  <a:rPr lang="en-GB" sz="2000" b="1" noProof="0" dirty="0">
                    <a:latin typeface="Arial" panose="020B0604020202020204" pitchFamily="34" charset="0"/>
                    <a:cs typeface="Arial" panose="020B0604020202020204" pitchFamily="34" charset="0"/>
                  </a:rPr>
                  <a:t>b) </a:t>
                </a:r>
                <a:r>
                  <a:rPr lang="en-GB" sz="2000" noProof="0" dirty="0">
                    <a:latin typeface="Arial" panose="020B0604020202020204" pitchFamily="34" charset="0"/>
                    <a:cs typeface="Arial" panose="020B0604020202020204" pitchFamily="34" charset="0"/>
                  </a:rPr>
                  <a:t>Each occupant receives 68,328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latin typeface="Arial" panose="020B0604020202020204" pitchFamily="34" charset="0"/>
                    <a:cs typeface="Arial" panose="020B0604020202020204" pitchFamily="34" charset="0"/>
                  </a:rPr>
                  <a:t> (2/3) / 76 ≈ </a:t>
                </a:r>
                <a:r>
                  <a:rPr lang="en-GB" sz="2000" b="1" noProof="0" dirty="0">
                    <a:latin typeface="Arial" panose="020B0604020202020204" pitchFamily="34" charset="0"/>
                    <a:cs typeface="Arial" panose="020B0604020202020204" pitchFamily="34" charset="0"/>
                  </a:rPr>
                  <a:t>599.37 kWh </a:t>
                </a:r>
                <a:r>
                  <a:rPr lang="en-GB" sz="2000" noProof="0" dirty="0">
                    <a:latin typeface="Arial" panose="020B0604020202020204" pitchFamily="34" charset="0"/>
                    <a:cs typeface="Arial" panose="020B0604020202020204" pitchFamily="34" charset="0"/>
                  </a:rPr>
                  <a:t>at a rate of 25.38 €/kWh instead of 43.44 €/kWh, resulting in a benefit of:</a:t>
                </a:r>
              </a:p>
              <a:p>
                <a:pPr marL="33418" marR="216657" algn="just">
                  <a:spcBef>
                    <a:spcPts val="399"/>
                  </a:spcBef>
                  <a:tabLst>
                    <a:tab pos="233923" algn="l"/>
                  </a:tabLst>
                </a:pPr>
                <a:endParaRPr lang="en-GB" sz="400" noProof="0" dirty="0">
                  <a:latin typeface="Arial" panose="020B0604020202020204" pitchFamily="34" charset="0"/>
                  <a:cs typeface="Arial" panose="020B0604020202020204" pitchFamily="34" charset="0"/>
                </a:endParaRPr>
              </a:p>
              <a:p>
                <a:pPr marL="33418" marR="216657" algn="just">
                  <a:spcBef>
                    <a:spcPts val="399"/>
                  </a:spcBef>
                  <a:tabLst>
                    <a:tab pos="233923" algn="l"/>
                  </a:tabLst>
                </a:pPr>
                <a:r>
                  <a:rPr lang="en-GB" sz="2000" noProof="0" dirty="0">
                    <a:latin typeface="Arial" panose="020B0604020202020204" pitchFamily="34" charset="0"/>
                    <a:cs typeface="Arial" panose="020B0604020202020204" pitchFamily="34" charset="0"/>
                  </a:rPr>
                  <a:t>599.37 </a:t>
                </a:r>
                <a14:m>
                  <m:oMath xmlns:m="http://schemas.openxmlformats.org/officeDocument/2006/math">
                    <m:r>
                      <m:rPr>
                        <m:nor/>
                      </m:rPr>
                      <a:rPr lang="en-GB" sz="2000" i="0" noProof="0" smtClean="0">
                        <a:latin typeface="Arial" panose="020B0604020202020204" pitchFamily="34" charset="0"/>
                        <a:ea typeface="Cambria Math" panose="02040503050406030204" pitchFamily="18" charset="0"/>
                        <a:cs typeface="Arial" panose="020B0604020202020204" pitchFamily="34" charset="0"/>
                      </a:rPr>
                      <m:t>×</m:t>
                    </m:r>
                  </m:oMath>
                </a14:m>
                <a:r>
                  <a:rPr lang="en-GB" sz="2000" noProof="0" dirty="0">
                    <a:latin typeface="Arial" panose="020B0604020202020204" pitchFamily="34" charset="0"/>
                    <a:cs typeface="Arial" panose="020B0604020202020204" pitchFamily="34" charset="0"/>
                  </a:rPr>
                  <a:t> (0.4344 – 0.2538) = </a:t>
                </a:r>
                <a:r>
                  <a:rPr lang="en-GB" sz="2000" b="1" noProof="0" dirty="0">
                    <a:latin typeface="Arial" panose="020B0604020202020204" pitchFamily="34" charset="0"/>
                    <a:cs typeface="Arial" panose="020B0604020202020204" pitchFamily="34" charset="0"/>
                  </a:rPr>
                  <a:t>108.25 €/year</a:t>
                </a:r>
                <a:r>
                  <a:rPr lang="en-GB" sz="2000" noProof="0" dirty="0">
                    <a:latin typeface="Arial" panose="020B0604020202020204" pitchFamily="34" charset="0"/>
                    <a:cs typeface="Arial" panose="020B0604020202020204" pitchFamily="34" charset="0"/>
                  </a:rPr>
                  <a:t>.</a:t>
                </a:r>
              </a:p>
              <a:p>
                <a:pPr marL="33418" marR="216657" algn="just">
                  <a:spcBef>
                    <a:spcPts val="399"/>
                  </a:spcBef>
                  <a:tabLst>
                    <a:tab pos="233923" algn="l"/>
                  </a:tabLst>
                </a:pPr>
                <a:endParaRPr lang="en-GB" sz="1000" noProof="0" dirty="0">
                  <a:latin typeface="Arial" panose="020B0604020202020204" pitchFamily="34" charset="0"/>
                  <a:cs typeface="Arial" panose="020B0604020202020204" pitchFamily="34" charset="0"/>
                </a:endParaRPr>
              </a:p>
              <a:p>
                <a:pPr marL="33418" marR="216657" algn="just">
                  <a:spcBef>
                    <a:spcPts val="399"/>
                  </a:spcBef>
                  <a:tabLst>
                    <a:tab pos="233923" algn="l"/>
                  </a:tabLst>
                </a:pPr>
                <a:r>
                  <a:rPr lang="en-GB" sz="2000" noProof="0" dirty="0">
                    <a:latin typeface="Arial" panose="020B0604020202020204" pitchFamily="34" charset="0"/>
                    <a:cs typeface="Arial" panose="020B0604020202020204" pitchFamily="34" charset="0"/>
                  </a:rPr>
                  <a:t>Any owner occupant will benefit from both gains, i.e., 1/76</a:t>
                </a:r>
                <a:r>
                  <a:rPr lang="en-GB" sz="2000" baseline="30000" noProof="0" dirty="0">
                    <a:latin typeface="Arial" panose="020B0604020202020204" pitchFamily="34" charset="0"/>
                    <a:cs typeface="Arial" panose="020B0604020202020204" pitchFamily="34" charset="0"/>
                  </a:rPr>
                  <a:t>th</a:t>
                </a:r>
                <a:r>
                  <a:rPr lang="en-GB" sz="2000" noProof="0" dirty="0">
                    <a:latin typeface="Arial" panose="020B0604020202020204" pitchFamily="34" charset="0"/>
                    <a:cs typeface="Arial" panose="020B0604020202020204" pitchFamily="34" charset="0"/>
                  </a:rPr>
                  <a:t> of the condominium benefit + 108.25 €, which results in 3,279.74 / 76 + 108.25 = </a:t>
                </a:r>
                <a:r>
                  <a:rPr lang="en-GB" sz="2000" b="1" noProof="0" dirty="0">
                    <a:latin typeface="Arial" panose="020B0604020202020204" pitchFamily="34" charset="0"/>
                    <a:cs typeface="Arial" panose="020B0604020202020204" pitchFamily="34" charset="0"/>
                  </a:rPr>
                  <a:t>151.40 €/year</a:t>
                </a:r>
              </a:p>
            </p:txBody>
          </p:sp>
        </mc:Choice>
        <mc:Fallback xmlns="">
          <p:sp>
            <p:nvSpPr>
              <p:cNvPr id="4" name="ZoneTexte 3">
                <a:extLst>
                  <a:ext uri="{FF2B5EF4-FFF2-40B4-BE49-F238E27FC236}">
                    <a16:creationId xmlns:a16="http://schemas.microsoft.com/office/drawing/2014/main" id="{4EFC0C66-9525-F651-467E-924A3C55F474}"/>
                  </a:ext>
                </a:extLst>
              </p:cNvPr>
              <p:cNvSpPr txBox="1">
                <a:spLocks noRot="1" noChangeAspect="1" noMove="1" noResize="1" noEditPoints="1" noAdjustHandles="1" noChangeArrowheads="1" noChangeShapeType="1" noTextEdit="1"/>
              </p:cNvSpPr>
              <p:nvPr/>
            </p:nvSpPr>
            <p:spPr>
              <a:xfrm>
                <a:off x="584564" y="5050696"/>
                <a:ext cx="9666342" cy="2067233"/>
              </a:xfrm>
              <a:prstGeom prst="rect">
                <a:avLst/>
              </a:prstGeom>
              <a:blipFill>
                <a:blip r:embed="rId3"/>
                <a:stretch>
                  <a:fillRect l="-315" t="-1475" b="-3835"/>
                </a:stretch>
              </a:blipFill>
            </p:spPr>
            <p:txBody>
              <a:bodyPr/>
              <a:lstStyle/>
              <a:p>
                <a:r>
                  <a:rPr lang="en-GB">
                    <a:noFill/>
                  </a:rPr>
                  <a:t> </a:t>
                </a:r>
              </a:p>
            </p:txBody>
          </p:sp>
        </mc:Fallback>
      </mc:AlternateContent>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CB507F4-B9A1-A5A7-A0C1-1DE26D2EC3CF}"/>
              </a:ext>
            </a:extLst>
          </p:cNvPr>
          <p:cNvSpPr txBox="1"/>
          <p:nvPr/>
        </p:nvSpPr>
        <p:spPr>
          <a:xfrm>
            <a:off x="589584" y="2704935"/>
            <a:ext cx="9481516" cy="2862322"/>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The benefits of sharing the production from the PV system are distributed among all participants. Therefore, excluding some tenants from the sharing arrangement can increase the gains for the owner-occupants and the remaining tenants. This raises an equity issue, as it would mean depriving some tenants of the benefits of sharing in order to boost the gains of those who remain in the arrangement.</a:t>
            </a:r>
          </a:p>
          <a:p>
            <a:pPr algn="just"/>
            <a:endParaRPr lang="en-GB" sz="20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Moreover, removing too many participants would decrease self-consumption, thereby reducing the volume of shared energy and, consequently, the benefits for the remaining participants.</a:t>
            </a:r>
          </a:p>
        </p:txBody>
      </p:sp>
      <p:sp>
        <p:nvSpPr>
          <p:cNvPr id="9" name="ZoneTexte 8">
            <a:extLst>
              <a:ext uri="{FF2B5EF4-FFF2-40B4-BE49-F238E27FC236}">
                <a16:creationId xmlns:a16="http://schemas.microsoft.com/office/drawing/2014/main" id="{A065D354-CCAE-FE6C-1070-175B8322302C}"/>
              </a:ext>
            </a:extLst>
          </p:cNvPr>
          <p:cNvSpPr txBox="1"/>
          <p:nvPr/>
        </p:nvSpPr>
        <p:spPr>
          <a:xfrm>
            <a:off x="589585" y="2095335"/>
            <a:ext cx="1937715" cy="400110"/>
          </a:xfrm>
          <a:prstGeom prst="rect">
            <a:avLst/>
          </a:prstGeom>
          <a:noFill/>
        </p:spPr>
        <p:txBody>
          <a:bodyPr wrap="square">
            <a:spAutoFit/>
          </a:bodyPr>
          <a:lstStyle/>
          <a:p>
            <a:r>
              <a:rPr lang="en-GB" sz="2000" b="1" noProof="0" dirty="0">
                <a:latin typeface="Arial" panose="020B0604020202020204" pitchFamily="34" charset="0"/>
                <a:cs typeface="Arial" panose="020B0604020202020204" pitchFamily="34" charset="0"/>
              </a:rPr>
              <a:t>Part 2:</a:t>
            </a:r>
          </a:p>
        </p:txBody>
      </p:sp>
      <p:sp>
        <p:nvSpPr>
          <p:cNvPr id="14" name="Slide Number Placeholder 6">
            <a:extLst>
              <a:ext uri="{FF2B5EF4-FFF2-40B4-BE49-F238E27FC236}">
                <a16:creationId xmlns:a16="http://schemas.microsoft.com/office/drawing/2014/main" id="{422951E6-6DD3-229A-E596-A6A26C175EF6}"/>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86</a:t>
            </a:fld>
            <a:endParaRPr lang="en-GB" sz="1350" spc="80" noProof="0" dirty="0"/>
          </a:p>
        </p:txBody>
      </p:sp>
    </p:spTree>
    <p:extLst>
      <p:ext uri="{BB962C8B-B14F-4D97-AF65-F5344CB8AC3E}">
        <p14:creationId xmlns:p14="http://schemas.microsoft.com/office/powerpoint/2010/main" val="7719559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E852E39A-D768-9DF6-97E0-2D714646CF3B}"/>
              </a:ext>
            </a:extLst>
          </p:cNvPr>
          <p:cNvGraphicFramePr>
            <a:graphicFrameLocks noGrp="1"/>
          </p:cNvGraphicFramePr>
          <p:nvPr>
            <p:extLst>
              <p:ext uri="{D42A27DB-BD31-4B8C-83A1-F6EECF244321}">
                <p14:modId xmlns:p14="http://schemas.microsoft.com/office/powerpoint/2010/main" val="3507985632"/>
              </p:ext>
            </p:extLst>
          </p:nvPr>
        </p:nvGraphicFramePr>
        <p:xfrm>
          <a:off x="796442" y="1201476"/>
          <a:ext cx="9100515" cy="6199451"/>
        </p:xfrm>
        <a:graphic>
          <a:graphicData uri="http://schemas.openxmlformats.org/drawingml/2006/table">
            <a:tbl>
              <a:tblPr firstRow="1" bandRow="1">
                <a:tableStyleId>{5C22544A-7EE6-4342-B048-85BDC9FD1C3A}</a:tableStyleId>
              </a:tblPr>
              <a:tblGrid>
                <a:gridCol w="1556715">
                  <a:extLst>
                    <a:ext uri="{9D8B030D-6E8A-4147-A177-3AD203B41FA5}">
                      <a16:colId xmlns:a16="http://schemas.microsoft.com/office/drawing/2014/main" val="375973973"/>
                    </a:ext>
                  </a:extLst>
                </a:gridCol>
                <a:gridCol w="2514600">
                  <a:extLst>
                    <a:ext uri="{9D8B030D-6E8A-4147-A177-3AD203B41FA5}">
                      <a16:colId xmlns:a16="http://schemas.microsoft.com/office/drawing/2014/main" val="2967692900"/>
                    </a:ext>
                  </a:extLst>
                </a:gridCol>
                <a:gridCol w="2667000">
                  <a:extLst>
                    <a:ext uri="{9D8B030D-6E8A-4147-A177-3AD203B41FA5}">
                      <a16:colId xmlns:a16="http://schemas.microsoft.com/office/drawing/2014/main" val="2254699934"/>
                    </a:ext>
                  </a:extLst>
                </a:gridCol>
                <a:gridCol w="2362200">
                  <a:extLst>
                    <a:ext uri="{9D8B030D-6E8A-4147-A177-3AD203B41FA5}">
                      <a16:colId xmlns:a16="http://schemas.microsoft.com/office/drawing/2014/main" val="979593530"/>
                    </a:ext>
                  </a:extLst>
                </a:gridCol>
              </a:tblGrid>
              <a:tr h="947098">
                <a:tc>
                  <a:txBody>
                    <a:bodyPr/>
                    <a:lstStyle/>
                    <a:p>
                      <a:pPr algn="ctr"/>
                      <a:r>
                        <a:rPr lang="en-GB" sz="1600" noProof="0" dirty="0">
                          <a:solidFill>
                            <a:schemeClr val="tx1"/>
                          </a:solidFill>
                          <a:latin typeface="Arial" panose="020B0604020202020204" pitchFamily="34" charset="0"/>
                          <a:cs typeface="Arial" panose="020B0604020202020204" pitchFamily="34" charset="0"/>
                        </a:rPr>
                        <a:t>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a:r>
                        <a:rPr lang="en-GB" sz="1600" b="1" noProof="0" dirty="0">
                          <a:solidFill>
                            <a:schemeClr val="tx1"/>
                          </a:solidFill>
                          <a:latin typeface="Arial" panose="020B0604020202020204" pitchFamily="34" charset="0"/>
                          <a:cs typeface="Arial" panose="020B0604020202020204" pitchFamily="34" charset="0"/>
                        </a:rPr>
                        <a:t>Community-based energy-sharing in a same building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algn="ctr"/>
                      <a:r>
                        <a:rPr lang="en-GB" sz="1600" b="1" i="0" noProof="0" dirty="0">
                          <a:solidFill>
                            <a:schemeClr val="tx1"/>
                          </a:solidFill>
                          <a:effectLst/>
                          <a:latin typeface="Arial" panose="020B0604020202020204" pitchFamily="34" charset="0"/>
                          <a:ea typeface="+mn-ea"/>
                          <a:cs typeface="Arial" panose="020B0604020202020204" pitchFamily="34" charset="0"/>
                        </a:rPr>
                        <a:t>Renewable Energy Communities (REC)</a:t>
                      </a:r>
                      <a:endParaRPr lang="en-GB" sz="1600" noProof="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i="0" noProof="0" dirty="0">
                          <a:solidFill>
                            <a:schemeClr val="tx1"/>
                          </a:solidFill>
                          <a:effectLst/>
                          <a:latin typeface="Arial" panose="020B0604020202020204" pitchFamily="34" charset="0"/>
                          <a:ea typeface="+mn-ea"/>
                          <a:cs typeface="Arial" panose="020B0604020202020204" pitchFamily="34" charset="0"/>
                        </a:rPr>
                        <a:t>Citizen Energy Communities (CEC)</a:t>
                      </a:r>
                      <a:endParaRPr lang="en-GB" sz="1600" noProof="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9E3"/>
                    </a:solidFill>
                  </a:tcPr>
                </a:tc>
                <a:extLst>
                  <a:ext uri="{0D108BD9-81ED-4DB2-BD59-A6C34878D82A}">
                    <a16:rowId xmlns:a16="http://schemas.microsoft.com/office/drawing/2014/main" val="3710665574"/>
                  </a:ext>
                </a:extLst>
              </a:tr>
              <a:tr h="658421">
                <a:tc>
                  <a:txBody>
                    <a:bodyPr/>
                    <a:lstStyle/>
                    <a:p>
                      <a:pPr algn="ctr"/>
                      <a:r>
                        <a:rPr lang="en-GB" sz="1600" b="0" noProof="0" dirty="0">
                          <a:latin typeface="Arial" panose="020B0604020202020204" pitchFamily="34" charset="0"/>
                          <a:cs typeface="Arial" panose="020B0604020202020204" pitchFamily="34" charset="0"/>
                        </a:rPr>
                        <a:t>Reference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Article 21.4 of Directive 2018/2001</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Article 22 of Directive 2018/2001</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Article 16 of Directive 2019/944</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70838"/>
                  </a:ext>
                </a:extLst>
              </a:tr>
              <a:tr h="910162">
                <a:tc>
                  <a:txBody>
                    <a:bodyPr/>
                    <a:lstStyle/>
                    <a:p>
                      <a:pPr algn="ctr"/>
                      <a:r>
                        <a:rPr lang="en-GB" sz="1600" b="0" noProof="0" dirty="0">
                          <a:latin typeface="Arial" panose="020B0604020202020204" pitchFamily="34" charset="0"/>
                          <a:cs typeface="Arial" panose="020B0604020202020204" pitchFamily="34" charset="0"/>
                        </a:rPr>
                        <a:t>Production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From renewable energy sources located in or on the building</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From renewable energy sources</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Only electricity, from renewable or non-renewable sources</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094539"/>
                  </a:ext>
                </a:extLst>
              </a:tr>
              <a:tr h="654980">
                <a:tc>
                  <a:txBody>
                    <a:bodyPr/>
                    <a:lstStyle/>
                    <a:p>
                      <a:pPr algn="ctr"/>
                      <a:r>
                        <a:rPr lang="en-GB" sz="1600" b="0" noProof="0" dirty="0">
                          <a:latin typeface="Arial" panose="020B0604020202020204" pitchFamily="34" charset="0"/>
                          <a:cs typeface="Arial" panose="020B0604020202020204" pitchFamily="34" charset="0"/>
                        </a:rPr>
                        <a:t>Perimeter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Within the same building</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Close to the production facilities</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noProof="0" dirty="0">
                          <a:latin typeface="Arial" panose="020B0604020202020204" pitchFamily="34" charset="0"/>
                          <a:cs typeface="Arial" panose="020B0604020202020204" pitchFamily="34" charset="0"/>
                        </a:rPr>
                        <a:t>Not limited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0328551"/>
                  </a:ext>
                </a:extLst>
              </a:tr>
              <a:tr h="654980">
                <a:tc>
                  <a:txBody>
                    <a:bodyPr/>
                    <a:lstStyle/>
                    <a:p>
                      <a:pPr algn="ctr"/>
                      <a:r>
                        <a:rPr lang="en-GB" sz="1600" b="0" noProof="0" dirty="0">
                          <a:latin typeface="Arial" panose="020B0604020202020204" pitchFamily="34" charset="0"/>
                          <a:cs typeface="Arial" panose="020B0604020202020204" pitchFamily="34" charset="0"/>
                        </a:rPr>
                        <a:t>Legal entity obligation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l"/>
                      <a:r>
                        <a:rPr lang="en-GB" sz="1600" noProof="0" dirty="0">
                          <a:latin typeface="Arial" panose="020B0604020202020204" pitchFamily="34" charset="0"/>
                          <a:cs typeface="Arial" panose="020B060402020202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noProof="0" dirty="0">
                          <a:latin typeface="Arial" panose="020B0604020202020204" pitchFamily="34" charset="0"/>
                          <a:cs typeface="Arial" panose="020B060402020202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noProof="0" dirty="0">
                          <a:latin typeface="Arial" panose="020B0604020202020204" pitchFamily="34" charset="0"/>
                          <a:cs typeface="Arial" panose="020B0604020202020204" pitchFamily="34" charset="0"/>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2870741"/>
                  </a:ext>
                </a:extLst>
              </a:tr>
              <a:tr h="1915944">
                <a:tc>
                  <a:txBody>
                    <a:bodyPr/>
                    <a:lstStyle/>
                    <a:p>
                      <a:pPr algn="ctr"/>
                      <a:r>
                        <a:rPr lang="en-GB" sz="1600" b="0" noProof="0" dirty="0">
                          <a:latin typeface="Arial" panose="020B0604020202020204" pitchFamily="34" charset="0"/>
                          <a:cs typeface="Arial" panose="020B0604020202020204" pitchFamily="34" charset="0"/>
                        </a:rPr>
                        <a:t>Participants </a:t>
                      </a:r>
                    </a:p>
                    <a:p>
                      <a:pPr algn="ctr"/>
                      <a:r>
                        <a:rPr lang="en-GB" sz="1600" b="0" noProof="0" dirty="0">
                          <a:latin typeface="Arial" panose="020B0604020202020204" pitchFamily="34" charset="0"/>
                          <a:cs typeface="Arial" panose="020B0604020202020204" pitchFamily="34" charset="0"/>
                        </a:rPr>
                        <a:t>&amp;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Group of active clients acting collectively within or on the same building</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Shareholders or members of the community, including individuals, local authorities or small and medium-size businesses</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No restrictions on participants; effective control by members or shareholders who are individuals, local authorities or small businesses</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13766"/>
                  </a:ext>
                </a:extLst>
              </a:tr>
              <a:tr h="457866">
                <a:tc>
                  <a:txBody>
                    <a:bodyPr/>
                    <a:lstStyle/>
                    <a:p>
                      <a:pPr algn="ctr"/>
                      <a:r>
                        <a:rPr lang="en-GB" sz="1600" b="0" noProof="0" dirty="0">
                          <a:latin typeface="Arial" panose="020B0604020202020204" pitchFamily="34" charset="0"/>
                          <a:cs typeface="Arial" panose="020B0604020202020204" pitchFamily="34" charset="0"/>
                        </a:rPr>
                        <a:t>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B"/>
                    </a:solidFill>
                  </a:tcPr>
                </a:tc>
                <a:tc>
                  <a:txBody>
                    <a:bodyPr/>
                    <a:lstStyle/>
                    <a:p>
                      <a:pPr algn="l"/>
                      <a:r>
                        <a:rPr lang="en-GB" sz="1600" b="0" i="0" noProof="0" dirty="0">
                          <a:solidFill>
                            <a:schemeClr val="dk1"/>
                          </a:solidFill>
                          <a:effectLst/>
                          <a:latin typeface="Arial" panose="020B0604020202020204" pitchFamily="34" charset="0"/>
                          <a:ea typeface="+mn-ea"/>
                          <a:cs typeface="Arial" panose="020B0604020202020204" pitchFamily="34" charset="0"/>
                        </a:rPr>
                        <a:t>Only energy-sharing</a:t>
                      </a:r>
                      <a:endParaRPr lang="en-GB" sz="16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noProof="0" dirty="0">
                          <a:highlight>
                            <a:srgbClr val="FFFFFF"/>
                          </a:highlight>
                          <a:latin typeface="Arial" panose="020B0604020202020204" pitchFamily="34" charset="0"/>
                          <a:cs typeface="Arial" panose="020B0604020202020204" pitchFamily="34" charset="0"/>
                        </a:rPr>
                        <a:t>See page 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b="0" i="0" noProof="0" dirty="0">
                          <a:solidFill>
                            <a:schemeClr val="dk1"/>
                          </a:solidFill>
                          <a:effectLst/>
                          <a:highlight>
                            <a:srgbClr val="FFFFFF"/>
                          </a:highlight>
                          <a:latin typeface="Arial" panose="020B0604020202020204" pitchFamily="34" charset="0"/>
                          <a:ea typeface="+mn-ea"/>
                          <a:cs typeface="Arial" panose="020B0604020202020204" pitchFamily="34" charset="0"/>
                        </a:rPr>
                        <a:t>See page 63</a:t>
                      </a:r>
                      <a:endParaRPr lang="en-GB" sz="1600" noProof="0" dirty="0">
                        <a:highlight>
                          <a:srgbClr val="FFFFFF"/>
                        </a:highligh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5332826"/>
                  </a:ext>
                </a:extLst>
              </a:tr>
            </a:tbl>
          </a:graphicData>
        </a:graphic>
      </p:graphicFrame>
      <p:sp>
        <p:nvSpPr>
          <p:cNvPr id="7" name="ZoneTexte 6">
            <a:extLst>
              <a:ext uri="{FF2B5EF4-FFF2-40B4-BE49-F238E27FC236}">
                <a16:creationId xmlns:a16="http://schemas.microsoft.com/office/drawing/2014/main" id="{66DF479E-F20B-3501-E431-9885E3FE2D51}"/>
              </a:ext>
            </a:extLst>
          </p:cNvPr>
          <p:cNvSpPr txBox="1"/>
          <p:nvPr/>
        </p:nvSpPr>
        <p:spPr>
          <a:xfrm>
            <a:off x="589585" y="349892"/>
            <a:ext cx="9252915" cy="461665"/>
          </a:xfrm>
          <a:prstGeom prst="rect">
            <a:avLst/>
          </a:prstGeom>
          <a:noFill/>
        </p:spPr>
        <p:txBody>
          <a:bodyPr wrap="square">
            <a:spAutoFit/>
          </a:bodyPr>
          <a:lstStyle/>
          <a:p>
            <a:r>
              <a:rPr lang="en-GB" sz="2400" b="1" noProof="0" dirty="0"/>
              <a:t>Summary of the different cases of energy sharing</a:t>
            </a:r>
          </a:p>
        </p:txBody>
      </p:sp>
      <p:sp>
        <p:nvSpPr>
          <p:cNvPr id="8" name="Slide Number Placeholder 6">
            <a:extLst>
              <a:ext uri="{FF2B5EF4-FFF2-40B4-BE49-F238E27FC236}">
                <a16:creationId xmlns:a16="http://schemas.microsoft.com/office/drawing/2014/main" id="{51E72544-499D-BB28-A249-2269D5D16443}"/>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87</a:t>
            </a:fld>
            <a:endParaRPr lang="en-GB" sz="1350" spc="80" noProof="0" dirty="0"/>
          </a:p>
        </p:txBody>
      </p:sp>
    </p:spTree>
    <p:extLst>
      <p:ext uri="{BB962C8B-B14F-4D97-AF65-F5344CB8AC3E}">
        <p14:creationId xmlns:p14="http://schemas.microsoft.com/office/powerpoint/2010/main" val="3927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AC76A65-622F-1C9D-1B25-78FAB1F095F7}"/>
              </a:ext>
            </a:extLst>
          </p:cNvPr>
          <p:cNvSpPr txBox="1"/>
          <p:nvPr/>
        </p:nvSpPr>
        <p:spPr>
          <a:xfrm>
            <a:off x="589585" y="349892"/>
            <a:ext cx="9421673" cy="461665"/>
          </a:xfrm>
          <a:prstGeom prst="rect">
            <a:avLst/>
          </a:prstGeom>
          <a:noFill/>
        </p:spPr>
        <p:txBody>
          <a:bodyPr wrap="square">
            <a:spAutoFit/>
          </a:bodyPr>
          <a:lstStyle/>
          <a:p>
            <a:r>
              <a:rPr lang="en-GB" sz="2400" b="1" noProof="0" dirty="0"/>
              <a:t>The European electrical systems coupling with the </a:t>
            </a:r>
            <a:r>
              <a:rPr lang="en-GB" sz="2400" b="1" noProof="0" dirty="0" err="1"/>
              <a:t>Supergrid</a:t>
            </a:r>
            <a:endParaRPr lang="en-GB" sz="2400" b="1" noProof="0" dirty="0"/>
          </a:p>
        </p:txBody>
      </p:sp>
      <p:sp>
        <p:nvSpPr>
          <p:cNvPr id="13" name="Slide Number Placeholder 6">
            <a:extLst>
              <a:ext uri="{FF2B5EF4-FFF2-40B4-BE49-F238E27FC236}">
                <a16:creationId xmlns:a16="http://schemas.microsoft.com/office/drawing/2014/main" id="{CFB718CC-CD34-411C-5828-2C70AC6E6561}"/>
              </a:ext>
            </a:extLst>
          </p:cNvPr>
          <p:cNvSpPr txBox="1">
            <a:spLocks/>
          </p:cNvSpPr>
          <p:nvPr/>
        </p:nvSpPr>
        <p:spPr>
          <a:xfrm>
            <a:off x="10071100" y="7521575"/>
            <a:ext cx="533400" cy="213359"/>
          </a:xfrm>
          <a:prstGeom prst="rect">
            <a:avLst/>
          </a:prstGeom>
        </p:spPr>
        <p:txBody>
          <a:bodyPr/>
          <a:lstStyle>
            <a:defPPr>
              <a:defRPr kern="0"/>
            </a:defPPr>
          </a:lstStyle>
          <a:p>
            <a:pPr marL="38100">
              <a:lnSpc>
                <a:spcPts val="1560"/>
              </a:lnSpc>
            </a:pPr>
            <a:fld id="{81D60167-4931-47E6-BA6A-407CBD079E47}" type="slidenum">
              <a:rPr lang="en-GB" sz="1350" spc="80" noProof="0" smtClean="0"/>
              <a:pPr marL="38100">
                <a:lnSpc>
                  <a:spcPts val="1560"/>
                </a:lnSpc>
              </a:pPr>
              <a:t>9</a:t>
            </a:fld>
            <a:endParaRPr lang="en-GB" sz="1350" spc="80" noProof="0" dirty="0"/>
          </a:p>
        </p:txBody>
      </p:sp>
      <p:sp>
        <p:nvSpPr>
          <p:cNvPr id="15" name="ZoneTexte 14">
            <a:extLst>
              <a:ext uri="{FF2B5EF4-FFF2-40B4-BE49-F238E27FC236}">
                <a16:creationId xmlns:a16="http://schemas.microsoft.com/office/drawing/2014/main" id="{AC20FA0F-20EF-F08A-2473-25423B8D555F}"/>
              </a:ext>
            </a:extLst>
          </p:cNvPr>
          <p:cNvSpPr txBox="1"/>
          <p:nvPr/>
        </p:nvSpPr>
        <p:spPr>
          <a:xfrm>
            <a:off x="589583" y="1217554"/>
            <a:ext cx="4981877" cy="3662541"/>
          </a:xfrm>
          <a:prstGeom prst="rect">
            <a:avLst/>
          </a:prstGeom>
          <a:noFill/>
        </p:spPr>
        <p:txBody>
          <a:bodyPr wrap="square">
            <a:spAutoFit/>
          </a:bodyPr>
          <a:lstStyle/>
          <a:p>
            <a:pPr algn="just"/>
            <a:r>
              <a:rPr lang="en-GB" sz="2000" b="1" noProof="0" dirty="0">
                <a:latin typeface="Arial" panose="020B0604020202020204" pitchFamily="34" charset="0"/>
                <a:cs typeface="Arial" panose="020B0604020202020204" pitchFamily="34" charset="0"/>
              </a:rPr>
              <a:t>The </a:t>
            </a:r>
            <a:r>
              <a:rPr lang="en-GB" sz="2000" b="1" noProof="0" dirty="0" err="1">
                <a:latin typeface="Arial" panose="020B0604020202020204" pitchFamily="34" charset="0"/>
                <a:cs typeface="Arial" panose="020B0604020202020204" pitchFamily="34" charset="0"/>
              </a:rPr>
              <a:t>Supergrid</a:t>
            </a:r>
            <a:r>
              <a:rPr lang="en-GB" sz="2000" b="1" noProof="0" dirty="0">
                <a:latin typeface="Arial" panose="020B0604020202020204" pitchFamily="34" charset="0"/>
                <a:cs typeface="Arial" panose="020B0604020202020204" pitchFamily="34" charset="0"/>
              </a:rPr>
              <a:t> is a Direct Current (DC) network that overlays existing Alternating Current (AC) networks</a:t>
            </a:r>
            <a:r>
              <a:rPr lang="en-GB" sz="2000" noProof="0" dirty="0">
                <a:latin typeface="Arial" panose="020B0604020202020204" pitchFamily="34" charset="0"/>
                <a:cs typeface="Arial" panose="020B0604020202020204" pitchFamily="34" charset="0"/>
              </a:rPr>
              <a:t>. Extensive DC links connect power grids and energy markets from local, regional, national, and continental power systems.</a:t>
            </a:r>
          </a:p>
          <a:p>
            <a:pPr algn="just"/>
            <a:endParaRPr lang="en-GB" sz="1200" noProof="0" dirty="0">
              <a:latin typeface="Arial" panose="020B0604020202020204" pitchFamily="34" charset="0"/>
              <a:cs typeface="Arial" panose="020B0604020202020204" pitchFamily="34" charset="0"/>
            </a:endParaRPr>
          </a:p>
          <a:p>
            <a:pPr algn="just"/>
            <a:r>
              <a:rPr lang="en-GB" sz="2000" noProof="0" dirty="0">
                <a:latin typeface="Arial" panose="020B0604020202020204" pitchFamily="34" charset="0"/>
                <a:cs typeface="Arial" panose="020B0604020202020204" pitchFamily="34" charset="0"/>
              </a:rPr>
              <a:t>These long DC links can help </a:t>
            </a:r>
            <a:r>
              <a:rPr lang="en-GB" sz="2000" b="1" noProof="0" dirty="0">
                <a:latin typeface="Arial" panose="020B0604020202020204" pitchFamily="34" charset="0"/>
                <a:cs typeface="Arial" panose="020B0604020202020204" pitchFamily="34" charset="0"/>
              </a:rPr>
              <a:t>smooth out fluctuations in renewable energy production</a:t>
            </a:r>
            <a:r>
              <a:rPr lang="en-GB" sz="2000" noProof="0" dirty="0">
                <a:latin typeface="Arial" panose="020B0604020202020204" pitchFamily="34" charset="0"/>
                <a:cs typeface="Arial" panose="020B0604020202020204" pitchFamily="34" charset="0"/>
              </a:rPr>
              <a:t> </a:t>
            </a:r>
            <a:r>
              <a:rPr lang="en-GB" sz="2000" b="1" noProof="0" dirty="0">
                <a:latin typeface="Arial" panose="020B0604020202020204" pitchFamily="34" charset="0"/>
                <a:cs typeface="Arial" panose="020B0604020202020204" pitchFamily="34" charset="0"/>
              </a:rPr>
              <a:t>levels</a:t>
            </a:r>
            <a:r>
              <a:rPr lang="en-GB" sz="2000" noProof="0" dirty="0">
                <a:latin typeface="Arial" panose="020B0604020202020204" pitchFamily="34" charset="0"/>
                <a:cs typeface="Arial" panose="020B0604020202020204" pitchFamily="34" charset="0"/>
              </a:rPr>
              <a:t> and enable the utilisation of renewable resources in remote areas with abundant sun and wind.</a:t>
            </a:r>
          </a:p>
        </p:txBody>
      </p:sp>
      <p:sp>
        <p:nvSpPr>
          <p:cNvPr id="16" name="ZoneTexte 15">
            <a:extLst>
              <a:ext uri="{FF2B5EF4-FFF2-40B4-BE49-F238E27FC236}">
                <a16:creationId xmlns:a16="http://schemas.microsoft.com/office/drawing/2014/main" id="{8F4C545C-EFD7-D823-8CBE-BFFCF6049965}"/>
              </a:ext>
            </a:extLst>
          </p:cNvPr>
          <p:cNvSpPr txBox="1"/>
          <p:nvPr/>
        </p:nvSpPr>
        <p:spPr>
          <a:xfrm>
            <a:off x="6423146" y="4733988"/>
            <a:ext cx="3056791" cy="307777"/>
          </a:xfrm>
          <a:prstGeom prst="rect">
            <a:avLst/>
          </a:prstGeom>
          <a:noFill/>
        </p:spPr>
        <p:txBody>
          <a:bodyPr wrap="square">
            <a:spAutoFit/>
          </a:bodyPr>
          <a:lstStyle/>
          <a:p>
            <a:pPr algn="ctr"/>
            <a:r>
              <a:rPr lang="en-GB" sz="1400" i="1" noProof="0" dirty="0">
                <a:solidFill>
                  <a:schemeClr val="tx1"/>
                </a:solidFill>
                <a:latin typeface="Arial" panose="020B0604020202020204" pitchFamily="34" charset="0"/>
                <a:cs typeface="Arial" panose="020B0604020202020204" pitchFamily="34" charset="0"/>
              </a:rPr>
              <a:t>European </a:t>
            </a:r>
            <a:r>
              <a:rPr lang="en-GB" sz="1400" i="1" noProof="0" dirty="0" err="1">
                <a:solidFill>
                  <a:schemeClr val="tx1"/>
                </a:solidFill>
                <a:latin typeface="Arial" panose="020B0604020202020204" pitchFamily="34" charset="0"/>
                <a:cs typeface="Arial" panose="020B0604020202020204" pitchFamily="34" charset="0"/>
              </a:rPr>
              <a:t>Supergrid</a:t>
            </a:r>
            <a:r>
              <a:rPr lang="en-GB" sz="1400" i="1" noProof="0" dirty="0">
                <a:solidFill>
                  <a:schemeClr val="tx1"/>
                </a:solidFill>
                <a:latin typeface="Arial" panose="020B0604020202020204" pitchFamily="34" charset="0"/>
                <a:cs typeface="Arial" panose="020B0604020202020204" pitchFamily="34" charset="0"/>
              </a:rPr>
              <a:t>.</a:t>
            </a:r>
          </a:p>
        </p:txBody>
      </p:sp>
      <p:grpSp>
        <p:nvGrpSpPr>
          <p:cNvPr id="2" name="Groupe 1">
            <a:extLst>
              <a:ext uri="{FF2B5EF4-FFF2-40B4-BE49-F238E27FC236}">
                <a16:creationId xmlns:a16="http://schemas.microsoft.com/office/drawing/2014/main" id="{88249EBB-68C9-C407-F09B-7543B137935C}"/>
              </a:ext>
            </a:extLst>
          </p:cNvPr>
          <p:cNvGrpSpPr/>
          <p:nvPr/>
        </p:nvGrpSpPr>
        <p:grpSpPr>
          <a:xfrm>
            <a:off x="6008444" y="1296385"/>
            <a:ext cx="3886200" cy="3372036"/>
            <a:chOff x="6633307" y="1501775"/>
            <a:chExt cx="3056793" cy="2598101"/>
          </a:xfrm>
        </p:grpSpPr>
        <p:pic>
          <p:nvPicPr>
            <p:cNvPr id="17" name="Image 16">
              <a:extLst>
                <a:ext uri="{FF2B5EF4-FFF2-40B4-BE49-F238E27FC236}">
                  <a16:creationId xmlns:a16="http://schemas.microsoft.com/office/drawing/2014/main" id="{EB77790D-C7BC-3F39-F538-A2548760D004}"/>
                </a:ext>
              </a:extLst>
            </p:cNvPr>
            <p:cNvPicPr>
              <a:picLocks noChangeAspect="1"/>
            </p:cNvPicPr>
            <p:nvPr/>
          </p:nvPicPr>
          <p:blipFill>
            <a:blip r:embed="rId2"/>
            <a:stretch>
              <a:fillRect/>
            </a:stretch>
          </p:blipFill>
          <p:spPr>
            <a:xfrm>
              <a:off x="6633307" y="1501775"/>
              <a:ext cx="3056791" cy="2598101"/>
            </a:xfrm>
            <a:prstGeom prst="rect">
              <a:avLst/>
            </a:prstGeom>
          </p:spPr>
        </p:pic>
        <p:sp>
          <p:nvSpPr>
            <p:cNvPr id="18" name="Rectangle 17">
              <a:extLst>
                <a:ext uri="{FF2B5EF4-FFF2-40B4-BE49-F238E27FC236}">
                  <a16:creationId xmlns:a16="http://schemas.microsoft.com/office/drawing/2014/main" id="{01F4BBF0-D8B9-4359-A4B7-83B4D30BEBD4}"/>
                </a:ext>
              </a:extLst>
            </p:cNvPr>
            <p:cNvSpPr/>
            <p:nvPr/>
          </p:nvSpPr>
          <p:spPr>
            <a:xfrm>
              <a:off x="6633309" y="1501775"/>
              <a:ext cx="3056791" cy="2598101"/>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ZoneTexte 19">
            <a:extLst>
              <a:ext uri="{FF2B5EF4-FFF2-40B4-BE49-F238E27FC236}">
                <a16:creationId xmlns:a16="http://schemas.microsoft.com/office/drawing/2014/main" id="{8C1F5923-47FC-831B-13F1-36169B16BBF5}"/>
              </a:ext>
            </a:extLst>
          </p:cNvPr>
          <p:cNvSpPr txBox="1"/>
          <p:nvPr/>
        </p:nvSpPr>
        <p:spPr>
          <a:xfrm>
            <a:off x="589581" y="6739107"/>
            <a:ext cx="9329115" cy="707886"/>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To better understand this approach, the next section will introduce the mechanisms of electricity markets.</a:t>
            </a:r>
          </a:p>
        </p:txBody>
      </p:sp>
      <p:sp>
        <p:nvSpPr>
          <p:cNvPr id="4" name="ZoneTexte 3">
            <a:extLst>
              <a:ext uri="{FF2B5EF4-FFF2-40B4-BE49-F238E27FC236}">
                <a16:creationId xmlns:a16="http://schemas.microsoft.com/office/drawing/2014/main" id="{4620BB05-B4E9-75B0-C6FA-8B9F572B686B}"/>
              </a:ext>
            </a:extLst>
          </p:cNvPr>
          <p:cNvSpPr txBox="1"/>
          <p:nvPr/>
        </p:nvSpPr>
        <p:spPr>
          <a:xfrm>
            <a:off x="589584" y="5276076"/>
            <a:ext cx="9421673" cy="1323439"/>
          </a:xfrm>
          <a:prstGeom prst="rect">
            <a:avLst/>
          </a:prstGeom>
          <a:noFill/>
        </p:spPr>
        <p:txBody>
          <a:bodyPr wrap="square">
            <a:spAutoFit/>
          </a:bodyPr>
          <a:lstStyle/>
          <a:p>
            <a:pPr algn="just"/>
            <a:r>
              <a:rPr lang="en-GB" sz="2000" noProof="0" dirty="0">
                <a:latin typeface="Arial" panose="020B0604020202020204" pitchFamily="34" charset="0"/>
                <a:cs typeface="Arial" panose="020B0604020202020204" pitchFamily="34" charset="0"/>
              </a:rPr>
              <a:t>This system will make the trading and exchange of power across multiple countries and regions easier, with the goal of distributing electricity more efficiently throughout Europe. It aims to reduce CO</a:t>
            </a:r>
            <a:r>
              <a:rPr lang="en-GB" sz="2000" baseline="-25000" noProof="0" dirty="0">
                <a:latin typeface="Arial" panose="020B0604020202020204" pitchFamily="34" charset="0"/>
                <a:cs typeface="Arial" panose="020B0604020202020204" pitchFamily="34" charset="0"/>
              </a:rPr>
              <a:t>2</a:t>
            </a:r>
            <a:r>
              <a:rPr lang="en-GB" sz="2000" noProof="0" dirty="0">
                <a:latin typeface="Arial" panose="020B0604020202020204" pitchFamily="34" charset="0"/>
                <a:cs typeface="Arial" panose="020B0604020202020204" pitchFamily="34" charset="0"/>
              </a:rPr>
              <a:t> emissions, decrease energy dependency, and alleviate energy poverty.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0E658E55167749AA53CEAA5189C558" ma:contentTypeVersion="6" ma:contentTypeDescription="Een nieuw document maken." ma:contentTypeScope="" ma:versionID="4128f17e7852ef26fc86ed2b430f65e6">
  <xsd:schema xmlns:xsd="http://www.w3.org/2001/XMLSchema" xmlns:xs="http://www.w3.org/2001/XMLSchema" xmlns:p="http://schemas.microsoft.com/office/2006/metadata/properties" xmlns:ns3="ba893c70-4bd3-4c1a-a397-112894c05c54" targetNamespace="http://schemas.microsoft.com/office/2006/metadata/properties" ma:root="true" ma:fieldsID="575fbdfb07620bc6a2e6f2ec4d52f979" ns3:_="">
    <xsd:import namespace="ba893c70-4bd3-4c1a-a397-112894c05c5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93c70-4bd3-4c1a-a397-112894c05c5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a893c70-4bd3-4c1a-a397-112894c05c54" xsi:nil="true"/>
  </documentManagement>
</p:properties>
</file>

<file path=customXml/itemProps1.xml><?xml version="1.0" encoding="utf-8"?>
<ds:datastoreItem xmlns:ds="http://schemas.openxmlformats.org/officeDocument/2006/customXml" ds:itemID="{E5450F42-AE24-42C9-871E-A7CAE798782A}">
  <ds:schemaRefs>
    <ds:schemaRef ds:uri="ba893c70-4bd3-4c1a-a397-112894c05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CE2301-6BE3-456C-ABCC-59BFA0228E9C}">
  <ds:schemaRefs>
    <ds:schemaRef ds:uri="http://schemas.microsoft.com/sharepoint/v3/contenttype/forms"/>
  </ds:schemaRefs>
</ds:datastoreItem>
</file>

<file path=customXml/itemProps3.xml><?xml version="1.0" encoding="utf-8"?>
<ds:datastoreItem xmlns:ds="http://schemas.openxmlformats.org/officeDocument/2006/customXml" ds:itemID="{E399BB71-4871-4E3F-805F-AE5864455537}">
  <ds:schemaRefs>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ba893c70-4bd3-4c1a-a397-112894c05c54"/>
  </ds:schemaRefs>
</ds:datastoreItem>
</file>

<file path=docProps/app.xml><?xml version="1.0" encoding="utf-8"?>
<Properties xmlns="http://schemas.openxmlformats.org/officeDocument/2006/extended-properties" xmlns:vt="http://schemas.openxmlformats.org/officeDocument/2006/docPropsVTypes">
  <Template/>
  <TotalTime>127</TotalTime>
  <Words>11800</Words>
  <Application>Microsoft Office PowerPoint</Application>
  <PresentationFormat>Custom</PresentationFormat>
  <Paragraphs>1230</Paragraphs>
  <Slides>87</Slides>
  <Notes>4</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Damien Ernst</dc:creator>
  <cp:lastModifiedBy>Thibaut Techy</cp:lastModifiedBy>
  <cp:revision>6</cp:revision>
  <dcterms:created xsi:type="dcterms:W3CDTF">2024-06-11T12:47:47Z</dcterms:created>
  <dcterms:modified xsi:type="dcterms:W3CDTF">2024-12-20T10:25:20Z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2013-03-08T00:00:00Z</vt:filetime>
  </property>
  <property fmtid="{D5CDD505-2E9C-101B-9397-08002B2CF9AE}" pid="3" name="Creator">
    <vt:lpwstr>TeX</vt:lpwstr>
  </property>
  <property fmtid="{D5CDD505-2E9C-101B-9397-08002B2CF9AE}" pid="4" name="PTEX.Fullbanner">
    <vt:lpwstr>This is pdfeTeX, Version 3.141592-1.21a-2.2 (Web2C 7.5.4) kpathsea version 3.5.4</vt:lpwstr>
  </property>
  <property fmtid="{D5CDD505-2E9C-101B-9397-08002B2CF9AE}" pid="5" name="Producer">
    <vt:lpwstr>pdfeTeX-1.21a</vt:lpwstr>
  </property>
  <property fmtid="{D5CDD505-2E9C-101B-9397-08002B2CF9AE}" pid="6" name="LastSaved">
    <vt:filetime>2013-03-08T00:00:00Z</vt:filetime>
  </property>
  <property fmtid="{D5CDD505-2E9C-101B-9397-08002B2CF9AE}" pid="7" name="ContentTypeId">
    <vt:lpwstr>0x010100A10E658E55167749AA53CEAA5189C558</vt:lpwstr>
  </property>
</Properties>
</file>