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4" r:id="rId11"/>
    <p:sldId id="264" r:id="rId12"/>
    <p:sldId id="265" r:id="rId13"/>
    <p:sldId id="266" r:id="rId14"/>
    <p:sldId id="267" r:id="rId15"/>
    <p:sldId id="269" r:id="rId16"/>
    <p:sldId id="275" r:id="rId17"/>
    <p:sldId id="270" r:id="rId18"/>
    <p:sldId id="276" r:id="rId19"/>
    <p:sldId id="271" r:id="rId20"/>
    <p:sldId id="277" r:id="rId21"/>
    <p:sldId id="272" r:id="rId22"/>
    <p:sldId id="273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3" autoAdjust="0"/>
    <p:restoredTop sz="94660"/>
  </p:normalViewPr>
  <p:slideViewPr>
    <p:cSldViewPr snapToGrid="0">
      <p:cViewPr>
        <p:scale>
          <a:sx n="45" d="100"/>
          <a:sy n="45" d="100"/>
        </p:scale>
        <p:origin x="128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C393-63C4-BB5B-ECE0-A57023F42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C99DE-602E-89EE-F707-E319EB000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ACE70-4874-4B92-CBA3-5EE3B8B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3BFC-E278-4394-82F4-803935ABCAB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7C10A-D49B-6FCA-D2D6-422D7A01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D2DA6-B4C0-2C67-43DE-02FD2BBF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0D4-5783-4CFD-92D3-91F0BB1F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B79C-A771-3687-47C9-6737C7A3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E439B-6178-76D1-31F2-F952181AE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D88A0-17AB-2996-30FE-6972007B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3BFC-E278-4394-82F4-803935ABCAB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2303E-0464-F462-B9ED-02427500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3F2C3-C330-940E-217A-E175BA1E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0D4-5783-4CFD-92D3-91F0BB1F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4A5BE5-E2BA-C931-2BF1-442484639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232CC-CEC6-0A43-EBF8-3F2BD932F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35F7E-4001-5A76-7DC0-8BBAB973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3BFC-E278-4394-82F4-803935ABCAB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47E41-E857-CF30-424E-BCC37E85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7E8A-60EC-192E-6C59-A6E59C6C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0D4-5783-4CFD-92D3-91F0BB1F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1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F2E0-099D-248D-DF7D-8131F0D1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9ADF-E140-B854-C3C3-FF158BEB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4FB45-740E-66A1-3945-58A1B5DD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3BFC-E278-4394-82F4-803935ABCAB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B044-733F-4CA0-FB03-C6B4F686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1B308-AF76-1438-EACA-0BBA8CA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0D4-5783-4CFD-92D3-91F0BB1F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3A8D-8531-BB3F-9EE1-B27AA520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C8A1-E1D6-C6FF-AC16-A0049B7FF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4C53C-18E9-AE15-36E9-D2975201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3BFC-E278-4394-82F4-803935ABCAB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0B673-040B-B468-7FCE-F60287E5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5C58F-BA9A-A1EB-013D-B11E8FD6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0D4-5783-4CFD-92D3-91F0BB1F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E555-A677-147D-264F-D3DC91CF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61482-EDC9-A66C-0D2A-502275CF4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F4828-2FC0-8171-AB8B-DA757DFAF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F6245-F07E-BC9F-3AE8-B182D503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3BFC-E278-4394-82F4-803935ABCAB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70665-8629-36EB-712F-4ABDAD34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02213-2368-25B0-2443-5493DBC3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0D4-5783-4CFD-92D3-91F0BB1F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4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0D49-4FF7-3AEB-8201-718DE07B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034C0-93EE-1325-BFBA-526262DD6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7BEE7-F81E-6D77-25D4-5B202855D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C6E48-EA3E-F07B-8F02-56662BA2C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46C73-CC48-9C8A-D640-67E2AB028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6684E-02E9-1F6A-FC37-345F8319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3BFC-E278-4394-82F4-803935ABCAB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380AE-8484-2118-984A-4A1490BC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028FD-67D8-16BF-21BA-AC641535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0D4-5783-4CFD-92D3-91F0BB1F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9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4DEB-F4F8-46D0-371B-87C41DF8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C5C7B-303F-1221-1BBA-34108EF7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3BFC-E278-4394-82F4-803935ABCAB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1562-984C-B9B6-96DC-B64B96F7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E01CD-D003-8D6F-BDEF-DF6FE9E0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0D4-5783-4CFD-92D3-91F0BB1F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7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AFC32-9F90-813B-4DC7-7EB83DB1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3BFC-E278-4394-82F4-803935ABCAB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7557D-DDC3-01F9-A36A-AC1F13E1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BF06-4C4A-3915-C2CE-E12419AB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0D4-5783-4CFD-92D3-91F0BB1F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525B-C6EC-6510-14E0-CE97DB90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21F23-846F-EFE7-9A7E-E84C75BDE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FAC08-4555-FD56-A1AF-322DE4777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75F8C-0033-37FB-AA36-92902DC4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3BFC-E278-4394-82F4-803935ABCAB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391E0-D912-F0DE-619F-761809C1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16416-5355-E60E-B976-30DF88E8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0D4-5783-4CFD-92D3-91F0BB1F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5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3866-243C-7C29-C633-0C587739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429C0D-03A8-0369-DEE1-27AF4308D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4BFA3-9DAA-6159-6EA4-F95EF37B8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ED507-066E-AA51-5FA3-0C983A74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3BFC-E278-4394-82F4-803935ABCAB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D5052-25CD-CB7D-0EEF-EB69CD75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10588-5E08-3549-B146-9D2A1A17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0D4-5783-4CFD-92D3-91F0BB1F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5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BD8DB-653B-715E-BCAC-FF85918E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5BDA0-5C05-25AC-A1F8-3B4AD6952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68D30-6512-CAD8-1247-4A18F3D11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EC3BFC-E278-4394-82F4-803935ABCAB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907E8-4DE4-CF46-2D36-C6A722835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784B4-C68F-B51E-5BE0-A2EBF7A62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8EB0D4-5783-4CFD-92D3-91F0BB1F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3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B8507-C66E-145E-80F4-314A5D480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SAMO: A Sequential Pattern Mining Model for Evaluating Road Criticality in Urban Traffic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93D15-0658-5848-D22F-BC6C87398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Nourhan Bachir∗ , Hassan </a:t>
            </a:r>
            <a:r>
              <a:rPr lang="en-US" dirty="0" err="1"/>
              <a:t>Harb</a:t>
            </a:r>
            <a:r>
              <a:rPr lang="en-US" dirty="0"/>
              <a:t>† , </a:t>
            </a:r>
            <a:r>
              <a:rPr lang="en-US" dirty="0" err="1"/>
              <a:t>Chamseddine</a:t>
            </a:r>
            <a:r>
              <a:rPr lang="en-US" dirty="0"/>
              <a:t> Zaki† , and Roland </a:t>
            </a:r>
            <a:r>
              <a:rPr lang="en-US" dirty="0" err="1"/>
              <a:t>Billen</a:t>
            </a:r>
            <a:r>
              <a:rPr lang="en-US" dirty="0"/>
              <a:t>∗</a:t>
            </a:r>
          </a:p>
          <a:p>
            <a:endParaRPr lang="en-US" dirty="0"/>
          </a:p>
          <a:p>
            <a:r>
              <a:rPr lang="en-US" sz="4000" dirty="0"/>
              <a:t>VTC2024-Fall</a:t>
            </a:r>
          </a:p>
          <a:p>
            <a:endParaRPr lang="en-US" dirty="0"/>
          </a:p>
          <a:p>
            <a:r>
              <a:rPr lang="en-US" dirty="0"/>
              <a:t>∗Geospatial Data Science and City Infor. Modelling (</a:t>
            </a:r>
            <a:r>
              <a:rPr lang="en-US" dirty="0" err="1"/>
              <a:t>GeoScITY</a:t>
            </a:r>
            <a:r>
              <a:rPr lang="en-US" dirty="0"/>
              <a:t>), Faculty of Sciences, University of Liege, Belgium ` </a:t>
            </a:r>
          </a:p>
          <a:p>
            <a:r>
              <a:rPr lang="en-US" dirty="0"/>
              <a:t>†College of Engineering and Technology, American University of the Middle East, Kuwait </a:t>
            </a:r>
          </a:p>
        </p:txBody>
      </p:sp>
    </p:spTree>
    <p:extLst>
      <p:ext uri="{BB962C8B-B14F-4D97-AF65-F5344CB8AC3E}">
        <p14:creationId xmlns:p14="http://schemas.microsoft.com/office/powerpoint/2010/main" val="202312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BD23-71EA-E8FA-C927-B3E66778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SAMO Steps: Detailed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923C7E-A047-CAF4-0FE2-ECAE0C041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241" y="2071806"/>
            <a:ext cx="9315518" cy="3114698"/>
          </a:xfrm>
        </p:spPr>
      </p:pic>
    </p:spTree>
    <p:extLst>
      <p:ext uri="{BB962C8B-B14F-4D97-AF65-F5344CB8AC3E}">
        <p14:creationId xmlns:p14="http://schemas.microsoft.com/office/powerpoint/2010/main" val="386351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62A7-9F31-AD89-12CF-FC4560AE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Impact Score (SIS)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AD378-0FDD-DD75-9B11-0FA23697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assess the criticality of a movement pattern (</a:t>
            </a:r>
            <a:r>
              <a:rPr lang="en-US" dirty="0" err="1"/>
              <a:t>Mp</a:t>
            </a:r>
            <a:r>
              <a:rPr lang="en-US" dirty="0"/>
              <a:t>) in vehicle trajectories, we introduce the Sequential Impact Score (SIS). </a:t>
            </a:r>
          </a:p>
          <a:p>
            <a:r>
              <a:rPr lang="en-US" dirty="0"/>
              <a:t>SIS combines two key metrics:</a:t>
            </a:r>
          </a:p>
          <a:p>
            <a:pPr lvl="1"/>
            <a:r>
              <a:rPr lang="en-US" dirty="0"/>
              <a:t>Support Frequency Index (SFI) – How frequently a movement pattern appears across different orders.</a:t>
            </a:r>
          </a:p>
          <a:p>
            <a:pPr lvl="1"/>
            <a:r>
              <a:rPr lang="en-US" dirty="0"/>
              <a:t>Confidence Impact Score (CIS) – How reliable the transitions (or rules) between movement patterns are, based on confidence.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break this down:</a:t>
            </a:r>
          </a:p>
        </p:txBody>
      </p:sp>
    </p:spTree>
    <p:extLst>
      <p:ext uri="{BB962C8B-B14F-4D97-AF65-F5344CB8AC3E}">
        <p14:creationId xmlns:p14="http://schemas.microsoft.com/office/powerpoint/2010/main" val="2637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ACD4-2B5D-7238-5C30-DA13AC40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Frequency Index (SFI)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4126-306C-15DF-C801-8457081D9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first define n, which represents the highest order of a non-empty set of frequent movement patterns (</a:t>
            </a:r>
            <a:r>
              <a:rPr lang="en-US" dirty="0" err="1"/>
              <a:t>FqMs</a:t>
            </a:r>
            <a:r>
              <a:rPr lang="en-US" dirty="0"/>
              <a:t>) for a given movement pattern M.</a:t>
            </a:r>
          </a:p>
          <a:p>
            <a:r>
              <a:rPr lang="en-US" dirty="0"/>
              <a:t>The Support Frequency Index (SFI) is calculated as:</a:t>
            </a:r>
          </a:p>
          <a:p>
            <a:pPr marL="0" indent="0">
              <a:buNone/>
            </a:pPr>
            <a:r>
              <a:rPr lang="en-US" dirty="0"/>
              <a:t>		𝑆𝐹𝐼(𝑀)=1⋅𝑥1+2⋅𝑥2+...+𝑛⋅𝑥𝑛</a:t>
            </a:r>
          </a:p>
          <a:p>
            <a:r>
              <a:rPr lang="en-US" dirty="0"/>
              <a:t>​ x₁, x₂, ..., xₙ represent the support of M in different orders.</a:t>
            </a:r>
          </a:p>
          <a:p>
            <a:r>
              <a:rPr lang="en-US" dirty="0"/>
              <a:t>The order refers to the length of the pattern (i.e., single-link patterns, two-link patterns, etc.).</a:t>
            </a:r>
          </a:p>
          <a:p>
            <a:r>
              <a:rPr lang="en-US" dirty="0"/>
              <a:t>We multiply each support xᵢ by its respective order (</a:t>
            </a:r>
            <a:r>
              <a:rPr lang="en-US" dirty="0" err="1"/>
              <a:t>i</a:t>
            </a:r>
            <a:r>
              <a:rPr lang="en-US" dirty="0"/>
              <a:t>) because higher-order patterns are given more weight. </a:t>
            </a:r>
          </a:p>
          <a:p>
            <a:r>
              <a:rPr lang="en-US" dirty="0"/>
              <a:t>This means that patterns appearing in longer sequences (higher order) are considered more important.</a:t>
            </a:r>
          </a:p>
        </p:txBody>
      </p:sp>
    </p:spTree>
    <p:extLst>
      <p:ext uri="{BB962C8B-B14F-4D97-AF65-F5344CB8AC3E}">
        <p14:creationId xmlns:p14="http://schemas.microsoft.com/office/powerpoint/2010/main" val="403148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E29B-1293-633B-D423-83BCBD44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Impact Score (CIS)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7161-9F93-A137-95C8-68F37F2E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Similarly, the Confidence Impact Score (CIS) measures the reliability of rules between movement patterns.</a:t>
            </a:r>
          </a:p>
          <a:p>
            <a:r>
              <a:rPr lang="en-US" dirty="0"/>
              <a:t>It's calculated as:</a:t>
            </a:r>
          </a:p>
          <a:p>
            <a:pPr marL="0" indent="0">
              <a:buNone/>
            </a:pPr>
            <a:r>
              <a:rPr lang="en-US" dirty="0"/>
              <a:t>		𝐶𝐼𝑆(𝑀)=1⋅𝑦1+2⋅𝑦2+...+𝑛⋅𝑦𝑛</a:t>
            </a:r>
          </a:p>
          <a:p>
            <a:r>
              <a:rPr lang="en-US" dirty="0"/>
              <a:t>y₁, y₂, ..., yₙ represent the confidence of movement rules involving M across different orders.</a:t>
            </a:r>
          </a:p>
          <a:p>
            <a:r>
              <a:rPr lang="en-US" dirty="0"/>
              <a:t>As with support, higher-order rules (i.e., rules involving longer sequences) are weighted more heavily to reflect their greater significance.</a:t>
            </a:r>
          </a:p>
        </p:txBody>
      </p:sp>
    </p:spTree>
    <p:extLst>
      <p:ext uri="{BB962C8B-B14F-4D97-AF65-F5344CB8AC3E}">
        <p14:creationId xmlns:p14="http://schemas.microsoft.com/office/powerpoint/2010/main" val="265100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30FF0-602C-8F02-0C1E-EB779923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Impact Score (SIS)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881B-F892-BE36-02AF-C1EDC061A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Finally, we combine these two metrics into the Sequential Impact Score (SIS):</a:t>
            </a:r>
          </a:p>
          <a:p>
            <a:pPr marL="0" indent="0">
              <a:buNone/>
            </a:pPr>
            <a:r>
              <a:rPr lang="en-US" dirty="0"/>
              <a:t>		𝑆𝐼𝑆(𝑀)=𝑆𝐹𝐼(𝑀)+𝐶𝐼𝑆(𝑀)</a:t>
            </a:r>
          </a:p>
          <a:p>
            <a:r>
              <a:rPr lang="en-US" dirty="0"/>
              <a:t>This formula aggregates the support and confidence across all orders, giving a comprehensive score that reflects both how frequently a pattern appears and how reliable the movement rules are.</a:t>
            </a:r>
          </a:p>
        </p:txBody>
      </p:sp>
    </p:spTree>
    <p:extLst>
      <p:ext uri="{BB962C8B-B14F-4D97-AF65-F5344CB8AC3E}">
        <p14:creationId xmlns:p14="http://schemas.microsoft.com/office/powerpoint/2010/main" val="404003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58CC-3FEA-4418-A866-487534AE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SAMO Results – Efficiency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AD1D-F2B3-B18E-A5E1-7A287B230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Execution Time Comparison: SAMO vs. optimized </a:t>
            </a:r>
            <a:r>
              <a:rPr lang="en-US" dirty="0" err="1"/>
              <a:t>Apriori</a:t>
            </a:r>
            <a:r>
              <a:rPr lang="en-US" dirty="0"/>
              <a:t>.</a:t>
            </a:r>
          </a:p>
          <a:p>
            <a:r>
              <a:rPr lang="en-US" dirty="0"/>
              <a:t>SAMO demonstrates robust performance as the minimum support threshold decreases, efficiently handling the increasing complexity of combinations.</a:t>
            </a:r>
          </a:p>
          <a:p>
            <a:r>
              <a:rPr lang="en-US" dirty="0"/>
              <a:t>Figure 3: As the number of filtered edges decreases, </a:t>
            </a:r>
            <a:r>
              <a:rPr lang="en-US" dirty="0" err="1"/>
              <a:t>Apriori</a:t>
            </a:r>
            <a:r>
              <a:rPr lang="en-US" dirty="0"/>
              <a:t> struggles with complexity, while SAMO maintains stable execution times.</a:t>
            </a:r>
          </a:p>
        </p:txBody>
      </p:sp>
    </p:spTree>
    <p:extLst>
      <p:ext uri="{BB962C8B-B14F-4D97-AF65-F5344CB8AC3E}">
        <p14:creationId xmlns:p14="http://schemas.microsoft.com/office/powerpoint/2010/main" val="387315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826C-F12F-E13F-37F9-301FB958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SAMO Results – Efficiency Comparison</a:t>
            </a:r>
          </a:p>
        </p:txBody>
      </p:sp>
      <p:pic>
        <p:nvPicPr>
          <p:cNvPr id="7" name="Content Placeholder 6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EE8FA4D5-4C0D-D049-84A6-CB87F080C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17505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8B16-DD74-67B5-44F3-0E30A583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SAMO Results – Support and Confidence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40CE3-986C-C6F8-4143-2CBAF18DF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Frequency Index (SFI):</a:t>
            </a:r>
          </a:p>
          <a:p>
            <a:pPr lvl="1"/>
            <a:r>
              <a:rPr lang="en-US" dirty="0"/>
              <a:t>Highlights frequent edges and sequences in the data.</a:t>
            </a:r>
          </a:p>
          <a:p>
            <a:pPr lvl="1"/>
            <a:r>
              <a:rPr lang="en-US" dirty="0"/>
              <a:t>Emphasizes primary roads in the city center and popular highways.</a:t>
            </a:r>
          </a:p>
          <a:p>
            <a:r>
              <a:rPr lang="en-US" dirty="0"/>
              <a:t>Confidence Impact Score (CIS):</a:t>
            </a:r>
          </a:p>
          <a:p>
            <a:pPr lvl="1"/>
            <a:r>
              <a:rPr lang="en-US" dirty="0"/>
              <a:t>Reflects confident movement patterns, prioritizing highways and major connecting edges.</a:t>
            </a:r>
          </a:p>
          <a:p>
            <a:pPr lvl="1"/>
            <a:r>
              <a:rPr lang="en-US" dirty="0"/>
              <a:t>With a minimum confidence level of 0.8, highways are more prominent, while city center roads score lower due to alternative routes.</a:t>
            </a:r>
          </a:p>
        </p:txBody>
      </p:sp>
    </p:spTree>
    <p:extLst>
      <p:ext uri="{BB962C8B-B14F-4D97-AF65-F5344CB8AC3E}">
        <p14:creationId xmlns:p14="http://schemas.microsoft.com/office/powerpoint/2010/main" val="419017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A5A2-6827-8DE6-1A4E-C897FC79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Confidence Impact</a:t>
            </a:r>
          </a:p>
        </p:txBody>
      </p:sp>
      <p:pic>
        <p:nvPicPr>
          <p:cNvPr id="6" name="Content Placeholder 5" descr="A map of a city&#10;&#10;Description automatically generated">
            <a:extLst>
              <a:ext uri="{FF2B5EF4-FFF2-40B4-BE49-F238E27FC236}">
                <a16:creationId xmlns:a16="http://schemas.microsoft.com/office/drawing/2014/main" id="{6B8CBE59-78FF-3D9F-0D22-9368CF6DF1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8" y="2226958"/>
            <a:ext cx="5181600" cy="2404084"/>
          </a:xfrm>
        </p:spPr>
      </p:pic>
      <p:pic>
        <p:nvPicPr>
          <p:cNvPr id="8" name="Content Placeholder 7" descr="A map of a city&#10;&#10;Description automatically generated">
            <a:extLst>
              <a:ext uri="{FF2B5EF4-FFF2-40B4-BE49-F238E27FC236}">
                <a16:creationId xmlns:a16="http://schemas.microsoft.com/office/drawing/2014/main" id="{805B9974-535D-4D8F-535E-DA590C2EE1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28" y="2225082"/>
            <a:ext cx="5181600" cy="24078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5BFC53-6412-149F-3C2B-9D354288AD8A}"/>
              </a:ext>
            </a:extLst>
          </p:cNvPr>
          <p:cNvSpPr txBox="1"/>
          <p:nvPr/>
        </p:nvSpPr>
        <p:spPr>
          <a:xfrm>
            <a:off x="303914" y="4631042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Visualization of  SFI - the most frequently traveled edges, focusing on city center and highway roads.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DBD908-166F-FD23-6E86-7FBB440B73A1}"/>
              </a:ext>
            </a:extLst>
          </p:cNvPr>
          <p:cNvSpPr txBox="1"/>
          <p:nvPr/>
        </p:nvSpPr>
        <p:spPr>
          <a:xfrm>
            <a:off x="6094228" y="4631042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Visualization of CIS - highways and key connectors dominate the CIS score.</a:t>
            </a:r>
          </a:p>
        </p:txBody>
      </p:sp>
    </p:spTree>
    <p:extLst>
      <p:ext uri="{BB962C8B-B14F-4D97-AF65-F5344CB8AC3E}">
        <p14:creationId xmlns:p14="http://schemas.microsoft.com/office/powerpoint/2010/main" val="132623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0934-AA21-7192-8B7B-AEA25578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Using Prediction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AF455-8437-68A9-3970-E94227A5F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Indices Used:</a:t>
            </a:r>
          </a:p>
          <a:p>
            <a:pPr lvl="1"/>
            <a:r>
              <a:rPr lang="en-US" dirty="0"/>
              <a:t>Static Indices: Length, Width, Max Speed, Cost, EBC (Edge Betweenness Centrality), Type.</a:t>
            </a:r>
          </a:p>
          <a:p>
            <a:pPr lvl="1"/>
            <a:r>
              <a:rPr lang="en-US" dirty="0"/>
              <a:t>Dynamic Indices: Support, Travel Time, Speed, Density, Occupancy, and others.</a:t>
            </a:r>
          </a:p>
          <a:p>
            <a:r>
              <a:rPr lang="en-US" dirty="0"/>
              <a:t>Machine learning models used to predict link criticality.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8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9033-2DB8-79CA-7D02-05411CB2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AA69-0F81-E38F-56B5-209C0BBDE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Increasing complexity of urban road networks and the need for critical road identification.</a:t>
            </a:r>
          </a:p>
          <a:p>
            <a:r>
              <a:rPr lang="en-US" dirty="0"/>
              <a:t>Motivation: Current methods don't fully capture the dynamic or sequential nature of urban traffic.</a:t>
            </a:r>
          </a:p>
          <a:p>
            <a:r>
              <a:rPr lang="en-US" dirty="0"/>
              <a:t>Objective: Propose SAMO, a novel approach using sequential pattern mining to evaluate road criticality.</a:t>
            </a:r>
          </a:p>
        </p:txBody>
      </p:sp>
    </p:spTree>
    <p:extLst>
      <p:ext uri="{BB962C8B-B14F-4D97-AF65-F5344CB8AC3E}">
        <p14:creationId xmlns:p14="http://schemas.microsoft.com/office/powerpoint/2010/main" val="3003926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955D-D124-E8EF-8E30-A3ABD593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Using Prediction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306E94-BF6E-8D8D-0EEA-679C7D550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580" y="2068596"/>
            <a:ext cx="9296468" cy="241936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A9E388-AC44-A571-828A-865FB7AEC172}"/>
              </a:ext>
            </a:extLst>
          </p:cNvPr>
          <p:cNvSpPr txBox="1"/>
          <p:nvPr/>
        </p:nvSpPr>
        <p:spPr>
          <a:xfrm>
            <a:off x="3312928" y="4665556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Mean Squared Error (MSE)</a:t>
            </a:r>
            <a:r>
              <a:rPr lang="en-US" dirty="0"/>
              <a:t> results show improved prediction accuracy with the inclusion of SAMO indices (SFI, CIS, SIS).</a:t>
            </a:r>
          </a:p>
        </p:txBody>
      </p:sp>
    </p:spTree>
    <p:extLst>
      <p:ext uri="{BB962C8B-B14F-4D97-AF65-F5344CB8AC3E}">
        <p14:creationId xmlns:p14="http://schemas.microsoft.com/office/powerpoint/2010/main" val="3877013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24A5-CBBB-67FE-B8B7-E3B5625C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Features and Index Rankings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BC67-E214-72A2-99E8-5B31DE0D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Top Features: In various machine learning models, the proposed indices ranked highly:</a:t>
            </a:r>
          </a:p>
          <a:p>
            <a:pPr lvl="1"/>
            <a:r>
              <a:rPr lang="en-US" dirty="0"/>
              <a:t>CIS consistently ranked within the top 5 features, capturing link criticality.</a:t>
            </a:r>
          </a:p>
          <a:p>
            <a:pPr lvl="1"/>
            <a:r>
              <a:rPr lang="en-US" dirty="0"/>
              <a:t>SFI and SIS showed variability in rankings, appearing in the top 8–18 range in some models.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Updated rankings of CIS, SFI, and SIS among top features across selected models.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8DFEF-D732-36E3-DFDF-B60508F60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32" y="3429000"/>
            <a:ext cx="3552851" cy="15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91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2388-B753-89FA-31D7-01273401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and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D5A34-CCD7-9B85-080F-5DF892D54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Improvement in Model Performance: The inclusion of SAMO indices significantly reduced MSE values, highlighting their importance in capturing link criticality.</a:t>
            </a:r>
          </a:p>
          <a:p>
            <a:r>
              <a:rPr lang="en-US" dirty="0"/>
              <a:t>Feature Significance:</a:t>
            </a:r>
          </a:p>
          <a:p>
            <a:pPr lvl="1"/>
            <a:r>
              <a:rPr lang="en-US" dirty="0"/>
              <a:t>CIS ranked as a top feature across multiple models.</a:t>
            </a:r>
          </a:p>
          <a:p>
            <a:pPr lvl="1"/>
            <a:r>
              <a:rPr lang="en-US" dirty="0"/>
              <a:t>SFI and SIS showed moderate importance, with variability depending on the model and context.</a:t>
            </a:r>
          </a:p>
          <a:p>
            <a:r>
              <a:rPr lang="en-US" dirty="0"/>
              <a:t>Traditional features like occupancy, density, and traffic volume measures ranked highly alongside SAMO indices.</a:t>
            </a:r>
          </a:p>
          <a:p>
            <a:r>
              <a:rPr lang="en-US" dirty="0"/>
              <a:t>Conclusion: SAMO indices provide a more comprehensive evaluation of link criticality, improving prediction accuracy and proving valuable for traffic management and network optimization.</a:t>
            </a:r>
          </a:p>
        </p:txBody>
      </p:sp>
    </p:spTree>
    <p:extLst>
      <p:ext uri="{BB962C8B-B14F-4D97-AF65-F5344CB8AC3E}">
        <p14:creationId xmlns:p14="http://schemas.microsoft.com/office/powerpoint/2010/main" val="2297506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C5DD-94BF-3814-DE20-E7D6E3F3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FE74-A1F5-D6DB-F54B-08DC7FEA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Summary: SAMO offers a novel approach to identifying critical road links using sequential pattern mining, providing better accuracy than traditional methods.</a:t>
            </a:r>
          </a:p>
          <a:p>
            <a:r>
              <a:rPr lang="en-US" dirty="0"/>
              <a:t>Contribution: Improved understanding of road dependencies in urban traffic networks.</a:t>
            </a:r>
          </a:p>
          <a:p>
            <a:r>
              <a:rPr lang="en-US" dirty="0"/>
              <a:t>Future Work: Expand SAMO to larger datasets and different urban environments, integrate with real-time traffic data.</a:t>
            </a:r>
          </a:p>
        </p:txBody>
      </p:sp>
    </p:spTree>
    <p:extLst>
      <p:ext uri="{BB962C8B-B14F-4D97-AF65-F5344CB8AC3E}">
        <p14:creationId xmlns:p14="http://schemas.microsoft.com/office/powerpoint/2010/main" val="2460214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6C74-A186-940D-D780-3800BEB0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EBEE-B50B-2C5D-64B7-291FA979B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7833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0399-0C02-A770-BEF2-4154AE0B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9A97-18CF-C93C-1D86-ED422B056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Dependencies: Traditional models miss the sequential nature of road usage (e.g., road A leads to road B).</a:t>
            </a:r>
          </a:p>
          <a:p>
            <a:r>
              <a:rPr lang="en-US" dirty="0"/>
              <a:t>There’s a need for a model that:</a:t>
            </a:r>
          </a:p>
          <a:p>
            <a:pPr lvl="1"/>
            <a:r>
              <a:rPr lang="en-US" dirty="0"/>
              <a:t>Efficiently processes trajectory sequences.</a:t>
            </a:r>
          </a:p>
          <a:p>
            <a:pPr lvl="1"/>
            <a:r>
              <a:rPr lang="en-US" dirty="0"/>
              <a:t>Accounts for the order and recurrence of vehicle movements.</a:t>
            </a:r>
          </a:p>
          <a:p>
            <a:pPr lvl="1"/>
            <a:r>
              <a:rPr lang="en-US" dirty="0"/>
              <a:t>Provides an accurate assessment of road criticality.</a:t>
            </a:r>
          </a:p>
        </p:txBody>
      </p:sp>
    </p:spTree>
    <p:extLst>
      <p:ext uri="{BB962C8B-B14F-4D97-AF65-F5344CB8AC3E}">
        <p14:creationId xmlns:p14="http://schemas.microsoft.com/office/powerpoint/2010/main" val="403151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9AE4-AEC9-9792-F7FC-1050F0CF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E78F-A31C-06B9-695B-71541812E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SAMO adapts the </a:t>
            </a:r>
            <a:r>
              <a:rPr lang="en-US" dirty="0" err="1"/>
              <a:t>Apriori</a:t>
            </a:r>
            <a:r>
              <a:rPr lang="en-US" dirty="0"/>
              <a:t> algorithm to sequential trajectory data.</a:t>
            </a:r>
          </a:p>
          <a:p>
            <a:r>
              <a:rPr lang="en-US" dirty="0"/>
              <a:t>It introduces the Sequential Impact Score (SIS) to rank criticality.</a:t>
            </a:r>
          </a:p>
          <a:p>
            <a:r>
              <a:rPr lang="en-US" dirty="0"/>
              <a:t>Two key metrics used:</a:t>
            </a:r>
          </a:p>
          <a:p>
            <a:pPr lvl="1"/>
            <a:r>
              <a:rPr lang="en-US" dirty="0"/>
              <a:t>Support – how often a link appears in trajectories.</a:t>
            </a:r>
          </a:p>
          <a:p>
            <a:pPr lvl="1"/>
            <a:r>
              <a:rPr lang="en-US" dirty="0"/>
              <a:t>Confidence – how likely a link appears given the preceding links.</a:t>
            </a:r>
          </a:p>
        </p:txBody>
      </p:sp>
    </p:spTree>
    <p:extLst>
      <p:ext uri="{BB962C8B-B14F-4D97-AF65-F5344CB8AC3E}">
        <p14:creationId xmlns:p14="http://schemas.microsoft.com/office/powerpoint/2010/main" val="79739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2153-32F1-64B7-BEEC-9177DF81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42E75-1A6B-2CF3-904F-F38CAD24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Trajectory Sequence (Tr): A sequence of vehicle movements.</a:t>
            </a:r>
          </a:p>
          <a:p>
            <a:r>
              <a:rPr lang="en-US" dirty="0"/>
              <a:t>Movement Pattern (</a:t>
            </a:r>
            <a:r>
              <a:rPr lang="en-US" dirty="0" err="1"/>
              <a:t>Mp</a:t>
            </a:r>
            <a:r>
              <a:rPr lang="en-US" dirty="0"/>
              <a:t>): A sub-sequence detected in trajectory data.</a:t>
            </a:r>
          </a:p>
          <a:p>
            <a:r>
              <a:rPr lang="en-US" dirty="0"/>
              <a:t>Support: Frequency of the movement pattern in trajectories.</a:t>
            </a:r>
          </a:p>
          <a:p>
            <a:r>
              <a:rPr lang="en-US" dirty="0"/>
              <a:t>Confidence: Likelihood of a movement rule being valid.</a:t>
            </a:r>
          </a:p>
          <a:p>
            <a:r>
              <a:rPr lang="en-US" dirty="0"/>
              <a:t>Frequent Movement Pattern (</a:t>
            </a:r>
            <a:r>
              <a:rPr lang="en-US" dirty="0" err="1"/>
              <a:t>FqM</a:t>
            </a:r>
            <a:r>
              <a:rPr lang="en-US" dirty="0"/>
              <a:t>): Patterns that meet a minimum support threshold.</a:t>
            </a:r>
          </a:p>
        </p:txBody>
      </p:sp>
    </p:spTree>
    <p:extLst>
      <p:ext uri="{BB962C8B-B14F-4D97-AF65-F5344CB8AC3E}">
        <p14:creationId xmlns:p14="http://schemas.microsoft.com/office/powerpoint/2010/main" val="378747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83CC-C983-0166-E10E-7A6FEF94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Steps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A921D-2E69-77E5-110B-46AD426CA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SAMO consists of several steps to mine sequential patterns:</a:t>
            </a:r>
          </a:p>
          <a:p>
            <a:pPr lvl="1"/>
            <a:r>
              <a:rPr lang="en-US" dirty="0"/>
              <a:t>Vertical Projection of Trajectory Data using Positioning Tables (PT) and Ordered-Positioning Lists (OPL)</a:t>
            </a:r>
          </a:p>
          <a:p>
            <a:pPr lvl="1"/>
            <a:r>
              <a:rPr lang="en-US" dirty="0"/>
              <a:t>SAMO steps</a:t>
            </a:r>
          </a:p>
          <a:p>
            <a:pPr lvl="1"/>
            <a:r>
              <a:rPr lang="en-US" dirty="0"/>
              <a:t>Indices (CFI, CIS, and SIS) Calculation</a:t>
            </a:r>
          </a:p>
        </p:txBody>
      </p:sp>
    </p:spTree>
    <p:extLst>
      <p:ext uri="{BB962C8B-B14F-4D97-AF65-F5344CB8AC3E}">
        <p14:creationId xmlns:p14="http://schemas.microsoft.com/office/powerpoint/2010/main" val="18757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1F5B-BAE4-9465-5EFF-8904BB51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Projection of Trajectory Data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25D6B4-EA26-1790-45AF-314E9511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Trajectory Identity List (TIL)</a:t>
            </a:r>
          </a:p>
          <a:p>
            <a:pPr lvl="1"/>
            <a:r>
              <a:rPr lang="en-US" dirty="0"/>
              <a:t>Each link is associated with a list of sequences where it appears.</a:t>
            </a:r>
          </a:p>
          <a:p>
            <a:pPr lvl="1"/>
            <a:r>
              <a:rPr lang="en-US" dirty="0"/>
              <a:t>This allows efficient querying of movement patterns without repeated database scans.</a:t>
            </a:r>
          </a:p>
          <a:p>
            <a:r>
              <a:rPr lang="en-US" dirty="0"/>
              <a:t>Positioning Table (PT)</a:t>
            </a:r>
          </a:p>
          <a:p>
            <a:pPr lvl="1"/>
            <a:r>
              <a:rPr lang="en-US" dirty="0"/>
              <a:t>Tracks positions of patterns in trajectories.</a:t>
            </a:r>
          </a:p>
          <a:p>
            <a:r>
              <a:rPr lang="en-US" dirty="0"/>
              <a:t>Ordered-Positioning List (OPL)</a:t>
            </a:r>
          </a:p>
          <a:p>
            <a:pPr lvl="1"/>
            <a:r>
              <a:rPr lang="en-US" dirty="0"/>
              <a:t>Maintains the order and recurrence of movement patterns in the trajectories.</a:t>
            </a:r>
          </a:p>
        </p:txBody>
      </p:sp>
    </p:spTree>
    <p:extLst>
      <p:ext uri="{BB962C8B-B14F-4D97-AF65-F5344CB8AC3E}">
        <p14:creationId xmlns:p14="http://schemas.microsoft.com/office/powerpoint/2010/main" val="175841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071E-573E-7BBC-FC80-32F94900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PT-Ext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8A721-8F59-D9B8-AA90-1CF41BE47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PT-Ext extends frequent movement patterns by identifying outgoing edges that follow the current pattern.</a:t>
            </a:r>
          </a:p>
          <a:p>
            <a:r>
              <a:rPr lang="en-US" dirty="0"/>
              <a:t> It works by examining each row in the PT of a given pattern X and identifying sequences where X occurs. </a:t>
            </a:r>
          </a:p>
          <a:p>
            <a:r>
              <a:rPr lang="en-US" dirty="0"/>
              <a:t>Then, it checks if an outgoing edge y follows the last occurrence of X in each sequence. If these conditions are met, it extends the pattern X by y and updates the corresponding OPLs in the extended PT. </a:t>
            </a:r>
          </a:p>
          <a:p>
            <a:r>
              <a:rPr lang="en-US" dirty="0"/>
              <a:t>This ensures accurate tracking of pattern extensions while considering the order and recurrence of patterns.</a:t>
            </a:r>
          </a:p>
        </p:txBody>
      </p:sp>
    </p:spTree>
    <p:extLst>
      <p:ext uri="{BB962C8B-B14F-4D97-AF65-F5344CB8AC3E}">
        <p14:creationId xmlns:p14="http://schemas.microsoft.com/office/powerpoint/2010/main" val="229469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8494-849B-C1A4-A7A8-93AC406D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SAMO Steps: Detailed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B672-2BC8-D32F-1C67-C142EE15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Outgoing Edges – Explore edges that follow a given edge.</a:t>
            </a:r>
          </a:p>
          <a:p>
            <a:r>
              <a:rPr lang="en-US" dirty="0"/>
              <a:t>Construct Positioning Tables – Build PTs for movement patterns of order k.</a:t>
            </a:r>
          </a:p>
          <a:p>
            <a:r>
              <a:rPr lang="en-US" dirty="0"/>
              <a:t>Prune to </a:t>
            </a:r>
            <a:r>
              <a:rPr lang="en-US" dirty="0" err="1"/>
              <a:t>FqMk</a:t>
            </a:r>
            <a:r>
              <a:rPr lang="en-US" dirty="0"/>
              <a:t> – Remove patterns with insufficient support.</a:t>
            </a:r>
          </a:p>
          <a:p>
            <a:r>
              <a:rPr lang="en-US" dirty="0"/>
              <a:t>Extend using PT-Ext – Expand patterns of order k into k+1.</a:t>
            </a:r>
          </a:p>
          <a:p>
            <a:r>
              <a:rPr lang="en-US" dirty="0"/>
              <a:t>Prune to </a:t>
            </a:r>
            <a:r>
              <a:rPr lang="en-US" dirty="0" err="1"/>
              <a:t>FqM</a:t>
            </a:r>
            <a:r>
              <a:rPr lang="en-US" dirty="0"/>
              <a:t>(k+1) – Prune extended patterns based on support.</a:t>
            </a:r>
          </a:p>
        </p:txBody>
      </p:sp>
    </p:spTree>
    <p:extLst>
      <p:ext uri="{BB962C8B-B14F-4D97-AF65-F5344CB8AC3E}">
        <p14:creationId xmlns:p14="http://schemas.microsoft.com/office/powerpoint/2010/main" val="45662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1427</Words>
  <Application>Microsoft Office PowerPoint</Application>
  <PresentationFormat>Widescreen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SAMO: A Sequential Pattern Mining Model for Evaluating Road Criticality in Urban Traffic Networks</vt:lpstr>
      <vt:lpstr>Introduction</vt:lpstr>
      <vt:lpstr>Research Motivation</vt:lpstr>
      <vt:lpstr>Methodology Overview</vt:lpstr>
      <vt:lpstr>Preliminary Definitions</vt:lpstr>
      <vt:lpstr>Framework Steps Overview</vt:lpstr>
      <vt:lpstr>Vertical Projection of Trajectory Data</vt:lpstr>
      <vt:lpstr>PT-Ext Algorithm</vt:lpstr>
      <vt:lpstr>SAMO Steps: Detailed Process</vt:lpstr>
      <vt:lpstr>SAMO Steps: Detailed Process</vt:lpstr>
      <vt:lpstr>Sequential Impact Score (SIS) Calculation</vt:lpstr>
      <vt:lpstr>Support Frequency Index (SFI)</vt:lpstr>
      <vt:lpstr>Confidence Impact Score (CIS)</vt:lpstr>
      <vt:lpstr>Sequential Impact Score (SIS)</vt:lpstr>
      <vt:lpstr>SAMO Results – Efficiency Comparison</vt:lpstr>
      <vt:lpstr>SAMO Results – Efficiency Comparison</vt:lpstr>
      <vt:lpstr>SAMO Results – Support and Confidence Impact</vt:lpstr>
      <vt:lpstr>Support and Confidence Impact</vt:lpstr>
      <vt:lpstr>Evaluation Using Prediction Models</vt:lpstr>
      <vt:lpstr>Evaluation Using Prediction Models</vt:lpstr>
      <vt:lpstr>Top Features and Index Rankings</vt:lpstr>
      <vt:lpstr>Analysis and Insights</vt:lpstr>
      <vt:lpstr>Conclusion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Bachir Nourhan</dc:creator>
  <cp:lastModifiedBy>Bachir Nourhan</cp:lastModifiedBy>
  <cp:revision>1</cp:revision>
  <dcterms:created xsi:type="dcterms:W3CDTF">2024-10-04T10:17:10Z</dcterms:created>
  <dcterms:modified xsi:type="dcterms:W3CDTF">2024-10-04T10:29:31Z</dcterms:modified>
</cp:coreProperties>
</file>