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5"/>
  </p:notesMasterIdLst>
  <p:sldIdLst>
    <p:sldId id="256" r:id="rId2"/>
    <p:sldId id="261" r:id="rId3"/>
    <p:sldId id="263" r:id="rId4"/>
    <p:sldId id="262" r:id="rId5"/>
    <p:sldId id="385" r:id="rId6"/>
    <p:sldId id="264" r:id="rId7"/>
    <p:sldId id="265" r:id="rId8"/>
    <p:sldId id="354" r:id="rId9"/>
    <p:sldId id="266" r:id="rId10"/>
    <p:sldId id="267" r:id="rId11"/>
    <p:sldId id="268" r:id="rId12"/>
    <p:sldId id="358" r:id="rId13"/>
    <p:sldId id="269" r:id="rId14"/>
    <p:sldId id="270" r:id="rId15"/>
    <p:sldId id="356" r:id="rId16"/>
    <p:sldId id="386" r:id="rId17"/>
    <p:sldId id="390" r:id="rId18"/>
    <p:sldId id="382" r:id="rId19"/>
    <p:sldId id="359" r:id="rId20"/>
    <p:sldId id="273" r:id="rId21"/>
    <p:sldId id="380" r:id="rId22"/>
    <p:sldId id="274" r:id="rId23"/>
    <p:sldId id="391" r:id="rId24"/>
    <p:sldId id="275" r:id="rId25"/>
    <p:sldId id="276" r:id="rId26"/>
    <p:sldId id="393" r:id="rId27"/>
    <p:sldId id="277" r:id="rId28"/>
    <p:sldId id="278" r:id="rId29"/>
    <p:sldId id="381" r:id="rId30"/>
    <p:sldId id="280" r:id="rId31"/>
    <p:sldId id="367" r:id="rId32"/>
    <p:sldId id="383" r:id="rId33"/>
    <p:sldId id="283" r:id="rId34"/>
    <p:sldId id="366" r:id="rId35"/>
    <p:sldId id="285" r:id="rId36"/>
    <p:sldId id="286" r:id="rId37"/>
    <p:sldId id="352" r:id="rId38"/>
    <p:sldId id="394" r:id="rId39"/>
    <p:sldId id="384" r:id="rId40"/>
    <p:sldId id="309" r:id="rId41"/>
    <p:sldId id="369" r:id="rId42"/>
    <p:sldId id="294" r:id="rId43"/>
    <p:sldId id="387" r:id="rId44"/>
    <p:sldId id="388" r:id="rId45"/>
    <p:sldId id="296" r:id="rId46"/>
    <p:sldId id="295" r:id="rId47"/>
    <p:sldId id="371" r:id="rId48"/>
    <p:sldId id="297" r:id="rId49"/>
    <p:sldId id="378" r:id="rId50"/>
    <p:sldId id="376" r:id="rId51"/>
    <p:sldId id="377" r:id="rId52"/>
    <p:sldId id="389" r:id="rId53"/>
    <p:sldId id="303" r:id="rId54"/>
    <p:sldId id="308" r:id="rId55"/>
    <p:sldId id="405" r:id="rId56"/>
    <p:sldId id="406" r:id="rId57"/>
    <p:sldId id="407" r:id="rId58"/>
    <p:sldId id="408" r:id="rId59"/>
    <p:sldId id="310" r:id="rId60"/>
    <p:sldId id="311" r:id="rId61"/>
    <p:sldId id="312" r:id="rId62"/>
    <p:sldId id="313" r:id="rId63"/>
    <p:sldId id="314" r:id="rId64"/>
    <p:sldId id="355" r:id="rId65"/>
    <p:sldId id="315" r:id="rId66"/>
    <p:sldId id="316" r:id="rId67"/>
    <p:sldId id="401" r:id="rId68"/>
    <p:sldId id="402" r:id="rId69"/>
    <p:sldId id="403" r:id="rId70"/>
    <p:sldId id="404"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271" r:id="rId85"/>
    <p:sldId id="330" r:id="rId86"/>
    <p:sldId id="360" r:id="rId87"/>
    <p:sldId id="361" r:id="rId88"/>
    <p:sldId id="363" r:id="rId89"/>
    <p:sldId id="364" r:id="rId90"/>
    <p:sldId id="281" r:id="rId91"/>
    <p:sldId id="282" r:id="rId92"/>
    <p:sldId id="338" r:id="rId93"/>
    <p:sldId id="335" r:id="rId94"/>
    <p:sldId id="336" r:id="rId95"/>
    <p:sldId id="284" r:id="rId96"/>
    <p:sldId id="340" r:id="rId97"/>
    <p:sldId id="353" r:id="rId98"/>
    <p:sldId id="287" r:id="rId99"/>
    <p:sldId id="292" r:id="rId100"/>
    <p:sldId id="289" r:id="rId101"/>
    <p:sldId id="370" r:id="rId102"/>
    <p:sldId id="379" r:id="rId103"/>
    <p:sldId id="341" r:id="rId104"/>
    <p:sldId id="299" r:id="rId105"/>
    <p:sldId id="374" r:id="rId106"/>
    <p:sldId id="290" r:id="rId107"/>
    <p:sldId id="304" r:id="rId108"/>
    <p:sldId id="305" r:id="rId109"/>
    <p:sldId id="306" r:id="rId110"/>
    <p:sldId id="307" r:id="rId111"/>
    <p:sldId id="301" r:id="rId112"/>
    <p:sldId id="375" r:id="rId113"/>
    <p:sldId id="373" r:id="rId114"/>
    <p:sldId id="342" r:id="rId115"/>
    <p:sldId id="343" r:id="rId116"/>
    <p:sldId id="409" r:id="rId117"/>
    <p:sldId id="410" r:id="rId118"/>
    <p:sldId id="411" r:id="rId119"/>
    <p:sldId id="412" r:id="rId120"/>
    <p:sldId id="395" r:id="rId121"/>
    <p:sldId id="396" r:id="rId122"/>
    <p:sldId id="397" r:id="rId123"/>
    <p:sldId id="398" r:id="rId124"/>
    <p:sldId id="399" r:id="rId125"/>
    <p:sldId id="400" r:id="rId126"/>
    <p:sldId id="344" r:id="rId127"/>
    <p:sldId id="345" r:id="rId128"/>
    <p:sldId id="346" r:id="rId129"/>
    <p:sldId id="347" r:id="rId130"/>
    <p:sldId id="348" r:id="rId131"/>
    <p:sldId id="349" r:id="rId132"/>
    <p:sldId id="350" r:id="rId133"/>
    <p:sldId id="351" r:id="rId13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DD12B"/>
    <a:srgbClr val="969696"/>
    <a:srgbClr val="F59871"/>
    <a:srgbClr val="F5A15C"/>
    <a:srgbClr val="F37F7A"/>
    <a:srgbClr val="B3B3B3"/>
    <a:srgbClr val="2D840E"/>
    <a:srgbClr val="007CB3"/>
    <a:srgbClr val="0078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3" autoAdjust="0"/>
    <p:restoredTop sz="94660"/>
  </p:normalViewPr>
  <p:slideViewPr>
    <p:cSldViewPr snapToGrid="0">
      <p:cViewPr varScale="1">
        <p:scale>
          <a:sx n="104" d="100"/>
          <a:sy n="104" d="100"/>
        </p:scale>
        <p:origin x="32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4FA891-E76F-4058-A35B-3EE803A09468}" type="datetimeFigureOut">
              <a:rPr lang="en-US" smtClean="0"/>
              <a:t>2/12/2025</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4A5495-C4B7-4CB4-9A29-5A01D42C930B}" type="slidenum">
              <a:rPr lang="en-US" smtClean="0"/>
              <a:t>‹N°›</a:t>
            </a:fld>
            <a:endParaRPr lang="en-US"/>
          </a:p>
        </p:txBody>
      </p:sp>
    </p:spTree>
    <p:extLst>
      <p:ext uri="{BB962C8B-B14F-4D97-AF65-F5344CB8AC3E}">
        <p14:creationId xmlns:p14="http://schemas.microsoft.com/office/powerpoint/2010/main" val="3584383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This thesis is about neurons but we need first to understand what they are</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1</a:t>
            </a:fld>
            <a:endParaRPr lang="en-US"/>
          </a:p>
        </p:txBody>
      </p:sp>
    </p:spTree>
    <p:extLst>
      <p:ext uri="{BB962C8B-B14F-4D97-AF65-F5344CB8AC3E}">
        <p14:creationId xmlns:p14="http://schemas.microsoft.com/office/powerpoint/2010/main" val="4204319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only attempts of fixed neuromodulation is unreliable</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10</a:t>
            </a:fld>
            <a:endParaRPr lang="en-US"/>
          </a:p>
        </p:txBody>
      </p:sp>
    </p:spTree>
    <p:extLst>
      <p:ext uri="{BB962C8B-B14F-4D97-AF65-F5344CB8AC3E}">
        <p14:creationId xmlns:p14="http://schemas.microsoft.com/office/powerpoint/2010/main" val="4109922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We chose to study the effect of </a:t>
            </a:r>
            <a:r>
              <a:rPr lang="en-US" dirty="0" err="1"/>
              <a:t>nmod</a:t>
            </a:r>
            <a:r>
              <a:rPr lang="en-US" dirty="0"/>
              <a:t> on </a:t>
            </a:r>
            <a:r>
              <a:rPr lang="en-US" dirty="0" err="1"/>
              <a:t>g_bar</a:t>
            </a:r>
            <a:r>
              <a:rPr lang="en-US" dirty="0"/>
              <a:t>, which is dominant</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11</a:t>
            </a:fld>
            <a:endParaRPr lang="en-US"/>
          </a:p>
        </p:txBody>
      </p:sp>
    </p:spTree>
    <p:extLst>
      <p:ext uri="{BB962C8B-B14F-4D97-AF65-F5344CB8AC3E}">
        <p14:creationId xmlns:p14="http://schemas.microsoft.com/office/powerpoint/2010/main" val="1311567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Value of neuronal feedback gain determine the activity (not completely attention). </a:t>
            </a:r>
            <a:r>
              <a:rPr lang="en-US" sz="1800" b="1" dirty="0">
                <a:solidFill>
                  <a:srgbClr val="FF0000"/>
                </a:solidFill>
              </a:rPr>
              <a:t>Same values, same activity</a:t>
            </a:r>
            <a:r>
              <a:rPr lang="en-US" dirty="0"/>
              <a:t>. Give an example (sodium for fast, and so on).</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14</a:t>
            </a:fld>
            <a:endParaRPr lang="en-US"/>
          </a:p>
        </p:txBody>
      </p:sp>
    </p:spTree>
    <p:extLst>
      <p:ext uri="{BB962C8B-B14F-4D97-AF65-F5344CB8AC3E}">
        <p14:creationId xmlns:p14="http://schemas.microsoft.com/office/powerpoint/2010/main" val="3559290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To give you more intuition about what they are coding for…</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15</a:t>
            </a:fld>
            <a:endParaRPr lang="en-US"/>
          </a:p>
        </p:txBody>
      </p:sp>
    </p:spTree>
    <p:extLst>
      <p:ext uri="{BB962C8B-B14F-4D97-AF65-F5344CB8AC3E}">
        <p14:creationId xmlns:p14="http://schemas.microsoft.com/office/powerpoint/2010/main" val="3055805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FCF49-1C0C-25BD-21E0-08B495DB4F4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ED4E55D-9FC7-A60E-A5C7-E626B1C8260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198F8BF-B8DC-F421-1BC2-E0A0CE76137C}"/>
              </a:ext>
            </a:extLst>
          </p:cNvPr>
          <p:cNvSpPr>
            <a:spLocks noGrp="1"/>
          </p:cNvSpPr>
          <p:nvPr>
            <p:ph type="body" idx="1"/>
          </p:nvPr>
        </p:nvSpPr>
        <p:spPr/>
        <p:txBody>
          <a:bodyPr/>
          <a:lstStyle/>
          <a:p>
            <a:r>
              <a:rPr lang="en-US" dirty="0"/>
              <a:t>There are many answers but no real agreement on that question. Giving the outline </a:t>
            </a:r>
            <a:r>
              <a:rPr lang="en-US"/>
              <a:t>may help.</a:t>
            </a:r>
            <a:endParaRPr lang="en-US" dirty="0"/>
          </a:p>
        </p:txBody>
      </p:sp>
      <p:sp>
        <p:nvSpPr>
          <p:cNvPr id="4" name="Espace réservé du numéro de diapositive 3">
            <a:extLst>
              <a:ext uri="{FF2B5EF4-FFF2-40B4-BE49-F238E27FC236}">
                <a16:creationId xmlns:a16="http://schemas.microsoft.com/office/drawing/2014/main" id="{0FA798AC-B526-03EF-1C25-3D7766B55B66}"/>
              </a:ext>
            </a:extLst>
          </p:cNvPr>
          <p:cNvSpPr>
            <a:spLocks noGrp="1"/>
          </p:cNvSpPr>
          <p:nvPr>
            <p:ph type="sldNum" sz="quarter" idx="5"/>
          </p:nvPr>
        </p:nvSpPr>
        <p:spPr/>
        <p:txBody>
          <a:bodyPr/>
          <a:lstStyle/>
          <a:p>
            <a:fld id="{7E4A5495-C4B7-4CB4-9A29-5A01D42C930B}" type="slidenum">
              <a:rPr lang="en-US" smtClean="0"/>
              <a:t>17</a:t>
            </a:fld>
            <a:endParaRPr lang="en-US"/>
          </a:p>
        </p:txBody>
      </p:sp>
    </p:spTree>
    <p:extLst>
      <p:ext uri="{BB962C8B-B14F-4D97-AF65-F5344CB8AC3E}">
        <p14:creationId xmlns:p14="http://schemas.microsoft.com/office/powerpoint/2010/main" val="4271440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F6E5F-C700-189E-F224-A4534EACCDD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8014585-8E0D-8C0B-4FCB-6CFD7961F06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4CC35B-854D-6EC0-7B73-720E632B50C1}"/>
              </a:ext>
            </a:extLst>
          </p:cNvPr>
          <p:cNvSpPr>
            <a:spLocks noGrp="1"/>
          </p:cNvSpPr>
          <p:nvPr>
            <p:ph type="body" idx="1"/>
          </p:nvPr>
        </p:nvSpPr>
        <p:spPr/>
        <p:txBody>
          <a:bodyPr/>
          <a:lstStyle/>
          <a:p>
            <a:r>
              <a:rPr lang="en-US" dirty="0"/>
              <a:t>There are many answers but no real agreement on that question. Giving the outline may help.</a:t>
            </a:r>
          </a:p>
        </p:txBody>
      </p:sp>
      <p:sp>
        <p:nvSpPr>
          <p:cNvPr id="4" name="Espace réservé du numéro de diapositive 3">
            <a:extLst>
              <a:ext uri="{FF2B5EF4-FFF2-40B4-BE49-F238E27FC236}">
                <a16:creationId xmlns:a16="http://schemas.microsoft.com/office/drawing/2014/main" id="{E77FE580-F08C-2304-2EAD-16E812CF8BEF}"/>
              </a:ext>
            </a:extLst>
          </p:cNvPr>
          <p:cNvSpPr>
            <a:spLocks noGrp="1"/>
          </p:cNvSpPr>
          <p:nvPr>
            <p:ph type="sldNum" sz="quarter" idx="5"/>
          </p:nvPr>
        </p:nvSpPr>
        <p:spPr/>
        <p:txBody>
          <a:bodyPr/>
          <a:lstStyle/>
          <a:p>
            <a:fld id="{7E4A5495-C4B7-4CB4-9A29-5A01D42C930B}" type="slidenum">
              <a:rPr lang="en-US" smtClean="0"/>
              <a:t>18</a:t>
            </a:fld>
            <a:endParaRPr lang="en-US"/>
          </a:p>
        </p:txBody>
      </p:sp>
    </p:spTree>
    <p:extLst>
      <p:ext uri="{BB962C8B-B14F-4D97-AF65-F5344CB8AC3E}">
        <p14:creationId xmlns:p14="http://schemas.microsoft.com/office/powerpoint/2010/main" val="3889659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Explain how to build a degenerate population. We POST-PROCESSED, not CONTROLLED</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19</a:t>
            </a:fld>
            <a:endParaRPr lang="en-US"/>
          </a:p>
        </p:txBody>
      </p:sp>
    </p:spTree>
    <p:extLst>
      <p:ext uri="{BB962C8B-B14F-4D97-AF65-F5344CB8AC3E}">
        <p14:creationId xmlns:p14="http://schemas.microsoft.com/office/powerpoint/2010/main" val="2618923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Study degeneracy as in experimental neuroscience, by studying correlations between conductances. We can observe that we reproduce results from experiments. Neuron is a point, so cloud are population. Correlation is used as a measure of degeneracy. Indeed, if channel are correlated, they have the same function and are degenerate.</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20</a:t>
            </a:fld>
            <a:endParaRPr lang="en-US"/>
          </a:p>
        </p:txBody>
      </p:sp>
    </p:spTree>
    <p:extLst>
      <p:ext uri="{BB962C8B-B14F-4D97-AF65-F5344CB8AC3E}">
        <p14:creationId xmlns:p14="http://schemas.microsoft.com/office/powerpoint/2010/main" val="2699285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EDD0E-B1CE-D683-7DAF-F9ED71D7481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AFB879E-B392-DCFA-F33B-8BA13A65A49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E4D5E69-CA03-B83C-5B3E-BB5E6B7A26A6}"/>
              </a:ext>
            </a:extLst>
          </p:cNvPr>
          <p:cNvSpPr>
            <a:spLocks noGrp="1"/>
          </p:cNvSpPr>
          <p:nvPr>
            <p:ph type="body" idx="1"/>
          </p:nvPr>
        </p:nvSpPr>
        <p:spPr/>
        <p:txBody>
          <a:bodyPr/>
          <a:lstStyle/>
          <a:p>
            <a:r>
              <a:rPr lang="en-US" dirty="0"/>
              <a:t>Explain PCA, then explain that a few PCs, a few direction, explain most of the variance of the overall population</a:t>
            </a:r>
          </a:p>
        </p:txBody>
      </p:sp>
      <p:sp>
        <p:nvSpPr>
          <p:cNvPr id="4" name="Espace réservé du numéro de diapositive 3">
            <a:extLst>
              <a:ext uri="{FF2B5EF4-FFF2-40B4-BE49-F238E27FC236}">
                <a16:creationId xmlns:a16="http://schemas.microsoft.com/office/drawing/2014/main" id="{DE3C96E6-DE80-48A8-B8EE-43C480CC81C1}"/>
              </a:ext>
            </a:extLst>
          </p:cNvPr>
          <p:cNvSpPr>
            <a:spLocks noGrp="1"/>
          </p:cNvSpPr>
          <p:nvPr>
            <p:ph type="sldNum" sz="quarter" idx="5"/>
          </p:nvPr>
        </p:nvSpPr>
        <p:spPr/>
        <p:txBody>
          <a:bodyPr/>
          <a:lstStyle/>
          <a:p>
            <a:fld id="{7E4A5495-C4B7-4CB4-9A29-5A01D42C930B}" type="slidenum">
              <a:rPr lang="en-US" smtClean="0"/>
              <a:t>21</a:t>
            </a:fld>
            <a:endParaRPr lang="en-US"/>
          </a:p>
        </p:txBody>
      </p:sp>
    </p:spTree>
    <p:extLst>
      <p:ext uri="{BB962C8B-B14F-4D97-AF65-F5344CB8AC3E}">
        <p14:creationId xmlns:p14="http://schemas.microsoft.com/office/powerpoint/2010/main" val="88900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Explain PCA, then explain that a few PCs, a few direction, explain most of the variance of the overall population</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22</a:t>
            </a:fld>
            <a:endParaRPr lang="en-US"/>
          </a:p>
        </p:txBody>
      </p:sp>
    </p:spTree>
    <p:extLst>
      <p:ext uri="{BB962C8B-B14F-4D97-AF65-F5344CB8AC3E}">
        <p14:creationId xmlns:p14="http://schemas.microsoft.com/office/powerpoint/2010/main" val="2010636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Neurons are the cells processing the information and responsible for cognition. It uses electrical signal to communicate. Information is transmitted during a spike. Don’t need to describe the spike.</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2</a:t>
            </a:fld>
            <a:endParaRPr lang="en-US"/>
          </a:p>
        </p:txBody>
      </p:sp>
    </p:spTree>
    <p:extLst>
      <p:ext uri="{BB962C8B-B14F-4D97-AF65-F5344CB8AC3E}">
        <p14:creationId xmlns:p14="http://schemas.microsoft.com/office/powerpoint/2010/main" val="1848978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39F23-77C4-4B87-5070-FBD239A2221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1D837E6-C075-C69B-524F-D0CA524D053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8E64BCF-359B-46E3-32F0-61AB0F1A1678}"/>
              </a:ext>
            </a:extLst>
          </p:cNvPr>
          <p:cNvSpPr>
            <a:spLocks noGrp="1"/>
          </p:cNvSpPr>
          <p:nvPr>
            <p:ph type="body" idx="1"/>
          </p:nvPr>
        </p:nvSpPr>
        <p:spPr/>
        <p:txBody>
          <a:bodyPr/>
          <a:lstStyle/>
          <a:p>
            <a:r>
              <a:rPr lang="en-US" dirty="0"/>
              <a:t>H.S. do not change neuronal feedback gain, so do not change activity. 2D alignment is different from high dimensional alignment</a:t>
            </a:r>
          </a:p>
        </p:txBody>
      </p:sp>
      <p:sp>
        <p:nvSpPr>
          <p:cNvPr id="4" name="Espace réservé du numéro de diapositive 3">
            <a:extLst>
              <a:ext uri="{FF2B5EF4-FFF2-40B4-BE49-F238E27FC236}">
                <a16:creationId xmlns:a16="http://schemas.microsoft.com/office/drawing/2014/main" id="{E54F884B-1227-065E-959A-A4749466CFE4}"/>
              </a:ext>
            </a:extLst>
          </p:cNvPr>
          <p:cNvSpPr>
            <a:spLocks noGrp="1"/>
          </p:cNvSpPr>
          <p:nvPr>
            <p:ph type="sldNum" sz="quarter" idx="5"/>
          </p:nvPr>
        </p:nvSpPr>
        <p:spPr/>
        <p:txBody>
          <a:bodyPr/>
          <a:lstStyle/>
          <a:p>
            <a:fld id="{7E4A5495-C4B7-4CB4-9A29-5A01D42C930B}" type="slidenum">
              <a:rPr lang="en-US" smtClean="0"/>
              <a:t>23</a:t>
            </a:fld>
            <a:endParaRPr lang="en-US"/>
          </a:p>
        </p:txBody>
      </p:sp>
    </p:spTree>
    <p:extLst>
      <p:ext uri="{BB962C8B-B14F-4D97-AF65-F5344CB8AC3E}">
        <p14:creationId xmlns:p14="http://schemas.microsoft.com/office/powerpoint/2010/main" val="154444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H.S. do not change neuronal feedback gain, so do not change activity. 2D alignment is different from high dimensional alignment</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24</a:t>
            </a:fld>
            <a:endParaRPr lang="en-US"/>
          </a:p>
        </p:txBody>
      </p:sp>
    </p:spTree>
    <p:extLst>
      <p:ext uri="{BB962C8B-B14F-4D97-AF65-F5344CB8AC3E}">
        <p14:creationId xmlns:p14="http://schemas.microsoft.com/office/powerpoint/2010/main" val="3927580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New correlation</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25</a:t>
            </a:fld>
            <a:endParaRPr lang="en-US"/>
          </a:p>
        </p:txBody>
      </p:sp>
    </p:spTree>
    <p:extLst>
      <p:ext uri="{BB962C8B-B14F-4D97-AF65-F5344CB8AC3E}">
        <p14:creationId xmlns:p14="http://schemas.microsoft.com/office/powerpoint/2010/main" val="1732354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EC73E-929E-BD30-E382-007E12E9BDD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7A6DD7D-956F-30F2-6B01-EFEAA81D678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9925F21-8023-BBDC-2E75-7BC0B7A2430F}"/>
              </a:ext>
            </a:extLst>
          </p:cNvPr>
          <p:cNvSpPr>
            <a:spLocks noGrp="1"/>
          </p:cNvSpPr>
          <p:nvPr>
            <p:ph type="body" idx="1"/>
          </p:nvPr>
        </p:nvSpPr>
        <p:spPr/>
        <p:txBody>
          <a:bodyPr/>
          <a:lstStyle/>
          <a:p>
            <a:r>
              <a:rPr lang="en-US" dirty="0"/>
              <a:t>New correlation</a:t>
            </a:r>
          </a:p>
        </p:txBody>
      </p:sp>
      <p:sp>
        <p:nvSpPr>
          <p:cNvPr id="4" name="Espace réservé du numéro de diapositive 3">
            <a:extLst>
              <a:ext uri="{FF2B5EF4-FFF2-40B4-BE49-F238E27FC236}">
                <a16:creationId xmlns:a16="http://schemas.microsoft.com/office/drawing/2014/main" id="{81718DEA-45BB-97B7-DD6A-836E36B3EF81}"/>
              </a:ext>
            </a:extLst>
          </p:cNvPr>
          <p:cNvSpPr>
            <a:spLocks noGrp="1"/>
          </p:cNvSpPr>
          <p:nvPr>
            <p:ph type="sldNum" sz="quarter" idx="5"/>
          </p:nvPr>
        </p:nvSpPr>
        <p:spPr/>
        <p:txBody>
          <a:bodyPr/>
          <a:lstStyle/>
          <a:p>
            <a:fld id="{7E4A5495-C4B7-4CB4-9A29-5A01D42C930B}" type="slidenum">
              <a:rPr lang="en-US" smtClean="0"/>
              <a:t>26</a:t>
            </a:fld>
            <a:endParaRPr lang="en-US"/>
          </a:p>
        </p:txBody>
      </p:sp>
    </p:spTree>
    <p:extLst>
      <p:ext uri="{BB962C8B-B14F-4D97-AF65-F5344CB8AC3E}">
        <p14:creationId xmlns:p14="http://schemas.microsoft.com/office/powerpoint/2010/main" val="248271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It is now sufficient to use only these two mechanisms to produce new degenerate population that can produce positive or negative correlations as before, and that PCs of this new population align with these mechanisms.</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27</a:t>
            </a:fld>
            <a:endParaRPr lang="en-US"/>
          </a:p>
        </p:txBody>
      </p:sp>
    </p:spTree>
    <p:extLst>
      <p:ext uri="{BB962C8B-B14F-4D97-AF65-F5344CB8AC3E}">
        <p14:creationId xmlns:p14="http://schemas.microsoft.com/office/powerpoint/2010/main" val="776901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This separation explains correlations. If correlated, we could think that channels have a common mechanisms and vice versa. But both have the same mechanism but with different alignment and apparent correlation. Once this is understood, how can we modulate the activity.</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28</a:t>
            </a:fld>
            <a:endParaRPr lang="en-US"/>
          </a:p>
        </p:txBody>
      </p:sp>
    </p:spTree>
    <p:extLst>
      <p:ext uri="{BB962C8B-B14F-4D97-AF65-F5344CB8AC3E}">
        <p14:creationId xmlns:p14="http://schemas.microsoft.com/office/powerpoint/2010/main" val="1489112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6836E-EFC0-5953-0AB9-86F6B43F0F2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FC26D1D-4814-F834-D330-48E4F1AD9CB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79DAB44-E5B9-E519-6E2A-912C2C9F23A3}"/>
              </a:ext>
            </a:extLst>
          </p:cNvPr>
          <p:cNvSpPr>
            <a:spLocks noGrp="1"/>
          </p:cNvSpPr>
          <p:nvPr>
            <p:ph type="body" idx="1"/>
          </p:nvPr>
        </p:nvSpPr>
        <p:spPr/>
        <p:txBody>
          <a:bodyPr/>
          <a:lstStyle/>
          <a:p>
            <a:r>
              <a:rPr lang="en-US" dirty="0"/>
              <a:t>See the example of the STG population. We can use the generation algorithm to produce 3 distinct population that have different spiking activity by tuning the values of the neuronal feedback gains. We do so by changing only two conductances. It is completely NON PHYSIO. No direct rule for neuromodulation (additive and multiplicative). Since the multiplicative effect is larger on neurons away from the origin, no state independent rule of </a:t>
            </a:r>
            <a:r>
              <a:rPr lang="en-US" dirty="0" err="1"/>
              <a:t>nmod</a:t>
            </a:r>
            <a:r>
              <a:rPr lang="en-US" dirty="0"/>
              <a:t>.</a:t>
            </a:r>
          </a:p>
        </p:txBody>
      </p:sp>
      <p:sp>
        <p:nvSpPr>
          <p:cNvPr id="4" name="Espace réservé du numéro de diapositive 3">
            <a:extLst>
              <a:ext uri="{FF2B5EF4-FFF2-40B4-BE49-F238E27FC236}">
                <a16:creationId xmlns:a16="http://schemas.microsoft.com/office/drawing/2014/main" id="{00B22AED-5692-4063-108E-2AD8B845257A}"/>
              </a:ext>
            </a:extLst>
          </p:cNvPr>
          <p:cNvSpPr>
            <a:spLocks noGrp="1"/>
          </p:cNvSpPr>
          <p:nvPr>
            <p:ph type="sldNum" sz="quarter" idx="5"/>
          </p:nvPr>
        </p:nvSpPr>
        <p:spPr/>
        <p:txBody>
          <a:bodyPr/>
          <a:lstStyle/>
          <a:p>
            <a:fld id="{7E4A5495-C4B7-4CB4-9A29-5A01D42C930B}" type="slidenum">
              <a:rPr lang="en-US" smtClean="0"/>
              <a:t>29</a:t>
            </a:fld>
            <a:endParaRPr lang="en-US"/>
          </a:p>
        </p:txBody>
      </p:sp>
    </p:spTree>
    <p:extLst>
      <p:ext uri="{BB962C8B-B14F-4D97-AF65-F5344CB8AC3E}">
        <p14:creationId xmlns:p14="http://schemas.microsoft.com/office/powerpoint/2010/main" val="1794760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We can observe neuromodulation paths are linear in a direction that is neuron type dependent, that can be encoded into genes. However, the length of the path, the step, are not encoded, it is neuron dependent. This means that neuromodulation controls each neuron along that direction to control where the neuron has to land.</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30</a:t>
            </a:fld>
            <a:endParaRPr lang="en-US"/>
          </a:p>
        </p:txBody>
      </p:sp>
    </p:spTree>
    <p:extLst>
      <p:ext uri="{BB962C8B-B14F-4D97-AF65-F5344CB8AC3E}">
        <p14:creationId xmlns:p14="http://schemas.microsoft.com/office/powerpoint/2010/main" val="2012336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B4CE4-1F87-910D-1C43-7319DE35FF0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5A14801-FA3E-63DE-9F9D-B7BEACACBD9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82C779A-96FD-0119-861F-CD5418E230AC}"/>
              </a:ext>
            </a:extLst>
          </p:cNvPr>
          <p:cNvSpPr>
            <a:spLocks noGrp="1"/>
          </p:cNvSpPr>
          <p:nvPr>
            <p:ph type="body" idx="1"/>
          </p:nvPr>
        </p:nvSpPr>
        <p:spPr/>
        <p:txBody>
          <a:bodyPr/>
          <a:lstStyle/>
          <a:p>
            <a:r>
              <a:rPr lang="en-US" dirty="0"/>
              <a:t>We can observe neuromodulation paths are linear in a direction that is neuron type dependent, that can be encoded into genes. However, the length of the path, the step, are not encoded, it is neuron dependent. This means that neuromodulation controls each neuron along that direction to control where the neuron has to land.</a:t>
            </a:r>
          </a:p>
        </p:txBody>
      </p:sp>
      <p:sp>
        <p:nvSpPr>
          <p:cNvPr id="4" name="Espace réservé du numéro de diapositive 3">
            <a:extLst>
              <a:ext uri="{FF2B5EF4-FFF2-40B4-BE49-F238E27FC236}">
                <a16:creationId xmlns:a16="http://schemas.microsoft.com/office/drawing/2014/main" id="{878FAF9B-2622-62BA-B9D7-EA5DDB693CB6}"/>
              </a:ext>
            </a:extLst>
          </p:cNvPr>
          <p:cNvSpPr>
            <a:spLocks noGrp="1"/>
          </p:cNvSpPr>
          <p:nvPr>
            <p:ph type="sldNum" sz="quarter" idx="5"/>
          </p:nvPr>
        </p:nvSpPr>
        <p:spPr/>
        <p:txBody>
          <a:bodyPr/>
          <a:lstStyle/>
          <a:p>
            <a:fld id="{7E4A5495-C4B7-4CB4-9A29-5A01D42C930B}" type="slidenum">
              <a:rPr lang="en-US" smtClean="0"/>
              <a:t>31</a:t>
            </a:fld>
            <a:endParaRPr lang="en-US"/>
          </a:p>
        </p:txBody>
      </p:sp>
    </p:spTree>
    <p:extLst>
      <p:ext uri="{BB962C8B-B14F-4D97-AF65-F5344CB8AC3E}">
        <p14:creationId xmlns:p14="http://schemas.microsoft.com/office/powerpoint/2010/main" val="3095733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602A5-9114-3FF5-469D-1A3261D96B4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E4A2BAE-C0C6-C6CD-9B60-ADF5810D50F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254BFC5-155C-4B68-CF01-8AF1CF5A0B10}"/>
              </a:ext>
            </a:extLst>
          </p:cNvPr>
          <p:cNvSpPr>
            <a:spLocks noGrp="1"/>
          </p:cNvSpPr>
          <p:nvPr>
            <p:ph type="body" idx="1"/>
          </p:nvPr>
        </p:nvSpPr>
        <p:spPr/>
        <p:txBody>
          <a:bodyPr/>
          <a:lstStyle/>
          <a:p>
            <a:r>
              <a:rPr lang="en-US" dirty="0"/>
              <a:t>There are many answers but no real agreement on that question.</a:t>
            </a:r>
          </a:p>
        </p:txBody>
      </p:sp>
      <p:sp>
        <p:nvSpPr>
          <p:cNvPr id="4" name="Espace réservé du numéro de diapositive 3">
            <a:extLst>
              <a:ext uri="{FF2B5EF4-FFF2-40B4-BE49-F238E27FC236}">
                <a16:creationId xmlns:a16="http://schemas.microsoft.com/office/drawing/2014/main" id="{EEAED6CF-1641-F96F-062E-32F3AC4E7C66}"/>
              </a:ext>
            </a:extLst>
          </p:cNvPr>
          <p:cNvSpPr>
            <a:spLocks noGrp="1"/>
          </p:cNvSpPr>
          <p:nvPr>
            <p:ph type="sldNum" sz="quarter" idx="5"/>
          </p:nvPr>
        </p:nvSpPr>
        <p:spPr/>
        <p:txBody>
          <a:bodyPr/>
          <a:lstStyle/>
          <a:p>
            <a:fld id="{7E4A5495-C4B7-4CB4-9A29-5A01D42C930B}" type="slidenum">
              <a:rPr lang="en-US" smtClean="0"/>
              <a:t>32</a:t>
            </a:fld>
            <a:endParaRPr lang="en-US"/>
          </a:p>
        </p:txBody>
      </p:sp>
    </p:spTree>
    <p:extLst>
      <p:ext uri="{BB962C8B-B14F-4D97-AF65-F5344CB8AC3E}">
        <p14:creationId xmlns:p14="http://schemas.microsoft.com/office/powerpoint/2010/main" val="1703877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This activity is very plastic and neuromodulated. Don’t cite neuromodulators. There are many neuromodulators, here is an example of 3. Why is that useful ? On the left, motor circuit OFF, on the right, sometimes ON.</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3</a:t>
            </a:fld>
            <a:endParaRPr lang="en-US"/>
          </a:p>
        </p:txBody>
      </p:sp>
    </p:spTree>
    <p:extLst>
      <p:ext uri="{BB962C8B-B14F-4D97-AF65-F5344CB8AC3E}">
        <p14:creationId xmlns:p14="http://schemas.microsoft.com/office/powerpoint/2010/main" val="17486297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If mismatch, then the controller make adjustment. It is a feedback adaptation on a feedback circuit, in order to produce neuron-dependent changes.</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34</a:t>
            </a:fld>
            <a:endParaRPr lang="en-US"/>
          </a:p>
        </p:txBody>
      </p:sp>
    </p:spTree>
    <p:extLst>
      <p:ext uri="{BB962C8B-B14F-4D97-AF65-F5344CB8AC3E}">
        <p14:creationId xmlns:p14="http://schemas.microsoft.com/office/powerpoint/2010/main" val="12437684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Note that the g bar are logarithmic</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35</a:t>
            </a:fld>
            <a:endParaRPr lang="en-US"/>
          </a:p>
        </p:txBody>
      </p:sp>
    </p:spTree>
    <p:extLst>
      <p:ext uri="{BB962C8B-B14F-4D97-AF65-F5344CB8AC3E}">
        <p14:creationId xmlns:p14="http://schemas.microsoft.com/office/powerpoint/2010/main" val="2548610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Speak about turnover.</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37</a:t>
            </a:fld>
            <a:endParaRPr lang="en-US"/>
          </a:p>
        </p:txBody>
      </p:sp>
    </p:spTree>
    <p:extLst>
      <p:ext uri="{BB962C8B-B14F-4D97-AF65-F5344CB8AC3E}">
        <p14:creationId xmlns:p14="http://schemas.microsoft.com/office/powerpoint/2010/main" val="728088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95600-5F91-DBCC-A9D5-00ED0D6CEF4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835F54F-359B-3FF3-8E07-CC4498EE76A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7EB5273-938B-1FCF-994E-BF33BC11FE72}"/>
              </a:ext>
            </a:extLst>
          </p:cNvPr>
          <p:cNvSpPr>
            <a:spLocks noGrp="1"/>
          </p:cNvSpPr>
          <p:nvPr>
            <p:ph type="body" idx="1"/>
          </p:nvPr>
        </p:nvSpPr>
        <p:spPr/>
        <p:txBody>
          <a:bodyPr/>
          <a:lstStyle/>
          <a:p>
            <a:r>
              <a:rPr lang="en-US" dirty="0"/>
              <a:t>If mismatch, then the controller make adjustment. It is a feedback adaptation on a feedback circuit, in order to produce neuron-dependent changes.</a:t>
            </a:r>
          </a:p>
        </p:txBody>
      </p:sp>
      <p:sp>
        <p:nvSpPr>
          <p:cNvPr id="4" name="Espace réservé du numéro de diapositive 3">
            <a:extLst>
              <a:ext uri="{FF2B5EF4-FFF2-40B4-BE49-F238E27FC236}">
                <a16:creationId xmlns:a16="http://schemas.microsoft.com/office/drawing/2014/main" id="{F44601D6-7FA7-8FA3-0EA1-06F2B1C1AD0E}"/>
              </a:ext>
            </a:extLst>
          </p:cNvPr>
          <p:cNvSpPr>
            <a:spLocks noGrp="1"/>
          </p:cNvSpPr>
          <p:nvPr>
            <p:ph type="sldNum" sz="quarter" idx="5"/>
          </p:nvPr>
        </p:nvSpPr>
        <p:spPr/>
        <p:txBody>
          <a:bodyPr/>
          <a:lstStyle/>
          <a:p>
            <a:fld id="{7E4A5495-C4B7-4CB4-9A29-5A01D42C930B}" type="slidenum">
              <a:rPr lang="en-US" smtClean="0"/>
              <a:t>38</a:t>
            </a:fld>
            <a:endParaRPr lang="en-US"/>
          </a:p>
        </p:txBody>
      </p:sp>
    </p:spTree>
    <p:extLst>
      <p:ext uri="{BB962C8B-B14F-4D97-AF65-F5344CB8AC3E}">
        <p14:creationId xmlns:p14="http://schemas.microsoft.com/office/powerpoint/2010/main" val="3324924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4A314-AD35-A974-0CCA-9D8971AB901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44A217-FEA8-B075-A0E1-6668B592C04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4209B66-D75E-185E-E795-8212B183850B}"/>
              </a:ext>
            </a:extLst>
          </p:cNvPr>
          <p:cNvSpPr>
            <a:spLocks noGrp="1"/>
          </p:cNvSpPr>
          <p:nvPr>
            <p:ph type="body" idx="1"/>
          </p:nvPr>
        </p:nvSpPr>
        <p:spPr/>
        <p:txBody>
          <a:bodyPr/>
          <a:lstStyle/>
          <a:p>
            <a:r>
              <a:rPr lang="en-US" dirty="0"/>
              <a:t>I would like to check something…. But function robustness and maintaining over time is important, that is fulfilled by homeostatic plasticity</a:t>
            </a:r>
          </a:p>
        </p:txBody>
      </p:sp>
      <p:sp>
        <p:nvSpPr>
          <p:cNvPr id="4" name="Espace réservé du numéro de diapositive 3">
            <a:extLst>
              <a:ext uri="{FF2B5EF4-FFF2-40B4-BE49-F238E27FC236}">
                <a16:creationId xmlns:a16="http://schemas.microsoft.com/office/drawing/2014/main" id="{7B904BF3-3FCD-3457-623C-A04CF953A6CD}"/>
              </a:ext>
            </a:extLst>
          </p:cNvPr>
          <p:cNvSpPr>
            <a:spLocks noGrp="1"/>
          </p:cNvSpPr>
          <p:nvPr>
            <p:ph type="sldNum" sz="quarter" idx="5"/>
          </p:nvPr>
        </p:nvSpPr>
        <p:spPr/>
        <p:txBody>
          <a:bodyPr/>
          <a:lstStyle/>
          <a:p>
            <a:fld id="{7E4A5495-C4B7-4CB4-9A29-5A01D42C930B}" type="slidenum">
              <a:rPr lang="en-US" smtClean="0"/>
              <a:t>39</a:t>
            </a:fld>
            <a:endParaRPr lang="en-US"/>
          </a:p>
        </p:txBody>
      </p:sp>
    </p:spTree>
    <p:extLst>
      <p:ext uri="{BB962C8B-B14F-4D97-AF65-F5344CB8AC3E}">
        <p14:creationId xmlns:p14="http://schemas.microsoft.com/office/powerpoint/2010/main" val="14384666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Function is great but robustness of function over time is important as well. </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40</a:t>
            </a:fld>
            <a:endParaRPr lang="en-US"/>
          </a:p>
        </p:txBody>
      </p:sp>
    </p:spTree>
    <p:extLst>
      <p:ext uri="{BB962C8B-B14F-4D97-AF65-F5344CB8AC3E}">
        <p14:creationId xmlns:p14="http://schemas.microsoft.com/office/powerpoint/2010/main" val="17137032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Sensor of mean intracellular calcium to up or downregulate. Ratios of conductances are genetically encoded. Physiological origin of homogeneous scaling.</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41</a:t>
            </a:fld>
            <a:endParaRPr lang="en-US"/>
          </a:p>
        </p:txBody>
      </p:sp>
    </p:spTree>
    <p:extLst>
      <p:ext uri="{BB962C8B-B14F-4D97-AF65-F5344CB8AC3E}">
        <p14:creationId xmlns:p14="http://schemas.microsoft.com/office/powerpoint/2010/main" val="8796600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Naïve way of </a:t>
            </a:r>
            <a:r>
              <a:rPr lang="en-US" dirty="0" err="1"/>
              <a:t>nmod</a:t>
            </a:r>
            <a:endParaRPr lang="en-US" dirty="0"/>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42</a:t>
            </a:fld>
            <a:endParaRPr lang="en-US"/>
          </a:p>
        </p:txBody>
      </p:sp>
    </p:spTree>
    <p:extLst>
      <p:ext uri="{BB962C8B-B14F-4D97-AF65-F5344CB8AC3E}">
        <p14:creationId xmlns:p14="http://schemas.microsoft.com/office/powerpoint/2010/main" val="3748182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Speak about both controllers timescales</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46</a:t>
            </a:fld>
            <a:endParaRPr lang="en-US"/>
          </a:p>
        </p:txBody>
      </p:sp>
    </p:spTree>
    <p:extLst>
      <p:ext uri="{BB962C8B-B14F-4D97-AF65-F5344CB8AC3E}">
        <p14:creationId xmlns:p14="http://schemas.microsoft.com/office/powerpoint/2010/main" val="10016004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CFB28-8C47-055C-2A28-715A8705BCB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EBE2953-33BB-5F93-FB10-C275A4C80AB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B8ED31C-5A4E-E979-86B9-5B17F67AC7E9}"/>
              </a:ext>
            </a:extLst>
          </p:cNvPr>
          <p:cNvSpPr>
            <a:spLocks noGrp="1"/>
          </p:cNvSpPr>
          <p:nvPr>
            <p:ph type="body" idx="1"/>
          </p:nvPr>
        </p:nvSpPr>
        <p:spPr/>
        <p:txBody>
          <a:bodyPr/>
          <a:lstStyle/>
          <a:p>
            <a:r>
              <a:rPr lang="en-US" dirty="0"/>
              <a:t>There are many answers but no real agreement on that question.</a:t>
            </a:r>
          </a:p>
        </p:txBody>
      </p:sp>
      <p:sp>
        <p:nvSpPr>
          <p:cNvPr id="4" name="Espace réservé du numéro de diapositive 3">
            <a:extLst>
              <a:ext uri="{FF2B5EF4-FFF2-40B4-BE49-F238E27FC236}">
                <a16:creationId xmlns:a16="http://schemas.microsoft.com/office/drawing/2014/main" id="{77A44F8C-404A-37A6-A103-375004B8A961}"/>
              </a:ext>
            </a:extLst>
          </p:cNvPr>
          <p:cNvSpPr>
            <a:spLocks noGrp="1"/>
          </p:cNvSpPr>
          <p:nvPr>
            <p:ph type="sldNum" sz="quarter" idx="5"/>
          </p:nvPr>
        </p:nvSpPr>
        <p:spPr/>
        <p:txBody>
          <a:bodyPr/>
          <a:lstStyle/>
          <a:p>
            <a:fld id="{7E4A5495-C4B7-4CB4-9A29-5A01D42C930B}" type="slidenum">
              <a:rPr lang="en-US" smtClean="0"/>
              <a:t>49</a:t>
            </a:fld>
            <a:endParaRPr lang="en-US"/>
          </a:p>
        </p:txBody>
      </p:sp>
    </p:spTree>
    <p:extLst>
      <p:ext uri="{BB962C8B-B14F-4D97-AF65-F5344CB8AC3E}">
        <p14:creationId xmlns:p14="http://schemas.microsoft.com/office/powerpoint/2010/main" val="2716553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How does that work ? Ion channels are responsible of this electrical signal. No change in ion. Change type of channel by changing the kinetics of the channel. They are voltage gated, and produce a current, which affects the voltage and so on. Only change in type and density.</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4</a:t>
            </a:fld>
            <a:endParaRPr lang="en-US"/>
          </a:p>
        </p:txBody>
      </p:sp>
    </p:spTree>
    <p:extLst>
      <p:ext uri="{BB962C8B-B14F-4D97-AF65-F5344CB8AC3E}">
        <p14:creationId xmlns:p14="http://schemas.microsoft.com/office/powerpoint/2010/main" val="26572277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Experimental validation of the neuromodulation controller using dynamic clamp on isolated neurons</a:t>
            </a:r>
          </a:p>
          <a:p>
            <a:r>
              <a:rPr lang="en-US" dirty="0"/>
              <a:t>Development of a degenerate population of neuron models using our generation method based on experimentally recorded spike times (ongoing work by master’s student Julien </a:t>
            </a:r>
            <a:r>
              <a:rPr lang="en-US" dirty="0" err="1"/>
              <a:t>Brandoit</a:t>
            </a:r>
            <a:r>
              <a:rPr lang="en-US" dirty="0"/>
              <a:t>)</a:t>
            </a:r>
          </a:p>
          <a:p>
            <a:r>
              <a:rPr lang="en-US" dirty="0"/>
              <a:t>Neuromorphic engineering validation of the neuromodulation controller</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50</a:t>
            </a:fld>
            <a:endParaRPr lang="en-US"/>
          </a:p>
        </p:txBody>
      </p:sp>
    </p:spTree>
    <p:extLst>
      <p:ext uri="{BB962C8B-B14F-4D97-AF65-F5344CB8AC3E}">
        <p14:creationId xmlns:p14="http://schemas.microsoft.com/office/powerpoint/2010/main" val="42792355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62731-5297-BC04-26BC-EB6EB7A39A8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F231B34-252D-D4B6-5650-3E7ADFCEA46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063EA3A-E462-D131-5368-0BCB979728F8}"/>
              </a:ext>
            </a:extLst>
          </p:cNvPr>
          <p:cNvSpPr>
            <a:spLocks noGrp="1"/>
          </p:cNvSpPr>
          <p:nvPr>
            <p:ph type="body" idx="1"/>
          </p:nvPr>
        </p:nvSpPr>
        <p:spPr/>
        <p:txBody>
          <a:bodyPr/>
          <a:lstStyle/>
          <a:p>
            <a:r>
              <a:rPr lang="en-US" dirty="0"/>
              <a:t>Very large degenerate population (not complete)</a:t>
            </a:r>
          </a:p>
        </p:txBody>
      </p:sp>
      <p:sp>
        <p:nvSpPr>
          <p:cNvPr id="4" name="Espace réservé du numéro de diapositive 3">
            <a:extLst>
              <a:ext uri="{FF2B5EF4-FFF2-40B4-BE49-F238E27FC236}">
                <a16:creationId xmlns:a16="http://schemas.microsoft.com/office/drawing/2014/main" id="{8A83416C-8920-3E37-632D-D3B8207B0032}"/>
              </a:ext>
            </a:extLst>
          </p:cNvPr>
          <p:cNvSpPr>
            <a:spLocks noGrp="1"/>
          </p:cNvSpPr>
          <p:nvPr>
            <p:ph type="sldNum" sz="quarter" idx="5"/>
          </p:nvPr>
        </p:nvSpPr>
        <p:spPr/>
        <p:txBody>
          <a:bodyPr/>
          <a:lstStyle/>
          <a:p>
            <a:fld id="{7E4A5495-C4B7-4CB4-9A29-5A01D42C930B}" type="slidenum">
              <a:rPr lang="en-US" smtClean="0"/>
              <a:t>51</a:t>
            </a:fld>
            <a:endParaRPr lang="en-US"/>
          </a:p>
        </p:txBody>
      </p:sp>
    </p:spTree>
    <p:extLst>
      <p:ext uri="{BB962C8B-B14F-4D97-AF65-F5344CB8AC3E}">
        <p14:creationId xmlns:p14="http://schemas.microsoft.com/office/powerpoint/2010/main" val="14593340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3A477-B783-1D98-7716-6C179982C51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B2ECA11-F661-2E78-60C1-6D2241A543C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DCC3FA9-320F-81DA-954E-7A097CB34A22}"/>
              </a:ext>
            </a:extLst>
          </p:cNvPr>
          <p:cNvSpPr>
            <a:spLocks noGrp="1"/>
          </p:cNvSpPr>
          <p:nvPr>
            <p:ph type="body" idx="1"/>
          </p:nvPr>
        </p:nvSpPr>
        <p:spPr/>
        <p:txBody>
          <a:bodyPr/>
          <a:lstStyle/>
          <a:p>
            <a:r>
              <a:rPr lang="en-US" dirty="0"/>
              <a:t>Experimental validation of the neuromodulation controller using dynamic clamp on isolated neurons</a:t>
            </a:r>
          </a:p>
          <a:p>
            <a:r>
              <a:rPr lang="en-US" dirty="0"/>
              <a:t>Development of a degenerate population of neuron models using our generation method based on experimentally recorded spike times (ongoing work by master’s student Julien </a:t>
            </a:r>
            <a:r>
              <a:rPr lang="en-US" dirty="0" err="1"/>
              <a:t>Brandoit</a:t>
            </a:r>
            <a:r>
              <a:rPr lang="en-US" dirty="0"/>
              <a:t>)</a:t>
            </a:r>
          </a:p>
          <a:p>
            <a:r>
              <a:rPr lang="en-US" dirty="0"/>
              <a:t>Neuromorphic engineering validation of the neuromodulation controller</a:t>
            </a:r>
          </a:p>
        </p:txBody>
      </p:sp>
      <p:sp>
        <p:nvSpPr>
          <p:cNvPr id="4" name="Espace réservé du numéro de diapositive 3">
            <a:extLst>
              <a:ext uri="{FF2B5EF4-FFF2-40B4-BE49-F238E27FC236}">
                <a16:creationId xmlns:a16="http://schemas.microsoft.com/office/drawing/2014/main" id="{697F5409-5F2E-3D99-A349-B672236A9D14}"/>
              </a:ext>
            </a:extLst>
          </p:cNvPr>
          <p:cNvSpPr>
            <a:spLocks noGrp="1"/>
          </p:cNvSpPr>
          <p:nvPr>
            <p:ph type="sldNum" sz="quarter" idx="5"/>
          </p:nvPr>
        </p:nvSpPr>
        <p:spPr/>
        <p:txBody>
          <a:bodyPr/>
          <a:lstStyle/>
          <a:p>
            <a:fld id="{7E4A5495-C4B7-4CB4-9A29-5A01D42C930B}" type="slidenum">
              <a:rPr lang="en-US" smtClean="0"/>
              <a:t>52</a:t>
            </a:fld>
            <a:endParaRPr lang="en-US"/>
          </a:p>
        </p:txBody>
      </p:sp>
    </p:spTree>
    <p:extLst>
      <p:ext uri="{BB962C8B-B14F-4D97-AF65-F5344CB8AC3E}">
        <p14:creationId xmlns:p14="http://schemas.microsoft.com/office/powerpoint/2010/main" val="13186293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Different ratios encoded lead to different firing excitabilities. Population built with this model align on homogeneous scaling where the slope depends on the encoded ratio.</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100</a:t>
            </a:fld>
            <a:endParaRPr lang="en-US"/>
          </a:p>
        </p:txBody>
      </p:sp>
    </p:spTree>
    <p:extLst>
      <p:ext uri="{BB962C8B-B14F-4D97-AF65-F5344CB8AC3E}">
        <p14:creationId xmlns:p14="http://schemas.microsoft.com/office/powerpoint/2010/main" val="1656234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How can I make neuromodulation of the single cell be applied to small network for behavior. In the literature, different connectome</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105</a:t>
            </a:fld>
            <a:endParaRPr lang="en-US"/>
          </a:p>
        </p:txBody>
      </p:sp>
    </p:spTree>
    <p:extLst>
      <p:ext uri="{BB962C8B-B14F-4D97-AF65-F5344CB8AC3E}">
        <p14:creationId xmlns:p14="http://schemas.microsoft.com/office/powerpoint/2010/main" val="1881141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D8EC3-0A15-F107-9073-1601B3D565A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0347A97-3B1F-6540-3E00-5AFAF8C584B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80340D2-8B37-CE08-5405-11EF604A44C8}"/>
              </a:ext>
            </a:extLst>
          </p:cNvPr>
          <p:cNvSpPr>
            <a:spLocks noGrp="1"/>
          </p:cNvSpPr>
          <p:nvPr>
            <p:ph type="body" idx="1"/>
          </p:nvPr>
        </p:nvSpPr>
        <p:spPr/>
        <p:txBody>
          <a:bodyPr/>
          <a:lstStyle/>
          <a:p>
            <a:r>
              <a:rPr lang="en-US" dirty="0"/>
              <a:t>Voltage gated ion channel opening depends on the membrane voltage. However, once they change their permeability, they will produce a channel current, that, in turn, affect the membrane voltage, and so on. So, we already see that this is involved in a complex feedback loop.</a:t>
            </a:r>
          </a:p>
        </p:txBody>
      </p:sp>
      <p:sp>
        <p:nvSpPr>
          <p:cNvPr id="4" name="Espace réservé du numéro de diapositive 3">
            <a:extLst>
              <a:ext uri="{FF2B5EF4-FFF2-40B4-BE49-F238E27FC236}">
                <a16:creationId xmlns:a16="http://schemas.microsoft.com/office/drawing/2014/main" id="{97019797-4160-2362-F854-6CE0F3143723}"/>
              </a:ext>
            </a:extLst>
          </p:cNvPr>
          <p:cNvSpPr>
            <a:spLocks noGrp="1"/>
          </p:cNvSpPr>
          <p:nvPr>
            <p:ph type="sldNum" sz="quarter" idx="5"/>
          </p:nvPr>
        </p:nvSpPr>
        <p:spPr/>
        <p:txBody>
          <a:bodyPr/>
          <a:lstStyle/>
          <a:p>
            <a:fld id="{7E4A5495-C4B7-4CB4-9A29-5A01D42C930B}" type="slidenum">
              <a:rPr lang="en-US" smtClean="0"/>
              <a:t>5</a:t>
            </a:fld>
            <a:endParaRPr lang="en-US"/>
          </a:p>
        </p:txBody>
      </p:sp>
    </p:spTree>
    <p:extLst>
      <p:ext uri="{BB962C8B-B14F-4D97-AF65-F5344CB8AC3E}">
        <p14:creationId xmlns:p14="http://schemas.microsoft.com/office/powerpoint/2010/main" val="236442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We don’t know everything, and it has never been modeled.</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6</a:t>
            </a:fld>
            <a:endParaRPr lang="en-US"/>
          </a:p>
        </p:txBody>
      </p:sp>
    </p:spTree>
    <p:extLst>
      <p:ext uri="{BB962C8B-B14F-4D97-AF65-F5344CB8AC3E}">
        <p14:creationId xmlns:p14="http://schemas.microsoft.com/office/powerpoint/2010/main" val="120127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Not </a:t>
            </a:r>
            <a:r>
              <a:rPr lang="en-US"/>
              <a:t>use exact</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7</a:t>
            </a:fld>
            <a:endParaRPr lang="en-US"/>
          </a:p>
        </p:txBody>
      </p:sp>
    </p:spTree>
    <p:extLst>
      <p:ext uri="{BB962C8B-B14F-4D97-AF65-F5344CB8AC3E}">
        <p14:creationId xmlns:p14="http://schemas.microsoft.com/office/powerpoint/2010/main" val="738048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Nmod</a:t>
            </a:r>
            <a:r>
              <a:rPr lang="en-US" dirty="0"/>
              <a:t> in physiological degenerate population is robust. Never same, use similar.</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8</a:t>
            </a:fld>
            <a:endParaRPr lang="en-US"/>
          </a:p>
        </p:txBody>
      </p:sp>
    </p:spTree>
    <p:extLst>
      <p:ext uri="{BB962C8B-B14F-4D97-AF65-F5344CB8AC3E}">
        <p14:creationId xmlns:p14="http://schemas.microsoft.com/office/powerpoint/2010/main" val="116179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There are many answers but no real agreement on that question.</a:t>
            </a:r>
          </a:p>
        </p:txBody>
      </p:sp>
      <p:sp>
        <p:nvSpPr>
          <p:cNvPr id="4" name="Espace réservé du numéro de diapositive 3"/>
          <p:cNvSpPr>
            <a:spLocks noGrp="1"/>
          </p:cNvSpPr>
          <p:nvPr>
            <p:ph type="sldNum" sz="quarter" idx="5"/>
          </p:nvPr>
        </p:nvSpPr>
        <p:spPr/>
        <p:txBody>
          <a:bodyPr/>
          <a:lstStyle/>
          <a:p>
            <a:fld id="{7E4A5495-C4B7-4CB4-9A29-5A01D42C930B}" type="slidenum">
              <a:rPr lang="en-US" smtClean="0"/>
              <a:t>9</a:t>
            </a:fld>
            <a:endParaRPr lang="en-US"/>
          </a:p>
        </p:txBody>
      </p:sp>
    </p:spTree>
    <p:extLst>
      <p:ext uri="{BB962C8B-B14F-4D97-AF65-F5344CB8AC3E}">
        <p14:creationId xmlns:p14="http://schemas.microsoft.com/office/powerpoint/2010/main" val="2728973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D1098A-E731-C88C-2A36-B1972D9FAB4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a:extLst>
              <a:ext uri="{FF2B5EF4-FFF2-40B4-BE49-F238E27FC236}">
                <a16:creationId xmlns:a16="http://schemas.microsoft.com/office/drawing/2014/main" id="{76F5C8C7-A0CD-1ADE-3332-37934F5E4F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Espace réservé de la date 3">
            <a:extLst>
              <a:ext uri="{FF2B5EF4-FFF2-40B4-BE49-F238E27FC236}">
                <a16:creationId xmlns:a16="http://schemas.microsoft.com/office/drawing/2014/main" id="{32EECE65-96FF-8BE8-A442-3FE573F0FB6F}"/>
              </a:ext>
            </a:extLst>
          </p:cNvPr>
          <p:cNvSpPr>
            <a:spLocks noGrp="1"/>
          </p:cNvSpPr>
          <p:nvPr>
            <p:ph type="dt" sz="half" idx="10"/>
          </p:nvPr>
        </p:nvSpPr>
        <p:spPr/>
        <p:txBody>
          <a:bodyPr/>
          <a:lstStyle/>
          <a:p>
            <a:fld id="{1CC3D98E-9876-4511-B771-74D7C4B808FC}" type="datetimeFigureOut">
              <a:rPr lang="en-US" smtClean="0"/>
              <a:t>2/12/2025</a:t>
            </a:fld>
            <a:endParaRPr lang="en-US"/>
          </a:p>
        </p:txBody>
      </p:sp>
      <p:sp>
        <p:nvSpPr>
          <p:cNvPr id="5" name="Espace réservé du pied de page 4">
            <a:extLst>
              <a:ext uri="{FF2B5EF4-FFF2-40B4-BE49-F238E27FC236}">
                <a16:creationId xmlns:a16="http://schemas.microsoft.com/office/drawing/2014/main" id="{B9964730-35D4-56B5-EE5A-1440288614DE}"/>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0D6A6774-12AC-1923-DBF8-7924AF067969}"/>
              </a:ext>
            </a:extLst>
          </p:cNvPr>
          <p:cNvSpPr>
            <a:spLocks noGrp="1"/>
          </p:cNvSpPr>
          <p:nvPr>
            <p:ph type="sldNum" sz="quarter" idx="12"/>
          </p:nvPr>
        </p:nvSpPr>
        <p:spPr/>
        <p:txBody>
          <a:bodyPr/>
          <a:lstStyle/>
          <a:p>
            <a:fld id="{1E97D577-5AFF-4611-9C49-9230A7E1E28F}" type="slidenum">
              <a:rPr lang="en-US" smtClean="0"/>
              <a:t>‹N°›</a:t>
            </a:fld>
            <a:endParaRPr lang="en-US"/>
          </a:p>
        </p:txBody>
      </p:sp>
    </p:spTree>
    <p:extLst>
      <p:ext uri="{BB962C8B-B14F-4D97-AF65-F5344CB8AC3E}">
        <p14:creationId xmlns:p14="http://schemas.microsoft.com/office/powerpoint/2010/main" val="644091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6E87BD-8F30-AB79-5B55-A9AA981D463F}"/>
              </a:ext>
            </a:extLst>
          </p:cNvPr>
          <p:cNvSpPr>
            <a:spLocks noGrp="1"/>
          </p:cNvSpPr>
          <p:nvPr>
            <p:ph type="title"/>
          </p:nvPr>
        </p:nvSpPr>
        <p:spPr/>
        <p:txBody>
          <a:bodyPr/>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06F59F75-6D89-07D7-A93E-7AB36853EAA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556A28B7-095A-077B-F629-245BE879C7BF}"/>
              </a:ext>
            </a:extLst>
          </p:cNvPr>
          <p:cNvSpPr>
            <a:spLocks noGrp="1"/>
          </p:cNvSpPr>
          <p:nvPr>
            <p:ph type="dt" sz="half" idx="10"/>
          </p:nvPr>
        </p:nvSpPr>
        <p:spPr/>
        <p:txBody>
          <a:bodyPr/>
          <a:lstStyle/>
          <a:p>
            <a:fld id="{1CC3D98E-9876-4511-B771-74D7C4B808FC}" type="datetimeFigureOut">
              <a:rPr lang="en-US" smtClean="0"/>
              <a:t>2/12/2025</a:t>
            </a:fld>
            <a:endParaRPr lang="en-US"/>
          </a:p>
        </p:txBody>
      </p:sp>
      <p:sp>
        <p:nvSpPr>
          <p:cNvPr id="5" name="Espace réservé du pied de page 4">
            <a:extLst>
              <a:ext uri="{FF2B5EF4-FFF2-40B4-BE49-F238E27FC236}">
                <a16:creationId xmlns:a16="http://schemas.microsoft.com/office/drawing/2014/main" id="{AB78F056-9034-D03E-BF59-5C33C90150A5}"/>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AF6F7F3F-2D72-04DC-C24A-5B180B9B115B}"/>
              </a:ext>
            </a:extLst>
          </p:cNvPr>
          <p:cNvSpPr>
            <a:spLocks noGrp="1"/>
          </p:cNvSpPr>
          <p:nvPr>
            <p:ph type="sldNum" sz="quarter" idx="12"/>
          </p:nvPr>
        </p:nvSpPr>
        <p:spPr/>
        <p:txBody>
          <a:bodyPr/>
          <a:lstStyle/>
          <a:p>
            <a:fld id="{1E97D577-5AFF-4611-9C49-9230A7E1E28F}" type="slidenum">
              <a:rPr lang="en-US" smtClean="0"/>
              <a:t>‹N°›</a:t>
            </a:fld>
            <a:endParaRPr lang="en-US"/>
          </a:p>
        </p:txBody>
      </p:sp>
    </p:spTree>
    <p:extLst>
      <p:ext uri="{BB962C8B-B14F-4D97-AF65-F5344CB8AC3E}">
        <p14:creationId xmlns:p14="http://schemas.microsoft.com/office/powerpoint/2010/main" val="1842984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4F12469-197F-48B1-2DCE-98E36505BD4C}"/>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8C075C72-9047-A1A6-7204-08D7556CBE9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8CE23083-52F8-7A51-37F3-EC433D3F2B50}"/>
              </a:ext>
            </a:extLst>
          </p:cNvPr>
          <p:cNvSpPr>
            <a:spLocks noGrp="1"/>
          </p:cNvSpPr>
          <p:nvPr>
            <p:ph type="dt" sz="half" idx="10"/>
          </p:nvPr>
        </p:nvSpPr>
        <p:spPr/>
        <p:txBody>
          <a:bodyPr/>
          <a:lstStyle/>
          <a:p>
            <a:fld id="{1CC3D98E-9876-4511-B771-74D7C4B808FC}" type="datetimeFigureOut">
              <a:rPr lang="en-US" smtClean="0"/>
              <a:t>2/12/2025</a:t>
            </a:fld>
            <a:endParaRPr lang="en-US"/>
          </a:p>
        </p:txBody>
      </p:sp>
      <p:sp>
        <p:nvSpPr>
          <p:cNvPr id="5" name="Espace réservé du pied de page 4">
            <a:extLst>
              <a:ext uri="{FF2B5EF4-FFF2-40B4-BE49-F238E27FC236}">
                <a16:creationId xmlns:a16="http://schemas.microsoft.com/office/drawing/2014/main" id="{BC02A34E-A958-CFE5-F6BC-915CE5110924}"/>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CF6964BB-7F45-DFFF-37F6-0BEBC7C23C56}"/>
              </a:ext>
            </a:extLst>
          </p:cNvPr>
          <p:cNvSpPr>
            <a:spLocks noGrp="1"/>
          </p:cNvSpPr>
          <p:nvPr>
            <p:ph type="sldNum" sz="quarter" idx="12"/>
          </p:nvPr>
        </p:nvSpPr>
        <p:spPr/>
        <p:txBody>
          <a:bodyPr/>
          <a:lstStyle/>
          <a:p>
            <a:fld id="{1E97D577-5AFF-4611-9C49-9230A7E1E28F}" type="slidenum">
              <a:rPr lang="en-US" smtClean="0"/>
              <a:t>‹N°›</a:t>
            </a:fld>
            <a:endParaRPr lang="en-US"/>
          </a:p>
        </p:txBody>
      </p:sp>
    </p:spTree>
    <p:extLst>
      <p:ext uri="{BB962C8B-B14F-4D97-AF65-F5344CB8AC3E}">
        <p14:creationId xmlns:p14="http://schemas.microsoft.com/office/powerpoint/2010/main" val="1290213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8048E1-A43B-A5DA-BB42-A9DDC155780C}"/>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A2737A4F-11F5-54FA-7302-A12649E3EDC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25E7E4BB-DAC7-5027-4B68-192AC06C3F7E}"/>
              </a:ext>
            </a:extLst>
          </p:cNvPr>
          <p:cNvSpPr>
            <a:spLocks noGrp="1"/>
          </p:cNvSpPr>
          <p:nvPr>
            <p:ph type="dt" sz="half" idx="10"/>
          </p:nvPr>
        </p:nvSpPr>
        <p:spPr/>
        <p:txBody>
          <a:bodyPr/>
          <a:lstStyle/>
          <a:p>
            <a:fld id="{1CC3D98E-9876-4511-B771-74D7C4B808FC}" type="datetimeFigureOut">
              <a:rPr lang="en-US" smtClean="0"/>
              <a:t>2/12/2025</a:t>
            </a:fld>
            <a:endParaRPr lang="en-US"/>
          </a:p>
        </p:txBody>
      </p:sp>
      <p:sp>
        <p:nvSpPr>
          <p:cNvPr id="5" name="Espace réservé du pied de page 4">
            <a:extLst>
              <a:ext uri="{FF2B5EF4-FFF2-40B4-BE49-F238E27FC236}">
                <a16:creationId xmlns:a16="http://schemas.microsoft.com/office/drawing/2014/main" id="{77CA67FB-5506-58D0-3A3B-7F0CB65113AB}"/>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519E4E90-9436-88FE-3B70-776718405AEC}"/>
              </a:ext>
            </a:extLst>
          </p:cNvPr>
          <p:cNvSpPr>
            <a:spLocks noGrp="1"/>
          </p:cNvSpPr>
          <p:nvPr>
            <p:ph type="sldNum" sz="quarter" idx="12"/>
          </p:nvPr>
        </p:nvSpPr>
        <p:spPr/>
        <p:txBody>
          <a:bodyPr/>
          <a:lstStyle/>
          <a:p>
            <a:fld id="{1E97D577-5AFF-4611-9C49-9230A7E1E28F}" type="slidenum">
              <a:rPr lang="en-US" smtClean="0"/>
              <a:t>‹N°›</a:t>
            </a:fld>
            <a:endParaRPr lang="en-US"/>
          </a:p>
        </p:txBody>
      </p:sp>
    </p:spTree>
    <p:extLst>
      <p:ext uri="{BB962C8B-B14F-4D97-AF65-F5344CB8AC3E}">
        <p14:creationId xmlns:p14="http://schemas.microsoft.com/office/powerpoint/2010/main" val="1531499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BF4B54-A624-87D4-AB59-15E0BCA2807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a:p>
        </p:txBody>
      </p:sp>
      <p:sp>
        <p:nvSpPr>
          <p:cNvPr id="3" name="Espace réservé du texte 2">
            <a:extLst>
              <a:ext uri="{FF2B5EF4-FFF2-40B4-BE49-F238E27FC236}">
                <a16:creationId xmlns:a16="http://schemas.microsoft.com/office/drawing/2014/main" id="{7C5C9F19-7423-FB4D-DD3F-F5EEB46C609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55DFA85-2EB9-C3EA-03FC-D2BDAB5F4B62}"/>
              </a:ext>
            </a:extLst>
          </p:cNvPr>
          <p:cNvSpPr>
            <a:spLocks noGrp="1"/>
          </p:cNvSpPr>
          <p:nvPr>
            <p:ph type="dt" sz="half" idx="10"/>
          </p:nvPr>
        </p:nvSpPr>
        <p:spPr/>
        <p:txBody>
          <a:bodyPr/>
          <a:lstStyle/>
          <a:p>
            <a:fld id="{1CC3D98E-9876-4511-B771-74D7C4B808FC}" type="datetimeFigureOut">
              <a:rPr lang="en-US" smtClean="0"/>
              <a:t>2/12/2025</a:t>
            </a:fld>
            <a:endParaRPr lang="en-US"/>
          </a:p>
        </p:txBody>
      </p:sp>
      <p:sp>
        <p:nvSpPr>
          <p:cNvPr id="5" name="Espace réservé du pied de page 4">
            <a:extLst>
              <a:ext uri="{FF2B5EF4-FFF2-40B4-BE49-F238E27FC236}">
                <a16:creationId xmlns:a16="http://schemas.microsoft.com/office/drawing/2014/main" id="{5C486B5C-62AD-C94A-87EC-647C9E355E4D}"/>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F192C9EC-928A-70A4-2AB8-D176FCA0640C}"/>
              </a:ext>
            </a:extLst>
          </p:cNvPr>
          <p:cNvSpPr>
            <a:spLocks noGrp="1"/>
          </p:cNvSpPr>
          <p:nvPr>
            <p:ph type="sldNum" sz="quarter" idx="12"/>
          </p:nvPr>
        </p:nvSpPr>
        <p:spPr/>
        <p:txBody>
          <a:bodyPr/>
          <a:lstStyle/>
          <a:p>
            <a:fld id="{1E97D577-5AFF-4611-9C49-9230A7E1E28F}" type="slidenum">
              <a:rPr lang="en-US" smtClean="0"/>
              <a:t>‹N°›</a:t>
            </a:fld>
            <a:endParaRPr lang="en-US"/>
          </a:p>
        </p:txBody>
      </p:sp>
    </p:spTree>
    <p:extLst>
      <p:ext uri="{BB962C8B-B14F-4D97-AF65-F5344CB8AC3E}">
        <p14:creationId xmlns:p14="http://schemas.microsoft.com/office/powerpoint/2010/main" val="3751129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A01246-B7CF-3FFA-7B15-CDC9CCD7FCEA}"/>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10DDE81A-EC37-F70F-022D-3FF03A3A413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a:extLst>
              <a:ext uri="{FF2B5EF4-FFF2-40B4-BE49-F238E27FC236}">
                <a16:creationId xmlns:a16="http://schemas.microsoft.com/office/drawing/2014/main" id="{D3A6FFC4-607D-46AA-99AD-19F108DE9EF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a:extLst>
              <a:ext uri="{FF2B5EF4-FFF2-40B4-BE49-F238E27FC236}">
                <a16:creationId xmlns:a16="http://schemas.microsoft.com/office/drawing/2014/main" id="{2D8B9A63-C23D-F42D-6684-88CE86EF04EC}"/>
              </a:ext>
            </a:extLst>
          </p:cNvPr>
          <p:cNvSpPr>
            <a:spLocks noGrp="1"/>
          </p:cNvSpPr>
          <p:nvPr>
            <p:ph type="dt" sz="half" idx="10"/>
          </p:nvPr>
        </p:nvSpPr>
        <p:spPr/>
        <p:txBody>
          <a:bodyPr/>
          <a:lstStyle/>
          <a:p>
            <a:fld id="{1CC3D98E-9876-4511-B771-74D7C4B808FC}" type="datetimeFigureOut">
              <a:rPr lang="en-US" smtClean="0"/>
              <a:t>2/12/2025</a:t>
            </a:fld>
            <a:endParaRPr lang="en-US"/>
          </a:p>
        </p:txBody>
      </p:sp>
      <p:sp>
        <p:nvSpPr>
          <p:cNvPr id="6" name="Espace réservé du pied de page 5">
            <a:extLst>
              <a:ext uri="{FF2B5EF4-FFF2-40B4-BE49-F238E27FC236}">
                <a16:creationId xmlns:a16="http://schemas.microsoft.com/office/drawing/2014/main" id="{E21400C2-8DF3-9286-B36A-CB15648B24D0}"/>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572E27ED-FC47-EE39-4576-38C754B21DA1}"/>
              </a:ext>
            </a:extLst>
          </p:cNvPr>
          <p:cNvSpPr>
            <a:spLocks noGrp="1"/>
          </p:cNvSpPr>
          <p:nvPr>
            <p:ph type="sldNum" sz="quarter" idx="12"/>
          </p:nvPr>
        </p:nvSpPr>
        <p:spPr/>
        <p:txBody>
          <a:bodyPr/>
          <a:lstStyle/>
          <a:p>
            <a:fld id="{1E97D577-5AFF-4611-9C49-9230A7E1E28F}" type="slidenum">
              <a:rPr lang="en-US" smtClean="0"/>
              <a:t>‹N°›</a:t>
            </a:fld>
            <a:endParaRPr lang="en-US"/>
          </a:p>
        </p:txBody>
      </p:sp>
    </p:spTree>
    <p:extLst>
      <p:ext uri="{BB962C8B-B14F-4D97-AF65-F5344CB8AC3E}">
        <p14:creationId xmlns:p14="http://schemas.microsoft.com/office/powerpoint/2010/main" val="1686703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EFA0AE-3081-7A72-67C0-EED4888FD73F}"/>
              </a:ext>
            </a:extLst>
          </p:cNvPr>
          <p:cNvSpPr>
            <a:spLocks noGrp="1"/>
          </p:cNvSpPr>
          <p:nvPr>
            <p:ph type="title"/>
          </p:nvPr>
        </p:nvSpPr>
        <p:spPr>
          <a:xfrm>
            <a:off x="839788" y="365125"/>
            <a:ext cx="10515600" cy="1325563"/>
          </a:xfrm>
        </p:spPr>
        <p:txBody>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A91033FE-DA7C-A1A4-AFFD-09BB053E6A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EAD26A0-5537-2A5B-C7C0-65365B5ABAA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a:extLst>
              <a:ext uri="{FF2B5EF4-FFF2-40B4-BE49-F238E27FC236}">
                <a16:creationId xmlns:a16="http://schemas.microsoft.com/office/drawing/2014/main" id="{153CFF7B-C0D0-9CFF-5E1E-9132A07C1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BEAA369-385E-EAC3-F0E0-3410B947F35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a:extLst>
              <a:ext uri="{FF2B5EF4-FFF2-40B4-BE49-F238E27FC236}">
                <a16:creationId xmlns:a16="http://schemas.microsoft.com/office/drawing/2014/main" id="{DD527EB9-092F-5E49-F782-0B283415E693}"/>
              </a:ext>
            </a:extLst>
          </p:cNvPr>
          <p:cNvSpPr>
            <a:spLocks noGrp="1"/>
          </p:cNvSpPr>
          <p:nvPr>
            <p:ph type="dt" sz="half" idx="10"/>
          </p:nvPr>
        </p:nvSpPr>
        <p:spPr/>
        <p:txBody>
          <a:bodyPr/>
          <a:lstStyle/>
          <a:p>
            <a:fld id="{1CC3D98E-9876-4511-B771-74D7C4B808FC}" type="datetimeFigureOut">
              <a:rPr lang="en-US" smtClean="0"/>
              <a:t>2/12/2025</a:t>
            </a:fld>
            <a:endParaRPr lang="en-US"/>
          </a:p>
        </p:txBody>
      </p:sp>
      <p:sp>
        <p:nvSpPr>
          <p:cNvPr id="8" name="Espace réservé du pied de page 7">
            <a:extLst>
              <a:ext uri="{FF2B5EF4-FFF2-40B4-BE49-F238E27FC236}">
                <a16:creationId xmlns:a16="http://schemas.microsoft.com/office/drawing/2014/main" id="{B3867234-3AED-1BA9-8BA3-D2998290FF3E}"/>
              </a:ext>
            </a:extLst>
          </p:cNvPr>
          <p:cNvSpPr>
            <a:spLocks noGrp="1"/>
          </p:cNvSpPr>
          <p:nvPr>
            <p:ph type="ftr" sz="quarter" idx="11"/>
          </p:nvPr>
        </p:nvSpPr>
        <p:spPr/>
        <p:txBody>
          <a:bodyPr/>
          <a:lstStyle/>
          <a:p>
            <a:endParaRPr lang="en-US"/>
          </a:p>
        </p:txBody>
      </p:sp>
      <p:sp>
        <p:nvSpPr>
          <p:cNvPr id="9" name="Espace réservé du numéro de diapositive 8">
            <a:extLst>
              <a:ext uri="{FF2B5EF4-FFF2-40B4-BE49-F238E27FC236}">
                <a16:creationId xmlns:a16="http://schemas.microsoft.com/office/drawing/2014/main" id="{65A3EE36-24C2-646F-D938-FF7F6AB9DD45}"/>
              </a:ext>
            </a:extLst>
          </p:cNvPr>
          <p:cNvSpPr>
            <a:spLocks noGrp="1"/>
          </p:cNvSpPr>
          <p:nvPr>
            <p:ph type="sldNum" sz="quarter" idx="12"/>
          </p:nvPr>
        </p:nvSpPr>
        <p:spPr/>
        <p:txBody>
          <a:bodyPr/>
          <a:lstStyle/>
          <a:p>
            <a:fld id="{1E97D577-5AFF-4611-9C49-9230A7E1E28F}" type="slidenum">
              <a:rPr lang="en-US" smtClean="0"/>
              <a:t>‹N°›</a:t>
            </a:fld>
            <a:endParaRPr lang="en-US"/>
          </a:p>
        </p:txBody>
      </p:sp>
    </p:spTree>
    <p:extLst>
      <p:ext uri="{BB962C8B-B14F-4D97-AF65-F5344CB8AC3E}">
        <p14:creationId xmlns:p14="http://schemas.microsoft.com/office/powerpoint/2010/main" val="1534994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FA86E8-8C9B-4156-C41C-2908A231E156}"/>
              </a:ext>
            </a:extLst>
          </p:cNvPr>
          <p:cNvSpPr>
            <a:spLocks noGrp="1"/>
          </p:cNvSpPr>
          <p:nvPr>
            <p:ph type="title"/>
          </p:nvPr>
        </p:nvSpPr>
        <p:spPr/>
        <p:txBody>
          <a:bodyPr/>
          <a:lstStyle/>
          <a:p>
            <a:r>
              <a:rPr lang="fr-FR"/>
              <a:t>Modifiez le style du titre</a:t>
            </a:r>
            <a:endParaRPr lang="en-US"/>
          </a:p>
        </p:txBody>
      </p:sp>
      <p:sp>
        <p:nvSpPr>
          <p:cNvPr id="3" name="Espace réservé de la date 2">
            <a:extLst>
              <a:ext uri="{FF2B5EF4-FFF2-40B4-BE49-F238E27FC236}">
                <a16:creationId xmlns:a16="http://schemas.microsoft.com/office/drawing/2014/main" id="{B472F71E-13BD-7FB5-FDB8-5D6E387480F1}"/>
              </a:ext>
            </a:extLst>
          </p:cNvPr>
          <p:cNvSpPr>
            <a:spLocks noGrp="1"/>
          </p:cNvSpPr>
          <p:nvPr>
            <p:ph type="dt" sz="half" idx="10"/>
          </p:nvPr>
        </p:nvSpPr>
        <p:spPr/>
        <p:txBody>
          <a:bodyPr/>
          <a:lstStyle/>
          <a:p>
            <a:fld id="{1CC3D98E-9876-4511-B771-74D7C4B808FC}" type="datetimeFigureOut">
              <a:rPr lang="en-US" smtClean="0"/>
              <a:t>2/12/2025</a:t>
            </a:fld>
            <a:endParaRPr lang="en-US"/>
          </a:p>
        </p:txBody>
      </p:sp>
      <p:sp>
        <p:nvSpPr>
          <p:cNvPr id="4" name="Espace réservé du pied de page 3">
            <a:extLst>
              <a:ext uri="{FF2B5EF4-FFF2-40B4-BE49-F238E27FC236}">
                <a16:creationId xmlns:a16="http://schemas.microsoft.com/office/drawing/2014/main" id="{16A7E371-96BC-D5D9-4CD1-DD758430BCC5}"/>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E2DF1036-9B84-4F58-9570-E62DAF5DAB83}"/>
              </a:ext>
            </a:extLst>
          </p:cNvPr>
          <p:cNvSpPr>
            <a:spLocks noGrp="1"/>
          </p:cNvSpPr>
          <p:nvPr>
            <p:ph type="sldNum" sz="quarter" idx="12"/>
          </p:nvPr>
        </p:nvSpPr>
        <p:spPr/>
        <p:txBody>
          <a:bodyPr/>
          <a:lstStyle/>
          <a:p>
            <a:fld id="{1E97D577-5AFF-4611-9C49-9230A7E1E28F}" type="slidenum">
              <a:rPr lang="en-US" smtClean="0"/>
              <a:t>‹N°›</a:t>
            </a:fld>
            <a:endParaRPr lang="en-US"/>
          </a:p>
        </p:txBody>
      </p:sp>
    </p:spTree>
    <p:extLst>
      <p:ext uri="{BB962C8B-B14F-4D97-AF65-F5344CB8AC3E}">
        <p14:creationId xmlns:p14="http://schemas.microsoft.com/office/powerpoint/2010/main" val="1443695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5EAA97E-B75F-52D8-F606-8A9DAFAB3997}"/>
              </a:ext>
            </a:extLst>
          </p:cNvPr>
          <p:cNvSpPr>
            <a:spLocks noGrp="1"/>
          </p:cNvSpPr>
          <p:nvPr>
            <p:ph type="dt" sz="half" idx="10"/>
          </p:nvPr>
        </p:nvSpPr>
        <p:spPr/>
        <p:txBody>
          <a:bodyPr/>
          <a:lstStyle/>
          <a:p>
            <a:fld id="{1CC3D98E-9876-4511-B771-74D7C4B808FC}" type="datetimeFigureOut">
              <a:rPr lang="en-US" smtClean="0"/>
              <a:t>2/12/2025</a:t>
            </a:fld>
            <a:endParaRPr lang="en-US"/>
          </a:p>
        </p:txBody>
      </p:sp>
      <p:sp>
        <p:nvSpPr>
          <p:cNvPr id="3" name="Espace réservé du pied de page 2">
            <a:extLst>
              <a:ext uri="{FF2B5EF4-FFF2-40B4-BE49-F238E27FC236}">
                <a16:creationId xmlns:a16="http://schemas.microsoft.com/office/drawing/2014/main" id="{3BB1311E-E8AF-E7BF-F8E8-8B4667504E67}"/>
              </a:ext>
            </a:extLst>
          </p:cNvPr>
          <p:cNvSpPr>
            <a:spLocks noGrp="1"/>
          </p:cNvSpPr>
          <p:nvPr>
            <p:ph type="ftr" sz="quarter" idx="11"/>
          </p:nvPr>
        </p:nvSpPr>
        <p:spPr/>
        <p:txBody>
          <a:bodyPr/>
          <a:lstStyle/>
          <a:p>
            <a:endParaRPr lang="en-US"/>
          </a:p>
        </p:txBody>
      </p:sp>
      <p:sp>
        <p:nvSpPr>
          <p:cNvPr id="4" name="Espace réservé du numéro de diapositive 3">
            <a:extLst>
              <a:ext uri="{FF2B5EF4-FFF2-40B4-BE49-F238E27FC236}">
                <a16:creationId xmlns:a16="http://schemas.microsoft.com/office/drawing/2014/main" id="{E0E294A6-559F-EDE8-9BC3-C6ECD3265F0F}"/>
              </a:ext>
            </a:extLst>
          </p:cNvPr>
          <p:cNvSpPr>
            <a:spLocks noGrp="1"/>
          </p:cNvSpPr>
          <p:nvPr>
            <p:ph type="sldNum" sz="quarter" idx="12"/>
          </p:nvPr>
        </p:nvSpPr>
        <p:spPr/>
        <p:txBody>
          <a:bodyPr/>
          <a:lstStyle/>
          <a:p>
            <a:fld id="{1E97D577-5AFF-4611-9C49-9230A7E1E28F}" type="slidenum">
              <a:rPr lang="en-US" smtClean="0"/>
              <a:t>‹N°›</a:t>
            </a:fld>
            <a:endParaRPr lang="en-US"/>
          </a:p>
        </p:txBody>
      </p:sp>
    </p:spTree>
    <p:extLst>
      <p:ext uri="{BB962C8B-B14F-4D97-AF65-F5344CB8AC3E}">
        <p14:creationId xmlns:p14="http://schemas.microsoft.com/office/powerpoint/2010/main" val="2858109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49DA4F-4872-F447-90AF-853ED8A8591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du contenu 2">
            <a:extLst>
              <a:ext uri="{FF2B5EF4-FFF2-40B4-BE49-F238E27FC236}">
                <a16:creationId xmlns:a16="http://schemas.microsoft.com/office/drawing/2014/main" id="{02E79A97-0828-69BC-14C9-5B98557469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a:extLst>
              <a:ext uri="{FF2B5EF4-FFF2-40B4-BE49-F238E27FC236}">
                <a16:creationId xmlns:a16="http://schemas.microsoft.com/office/drawing/2014/main" id="{C39C1F6C-DD45-7253-BF0D-74AF3BC988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35B460B-2705-991A-CF91-B4D875CE926F}"/>
              </a:ext>
            </a:extLst>
          </p:cNvPr>
          <p:cNvSpPr>
            <a:spLocks noGrp="1"/>
          </p:cNvSpPr>
          <p:nvPr>
            <p:ph type="dt" sz="half" idx="10"/>
          </p:nvPr>
        </p:nvSpPr>
        <p:spPr/>
        <p:txBody>
          <a:bodyPr/>
          <a:lstStyle/>
          <a:p>
            <a:fld id="{1CC3D98E-9876-4511-B771-74D7C4B808FC}" type="datetimeFigureOut">
              <a:rPr lang="en-US" smtClean="0"/>
              <a:t>2/12/2025</a:t>
            </a:fld>
            <a:endParaRPr lang="en-US"/>
          </a:p>
        </p:txBody>
      </p:sp>
      <p:sp>
        <p:nvSpPr>
          <p:cNvPr id="6" name="Espace réservé du pied de page 5">
            <a:extLst>
              <a:ext uri="{FF2B5EF4-FFF2-40B4-BE49-F238E27FC236}">
                <a16:creationId xmlns:a16="http://schemas.microsoft.com/office/drawing/2014/main" id="{94E75E15-15BE-9D59-B060-4B60DB30348D}"/>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AE12A994-D6A6-63E0-A986-4841C8450596}"/>
              </a:ext>
            </a:extLst>
          </p:cNvPr>
          <p:cNvSpPr>
            <a:spLocks noGrp="1"/>
          </p:cNvSpPr>
          <p:nvPr>
            <p:ph type="sldNum" sz="quarter" idx="12"/>
          </p:nvPr>
        </p:nvSpPr>
        <p:spPr/>
        <p:txBody>
          <a:bodyPr/>
          <a:lstStyle/>
          <a:p>
            <a:fld id="{1E97D577-5AFF-4611-9C49-9230A7E1E28F}" type="slidenum">
              <a:rPr lang="en-US" smtClean="0"/>
              <a:t>‹N°›</a:t>
            </a:fld>
            <a:endParaRPr lang="en-US"/>
          </a:p>
        </p:txBody>
      </p:sp>
    </p:spTree>
    <p:extLst>
      <p:ext uri="{BB962C8B-B14F-4D97-AF65-F5344CB8AC3E}">
        <p14:creationId xmlns:p14="http://schemas.microsoft.com/office/powerpoint/2010/main" val="2641721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69293E-52EF-AFC5-FCE1-F86EBA729E5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pour une image  2">
            <a:extLst>
              <a:ext uri="{FF2B5EF4-FFF2-40B4-BE49-F238E27FC236}">
                <a16:creationId xmlns:a16="http://schemas.microsoft.com/office/drawing/2014/main" id="{064E0A36-7D76-1392-5759-E767ACEBA9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a:extLst>
              <a:ext uri="{FF2B5EF4-FFF2-40B4-BE49-F238E27FC236}">
                <a16:creationId xmlns:a16="http://schemas.microsoft.com/office/drawing/2014/main" id="{021E09A4-E651-2DFA-1798-19CEC59242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0567020-2CE6-8494-22D3-1D30BEB5F934}"/>
              </a:ext>
            </a:extLst>
          </p:cNvPr>
          <p:cNvSpPr>
            <a:spLocks noGrp="1"/>
          </p:cNvSpPr>
          <p:nvPr>
            <p:ph type="dt" sz="half" idx="10"/>
          </p:nvPr>
        </p:nvSpPr>
        <p:spPr/>
        <p:txBody>
          <a:bodyPr/>
          <a:lstStyle/>
          <a:p>
            <a:fld id="{1CC3D98E-9876-4511-B771-74D7C4B808FC}" type="datetimeFigureOut">
              <a:rPr lang="en-US" smtClean="0"/>
              <a:t>2/12/2025</a:t>
            </a:fld>
            <a:endParaRPr lang="en-US"/>
          </a:p>
        </p:txBody>
      </p:sp>
      <p:sp>
        <p:nvSpPr>
          <p:cNvPr id="6" name="Espace réservé du pied de page 5">
            <a:extLst>
              <a:ext uri="{FF2B5EF4-FFF2-40B4-BE49-F238E27FC236}">
                <a16:creationId xmlns:a16="http://schemas.microsoft.com/office/drawing/2014/main" id="{B8DD145D-2349-228E-580A-C18ECDC65F3E}"/>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50046D4A-0DA6-DA36-B72B-BE483EF2E456}"/>
              </a:ext>
            </a:extLst>
          </p:cNvPr>
          <p:cNvSpPr>
            <a:spLocks noGrp="1"/>
          </p:cNvSpPr>
          <p:nvPr>
            <p:ph type="sldNum" sz="quarter" idx="12"/>
          </p:nvPr>
        </p:nvSpPr>
        <p:spPr/>
        <p:txBody>
          <a:bodyPr/>
          <a:lstStyle/>
          <a:p>
            <a:fld id="{1E97D577-5AFF-4611-9C49-9230A7E1E28F}" type="slidenum">
              <a:rPr lang="en-US" smtClean="0"/>
              <a:t>‹N°›</a:t>
            </a:fld>
            <a:endParaRPr lang="en-US"/>
          </a:p>
        </p:txBody>
      </p:sp>
    </p:spTree>
    <p:extLst>
      <p:ext uri="{BB962C8B-B14F-4D97-AF65-F5344CB8AC3E}">
        <p14:creationId xmlns:p14="http://schemas.microsoft.com/office/powerpoint/2010/main" val="3097465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F1E083C-DBE1-14E4-C9BC-04EA82BB5C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740D74FE-E6E5-6379-5762-A255DB5556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EC6587C4-7439-5C1D-8237-A98851AFE1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C3D98E-9876-4511-B771-74D7C4B808FC}" type="datetimeFigureOut">
              <a:rPr lang="en-US" smtClean="0"/>
              <a:t>2/12/2025</a:t>
            </a:fld>
            <a:endParaRPr lang="en-US"/>
          </a:p>
        </p:txBody>
      </p:sp>
      <p:sp>
        <p:nvSpPr>
          <p:cNvPr id="5" name="Espace réservé du pied de page 4">
            <a:extLst>
              <a:ext uri="{FF2B5EF4-FFF2-40B4-BE49-F238E27FC236}">
                <a16:creationId xmlns:a16="http://schemas.microsoft.com/office/drawing/2014/main" id="{15895F0D-7201-E579-9B1A-F0FE2C7E1A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Espace réservé du numéro de diapositive 5">
            <a:extLst>
              <a:ext uri="{FF2B5EF4-FFF2-40B4-BE49-F238E27FC236}">
                <a16:creationId xmlns:a16="http://schemas.microsoft.com/office/drawing/2014/main" id="{568B0A20-9D7F-CD02-4B66-909A38C9B7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E97D577-5AFF-4611-9C49-9230A7E1E28F}" type="slidenum">
              <a:rPr lang="en-US" smtClean="0"/>
              <a:t>‹N°›</a:t>
            </a:fld>
            <a:endParaRPr lang="en-US"/>
          </a:p>
        </p:txBody>
      </p:sp>
    </p:spTree>
    <p:extLst>
      <p:ext uri="{BB962C8B-B14F-4D97-AF65-F5344CB8AC3E}">
        <p14:creationId xmlns:p14="http://schemas.microsoft.com/office/powerpoint/2010/main" val="139022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0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0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92.PNG"/></Relationships>
</file>

<file path=ppt/slides/_rels/slide10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0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52.png"/></Relationships>
</file>

<file path=ppt/slides/_rels/slide10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2.png"/></Relationships>
</file>

<file path=ppt/slides/_rels/slide10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2.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11.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7.png"/><Relationship Id="rId7" Type="http://schemas.openxmlformats.org/officeDocument/2006/relationships/image" Target="../media/image160.pn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2.png"/><Relationship Id="rId4" Type="http://schemas.openxmlformats.org/officeDocument/2006/relationships/image" Target="../media/image158.png"/></Relationships>
</file>

<file path=ppt/slides/_rels/slide11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8.png"/><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png"/></Relationships>
</file>

<file path=ppt/slides/_rels/slide11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11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5.png"/></Relationships>
</file>

<file path=ppt/slides/_rels/slide13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2.png"/><Relationship Id="rId7"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8.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gif"/><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5.pn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44.png"/><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9.emf"/></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8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36.png"/></Relationships>
</file>

<file path=ppt/slides/_rels/slide8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9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4.png"/></Relationships>
</file>

<file path=ppt/slides/_rels/slide9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invertébré&#10;&#10;Description générée automatiquement">
            <a:extLst>
              <a:ext uri="{FF2B5EF4-FFF2-40B4-BE49-F238E27FC236}">
                <a16:creationId xmlns:a16="http://schemas.microsoft.com/office/drawing/2014/main" id="{3E2E316E-64B5-0617-6C7A-5E67B91D104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10664" r="9616"/>
          <a:stretch/>
        </p:blipFill>
        <p:spPr>
          <a:xfrm>
            <a:off x="1" y="0"/>
            <a:ext cx="12192000" cy="6875211"/>
          </a:xfrm>
          <a:prstGeom prst="rect">
            <a:avLst/>
          </a:prstGeom>
        </p:spPr>
      </p:pic>
      <p:sp>
        <p:nvSpPr>
          <p:cNvPr id="2" name="Titre 1">
            <a:extLst>
              <a:ext uri="{FF2B5EF4-FFF2-40B4-BE49-F238E27FC236}">
                <a16:creationId xmlns:a16="http://schemas.microsoft.com/office/drawing/2014/main" id="{DB0E6D9A-7836-2D20-9D34-9F82A97C8A0D}"/>
              </a:ext>
            </a:extLst>
          </p:cNvPr>
          <p:cNvSpPr>
            <a:spLocks noGrp="1"/>
          </p:cNvSpPr>
          <p:nvPr>
            <p:ph type="ctrTitle"/>
          </p:nvPr>
        </p:nvSpPr>
        <p:spPr>
          <a:xfrm>
            <a:off x="455154" y="1420747"/>
            <a:ext cx="11281691" cy="3221529"/>
          </a:xfrm>
        </p:spPr>
        <p:txBody>
          <a:bodyPr anchor="ctr">
            <a:normAutofit/>
          </a:bodyPr>
          <a:lstStyle/>
          <a:p>
            <a:r>
              <a:rPr lang="en-US" sz="4800" b="1" dirty="0"/>
              <a:t>Uncovering the molecular and cellular mechanisms of reliable neuromodulation in heterogeneous neurons</a:t>
            </a:r>
          </a:p>
        </p:txBody>
      </p:sp>
      <p:sp>
        <p:nvSpPr>
          <p:cNvPr id="4" name="Sous-titre 2">
            <a:extLst>
              <a:ext uri="{FF2B5EF4-FFF2-40B4-BE49-F238E27FC236}">
                <a16:creationId xmlns:a16="http://schemas.microsoft.com/office/drawing/2014/main" id="{7832C980-7C76-3F29-3E4C-A4BB9F015D63}"/>
              </a:ext>
            </a:extLst>
          </p:cNvPr>
          <p:cNvSpPr txBox="1">
            <a:spLocks/>
          </p:cNvSpPr>
          <p:nvPr/>
        </p:nvSpPr>
        <p:spPr>
          <a:xfrm>
            <a:off x="3916498" y="5027753"/>
            <a:ext cx="4359000" cy="40950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BE" dirty="0" err="1">
                <a:latin typeface="Aptos Display (En-têtes)"/>
              </a:rPr>
              <a:t>February</a:t>
            </a:r>
            <a:r>
              <a:rPr lang="fr-BE" dirty="0">
                <a:latin typeface="Aptos Display (En-têtes)"/>
              </a:rPr>
              <a:t> 13th 2025</a:t>
            </a:r>
            <a:endParaRPr lang="en" dirty="0">
              <a:latin typeface="Aptos Display (En-têtes)"/>
            </a:endParaRPr>
          </a:p>
        </p:txBody>
      </p:sp>
      <p:pic>
        <p:nvPicPr>
          <p:cNvPr id="5" name="Image 4" descr="Une image contenant Graphique, Caractère coloré, graphisme, capture d’écran&#10;&#10;Description générée automatiquement">
            <a:extLst>
              <a:ext uri="{FF2B5EF4-FFF2-40B4-BE49-F238E27FC236}">
                <a16:creationId xmlns:a16="http://schemas.microsoft.com/office/drawing/2014/main" id="{B7F368AA-DD31-59D8-84AC-4A761C9D4424}"/>
              </a:ext>
            </a:extLst>
          </p:cNvPr>
          <p:cNvPicPr>
            <a:picLocks noChangeAspect="1"/>
          </p:cNvPicPr>
          <p:nvPr/>
        </p:nvPicPr>
        <p:blipFill>
          <a:blip r:embed="rId4"/>
          <a:stretch>
            <a:fillRect/>
          </a:stretch>
        </p:blipFill>
        <p:spPr>
          <a:xfrm>
            <a:off x="385527" y="5531347"/>
            <a:ext cx="2276945" cy="1105541"/>
          </a:xfrm>
          <a:prstGeom prst="rect">
            <a:avLst/>
          </a:prstGeom>
        </p:spPr>
      </p:pic>
      <p:pic>
        <p:nvPicPr>
          <p:cNvPr id="6" name="Image 5" descr="Une image contenant Police, Graphique, graphisme, texte&#10;&#10;Description générée automatiquement">
            <a:extLst>
              <a:ext uri="{FF2B5EF4-FFF2-40B4-BE49-F238E27FC236}">
                <a16:creationId xmlns:a16="http://schemas.microsoft.com/office/drawing/2014/main" id="{18424702-758E-461C-D6D8-37B382AD7F98}"/>
              </a:ext>
            </a:extLst>
          </p:cNvPr>
          <p:cNvPicPr>
            <a:picLocks noChangeAspect="1"/>
          </p:cNvPicPr>
          <p:nvPr/>
        </p:nvPicPr>
        <p:blipFill>
          <a:blip r:embed="rId5"/>
          <a:stretch>
            <a:fillRect/>
          </a:stretch>
        </p:blipFill>
        <p:spPr>
          <a:xfrm>
            <a:off x="10073388" y="5660895"/>
            <a:ext cx="1189223" cy="754075"/>
          </a:xfrm>
          <a:prstGeom prst="rect">
            <a:avLst/>
          </a:prstGeom>
        </p:spPr>
      </p:pic>
      <p:pic>
        <p:nvPicPr>
          <p:cNvPr id="17" name="Graphique 16">
            <a:extLst>
              <a:ext uri="{FF2B5EF4-FFF2-40B4-BE49-F238E27FC236}">
                <a16:creationId xmlns:a16="http://schemas.microsoft.com/office/drawing/2014/main" id="{053D6B38-89A4-CA63-8359-F9864DDA5B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30527" y="5254999"/>
            <a:ext cx="3930941" cy="1558211"/>
          </a:xfrm>
          <a:prstGeom prst="rect">
            <a:avLst/>
          </a:prstGeom>
        </p:spPr>
      </p:pic>
    </p:spTree>
    <p:extLst>
      <p:ext uri="{BB962C8B-B14F-4D97-AF65-F5344CB8AC3E}">
        <p14:creationId xmlns:p14="http://schemas.microsoft.com/office/powerpoint/2010/main" val="587076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06FD42-F1E7-28C8-BC24-E3F97EDC49A9}"/>
              </a:ext>
            </a:extLst>
          </p:cNvPr>
          <p:cNvSpPr>
            <a:spLocks noGrp="1"/>
          </p:cNvSpPr>
          <p:nvPr>
            <p:ph type="title"/>
          </p:nvPr>
        </p:nvSpPr>
        <p:spPr/>
        <p:txBody>
          <a:bodyPr anchor="t"/>
          <a:lstStyle/>
          <a:p>
            <a:pPr algn="ctr"/>
            <a:r>
              <a:rPr lang="en-US" dirty="0"/>
              <a:t>State independent neuromodulation </a:t>
            </a:r>
            <a:br>
              <a:rPr lang="en-US" dirty="0"/>
            </a:br>
            <a:r>
              <a:rPr lang="en-US" dirty="0"/>
              <a:t>is unreliable</a:t>
            </a:r>
          </a:p>
        </p:txBody>
      </p:sp>
      <p:sp>
        <p:nvSpPr>
          <p:cNvPr id="3" name="ZoneTexte 2">
            <a:extLst>
              <a:ext uri="{FF2B5EF4-FFF2-40B4-BE49-F238E27FC236}">
                <a16:creationId xmlns:a16="http://schemas.microsoft.com/office/drawing/2014/main" id="{8E279C79-923E-2555-17FC-EB3DFA19A479}"/>
              </a:ext>
            </a:extLst>
          </p:cNvPr>
          <p:cNvSpPr txBox="1"/>
          <p:nvPr/>
        </p:nvSpPr>
        <p:spPr>
          <a:xfrm>
            <a:off x="11459740" y="6488668"/>
            <a:ext cx="732260" cy="369332"/>
          </a:xfrm>
          <a:prstGeom prst="rect">
            <a:avLst/>
          </a:prstGeom>
          <a:noFill/>
        </p:spPr>
        <p:txBody>
          <a:bodyPr wrap="square" rtlCol="0">
            <a:spAutoFit/>
          </a:bodyPr>
          <a:lstStyle/>
          <a:p>
            <a:pPr algn="r"/>
            <a:r>
              <a:rPr lang="en-US" dirty="0">
                <a:solidFill>
                  <a:schemeClr val="tx1">
                    <a:lumMod val="50000"/>
                    <a:lumOff val="50000"/>
                  </a:schemeClr>
                </a:solidFill>
              </a:rPr>
              <a:t>9</a:t>
            </a:r>
          </a:p>
        </p:txBody>
      </p:sp>
      <p:grpSp>
        <p:nvGrpSpPr>
          <p:cNvPr id="18" name="Groupe 17">
            <a:extLst>
              <a:ext uri="{FF2B5EF4-FFF2-40B4-BE49-F238E27FC236}">
                <a16:creationId xmlns:a16="http://schemas.microsoft.com/office/drawing/2014/main" id="{F2DBF6EE-9947-F313-8874-1AF835B2C4AE}"/>
              </a:ext>
            </a:extLst>
          </p:cNvPr>
          <p:cNvGrpSpPr/>
          <p:nvPr/>
        </p:nvGrpSpPr>
        <p:grpSpPr>
          <a:xfrm>
            <a:off x="4202545" y="3543298"/>
            <a:ext cx="3786909" cy="1907255"/>
            <a:chOff x="4202545" y="3429000"/>
            <a:chExt cx="3786909" cy="1907255"/>
          </a:xfrm>
        </p:grpSpPr>
        <p:cxnSp>
          <p:nvCxnSpPr>
            <p:cNvPr id="14" name="Connecteur droit avec flèche 13">
              <a:extLst>
                <a:ext uri="{FF2B5EF4-FFF2-40B4-BE49-F238E27FC236}">
                  <a16:creationId xmlns:a16="http://schemas.microsoft.com/office/drawing/2014/main" id="{96630273-304B-959F-494D-A1E0B49910A7}"/>
                </a:ext>
              </a:extLst>
            </p:cNvPr>
            <p:cNvCxnSpPr>
              <a:stCxn id="9" idx="2"/>
              <a:endCxn id="10" idx="0"/>
            </p:cNvCxnSpPr>
            <p:nvPr/>
          </p:nvCxnSpPr>
          <p:spPr>
            <a:xfrm>
              <a:off x="6054436" y="3829110"/>
              <a:ext cx="0" cy="1107035"/>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grpSp>
          <p:nvGrpSpPr>
            <p:cNvPr id="13" name="Groupe 12">
              <a:extLst>
                <a:ext uri="{FF2B5EF4-FFF2-40B4-BE49-F238E27FC236}">
                  <a16:creationId xmlns:a16="http://schemas.microsoft.com/office/drawing/2014/main" id="{0EC6B4AA-167E-CD5F-630C-6E03CC1207CD}"/>
                </a:ext>
              </a:extLst>
            </p:cNvPr>
            <p:cNvGrpSpPr/>
            <p:nvPr/>
          </p:nvGrpSpPr>
          <p:grpSpPr>
            <a:xfrm>
              <a:off x="4202545" y="3429000"/>
              <a:ext cx="3786909" cy="1907255"/>
              <a:chOff x="4044029" y="3437760"/>
              <a:chExt cx="3786909" cy="1907255"/>
            </a:xfrm>
          </p:grpSpPr>
          <p:sp>
            <p:nvSpPr>
              <p:cNvPr id="9" name="ZoneTexte 8">
                <a:extLst>
                  <a:ext uri="{FF2B5EF4-FFF2-40B4-BE49-F238E27FC236}">
                    <a16:creationId xmlns:a16="http://schemas.microsoft.com/office/drawing/2014/main" id="{CCA041B7-A9A9-8CF6-09DA-29E35869CBF6}"/>
                  </a:ext>
                </a:extLst>
              </p:cNvPr>
              <p:cNvSpPr txBox="1"/>
              <p:nvPr/>
            </p:nvSpPr>
            <p:spPr>
              <a:xfrm>
                <a:off x="4044029" y="3437760"/>
                <a:ext cx="3703782" cy="400110"/>
              </a:xfrm>
              <a:prstGeom prst="rect">
                <a:avLst/>
              </a:prstGeom>
              <a:noFill/>
            </p:spPr>
            <p:txBody>
              <a:bodyPr wrap="square" rtlCol="0">
                <a:spAutoFit/>
              </a:bodyPr>
              <a:lstStyle/>
              <a:p>
                <a:pPr algn="ctr"/>
                <a:r>
                  <a:rPr lang="en-US" sz="2000" dirty="0">
                    <a:solidFill>
                      <a:srgbClr val="117ACA"/>
                    </a:solidFill>
                  </a:rPr>
                  <a:t>Control activity</a:t>
                </a:r>
              </a:p>
            </p:txBody>
          </p:sp>
          <p:sp>
            <p:nvSpPr>
              <p:cNvPr id="10" name="ZoneTexte 9">
                <a:extLst>
                  <a:ext uri="{FF2B5EF4-FFF2-40B4-BE49-F238E27FC236}">
                    <a16:creationId xmlns:a16="http://schemas.microsoft.com/office/drawing/2014/main" id="{3A1CAC2E-8C9C-572E-86F6-004512AA1891}"/>
                  </a:ext>
                </a:extLst>
              </p:cNvPr>
              <p:cNvSpPr txBox="1"/>
              <p:nvPr/>
            </p:nvSpPr>
            <p:spPr>
              <a:xfrm>
                <a:off x="4044029" y="4944905"/>
                <a:ext cx="3703782" cy="400110"/>
              </a:xfrm>
              <a:prstGeom prst="rect">
                <a:avLst/>
              </a:prstGeom>
              <a:noFill/>
            </p:spPr>
            <p:txBody>
              <a:bodyPr wrap="square" rtlCol="0">
                <a:spAutoFit/>
              </a:bodyPr>
              <a:lstStyle/>
              <a:p>
                <a:pPr algn="ctr"/>
                <a:r>
                  <a:rPr lang="en-US" sz="2000" dirty="0">
                    <a:solidFill>
                      <a:srgbClr val="31772C"/>
                    </a:solidFill>
                  </a:rPr>
                  <a:t>Modulated</a:t>
                </a:r>
              </a:p>
            </p:txBody>
          </p:sp>
          <p:pic>
            <p:nvPicPr>
              <p:cNvPr id="2050" name="Picture 2">
                <a:extLst>
                  <a:ext uri="{FF2B5EF4-FFF2-40B4-BE49-F238E27FC236}">
                    <a16:creationId xmlns:a16="http://schemas.microsoft.com/office/drawing/2014/main" id="{2070BB5D-2717-1DD9-87AC-E0D961631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1910" y="4283117"/>
                <a:ext cx="1779028" cy="21654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7" name="ZoneTexte 16">
            <a:extLst>
              <a:ext uri="{FF2B5EF4-FFF2-40B4-BE49-F238E27FC236}">
                <a16:creationId xmlns:a16="http://schemas.microsoft.com/office/drawing/2014/main" id="{C62BABDF-9883-00F9-F40E-7D8265D0F442}"/>
              </a:ext>
            </a:extLst>
          </p:cNvPr>
          <p:cNvSpPr txBox="1"/>
          <p:nvPr/>
        </p:nvSpPr>
        <p:spPr>
          <a:xfrm>
            <a:off x="92365" y="6304875"/>
            <a:ext cx="2971799" cy="400110"/>
          </a:xfrm>
          <a:prstGeom prst="rect">
            <a:avLst/>
          </a:prstGeom>
          <a:noFill/>
        </p:spPr>
        <p:txBody>
          <a:bodyPr wrap="square" rtlCol="0">
            <a:spAutoFit/>
          </a:bodyPr>
          <a:lstStyle/>
          <a:p>
            <a:pPr algn="ctr"/>
            <a:r>
              <a:rPr lang="en-US" sz="2000" dirty="0">
                <a:solidFill>
                  <a:schemeClr val="bg1">
                    <a:lumMod val="65000"/>
                  </a:schemeClr>
                </a:solidFill>
              </a:rPr>
              <a:t>Marder et al., 2014</a:t>
            </a:r>
          </a:p>
        </p:txBody>
      </p:sp>
      <p:pic>
        <p:nvPicPr>
          <p:cNvPr id="4" name="Image 3" descr="Une image contenant texte, diagramme, capture d’écran, conception&#10;&#10;Description générée automatiquement">
            <a:extLst>
              <a:ext uri="{FF2B5EF4-FFF2-40B4-BE49-F238E27FC236}">
                <a16:creationId xmlns:a16="http://schemas.microsoft.com/office/drawing/2014/main" id="{AE245E66-FB03-A0A4-4489-B15A15AB82BE}"/>
              </a:ext>
            </a:extLst>
          </p:cNvPr>
          <p:cNvPicPr>
            <a:picLocks noChangeAspect="1"/>
          </p:cNvPicPr>
          <p:nvPr/>
        </p:nvPicPr>
        <p:blipFill>
          <a:blip r:embed="rId4">
            <a:extLst>
              <a:ext uri="{28A0092B-C50C-407E-A947-70E740481C1C}">
                <a14:useLocalDpi xmlns:a14="http://schemas.microsoft.com/office/drawing/2010/main" val="0"/>
              </a:ext>
            </a:extLst>
          </a:blip>
          <a:srcRect r="57022" b="57039"/>
          <a:stretch/>
        </p:blipFill>
        <p:spPr>
          <a:xfrm>
            <a:off x="969706" y="1619016"/>
            <a:ext cx="2971799" cy="1662905"/>
          </a:xfrm>
          <a:prstGeom prst="rect">
            <a:avLst/>
          </a:prstGeom>
        </p:spPr>
      </p:pic>
      <p:pic>
        <p:nvPicPr>
          <p:cNvPr id="5" name="Image 4" descr="Une image contenant texte, diagramme, capture d’écran, conception&#10;&#10;Description générée automatiquement">
            <a:extLst>
              <a:ext uri="{FF2B5EF4-FFF2-40B4-BE49-F238E27FC236}">
                <a16:creationId xmlns:a16="http://schemas.microsoft.com/office/drawing/2014/main" id="{F8887AFA-77BF-C4B0-6998-2D01601BAC3D}"/>
              </a:ext>
            </a:extLst>
          </p:cNvPr>
          <p:cNvPicPr>
            <a:picLocks noChangeAspect="1"/>
          </p:cNvPicPr>
          <p:nvPr/>
        </p:nvPicPr>
        <p:blipFill>
          <a:blip r:embed="rId4">
            <a:extLst>
              <a:ext uri="{28A0092B-C50C-407E-A947-70E740481C1C}">
                <a14:useLocalDpi xmlns:a14="http://schemas.microsoft.com/office/drawing/2010/main" val="0"/>
              </a:ext>
            </a:extLst>
          </a:blip>
          <a:srcRect l="56910" t="137" r="112" b="56902"/>
          <a:stretch/>
        </p:blipFill>
        <p:spPr>
          <a:xfrm>
            <a:off x="8250497" y="1619015"/>
            <a:ext cx="2971799" cy="1662905"/>
          </a:xfrm>
          <a:prstGeom prst="rect">
            <a:avLst/>
          </a:prstGeom>
        </p:spPr>
      </p:pic>
      <p:pic>
        <p:nvPicPr>
          <p:cNvPr id="6" name="Image 5" descr="Une image contenant texte, diagramme, capture d’écran, conception&#10;&#10;Description générée automatiquement">
            <a:extLst>
              <a:ext uri="{FF2B5EF4-FFF2-40B4-BE49-F238E27FC236}">
                <a16:creationId xmlns:a16="http://schemas.microsoft.com/office/drawing/2014/main" id="{65FF74D2-4944-8770-6E09-8203E1E078C4}"/>
              </a:ext>
            </a:extLst>
          </p:cNvPr>
          <p:cNvPicPr>
            <a:picLocks noChangeAspect="1"/>
          </p:cNvPicPr>
          <p:nvPr/>
        </p:nvPicPr>
        <p:blipFill>
          <a:blip r:embed="rId4">
            <a:extLst>
              <a:ext uri="{28A0092B-C50C-407E-A947-70E740481C1C}">
                <a14:useLocalDpi xmlns:a14="http://schemas.microsoft.com/office/drawing/2010/main" val="0"/>
              </a:ext>
            </a:extLst>
          </a:blip>
          <a:srcRect l="15759" t="45122" r="64266" b="41260"/>
          <a:stretch/>
        </p:blipFill>
        <p:spPr>
          <a:xfrm>
            <a:off x="1307899" y="3278391"/>
            <a:ext cx="2295412" cy="876034"/>
          </a:xfrm>
          <a:prstGeom prst="rect">
            <a:avLst/>
          </a:prstGeom>
        </p:spPr>
      </p:pic>
      <p:pic>
        <p:nvPicPr>
          <p:cNvPr id="7" name="Image 6" descr="Une image contenant texte, diagramme, capture d’écran, conception&#10;&#10;Description générée automatiquement">
            <a:extLst>
              <a:ext uri="{FF2B5EF4-FFF2-40B4-BE49-F238E27FC236}">
                <a16:creationId xmlns:a16="http://schemas.microsoft.com/office/drawing/2014/main" id="{1623CCC7-FEE6-744C-ACD8-0650458982B7}"/>
              </a:ext>
            </a:extLst>
          </p:cNvPr>
          <p:cNvPicPr>
            <a:picLocks noChangeAspect="1"/>
          </p:cNvPicPr>
          <p:nvPr/>
        </p:nvPicPr>
        <p:blipFill>
          <a:blip r:embed="rId4">
            <a:extLst>
              <a:ext uri="{28A0092B-C50C-407E-A947-70E740481C1C}">
                <a14:useLocalDpi xmlns:a14="http://schemas.microsoft.com/office/drawing/2010/main" val="0"/>
              </a:ext>
            </a:extLst>
          </a:blip>
          <a:srcRect l="16599" t="83786" r="63426" b="2596"/>
          <a:stretch/>
        </p:blipFill>
        <p:spPr>
          <a:xfrm>
            <a:off x="1307899" y="4811863"/>
            <a:ext cx="2295412" cy="876034"/>
          </a:xfrm>
          <a:prstGeom prst="rect">
            <a:avLst/>
          </a:prstGeom>
        </p:spPr>
      </p:pic>
      <p:pic>
        <p:nvPicPr>
          <p:cNvPr id="11" name="Image 10" descr="Une image contenant texte, diagramme, capture d’écran, conception&#10;&#10;Description générée automatiquement">
            <a:extLst>
              <a:ext uri="{FF2B5EF4-FFF2-40B4-BE49-F238E27FC236}">
                <a16:creationId xmlns:a16="http://schemas.microsoft.com/office/drawing/2014/main" id="{00E55448-03AC-1C14-6435-D1F50C35C733}"/>
              </a:ext>
            </a:extLst>
          </p:cNvPr>
          <p:cNvPicPr>
            <a:picLocks noChangeAspect="1"/>
          </p:cNvPicPr>
          <p:nvPr/>
        </p:nvPicPr>
        <p:blipFill>
          <a:blip r:embed="rId4">
            <a:extLst>
              <a:ext uri="{28A0092B-C50C-407E-A947-70E740481C1C}">
                <a14:useLocalDpi xmlns:a14="http://schemas.microsoft.com/office/drawing/2010/main" val="0"/>
              </a:ext>
            </a:extLst>
          </a:blip>
          <a:srcRect l="73921" t="83309" r="6104" b="3072"/>
          <a:stretch/>
        </p:blipFill>
        <p:spPr>
          <a:xfrm>
            <a:off x="8692277" y="4811863"/>
            <a:ext cx="2295412" cy="876034"/>
          </a:xfrm>
          <a:prstGeom prst="rect">
            <a:avLst/>
          </a:prstGeom>
        </p:spPr>
      </p:pic>
      <p:pic>
        <p:nvPicPr>
          <p:cNvPr id="12" name="Image 11" descr="Une image contenant texte, diagramme, capture d’écran, conception&#10;&#10;Description générée automatiquement">
            <a:extLst>
              <a:ext uri="{FF2B5EF4-FFF2-40B4-BE49-F238E27FC236}">
                <a16:creationId xmlns:a16="http://schemas.microsoft.com/office/drawing/2014/main" id="{CB11BE9C-EB5F-D69B-0E98-E8A874BC38A5}"/>
              </a:ext>
            </a:extLst>
          </p:cNvPr>
          <p:cNvPicPr>
            <a:picLocks noChangeAspect="1"/>
          </p:cNvPicPr>
          <p:nvPr/>
        </p:nvPicPr>
        <p:blipFill>
          <a:blip r:embed="rId4">
            <a:extLst>
              <a:ext uri="{28A0092B-C50C-407E-A947-70E740481C1C}">
                <a14:useLocalDpi xmlns:a14="http://schemas.microsoft.com/office/drawing/2010/main" val="0"/>
              </a:ext>
            </a:extLst>
          </a:blip>
          <a:srcRect l="74454" t="45584" r="5571" b="40798"/>
          <a:stretch/>
        </p:blipFill>
        <p:spPr>
          <a:xfrm>
            <a:off x="8755485" y="3281920"/>
            <a:ext cx="2295412" cy="876034"/>
          </a:xfrm>
          <a:prstGeom prst="rect">
            <a:avLst/>
          </a:prstGeom>
        </p:spPr>
      </p:pic>
    </p:spTree>
    <p:extLst>
      <p:ext uri="{BB962C8B-B14F-4D97-AF65-F5344CB8AC3E}">
        <p14:creationId xmlns:p14="http://schemas.microsoft.com/office/powerpoint/2010/main" val="167887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5A63A-4EBF-25E8-6E3D-DD310EA4BA80}"/>
            </a:ext>
          </a:extLst>
        </p:cNvPr>
        <p:cNvGrpSpPr/>
        <p:nvPr/>
      </p:nvGrpSpPr>
      <p:grpSpPr>
        <a:xfrm>
          <a:off x="0" y="0"/>
          <a:ext cx="0" cy="0"/>
          <a:chOff x="0" y="0"/>
          <a:chExt cx="0" cy="0"/>
        </a:xfrm>
      </p:grpSpPr>
      <p:pic>
        <p:nvPicPr>
          <p:cNvPr id="6" name="Espace réservé du contenu 5" descr="Une image contenant texte, diagramme, capture d’écran, ligne&#10;&#10;Description générée automatiquement">
            <a:extLst>
              <a:ext uri="{FF2B5EF4-FFF2-40B4-BE49-F238E27FC236}">
                <a16:creationId xmlns:a16="http://schemas.microsoft.com/office/drawing/2014/main" id="{6CFBFFC2-8630-A6AD-E7F4-205B0338C36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32823" b="42751"/>
          <a:stretch/>
        </p:blipFill>
        <p:spPr>
          <a:xfrm>
            <a:off x="947257" y="3141572"/>
            <a:ext cx="4658860" cy="2604510"/>
          </a:xfrm>
        </p:spPr>
      </p:pic>
      <p:pic>
        <p:nvPicPr>
          <p:cNvPr id="8" name="Espace réservé du contenu 5" descr="Une image contenant texte, diagramme, capture d’écran, ligne&#10;&#10;Description générée automatiquement">
            <a:extLst>
              <a:ext uri="{FF2B5EF4-FFF2-40B4-BE49-F238E27FC236}">
                <a16:creationId xmlns:a16="http://schemas.microsoft.com/office/drawing/2014/main" id="{288B076E-DF3A-86A0-DADC-90B7C60559E6}"/>
              </a:ext>
            </a:extLst>
          </p:cNvPr>
          <p:cNvPicPr>
            <a:picLocks noChangeAspect="1"/>
          </p:cNvPicPr>
          <p:nvPr/>
        </p:nvPicPr>
        <p:blipFill>
          <a:blip r:embed="rId3">
            <a:extLst>
              <a:ext uri="{28A0092B-C50C-407E-A947-70E740481C1C}">
                <a14:useLocalDpi xmlns:a14="http://schemas.microsoft.com/office/drawing/2010/main" val="0"/>
              </a:ext>
            </a:extLst>
          </a:blip>
          <a:srcRect b="79487"/>
          <a:stretch/>
        </p:blipFill>
        <p:spPr>
          <a:xfrm>
            <a:off x="947257" y="954340"/>
            <a:ext cx="4658860" cy="2187232"/>
          </a:xfrm>
          <a:prstGeom prst="rect">
            <a:avLst/>
          </a:prstGeom>
        </p:spPr>
      </p:pic>
      <p:grpSp>
        <p:nvGrpSpPr>
          <p:cNvPr id="12" name="Groupe 11">
            <a:extLst>
              <a:ext uri="{FF2B5EF4-FFF2-40B4-BE49-F238E27FC236}">
                <a16:creationId xmlns:a16="http://schemas.microsoft.com/office/drawing/2014/main" id="{82900EA1-2E8E-7082-63CD-862C60F73D22}"/>
              </a:ext>
            </a:extLst>
          </p:cNvPr>
          <p:cNvGrpSpPr/>
          <p:nvPr/>
        </p:nvGrpSpPr>
        <p:grpSpPr>
          <a:xfrm>
            <a:off x="6854134" y="954340"/>
            <a:ext cx="4672426" cy="4544291"/>
            <a:chOff x="6854135" y="2002198"/>
            <a:chExt cx="4672426" cy="4544291"/>
          </a:xfrm>
        </p:grpSpPr>
        <p:pic>
          <p:nvPicPr>
            <p:cNvPr id="7" name="Espace réservé du contenu 5" descr="Une image contenant texte, diagramme, capture d’écran, ligne&#10;&#10;Description générée automatiquement">
              <a:extLst>
                <a:ext uri="{FF2B5EF4-FFF2-40B4-BE49-F238E27FC236}">
                  <a16:creationId xmlns:a16="http://schemas.microsoft.com/office/drawing/2014/main" id="{7745905D-886F-B816-7FDE-B5BC9FAA010A}"/>
                </a:ext>
              </a:extLst>
            </p:cNvPr>
            <p:cNvPicPr>
              <a:picLocks noChangeAspect="1"/>
            </p:cNvPicPr>
            <p:nvPr/>
          </p:nvPicPr>
          <p:blipFill>
            <a:blip r:embed="rId4">
              <a:extLst>
                <a:ext uri="{28A0092B-C50C-407E-A947-70E740481C1C}">
                  <a14:useLocalDpi xmlns:a14="http://schemas.microsoft.com/office/drawing/2010/main" val="0"/>
                </a:ext>
              </a:extLst>
            </a:blip>
            <a:srcRect t="57506"/>
            <a:stretch/>
          </p:blipFill>
          <p:spPr>
            <a:xfrm>
              <a:off x="6854135" y="2002198"/>
              <a:ext cx="4672426" cy="4544291"/>
            </a:xfrm>
            <a:prstGeom prst="rect">
              <a:avLst/>
            </a:prstGeom>
          </p:spPr>
        </p:pic>
        <p:sp>
          <p:nvSpPr>
            <p:cNvPr id="9" name="Rectangle 8">
              <a:extLst>
                <a:ext uri="{FF2B5EF4-FFF2-40B4-BE49-F238E27FC236}">
                  <a16:creationId xmlns:a16="http://schemas.microsoft.com/office/drawing/2014/main" id="{7C96933C-0CBB-DAFA-9CD6-73A0AC67DA5B}"/>
                </a:ext>
              </a:extLst>
            </p:cNvPr>
            <p:cNvSpPr/>
            <p:nvPr/>
          </p:nvSpPr>
          <p:spPr>
            <a:xfrm>
              <a:off x="8054109" y="3592945"/>
              <a:ext cx="562842" cy="6813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185BA6-BADF-964E-A21F-5A5605635B6B}"/>
                </a:ext>
              </a:extLst>
            </p:cNvPr>
            <p:cNvSpPr/>
            <p:nvPr/>
          </p:nvSpPr>
          <p:spPr>
            <a:xfrm>
              <a:off x="8534400" y="3382240"/>
              <a:ext cx="203199" cy="2107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ZoneTexte 12">
            <a:extLst>
              <a:ext uri="{FF2B5EF4-FFF2-40B4-BE49-F238E27FC236}">
                <a16:creationId xmlns:a16="http://schemas.microsoft.com/office/drawing/2014/main" id="{A7DF0806-0B8C-D9D9-BE08-45C611AFD3BE}"/>
              </a:ext>
            </a:extLst>
          </p:cNvPr>
          <p:cNvSpPr txBox="1"/>
          <p:nvPr/>
        </p:nvSpPr>
        <p:spPr>
          <a:xfrm>
            <a:off x="8616950" y="6145242"/>
            <a:ext cx="2971799" cy="400110"/>
          </a:xfrm>
          <a:prstGeom prst="rect">
            <a:avLst/>
          </a:prstGeom>
          <a:noFill/>
        </p:spPr>
        <p:txBody>
          <a:bodyPr wrap="square" rtlCol="0">
            <a:spAutoFit/>
          </a:bodyPr>
          <a:lstStyle/>
          <a:p>
            <a:pPr algn="ctr"/>
            <a:r>
              <a:rPr lang="en-US" sz="2000" dirty="0"/>
              <a:t>O’Leary et al., 2014</a:t>
            </a:r>
          </a:p>
        </p:txBody>
      </p:sp>
    </p:spTree>
    <p:extLst>
      <p:ext uri="{BB962C8B-B14F-4D97-AF65-F5344CB8AC3E}">
        <p14:creationId xmlns:p14="http://schemas.microsoft.com/office/powerpoint/2010/main" val="206280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C5F78-112B-19F0-6E5E-F2CAA2705CA2}"/>
            </a:ext>
          </a:extLst>
        </p:cNvPr>
        <p:cNvGrpSpPr/>
        <p:nvPr/>
      </p:nvGrpSpPr>
      <p:grpSpPr>
        <a:xfrm>
          <a:off x="0" y="0"/>
          <a:ext cx="0" cy="0"/>
          <a:chOff x="0" y="0"/>
          <a:chExt cx="0" cy="0"/>
        </a:xfrm>
      </p:grpSpPr>
      <p:pic>
        <p:nvPicPr>
          <p:cNvPr id="6" name="Image 5" descr="Une image contenant texte, diagramme, ligne, Parallèle&#10;&#10;Description générée automatiquement">
            <a:extLst>
              <a:ext uri="{FF2B5EF4-FFF2-40B4-BE49-F238E27FC236}">
                <a16:creationId xmlns:a16="http://schemas.microsoft.com/office/drawing/2014/main" id="{0EEC59B4-A0D1-9CCE-2FC6-26F81E9B4E6E}"/>
              </a:ext>
            </a:extLst>
          </p:cNvPr>
          <p:cNvPicPr>
            <a:picLocks noChangeAspect="1"/>
          </p:cNvPicPr>
          <p:nvPr/>
        </p:nvPicPr>
        <p:blipFill>
          <a:blip r:embed="rId2">
            <a:extLst>
              <a:ext uri="{28A0092B-C50C-407E-A947-70E740481C1C}">
                <a14:useLocalDpi xmlns:a14="http://schemas.microsoft.com/office/drawing/2010/main" val="0"/>
              </a:ext>
            </a:extLst>
          </a:blip>
          <a:srcRect b="32513"/>
          <a:stretch/>
        </p:blipFill>
        <p:spPr>
          <a:xfrm>
            <a:off x="157022" y="1977013"/>
            <a:ext cx="5846618" cy="4222843"/>
          </a:xfrm>
          <a:prstGeom prst="rect">
            <a:avLst/>
          </a:prstGeom>
        </p:spPr>
      </p:pic>
      <p:pic>
        <p:nvPicPr>
          <p:cNvPr id="7" name="Image 6" descr="Une image contenant texte, diagramme, ligne, Parallèle&#10;&#10;Description générée automatiquement">
            <a:extLst>
              <a:ext uri="{FF2B5EF4-FFF2-40B4-BE49-F238E27FC236}">
                <a16:creationId xmlns:a16="http://schemas.microsoft.com/office/drawing/2014/main" id="{F4CBD3A3-5D90-BEA4-EEEF-1FCC2E6ED648}"/>
              </a:ext>
            </a:extLst>
          </p:cNvPr>
          <p:cNvPicPr>
            <a:picLocks noChangeAspect="1"/>
          </p:cNvPicPr>
          <p:nvPr/>
        </p:nvPicPr>
        <p:blipFill>
          <a:blip r:embed="rId2">
            <a:extLst>
              <a:ext uri="{28A0092B-C50C-407E-A947-70E740481C1C}">
                <a14:useLocalDpi xmlns:a14="http://schemas.microsoft.com/office/drawing/2010/main" val="0"/>
              </a:ext>
            </a:extLst>
          </a:blip>
          <a:srcRect t="65312"/>
          <a:stretch/>
        </p:blipFill>
        <p:spPr>
          <a:xfrm>
            <a:off x="6188360" y="3003167"/>
            <a:ext cx="5846618" cy="2170537"/>
          </a:xfrm>
          <a:prstGeom prst="rect">
            <a:avLst/>
          </a:prstGeom>
        </p:spPr>
      </p:pic>
      <p:sp>
        <p:nvSpPr>
          <p:cNvPr id="8" name="Rectangle 7">
            <a:extLst>
              <a:ext uri="{FF2B5EF4-FFF2-40B4-BE49-F238E27FC236}">
                <a16:creationId xmlns:a16="http://schemas.microsoft.com/office/drawing/2014/main" id="{43E4B92B-0C9D-F0BD-68C3-00BA10BBD3DE}"/>
              </a:ext>
            </a:extLst>
          </p:cNvPr>
          <p:cNvSpPr/>
          <p:nvPr/>
        </p:nvSpPr>
        <p:spPr>
          <a:xfrm>
            <a:off x="157022" y="6040582"/>
            <a:ext cx="3011051" cy="3509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86093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66F75-24C1-D3D4-544A-337C7B86CF2D}"/>
            </a:ext>
          </a:extLst>
        </p:cNvPr>
        <p:cNvGrpSpPr/>
        <p:nvPr/>
      </p:nvGrpSpPr>
      <p:grpSpPr>
        <a:xfrm>
          <a:off x="0" y="0"/>
          <a:ext cx="0" cy="0"/>
          <a:chOff x="0" y="0"/>
          <a:chExt cx="0" cy="0"/>
        </a:xfrm>
      </p:grpSpPr>
      <p:pic>
        <p:nvPicPr>
          <p:cNvPr id="7" name="Image 6" descr="Une image contenant texte, diagramme, capture d’écran, ligne&#10;&#10;Description générée automatiquement">
            <a:extLst>
              <a:ext uri="{FF2B5EF4-FFF2-40B4-BE49-F238E27FC236}">
                <a16:creationId xmlns:a16="http://schemas.microsoft.com/office/drawing/2014/main" id="{D8E3888B-46B3-96CD-9AF5-F44240487EA4}"/>
              </a:ext>
            </a:extLst>
          </p:cNvPr>
          <p:cNvPicPr>
            <a:picLocks noChangeAspect="1"/>
          </p:cNvPicPr>
          <p:nvPr/>
        </p:nvPicPr>
        <p:blipFill>
          <a:blip r:embed="rId2">
            <a:extLst>
              <a:ext uri="{28A0092B-C50C-407E-A947-70E740481C1C}">
                <a14:useLocalDpi xmlns:a14="http://schemas.microsoft.com/office/drawing/2010/main" val="0"/>
              </a:ext>
            </a:extLst>
          </a:blip>
          <a:srcRect t="29485"/>
          <a:stretch/>
        </p:blipFill>
        <p:spPr>
          <a:xfrm>
            <a:off x="5276911" y="1224320"/>
            <a:ext cx="6417833" cy="4497008"/>
          </a:xfrm>
          <a:prstGeom prst="rect">
            <a:avLst/>
          </a:prstGeom>
        </p:spPr>
      </p:pic>
      <p:grpSp>
        <p:nvGrpSpPr>
          <p:cNvPr id="9" name="Groupe 8">
            <a:extLst>
              <a:ext uri="{FF2B5EF4-FFF2-40B4-BE49-F238E27FC236}">
                <a16:creationId xmlns:a16="http://schemas.microsoft.com/office/drawing/2014/main" id="{C60DD49A-0443-6630-BDF9-07AE8037F015}"/>
              </a:ext>
            </a:extLst>
          </p:cNvPr>
          <p:cNvGrpSpPr>
            <a:grpSpLocks noChangeAspect="1"/>
          </p:cNvGrpSpPr>
          <p:nvPr/>
        </p:nvGrpSpPr>
        <p:grpSpPr>
          <a:xfrm>
            <a:off x="540391" y="1161563"/>
            <a:ext cx="3789216" cy="4655999"/>
            <a:chOff x="1031567" y="2228248"/>
            <a:chExt cx="3595849" cy="4418399"/>
          </a:xfrm>
        </p:grpSpPr>
        <p:pic>
          <p:nvPicPr>
            <p:cNvPr id="6" name="Image 5" descr="Une image contenant texte, diagramme, capture d’écran, ligne&#10;&#10;Description générée automatiquement">
              <a:extLst>
                <a:ext uri="{FF2B5EF4-FFF2-40B4-BE49-F238E27FC236}">
                  <a16:creationId xmlns:a16="http://schemas.microsoft.com/office/drawing/2014/main" id="{ABB764C4-38C7-3398-612D-CCF2590B4253}"/>
                </a:ext>
              </a:extLst>
            </p:cNvPr>
            <p:cNvPicPr>
              <a:picLocks noChangeAspect="1"/>
            </p:cNvPicPr>
            <p:nvPr/>
          </p:nvPicPr>
          <p:blipFill>
            <a:blip r:embed="rId2">
              <a:extLst>
                <a:ext uri="{28A0092B-C50C-407E-A947-70E740481C1C}">
                  <a14:useLocalDpi xmlns:a14="http://schemas.microsoft.com/office/drawing/2010/main" val="0"/>
                </a:ext>
              </a:extLst>
            </a:blip>
            <a:srcRect r="59242" b="70940"/>
            <a:stretch/>
          </p:blipFill>
          <p:spPr>
            <a:xfrm>
              <a:off x="1031567" y="2228248"/>
              <a:ext cx="3097088" cy="2194222"/>
            </a:xfrm>
            <a:prstGeom prst="rect">
              <a:avLst/>
            </a:prstGeom>
          </p:spPr>
        </p:pic>
        <p:pic>
          <p:nvPicPr>
            <p:cNvPr id="8" name="Image 7" descr="Une image contenant texte, diagramme, capture d’écran, ligne&#10;&#10;Description générée automatiquement">
              <a:extLst>
                <a:ext uri="{FF2B5EF4-FFF2-40B4-BE49-F238E27FC236}">
                  <a16:creationId xmlns:a16="http://schemas.microsoft.com/office/drawing/2014/main" id="{52A67389-0BB3-5067-8822-984B5215D969}"/>
                </a:ext>
              </a:extLst>
            </p:cNvPr>
            <p:cNvPicPr>
              <a:picLocks noChangeAspect="1"/>
            </p:cNvPicPr>
            <p:nvPr/>
          </p:nvPicPr>
          <p:blipFill>
            <a:blip r:embed="rId2">
              <a:extLst>
                <a:ext uri="{28A0092B-C50C-407E-A947-70E740481C1C}">
                  <a14:useLocalDpi xmlns:a14="http://schemas.microsoft.com/office/drawing/2010/main" val="0"/>
                </a:ext>
              </a:extLst>
            </a:blip>
            <a:srcRect l="59791" b="70940"/>
            <a:stretch/>
          </p:blipFill>
          <p:spPr>
            <a:xfrm>
              <a:off x="1530329" y="4422470"/>
              <a:ext cx="3097087" cy="2224177"/>
            </a:xfrm>
            <a:prstGeom prst="rect">
              <a:avLst/>
            </a:prstGeom>
          </p:spPr>
        </p:pic>
      </p:grpSp>
      <p:sp>
        <p:nvSpPr>
          <p:cNvPr id="10" name="Légende : flèche vers la droite 9">
            <a:extLst>
              <a:ext uri="{FF2B5EF4-FFF2-40B4-BE49-F238E27FC236}">
                <a16:creationId xmlns:a16="http://schemas.microsoft.com/office/drawing/2014/main" id="{21E55260-8B46-5375-30D6-4E71DF9AAAD4}"/>
              </a:ext>
            </a:extLst>
          </p:cNvPr>
          <p:cNvSpPr/>
          <p:nvPr/>
        </p:nvSpPr>
        <p:spPr>
          <a:xfrm>
            <a:off x="4150507" y="2001212"/>
            <a:ext cx="1019175" cy="2943225"/>
          </a:xfrm>
          <a:prstGeom prst="rightArrowCallout">
            <a:avLst>
              <a:gd name="adj1" fmla="val 13785"/>
              <a:gd name="adj2" fmla="val 15654"/>
              <a:gd name="adj3" fmla="val 14720"/>
              <a:gd name="adj4" fmla="val 64977"/>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500" dirty="0"/>
              <a:t>Interaction</a:t>
            </a:r>
          </a:p>
        </p:txBody>
      </p:sp>
    </p:spTree>
    <p:extLst>
      <p:ext uri="{BB962C8B-B14F-4D97-AF65-F5344CB8AC3E}">
        <p14:creationId xmlns:p14="http://schemas.microsoft.com/office/powerpoint/2010/main" val="35766857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E00CF-FE5A-2BB8-536E-16E11FFA256F}"/>
            </a:ext>
          </a:extLst>
        </p:cNvPr>
        <p:cNvGrpSpPr/>
        <p:nvPr/>
      </p:nvGrpSpPr>
      <p:grpSpPr>
        <a:xfrm>
          <a:off x="0" y="0"/>
          <a:ext cx="0" cy="0"/>
          <a:chOff x="0" y="0"/>
          <a:chExt cx="0" cy="0"/>
        </a:xfrm>
      </p:grpSpPr>
      <p:pic>
        <p:nvPicPr>
          <p:cNvPr id="3" name="Image 2" descr="Une image contenant texte, capture d’écran, diagramme, Parallèle&#10;&#10;Description générée automatiquement">
            <a:extLst>
              <a:ext uri="{FF2B5EF4-FFF2-40B4-BE49-F238E27FC236}">
                <a16:creationId xmlns:a16="http://schemas.microsoft.com/office/drawing/2014/main" id="{06914A3A-7312-6C34-46A1-5581D1D9AA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5471" y="79657"/>
            <a:ext cx="6841057" cy="6698686"/>
          </a:xfrm>
          <a:prstGeom prst="rect">
            <a:avLst/>
          </a:prstGeom>
        </p:spPr>
      </p:pic>
    </p:spTree>
    <p:extLst>
      <p:ext uri="{BB962C8B-B14F-4D97-AF65-F5344CB8AC3E}">
        <p14:creationId xmlns:p14="http://schemas.microsoft.com/office/powerpoint/2010/main" val="27148284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96E8A-1F50-E71A-1E25-B9463E4DB5BB}"/>
            </a:ext>
          </a:extLst>
        </p:cNvPr>
        <p:cNvGrpSpPr/>
        <p:nvPr/>
      </p:nvGrpSpPr>
      <p:grpSpPr>
        <a:xfrm>
          <a:off x="0" y="0"/>
          <a:ext cx="0" cy="0"/>
          <a:chOff x="0" y="0"/>
          <a:chExt cx="0" cy="0"/>
        </a:xfrm>
      </p:grpSpPr>
      <p:pic>
        <p:nvPicPr>
          <p:cNvPr id="6" name="Image 5" descr="Une image contenant texte, diagramme, conception, illustration&#10;&#10;Description générée automatiquement">
            <a:extLst>
              <a:ext uri="{FF2B5EF4-FFF2-40B4-BE49-F238E27FC236}">
                <a16:creationId xmlns:a16="http://schemas.microsoft.com/office/drawing/2014/main" id="{A9E3F485-3C9A-A082-046B-14BE183C85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2989" y="345678"/>
            <a:ext cx="8946021" cy="6166644"/>
          </a:xfrm>
          <a:prstGeom prst="rect">
            <a:avLst/>
          </a:prstGeom>
        </p:spPr>
      </p:pic>
    </p:spTree>
    <p:extLst>
      <p:ext uri="{BB962C8B-B14F-4D97-AF65-F5344CB8AC3E}">
        <p14:creationId xmlns:p14="http://schemas.microsoft.com/office/powerpoint/2010/main" val="35863164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653B7-0EAB-4DF2-559A-FA3F0192B86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E2E0527-2A96-E71B-0A4B-42AC339C3BF1}"/>
              </a:ext>
            </a:extLst>
          </p:cNvPr>
          <p:cNvSpPr>
            <a:spLocks noGrp="1"/>
          </p:cNvSpPr>
          <p:nvPr>
            <p:ph type="title"/>
          </p:nvPr>
        </p:nvSpPr>
        <p:spPr/>
        <p:txBody>
          <a:bodyPr/>
          <a:lstStyle/>
          <a:p>
            <a:pPr algn="ctr"/>
            <a:r>
              <a:rPr lang="en-US" dirty="0"/>
              <a:t>Part IV: Application of neuromodulation in small rhythmic networks</a:t>
            </a:r>
          </a:p>
        </p:txBody>
      </p:sp>
      <p:pic>
        <p:nvPicPr>
          <p:cNvPr id="4" name="Image 3" descr="Une image contenant cheval, dessin, Dessin d’enfant, croquis&#10;&#10;Description générée automatiquement">
            <a:extLst>
              <a:ext uri="{FF2B5EF4-FFF2-40B4-BE49-F238E27FC236}">
                <a16:creationId xmlns:a16="http://schemas.microsoft.com/office/drawing/2014/main" id="{706AFF2D-6487-F87E-55E2-AA3D85086E8B}"/>
              </a:ext>
            </a:extLst>
          </p:cNvPr>
          <p:cNvPicPr>
            <a:picLocks noChangeAspect="1"/>
          </p:cNvPicPr>
          <p:nvPr/>
        </p:nvPicPr>
        <p:blipFill>
          <a:blip r:embed="rId3"/>
          <a:stretch>
            <a:fillRect/>
          </a:stretch>
        </p:blipFill>
        <p:spPr>
          <a:xfrm>
            <a:off x="988368" y="1754703"/>
            <a:ext cx="4121285" cy="2837345"/>
          </a:xfrm>
          <a:prstGeom prst="rect">
            <a:avLst/>
          </a:prstGeom>
          <a:ln w="19050">
            <a:noFill/>
          </a:ln>
        </p:spPr>
      </p:pic>
      <p:pic>
        <p:nvPicPr>
          <p:cNvPr id="5" name="Image 4" descr="Une image contenant cheval&#10;&#10;Description générée automatiquement">
            <a:extLst>
              <a:ext uri="{FF2B5EF4-FFF2-40B4-BE49-F238E27FC236}">
                <a16:creationId xmlns:a16="http://schemas.microsoft.com/office/drawing/2014/main" id="{14C4EEB2-0DED-A821-71C8-2EA44D06C5B8}"/>
              </a:ext>
            </a:extLst>
          </p:cNvPr>
          <p:cNvPicPr>
            <a:picLocks noChangeAspect="1"/>
          </p:cNvPicPr>
          <p:nvPr/>
        </p:nvPicPr>
        <p:blipFill>
          <a:blip r:embed="rId4"/>
          <a:stretch>
            <a:fillRect/>
          </a:stretch>
        </p:blipFill>
        <p:spPr>
          <a:xfrm>
            <a:off x="7082347" y="1754703"/>
            <a:ext cx="4121285" cy="2838481"/>
          </a:xfrm>
          <a:prstGeom prst="rect">
            <a:avLst/>
          </a:prstGeom>
          <a:ln w="19050">
            <a:noFill/>
          </a:ln>
        </p:spPr>
      </p:pic>
      <p:sp>
        <p:nvSpPr>
          <p:cNvPr id="6" name="ZoneTexte 5">
            <a:extLst>
              <a:ext uri="{FF2B5EF4-FFF2-40B4-BE49-F238E27FC236}">
                <a16:creationId xmlns:a16="http://schemas.microsoft.com/office/drawing/2014/main" id="{41C3DE49-DE3D-B05C-70FE-6B7B4966ED35}"/>
              </a:ext>
            </a:extLst>
          </p:cNvPr>
          <p:cNvSpPr txBox="1"/>
          <p:nvPr/>
        </p:nvSpPr>
        <p:spPr>
          <a:xfrm>
            <a:off x="136320" y="1875354"/>
            <a:ext cx="1674159" cy="369332"/>
          </a:xfrm>
          <a:prstGeom prst="rect">
            <a:avLst/>
          </a:prstGeom>
          <a:noFill/>
        </p:spPr>
        <p:txBody>
          <a:bodyPr wrap="square" rtlCol="0">
            <a:spAutoFit/>
          </a:bodyPr>
          <a:lstStyle/>
          <a:p>
            <a:pPr algn="ctr"/>
            <a:r>
              <a:rPr lang="en-US" sz="1800" dirty="0">
                <a:latin typeface="Barlow" panose="00000500000000000000" pitchFamily="2" charset="0"/>
              </a:rPr>
              <a:t>Gallop</a:t>
            </a:r>
          </a:p>
        </p:txBody>
      </p:sp>
      <p:sp>
        <p:nvSpPr>
          <p:cNvPr id="7" name="ZoneTexte 6">
            <a:extLst>
              <a:ext uri="{FF2B5EF4-FFF2-40B4-BE49-F238E27FC236}">
                <a16:creationId xmlns:a16="http://schemas.microsoft.com/office/drawing/2014/main" id="{80A99761-49AB-90C5-497B-EDE12814A83F}"/>
              </a:ext>
            </a:extLst>
          </p:cNvPr>
          <p:cNvSpPr txBox="1"/>
          <p:nvPr/>
        </p:nvSpPr>
        <p:spPr>
          <a:xfrm>
            <a:off x="6302359" y="1875354"/>
            <a:ext cx="1674159" cy="369332"/>
          </a:xfrm>
          <a:prstGeom prst="rect">
            <a:avLst/>
          </a:prstGeom>
          <a:noFill/>
        </p:spPr>
        <p:txBody>
          <a:bodyPr wrap="square" rtlCol="0">
            <a:spAutoFit/>
          </a:bodyPr>
          <a:lstStyle/>
          <a:p>
            <a:pPr algn="ctr"/>
            <a:r>
              <a:rPr lang="en-US" sz="1800" dirty="0">
                <a:latin typeface="Barlow" panose="00000500000000000000" pitchFamily="2" charset="0"/>
              </a:rPr>
              <a:t>Trot</a:t>
            </a:r>
            <a:endParaRPr lang="en-US" dirty="0">
              <a:latin typeface="Barlow" panose="00000500000000000000" pitchFamily="2" charset="0"/>
            </a:endParaRPr>
          </a:p>
        </p:txBody>
      </p:sp>
      <p:sp>
        <p:nvSpPr>
          <p:cNvPr id="9" name="ZoneTexte 8">
            <a:extLst>
              <a:ext uri="{FF2B5EF4-FFF2-40B4-BE49-F238E27FC236}">
                <a16:creationId xmlns:a16="http://schemas.microsoft.com/office/drawing/2014/main" id="{7E12C4BC-3A0C-CCE9-9B52-2D3BE2A19A66}"/>
              </a:ext>
            </a:extLst>
          </p:cNvPr>
          <p:cNvSpPr txBox="1"/>
          <p:nvPr/>
        </p:nvSpPr>
        <p:spPr>
          <a:xfrm>
            <a:off x="9467849" y="-4207"/>
            <a:ext cx="2724151" cy="369332"/>
          </a:xfrm>
          <a:prstGeom prst="rect">
            <a:avLst/>
          </a:prstGeom>
          <a:noFill/>
        </p:spPr>
        <p:txBody>
          <a:bodyPr wrap="square" rtlCol="0">
            <a:spAutoFit/>
          </a:bodyPr>
          <a:lstStyle/>
          <a:p>
            <a:pPr algn="ctr"/>
            <a:r>
              <a:rPr lang="en-US" dirty="0">
                <a:solidFill>
                  <a:schemeClr val="tx1">
                    <a:lumMod val="50000"/>
                    <a:lumOff val="50000"/>
                  </a:schemeClr>
                </a:solidFill>
              </a:rPr>
              <a:t>4. Application to network</a:t>
            </a:r>
          </a:p>
        </p:txBody>
      </p:sp>
      <p:sp>
        <p:nvSpPr>
          <p:cNvPr id="10" name="ZoneTexte 9">
            <a:extLst>
              <a:ext uri="{FF2B5EF4-FFF2-40B4-BE49-F238E27FC236}">
                <a16:creationId xmlns:a16="http://schemas.microsoft.com/office/drawing/2014/main" id="{7222AD54-B1E4-BCDD-B977-9E6D2575E1D7}"/>
              </a:ext>
            </a:extLst>
          </p:cNvPr>
          <p:cNvSpPr txBox="1"/>
          <p:nvPr/>
        </p:nvSpPr>
        <p:spPr>
          <a:xfrm>
            <a:off x="5109653" y="5965448"/>
            <a:ext cx="2166876" cy="707886"/>
          </a:xfrm>
          <a:prstGeom prst="rect">
            <a:avLst/>
          </a:prstGeom>
          <a:noFill/>
        </p:spPr>
        <p:txBody>
          <a:bodyPr wrap="square" rtlCol="0">
            <a:spAutoFit/>
          </a:bodyPr>
          <a:lstStyle/>
          <a:p>
            <a:pPr algn="ctr"/>
            <a:r>
              <a:rPr lang="en-US" sz="2000" dirty="0"/>
              <a:t>Barron-Zambrano et al., 2010</a:t>
            </a:r>
          </a:p>
        </p:txBody>
      </p:sp>
      <p:pic>
        <p:nvPicPr>
          <p:cNvPr id="14" name="Image 13" descr="Une image contenant clipart, diagramme, conception, illustration&#10;&#10;Description générée automatiquement">
            <a:extLst>
              <a:ext uri="{FF2B5EF4-FFF2-40B4-BE49-F238E27FC236}">
                <a16:creationId xmlns:a16="http://schemas.microsoft.com/office/drawing/2014/main" id="{2B46B156-7880-8D1B-E3D4-FB07AE6B70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1998" y="4530063"/>
            <a:ext cx="2758823" cy="2318555"/>
          </a:xfrm>
          <a:prstGeom prst="rect">
            <a:avLst/>
          </a:prstGeom>
        </p:spPr>
      </p:pic>
      <p:pic>
        <p:nvPicPr>
          <p:cNvPr id="16" name="Image 15" descr="Une image contenant diagramme, clipart, cercle, conception&#10;&#10;Description générée automatiquement">
            <a:extLst>
              <a:ext uri="{FF2B5EF4-FFF2-40B4-BE49-F238E27FC236}">
                <a16:creationId xmlns:a16="http://schemas.microsoft.com/office/drawing/2014/main" id="{3D256387-4617-3A9E-5A57-B64D59C1FF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6518" y="4633025"/>
            <a:ext cx="2753704" cy="2040309"/>
          </a:xfrm>
          <a:prstGeom prst="rect">
            <a:avLst/>
          </a:prstGeom>
        </p:spPr>
      </p:pic>
    </p:spTree>
    <p:extLst>
      <p:ext uri="{BB962C8B-B14F-4D97-AF65-F5344CB8AC3E}">
        <p14:creationId xmlns:p14="http://schemas.microsoft.com/office/powerpoint/2010/main" val="240829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71EFD-4C11-96DB-F531-4212ECF8267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0A45439-AEEF-3ABF-28F4-8CA63806ABAE}"/>
              </a:ext>
            </a:extLst>
          </p:cNvPr>
          <p:cNvSpPr>
            <a:spLocks noGrp="1"/>
          </p:cNvSpPr>
          <p:nvPr>
            <p:ph type="title"/>
          </p:nvPr>
        </p:nvSpPr>
        <p:spPr/>
        <p:txBody>
          <a:bodyPr/>
          <a:lstStyle/>
          <a:p>
            <a:pPr algn="ctr"/>
            <a:r>
              <a:rPr lang="en-US" dirty="0"/>
              <a:t>Gait control using neuromodulation</a:t>
            </a:r>
          </a:p>
        </p:txBody>
      </p:sp>
      <p:pic>
        <p:nvPicPr>
          <p:cNvPr id="4" name="Image 3" descr="Une image contenant cheval, dessin, Dessin d’enfant, croquis&#10;&#10;Description générée automatiquement">
            <a:extLst>
              <a:ext uri="{FF2B5EF4-FFF2-40B4-BE49-F238E27FC236}">
                <a16:creationId xmlns:a16="http://schemas.microsoft.com/office/drawing/2014/main" id="{BCEAB73B-7BF7-E62D-53F5-C74500721238}"/>
              </a:ext>
            </a:extLst>
          </p:cNvPr>
          <p:cNvPicPr>
            <a:picLocks noChangeAspect="1"/>
          </p:cNvPicPr>
          <p:nvPr/>
        </p:nvPicPr>
        <p:blipFill>
          <a:blip r:embed="rId2"/>
          <a:stretch>
            <a:fillRect/>
          </a:stretch>
        </p:blipFill>
        <p:spPr>
          <a:xfrm>
            <a:off x="1051446" y="1355526"/>
            <a:ext cx="3941215" cy="2713374"/>
          </a:xfrm>
          <a:prstGeom prst="rect">
            <a:avLst/>
          </a:prstGeom>
          <a:ln w="19050">
            <a:noFill/>
          </a:ln>
        </p:spPr>
      </p:pic>
      <p:pic>
        <p:nvPicPr>
          <p:cNvPr id="5" name="Image 4" descr="Une image contenant cheval&#10;&#10;Description générée automatiquement">
            <a:extLst>
              <a:ext uri="{FF2B5EF4-FFF2-40B4-BE49-F238E27FC236}">
                <a16:creationId xmlns:a16="http://schemas.microsoft.com/office/drawing/2014/main" id="{60D090C9-27DB-C7B3-810B-1D51AEB7BA08}"/>
              </a:ext>
            </a:extLst>
          </p:cNvPr>
          <p:cNvPicPr>
            <a:picLocks noChangeAspect="1"/>
          </p:cNvPicPr>
          <p:nvPr/>
        </p:nvPicPr>
        <p:blipFill>
          <a:blip r:embed="rId3"/>
          <a:stretch>
            <a:fillRect/>
          </a:stretch>
        </p:blipFill>
        <p:spPr>
          <a:xfrm>
            <a:off x="1053023" y="4068900"/>
            <a:ext cx="3939638" cy="2713374"/>
          </a:xfrm>
          <a:prstGeom prst="rect">
            <a:avLst/>
          </a:prstGeom>
          <a:ln w="19050">
            <a:noFill/>
          </a:ln>
        </p:spPr>
      </p:pic>
      <p:sp>
        <p:nvSpPr>
          <p:cNvPr id="6" name="ZoneTexte 5">
            <a:extLst>
              <a:ext uri="{FF2B5EF4-FFF2-40B4-BE49-F238E27FC236}">
                <a16:creationId xmlns:a16="http://schemas.microsoft.com/office/drawing/2014/main" id="{56BF5810-AC44-4A0A-C716-B5BF18CC350F}"/>
              </a:ext>
            </a:extLst>
          </p:cNvPr>
          <p:cNvSpPr txBox="1"/>
          <p:nvPr/>
        </p:nvSpPr>
        <p:spPr>
          <a:xfrm>
            <a:off x="355395" y="1289182"/>
            <a:ext cx="1674159" cy="369332"/>
          </a:xfrm>
          <a:prstGeom prst="rect">
            <a:avLst/>
          </a:prstGeom>
          <a:noFill/>
        </p:spPr>
        <p:txBody>
          <a:bodyPr wrap="square" rtlCol="0">
            <a:spAutoFit/>
          </a:bodyPr>
          <a:lstStyle/>
          <a:p>
            <a:pPr algn="ctr"/>
            <a:r>
              <a:rPr lang="en-US" sz="1800" dirty="0">
                <a:latin typeface="Barlow" panose="00000500000000000000" pitchFamily="2" charset="0"/>
              </a:rPr>
              <a:t>Gallop</a:t>
            </a:r>
          </a:p>
        </p:txBody>
      </p:sp>
      <p:sp>
        <p:nvSpPr>
          <p:cNvPr id="7" name="ZoneTexte 6">
            <a:extLst>
              <a:ext uri="{FF2B5EF4-FFF2-40B4-BE49-F238E27FC236}">
                <a16:creationId xmlns:a16="http://schemas.microsoft.com/office/drawing/2014/main" id="{4A35B9BA-4562-B0CD-61D1-FC4038988701}"/>
              </a:ext>
            </a:extLst>
          </p:cNvPr>
          <p:cNvSpPr txBox="1"/>
          <p:nvPr/>
        </p:nvSpPr>
        <p:spPr>
          <a:xfrm>
            <a:off x="355395" y="3950578"/>
            <a:ext cx="1674159" cy="369332"/>
          </a:xfrm>
          <a:prstGeom prst="rect">
            <a:avLst/>
          </a:prstGeom>
          <a:noFill/>
        </p:spPr>
        <p:txBody>
          <a:bodyPr wrap="square" rtlCol="0">
            <a:spAutoFit/>
          </a:bodyPr>
          <a:lstStyle/>
          <a:p>
            <a:pPr algn="ctr"/>
            <a:r>
              <a:rPr lang="en-US" sz="1800" dirty="0">
                <a:latin typeface="Barlow" panose="00000500000000000000" pitchFamily="2" charset="0"/>
              </a:rPr>
              <a:t>Trot</a:t>
            </a:r>
            <a:endParaRPr lang="en-US" dirty="0">
              <a:latin typeface="Barlow" panose="00000500000000000000" pitchFamily="2" charset="0"/>
            </a:endParaRPr>
          </a:p>
        </p:txBody>
      </p:sp>
      <p:pic>
        <p:nvPicPr>
          <p:cNvPr id="8" name="Image 7">
            <a:extLst>
              <a:ext uri="{FF2B5EF4-FFF2-40B4-BE49-F238E27FC236}">
                <a16:creationId xmlns:a16="http://schemas.microsoft.com/office/drawing/2014/main" id="{CC682759-BA08-E5F8-17E3-D1CD87B0A0BD}"/>
              </a:ext>
            </a:extLst>
          </p:cNvPr>
          <p:cNvPicPr>
            <a:picLocks noChangeAspect="1"/>
          </p:cNvPicPr>
          <p:nvPr/>
        </p:nvPicPr>
        <p:blipFill>
          <a:blip r:embed="rId4"/>
          <a:stretch>
            <a:fillRect/>
          </a:stretch>
        </p:blipFill>
        <p:spPr>
          <a:xfrm>
            <a:off x="5688712" y="2301216"/>
            <a:ext cx="6026931" cy="3112426"/>
          </a:xfrm>
          <a:prstGeom prst="rect">
            <a:avLst/>
          </a:prstGeom>
          <a:ln w="19050">
            <a:noFill/>
          </a:ln>
        </p:spPr>
      </p:pic>
      <p:sp>
        <p:nvSpPr>
          <p:cNvPr id="11" name="ZoneTexte 10">
            <a:extLst>
              <a:ext uri="{FF2B5EF4-FFF2-40B4-BE49-F238E27FC236}">
                <a16:creationId xmlns:a16="http://schemas.microsoft.com/office/drawing/2014/main" id="{D2D6346E-04E2-3125-F419-49BEAA080F73}"/>
              </a:ext>
            </a:extLst>
          </p:cNvPr>
          <p:cNvSpPr txBox="1"/>
          <p:nvPr/>
        </p:nvSpPr>
        <p:spPr>
          <a:xfrm>
            <a:off x="9467849" y="-4207"/>
            <a:ext cx="2724151" cy="369332"/>
          </a:xfrm>
          <a:prstGeom prst="rect">
            <a:avLst/>
          </a:prstGeom>
          <a:noFill/>
        </p:spPr>
        <p:txBody>
          <a:bodyPr wrap="square" rtlCol="0">
            <a:spAutoFit/>
          </a:bodyPr>
          <a:lstStyle/>
          <a:p>
            <a:pPr algn="ctr"/>
            <a:r>
              <a:rPr lang="en-US" dirty="0">
                <a:solidFill>
                  <a:schemeClr val="tx1">
                    <a:lumMod val="50000"/>
                    <a:lumOff val="50000"/>
                  </a:schemeClr>
                </a:solidFill>
              </a:rPr>
              <a:t>4. Application to network</a:t>
            </a:r>
          </a:p>
        </p:txBody>
      </p:sp>
    </p:spTree>
    <p:extLst>
      <p:ext uri="{BB962C8B-B14F-4D97-AF65-F5344CB8AC3E}">
        <p14:creationId xmlns:p14="http://schemas.microsoft.com/office/powerpoint/2010/main" val="2336521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524FF-1BB2-01DC-BC8D-30E2E77A42F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AA527F7-A89D-97E3-BDC9-9C36B8F94888}"/>
              </a:ext>
            </a:extLst>
          </p:cNvPr>
          <p:cNvSpPr>
            <a:spLocks noGrp="1"/>
          </p:cNvSpPr>
          <p:nvPr>
            <p:ph type="title"/>
          </p:nvPr>
        </p:nvSpPr>
        <p:spPr/>
        <p:txBody>
          <a:bodyPr/>
          <a:lstStyle/>
          <a:p>
            <a:pPr algn="ctr"/>
            <a:r>
              <a:rPr lang="en-US" dirty="0"/>
              <a:t>Gait control using neuromodulation</a:t>
            </a:r>
          </a:p>
        </p:txBody>
      </p:sp>
      <p:pic>
        <p:nvPicPr>
          <p:cNvPr id="4" name="Image 3" descr="Une image contenant cheval, dessin, Dessin d’enfant, croquis&#10;&#10;Description générée automatiquement">
            <a:extLst>
              <a:ext uri="{FF2B5EF4-FFF2-40B4-BE49-F238E27FC236}">
                <a16:creationId xmlns:a16="http://schemas.microsoft.com/office/drawing/2014/main" id="{5D9DDB27-82C4-0BEE-A22C-897B174DC9C5}"/>
              </a:ext>
            </a:extLst>
          </p:cNvPr>
          <p:cNvPicPr>
            <a:picLocks noChangeAspect="1"/>
          </p:cNvPicPr>
          <p:nvPr/>
        </p:nvPicPr>
        <p:blipFill>
          <a:blip r:embed="rId2"/>
          <a:stretch>
            <a:fillRect/>
          </a:stretch>
        </p:blipFill>
        <p:spPr>
          <a:xfrm>
            <a:off x="1051446" y="1355526"/>
            <a:ext cx="3941215" cy="2713374"/>
          </a:xfrm>
          <a:prstGeom prst="rect">
            <a:avLst/>
          </a:prstGeom>
          <a:ln w="19050">
            <a:noFill/>
          </a:ln>
        </p:spPr>
      </p:pic>
      <p:pic>
        <p:nvPicPr>
          <p:cNvPr id="5" name="Image 4" descr="Une image contenant cheval&#10;&#10;Description générée automatiquement">
            <a:extLst>
              <a:ext uri="{FF2B5EF4-FFF2-40B4-BE49-F238E27FC236}">
                <a16:creationId xmlns:a16="http://schemas.microsoft.com/office/drawing/2014/main" id="{144ACB77-78E9-B753-C758-CC85B26AA0D8}"/>
              </a:ext>
            </a:extLst>
          </p:cNvPr>
          <p:cNvPicPr>
            <a:picLocks noChangeAspect="1"/>
          </p:cNvPicPr>
          <p:nvPr/>
        </p:nvPicPr>
        <p:blipFill>
          <a:blip r:embed="rId3"/>
          <a:stretch>
            <a:fillRect/>
          </a:stretch>
        </p:blipFill>
        <p:spPr>
          <a:xfrm>
            <a:off x="1053023" y="4068900"/>
            <a:ext cx="3939638" cy="2713374"/>
          </a:xfrm>
          <a:prstGeom prst="rect">
            <a:avLst/>
          </a:prstGeom>
          <a:ln w="19050">
            <a:noFill/>
          </a:ln>
        </p:spPr>
      </p:pic>
      <p:sp>
        <p:nvSpPr>
          <p:cNvPr id="6" name="ZoneTexte 5">
            <a:extLst>
              <a:ext uri="{FF2B5EF4-FFF2-40B4-BE49-F238E27FC236}">
                <a16:creationId xmlns:a16="http://schemas.microsoft.com/office/drawing/2014/main" id="{BA714638-CC45-6E2B-D66C-E7748460E20B}"/>
              </a:ext>
            </a:extLst>
          </p:cNvPr>
          <p:cNvSpPr txBox="1"/>
          <p:nvPr/>
        </p:nvSpPr>
        <p:spPr>
          <a:xfrm>
            <a:off x="355395" y="1289182"/>
            <a:ext cx="1674159" cy="369332"/>
          </a:xfrm>
          <a:prstGeom prst="rect">
            <a:avLst/>
          </a:prstGeom>
          <a:noFill/>
        </p:spPr>
        <p:txBody>
          <a:bodyPr wrap="square" rtlCol="0">
            <a:spAutoFit/>
          </a:bodyPr>
          <a:lstStyle/>
          <a:p>
            <a:pPr algn="ctr"/>
            <a:r>
              <a:rPr lang="en-US" sz="1800" dirty="0">
                <a:latin typeface="Barlow" panose="00000500000000000000" pitchFamily="2" charset="0"/>
              </a:rPr>
              <a:t>Gallop</a:t>
            </a:r>
          </a:p>
        </p:txBody>
      </p:sp>
      <p:sp>
        <p:nvSpPr>
          <p:cNvPr id="7" name="ZoneTexte 6">
            <a:extLst>
              <a:ext uri="{FF2B5EF4-FFF2-40B4-BE49-F238E27FC236}">
                <a16:creationId xmlns:a16="http://schemas.microsoft.com/office/drawing/2014/main" id="{E1FF1DB5-9824-55D5-A8CC-110543111243}"/>
              </a:ext>
            </a:extLst>
          </p:cNvPr>
          <p:cNvSpPr txBox="1"/>
          <p:nvPr/>
        </p:nvSpPr>
        <p:spPr>
          <a:xfrm>
            <a:off x="355395" y="3950578"/>
            <a:ext cx="1674159" cy="369332"/>
          </a:xfrm>
          <a:prstGeom prst="rect">
            <a:avLst/>
          </a:prstGeom>
          <a:noFill/>
        </p:spPr>
        <p:txBody>
          <a:bodyPr wrap="square" rtlCol="0">
            <a:spAutoFit/>
          </a:bodyPr>
          <a:lstStyle/>
          <a:p>
            <a:pPr algn="ctr"/>
            <a:r>
              <a:rPr lang="en-US" sz="1800" dirty="0">
                <a:latin typeface="Barlow" panose="00000500000000000000" pitchFamily="2" charset="0"/>
              </a:rPr>
              <a:t>Trot</a:t>
            </a:r>
            <a:endParaRPr lang="en-US" dirty="0">
              <a:latin typeface="Barlow" panose="00000500000000000000" pitchFamily="2" charset="0"/>
            </a:endParaRPr>
          </a:p>
        </p:txBody>
      </p:sp>
      <p:pic>
        <p:nvPicPr>
          <p:cNvPr id="8" name="Image 7">
            <a:extLst>
              <a:ext uri="{FF2B5EF4-FFF2-40B4-BE49-F238E27FC236}">
                <a16:creationId xmlns:a16="http://schemas.microsoft.com/office/drawing/2014/main" id="{C7E2246F-7CDC-33F9-3F64-B4FAA2BC76D1}"/>
              </a:ext>
            </a:extLst>
          </p:cNvPr>
          <p:cNvPicPr>
            <a:picLocks noChangeAspect="1"/>
          </p:cNvPicPr>
          <p:nvPr/>
        </p:nvPicPr>
        <p:blipFill>
          <a:blip r:embed="rId4"/>
          <a:stretch>
            <a:fillRect/>
          </a:stretch>
        </p:blipFill>
        <p:spPr>
          <a:xfrm>
            <a:off x="5688712" y="2301216"/>
            <a:ext cx="6026931" cy="3112426"/>
          </a:xfrm>
          <a:prstGeom prst="rect">
            <a:avLst/>
          </a:prstGeom>
          <a:ln w="19050">
            <a:noFill/>
          </a:ln>
        </p:spPr>
      </p:pic>
      <p:sp>
        <p:nvSpPr>
          <p:cNvPr id="3" name="Rectangle 2">
            <a:extLst>
              <a:ext uri="{FF2B5EF4-FFF2-40B4-BE49-F238E27FC236}">
                <a16:creationId xmlns:a16="http://schemas.microsoft.com/office/drawing/2014/main" id="{BD8FEE69-21B4-5F66-F613-1F8E7EFD31FF}"/>
              </a:ext>
            </a:extLst>
          </p:cNvPr>
          <p:cNvSpPr/>
          <p:nvPr/>
        </p:nvSpPr>
        <p:spPr>
          <a:xfrm>
            <a:off x="5518106" y="2301216"/>
            <a:ext cx="6197537" cy="3112426"/>
          </a:xfrm>
          <a:prstGeom prst="rect">
            <a:avLst/>
          </a:prstGeom>
          <a:solidFill>
            <a:schemeClr val="bg1">
              <a:lumMod val="10000"/>
              <a:alpha val="50000"/>
            </a:schemeClr>
          </a:solidFill>
          <a:ln>
            <a:solidFill>
              <a:schemeClr val="bg1">
                <a:lumMod val="1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0" name="Image 9" descr="Une image contenant clipart, illustration, cercle, dessin humoristique&#10;&#10;Description générée automatiquement">
            <a:extLst>
              <a:ext uri="{FF2B5EF4-FFF2-40B4-BE49-F238E27FC236}">
                <a16:creationId xmlns:a16="http://schemas.microsoft.com/office/drawing/2014/main" id="{6B209557-F152-EA05-687A-52CA6F0A4CAE}"/>
              </a:ext>
            </a:extLst>
          </p:cNvPr>
          <p:cNvPicPr>
            <a:picLocks noChangeAspect="1"/>
          </p:cNvPicPr>
          <p:nvPr/>
        </p:nvPicPr>
        <p:blipFill>
          <a:blip r:embed="rId5"/>
          <a:stretch>
            <a:fillRect/>
          </a:stretch>
        </p:blipFill>
        <p:spPr>
          <a:xfrm>
            <a:off x="7472218" y="2983345"/>
            <a:ext cx="2427205" cy="2430297"/>
          </a:xfrm>
          <a:prstGeom prst="rect">
            <a:avLst/>
          </a:prstGeom>
        </p:spPr>
      </p:pic>
      <p:sp>
        <p:nvSpPr>
          <p:cNvPr id="13" name="ZoneTexte 12">
            <a:extLst>
              <a:ext uri="{FF2B5EF4-FFF2-40B4-BE49-F238E27FC236}">
                <a16:creationId xmlns:a16="http://schemas.microsoft.com/office/drawing/2014/main" id="{12DCE1A9-8536-B2B3-E8BC-E66075DCA6E7}"/>
              </a:ext>
            </a:extLst>
          </p:cNvPr>
          <p:cNvSpPr txBox="1"/>
          <p:nvPr/>
        </p:nvSpPr>
        <p:spPr>
          <a:xfrm>
            <a:off x="9467849" y="-4207"/>
            <a:ext cx="2724151" cy="369332"/>
          </a:xfrm>
          <a:prstGeom prst="rect">
            <a:avLst/>
          </a:prstGeom>
          <a:noFill/>
        </p:spPr>
        <p:txBody>
          <a:bodyPr wrap="square" rtlCol="0">
            <a:spAutoFit/>
          </a:bodyPr>
          <a:lstStyle/>
          <a:p>
            <a:pPr algn="ctr"/>
            <a:r>
              <a:rPr lang="en-US" dirty="0">
                <a:solidFill>
                  <a:schemeClr val="tx1">
                    <a:lumMod val="50000"/>
                    <a:lumOff val="50000"/>
                  </a:schemeClr>
                </a:solidFill>
              </a:rPr>
              <a:t>4. Application to network</a:t>
            </a:r>
          </a:p>
        </p:txBody>
      </p:sp>
    </p:spTree>
    <p:extLst>
      <p:ext uri="{BB962C8B-B14F-4D97-AF65-F5344CB8AC3E}">
        <p14:creationId xmlns:p14="http://schemas.microsoft.com/office/powerpoint/2010/main" val="4393560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8FDD0-1A21-BD6F-93B8-5D7D8731EB7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7AC4F99-6C98-044B-ADD8-9DFE5F9A157C}"/>
              </a:ext>
            </a:extLst>
          </p:cNvPr>
          <p:cNvSpPr>
            <a:spLocks noGrp="1"/>
          </p:cNvSpPr>
          <p:nvPr>
            <p:ph type="title"/>
          </p:nvPr>
        </p:nvSpPr>
        <p:spPr/>
        <p:txBody>
          <a:bodyPr/>
          <a:lstStyle/>
          <a:p>
            <a:pPr algn="ctr"/>
            <a:r>
              <a:rPr lang="en-US" dirty="0"/>
              <a:t>Gait control using neuromodulation</a:t>
            </a:r>
          </a:p>
        </p:txBody>
      </p:sp>
      <p:pic>
        <p:nvPicPr>
          <p:cNvPr id="4" name="Image 3" descr="Une image contenant cheval, dessin, Dessin d’enfant, croquis&#10;&#10;Description générée automatiquement">
            <a:extLst>
              <a:ext uri="{FF2B5EF4-FFF2-40B4-BE49-F238E27FC236}">
                <a16:creationId xmlns:a16="http://schemas.microsoft.com/office/drawing/2014/main" id="{5DAA2D50-C766-C09E-A821-1DF825FBE5D7}"/>
              </a:ext>
            </a:extLst>
          </p:cNvPr>
          <p:cNvPicPr>
            <a:picLocks noChangeAspect="1"/>
          </p:cNvPicPr>
          <p:nvPr/>
        </p:nvPicPr>
        <p:blipFill>
          <a:blip r:embed="rId2"/>
          <a:stretch>
            <a:fillRect/>
          </a:stretch>
        </p:blipFill>
        <p:spPr>
          <a:xfrm>
            <a:off x="1051446" y="1355526"/>
            <a:ext cx="3941215" cy="2713374"/>
          </a:xfrm>
          <a:prstGeom prst="rect">
            <a:avLst/>
          </a:prstGeom>
          <a:ln w="19050">
            <a:noFill/>
          </a:ln>
        </p:spPr>
      </p:pic>
      <p:pic>
        <p:nvPicPr>
          <p:cNvPr id="5" name="Image 4" descr="Une image contenant cheval&#10;&#10;Description générée automatiquement">
            <a:extLst>
              <a:ext uri="{FF2B5EF4-FFF2-40B4-BE49-F238E27FC236}">
                <a16:creationId xmlns:a16="http://schemas.microsoft.com/office/drawing/2014/main" id="{C7D58F20-CC6A-4EF3-9597-8A719E174974}"/>
              </a:ext>
            </a:extLst>
          </p:cNvPr>
          <p:cNvPicPr>
            <a:picLocks noChangeAspect="1"/>
          </p:cNvPicPr>
          <p:nvPr/>
        </p:nvPicPr>
        <p:blipFill>
          <a:blip r:embed="rId3"/>
          <a:stretch>
            <a:fillRect/>
          </a:stretch>
        </p:blipFill>
        <p:spPr>
          <a:xfrm>
            <a:off x="1053023" y="4068900"/>
            <a:ext cx="3939638" cy="2713374"/>
          </a:xfrm>
          <a:prstGeom prst="rect">
            <a:avLst/>
          </a:prstGeom>
          <a:ln w="19050">
            <a:noFill/>
          </a:ln>
        </p:spPr>
      </p:pic>
      <p:sp>
        <p:nvSpPr>
          <p:cNvPr id="6" name="ZoneTexte 5">
            <a:extLst>
              <a:ext uri="{FF2B5EF4-FFF2-40B4-BE49-F238E27FC236}">
                <a16:creationId xmlns:a16="http://schemas.microsoft.com/office/drawing/2014/main" id="{FD7E00A2-D231-27D9-5F86-5F3FBB5C0DCD}"/>
              </a:ext>
            </a:extLst>
          </p:cNvPr>
          <p:cNvSpPr txBox="1"/>
          <p:nvPr/>
        </p:nvSpPr>
        <p:spPr>
          <a:xfrm>
            <a:off x="355395" y="1289182"/>
            <a:ext cx="1674159" cy="369332"/>
          </a:xfrm>
          <a:prstGeom prst="rect">
            <a:avLst/>
          </a:prstGeom>
          <a:noFill/>
        </p:spPr>
        <p:txBody>
          <a:bodyPr wrap="square" rtlCol="0">
            <a:spAutoFit/>
          </a:bodyPr>
          <a:lstStyle/>
          <a:p>
            <a:pPr algn="ctr"/>
            <a:r>
              <a:rPr lang="en-US" sz="1800" dirty="0">
                <a:latin typeface="Barlow" panose="00000500000000000000" pitchFamily="2" charset="0"/>
              </a:rPr>
              <a:t>Gallop</a:t>
            </a:r>
          </a:p>
        </p:txBody>
      </p:sp>
      <p:sp>
        <p:nvSpPr>
          <p:cNvPr id="7" name="ZoneTexte 6">
            <a:extLst>
              <a:ext uri="{FF2B5EF4-FFF2-40B4-BE49-F238E27FC236}">
                <a16:creationId xmlns:a16="http://schemas.microsoft.com/office/drawing/2014/main" id="{D007C800-900B-5F1C-0006-35594D6DBD48}"/>
              </a:ext>
            </a:extLst>
          </p:cNvPr>
          <p:cNvSpPr txBox="1"/>
          <p:nvPr/>
        </p:nvSpPr>
        <p:spPr>
          <a:xfrm>
            <a:off x="355395" y="3950578"/>
            <a:ext cx="1674159" cy="369332"/>
          </a:xfrm>
          <a:prstGeom prst="rect">
            <a:avLst/>
          </a:prstGeom>
          <a:noFill/>
        </p:spPr>
        <p:txBody>
          <a:bodyPr wrap="square" rtlCol="0">
            <a:spAutoFit/>
          </a:bodyPr>
          <a:lstStyle/>
          <a:p>
            <a:pPr algn="ctr"/>
            <a:r>
              <a:rPr lang="en-US" sz="1800" dirty="0">
                <a:latin typeface="Barlow" panose="00000500000000000000" pitchFamily="2" charset="0"/>
              </a:rPr>
              <a:t>Trot</a:t>
            </a:r>
            <a:endParaRPr lang="en-US" dirty="0">
              <a:latin typeface="Barlow" panose="00000500000000000000" pitchFamily="2" charset="0"/>
            </a:endParaRPr>
          </a:p>
        </p:txBody>
      </p:sp>
      <p:pic>
        <p:nvPicPr>
          <p:cNvPr id="8" name="Image 7">
            <a:extLst>
              <a:ext uri="{FF2B5EF4-FFF2-40B4-BE49-F238E27FC236}">
                <a16:creationId xmlns:a16="http://schemas.microsoft.com/office/drawing/2014/main" id="{59B004F3-2F88-D55F-13B3-8934397355B8}"/>
              </a:ext>
            </a:extLst>
          </p:cNvPr>
          <p:cNvPicPr>
            <a:picLocks noChangeAspect="1"/>
          </p:cNvPicPr>
          <p:nvPr/>
        </p:nvPicPr>
        <p:blipFill>
          <a:blip r:embed="rId4"/>
          <a:stretch>
            <a:fillRect/>
          </a:stretch>
        </p:blipFill>
        <p:spPr>
          <a:xfrm>
            <a:off x="5688712" y="2301216"/>
            <a:ext cx="6026931" cy="3112426"/>
          </a:xfrm>
          <a:prstGeom prst="rect">
            <a:avLst/>
          </a:prstGeom>
          <a:ln w="19050">
            <a:noFill/>
          </a:ln>
        </p:spPr>
      </p:pic>
      <p:sp>
        <p:nvSpPr>
          <p:cNvPr id="3" name="Rectangle 2">
            <a:extLst>
              <a:ext uri="{FF2B5EF4-FFF2-40B4-BE49-F238E27FC236}">
                <a16:creationId xmlns:a16="http://schemas.microsoft.com/office/drawing/2014/main" id="{B78357AB-F297-FF76-111B-8F3EAC482549}"/>
              </a:ext>
            </a:extLst>
          </p:cNvPr>
          <p:cNvSpPr/>
          <p:nvPr/>
        </p:nvSpPr>
        <p:spPr>
          <a:xfrm>
            <a:off x="5518106" y="2301216"/>
            <a:ext cx="6197537" cy="3112426"/>
          </a:xfrm>
          <a:prstGeom prst="rect">
            <a:avLst/>
          </a:prstGeom>
          <a:solidFill>
            <a:schemeClr val="bg1">
              <a:lumMod val="10000"/>
              <a:alpha val="50000"/>
            </a:schemeClr>
          </a:solidFill>
          <a:ln>
            <a:solidFill>
              <a:schemeClr val="bg1">
                <a:lumMod val="1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1" name="Image 10" descr="Une image contenant clipart, Dessin d’enfant, cercle, illustration&#10;&#10;Description générée automatiquement">
            <a:extLst>
              <a:ext uri="{FF2B5EF4-FFF2-40B4-BE49-F238E27FC236}">
                <a16:creationId xmlns:a16="http://schemas.microsoft.com/office/drawing/2014/main" id="{D5F203E3-A8EA-4F3A-0EBC-C2FD3ACFFFB7}"/>
              </a:ext>
            </a:extLst>
          </p:cNvPr>
          <p:cNvPicPr>
            <a:picLocks noChangeAspect="1"/>
          </p:cNvPicPr>
          <p:nvPr/>
        </p:nvPicPr>
        <p:blipFill>
          <a:blip r:embed="rId5"/>
          <a:stretch>
            <a:fillRect/>
          </a:stretch>
        </p:blipFill>
        <p:spPr>
          <a:xfrm>
            <a:off x="7488053" y="2992582"/>
            <a:ext cx="3865747" cy="2433005"/>
          </a:xfrm>
          <a:prstGeom prst="rect">
            <a:avLst/>
          </a:prstGeom>
        </p:spPr>
      </p:pic>
      <p:sp>
        <p:nvSpPr>
          <p:cNvPr id="13" name="ZoneTexte 12">
            <a:extLst>
              <a:ext uri="{FF2B5EF4-FFF2-40B4-BE49-F238E27FC236}">
                <a16:creationId xmlns:a16="http://schemas.microsoft.com/office/drawing/2014/main" id="{ED610267-0A04-B421-D735-587549F8467D}"/>
              </a:ext>
            </a:extLst>
          </p:cNvPr>
          <p:cNvSpPr txBox="1"/>
          <p:nvPr/>
        </p:nvSpPr>
        <p:spPr>
          <a:xfrm>
            <a:off x="9467849" y="-4207"/>
            <a:ext cx="2724151" cy="369332"/>
          </a:xfrm>
          <a:prstGeom prst="rect">
            <a:avLst/>
          </a:prstGeom>
          <a:noFill/>
        </p:spPr>
        <p:txBody>
          <a:bodyPr wrap="square" rtlCol="0">
            <a:spAutoFit/>
          </a:bodyPr>
          <a:lstStyle/>
          <a:p>
            <a:pPr algn="ctr"/>
            <a:r>
              <a:rPr lang="en-US" dirty="0">
                <a:solidFill>
                  <a:schemeClr val="tx1">
                    <a:lumMod val="50000"/>
                    <a:lumOff val="50000"/>
                  </a:schemeClr>
                </a:solidFill>
              </a:rPr>
              <a:t>4. Application to network</a:t>
            </a:r>
          </a:p>
        </p:txBody>
      </p:sp>
    </p:spTree>
    <p:extLst>
      <p:ext uri="{BB962C8B-B14F-4D97-AF65-F5344CB8AC3E}">
        <p14:creationId xmlns:p14="http://schemas.microsoft.com/office/powerpoint/2010/main" val="39248456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0263B-1431-C80D-34A6-6318958BE54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DE011E1-2F18-E3A6-2B2D-E60439F6C277}"/>
              </a:ext>
            </a:extLst>
          </p:cNvPr>
          <p:cNvSpPr>
            <a:spLocks noGrp="1"/>
          </p:cNvSpPr>
          <p:nvPr>
            <p:ph type="title"/>
          </p:nvPr>
        </p:nvSpPr>
        <p:spPr/>
        <p:txBody>
          <a:bodyPr/>
          <a:lstStyle/>
          <a:p>
            <a:pPr algn="ctr"/>
            <a:r>
              <a:rPr lang="en-US" dirty="0"/>
              <a:t>Gait control using neuromodulation</a:t>
            </a:r>
          </a:p>
        </p:txBody>
      </p:sp>
      <p:pic>
        <p:nvPicPr>
          <p:cNvPr id="4" name="Image 3" descr="Une image contenant cheval, dessin, Dessin d’enfant, croquis&#10;&#10;Description générée automatiquement">
            <a:extLst>
              <a:ext uri="{FF2B5EF4-FFF2-40B4-BE49-F238E27FC236}">
                <a16:creationId xmlns:a16="http://schemas.microsoft.com/office/drawing/2014/main" id="{4243BA12-A371-FF2F-57AA-361F8A22B986}"/>
              </a:ext>
            </a:extLst>
          </p:cNvPr>
          <p:cNvPicPr>
            <a:picLocks noChangeAspect="1"/>
          </p:cNvPicPr>
          <p:nvPr/>
        </p:nvPicPr>
        <p:blipFill>
          <a:blip r:embed="rId2"/>
          <a:stretch>
            <a:fillRect/>
          </a:stretch>
        </p:blipFill>
        <p:spPr>
          <a:xfrm>
            <a:off x="1051446" y="1355526"/>
            <a:ext cx="3941215" cy="2713374"/>
          </a:xfrm>
          <a:prstGeom prst="rect">
            <a:avLst/>
          </a:prstGeom>
          <a:ln w="19050">
            <a:noFill/>
          </a:ln>
        </p:spPr>
      </p:pic>
      <p:pic>
        <p:nvPicPr>
          <p:cNvPr id="5" name="Image 4" descr="Une image contenant cheval&#10;&#10;Description générée automatiquement">
            <a:extLst>
              <a:ext uri="{FF2B5EF4-FFF2-40B4-BE49-F238E27FC236}">
                <a16:creationId xmlns:a16="http://schemas.microsoft.com/office/drawing/2014/main" id="{69DF046F-ADB1-722F-5C9C-425780AE82CB}"/>
              </a:ext>
            </a:extLst>
          </p:cNvPr>
          <p:cNvPicPr>
            <a:picLocks noChangeAspect="1"/>
          </p:cNvPicPr>
          <p:nvPr/>
        </p:nvPicPr>
        <p:blipFill>
          <a:blip r:embed="rId3"/>
          <a:stretch>
            <a:fillRect/>
          </a:stretch>
        </p:blipFill>
        <p:spPr>
          <a:xfrm>
            <a:off x="1053023" y="4068900"/>
            <a:ext cx="3939638" cy="2713374"/>
          </a:xfrm>
          <a:prstGeom prst="rect">
            <a:avLst/>
          </a:prstGeom>
          <a:ln w="19050">
            <a:noFill/>
          </a:ln>
        </p:spPr>
      </p:pic>
      <p:sp>
        <p:nvSpPr>
          <p:cNvPr id="6" name="ZoneTexte 5">
            <a:extLst>
              <a:ext uri="{FF2B5EF4-FFF2-40B4-BE49-F238E27FC236}">
                <a16:creationId xmlns:a16="http://schemas.microsoft.com/office/drawing/2014/main" id="{E736EFE6-D373-3B92-637F-206E6B620EF5}"/>
              </a:ext>
            </a:extLst>
          </p:cNvPr>
          <p:cNvSpPr txBox="1"/>
          <p:nvPr/>
        </p:nvSpPr>
        <p:spPr>
          <a:xfrm>
            <a:off x="355395" y="1289182"/>
            <a:ext cx="1674159" cy="369332"/>
          </a:xfrm>
          <a:prstGeom prst="rect">
            <a:avLst/>
          </a:prstGeom>
          <a:noFill/>
        </p:spPr>
        <p:txBody>
          <a:bodyPr wrap="square" rtlCol="0">
            <a:spAutoFit/>
          </a:bodyPr>
          <a:lstStyle/>
          <a:p>
            <a:pPr algn="ctr"/>
            <a:r>
              <a:rPr lang="en-US" sz="1800" dirty="0">
                <a:latin typeface="Barlow" panose="00000500000000000000" pitchFamily="2" charset="0"/>
              </a:rPr>
              <a:t>Gallop</a:t>
            </a:r>
          </a:p>
        </p:txBody>
      </p:sp>
      <p:sp>
        <p:nvSpPr>
          <p:cNvPr id="7" name="ZoneTexte 6">
            <a:extLst>
              <a:ext uri="{FF2B5EF4-FFF2-40B4-BE49-F238E27FC236}">
                <a16:creationId xmlns:a16="http://schemas.microsoft.com/office/drawing/2014/main" id="{5C44D31C-46FA-5C93-3B67-8667CEB751E4}"/>
              </a:ext>
            </a:extLst>
          </p:cNvPr>
          <p:cNvSpPr txBox="1"/>
          <p:nvPr/>
        </p:nvSpPr>
        <p:spPr>
          <a:xfrm>
            <a:off x="355395" y="3950578"/>
            <a:ext cx="1674159" cy="369332"/>
          </a:xfrm>
          <a:prstGeom prst="rect">
            <a:avLst/>
          </a:prstGeom>
          <a:noFill/>
        </p:spPr>
        <p:txBody>
          <a:bodyPr wrap="square" rtlCol="0">
            <a:spAutoFit/>
          </a:bodyPr>
          <a:lstStyle/>
          <a:p>
            <a:pPr algn="ctr"/>
            <a:r>
              <a:rPr lang="en-US" sz="1800" dirty="0">
                <a:latin typeface="Barlow" panose="00000500000000000000" pitchFamily="2" charset="0"/>
              </a:rPr>
              <a:t>Trot</a:t>
            </a:r>
            <a:endParaRPr lang="en-US" dirty="0">
              <a:latin typeface="Barlow" panose="00000500000000000000" pitchFamily="2" charset="0"/>
            </a:endParaRPr>
          </a:p>
        </p:txBody>
      </p:sp>
      <p:pic>
        <p:nvPicPr>
          <p:cNvPr id="8" name="Image 7">
            <a:extLst>
              <a:ext uri="{FF2B5EF4-FFF2-40B4-BE49-F238E27FC236}">
                <a16:creationId xmlns:a16="http://schemas.microsoft.com/office/drawing/2014/main" id="{79043D2C-0E54-9041-E875-AA274B084755}"/>
              </a:ext>
            </a:extLst>
          </p:cNvPr>
          <p:cNvPicPr>
            <a:picLocks noChangeAspect="1"/>
          </p:cNvPicPr>
          <p:nvPr/>
        </p:nvPicPr>
        <p:blipFill>
          <a:blip r:embed="rId4"/>
          <a:stretch>
            <a:fillRect/>
          </a:stretch>
        </p:blipFill>
        <p:spPr>
          <a:xfrm>
            <a:off x="5688712" y="2301216"/>
            <a:ext cx="6026931" cy="3112426"/>
          </a:xfrm>
          <a:prstGeom prst="rect">
            <a:avLst/>
          </a:prstGeom>
          <a:ln w="19050">
            <a:noFill/>
          </a:ln>
        </p:spPr>
      </p:pic>
      <p:sp>
        <p:nvSpPr>
          <p:cNvPr id="3" name="Rectangle 2">
            <a:extLst>
              <a:ext uri="{FF2B5EF4-FFF2-40B4-BE49-F238E27FC236}">
                <a16:creationId xmlns:a16="http://schemas.microsoft.com/office/drawing/2014/main" id="{BED4F8EE-1263-FD7D-32D5-4371DE0FB2A6}"/>
              </a:ext>
            </a:extLst>
          </p:cNvPr>
          <p:cNvSpPr/>
          <p:nvPr/>
        </p:nvSpPr>
        <p:spPr>
          <a:xfrm>
            <a:off x="5518106" y="2301216"/>
            <a:ext cx="6197537" cy="3112426"/>
          </a:xfrm>
          <a:prstGeom prst="rect">
            <a:avLst/>
          </a:prstGeom>
          <a:solidFill>
            <a:schemeClr val="bg1">
              <a:lumMod val="10000"/>
              <a:alpha val="50000"/>
            </a:schemeClr>
          </a:solidFill>
          <a:ln>
            <a:solidFill>
              <a:schemeClr val="bg1">
                <a:lumMod val="1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0" name="Image 9" descr="Une image contenant clipart, Dessin d’enfant, illustration, cercle&#10;&#10;Description générée automatiquement">
            <a:extLst>
              <a:ext uri="{FF2B5EF4-FFF2-40B4-BE49-F238E27FC236}">
                <a16:creationId xmlns:a16="http://schemas.microsoft.com/office/drawing/2014/main" id="{0FB1C147-1928-1999-E0F7-FA3F40340C3B}"/>
              </a:ext>
            </a:extLst>
          </p:cNvPr>
          <p:cNvPicPr>
            <a:picLocks noChangeAspect="1"/>
          </p:cNvPicPr>
          <p:nvPr/>
        </p:nvPicPr>
        <p:blipFill>
          <a:blip r:embed="rId5"/>
          <a:stretch>
            <a:fillRect/>
          </a:stretch>
        </p:blipFill>
        <p:spPr>
          <a:xfrm>
            <a:off x="6031345" y="2983344"/>
            <a:ext cx="3851564" cy="2430297"/>
          </a:xfrm>
          <a:prstGeom prst="rect">
            <a:avLst/>
          </a:prstGeom>
        </p:spPr>
      </p:pic>
      <p:sp>
        <p:nvSpPr>
          <p:cNvPr id="13" name="ZoneTexte 12">
            <a:extLst>
              <a:ext uri="{FF2B5EF4-FFF2-40B4-BE49-F238E27FC236}">
                <a16:creationId xmlns:a16="http://schemas.microsoft.com/office/drawing/2014/main" id="{23280EC5-6FFA-6BF2-8210-9B6FCB591986}"/>
              </a:ext>
            </a:extLst>
          </p:cNvPr>
          <p:cNvSpPr txBox="1"/>
          <p:nvPr/>
        </p:nvSpPr>
        <p:spPr>
          <a:xfrm>
            <a:off x="9467849" y="-4207"/>
            <a:ext cx="2724151" cy="369332"/>
          </a:xfrm>
          <a:prstGeom prst="rect">
            <a:avLst/>
          </a:prstGeom>
          <a:noFill/>
        </p:spPr>
        <p:txBody>
          <a:bodyPr wrap="square" rtlCol="0">
            <a:spAutoFit/>
          </a:bodyPr>
          <a:lstStyle/>
          <a:p>
            <a:pPr algn="ctr"/>
            <a:r>
              <a:rPr lang="en-US" dirty="0">
                <a:solidFill>
                  <a:schemeClr val="tx1">
                    <a:lumMod val="50000"/>
                    <a:lumOff val="50000"/>
                  </a:schemeClr>
                </a:solidFill>
              </a:rPr>
              <a:t>4. Application to network</a:t>
            </a:r>
          </a:p>
        </p:txBody>
      </p:sp>
    </p:spTree>
    <p:extLst>
      <p:ext uri="{BB962C8B-B14F-4D97-AF65-F5344CB8AC3E}">
        <p14:creationId xmlns:p14="http://schemas.microsoft.com/office/powerpoint/2010/main" val="19295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52E0650-2F86-47CB-B4B0-DE1C08FBA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882" y="6202941"/>
            <a:ext cx="6318235" cy="501016"/>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BEDDDC07-2066-D9C7-22E6-0C1331E553DC}"/>
              </a:ext>
            </a:extLst>
          </p:cNvPr>
          <p:cNvSpPr>
            <a:spLocks noGrp="1"/>
          </p:cNvSpPr>
          <p:nvPr>
            <p:ph type="title"/>
          </p:nvPr>
        </p:nvSpPr>
        <p:spPr/>
        <p:txBody>
          <a:bodyPr/>
          <a:lstStyle/>
          <a:p>
            <a:pPr algn="ctr"/>
            <a:r>
              <a:rPr lang="en-US" dirty="0"/>
              <a:t>Conductance based models are </a:t>
            </a:r>
            <a:br>
              <a:rPr lang="en-US" dirty="0"/>
            </a:br>
            <a:r>
              <a:rPr lang="en-US" dirty="0"/>
              <a:t>composed of ion channels</a:t>
            </a:r>
          </a:p>
        </p:txBody>
      </p:sp>
      <p:pic>
        <p:nvPicPr>
          <p:cNvPr id="13" name="Image 12" descr="Une image contenant noir, obscurité&#10;&#10;Description générée automatiquement">
            <a:extLst>
              <a:ext uri="{FF2B5EF4-FFF2-40B4-BE49-F238E27FC236}">
                <a16:creationId xmlns:a16="http://schemas.microsoft.com/office/drawing/2014/main" id="{32C9B243-6658-4A8B-AC1B-1FA1D613149E}"/>
              </a:ext>
            </a:extLst>
          </p:cNvPr>
          <p:cNvPicPr>
            <a:picLocks noChangeAspect="1"/>
          </p:cNvPicPr>
          <p:nvPr/>
        </p:nvPicPr>
        <p:blipFill>
          <a:blip r:embed="rId4"/>
          <a:stretch>
            <a:fillRect/>
          </a:stretch>
        </p:blipFill>
        <p:spPr>
          <a:xfrm>
            <a:off x="2631421" y="3116717"/>
            <a:ext cx="6318234" cy="2977297"/>
          </a:xfrm>
          <a:prstGeom prst="rect">
            <a:avLst/>
          </a:prstGeom>
        </p:spPr>
      </p:pic>
      <p:grpSp>
        <p:nvGrpSpPr>
          <p:cNvPr id="14" name="Groupe 13">
            <a:extLst>
              <a:ext uri="{FF2B5EF4-FFF2-40B4-BE49-F238E27FC236}">
                <a16:creationId xmlns:a16="http://schemas.microsoft.com/office/drawing/2014/main" id="{18F8B837-EB6E-20B1-B007-DD877B6E8DEE}"/>
              </a:ext>
            </a:extLst>
          </p:cNvPr>
          <p:cNvGrpSpPr>
            <a:grpSpLocks noChangeAspect="1"/>
          </p:cNvGrpSpPr>
          <p:nvPr/>
        </p:nvGrpSpPr>
        <p:grpSpPr>
          <a:xfrm>
            <a:off x="4131361" y="957308"/>
            <a:ext cx="3929278" cy="3392790"/>
            <a:chOff x="146716" y="1366810"/>
            <a:chExt cx="2855457" cy="2465584"/>
          </a:xfrm>
        </p:grpSpPr>
        <p:pic>
          <p:nvPicPr>
            <p:cNvPr id="15" name="Image 14">
              <a:extLst>
                <a:ext uri="{FF2B5EF4-FFF2-40B4-BE49-F238E27FC236}">
                  <a16:creationId xmlns:a16="http://schemas.microsoft.com/office/drawing/2014/main" id="{0FF8FE59-961E-65D0-7C8D-1E06616912F7}"/>
                </a:ext>
              </a:extLst>
            </p:cNvPr>
            <p:cNvPicPr>
              <a:picLocks noChangeAspect="1"/>
            </p:cNvPicPr>
            <p:nvPr/>
          </p:nvPicPr>
          <p:blipFill rotWithShape="1">
            <a:blip r:embed="rId5"/>
            <a:srcRect l="4554" r="60741"/>
            <a:stretch/>
          </p:blipFill>
          <p:spPr>
            <a:xfrm>
              <a:off x="146716" y="1366810"/>
              <a:ext cx="1221331" cy="2463362"/>
            </a:xfrm>
            <a:prstGeom prst="rect">
              <a:avLst/>
            </a:prstGeom>
          </p:spPr>
        </p:pic>
        <p:pic>
          <p:nvPicPr>
            <p:cNvPr id="16" name="Image 15">
              <a:extLst>
                <a:ext uri="{FF2B5EF4-FFF2-40B4-BE49-F238E27FC236}">
                  <a16:creationId xmlns:a16="http://schemas.microsoft.com/office/drawing/2014/main" id="{160CF138-8AD4-E407-2786-2E11A28E7FF1}"/>
                </a:ext>
              </a:extLst>
            </p:cNvPr>
            <p:cNvPicPr>
              <a:picLocks noChangeAspect="1"/>
            </p:cNvPicPr>
            <p:nvPr/>
          </p:nvPicPr>
          <p:blipFill rotWithShape="1">
            <a:blip r:embed="rId5"/>
            <a:srcRect l="46072" r="19222"/>
            <a:stretch/>
          </p:blipFill>
          <p:spPr>
            <a:xfrm>
              <a:off x="1780842" y="1369032"/>
              <a:ext cx="1221331" cy="2463362"/>
            </a:xfrm>
            <a:prstGeom prst="rect">
              <a:avLst/>
            </a:prstGeom>
          </p:spPr>
        </p:pic>
        <p:pic>
          <p:nvPicPr>
            <p:cNvPr id="17" name="Image 16" descr="Une image contenant noir, obscurité&#10;&#10;Description générée automatiquement">
              <a:extLst>
                <a:ext uri="{FF2B5EF4-FFF2-40B4-BE49-F238E27FC236}">
                  <a16:creationId xmlns:a16="http://schemas.microsoft.com/office/drawing/2014/main" id="{4F70C024-3194-8897-A267-939FFA1CA0F3}"/>
                </a:ext>
              </a:extLst>
            </p:cNvPr>
            <p:cNvPicPr>
              <a:picLocks noChangeAspect="1"/>
            </p:cNvPicPr>
            <p:nvPr/>
          </p:nvPicPr>
          <p:blipFill rotWithShape="1">
            <a:blip r:embed="rId4"/>
            <a:srcRect l="58994" t="39446" r="34015" b="55167"/>
            <a:stretch/>
          </p:blipFill>
          <p:spPr>
            <a:xfrm>
              <a:off x="1385126" y="2398162"/>
              <a:ext cx="378637" cy="137479"/>
            </a:xfrm>
            <a:prstGeom prst="rect">
              <a:avLst/>
            </a:prstGeom>
          </p:spPr>
        </p:pic>
      </p:grpSp>
      <p:sp>
        <p:nvSpPr>
          <p:cNvPr id="18" name="Rectangle 17">
            <a:extLst>
              <a:ext uri="{FF2B5EF4-FFF2-40B4-BE49-F238E27FC236}">
                <a16:creationId xmlns:a16="http://schemas.microsoft.com/office/drawing/2014/main" id="{709683B7-2075-CF37-4BBE-F638E6AFA29B}"/>
              </a:ext>
            </a:extLst>
          </p:cNvPr>
          <p:cNvSpPr/>
          <p:nvPr/>
        </p:nvSpPr>
        <p:spPr>
          <a:xfrm>
            <a:off x="4956243" y="3942403"/>
            <a:ext cx="1502135" cy="936660"/>
          </a:xfrm>
          <a:prstGeom prst="rect">
            <a:avLst/>
          </a:prstGeom>
          <a:solidFill>
            <a:srgbClr val="D293A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Rectangle 18">
            <a:extLst>
              <a:ext uri="{FF2B5EF4-FFF2-40B4-BE49-F238E27FC236}">
                <a16:creationId xmlns:a16="http://schemas.microsoft.com/office/drawing/2014/main" id="{C51FCEE9-13EE-FE17-07AB-CFEC133B54A8}"/>
              </a:ext>
            </a:extLst>
          </p:cNvPr>
          <p:cNvSpPr/>
          <p:nvPr/>
        </p:nvSpPr>
        <p:spPr>
          <a:xfrm>
            <a:off x="4275247" y="2040022"/>
            <a:ext cx="592028" cy="882625"/>
          </a:xfrm>
          <a:prstGeom prst="rect">
            <a:avLst/>
          </a:prstGeom>
          <a:solidFill>
            <a:srgbClr val="D293A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0" name="Rectangle 19">
            <a:extLst>
              <a:ext uri="{FF2B5EF4-FFF2-40B4-BE49-F238E27FC236}">
                <a16:creationId xmlns:a16="http://schemas.microsoft.com/office/drawing/2014/main" id="{3EB61577-B33B-2FA6-918C-65EF720CCB64}"/>
              </a:ext>
            </a:extLst>
          </p:cNvPr>
          <p:cNvSpPr/>
          <p:nvPr/>
        </p:nvSpPr>
        <p:spPr>
          <a:xfrm>
            <a:off x="6742393" y="3942403"/>
            <a:ext cx="1420531" cy="936660"/>
          </a:xfrm>
          <a:prstGeom prst="rect">
            <a:avLst/>
          </a:prstGeom>
          <a:solidFill>
            <a:srgbClr val="E4AB8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Rectangle 20">
            <a:extLst>
              <a:ext uri="{FF2B5EF4-FFF2-40B4-BE49-F238E27FC236}">
                <a16:creationId xmlns:a16="http://schemas.microsoft.com/office/drawing/2014/main" id="{17A76C98-4E39-5FE2-374C-C54400FC5D00}"/>
              </a:ext>
            </a:extLst>
          </p:cNvPr>
          <p:cNvSpPr/>
          <p:nvPr/>
        </p:nvSpPr>
        <p:spPr>
          <a:xfrm>
            <a:off x="7331434" y="2007926"/>
            <a:ext cx="671660" cy="1173743"/>
          </a:xfrm>
          <a:prstGeom prst="rect">
            <a:avLst/>
          </a:prstGeom>
          <a:solidFill>
            <a:srgbClr val="E4AB8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22" name="Connecteur droit 21">
            <a:extLst>
              <a:ext uri="{FF2B5EF4-FFF2-40B4-BE49-F238E27FC236}">
                <a16:creationId xmlns:a16="http://schemas.microsoft.com/office/drawing/2014/main" id="{27FAEFAF-8E2C-4050-259F-1C182663F46F}"/>
              </a:ext>
            </a:extLst>
          </p:cNvPr>
          <p:cNvCxnSpPr>
            <a:cxnSpLocks/>
            <a:stCxn id="15" idx="1"/>
          </p:cNvCxnSpPr>
          <p:nvPr/>
        </p:nvCxnSpPr>
        <p:spPr>
          <a:xfrm flipH="1">
            <a:off x="3597081" y="2652174"/>
            <a:ext cx="534280" cy="1043526"/>
          </a:xfrm>
          <a:prstGeom prst="line">
            <a:avLst/>
          </a:prstGeom>
          <a:ln w="19050">
            <a:solidFill>
              <a:schemeClr val="bg1">
                <a:lumMod val="10000"/>
              </a:schemeClr>
            </a:solidFill>
            <a:prstDash val="sysDot"/>
          </a:ln>
        </p:spPr>
        <p:style>
          <a:lnRef idx="1">
            <a:schemeClr val="dk1"/>
          </a:lnRef>
          <a:fillRef idx="0">
            <a:schemeClr val="dk1"/>
          </a:fillRef>
          <a:effectRef idx="0">
            <a:schemeClr val="dk1"/>
          </a:effectRef>
          <a:fontRef idx="minor">
            <a:schemeClr val="tx1"/>
          </a:fontRef>
        </p:style>
      </p:cxnSp>
      <p:cxnSp>
        <p:nvCxnSpPr>
          <p:cNvPr id="23" name="Connecteur droit 22">
            <a:extLst>
              <a:ext uri="{FF2B5EF4-FFF2-40B4-BE49-F238E27FC236}">
                <a16:creationId xmlns:a16="http://schemas.microsoft.com/office/drawing/2014/main" id="{77A8AF5A-48E3-3ABC-6385-F5EA90BF2FA7}"/>
              </a:ext>
            </a:extLst>
          </p:cNvPr>
          <p:cNvCxnSpPr>
            <a:cxnSpLocks/>
            <a:stCxn id="16" idx="3"/>
          </p:cNvCxnSpPr>
          <p:nvPr/>
        </p:nvCxnSpPr>
        <p:spPr>
          <a:xfrm>
            <a:off x="8060639" y="2655232"/>
            <a:ext cx="555230" cy="1040468"/>
          </a:xfrm>
          <a:prstGeom prst="line">
            <a:avLst/>
          </a:prstGeom>
          <a:ln w="19050">
            <a:solidFill>
              <a:schemeClr val="bg1">
                <a:lumMod val="10000"/>
              </a:schemeClr>
            </a:solidFill>
            <a:prstDash val="sysDot"/>
          </a:ln>
        </p:spPr>
        <p:style>
          <a:lnRef idx="1">
            <a:schemeClr val="dk1"/>
          </a:lnRef>
          <a:fillRef idx="0">
            <a:schemeClr val="dk1"/>
          </a:fillRef>
          <a:effectRef idx="0">
            <a:schemeClr val="dk1"/>
          </a:effectRef>
          <a:fontRef idx="minor">
            <a:schemeClr val="tx1"/>
          </a:fontRef>
        </p:style>
      </p:cxnSp>
      <p:sp>
        <p:nvSpPr>
          <p:cNvPr id="3" name="ZoneTexte 2">
            <a:extLst>
              <a:ext uri="{FF2B5EF4-FFF2-40B4-BE49-F238E27FC236}">
                <a16:creationId xmlns:a16="http://schemas.microsoft.com/office/drawing/2014/main" id="{94698358-5A09-E5A7-3101-F30B06D1F378}"/>
              </a:ext>
            </a:extLst>
          </p:cNvPr>
          <p:cNvSpPr txBox="1"/>
          <p:nvPr/>
        </p:nvSpPr>
        <p:spPr>
          <a:xfrm>
            <a:off x="11459740" y="6488668"/>
            <a:ext cx="732260" cy="369332"/>
          </a:xfrm>
          <a:prstGeom prst="rect">
            <a:avLst/>
          </a:prstGeom>
          <a:noFill/>
        </p:spPr>
        <p:txBody>
          <a:bodyPr wrap="square" rtlCol="0">
            <a:spAutoFit/>
          </a:bodyPr>
          <a:lstStyle/>
          <a:p>
            <a:pPr algn="r"/>
            <a:r>
              <a:rPr lang="en-US" dirty="0">
                <a:solidFill>
                  <a:schemeClr val="tx1">
                    <a:lumMod val="50000"/>
                    <a:lumOff val="50000"/>
                  </a:schemeClr>
                </a:solidFill>
              </a:rPr>
              <a:t>10</a:t>
            </a:r>
          </a:p>
        </p:txBody>
      </p:sp>
      <p:sp>
        <p:nvSpPr>
          <p:cNvPr id="5" name="Rectangle 4">
            <a:extLst>
              <a:ext uri="{FF2B5EF4-FFF2-40B4-BE49-F238E27FC236}">
                <a16:creationId xmlns:a16="http://schemas.microsoft.com/office/drawing/2014/main" id="{BC9ACBF1-9017-A334-1A54-1A9A8F4F77ED}"/>
              </a:ext>
            </a:extLst>
          </p:cNvPr>
          <p:cNvSpPr/>
          <p:nvPr/>
        </p:nvSpPr>
        <p:spPr>
          <a:xfrm>
            <a:off x="5127251" y="6180971"/>
            <a:ext cx="830203" cy="569916"/>
          </a:xfrm>
          <a:prstGeom prst="rect">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65748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4CDC0-B32C-AF0C-53BC-86F26F09934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C25CBEF-F169-DBE6-164A-61EDEE4CFC42}"/>
              </a:ext>
            </a:extLst>
          </p:cNvPr>
          <p:cNvSpPr>
            <a:spLocks noGrp="1"/>
          </p:cNvSpPr>
          <p:nvPr>
            <p:ph type="title"/>
          </p:nvPr>
        </p:nvSpPr>
        <p:spPr/>
        <p:txBody>
          <a:bodyPr/>
          <a:lstStyle/>
          <a:p>
            <a:pPr algn="ctr"/>
            <a:r>
              <a:rPr lang="en-US" dirty="0"/>
              <a:t>Gait control using neuromodulation</a:t>
            </a:r>
          </a:p>
        </p:txBody>
      </p:sp>
      <p:pic>
        <p:nvPicPr>
          <p:cNvPr id="4" name="Image 3" descr="Une image contenant cheval, dessin, Dessin d’enfant, croquis&#10;&#10;Description générée automatiquement">
            <a:extLst>
              <a:ext uri="{FF2B5EF4-FFF2-40B4-BE49-F238E27FC236}">
                <a16:creationId xmlns:a16="http://schemas.microsoft.com/office/drawing/2014/main" id="{795AAF91-FB3A-2A01-074D-A735A5BE4CA2}"/>
              </a:ext>
            </a:extLst>
          </p:cNvPr>
          <p:cNvPicPr>
            <a:picLocks noChangeAspect="1"/>
          </p:cNvPicPr>
          <p:nvPr/>
        </p:nvPicPr>
        <p:blipFill>
          <a:blip r:embed="rId2"/>
          <a:stretch>
            <a:fillRect/>
          </a:stretch>
        </p:blipFill>
        <p:spPr>
          <a:xfrm>
            <a:off x="1051446" y="1355526"/>
            <a:ext cx="3941215" cy="2713374"/>
          </a:xfrm>
          <a:prstGeom prst="rect">
            <a:avLst/>
          </a:prstGeom>
          <a:ln w="19050">
            <a:noFill/>
          </a:ln>
        </p:spPr>
      </p:pic>
      <p:pic>
        <p:nvPicPr>
          <p:cNvPr id="5" name="Image 4" descr="Une image contenant cheval&#10;&#10;Description générée automatiquement">
            <a:extLst>
              <a:ext uri="{FF2B5EF4-FFF2-40B4-BE49-F238E27FC236}">
                <a16:creationId xmlns:a16="http://schemas.microsoft.com/office/drawing/2014/main" id="{3FE1ECB5-664F-A661-9386-7533E8DCA15E}"/>
              </a:ext>
            </a:extLst>
          </p:cNvPr>
          <p:cNvPicPr>
            <a:picLocks noChangeAspect="1"/>
          </p:cNvPicPr>
          <p:nvPr/>
        </p:nvPicPr>
        <p:blipFill>
          <a:blip r:embed="rId3"/>
          <a:stretch>
            <a:fillRect/>
          </a:stretch>
        </p:blipFill>
        <p:spPr>
          <a:xfrm>
            <a:off x="1053023" y="4068900"/>
            <a:ext cx="3939638" cy="2713374"/>
          </a:xfrm>
          <a:prstGeom prst="rect">
            <a:avLst/>
          </a:prstGeom>
          <a:ln w="19050">
            <a:noFill/>
          </a:ln>
        </p:spPr>
      </p:pic>
      <p:sp>
        <p:nvSpPr>
          <p:cNvPr id="6" name="ZoneTexte 5">
            <a:extLst>
              <a:ext uri="{FF2B5EF4-FFF2-40B4-BE49-F238E27FC236}">
                <a16:creationId xmlns:a16="http://schemas.microsoft.com/office/drawing/2014/main" id="{2A7E46DD-4155-5CD5-961B-988408F838B1}"/>
              </a:ext>
            </a:extLst>
          </p:cNvPr>
          <p:cNvSpPr txBox="1"/>
          <p:nvPr/>
        </p:nvSpPr>
        <p:spPr>
          <a:xfrm>
            <a:off x="355395" y="1289182"/>
            <a:ext cx="1674159" cy="369332"/>
          </a:xfrm>
          <a:prstGeom prst="rect">
            <a:avLst/>
          </a:prstGeom>
          <a:noFill/>
        </p:spPr>
        <p:txBody>
          <a:bodyPr wrap="square" rtlCol="0">
            <a:spAutoFit/>
          </a:bodyPr>
          <a:lstStyle/>
          <a:p>
            <a:pPr algn="ctr"/>
            <a:r>
              <a:rPr lang="en-US" sz="1800" dirty="0">
                <a:latin typeface="Barlow" panose="00000500000000000000" pitchFamily="2" charset="0"/>
              </a:rPr>
              <a:t>Gallop</a:t>
            </a:r>
          </a:p>
        </p:txBody>
      </p:sp>
      <p:sp>
        <p:nvSpPr>
          <p:cNvPr id="7" name="ZoneTexte 6">
            <a:extLst>
              <a:ext uri="{FF2B5EF4-FFF2-40B4-BE49-F238E27FC236}">
                <a16:creationId xmlns:a16="http://schemas.microsoft.com/office/drawing/2014/main" id="{E991F6A7-83B7-7DEE-01B2-43C4EFECA57D}"/>
              </a:ext>
            </a:extLst>
          </p:cNvPr>
          <p:cNvSpPr txBox="1"/>
          <p:nvPr/>
        </p:nvSpPr>
        <p:spPr>
          <a:xfrm>
            <a:off x="355395" y="3950578"/>
            <a:ext cx="1674159" cy="369332"/>
          </a:xfrm>
          <a:prstGeom prst="rect">
            <a:avLst/>
          </a:prstGeom>
          <a:noFill/>
        </p:spPr>
        <p:txBody>
          <a:bodyPr wrap="square" rtlCol="0">
            <a:spAutoFit/>
          </a:bodyPr>
          <a:lstStyle/>
          <a:p>
            <a:pPr algn="ctr"/>
            <a:r>
              <a:rPr lang="en-US" sz="1800" dirty="0">
                <a:latin typeface="Barlow" panose="00000500000000000000" pitchFamily="2" charset="0"/>
              </a:rPr>
              <a:t>Trot</a:t>
            </a:r>
            <a:endParaRPr lang="en-US" dirty="0">
              <a:latin typeface="Barlow" panose="00000500000000000000" pitchFamily="2" charset="0"/>
            </a:endParaRPr>
          </a:p>
        </p:txBody>
      </p:sp>
      <p:pic>
        <p:nvPicPr>
          <p:cNvPr id="8" name="Image 7">
            <a:extLst>
              <a:ext uri="{FF2B5EF4-FFF2-40B4-BE49-F238E27FC236}">
                <a16:creationId xmlns:a16="http://schemas.microsoft.com/office/drawing/2014/main" id="{51092B23-9DBD-CD75-8504-87542785F481}"/>
              </a:ext>
            </a:extLst>
          </p:cNvPr>
          <p:cNvPicPr>
            <a:picLocks noChangeAspect="1"/>
          </p:cNvPicPr>
          <p:nvPr/>
        </p:nvPicPr>
        <p:blipFill>
          <a:blip r:embed="rId4"/>
          <a:stretch>
            <a:fillRect/>
          </a:stretch>
        </p:blipFill>
        <p:spPr>
          <a:xfrm>
            <a:off x="5688712" y="2301216"/>
            <a:ext cx="6026931" cy="3112426"/>
          </a:xfrm>
          <a:prstGeom prst="rect">
            <a:avLst/>
          </a:prstGeom>
          <a:ln w="19050">
            <a:noFill/>
          </a:ln>
        </p:spPr>
      </p:pic>
      <p:sp>
        <p:nvSpPr>
          <p:cNvPr id="11" name="ZoneTexte 10">
            <a:extLst>
              <a:ext uri="{FF2B5EF4-FFF2-40B4-BE49-F238E27FC236}">
                <a16:creationId xmlns:a16="http://schemas.microsoft.com/office/drawing/2014/main" id="{F9C6488C-BC21-8011-3CE0-CA1E1C7F2C72}"/>
              </a:ext>
            </a:extLst>
          </p:cNvPr>
          <p:cNvSpPr txBox="1"/>
          <p:nvPr/>
        </p:nvSpPr>
        <p:spPr>
          <a:xfrm>
            <a:off x="9467849" y="-4207"/>
            <a:ext cx="2724151" cy="369332"/>
          </a:xfrm>
          <a:prstGeom prst="rect">
            <a:avLst/>
          </a:prstGeom>
          <a:noFill/>
        </p:spPr>
        <p:txBody>
          <a:bodyPr wrap="square" rtlCol="0">
            <a:spAutoFit/>
          </a:bodyPr>
          <a:lstStyle/>
          <a:p>
            <a:pPr algn="ctr"/>
            <a:r>
              <a:rPr lang="en-US" dirty="0">
                <a:solidFill>
                  <a:schemeClr val="tx1">
                    <a:lumMod val="50000"/>
                    <a:lumOff val="50000"/>
                  </a:schemeClr>
                </a:solidFill>
              </a:rPr>
              <a:t>4. Application to network</a:t>
            </a:r>
          </a:p>
        </p:txBody>
      </p:sp>
    </p:spTree>
    <p:extLst>
      <p:ext uri="{BB962C8B-B14F-4D97-AF65-F5344CB8AC3E}">
        <p14:creationId xmlns:p14="http://schemas.microsoft.com/office/powerpoint/2010/main" val="17618210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B0661-8230-F095-FA5F-0BA1DC72EC37}"/>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03DBBF8F-DE72-AB42-BB7D-7E40B829C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0940" y="4235092"/>
            <a:ext cx="3381985" cy="1126788"/>
          </a:xfrm>
          <a:prstGeom prst="rect">
            <a:avLst/>
          </a:prstGeom>
        </p:spPr>
      </p:pic>
      <p:pic>
        <p:nvPicPr>
          <p:cNvPr id="17" name="Image 16" descr="Une image contenant Police, typographie, conception&#10;&#10;Description générée automatiquement">
            <a:extLst>
              <a:ext uri="{FF2B5EF4-FFF2-40B4-BE49-F238E27FC236}">
                <a16:creationId xmlns:a16="http://schemas.microsoft.com/office/drawing/2014/main" id="{063F5E4C-2FFB-18AD-0FCC-8F7CE8E49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0939" y="5361881"/>
            <a:ext cx="3381985" cy="1126787"/>
          </a:xfrm>
          <a:prstGeom prst="rect">
            <a:avLst/>
          </a:prstGeom>
        </p:spPr>
      </p:pic>
      <p:sp>
        <p:nvSpPr>
          <p:cNvPr id="2" name="Titre 1">
            <a:extLst>
              <a:ext uri="{FF2B5EF4-FFF2-40B4-BE49-F238E27FC236}">
                <a16:creationId xmlns:a16="http://schemas.microsoft.com/office/drawing/2014/main" id="{394B54E1-370F-B7A3-ECB0-CFF9EDF6C773}"/>
              </a:ext>
            </a:extLst>
          </p:cNvPr>
          <p:cNvSpPr>
            <a:spLocks noGrp="1"/>
          </p:cNvSpPr>
          <p:nvPr>
            <p:ph type="title"/>
          </p:nvPr>
        </p:nvSpPr>
        <p:spPr/>
        <p:txBody>
          <a:bodyPr/>
          <a:lstStyle/>
          <a:p>
            <a:pPr algn="ctr"/>
            <a:r>
              <a:rPr lang="en-US" dirty="0"/>
              <a:t>Neuromodulated gait control is robust against neuronal degeneracy</a:t>
            </a:r>
          </a:p>
        </p:txBody>
      </p:sp>
      <p:pic>
        <p:nvPicPr>
          <p:cNvPr id="8" name="Image 7" descr="Une image contenant texte, capture d’écran, diagramme, conception&#10;&#10;Description générée automatiquement">
            <a:extLst>
              <a:ext uri="{FF2B5EF4-FFF2-40B4-BE49-F238E27FC236}">
                <a16:creationId xmlns:a16="http://schemas.microsoft.com/office/drawing/2014/main" id="{9AE1DB22-0B16-6DC1-22EF-BDFAA68B361C}"/>
              </a:ext>
            </a:extLst>
          </p:cNvPr>
          <p:cNvPicPr>
            <a:picLocks noChangeAspect="1"/>
          </p:cNvPicPr>
          <p:nvPr/>
        </p:nvPicPr>
        <p:blipFill>
          <a:blip r:embed="rId4">
            <a:extLst>
              <a:ext uri="{28A0092B-C50C-407E-A947-70E740481C1C}">
                <a14:useLocalDpi xmlns:a14="http://schemas.microsoft.com/office/drawing/2010/main" val="0"/>
              </a:ext>
            </a:extLst>
          </a:blip>
          <a:srcRect l="56054" t="49607"/>
          <a:stretch/>
        </p:blipFill>
        <p:spPr>
          <a:xfrm>
            <a:off x="6227022" y="1660909"/>
            <a:ext cx="3907589" cy="2745712"/>
          </a:xfrm>
          <a:prstGeom prst="rect">
            <a:avLst/>
          </a:prstGeom>
        </p:spPr>
      </p:pic>
      <p:pic>
        <p:nvPicPr>
          <p:cNvPr id="9" name="Image 8">
            <a:extLst>
              <a:ext uri="{FF2B5EF4-FFF2-40B4-BE49-F238E27FC236}">
                <a16:creationId xmlns:a16="http://schemas.microsoft.com/office/drawing/2014/main" id="{72F32553-391B-FBA1-84F4-4F80EE2D6CAC}"/>
              </a:ext>
            </a:extLst>
          </p:cNvPr>
          <p:cNvPicPr>
            <a:picLocks noChangeAspect="1"/>
          </p:cNvPicPr>
          <p:nvPr/>
        </p:nvPicPr>
        <p:blipFill>
          <a:blip r:embed="rId5"/>
          <a:stretch>
            <a:fillRect/>
          </a:stretch>
        </p:blipFill>
        <p:spPr>
          <a:xfrm>
            <a:off x="1137121" y="1819345"/>
            <a:ext cx="3808749" cy="1966913"/>
          </a:xfrm>
          <a:prstGeom prst="rect">
            <a:avLst/>
          </a:prstGeom>
          <a:ln w="19050">
            <a:noFill/>
          </a:ln>
        </p:spPr>
      </p:pic>
      <p:sp>
        <p:nvSpPr>
          <p:cNvPr id="5" name="ZoneTexte 4">
            <a:extLst>
              <a:ext uri="{FF2B5EF4-FFF2-40B4-BE49-F238E27FC236}">
                <a16:creationId xmlns:a16="http://schemas.microsoft.com/office/drawing/2014/main" id="{0A75494A-E9DD-CDDF-8F6B-CDF07688CA51}"/>
              </a:ext>
            </a:extLst>
          </p:cNvPr>
          <p:cNvSpPr txBox="1"/>
          <p:nvPr/>
        </p:nvSpPr>
        <p:spPr>
          <a:xfrm>
            <a:off x="9467849" y="-4207"/>
            <a:ext cx="2724151" cy="369332"/>
          </a:xfrm>
          <a:prstGeom prst="rect">
            <a:avLst/>
          </a:prstGeom>
          <a:noFill/>
        </p:spPr>
        <p:txBody>
          <a:bodyPr wrap="square" rtlCol="0">
            <a:spAutoFit/>
          </a:bodyPr>
          <a:lstStyle/>
          <a:p>
            <a:pPr algn="ctr"/>
            <a:r>
              <a:rPr lang="en-US" dirty="0">
                <a:solidFill>
                  <a:schemeClr val="tx1">
                    <a:lumMod val="50000"/>
                    <a:lumOff val="50000"/>
                  </a:schemeClr>
                </a:solidFill>
              </a:rPr>
              <a:t>4. Application to network</a:t>
            </a:r>
          </a:p>
        </p:txBody>
      </p:sp>
      <p:pic>
        <p:nvPicPr>
          <p:cNvPr id="7" name="Image 6" descr="Une image contenant conception, typographie&#10;&#10;Description générée automatiquement avec une confiance moyenne">
            <a:extLst>
              <a:ext uri="{FF2B5EF4-FFF2-40B4-BE49-F238E27FC236}">
                <a16:creationId xmlns:a16="http://schemas.microsoft.com/office/drawing/2014/main" id="{C3E89885-81F6-966C-E93B-FFD6EB9E9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3867" y="4235091"/>
            <a:ext cx="3381988" cy="1126789"/>
          </a:xfrm>
          <a:prstGeom prst="rect">
            <a:avLst/>
          </a:prstGeom>
        </p:spPr>
      </p:pic>
      <p:pic>
        <p:nvPicPr>
          <p:cNvPr id="13" name="Image 12" descr="Une image contenant ligne&#10;&#10;Description générée automatiquement">
            <a:extLst>
              <a:ext uri="{FF2B5EF4-FFF2-40B4-BE49-F238E27FC236}">
                <a16:creationId xmlns:a16="http://schemas.microsoft.com/office/drawing/2014/main" id="{0F850345-7B55-33AE-983B-67F2224982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3866" y="5361880"/>
            <a:ext cx="3381989" cy="1126788"/>
          </a:xfrm>
          <a:prstGeom prst="rect">
            <a:avLst/>
          </a:prstGeom>
        </p:spPr>
      </p:pic>
      <p:cxnSp>
        <p:nvCxnSpPr>
          <p:cNvPr id="19" name="Connecteur droit 18">
            <a:extLst>
              <a:ext uri="{FF2B5EF4-FFF2-40B4-BE49-F238E27FC236}">
                <a16:creationId xmlns:a16="http://schemas.microsoft.com/office/drawing/2014/main" id="{E91031DF-9B19-3A5A-86DD-6202FEAFB71E}"/>
              </a:ext>
            </a:extLst>
          </p:cNvPr>
          <p:cNvCxnSpPr/>
          <p:nvPr/>
        </p:nvCxnSpPr>
        <p:spPr>
          <a:xfrm>
            <a:off x="7419975" y="3429000"/>
            <a:ext cx="0" cy="885825"/>
          </a:xfrm>
          <a:prstGeom prst="line">
            <a:avLst/>
          </a:prstGeom>
        </p:spPr>
        <p:style>
          <a:lnRef idx="2">
            <a:schemeClr val="dk1"/>
          </a:lnRef>
          <a:fillRef idx="0">
            <a:schemeClr val="dk1"/>
          </a:fillRef>
          <a:effectRef idx="1">
            <a:schemeClr val="dk1"/>
          </a:effectRef>
          <a:fontRef idx="minor">
            <a:schemeClr val="tx1"/>
          </a:fontRef>
        </p:style>
      </p:cxnSp>
      <p:cxnSp>
        <p:nvCxnSpPr>
          <p:cNvPr id="20" name="Connecteur droit 19">
            <a:extLst>
              <a:ext uri="{FF2B5EF4-FFF2-40B4-BE49-F238E27FC236}">
                <a16:creationId xmlns:a16="http://schemas.microsoft.com/office/drawing/2014/main" id="{BEE25275-67E9-C590-FE20-4FD24E1BB73F}"/>
              </a:ext>
            </a:extLst>
          </p:cNvPr>
          <p:cNvCxnSpPr>
            <a:cxnSpLocks/>
          </p:cNvCxnSpPr>
          <p:nvPr/>
        </p:nvCxnSpPr>
        <p:spPr>
          <a:xfrm>
            <a:off x="8734425" y="3424308"/>
            <a:ext cx="0" cy="890517"/>
          </a:xfrm>
          <a:prstGeom prst="line">
            <a:avLst/>
          </a:prstGeom>
        </p:spPr>
        <p:style>
          <a:lnRef idx="2">
            <a:schemeClr val="dk1"/>
          </a:lnRef>
          <a:fillRef idx="0">
            <a:schemeClr val="dk1"/>
          </a:fillRef>
          <a:effectRef idx="1">
            <a:schemeClr val="dk1"/>
          </a:effectRef>
          <a:fontRef idx="minor">
            <a:schemeClr val="tx1"/>
          </a:fontRef>
        </p:style>
      </p:cxnSp>
      <p:cxnSp>
        <p:nvCxnSpPr>
          <p:cNvPr id="23" name="Connecteur droit 22">
            <a:extLst>
              <a:ext uri="{FF2B5EF4-FFF2-40B4-BE49-F238E27FC236}">
                <a16:creationId xmlns:a16="http://schemas.microsoft.com/office/drawing/2014/main" id="{A0C359A7-D7A8-E191-A7F9-4AE21611937D}"/>
              </a:ext>
            </a:extLst>
          </p:cNvPr>
          <p:cNvCxnSpPr>
            <a:cxnSpLocks/>
          </p:cNvCxnSpPr>
          <p:nvPr/>
        </p:nvCxnSpPr>
        <p:spPr>
          <a:xfrm flipH="1">
            <a:off x="4945870" y="6488668"/>
            <a:ext cx="1702580" cy="0"/>
          </a:xfrm>
          <a:prstGeom prst="line">
            <a:avLst/>
          </a:prstGeom>
        </p:spPr>
        <p:style>
          <a:lnRef idx="2">
            <a:schemeClr val="dk1"/>
          </a:lnRef>
          <a:fillRef idx="0">
            <a:schemeClr val="dk1"/>
          </a:fillRef>
          <a:effectRef idx="1">
            <a:schemeClr val="dk1"/>
          </a:effectRef>
          <a:fontRef idx="minor">
            <a:schemeClr val="tx1"/>
          </a:fontRef>
        </p:style>
      </p:cxnSp>
      <p:pic>
        <p:nvPicPr>
          <p:cNvPr id="25602" name="Picture 2">
            <a:extLst>
              <a:ext uri="{FF2B5EF4-FFF2-40B4-BE49-F238E27FC236}">
                <a16:creationId xmlns:a16="http://schemas.microsoft.com/office/drawing/2014/main" id="{FD819071-FD5F-1514-25DB-D7BDF5F76F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6545" y="6590373"/>
            <a:ext cx="221229" cy="165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61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6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6613E-5AE8-01B9-B348-5A6710C887C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C0A0BCC-B92F-6174-BACF-B6DE0FDB25A4}"/>
              </a:ext>
            </a:extLst>
          </p:cNvPr>
          <p:cNvSpPr>
            <a:spLocks noGrp="1"/>
          </p:cNvSpPr>
          <p:nvPr>
            <p:ph type="title"/>
          </p:nvPr>
        </p:nvSpPr>
        <p:spPr/>
        <p:txBody>
          <a:bodyPr/>
          <a:lstStyle/>
          <a:p>
            <a:pPr algn="ctr"/>
            <a:r>
              <a:rPr lang="en-US" dirty="0"/>
              <a:t>Neuromodulated gait control is robust against neuronal degeneracy</a:t>
            </a:r>
          </a:p>
        </p:txBody>
      </p:sp>
      <p:pic>
        <p:nvPicPr>
          <p:cNvPr id="8" name="Image 7" descr="Une image contenant texte, capture d’écran, diagramme, conception&#10;&#10;Description générée automatiquement">
            <a:extLst>
              <a:ext uri="{FF2B5EF4-FFF2-40B4-BE49-F238E27FC236}">
                <a16:creationId xmlns:a16="http://schemas.microsoft.com/office/drawing/2014/main" id="{E8D94B4B-A76B-E24F-BCDC-55CC3FECF1A2}"/>
              </a:ext>
            </a:extLst>
          </p:cNvPr>
          <p:cNvPicPr>
            <a:picLocks noChangeAspect="1"/>
          </p:cNvPicPr>
          <p:nvPr/>
        </p:nvPicPr>
        <p:blipFill>
          <a:blip r:embed="rId2">
            <a:extLst>
              <a:ext uri="{28A0092B-C50C-407E-A947-70E740481C1C}">
                <a14:useLocalDpi xmlns:a14="http://schemas.microsoft.com/office/drawing/2010/main" val="0"/>
              </a:ext>
            </a:extLst>
          </a:blip>
          <a:srcRect l="56054" t="49607"/>
          <a:stretch/>
        </p:blipFill>
        <p:spPr>
          <a:xfrm>
            <a:off x="6227022" y="1660909"/>
            <a:ext cx="3907589" cy="2745712"/>
          </a:xfrm>
          <a:prstGeom prst="rect">
            <a:avLst/>
          </a:prstGeom>
        </p:spPr>
      </p:pic>
      <p:pic>
        <p:nvPicPr>
          <p:cNvPr id="9" name="Image 8">
            <a:extLst>
              <a:ext uri="{FF2B5EF4-FFF2-40B4-BE49-F238E27FC236}">
                <a16:creationId xmlns:a16="http://schemas.microsoft.com/office/drawing/2014/main" id="{86A53122-47AC-9FD5-857C-2957BE77C3D9}"/>
              </a:ext>
            </a:extLst>
          </p:cNvPr>
          <p:cNvPicPr>
            <a:picLocks noChangeAspect="1"/>
          </p:cNvPicPr>
          <p:nvPr/>
        </p:nvPicPr>
        <p:blipFill>
          <a:blip r:embed="rId3"/>
          <a:stretch>
            <a:fillRect/>
          </a:stretch>
        </p:blipFill>
        <p:spPr>
          <a:xfrm>
            <a:off x="1137121" y="1819345"/>
            <a:ext cx="3808749" cy="1966913"/>
          </a:xfrm>
          <a:prstGeom prst="rect">
            <a:avLst/>
          </a:prstGeom>
          <a:ln w="19050">
            <a:noFill/>
          </a:ln>
        </p:spPr>
      </p:pic>
      <p:pic>
        <p:nvPicPr>
          <p:cNvPr id="11" name="Image 10" descr="Une image contenant texte, ligne, capture d’écran, Tracé&#10;&#10;Description générée automatiquement">
            <a:extLst>
              <a:ext uri="{FF2B5EF4-FFF2-40B4-BE49-F238E27FC236}">
                <a16:creationId xmlns:a16="http://schemas.microsoft.com/office/drawing/2014/main" id="{97298AA3-73A8-97AB-BF38-CCF174E52A97}"/>
              </a:ext>
            </a:extLst>
          </p:cNvPr>
          <p:cNvPicPr>
            <a:picLocks noChangeAspect="1"/>
          </p:cNvPicPr>
          <p:nvPr/>
        </p:nvPicPr>
        <p:blipFill>
          <a:blip r:embed="rId4">
            <a:extLst>
              <a:ext uri="{28A0092B-C50C-407E-A947-70E740481C1C}">
                <a14:useLocalDpi xmlns:a14="http://schemas.microsoft.com/office/drawing/2010/main" val="0"/>
              </a:ext>
            </a:extLst>
          </a:blip>
          <a:srcRect r="39621"/>
          <a:stretch/>
        </p:blipFill>
        <p:spPr>
          <a:xfrm>
            <a:off x="5798071" y="4406621"/>
            <a:ext cx="4936943" cy="2317745"/>
          </a:xfrm>
          <a:prstGeom prst="rect">
            <a:avLst/>
          </a:prstGeom>
        </p:spPr>
      </p:pic>
      <p:pic>
        <p:nvPicPr>
          <p:cNvPr id="12" name="Image 11" descr="Une image contenant texte, ligne, capture d’écran, Tracé&#10;&#10;Description générée automatiquement">
            <a:extLst>
              <a:ext uri="{FF2B5EF4-FFF2-40B4-BE49-F238E27FC236}">
                <a16:creationId xmlns:a16="http://schemas.microsoft.com/office/drawing/2014/main" id="{EBC13ED8-A1BA-2AB7-A5BA-A3ADF190D156}"/>
              </a:ext>
            </a:extLst>
          </p:cNvPr>
          <p:cNvPicPr>
            <a:picLocks noChangeAspect="1"/>
          </p:cNvPicPr>
          <p:nvPr/>
        </p:nvPicPr>
        <p:blipFill>
          <a:blip r:embed="rId5">
            <a:extLst>
              <a:ext uri="{28A0092B-C50C-407E-A947-70E740481C1C}">
                <a14:useLocalDpi xmlns:a14="http://schemas.microsoft.com/office/drawing/2010/main" val="0"/>
              </a:ext>
            </a:extLst>
          </a:blip>
          <a:srcRect l="60795"/>
          <a:stretch/>
        </p:blipFill>
        <p:spPr>
          <a:xfrm>
            <a:off x="1325166" y="4242454"/>
            <a:ext cx="3432661" cy="2481912"/>
          </a:xfrm>
          <a:prstGeom prst="rect">
            <a:avLst/>
          </a:prstGeom>
        </p:spPr>
      </p:pic>
      <p:sp>
        <p:nvSpPr>
          <p:cNvPr id="5" name="ZoneTexte 4">
            <a:extLst>
              <a:ext uri="{FF2B5EF4-FFF2-40B4-BE49-F238E27FC236}">
                <a16:creationId xmlns:a16="http://schemas.microsoft.com/office/drawing/2014/main" id="{F93EFAFD-1AC1-19B0-4CFB-2017865D7DA9}"/>
              </a:ext>
            </a:extLst>
          </p:cNvPr>
          <p:cNvSpPr txBox="1"/>
          <p:nvPr/>
        </p:nvSpPr>
        <p:spPr>
          <a:xfrm>
            <a:off x="9467849" y="-4207"/>
            <a:ext cx="2724151" cy="369332"/>
          </a:xfrm>
          <a:prstGeom prst="rect">
            <a:avLst/>
          </a:prstGeom>
          <a:noFill/>
        </p:spPr>
        <p:txBody>
          <a:bodyPr wrap="square" rtlCol="0">
            <a:spAutoFit/>
          </a:bodyPr>
          <a:lstStyle/>
          <a:p>
            <a:pPr algn="ctr"/>
            <a:r>
              <a:rPr lang="en-US" dirty="0">
                <a:solidFill>
                  <a:schemeClr val="tx1">
                    <a:lumMod val="50000"/>
                    <a:lumOff val="50000"/>
                  </a:schemeClr>
                </a:solidFill>
              </a:rPr>
              <a:t>4. Application to network</a:t>
            </a:r>
          </a:p>
        </p:txBody>
      </p:sp>
    </p:spTree>
    <p:extLst>
      <p:ext uri="{BB962C8B-B14F-4D97-AF65-F5344CB8AC3E}">
        <p14:creationId xmlns:p14="http://schemas.microsoft.com/office/powerpoint/2010/main" val="221521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6276D-E505-90E3-BAD2-747645E2A647}"/>
            </a:ext>
          </a:extLst>
        </p:cNvPr>
        <p:cNvGrpSpPr/>
        <p:nvPr/>
      </p:nvGrpSpPr>
      <p:grpSpPr>
        <a:xfrm>
          <a:off x="0" y="0"/>
          <a:ext cx="0" cy="0"/>
          <a:chOff x="0" y="0"/>
          <a:chExt cx="0" cy="0"/>
        </a:xfrm>
      </p:grpSpPr>
      <p:pic>
        <p:nvPicPr>
          <p:cNvPr id="5" name="Image 4" descr="Une image contenant texte, capture d’écran, diagramme&#10;&#10;Description générée automatiquement">
            <a:extLst>
              <a:ext uri="{FF2B5EF4-FFF2-40B4-BE49-F238E27FC236}">
                <a16:creationId xmlns:a16="http://schemas.microsoft.com/office/drawing/2014/main" id="{D1EC5471-6B8D-789C-CA8A-1B07BC44B880}"/>
              </a:ext>
            </a:extLst>
          </p:cNvPr>
          <p:cNvPicPr>
            <a:picLocks noChangeAspect="1"/>
          </p:cNvPicPr>
          <p:nvPr/>
        </p:nvPicPr>
        <p:blipFill>
          <a:blip r:embed="rId2"/>
          <a:stretch>
            <a:fillRect/>
          </a:stretch>
        </p:blipFill>
        <p:spPr>
          <a:xfrm>
            <a:off x="518796" y="1809844"/>
            <a:ext cx="5567679" cy="3687061"/>
          </a:xfrm>
          <a:prstGeom prst="rect">
            <a:avLst/>
          </a:prstGeom>
          <a:ln w="19050">
            <a:noFill/>
          </a:ln>
        </p:spPr>
      </p:pic>
      <p:sp>
        <p:nvSpPr>
          <p:cNvPr id="6" name="ZoneTexte 5">
            <a:extLst>
              <a:ext uri="{FF2B5EF4-FFF2-40B4-BE49-F238E27FC236}">
                <a16:creationId xmlns:a16="http://schemas.microsoft.com/office/drawing/2014/main" id="{25788D72-CABE-B94A-EE78-433865329B9E}"/>
              </a:ext>
            </a:extLst>
          </p:cNvPr>
          <p:cNvSpPr txBox="1"/>
          <p:nvPr/>
        </p:nvSpPr>
        <p:spPr>
          <a:xfrm>
            <a:off x="1816735" y="5496102"/>
            <a:ext cx="2971799" cy="400110"/>
          </a:xfrm>
          <a:prstGeom prst="rect">
            <a:avLst/>
          </a:prstGeom>
          <a:noFill/>
        </p:spPr>
        <p:txBody>
          <a:bodyPr wrap="square" rtlCol="0">
            <a:spAutoFit/>
          </a:bodyPr>
          <a:lstStyle/>
          <a:p>
            <a:pPr algn="ctr"/>
            <a:r>
              <a:rPr lang="en-US" sz="2000" dirty="0"/>
              <a:t>Dutta et al., 2019</a:t>
            </a:r>
          </a:p>
        </p:txBody>
      </p:sp>
      <p:pic>
        <p:nvPicPr>
          <p:cNvPr id="7" name="Image 6" descr="Une image contenant cercle, sphère, balle, art&#10;&#10;Description générée automatiquement">
            <a:extLst>
              <a:ext uri="{FF2B5EF4-FFF2-40B4-BE49-F238E27FC236}">
                <a16:creationId xmlns:a16="http://schemas.microsoft.com/office/drawing/2014/main" id="{B1C9E27A-96CF-BC31-94BD-98DB22FCF028}"/>
              </a:ext>
            </a:extLst>
          </p:cNvPr>
          <p:cNvPicPr>
            <a:picLocks noChangeAspect="1"/>
          </p:cNvPicPr>
          <p:nvPr/>
        </p:nvPicPr>
        <p:blipFill>
          <a:blip r:embed="rId3"/>
          <a:stretch>
            <a:fillRect/>
          </a:stretch>
        </p:blipFill>
        <p:spPr>
          <a:xfrm>
            <a:off x="7997133" y="2831758"/>
            <a:ext cx="1461884" cy="1388381"/>
          </a:xfrm>
          <a:prstGeom prst="rect">
            <a:avLst/>
          </a:prstGeom>
          <a:ln w="19050">
            <a:solidFill>
              <a:schemeClr val="tx1"/>
            </a:solidFill>
          </a:ln>
        </p:spPr>
      </p:pic>
      <p:pic>
        <p:nvPicPr>
          <p:cNvPr id="8" name="Image 7" descr="Une image contenant cercle, sphère, balle, art&#10;&#10;Description générée automatiquement">
            <a:extLst>
              <a:ext uri="{FF2B5EF4-FFF2-40B4-BE49-F238E27FC236}">
                <a16:creationId xmlns:a16="http://schemas.microsoft.com/office/drawing/2014/main" id="{94810A20-B6FA-F786-D9C7-B5194DD5C010}"/>
              </a:ext>
            </a:extLst>
          </p:cNvPr>
          <p:cNvPicPr>
            <a:picLocks noChangeAspect="1"/>
          </p:cNvPicPr>
          <p:nvPr/>
        </p:nvPicPr>
        <p:blipFill>
          <a:blip r:embed="rId3"/>
          <a:stretch>
            <a:fillRect/>
          </a:stretch>
        </p:blipFill>
        <p:spPr>
          <a:xfrm>
            <a:off x="8728075" y="4767396"/>
            <a:ext cx="1461884" cy="1388381"/>
          </a:xfrm>
          <a:prstGeom prst="rect">
            <a:avLst/>
          </a:prstGeom>
          <a:ln w="19050">
            <a:solidFill>
              <a:schemeClr val="tx1"/>
            </a:solidFill>
          </a:ln>
        </p:spPr>
      </p:pic>
      <p:sp>
        <p:nvSpPr>
          <p:cNvPr id="9" name="ZoneTexte 8">
            <a:extLst>
              <a:ext uri="{FF2B5EF4-FFF2-40B4-BE49-F238E27FC236}">
                <a16:creationId xmlns:a16="http://schemas.microsoft.com/office/drawing/2014/main" id="{E03CC582-3E93-754F-6269-990209F97CF4}"/>
              </a:ext>
            </a:extLst>
          </p:cNvPr>
          <p:cNvSpPr txBox="1"/>
          <p:nvPr/>
        </p:nvSpPr>
        <p:spPr>
          <a:xfrm>
            <a:off x="7478435" y="2185033"/>
            <a:ext cx="2394152" cy="646331"/>
          </a:xfrm>
          <a:prstGeom prst="rect">
            <a:avLst/>
          </a:prstGeom>
          <a:noFill/>
        </p:spPr>
        <p:txBody>
          <a:bodyPr wrap="square" rtlCol="0">
            <a:spAutoFit/>
          </a:bodyPr>
          <a:lstStyle/>
          <a:p>
            <a:pPr algn="ctr"/>
            <a:r>
              <a:rPr lang="en-US" dirty="0">
                <a:latin typeface="Barlow" panose="00000500000000000000" pitchFamily="2" charset="0"/>
              </a:rPr>
              <a:t>Neuromodulated network</a:t>
            </a:r>
          </a:p>
        </p:txBody>
      </p:sp>
      <p:sp>
        <p:nvSpPr>
          <p:cNvPr id="10" name="ZoneTexte 9">
            <a:extLst>
              <a:ext uri="{FF2B5EF4-FFF2-40B4-BE49-F238E27FC236}">
                <a16:creationId xmlns:a16="http://schemas.microsoft.com/office/drawing/2014/main" id="{F84E33A7-298D-013C-7FE8-0D7FFFFAB297}"/>
              </a:ext>
            </a:extLst>
          </p:cNvPr>
          <p:cNvSpPr txBox="1"/>
          <p:nvPr/>
        </p:nvSpPr>
        <p:spPr>
          <a:xfrm>
            <a:off x="8309415" y="6124798"/>
            <a:ext cx="2299204" cy="307777"/>
          </a:xfrm>
          <a:prstGeom prst="rect">
            <a:avLst/>
          </a:prstGeom>
          <a:noFill/>
        </p:spPr>
        <p:txBody>
          <a:bodyPr wrap="square" rtlCol="0">
            <a:spAutoFit/>
          </a:bodyPr>
          <a:lstStyle/>
          <a:p>
            <a:pPr algn="ctr"/>
            <a:r>
              <a:rPr lang="en-US" dirty="0">
                <a:latin typeface="Barlow" panose="00000500000000000000" pitchFamily="2" charset="0"/>
              </a:rPr>
              <a:t>Motor neurons</a:t>
            </a:r>
          </a:p>
        </p:txBody>
      </p:sp>
      <p:grpSp>
        <p:nvGrpSpPr>
          <p:cNvPr id="11" name="Groupe 10">
            <a:extLst>
              <a:ext uri="{FF2B5EF4-FFF2-40B4-BE49-F238E27FC236}">
                <a16:creationId xmlns:a16="http://schemas.microsoft.com/office/drawing/2014/main" id="{CEEC2CBB-24B7-38D8-5025-050A430526A3}"/>
              </a:ext>
            </a:extLst>
          </p:cNvPr>
          <p:cNvGrpSpPr/>
          <p:nvPr/>
        </p:nvGrpSpPr>
        <p:grpSpPr>
          <a:xfrm>
            <a:off x="9612549" y="2831758"/>
            <a:ext cx="1392804" cy="1392462"/>
            <a:chOff x="7522306" y="1573231"/>
            <a:chExt cx="1392804" cy="1392462"/>
          </a:xfrm>
        </p:grpSpPr>
        <p:pic>
          <p:nvPicPr>
            <p:cNvPr id="12" name="Image 11">
              <a:extLst>
                <a:ext uri="{FF2B5EF4-FFF2-40B4-BE49-F238E27FC236}">
                  <a16:creationId xmlns:a16="http://schemas.microsoft.com/office/drawing/2014/main" id="{F25E7B16-8512-0C3A-AE60-F4B567945982}"/>
                </a:ext>
              </a:extLst>
            </p:cNvPr>
            <p:cNvPicPr>
              <a:picLocks noChangeAspect="1"/>
            </p:cNvPicPr>
            <p:nvPr/>
          </p:nvPicPr>
          <p:blipFill>
            <a:blip r:embed="rId4"/>
            <a:stretch>
              <a:fillRect/>
            </a:stretch>
          </p:blipFill>
          <p:spPr>
            <a:xfrm>
              <a:off x="7534914" y="1573231"/>
              <a:ext cx="1367588" cy="557832"/>
            </a:xfrm>
            <a:prstGeom prst="rect">
              <a:avLst/>
            </a:prstGeom>
            <a:ln w="19050">
              <a:solidFill>
                <a:schemeClr val="tx1"/>
              </a:solidFill>
            </a:ln>
          </p:spPr>
        </p:pic>
        <p:pic>
          <p:nvPicPr>
            <p:cNvPr id="13" name="Image 12">
              <a:extLst>
                <a:ext uri="{FF2B5EF4-FFF2-40B4-BE49-F238E27FC236}">
                  <a16:creationId xmlns:a16="http://schemas.microsoft.com/office/drawing/2014/main" id="{4307A9E2-C828-E693-21D0-8B816C7B83C8}"/>
                </a:ext>
              </a:extLst>
            </p:cNvPr>
            <p:cNvPicPr>
              <a:picLocks noChangeAspect="1"/>
            </p:cNvPicPr>
            <p:nvPr/>
          </p:nvPicPr>
          <p:blipFill>
            <a:blip r:embed="rId5"/>
            <a:stretch>
              <a:fillRect/>
            </a:stretch>
          </p:blipFill>
          <p:spPr>
            <a:xfrm>
              <a:off x="7522306" y="2407861"/>
              <a:ext cx="1392804" cy="557832"/>
            </a:xfrm>
            <a:prstGeom prst="rect">
              <a:avLst/>
            </a:prstGeom>
            <a:ln w="19050">
              <a:solidFill>
                <a:schemeClr val="tx1"/>
              </a:solidFill>
            </a:ln>
          </p:spPr>
        </p:pic>
        <p:cxnSp>
          <p:nvCxnSpPr>
            <p:cNvPr id="14" name="Connecteur droit avec flèche 13">
              <a:extLst>
                <a:ext uri="{FF2B5EF4-FFF2-40B4-BE49-F238E27FC236}">
                  <a16:creationId xmlns:a16="http://schemas.microsoft.com/office/drawing/2014/main" id="{540FFA42-A033-5E5D-2449-FE83CBCC6BE3}"/>
                </a:ext>
              </a:extLst>
            </p:cNvPr>
            <p:cNvCxnSpPr>
              <a:cxnSpLocks/>
              <a:stCxn id="12" idx="2"/>
              <a:endCxn id="13" idx="0"/>
            </p:cNvCxnSpPr>
            <p:nvPr/>
          </p:nvCxnSpPr>
          <p:spPr>
            <a:xfrm>
              <a:off x="8218708" y="2131063"/>
              <a:ext cx="0" cy="27679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5" name="ZoneTexte 14">
            <a:extLst>
              <a:ext uri="{FF2B5EF4-FFF2-40B4-BE49-F238E27FC236}">
                <a16:creationId xmlns:a16="http://schemas.microsoft.com/office/drawing/2014/main" id="{C78EB47B-44E8-7551-BDB9-3370941F4B0B}"/>
              </a:ext>
            </a:extLst>
          </p:cNvPr>
          <p:cNvSpPr txBox="1"/>
          <p:nvPr/>
        </p:nvSpPr>
        <p:spPr>
          <a:xfrm>
            <a:off x="10645512" y="4224313"/>
            <a:ext cx="498764" cy="369332"/>
          </a:xfrm>
          <a:prstGeom prst="rect">
            <a:avLst/>
          </a:prstGeom>
          <a:noFill/>
        </p:spPr>
        <p:txBody>
          <a:bodyPr wrap="square" rtlCol="0">
            <a:spAutoFit/>
          </a:bodyPr>
          <a:lstStyle/>
          <a:p>
            <a:r>
              <a:rPr lang="en-US" dirty="0">
                <a:solidFill>
                  <a:schemeClr val="accent6"/>
                </a:solidFill>
                <a:latin typeface="Barlow" panose="00000500000000000000" pitchFamily="2" charset="0"/>
              </a:rPr>
              <a:t>ON</a:t>
            </a:r>
          </a:p>
        </p:txBody>
      </p:sp>
      <p:sp>
        <p:nvSpPr>
          <p:cNvPr id="16" name="ZoneTexte 15">
            <a:extLst>
              <a:ext uri="{FF2B5EF4-FFF2-40B4-BE49-F238E27FC236}">
                <a16:creationId xmlns:a16="http://schemas.microsoft.com/office/drawing/2014/main" id="{70ECBE15-A906-D9E5-6795-43703395B3A6}"/>
              </a:ext>
            </a:extLst>
          </p:cNvPr>
          <p:cNvSpPr txBox="1"/>
          <p:nvPr/>
        </p:nvSpPr>
        <p:spPr>
          <a:xfrm>
            <a:off x="10479957" y="2463625"/>
            <a:ext cx="705115" cy="369332"/>
          </a:xfrm>
          <a:prstGeom prst="rect">
            <a:avLst/>
          </a:prstGeom>
          <a:noFill/>
        </p:spPr>
        <p:txBody>
          <a:bodyPr wrap="square" rtlCol="0">
            <a:spAutoFit/>
          </a:bodyPr>
          <a:lstStyle/>
          <a:p>
            <a:pPr algn="ctr"/>
            <a:r>
              <a:rPr lang="en-US" dirty="0">
                <a:solidFill>
                  <a:srgbClr val="FF0000"/>
                </a:solidFill>
                <a:latin typeface="Barlow" panose="00000500000000000000" pitchFamily="2" charset="0"/>
              </a:rPr>
              <a:t>OFF</a:t>
            </a:r>
          </a:p>
        </p:txBody>
      </p:sp>
      <p:sp>
        <p:nvSpPr>
          <p:cNvPr id="17" name="Forme libre : forme 16">
            <a:extLst>
              <a:ext uri="{FF2B5EF4-FFF2-40B4-BE49-F238E27FC236}">
                <a16:creationId xmlns:a16="http://schemas.microsoft.com/office/drawing/2014/main" id="{6171C5D5-E8EF-98BB-63DF-EA0FBC6240D3}"/>
              </a:ext>
            </a:extLst>
          </p:cNvPr>
          <p:cNvSpPr/>
          <p:nvPr/>
        </p:nvSpPr>
        <p:spPr>
          <a:xfrm>
            <a:off x="7789350" y="4220139"/>
            <a:ext cx="904740" cy="1091103"/>
          </a:xfrm>
          <a:custGeom>
            <a:avLst/>
            <a:gdLst>
              <a:gd name="connsiteX0" fmla="*/ 198294 w 914574"/>
              <a:gd name="connsiteY0" fmla="*/ 0 h 1074420"/>
              <a:gd name="connsiteX1" fmla="*/ 45894 w 914574"/>
              <a:gd name="connsiteY1" fmla="*/ 678180 h 1074420"/>
              <a:gd name="connsiteX2" fmla="*/ 914574 w 914574"/>
              <a:gd name="connsiteY2" fmla="*/ 1074420 h 1074420"/>
            </a:gdLst>
            <a:ahLst/>
            <a:cxnLst>
              <a:cxn ang="0">
                <a:pos x="connsiteX0" y="connsiteY0"/>
              </a:cxn>
              <a:cxn ang="0">
                <a:pos x="connsiteX1" y="connsiteY1"/>
              </a:cxn>
              <a:cxn ang="0">
                <a:pos x="connsiteX2" y="connsiteY2"/>
              </a:cxn>
            </a:cxnLst>
            <a:rect l="l" t="t" r="r" b="b"/>
            <a:pathLst>
              <a:path w="914574" h="1074420">
                <a:moveTo>
                  <a:pt x="198294" y="0"/>
                </a:moveTo>
                <a:cubicBezTo>
                  <a:pt x="62404" y="249555"/>
                  <a:pt x="-73486" y="499110"/>
                  <a:pt x="45894" y="678180"/>
                </a:cubicBezTo>
                <a:cubicBezTo>
                  <a:pt x="165274" y="857250"/>
                  <a:pt x="539924" y="965835"/>
                  <a:pt x="914574" y="1074420"/>
                </a:cubicBezTo>
              </a:path>
            </a:pathLst>
          </a:cu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8" name="Forme libre : forme 17">
            <a:extLst>
              <a:ext uri="{FF2B5EF4-FFF2-40B4-BE49-F238E27FC236}">
                <a16:creationId xmlns:a16="http://schemas.microsoft.com/office/drawing/2014/main" id="{304E6773-74E6-7ECA-0886-0E0D803C5547}"/>
              </a:ext>
            </a:extLst>
          </p:cNvPr>
          <p:cNvSpPr/>
          <p:nvPr/>
        </p:nvSpPr>
        <p:spPr>
          <a:xfrm>
            <a:off x="9285547" y="4229201"/>
            <a:ext cx="783117" cy="507216"/>
          </a:xfrm>
          <a:custGeom>
            <a:avLst/>
            <a:gdLst>
              <a:gd name="connsiteX0" fmla="*/ 0 w 751350"/>
              <a:gd name="connsiteY0" fmla="*/ 0 h 502920"/>
              <a:gd name="connsiteX1" fmla="*/ 640080 w 751350"/>
              <a:gd name="connsiteY1" fmla="*/ 281940 h 502920"/>
              <a:gd name="connsiteX2" fmla="*/ 746760 w 751350"/>
              <a:gd name="connsiteY2" fmla="*/ 502920 h 502920"/>
            </a:gdLst>
            <a:ahLst/>
            <a:cxnLst>
              <a:cxn ang="0">
                <a:pos x="connsiteX0" y="connsiteY0"/>
              </a:cxn>
              <a:cxn ang="0">
                <a:pos x="connsiteX1" y="connsiteY1"/>
              </a:cxn>
              <a:cxn ang="0">
                <a:pos x="connsiteX2" y="connsiteY2"/>
              </a:cxn>
            </a:cxnLst>
            <a:rect l="l" t="t" r="r" b="b"/>
            <a:pathLst>
              <a:path w="751350" h="502920">
                <a:moveTo>
                  <a:pt x="0" y="0"/>
                </a:moveTo>
                <a:cubicBezTo>
                  <a:pt x="257810" y="99060"/>
                  <a:pt x="515620" y="198120"/>
                  <a:pt x="640080" y="281940"/>
                </a:cubicBezTo>
                <a:cubicBezTo>
                  <a:pt x="764540" y="365760"/>
                  <a:pt x="755650" y="434340"/>
                  <a:pt x="746760" y="502920"/>
                </a:cubicBezTo>
              </a:path>
            </a:pathLst>
          </a:cu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9" name="Forme libre : forme 18">
            <a:extLst>
              <a:ext uri="{FF2B5EF4-FFF2-40B4-BE49-F238E27FC236}">
                <a16:creationId xmlns:a16="http://schemas.microsoft.com/office/drawing/2014/main" id="{ECD3E70D-1331-9087-B9D9-7D698BE05517}"/>
              </a:ext>
            </a:extLst>
          </p:cNvPr>
          <p:cNvSpPr/>
          <p:nvPr/>
        </p:nvSpPr>
        <p:spPr>
          <a:xfrm>
            <a:off x="8424487" y="4228058"/>
            <a:ext cx="442399" cy="805637"/>
          </a:xfrm>
          <a:custGeom>
            <a:avLst/>
            <a:gdLst>
              <a:gd name="connsiteX0" fmla="*/ 0 w 320944"/>
              <a:gd name="connsiteY0" fmla="*/ 0 h 762000"/>
              <a:gd name="connsiteX1" fmla="*/ 320040 w 320944"/>
              <a:gd name="connsiteY1" fmla="*/ 251460 h 762000"/>
              <a:gd name="connsiteX2" fmla="*/ 99060 w 320944"/>
              <a:gd name="connsiteY2" fmla="*/ 487680 h 762000"/>
              <a:gd name="connsiteX3" fmla="*/ 182880 w 320944"/>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320944" h="762000">
                <a:moveTo>
                  <a:pt x="0" y="0"/>
                </a:moveTo>
                <a:cubicBezTo>
                  <a:pt x="151765" y="85090"/>
                  <a:pt x="303530" y="170180"/>
                  <a:pt x="320040" y="251460"/>
                </a:cubicBezTo>
                <a:cubicBezTo>
                  <a:pt x="336550" y="332740"/>
                  <a:pt x="121920" y="402590"/>
                  <a:pt x="99060" y="487680"/>
                </a:cubicBezTo>
                <a:cubicBezTo>
                  <a:pt x="76200" y="572770"/>
                  <a:pt x="129540" y="667385"/>
                  <a:pt x="182880" y="762000"/>
                </a:cubicBezTo>
              </a:path>
            </a:pathLst>
          </a:cu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pic>
        <p:nvPicPr>
          <p:cNvPr id="20" name="Image 19" descr="Une image contenant cœur, rose, créativité&#10;&#10;Description générée automatiquement">
            <a:extLst>
              <a:ext uri="{FF2B5EF4-FFF2-40B4-BE49-F238E27FC236}">
                <a16:creationId xmlns:a16="http://schemas.microsoft.com/office/drawing/2014/main" id="{6247F796-518F-A84D-2D19-722130079D0D}"/>
              </a:ext>
            </a:extLst>
          </p:cNvPr>
          <p:cNvPicPr>
            <a:picLocks noChangeAspect="1"/>
          </p:cNvPicPr>
          <p:nvPr/>
        </p:nvPicPr>
        <p:blipFill>
          <a:blip r:embed="rId6"/>
          <a:stretch>
            <a:fillRect/>
          </a:stretch>
        </p:blipFill>
        <p:spPr>
          <a:xfrm>
            <a:off x="10293229" y="419779"/>
            <a:ext cx="1351379" cy="1052641"/>
          </a:xfrm>
          <a:prstGeom prst="rect">
            <a:avLst/>
          </a:prstGeom>
        </p:spPr>
      </p:pic>
      <p:cxnSp>
        <p:nvCxnSpPr>
          <p:cNvPr id="21" name="Connecteur droit avec flèche 20">
            <a:extLst>
              <a:ext uri="{FF2B5EF4-FFF2-40B4-BE49-F238E27FC236}">
                <a16:creationId xmlns:a16="http://schemas.microsoft.com/office/drawing/2014/main" id="{207A4DF9-1880-9820-23DD-B91F6596B3C4}"/>
              </a:ext>
            </a:extLst>
          </p:cNvPr>
          <p:cNvCxnSpPr>
            <a:cxnSpLocks/>
            <a:stCxn id="20" idx="1"/>
          </p:cNvCxnSpPr>
          <p:nvPr/>
        </p:nvCxnSpPr>
        <p:spPr>
          <a:xfrm flipH="1">
            <a:off x="8728075" y="946100"/>
            <a:ext cx="1565154" cy="1238560"/>
          </a:xfrm>
          <a:prstGeom prst="straightConnector1">
            <a:avLst/>
          </a:prstGeom>
          <a:ln w="76200">
            <a:solidFill>
              <a:srgbClr val="FF1910">
                <a:alpha val="80000"/>
              </a:srgb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D0C5C5CE-0057-96D7-358F-484CF18AE01A}"/>
              </a:ext>
            </a:extLst>
          </p:cNvPr>
          <p:cNvSpPr txBox="1"/>
          <p:nvPr/>
        </p:nvSpPr>
        <p:spPr>
          <a:xfrm>
            <a:off x="9798242" y="1591130"/>
            <a:ext cx="1989635" cy="646331"/>
          </a:xfrm>
          <a:prstGeom prst="rect">
            <a:avLst/>
          </a:prstGeom>
          <a:noFill/>
        </p:spPr>
        <p:txBody>
          <a:bodyPr wrap="square" rtlCol="0">
            <a:spAutoFit/>
          </a:bodyPr>
          <a:lstStyle/>
          <a:p>
            <a:pPr algn="ctr"/>
            <a:r>
              <a:rPr lang="en-US" dirty="0" err="1">
                <a:latin typeface="Barlow" panose="00000500000000000000" pitchFamily="2" charset="0"/>
              </a:rPr>
              <a:t>Neuromodulatory</a:t>
            </a:r>
            <a:r>
              <a:rPr lang="en-US" dirty="0">
                <a:latin typeface="Barlow" panose="00000500000000000000" pitchFamily="2" charset="0"/>
              </a:rPr>
              <a:t> input</a:t>
            </a:r>
          </a:p>
        </p:txBody>
      </p:sp>
      <p:cxnSp>
        <p:nvCxnSpPr>
          <p:cNvPr id="29" name="Connecteur droit 28">
            <a:extLst>
              <a:ext uri="{FF2B5EF4-FFF2-40B4-BE49-F238E27FC236}">
                <a16:creationId xmlns:a16="http://schemas.microsoft.com/office/drawing/2014/main" id="{41B2C5FE-1470-1A57-13E6-973384294268}"/>
              </a:ext>
            </a:extLst>
          </p:cNvPr>
          <p:cNvCxnSpPr>
            <a:cxnSpLocks/>
          </p:cNvCxnSpPr>
          <p:nvPr/>
        </p:nvCxnSpPr>
        <p:spPr>
          <a:xfrm flipV="1">
            <a:off x="6041894" y="1840758"/>
            <a:ext cx="1680046" cy="11357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6BC0BF78-29B7-5761-DADA-3FDEA69290C2}"/>
              </a:ext>
            </a:extLst>
          </p:cNvPr>
          <p:cNvCxnSpPr>
            <a:cxnSpLocks/>
          </p:cNvCxnSpPr>
          <p:nvPr/>
        </p:nvCxnSpPr>
        <p:spPr>
          <a:xfrm>
            <a:off x="6029844" y="3443288"/>
            <a:ext cx="1605974" cy="29211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8568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F45C7-1DE0-8349-A6B8-3E84819A0A46}"/>
            </a:ext>
          </a:extLst>
        </p:cNvPr>
        <p:cNvGrpSpPr/>
        <p:nvPr/>
      </p:nvGrpSpPr>
      <p:grpSpPr>
        <a:xfrm>
          <a:off x="0" y="0"/>
          <a:ext cx="0" cy="0"/>
          <a:chOff x="0" y="0"/>
          <a:chExt cx="0" cy="0"/>
        </a:xfrm>
      </p:grpSpPr>
      <p:pic>
        <p:nvPicPr>
          <p:cNvPr id="3" name="Image 2" descr="Une image contenant texte, diagramme&#10;&#10;Description générée automatiquement">
            <a:extLst>
              <a:ext uri="{FF2B5EF4-FFF2-40B4-BE49-F238E27FC236}">
                <a16:creationId xmlns:a16="http://schemas.microsoft.com/office/drawing/2014/main" id="{3CA29D35-E54E-5333-1ED0-88C6A76A4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492" y="1457621"/>
            <a:ext cx="7873015" cy="3942757"/>
          </a:xfrm>
          <a:prstGeom prst="rect">
            <a:avLst/>
          </a:prstGeom>
        </p:spPr>
      </p:pic>
      <p:sp>
        <p:nvSpPr>
          <p:cNvPr id="4" name="ZoneTexte 3">
            <a:extLst>
              <a:ext uri="{FF2B5EF4-FFF2-40B4-BE49-F238E27FC236}">
                <a16:creationId xmlns:a16="http://schemas.microsoft.com/office/drawing/2014/main" id="{EFEFA884-409B-50E0-76CA-0C63896C368A}"/>
              </a:ext>
            </a:extLst>
          </p:cNvPr>
          <p:cNvSpPr txBox="1"/>
          <p:nvPr/>
        </p:nvSpPr>
        <p:spPr>
          <a:xfrm>
            <a:off x="8460509" y="6132397"/>
            <a:ext cx="3515334" cy="400110"/>
          </a:xfrm>
          <a:prstGeom prst="rect">
            <a:avLst/>
          </a:prstGeom>
          <a:noFill/>
        </p:spPr>
        <p:txBody>
          <a:bodyPr wrap="square" rtlCol="0">
            <a:spAutoFit/>
          </a:bodyPr>
          <a:lstStyle/>
          <a:p>
            <a:pPr algn="ctr"/>
            <a:r>
              <a:rPr lang="en-US" sz="2000" dirty="0"/>
              <a:t>Barron-Zambrano et al., 2010</a:t>
            </a:r>
          </a:p>
        </p:txBody>
      </p:sp>
    </p:spTree>
    <p:extLst>
      <p:ext uri="{BB962C8B-B14F-4D97-AF65-F5344CB8AC3E}">
        <p14:creationId xmlns:p14="http://schemas.microsoft.com/office/powerpoint/2010/main" val="14742509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9A8C3-5FA3-DE80-1152-EC0D24F8C3E8}"/>
            </a:ext>
          </a:extLst>
        </p:cNvPr>
        <p:cNvGrpSpPr/>
        <p:nvPr/>
      </p:nvGrpSpPr>
      <p:grpSpPr>
        <a:xfrm>
          <a:off x="0" y="0"/>
          <a:ext cx="0" cy="0"/>
          <a:chOff x="0" y="0"/>
          <a:chExt cx="0" cy="0"/>
        </a:xfrm>
      </p:grpSpPr>
      <p:pic>
        <p:nvPicPr>
          <p:cNvPr id="3" name="Image 2" descr="Une image contenant texte, capture d’écran&#10;&#10;Description générée automatiquement">
            <a:extLst>
              <a:ext uri="{FF2B5EF4-FFF2-40B4-BE49-F238E27FC236}">
                <a16:creationId xmlns:a16="http://schemas.microsoft.com/office/drawing/2014/main" id="{E3CEC4CB-AB80-3F0B-8856-8CB73CC577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995" y="745836"/>
            <a:ext cx="9524010" cy="5366327"/>
          </a:xfrm>
          <a:prstGeom prst="rect">
            <a:avLst/>
          </a:prstGeom>
        </p:spPr>
      </p:pic>
    </p:spTree>
    <p:extLst>
      <p:ext uri="{BB962C8B-B14F-4D97-AF65-F5344CB8AC3E}">
        <p14:creationId xmlns:p14="http://schemas.microsoft.com/office/powerpoint/2010/main" val="7393766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9A6F73F-E633-BA08-1219-DD95C0B4B4E0}"/>
              </a:ext>
            </a:extLst>
          </p:cNvPr>
          <p:cNvPicPr>
            <a:picLocks noChangeAspect="1"/>
          </p:cNvPicPr>
          <p:nvPr/>
        </p:nvPicPr>
        <p:blipFill>
          <a:blip r:embed="rId2"/>
          <a:stretch>
            <a:fillRect/>
          </a:stretch>
        </p:blipFill>
        <p:spPr>
          <a:xfrm>
            <a:off x="3319224" y="386955"/>
            <a:ext cx="5553551" cy="6084090"/>
          </a:xfrm>
          <a:prstGeom prst="rect">
            <a:avLst/>
          </a:prstGeom>
        </p:spPr>
      </p:pic>
      <p:sp>
        <p:nvSpPr>
          <p:cNvPr id="6" name="ZoneTexte 5">
            <a:extLst>
              <a:ext uri="{FF2B5EF4-FFF2-40B4-BE49-F238E27FC236}">
                <a16:creationId xmlns:a16="http://schemas.microsoft.com/office/drawing/2014/main" id="{7FCD37F5-741F-7B23-00C2-7FB0EC97472B}"/>
              </a:ext>
            </a:extLst>
          </p:cNvPr>
          <p:cNvSpPr txBox="1"/>
          <p:nvPr/>
        </p:nvSpPr>
        <p:spPr>
          <a:xfrm>
            <a:off x="8676666" y="6379285"/>
            <a:ext cx="3515334" cy="400110"/>
          </a:xfrm>
          <a:prstGeom prst="rect">
            <a:avLst/>
          </a:prstGeom>
          <a:noFill/>
        </p:spPr>
        <p:txBody>
          <a:bodyPr wrap="square" rtlCol="0">
            <a:spAutoFit/>
          </a:bodyPr>
          <a:lstStyle/>
          <a:p>
            <a:pPr algn="ctr"/>
            <a:r>
              <a:rPr lang="en-US" sz="2000" dirty="0"/>
              <a:t>Bucher et al., 2015</a:t>
            </a:r>
          </a:p>
        </p:txBody>
      </p:sp>
    </p:spTree>
    <p:extLst>
      <p:ext uri="{BB962C8B-B14F-4D97-AF65-F5344CB8AC3E}">
        <p14:creationId xmlns:p14="http://schemas.microsoft.com/office/powerpoint/2010/main" val="8976797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DA0BF-9B69-F335-BB57-D4BC0F4F3260}"/>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8A9011D1-3DF3-C01F-0ECA-EAD5C7C673C3}"/>
              </a:ext>
            </a:extLst>
          </p:cNvPr>
          <p:cNvSpPr txBox="1"/>
          <p:nvPr/>
        </p:nvSpPr>
        <p:spPr>
          <a:xfrm>
            <a:off x="8676666" y="6379285"/>
            <a:ext cx="3515334" cy="400110"/>
          </a:xfrm>
          <a:prstGeom prst="rect">
            <a:avLst/>
          </a:prstGeom>
          <a:noFill/>
        </p:spPr>
        <p:txBody>
          <a:bodyPr wrap="square" rtlCol="0">
            <a:spAutoFit/>
          </a:bodyPr>
          <a:lstStyle/>
          <a:p>
            <a:pPr algn="ctr"/>
            <a:r>
              <a:rPr lang="en-US" sz="2000" dirty="0"/>
              <a:t>Bucher et al., 2015</a:t>
            </a:r>
          </a:p>
        </p:txBody>
      </p:sp>
      <p:pic>
        <p:nvPicPr>
          <p:cNvPr id="3" name="Image 2">
            <a:extLst>
              <a:ext uri="{FF2B5EF4-FFF2-40B4-BE49-F238E27FC236}">
                <a16:creationId xmlns:a16="http://schemas.microsoft.com/office/drawing/2014/main" id="{FBE3FA0E-C233-EC04-05B2-A9260A1D6E2F}"/>
              </a:ext>
            </a:extLst>
          </p:cNvPr>
          <p:cNvPicPr>
            <a:picLocks noChangeAspect="1"/>
          </p:cNvPicPr>
          <p:nvPr/>
        </p:nvPicPr>
        <p:blipFill>
          <a:blip r:embed="rId2"/>
          <a:stretch>
            <a:fillRect/>
          </a:stretch>
        </p:blipFill>
        <p:spPr>
          <a:xfrm>
            <a:off x="3123785" y="313890"/>
            <a:ext cx="5944430" cy="6230219"/>
          </a:xfrm>
          <a:prstGeom prst="rect">
            <a:avLst/>
          </a:prstGeom>
        </p:spPr>
      </p:pic>
    </p:spTree>
    <p:extLst>
      <p:ext uri="{BB962C8B-B14F-4D97-AF65-F5344CB8AC3E}">
        <p14:creationId xmlns:p14="http://schemas.microsoft.com/office/powerpoint/2010/main" val="14640152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80058-33D0-951F-0E93-4A2B71AEC71B}"/>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3D81247E-C7E6-A34C-337A-81CFDA7E7EFD}"/>
              </a:ext>
            </a:extLst>
          </p:cNvPr>
          <p:cNvSpPr txBox="1"/>
          <p:nvPr/>
        </p:nvSpPr>
        <p:spPr>
          <a:xfrm>
            <a:off x="8676666" y="6379285"/>
            <a:ext cx="3515334" cy="400110"/>
          </a:xfrm>
          <a:prstGeom prst="rect">
            <a:avLst/>
          </a:prstGeom>
          <a:noFill/>
        </p:spPr>
        <p:txBody>
          <a:bodyPr wrap="square" rtlCol="0">
            <a:spAutoFit/>
          </a:bodyPr>
          <a:lstStyle/>
          <a:p>
            <a:pPr algn="ctr"/>
            <a:r>
              <a:rPr lang="en-US" sz="2000" dirty="0"/>
              <a:t>Bucher et al., 2015</a:t>
            </a:r>
          </a:p>
        </p:txBody>
      </p:sp>
      <p:pic>
        <p:nvPicPr>
          <p:cNvPr id="3" name="Image 2">
            <a:extLst>
              <a:ext uri="{FF2B5EF4-FFF2-40B4-BE49-F238E27FC236}">
                <a16:creationId xmlns:a16="http://schemas.microsoft.com/office/drawing/2014/main" id="{BD6CC23F-047B-573B-91D6-4B50B7015C78}"/>
              </a:ext>
            </a:extLst>
          </p:cNvPr>
          <p:cNvPicPr>
            <a:picLocks noChangeAspect="1"/>
          </p:cNvPicPr>
          <p:nvPr/>
        </p:nvPicPr>
        <p:blipFill>
          <a:blip r:embed="rId2"/>
          <a:stretch>
            <a:fillRect/>
          </a:stretch>
        </p:blipFill>
        <p:spPr>
          <a:xfrm>
            <a:off x="4695629" y="9047"/>
            <a:ext cx="2800741" cy="6839905"/>
          </a:xfrm>
          <a:prstGeom prst="rect">
            <a:avLst/>
          </a:prstGeom>
        </p:spPr>
      </p:pic>
    </p:spTree>
    <p:extLst>
      <p:ext uri="{BB962C8B-B14F-4D97-AF65-F5344CB8AC3E}">
        <p14:creationId xmlns:p14="http://schemas.microsoft.com/office/powerpoint/2010/main" val="41857974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79D7E-A928-0FA9-3625-0A58BF463DED}"/>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414DA514-4EB3-9715-0074-5A742CB9269E}"/>
              </a:ext>
            </a:extLst>
          </p:cNvPr>
          <p:cNvSpPr txBox="1"/>
          <p:nvPr/>
        </p:nvSpPr>
        <p:spPr>
          <a:xfrm>
            <a:off x="8676666" y="6379285"/>
            <a:ext cx="3515334" cy="400110"/>
          </a:xfrm>
          <a:prstGeom prst="rect">
            <a:avLst/>
          </a:prstGeom>
          <a:noFill/>
        </p:spPr>
        <p:txBody>
          <a:bodyPr wrap="square" rtlCol="0">
            <a:spAutoFit/>
          </a:bodyPr>
          <a:lstStyle/>
          <a:p>
            <a:pPr algn="ctr"/>
            <a:r>
              <a:rPr lang="en-US" sz="2000" dirty="0"/>
              <a:t>Bucher et al., 2015</a:t>
            </a:r>
          </a:p>
        </p:txBody>
      </p:sp>
      <p:pic>
        <p:nvPicPr>
          <p:cNvPr id="4" name="Image 3">
            <a:extLst>
              <a:ext uri="{FF2B5EF4-FFF2-40B4-BE49-F238E27FC236}">
                <a16:creationId xmlns:a16="http://schemas.microsoft.com/office/drawing/2014/main" id="{6FAD9BB9-121D-916C-BF1D-26A5B10F3E5B}"/>
              </a:ext>
            </a:extLst>
          </p:cNvPr>
          <p:cNvPicPr>
            <a:picLocks noChangeAspect="1"/>
          </p:cNvPicPr>
          <p:nvPr/>
        </p:nvPicPr>
        <p:blipFill>
          <a:blip r:embed="rId2"/>
          <a:stretch>
            <a:fillRect/>
          </a:stretch>
        </p:blipFill>
        <p:spPr>
          <a:xfrm>
            <a:off x="1441458" y="128127"/>
            <a:ext cx="9309084" cy="6251158"/>
          </a:xfrm>
          <a:prstGeom prst="rect">
            <a:avLst/>
          </a:prstGeom>
        </p:spPr>
      </p:pic>
    </p:spTree>
    <p:extLst>
      <p:ext uri="{BB962C8B-B14F-4D97-AF65-F5344CB8AC3E}">
        <p14:creationId xmlns:p14="http://schemas.microsoft.com/office/powerpoint/2010/main" val="3166530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042916-9ADD-10A8-062E-110FD6DD63D0}"/>
              </a:ext>
            </a:extLst>
          </p:cNvPr>
          <p:cNvSpPr>
            <a:spLocks noGrp="1"/>
          </p:cNvSpPr>
          <p:nvPr>
            <p:ph type="title"/>
          </p:nvPr>
        </p:nvSpPr>
        <p:spPr/>
        <p:txBody>
          <a:bodyPr/>
          <a:lstStyle/>
          <a:p>
            <a:pPr algn="ctr"/>
            <a:r>
              <a:rPr lang="en-US" dirty="0"/>
              <a:t>What are feedback control systems?</a:t>
            </a:r>
          </a:p>
        </p:txBody>
      </p:sp>
      <p:pic>
        <p:nvPicPr>
          <p:cNvPr id="5122" name="Picture 2" descr="Control Tutorials for MATLAB and Simulink - Cruise Control: PID Controller  Design">
            <a:extLst>
              <a:ext uri="{FF2B5EF4-FFF2-40B4-BE49-F238E27FC236}">
                <a16:creationId xmlns:a16="http://schemas.microsoft.com/office/drawing/2014/main" id="{3FE75FA6-F829-7C78-610D-C5054E3A6F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6" t="4147" r="1392" b="3400"/>
          <a:stretch/>
        </p:blipFill>
        <p:spPr bwMode="auto">
          <a:xfrm>
            <a:off x="5868099" y="2671895"/>
            <a:ext cx="5543241" cy="247894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hat is Cruise Control in a Car? Meaning and How it Works?">
            <a:extLst>
              <a:ext uri="{FF2B5EF4-FFF2-40B4-BE49-F238E27FC236}">
                <a16:creationId xmlns:a16="http://schemas.microsoft.com/office/drawing/2014/main" id="{102FF3B6-2E32-FAEB-AC38-826B6B9F0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042" y="2848123"/>
            <a:ext cx="4888103" cy="2240381"/>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F28604CB-106E-0F15-27CE-4029892A44C7}"/>
              </a:ext>
            </a:extLst>
          </p:cNvPr>
          <p:cNvSpPr txBox="1"/>
          <p:nvPr/>
        </p:nvSpPr>
        <p:spPr>
          <a:xfrm>
            <a:off x="10524932" y="2780995"/>
            <a:ext cx="886408" cy="646331"/>
          </a:xfrm>
          <a:prstGeom prst="rect">
            <a:avLst/>
          </a:prstGeom>
          <a:noFill/>
        </p:spPr>
        <p:txBody>
          <a:bodyPr wrap="square" rtlCol="0">
            <a:spAutoFit/>
          </a:bodyPr>
          <a:lstStyle/>
          <a:p>
            <a:pPr algn="ctr"/>
            <a:r>
              <a:rPr lang="en-US" dirty="0"/>
              <a:t>Actual speed</a:t>
            </a:r>
          </a:p>
        </p:txBody>
      </p:sp>
      <p:sp>
        <p:nvSpPr>
          <p:cNvPr id="7" name="ZoneTexte 6">
            <a:extLst>
              <a:ext uri="{FF2B5EF4-FFF2-40B4-BE49-F238E27FC236}">
                <a16:creationId xmlns:a16="http://schemas.microsoft.com/office/drawing/2014/main" id="{F70601F2-29E4-A09F-AD52-C0235223D9E6}"/>
              </a:ext>
            </a:extLst>
          </p:cNvPr>
          <p:cNvSpPr txBox="1"/>
          <p:nvPr/>
        </p:nvSpPr>
        <p:spPr>
          <a:xfrm>
            <a:off x="8288940" y="2615141"/>
            <a:ext cx="1163215" cy="369332"/>
          </a:xfrm>
          <a:prstGeom prst="rect">
            <a:avLst/>
          </a:prstGeom>
          <a:noFill/>
        </p:spPr>
        <p:txBody>
          <a:bodyPr wrap="square" rtlCol="0">
            <a:spAutoFit/>
          </a:bodyPr>
          <a:lstStyle/>
          <a:p>
            <a:pPr algn="ctr"/>
            <a:r>
              <a:rPr lang="en-US" dirty="0"/>
              <a:t>Throttle</a:t>
            </a:r>
          </a:p>
        </p:txBody>
      </p:sp>
      <p:cxnSp>
        <p:nvCxnSpPr>
          <p:cNvPr id="9" name="Connecteur droit 8">
            <a:extLst>
              <a:ext uri="{FF2B5EF4-FFF2-40B4-BE49-F238E27FC236}">
                <a16:creationId xmlns:a16="http://schemas.microsoft.com/office/drawing/2014/main" id="{996B38FC-8DBE-D1E4-04A2-51B9FE759249}"/>
              </a:ext>
            </a:extLst>
          </p:cNvPr>
          <p:cNvCxnSpPr>
            <a:cxnSpLocks/>
          </p:cNvCxnSpPr>
          <p:nvPr/>
        </p:nvCxnSpPr>
        <p:spPr>
          <a:xfrm>
            <a:off x="8870548" y="2953993"/>
            <a:ext cx="0" cy="444527"/>
          </a:xfrm>
          <a:prstGeom prst="line">
            <a:avLst/>
          </a:prstGeom>
        </p:spPr>
        <p:style>
          <a:lnRef idx="2">
            <a:schemeClr val="dk1"/>
          </a:lnRef>
          <a:fillRef idx="0">
            <a:schemeClr val="dk1"/>
          </a:fillRef>
          <a:effectRef idx="1">
            <a:schemeClr val="dk1"/>
          </a:effectRef>
          <a:fontRef idx="minor">
            <a:schemeClr val="tx1"/>
          </a:fontRef>
        </p:style>
      </p:cxnSp>
      <p:sp>
        <p:nvSpPr>
          <p:cNvPr id="12" name="ZoneTexte 11">
            <a:extLst>
              <a:ext uri="{FF2B5EF4-FFF2-40B4-BE49-F238E27FC236}">
                <a16:creationId xmlns:a16="http://schemas.microsoft.com/office/drawing/2014/main" id="{7D27F654-BE9A-D917-7871-556F98217D68}"/>
              </a:ext>
            </a:extLst>
          </p:cNvPr>
          <p:cNvSpPr txBox="1"/>
          <p:nvPr/>
        </p:nvSpPr>
        <p:spPr>
          <a:xfrm>
            <a:off x="5586533" y="2780995"/>
            <a:ext cx="1220794" cy="646331"/>
          </a:xfrm>
          <a:prstGeom prst="rect">
            <a:avLst/>
          </a:prstGeom>
          <a:noFill/>
        </p:spPr>
        <p:txBody>
          <a:bodyPr wrap="square" rtlCol="0">
            <a:spAutoFit/>
          </a:bodyPr>
          <a:lstStyle/>
          <a:p>
            <a:pPr algn="ctr"/>
            <a:r>
              <a:rPr lang="en-US" dirty="0"/>
              <a:t>Target speed</a:t>
            </a:r>
          </a:p>
        </p:txBody>
      </p:sp>
      <p:sp>
        <p:nvSpPr>
          <p:cNvPr id="13" name="ZoneTexte 12">
            <a:extLst>
              <a:ext uri="{FF2B5EF4-FFF2-40B4-BE49-F238E27FC236}">
                <a16:creationId xmlns:a16="http://schemas.microsoft.com/office/drawing/2014/main" id="{FF6EA942-C1E5-4D27-5A9C-2C5AD621DCC0}"/>
              </a:ext>
            </a:extLst>
          </p:cNvPr>
          <p:cNvSpPr txBox="1"/>
          <p:nvPr/>
        </p:nvSpPr>
        <p:spPr>
          <a:xfrm>
            <a:off x="11459740" y="6488668"/>
            <a:ext cx="732260" cy="369332"/>
          </a:xfrm>
          <a:prstGeom prst="rect">
            <a:avLst/>
          </a:prstGeom>
          <a:noFill/>
        </p:spPr>
        <p:txBody>
          <a:bodyPr wrap="square" rtlCol="0">
            <a:spAutoFit/>
          </a:bodyPr>
          <a:lstStyle/>
          <a:p>
            <a:pPr algn="r"/>
            <a:r>
              <a:rPr lang="en-US" dirty="0">
                <a:solidFill>
                  <a:schemeClr val="tx1">
                    <a:lumMod val="50000"/>
                    <a:lumOff val="50000"/>
                  </a:schemeClr>
                </a:solidFill>
              </a:rPr>
              <a:t>11</a:t>
            </a:r>
          </a:p>
        </p:txBody>
      </p:sp>
      <p:sp>
        <p:nvSpPr>
          <p:cNvPr id="3" name="Rectangle 2">
            <a:extLst>
              <a:ext uri="{FF2B5EF4-FFF2-40B4-BE49-F238E27FC236}">
                <a16:creationId xmlns:a16="http://schemas.microsoft.com/office/drawing/2014/main" id="{21979AD7-6A91-BAFE-119E-30F7A591B7C2}"/>
              </a:ext>
            </a:extLst>
          </p:cNvPr>
          <p:cNvSpPr/>
          <p:nvPr/>
        </p:nvSpPr>
        <p:spPr>
          <a:xfrm>
            <a:off x="7926205" y="3493261"/>
            <a:ext cx="547797" cy="361228"/>
          </a:xfrm>
          <a:prstGeom prst="rect">
            <a:avLst/>
          </a:prstGeom>
          <a:solidFill>
            <a:srgbClr val="D1D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AE95387-5DE9-2CDE-ECA7-FAAB52C9E636}"/>
              </a:ext>
            </a:extLst>
          </p:cNvPr>
          <p:cNvSpPr/>
          <p:nvPr/>
        </p:nvSpPr>
        <p:spPr>
          <a:xfrm>
            <a:off x="9370845" y="3512300"/>
            <a:ext cx="547797" cy="361228"/>
          </a:xfrm>
          <a:prstGeom prst="rect">
            <a:avLst/>
          </a:prstGeom>
          <a:solidFill>
            <a:srgbClr val="D1D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C15209D-9F65-9CE3-6264-D2957262AEB8}"/>
              </a:ext>
            </a:extLst>
          </p:cNvPr>
          <p:cNvSpPr txBox="1"/>
          <p:nvPr/>
        </p:nvSpPr>
        <p:spPr>
          <a:xfrm>
            <a:off x="9154191" y="3352892"/>
            <a:ext cx="974194" cy="646331"/>
          </a:xfrm>
          <a:prstGeom prst="rect">
            <a:avLst/>
          </a:prstGeom>
          <a:noFill/>
        </p:spPr>
        <p:txBody>
          <a:bodyPr wrap="square" rtlCol="0">
            <a:spAutoFit/>
          </a:bodyPr>
          <a:lstStyle/>
          <a:p>
            <a:pPr algn="ctr"/>
            <a:r>
              <a:rPr lang="en-US" dirty="0"/>
              <a:t>Car body</a:t>
            </a:r>
          </a:p>
        </p:txBody>
      </p:sp>
    </p:spTree>
    <p:extLst>
      <p:ext uri="{BB962C8B-B14F-4D97-AF65-F5344CB8AC3E}">
        <p14:creationId xmlns:p14="http://schemas.microsoft.com/office/powerpoint/2010/main" val="417759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P spid="3" grpId="0" animBg="1"/>
      <p:bldP spid="8" grpId="0" animBg="1"/>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0541901-1254-255B-CFB6-78C81D036F2B}"/>
              </a:ext>
            </a:extLst>
          </p:cNvPr>
          <p:cNvPicPr>
            <a:picLocks noChangeAspect="1"/>
          </p:cNvPicPr>
          <p:nvPr/>
        </p:nvPicPr>
        <p:blipFill>
          <a:blip r:embed="rId2"/>
          <a:stretch>
            <a:fillRect/>
          </a:stretch>
        </p:blipFill>
        <p:spPr>
          <a:xfrm>
            <a:off x="1298908" y="339852"/>
            <a:ext cx="9594184" cy="5964473"/>
          </a:xfrm>
          <a:prstGeom prst="rect">
            <a:avLst/>
          </a:prstGeom>
        </p:spPr>
      </p:pic>
      <p:sp>
        <p:nvSpPr>
          <p:cNvPr id="6" name="ZoneTexte 5">
            <a:extLst>
              <a:ext uri="{FF2B5EF4-FFF2-40B4-BE49-F238E27FC236}">
                <a16:creationId xmlns:a16="http://schemas.microsoft.com/office/drawing/2014/main" id="{1FDDFA47-2E7C-E818-0918-5E6269B8AE13}"/>
              </a:ext>
            </a:extLst>
          </p:cNvPr>
          <p:cNvSpPr txBox="1"/>
          <p:nvPr/>
        </p:nvSpPr>
        <p:spPr>
          <a:xfrm>
            <a:off x="4610100" y="6376946"/>
            <a:ext cx="2971799" cy="400110"/>
          </a:xfrm>
          <a:prstGeom prst="rect">
            <a:avLst/>
          </a:prstGeom>
          <a:noFill/>
        </p:spPr>
        <p:txBody>
          <a:bodyPr wrap="square" rtlCol="0">
            <a:spAutoFit/>
          </a:bodyPr>
          <a:lstStyle/>
          <a:p>
            <a:pPr algn="ctr"/>
            <a:r>
              <a:rPr lang="en-US" sz="2000" dirty="0" err="1"/>
              <a:t>Danion</a:t>
            </a:r>
            <a:r>
              <a:rPr lang="en-US" sz="2000" dirty="0"/>
              <a:t> and </a:t>
            </a:r>
            <a:r>
              <a:rPr lang="en-US" sz="2000" dirty="0" err="1"/>
              <a:t>Latash</a:t>
            </a:r>
            <a:r>
              <a:rPr lang="en-US" sz="2000" dirty="0"/>
              <a:t>, 2010</a:t>
            </a:r>
          </a:p>
        </p:txBody>
      </p:sp>
    </p:spTree>
    <p:extLst>
      <p:ext uri="{BB962C8B-B14F-4D97-AF65-F5344CB8AC3E}">
        <p14:creationId xmlns:p14="http://schemas.microsoft.com/office/powerpoint/2010/main" val="74225765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diagramme, texte, ligne, Plan&#10;&#10;Description générée automatiquement">
            <a:extLst>
              <a:ext uri="{FF2B5EF4-FFF2-40B4-BE49-F238E27FC236}">
                <a16:creationId xmlns:a16="http://schemas.microsoft.com/office/drawing/2014/main" id="{1B5656F5-7672-1589-79E2-31534B9C8D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923" y="1560352"/>
            <a:ext cx="12028153" cy="3015111"/>
          </a:xfrm>
        </p:spPr>
      </p:pic>
      <p:sp>
        <p:nvSpPr>
          <p:cNvPr id="6" name="ZoneTexte 5">
            <a:extLst>
              <a:ext uri="{FF2B5EF4-FFF2-40B4-BE49-F238E27FC236}">
                <a16:creationId xmlns:a16="http://schemas.microsoft.com/office/drawing/2014/main" id="{3E15003E-97AE-C7A4-7A07-ACCA9AF4DBC8}"/>
              </a:ext>
            </a:extLst>
          </p:cNvPr>
          <p:cNvSpPr txBox="1"/>
          <p:nvPr/>
        </p:nvSpPr>
        <p:spPr>
          <a:xfrm>
            <a:off x="4610100" y="6376946"/>
            <a:ext cx="2971799" cy="400110"/>
          </a:xfrm>
          <a:prstGeom prst="rect">
            <a:avLst/>
          </a:prstGeom>
          <a:noFill/>
        </p:spPr>
        <p:txBody>
          <a:bodyPr wrap="square" rtlCol="0">
            <a:spAutoFit/>
          </a:bodyPr>
          <a:lstStyle/>
          <a:p>
            <a:pPr algn="ctr"/>
            <a:r>
              <a:rPr lang="en-US" sz="2000" dirty="0" err="1"/>
              <a:t>Brandoit</a:t>
            </a:r>
            <a:r>
              <a:rPr lang="en-US" sz="2000" dirty="0"/>
              <a:t>, 2025</a:t>
            </a:r>
          </a:p>
        </p:txBody>
      </p:sp>
    </p:spTree>
    <p:extLst>
      <p:ext uri="{BB962C8B-B14F-4D97-AF65-F5344CB8AC3E}">
        <p14:creationId xmlns:p14="http://schemas.microsoft.com/office/powerpoint/2010/main" val="3287905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035C0-7A26-7164-2CEE-D7823FC568D3}"/>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577D2E14-F834-D232-14D0-7877B79EF281}"/>
              </a:ext>
            </a:extLst>
          </p:cNvPr>
          <p:cNvSpPr txBox="1"/>
          <p:nvPr/>
        </p:nvSpPr>
        <p:spPr>
          <a:xfrm>
            <a:off x="4610100" y="6376946"/>
            <a:ext cx="2971799" cy="400110"/>
          </a:xfrm>
          <a:prstGeom prst="rect">
            <a:avLst/>
          </a:prstGeom>
          <a:noFill/>
        </p:spPr>
        <p:txBody>
          <a:bodyPr wrap="square" rtlCol="0">
            <a:spAutoFit/>
          </a:bodyPr>
          <a:lstStyle/>
          <a:p>
            <a:pPr algn="ctr"/>
            <a:r>
              <a:rPr lang="en-US" sz="2000" dirty="0" err="1"/>
              <a:t>Brandoit</a:t>
            </a:r>
            <a:r>
              <a:rPr lang="en-US" sz="2000" dirty="0"/>
              <a:t>, 2025</a:t>
            </a:r>
          </a:p>
        </p:txBody>
      </p:sp>
      <p:pic>
        <p:nvPicPr>
          <p:cNvPr id="7" name="Image 6" descr="Une image contenant texte, capture d’écran, ligne, Rectangle&#10;&#10;Description générée automatiquement">
            <a:extLst>
              <a:ext uri="{FF2B5EF4-FFF2-40B4-BE49-F238E27FC236}">
                <a16:creationId xmlns:a16="http://schemas.microsoft.com/office/drawing/2014/main" id="{28E22E05-B1F5-D9F7-1C15-259C6C7C10E0}"/>
              </a:ext>
            </a:extLst>
          </p:cNvPr>
          <p:cNvPicPr>
            <a:picLocks noChangeAspect="1"/>
          </p:cNvPicPr>
          <p:nvPr/>
        </p:nvPicPr>
        <p:blipFill>
          <a:blip r:embed="rId2">
            <a:extLst>
              <a:ext uri="{28A0092B-C50C-407E-A947-70E740481C1C}">
                <a14:useLocalDpi xmlns:a14="http://schemas.microsoft.com/office/drawing/2010/main" val="0"/>
              </a:ext>
            </a:extLst>
          </a:blip>
          <a:srcRect t="22800" b="21200"/>
          <a:stretch/>
        </p:blipFill>
        <p:spPr>
          <a:xfrm>
            <a:off x="2005693" y="1008066"/>
            <a:ext cx="8180614" cy="4581144"/>
          </a:xfrm>
          <a:prstGeom prst="rect">
            <a:avLst/>
          </a:prstGeom>
        </p:spPr>
      </p:pic>
    </p:spTree>
    <p:extLst>
      <p:ext uri="{BB962C8B-B14F-4D97-AF65-F5344CB8AC3E}">
        <p14:creationId xmlns:p14="http://schemas.microsoft.com/office/powerpoint/2010/main" val="417733443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9BAD7-E27A-A6F6-7ED8-5F1CE33B27E5}"/>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53B95BBC-2FFA-9B95-0227-21E608D1C43D}"/>
              </a:ext>
            </a:extLst>
          </p:cNvPr>
          <p:cNvSpPr txBox="1"/>
          <p:nvPr/>
        </p:nvSpPr>
        <p:spPr>
          <a:xfrm>
            <a:off x="4610100" y="6376946"/>
            <a:ext cx="2971799" cy="400110"/>
          </a:xfrm>
          <a:prstGeom prst="rect">
            <a:avLst/>
          </a:prstGeom>
          <a:noFill/>
        </p:spPr>
        <p:txBody>
          <a:bodyPr wrap="square" rtlCol="0">
            <a:spAutoFit/>
          </a:bodyPr>
          <a:lstStyle/>
          <a:p>
            <a:pPr algn="ctr"/>
            <a:r>
              <a:rPr lang="en-US" sz="2000" dirty="0" err="1"/>
              <a:t>Brandoit</a:t>
            </a:r>
            <a:r>
              <a:rPr lang="en-US" sz="2000" dirty="0"/>
              <a:t>, 2025</a:t>
            </a:r>
          </a:p>
        </p:txBody>
      </p:sp>
      <p:pic>
        <p:nvPicPr>
          <p:cNvPr id="7" name="Image 6" descr="Une image contenant texte, capture d’écran, Caractère coloré, ligne&#10;&#10;Description générée automatiquement">
            <a:extLst>
              <a:ext uri="{FF2B5EF4-FFF2-40B4-BE49-F238E27FC236}">
                <a16:creationId xmlns:a16="http://schemas.microsoft.com/office/drawing/2014/main" id="{A6BC4B14-5311-3686-8469-18F5044D14DE}"/>
              </a:ext>
            </a:extLst>
          </p:cNvPr>
          <p:cNvPicPr>
            <a:picLocks noChangeAspect="1"/>
          </p:cNvPicPr>
          <p:nvPr/>
        </p:nvPicPr>
        <p:blipFill>
          <a:blip r:embed="rId2">
            <a:extLst>
              <a:ext uri="{28A0092B-C50C-407E-A947-70E740481C1C}">
                <a14:useLocalDpi xmlns:a14="http://schemas.microsoft.com/office/drawing/2010/main" val="0"/>
              </a:ext>
            </a:extLst>
          </a:blip>
          <a:srcRect t="22533" b="19600"/>
          <a:stretch/>
        </p:blipFill>
        <p:spPr>
          <a:xfrm>
            <a:off x="1639879" y="850392"/>
            <a:ext cx="8912240" cy="5157216"/>
          </a:xfrm>
          <a:prstGeom prst="rect">
            <a:avLst/>
          </a:prstGeom>
        </p:spPr>
      </p:pic>
    </p:spTree>
    <p:extLst>
      <p:ext uri="{BB962C8B-B14F-4D97-AF65-F5344CB8AC3E}">
        <p14:creationId xmlns:p14="http://schemas.microsoft.com/office/powerpoint/2010/main" val="12210605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42E21-1EBE-147C-BB58-5264BE4BC576}"/>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0C541E5C-D484-D696-2A6C-C7033C4179B6}"/>
              </a:ext>
            </a:extLst>
          </p:cNvPr>
          <p:cNvSpPr txBox="1"/>
          <p:nvPr/>
        </p:nvSpPr>
        <p:spPr>
          <a:xfrm>
            <a:off x="4610100" y="6376946"/>
            <a:ext cx="2971799" cy="400110"/>
          </a:xfrm>
          <a:prstGeom prst="rect">
            <a:avLst/>
          </a:prstGeom>
          <a:noFill/>
        </p:spPr>
        <p:txBody>
          <a:bodyPr wrap="square" rtlCol="0">
            <a:spAutoFit/>
          </a:bodyPr>
          <a:lstStyle/>
          <a:p>
            <a:pPr algn="ctr"/>
            <a:r>
              <a:rPr lang="en-US" sz="2000" dirty="0" err="1"/>
              <a:t>Brandoit</a:t>
            </a:r>
            <a:r>
              <a:rPr lang="en-US" sz="2000" dirty="0"/>
              <a:t>, 2025</a:t>
            </a:r>
          </a:p>
        </p:txBody>
      </p:sp>
      <p:pic>
        <p:nvPicPr>
          <p:cNvPr id="7" name="Image 6" descr="Une image contenant texte, capture d’écran, Caractère coloré, Rectangle&#10;&#10;Description générée automatiquement">
            <a:extLst>
              <a:ext uri="{FF2B5EF4-FFF2-40B4-BE49-F238E27FC236}">
                <a16:creationId xmlns:a16="http://schemas.microsoft.com/office/drawing/2014/main" id="{F33CC067-36B0-1D70-CE06-F6E5409D9292}"/>
              </a:ext>
            </a:extLst>
          </p:cNvPr>
          <p:cNvPicPr>
            <a:picLocks noChangeAspect="1"/>
          </p:cNvPicPr>
          <p:nvPr/>
        </p:nvPicPr>
        <p:blipFill>
          <a:blip r:embed="rId2">
            <a:extLst>
              <a:ext uri="{28A0092B-C50C-407E-A947-70E740481C1C}">
                <a14:useLocalDpi xmlns:a14="http://schemas.microsoft.com/office/drawing/2010/main" val="0"/>
              </a:ext>
            </a:extLst>
          </a:blip>
          <a:srcRect t="23066" b="20400"/>
          <a:stretch/>
        </p:blipFill>
        <p:spPr>
          <a:xfrm>
            <a:off x="1855108" y="1031483"/>
            <a:ext cx="8481782" cy="4795034"/>
          </a:xfrm>
          <a:prstGeom prst="rect">
            <a:avLst/>
          </a:prstGeom>
        </p:spPr>
      </p:pic>
    </p:spTree>
    <p:extLst>
      <p:ext uri="{BB962C8B-B14F-4D97-AF65-F5344CB8AC3E}">
        <p14:creationId xmlns:p14="http://schemas.microsoft.com/office/powerpoint/2010/main" val="40199965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5A43E-B9C6-F88A-6FEB-48392B71043D}"/>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34CBA3FE-056F-36F7-27EA-4CD1958973E3}"/>
              </a:ext>
            </a:extLst>
          </p:cNvPr>
          <p:cNvSpPr txBox="1"/>
          <p:nvPr/>
        </p:nvSpPr>
        <p:spPr>
          <a:xfrm>
            <a:off x="4610100" y="6376946"/>
            <a:ext cx="2971799" cy="400110"/>
          </a:xfrm>
          <a:prstGeom prst="rect">
            <a:avLst/>
          </a:prstGeom>
          <a:noFill/>
        </p:spPr>
        <p:txBody>
          <a:bodyPr wrap="square" rtlCol="0">
            <a:spAutoFit/>
          </a:bodyPr>
          <a:lstStyle/>
          <a:p>
            <a:pPr algn="ctr"/>
            <a:r>
              <a:rPr lang="en-US" sz="2000" dirty="0" err="1"/>
              <a:t>Brandoit</a:t>
            </a:r>
            <a:r>
              <a:rPr lang="en-US" sz="2000" dirty="0"/>
              <a:t>, 2025</a:t>
            </a:r>
          </a:p>
        </p:txBody>
      </p:sp>
      <p:pic>
        <p:nvPicPr>
          <p:cNvPr id="7" name="Image 6" descr="Une image contenant texte, capture d’écran, Rectangle&#10;&#10;Description générée automatiquement">
            <a:extLst>
              <a:ext uri="{FF2B5EF4-FFF2-40B4-BE49-F238E27FC236}">
                <a16:creationId xmlns:a16="http://schemas.microsoft.com/office/drawing/2014/main" id="{F752EDFA-60D4-ACF8-02AE-0123FCC52E5C}"/>
              </a:ext>
            </a:extLst>
          </p:cNvPr>
          <p:cNvPicPr>
            <a:picLocks noChangeAspect="1"/>
          </p:cNvPicPr>
          <p:nvPr/>
        </p:nvPicPr>
        <p:blipFill>
          <a:blip r:embed="rId2">
            <a:extLst>
              <a:ext uri="{28A0092B-C50C-407E-A947-70E740481C1C}">
                <a14:useLocalDpi xmlns:a14="http://schemas.microsoft.com/office/drawing/2010/main" val="0"/>
              </a:ext>
            </a:extLst>
          </a:blip>
          <a:srcRect t="22266" b="20667"/>
          <a:stretch/>
        </p:blipFill>
        <p:spPr>
          <a:xfrm>
            <a:off x="1713609" y="928116"/>
            <a:ext cx="8764780" cy="5001768"/>
          </a:xfrm>
          <a:prstGeom prst="rect">
            <a:avLst/>
          </a:prstGeom>
        </p:spPr>
      </p:pic>
    </p:spTree>
    <p:extLst>
      <p:ext uri="{BB962C8B-B14F-4D97-AF65-F5344CB8AC3E}">
        <p14:creationId xmlns:p14="http://schemas.microsoft.com/office/powerpoint/2010/main" val="426773381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C100C-B883-35F7-798D-377A590545CF}"/>
            </a:ext>
          </a:extLst>
        </p:cNvPr>
        <p:cNvGrpSpPr/>
        <p:nvPr/>
      </p:nvGrpSpPr>
      <p:grpSpPr>
        <a:xfrm>
          <a:off x="0" y="0"/>
          <a:ext cx="0" cy="0"/>
          <a:chOff x="0" y="0"/>
          <a:chExt cx="0" cy="0"/>
        </a:xfrm>
      </p:grpSpPr>
      <p:pic>
        <p:nvPicPr>
          <p:cNvPr id="3" name="Image 2" descr="Une image contenant diagramme, ligne, Plan, Dessin technique&#10;&#10;Description générée automatiquement">
            <a:extLst>
              <a:ext uri="{FF2B5EF4-FFF2-40B4-BE49-F238E27FC236}">
                <a16:creationId xmlns:a16="http://schemas.microsoft.com/office/drawing/2014/main" id="{B94B1796-ABE5-8664-1BE7-04C77F3B0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813" y="387542"/>
            <a:ext cx="9124373" cy="6082915"/>
          </a:xfrm>
          <a:prstGeom prst="rect">
            <a:avLst/>
          </a:prstGeom>
        </p:spPr>
      </p:pic>
    </p:spTree>
    <p:extLst>
      <p:ext uri="{BB962C8B-B14F-4D97-AF65-F5344CB8AC3E}">
        <p14:creationId xmlns:p14="http://schemas.microsoft.com/office/powerpoint/2010/main" val="312495867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8283C-80F3-436C-19C4-16E7BEFFBBB5}"/>
            </a:ext>
          </a:extLst>
        </p:cNvPr>
        <p:cNvGrpSpPr/>
        <p:nvPr/>
      </p:nvGrpSpPr>
      <p:grpSpPr>
        <a:xfrm>
          <a:off x="0" y="0"/>
          <a:ext cx="0" cy="0"/>
          <a:chOff x="0" y="0"/>
          <a:chExt cx="0" cy="0"/>
        </a:xfrm>
      </p:grpSpPr>
      <p:pic>
        <p:nvPicPr>
          <p:cNvPr id="3" name="Image 2" descr="Une image contenant diagramme, ligne, Plan, Dessin technique&#10;&#10;Description générée automatiquement">
            <a:extLst>
              <a:ext uri="{FF2B5EF4-FFF2-40B4-BE49-F238E27FC236}">
                <a16:creationId xmlns:a16="http://schemas.microsoft.com/office/drawing/2014/main" id="{E815B3B3-7C14-C705-06F4-26E5C8A888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3831" y="407554"/>
            <a:ext cx="9064337" cy="6042891"/>
          </a:xfrm>
          <a:prstGeom prst="rect">
            <a:avLst/>
          </a:prstGeom>
        </p:spPr>
      </p:pic>
    </p:spTree>
    <p:extLst>
      <p:ext uri="{BB962C8B-B14F-4D97-AF65-F5344CB8AC3E}">
        <p14:creationId xmlns:p14="http://schemas.microsoft.com/office/powerpoint/2010/main" val="37743681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056BB-883F-45E7-AE59-8DE0436A68A2}"/>
            </a:ext>
          </a:extLst>
        </p:cNvPr>
        <p:cNvGrpSpPr/>
        <p:nvPr/>
      </p:nvGrpSpPr>
      <p:grpSpPr>
        <a:xfrm>
          <a:off x="0" y="0"/>
          <a:ext cx="0" cy="0"/>
          <a:chOff x="0" y="0"/>
          <a:chExt cx="0" cy="0"/>
        </a:xfrm>
      </p:grpSpPr>
      <p:pic>
        <p:nvPicPr>
          <p:cNvPr id="3" name="Image 2" descr="Une image contenant diagramme, ligne, texte, Tracé&#10;&#10;Description générée automatiquement">
            <a:extLst>
              <a:ext uri="{FF2B5EF4-FFF2-40B4-BE49-F238E27FC236}">
                <a16:creationId xmlns:a16="http://schemas.microsoft.com/office/drawing/2014/main" id="{C9B6273D-8736-4179-65B5-33E40558BA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4108" y="501072"/>
            <a:ext cx="8783783" cy="5855855"/>
          </a:xfrm>
          <a:prstGeom prst="rect">
            <a:avLst/>
          </a:prstGeom>
        </p:spPr>
      </p:pic>
    </p:spTree>
    <p:extLst>
      <p:ext uri="{BB962C8B-B14F-4D97-AF65-F5344CB8AC3E}">
        <p14:creationId xmlns:p14="http://schemas.microsoft.com/office/powerpoint/2010/main" val="6761931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28D42-2B33-C93C-4F1B-39A66CEF7CEF}"/>
            </a:ext>
          </a:extLst>
        </p:cNvPr>
        <p:cNvGrpSpPr/>
        <p:nvPr/>
      </p:nvGrpSpPr>
      <p:grpSpPr>
        <a:xfrm>
          <a:off x="0" y="0"/>
          <a:ext cx="0" cy="0"/>
          <a:chOff x="0" y="0"/>
          <a:chExt cx="0" cy="0"/>
        </a:xfrm>
      </p:grpSpPr>
      <p:pic>
        <p:nvPicPr>
          <p:cNvPr id="3" name="Image 2" descr="Une image contenant diagramme, ligne, Tracé, texte&#10;&#10;Description générée automatiquement">
            <a:extLst>
              <a:ext uri="{FF2B5EF4-FFF2-40B4-BE49-F238E27FC236}">
                <a16:creationId xmlns:a16="http://schemas.microsoft.com/office/drawing/2014/main" id="{8CC9CD45-1065-FDDD-199A-A3AE333F9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3381" y="547254"/>
            <a:ext cx="8645237" cy="5763491"/>
          </a:xfrm>
          <a:prstGeom prst="rect">
            <a:avLst/>
          </a:prstGeom>
        </p:spPr>
      </p:pic>
    </p:spTree>
    <p:extLst>
      <p:ext uri="{BB962C8B-B14F-4D97-AF65-F5344CB8AC3E}">
        <p14:creationId xmlns:p14="http://schemas.microsoft.com/office/powerpoint/2010/main" val="2893666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C42F32-33C4-1503-04D5-FFCB37FD166D}"/>
              </a:ext>
            </a:extLst>
          </p:cNvPr>
          <p:cNvSpPr>
            <a:spLocks noGrp="1"/>
          </p:cNvSpPr>
          <p:nvPr>
            <p:ph type="title"/>
          </p:nvPr>
        </p:nvSpPr>
        <p:spPr/>
        <p:txBody>
          <a:bodyPr/>
          <a:lstStyle/>
          <a:p>
            <a:r>
              <a:rPr lang="en-US" dirty="0"/>
              <a:t>Neurons as feedback models</a:t>
            </a:r>
          </a:p>
        </p:txBody>
      </p:sp>
      <p:pic>
        <p:nvPicPr>
          <p:cNvPr id="5" name="Image 4" descr="Une image contenant noir, obscurité&#10;&#10;Description générée automatiquement">
            <a:extLst>
              <a:ext uri="{FF2B5EF4-FFF2-40B4-BE49-F238E27FC236}">
                <a16:creationId xmlns:a16="http://schemas.microsoft.com/office/drawing/2014/main" id="{FDC3865B-307C-4887-DBC9-2FA0AD3E54A9}"/>
              </a:ext>
            </a:extLst>
          </p:cNvPr>
          <p:cNvPicPr>
            <a:picLocks noChangeAspect="1"/>
          </p:cNvPicPr>
          <p:nvPr/>
        </p:nvPicPr>
        <p:blipFill>
          <a:blip r:embed="rId2"/>
          <a:stretch>
            <a:fillRect/>
          </a:stretch>
        </p:blipFill>
        <p:spPr>
          <a:xfrm>
            <a:off x="0" y="2788136"/>
            <a:ext cx="4573589" cy="2155181"/>
          </a:xfrm>
          <a:prstGeom prst="rect">
            <a:avLst/>
          </a:prstGeom>
        </p:spPr>
      </p:pic>
      <p:pic>
        <p:nvPicPr>
          <p:cNvPr id="6" name="Image 5" descr="Une image contenant texte, capture d’écran, diagramme, Police&#10;&#10;Description générée automatiquement">
            <a:extLst>
              <a:ext uri="{FF2B5EF4-FFF2-40B4-BE49-F238E27FC236}">
                <a16:creationId xmlns:a16="http://schemas.microsoft.com/office/drawing/2014/main" id="{3F78C1A6-CBDE-675C-474C-99A408095F04}"/>
              </a:ext>
            </a:extLst>
          </p:cNvPr>
          <p:cNvPicPr>
            <a:picLocks noChangeAspect="1"/>
          </p:cNvPicPr>
          <p:nvPr/>
        </p:nvPicPr>
        <p:blipFill>
          <a:blip r:embed="rId3"/>
          <a:stretch>
            <a:fillRect/>
          </a:stretch>
        </p:blipFill>
        <p:spPr>
          <a:xfrm>
            <a:off x="6096000" y="2565259"/>
            <a:ext cx="6264422" cy="2579467"/>
          </a:xfrm>
          <a:prstGeom prst="rect">
            <a:avLst/>
          </a:prstGeom>
        </p:spPr>
      </p:pic>
      <p:grpSp>
        <p:nvGrpSpPr>
          <p:cNvPr id="7" name="Groupe 6">
            <a:extLst>
              <a:ext uri="{FF2B5EF4-FFF2-40B4-BE49-F238E27FC236}">
                <a16:creationId xmlns:a16="http://schemas.microsoft.com/office/drawing/2014/main" id="{EB1451E5-0610-1161-2EE0-F35D516268C2}"/>
              </a:ext>
            </a:extLst>
          </p:cNvPr>
          <p:cNvGrpSpPr/>
          <p:nvPr/>
        </p:nvGrpSpPr>
        <p:grpSpPr>
          <a:xfrm>
            <a:off x="4877594" y="3382677"/>
            <a:ext cx="914400" cy="944630"/>
            <a:chOff x="2597020" y="2060978"/>
            <a:chExt cx="914400" cy="944630"/>
          </a:xfrm>
        </p:grpSpPr>
        <p:sp>
          <p:nvSpPr>
            <p:cNvPr id="8" name="Est égal à 7">
              <a:extLst>
                <a:ext uri="{FF2B5EF4-FFF2-40B4-BE49-F238E27FC236}">
                  <a16:creationId xmlns:a16="http://schemas.microsoft.com/office/drawing/2014/main" id="{78ABD8AB-F060-652B-B2CC-8B0472C48B15}"/>
                </a:ext>
              </a:extLst>
            </p:cNvPr>
            <p:cNvSpPr/>
            <p:nvPr/>
          </p:nvSpPr>
          <p:spPr>
            <a:xfrm>
              <a:off x="2597020" y="2060978"/>
              <a:ext cx="914400" cy="698500"/>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Est égal à 8">
              <a:extLst>
                <a:ext uri="{FF2B5EF4-FFF2-40B4-BE49-F238E27FC236}">
                  <a16:creationId xmlns:a16="http://schemas.microsoft.com/office/drawing/2014/main" id="{CC841274-1952-8B20-857D-15CEAA25A306}"/>
                </a:ext>
              </a:extLst>
            </p:cNvPr>
            <p:cNvSpPr/>
            <p:nvPr/>
          </p:nvSpPr>
          <p:spPr>
            <a:xfrm>
              <a:off x="2597020" y="2307108"/>
              <a:ext cx="914400" cy="698500"/>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grpSp>
      <p:sp>
        <p:nvSpPr>
          <p:cNvPr id="10" name="Rectangle 9">
            <a:extLst>
              <a:ext uri="{FF2B5EF4-FFF2-40B4-BE49-F238E27FC236}">
                <a16:creationId xmlns:a16="http://schemas.microsoft.com/office/drawing/2014/main" id="{00694DFF-9A97-4C98-4EBD-CFB4EA5F560F}"/>
              </a:ext>
            </a:extLst>
          </p:cNvPr>
          <p:cNvSpPr/>
          <p:nvPr/>
        </p:nvSpPr>
        <p:spPr>
          <a:xfrm>
            <a:off x="8905533" y="3699245"/>
            <a:ext cx="431800" cy="278812"/>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1E5B27-799A-AC36-1509-C42E9DF3B588}"/>
              </a:ext>
            </a:extLst>
          </p:cNvPr>
          <p:cNvSpPr/>
          <p:nvPr/>
        </p:nvSpPr>
        <p:spPr>
          <a:xfrm>
            <a:off x="1714500" y="3300858"/>
            <a:ext cx="2295525" cy="1117319"/>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D096CBC-9C97-E44D-C47A-EAB8358E1AC0}"/>
              </a:ext>
            </a:extLst>
          </p:cNvPr>
          <p:cNvSpPr/>
          <p:nvPr/>
        </p:nvSpPr>
        <p:spPr>
          <a:xfrm>
            <a:off x="9685546" y="4062125"/>
            <a:ext cx="334753" cy="226097"/>
          </a:xfrm>
          <a:prstGeom prst="rect">
            <a:avLst/>
          </a:prstGeom>
          <a:solidFill>
            <a:srgbClr val="00B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53CDFF2-BFBC-8AF2-6C46-4AE6DEECFF8C}"/>
              </a:ext>
            </a:extLst>
          </p:cNvPr>
          <p:cNvSpPr/>
          <p:nvPr/>
        </p:nvSpPr>
        <p:spPr>
          <a:xfrm>
            <a:off x="444717" y="3300858"/>
            <a:ext cx="1269783" cy="1117319"/>
          </a:xfrm>
          <a:prstGeom prst="rect">
            <a:avLst/>
          </a:prstGeom>
          <a:solidFill>
            <a:srgbClr val="00B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2CA5BCA-7717-3655-42D8-B3EEE748D816}"/>
              </a:ext>
            </a:extLst>
          </p:cNvPr>
          <p:cNvSpPr/>
          <p:nvPr/>
        </p:nvSpPr>
        <p:spPr>
          <a:xfrm>
            <a:off x="4291542" y="6050718"/>
            <a:ext cx="851956" cy="692423"/>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0E3CF0-914B-EAD8-0CB6-D30A4B26346F}"/>
              </a:ext>
            </a:extLst>
          </p:cNvPr>
          <p:cNvSpPr/>
          <p:nvPr/>
        </p:nvSpPr>
        <p:spPr>
          <a:xfrm>
            <a:off x="7616961" y="6073400"/>
            <a:ext cx="851956" cy="647061"/>
          </a:xfrm>
          <a:prstGeom prst="rect">
            <a:avLst/>
          </a:prstGeom>
          <a:solidFill>
            <a:srgbClr val="00B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 15" descr="Une image contenant noir, obscurité&#10;&#10;Description générée automatiquement">
            <a:extLst>
              <a:ext uri="{FF2B5EF4-FFF2-40B4-BE49-F238E27FC236}">
                <a16:creationId xmlns:a16="http://schemas.microsoft.com/office/drawing/2014/main" id="{8B00B1D9-B6D4-3182-4AB4-32B8B3B67C94}"/>
              </a:ext>
            </a:extLst>
          </p:cNvPr>
          <p:cNvPicPr>
            <a:picLocks noChangeAspect="1"/>
          </p:cNvPicPr>
          <p:nvPr/>
        </p:nvPicPr>
        <p:blipFill>
          <a:blip r:embed="rId4"/>
          <a:stretch>
            <a:fillRect/>
          </a:stretch>
        </p:blipFill>
        <p:spPr>
          <a:xfrm>
            <a:off x="3831067" y="6112983"/>
            <a:ext cx="4529866" cy="578678"/>
          </a:xfrm>
          <a:prstGeom prst="rect">
            <a:avLst/>
          </a:prstGeom>
        </p:spPr>
      </p:pic>
      <p:sp>
        <p:nvSpPr>
          <p:cNvPr id="3" name="ZoneTexte 2">
            <a:extLst>
              <a:ext uri="{FF2B5EF4-FFF2-40B4-BE49-F238E27FC236}">
                <a16:creationId xmlns:a16="http://schemas.microsoft.com/office/drawing/2014/main" id="{90669552-A72E-5B0F-E052-04E0A4BCB125}"/>
              </a:ext>
            </a:extLst>
          </p:cNvPr>
          <p:cNvSpPr txBox="1"/>
          <p:nvPr/>
        </p:nvSpPr>
        <p:spPr>
          <a:xfrm>
            <a:off x="11459740" y="6488668"/>
            <a:ext cx="732260" cy="369332"/>
          </a:xfrm>
          <a:prstGeom prst="rect">
            <a:avLst/>
          </a:prstGeom>
          <a:noFill/>
        </p:spPr>
        <p:txBody>
          <a:bodyPr wrap="square" rtlCol="0">
            <a:spAutoFit/>
          </a:bodyPr>
          <a:lstStyle/>
          <a:p>
            <a:pPr algn="r"/>
            <a:r>
              <a:rPr lang="en-US" dirty="0">
                <a:solidFill>
                  <a:schemeClr val="tx1">
                    <a:lumMod val="50000"/>
                    <a:lumOff val="50000"/>
                  </a:schemeClr>
                </a:solidFill>
              </a:rPr>
              <a:t>12</a:t>
            </a:r>
          </a:p>
        </p:txBody>
      </p:sp>
      <p:pic>
        <p:nvPicPr>
          <p:cNvPr id="4" name="Picture 2" descr="Control Tutorials for MATLAB and Simulink - Cruise Control: PID Controller  Design">
            <a:extLst>
              <a:ext uri="{FF2B5EF4-FFF2-40B4-BE49-F238E27FC236}">
                <a16:creationId xmlns:a16="http://schemas.microsoft.com/office/drawing/2014/main" id="{23A49EDB-EFF3-9159-610A-3CCC1D439D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92" t="7316" r="3594" b="4794"/>
          <a:stretch/>
        </p:blipFill>
        <p:spPr bwMode="auto">
          <a:xfrm>
            <a:off x="8101584" y="493776"/>
            <a:ext cx="3483864" cy="154533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872B3966-9035-4A58-3878-008E6043B705}"/>
              </a:ext>
            </a:extLst>
          </p:cNvPr>
          <p:cNvSpPr/>
          <p:nvPr/>
        </p:nvSpPr>
        <p:spPr>
          <a:xfrm>
            <a:off x="9382301" y="976658"/>
            <a:ext cx="359223" cy="236879"/>
          </a:xfrm>
          <a:prstGeom prst="rect">
            <a:avLst/>
          </a:prstGeom>
          <a:solidFill>
            <a:srgbClr val="D1D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7AB5CCE-3CBA-B130-C3B0-85EE57438F64}"/>
              </a:ext>
            </a:extLst>
          </p:cNvPr>
          <p:cNvSpPr/>
          <p:nvPr/>
        </p:nvSpPr>
        <p:spPr>
          <a:xfrm>
            <a:off x="10329638" y="989143"/>
            <a:ext cx="359223" cy="236879"/>
          </a:xfrm>
          <a:prstGeom prst="rect">
            <a:avLst/>
          </a:prstGeom>
          <a:solidFill>
            <a:srgbClr val="D1D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808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ligne, Police&#10;&#10;Description générée automatiquement">
            <a:extLst>
              <a:ext uri="{FF2B5EF4-FFF2-40B4-BE49-F238E27FC236}">
                <a16:creationId xmlns:a16="http://schemas.microsoft.com/office/drawing/2014/main" id="{8F6BB84D-AD06-D1FC-434B-CF87109B6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88" y="1207003"/>
            <a:ext cx="11430023" cy="4443993"/>
          </a:xfrm>
          <a:prstGeom prst="rect">
            <a:avLst/>
          </a:prstGeom>
        </p:spPr>
      </p:pic>
    </p:spTree>
    <p:extLst>
      <p:ext uri="{BB962C8B-B14F-4D97-AF65-F5344CB8AC3E}">
        <p14:creationId xmlns:p14="http://schemas.microsoft.com/office/powerpoint/2010/main" val="54753535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3F07E-4854-EF05-2E10-1999BF802738}"/>
            </a:ext>
          </a:extLst>
        </p:cNvPr>
        <p:cNvGrpSpPr/>
        <p:nvPr/>
      </p:nvGrpSpPr>
      <p:grpSpPr>
        <a:xfrm>
          <a:off x="0" y="0"/>
          <a:ext cx="0" cy="0"/>
          <a:chOff x="0" y="0"/>
          <a:chExt cx="0" cy="0"/>
        </a:xfrm>
      </p:grpSpPr>
      <p:pic>
        <p:nvPicPr>
          <p:cNvPr id="6" name="Image 5" descr="Une image contenant capture d’écran, ligne, texte, Tracé&#10;&#10;Description générée automatiquement">
            <a:extLst>
              <a:ext uri="{FF2B5EF4-FFF2-40B4-BE49-F238E27FC236}">
                <a16:creationId xmlns:a16="http://schemas.microsoft.com/office/drawing/2014/main" id="{FA2EE861-362C-1700-E8FC-06F06BE94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88" y="254197"/>
            <a:ext cx="11430023" cy="6349606"/>
          </a:xfrm>
          <a:prstGeom prst="rect">
            <a:avLst/>
          </a:prstGeom>
        </p:spPr>
      </p:pic>
    </p:spTree>
    <p:extLst>
      <p:ext uri="{BB962C8B-B14F-4D97-AF65-F5344CB8AC3E}">
        <p14:creationId xmlns:p14="http://schemas.microsoft.com/office/powerpoint/2010/main" val="255415516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0C46B-D7E8-4A61-698B-EF4D79016B4D}"/>
            </a:ext>
          </a:extLst>
        </p:cNvPr>
        <p:cNvGrpSpPr/>
        <p:nvPr/>
      </p:nvGrpSpPr>
      <p:grpSpPr>
        <a:xfrm>
          <a:off x="0" y="0"/>
          <a:ext cx="0" cy="0"/>
          <a:chOff x="0" y="0"/>
          <a:chExt cx="0" cy="0"/>
        </a:xfrm>
      </p:grpSpPr>
      <p:pic>
        <p:nvPicPr>
          <p:cNvPr id="3" name="Image 2" descr="Une image contenant texte, diagramme, ligne, capture d’écran&#10;&#10;Description générée automatiquement">
            <a:extLst>
              <a:ext uri="{FF2B5EF4-FFF2-40B4-BE49-F238E27FC236}">
                <a16:creationId xmlns:a16="http://schemas.microsoft.com/office/drawing/2014/main" id="{03DEED18-B3FC-BD08-02B8-B683B8236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7519" y="537026"/>
            <a:ext cx="8676962" cy="5783947"/>
          </a:xfrm>
          <a:prstGeom prst="rect">
            <a:avLst/>
          </a:prstGeom>
        </p:spPr>
      </p:pic>
    </p:spTree>
    <p:extLst>
      <p:ext uri="{BB962C8B-B14F-4D97-AF65-F5344CB8AC3E}">
        <p14:creationId xmlns:p14="http://schemas.microsoft.com/office/powerpoint/2010/main" val="205801696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CDD08-9BBE-1249-4B63-414268C69743}"/>
            </a:ext>
          </a:extLst>
        </p:cNvPr>
        <p:cNvGrpSpPr/>
        <p:nvPr/>
      </p:nvGrpSpPr>
      <p:grpSpPr>
        <a:xfrm>
          <a:off x="0" y="0"/>
          <a:ext cx="0" cy="0"/>
          <a:chOff x="0" y="0"/>
          <a:chExt cx="0" cy="0"/>
        </a:xfrm>
      </p:grpSpPr>
      <p:pic>
        <p:nvPicPr>
          <p:cNvPr id="4" name="Image 3" descr="Une image contenant ligne, capture d’écran, Tracé, diagramme&#10;&#10;Description générée automatiquement">
            <a:extLst>
              <a:ext uri="{FF2B5EF4-FFF2-40B4-BE49-F238E27FC236}">
                <a16:creationId xmlns:a16="http://schemas.microsoft.com/office/drawing/2014/main" id="{2D261F5D-CBD7-FFC0-881E-D94E7009F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927" y="574963"/>
            <a:ext cx="11416145" cy="5708073"/>
          </a:xfrm>
          <a:prstGeom prst="rect">
            <a:avLst/>
          </a:prstGeom>
        </p:spPr>
      </p:pic>
    </p:spTree>
    <p:extLst>
      <p:ext uri="{BB962C8B-B14F-4D97-AF65-F5344CB8AC3E}">
        <p14:creationId xmlns:p14="http://schemas.microsoft.com/office/powerpoint/2010/main" val="1937414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1F15C0-DBE0-2C0E-2B43-2976889D106F}"/>
              </a:ext>
            </a:extLst>
          </p:cNvPr>
          <p:cNvSpPr>
            <a:spLocks noGrp="1"/>
          </p:cNvSpPr>
          <p:nvPr>
            <p:ph type="title"/>
          </p:nvPr>
        </p:nvSpPr>
        <p:spPr/>
        <p:txBody>
          <a:bodyPr>
            <a:normAutofit/>
          </a:bodyPr>
          <a:lstStyle/>
          <a:p>
            <a:pPr algn="ctr"/>
            <a:r>
              <a:rPr lang="en-US" dirty="0"/>
              <a:t>The control action of ion channels </a:t>
            </a:r>
            <a:br>
              <a:rPr lang="en-US" dirty="0"/>
            </a:br>
            <a:r>
              <a:rPr lang="en-US" dirty="0"/>
              <a:t>can be aggregated in 3 feedback gains</a:t>
            </a:r>
          </a:p>
        </p:txBody>
      </p:sp>
      <p:pic>
        <p:nvPicPr>
          <p:cNvPr id="11" name="Image 10" descr="Une image contenant noir, obscurité&#10;&#10;Description générée automatiquement">
            <a:extLst>
              <a:ext uri="{FF2B5EF4-FFF2-40B4-BE49-F238E27FC236}">
                <a16:creationId xmlns:a16="http://schemas.microsoft.com/office/drawing/2014/main" id="{07FFCC7E-2EA4-DBC5-8DD8-BCE079BFA343}"/>
              </a:ext>
            </a:extLst>
          </p:cNvPr>
          <p:cNvPicPr>
            <a:picLocks noChangeAspect="1"/>
          </p:cNvPicPr>
          <p:nvPr/>
        </p:nvPicPr>
        <p:blipFill>
          <a:blip r:embed="rId3"/>
          <a:stretch>
            <a:fillRect/>
          </a:stretch>
        </p:blipFill>
        <p:spPr>
          <a:xfrm>
            <a:off x="4181025" y="5209715"/>
            <a:ext cx="3670851" cy="1463619"/>
          </a:xfrm>
          <a:prstGeom prst="rect">
            <a:avLst/>
          </a:prstGeom>
        </p:spPr>
      </p:pic>
      <p:sp>
        <p:nvSpPr>
          <p:cNvPr id="14" name="ZoneTexte 13">
            <a:extLst>
              <a:ext uri="{FF2B5EF4-FFF2-40B4-BE49-F238E27FC236}">
                <a16:creationId xmlns:a16="http://schemas.microsoft.com/office/drawing/2014/main" id="{66B84000-9764-4159-8387-F4C87FC79BFC}"/>
              </a:ext>
            </a:extLst>
          </p:cNvPr>
          <p:cNvSpPr txBox="1"/>
          <p:nvPr/>
        </p:nvSpPr>
        <p:spPr>
          <a:xfrm>
            <a:off x="9109316" y="6181345"/>
            <a:ext cx="2420514" cy="400110"/>
          </a:xfrm>
          <a:prstGeom prst="rect">
            <a:avLst/>
          </a:prstGeom>
          <a:noFill/>
        </p:spPr>
        <p:txBody>
          <a:bodyPr wrap="square" rtlCol="0">
            <a:spAutoFit/>
          </a:bodyPr>
          <a:lstStyle/>
          <a:p>
            <a:pPr algn="ctr"/>
            <a:r>
              <a:rPr lang="en-US" sz="2000" dirty="0" err="1">
                <a:solidFill>
                  <a:schemeClr val="bg1">
                    <a:lumMod val="65000"/>
                  </a:schemeClr>
                </a:solidFill>
              </a:rPr>
              <a:t>Drion</a:t>
            </a:r>
            <a:r>
              <a:rPr lang="en-US" sz="2000" dirty="0">
                <a:solidFill>
                  <a:schemeClr val="bg1">
                    <a:lumMod val="65000"/>
                  </a:schemeClr>
                </a:solidFill>
              </a:rPr>
              <a:t> et al., 2015</a:t>
            </a:r>
          </a:p>
        </p:txBody>
      </p:sp>
      <p:sp>
        <p:nvSpPr>
          <p:cNvPr id="3" name="ZoneTexte 2">
            <a:extLst>
              <a:ext uri="{FF2B5EF4-FFF2-40B4-BE49-F238E27FC236}">
                <a16:creationId xmlns:a16="http://schemas.microsoft.com/office/drawing/2014/main" id="{A6CA5E86-22E7-C663-99AE-D3BBB1BEA9F3}"/>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13</a:t>
            </a:r>
          </a:p>
        </p:txBody>
      </p:sp>
      <p:pic>
        <p:nvPicPr>
          <p:cNvPr id="10" name="Image 9" descr="Une image contenant texte, capture d’écran, diagramme, Police&#10;&#10;Description générée automatiquement">
            <a:extLst>
              <a:ext uri="{FF2B5EF4-FFF2-40B4-BE49-F238E27FC236}">
                <a16:creationId xmlns:a16="http://schemas.microsoft.com/office/drawing/2014/main" id="{36328C4B-79CC-8679-EE34-72E011EC8310}"/>
              </a:ext>
            </a:extLst>
          </p:cNvPr>
          <p:cNvPicPr>
            <a:picLocks noChangeAspect="1"/>
          </p:cNvPicPr>
          <p:nvPr/>
        </p:nvPicPr>
        <p:blipFill>
          <a:blip r:embed="rId4"/>
          <a:stretch>
            <a:fillRect/>
          </a:stretch>
        </p:blipFill>
        <p:spPr>
          <a:xfrm>
            <a:off x="258618" y="1937188"/>
            <a:ext cx="6264422" cy="2579467"/>
          </a:xfrm>
          <a:prstGeom prst="rect">
            <a:avLst/>
          </a:prstGeom>
        </p:spPr>
      </p:pic>
      <p:grpSp>
        <p:nvGrpSpPr>
          <p:cNvPr id="12" name="Groupe 11">
            <a:extLst>
              <a:ext uri="{FF2B5EF4-FFF2-40B4-BE49-F238E27FC236}">
                <a16:creationId xmlns:a16="http://schemas.microsoft.com/office/drawing/2014/main" id="{F987DEE5-C6D2-91AE-0477-19C91F4BDA87}"/>
              </a:ext>
            </a:extLst>
          </p:cNvPr>
          <p:cNvGrpSpPr/>
          <p:nvPr/>
        </p:nvGrpSpPr>
        <p:grpSpPr>
          <a:xfrm>
            <a:off x="6380902" y="2956685"/>
            <a:ext cx="914400" cy="944630"/>
            <a:chOff x="2597020" y="2060978"/>
            <a:chExt cx="914400" cy="944630"/>
          </a:xfrm>
        </p:grpSpPr>
        <p:sp>
          <p:nvSpPr>
            <p:cNvPr id="13" name="Est égal à 12">
              <a:extLst>
                <a:ext uri="{FF2B5EF4-FFF2-40B4-BE49-F238E27FC236}">
                  <a16:creationId xmlns:a16="http://schemas.microsoft.com/office/drawing/2014/main" id="{BE0706A0-3B51-567F-E910-1F8817A38250}"/>
                </a:ext>
              </a:extLst>
            </p:cNvPr>
            <p:cNvSpPr/>
            <p:nvPr/>
          </p:nvSpPr>
          <p:spPr>
            <a:xfrm>
              <a:off x="2597020" y="2060978"/>
              <a:ext cx="914400" cy="698500"/>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5" name="Est égal à 14">
              <a:extLst>
                <a:ext uri="{FF2B5EF4-FFF2-40B4-BE49-F238E27FC236}">
                  <a16:creationId xmlns:a16="http://schemas.microsoft.com/office/drawing/2014/main" id="{3514C5E0-76FC-F8B2-74C6-19325103F9E0}"/>
                </a:ext>
              </a:extLst>
            </p:cNvPr>
            <p:cNvSpPr/>
            <p:nvPr/>
          </p:nvSpPr>
          <p:spPr>
            <a:xfrm>
              <a:off x="2597020" y="2307108"/>
              <a:ext cx="914400" cy="698500"/>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grpSp>
      <p:sp>
        <p:nvSpPr>
          <p:cNvPr id="17" name="Rectangle 16">
            <a:extLst>
              <a:ext uri="{FF2B5EF4-FFF2-40B4-BE49-F238E27FC236}">
                <a16:creationId xmlns:a16="http://schemas.microsoft.com/office/drawing/2014/main" id="{4FADB6B3-EA2D-3AFA-B7F1-134A97A513CE}"/>
              </a:ext>
            </a:extLst>
          </p:cNvPr>
          <p:cNvSpPr/>
          <p:nvPr/>
        </p:nvSpPr>
        <p:spPr>
          <a:xfrm>
            <a:off x="2686050" y="3209165"/>
            <a:ext cx="349250" cy="3785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e 29">
            <a:extLst>
              <a:ext uri="{FF2B5EF4-FFF2-40B4-BE49-F238E27FC236}">
                <a16:creationId xmlns:a16="http://schemas.microsoft.com/office/drawing/2014/main" id="{37D70DA9-5E99-1B26-09C2-BAAB5AD66D92}"/>
              </a:ext>
            </a:extLst>
          </p:cNvPr>
          <p:cNvGrpSpPr/>
          <p:nvPr/>
        </p:nvGrpSpPr>
        <p:grpSpPr>
          <a:xfrm>
            <a:off x="7422253" y="1728268"/>
            <a:ext cx="3876403" cy="3134783"/>
            <a:chOff x="7422253" y="1728268"/>
            <a:chExt cx="3876403" cy="3134783"/>
          </a:xfrm>
        </p:grpSpPr>
        <p:sp>
          <p:nvSpPr>
            <p:cNvPr id="5" name="Rectangle : coins arrondis 4">
              <a:extLst>
                <a:ext uri="{FF2B5EF4-FFF2-40B4-BE49-F238E27FC236}">
                  <a16:creationId xmlns:a16="http://schemas.microsoft.com/office/drawing/2014/main" id="{0FA87DC5-A578-EFA1-2E81-93BEADC7888B}"/>
                </a:ext>
              </a:extLst>
            </p:cNvPr>
            <p:cNvSpPr/>
            <p:nvPr/>
          </p:nvSpPr>
          <p:spPr>
            <a:xfrm>
              <a:off x="8590897" y="2882153"/>
              <a:ext cx="1741243" cy="820054"/>
            </a:xfrm>
            <a:prstGeom prst="roundRect">
              <a:avLst/>
            </a:prstGeom>
            <a:solidFill>
              <a:srgbClr val="DAE8FC"/>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ysClr val="windowText" lastClr="000000"/>
                </a:solidFill>
              </a:endParaRPr>
            </a:p>
          </p:txBody>
        </p:sp>
        <p:pic>
          <p:nvPicPr>
            <p:cNvPr id="1026" name="Picture 2">
              <a:extLst>
                <a:ext uri="{FF2B5EF4-FFF2-40B4-BE49-F238E27FC236}">
                  <a16:creationId xmlns:a16="http://schemas.microsoft.com/office/drawing/2014/main" id="{CEC47014-29AF-279B-25AE-9DE7CEF57B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8930" y="2100512"/>
              <a:ext cx="641159" cy="3839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C2474B1-7266-48E9-1863-2D2FE6ACFD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50743" y="3979234"/>
              <a:ext cx="742602" cy="385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AAC01EB-B927-C418-25B0-9FE798840B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5895" y="3862408"/>
              <a:ext cx="917332" cy="385200"/>
            </a:xfrm>
            <a:prstGeom prst="rect">
              <a:avLst/>
            </a:prstGeom>
            <a:noFill/>
            <a:extLst>
              <a:ext uri="{909E8E84-426E-40DD-AFC4-6F175D3DCCD1}">
                <a14:hiddenFill xmlns:a14="http://schemas.microsoft.com/office/drawing/2010/main">
                  <a:solidFill>
                    <a:srgbClr val="FFFFFF"/>
                  </a:solidFill>
                </a14:hiddenFill>
              </a:ext>
            </a:extLst>
          </p:spPr>
        </p:pic>
        <p:sp>
          <p:nvSpPr>
            <p:cNvPr id="25" name="Forme libre : forme 24">
              <a:extLst>
                <a:ext uri="{FF2B5EF4-FFF2-40B4-BE49-F238E27FC236}">
                  <a16:creationId xmlns:a16="http://schemas.microsoft.com/office/drawing/2014/main" id="{2E2ADF58-B707-E285-DB82-8AD2B913B5A7}"/>
                </a:ext>
              </a:extLst>
            </p:cNvPr>
            <p:cNvSpPr/>
            <p:nvPr/>
          </p:nvSpPr>
          <p:spPr>
            <a:xfrm rot="5400000" flipH="1" flipV="1">
              <a:off x="7433822" y="3386887"/>
              <a:ext cx="1359295" cy="1382434"/>
            </a:xfrm>
            <a:custGeom>
              <a:avLst/>
              <a:gdLst>
                <a:gd name="connsiteX0" fmla="*/ 1259579 w 1259579"/>
                <a:gd name="connsiteY0" fmla="*/ 945601 h 1217691"/>
                <a:gd name="connsiteX1" fmla="*/ 1000871 w 1259579"/>
                <a:gd name="connsiteY1" fmla="*/ 80267 h 1217691"/>
                <a:gd name="connsiteX2" fmla="*/ 117695 w 1259579"/>
                <a:gd name="connsiteY2" fmla="*/ 124872 h 1217691"/>
                <a:gd name="connsiteX3" fmla="*/ 82011 w 1259579"/>
                <a:gd name="connsiteY3" fmla="*/ 847471 h 1217691"/>
                <a:gd name="connsiteX4" fmla="*/ 791228 w 1259579"/>
                <a:gd name="connsiteY4" fmla="*/ 1217691 h 1217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579" h="1217691">
                  <a:moveTo>
                    <a:pt x="1259579" y="945601"/>
                  </a:moveTo>
                  <a:cubicBezTo>
                    <a:pt x="1225382" y="581328"/>
                    <a:pt x="1191185" y="217055"/>
                    <a:pt x="1000871" y="80267"/>
                  </a:cubicBezTo>
                  <a:cubicBezTo>
                    <a:pt x="810557" y="-56521"/>
                    <a:pt x="270838" y="-2995"/>
                    <a:pt x="117695" y="124872"/>
                  </a:cubicBezTo>
                  <a:cubicBezTo>
                    <a:pt x="-35448" y="252739"/>
                    <a:pt x="-30244" y="665335"/>
                    <a:pt x="82011" y="847471"/>
                  </a:cubicBezTo>
                  <a:cubicBezTo>
                    <a:pt x="194266" y="1029607"/>
                    <a:pt x="492747" y="1123649"/>
                    <a:pt x="791228" y="1217691"/>
                  </a:cubicBezTo>
                </a:path>
              </a:pathLst>
            </a:custGeom>
            <a:ln w="28575" cap="flat" cmpd="sng" algn="ctr">
              <a:solidFill>
                <a:schemeClr val="dk1"/>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6" name="Forme libre : forme 25">
              <a:extLst>
                <a:ext uri="{FF2B5EF4-FFF2-40B4-BE49-F238E27FC236}">
                  <a16:creationId xmlns:a16="http://schemas.microsoft.com/office/drawing/2014/main" id="{01798E71-3BB4-2D71-2B9A-8E42A3E38391}"/>
                </a:ext>
              </a:extLst>
            </p:cNvPr>
            <p:cNvSpPr/>
            <p:nvPr/>
          </p:nvSpPr>
          <p:spPr>
            <a:xfrm flipH="1" flipV="1">
              <a:off x="9939361" y="3480617"/>
              <a:ext cx="1359295" cy="1382434"/>
            </a:xfrm>
            <a:custGeom>
              <a:avLst/>
              <a:gdLst>
                <a:gd name="connsiteX0" fmla="*/ 1259579 w 1259579"/>
                <a:gd name="connsiteY0" fmla="*/ 945601 h 1217691"/>
                <a:gd name="connsiteX1" fmla="*/ 1000871 w 1259579"/>
                <a:gd name="connsiteY1" fmla="*/ 80267 h 1217691"/>
                <a:gd name="connsiteX2" fmla="*/ 117695 w 1259579"/>
                <a:gd name="connsiteY2" fmla="*/ 124872 h 1217691"/>
                <a:gd name="connsiteX3" fmla="*/ 82011 w 1259579"/>
                <a:gd name="connsiteY3" fmla="*/ 847471 h 1217691"/>
                <a:gd name="connsiteX4" fmla="*/ 791228 w 1259579"/>
                <a:gd name="connsiteY4" fmla="*/ 1217691 h 1217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579" h="1217691">
                  <a:moveTo>
                    <a:pt x="1259579" y="945601"/>
                  </a:moveTo>
                  <a:cubicBezTo>
                    <a:pt x="1225382" y="581328"/>
                    <a:pt x="1191185" y="217055"/>
                    <a:pt x="1000871" y="80267"/>
                  </a:cubicBezTo>
                  <a:cubicBezTo>
                    <a:pt x="810557" y="-56521"/>
                    <a:pt x="270838" y="-2995"/>
                    <a:pt x="117695" y="124872"/>
                  </a:cubicBezTo>
                  <a:cubicBezTo>
                    <a:pt x="-35448" y="252739"/>
                    <a:pt x="-30244" y="665335"/>
                    <a:pt x="82011" y="847471"/>
                  </a:cubicBezTo>
                  <a:cubicBezTo>
                    <a:pt x="194266" y="1029607"/>
                    <a:pt x="492747" y="1123649"/>
                    <a:pt x="791228" y="1217691"/>
                  </a:cubicBezTo>
                </a:path>
              </a:pathLst>
            </a:custGeom>
            <a:ln w="28575" cap="flat" cmpd="sng" algn="ctr">
              <a:solidFill>
                <a:schemeClr val="dk1"/>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7" name="Forme libre : forme 26">
              <a:extLst>
                <a:ext uri="{FF2B5EF4-FFF2-40B4-BE49-F238E27FC236}">
                  <a16:creationId xmlns:a16="http://schemas.microsoft.com/office/drawing/2014/main" id="{40645698-20B3-0AEC-42C6-15B76C54771B}"/>
                </a:ext>
              </a:extLst>
            </p:cNvPr>
            <p:cNvSpPr/>
            <p:nvPr/>
          </p:nvSpPr>
          <p:spPr>
            <a:xfrm flipH="1">
              <a:off x="9899863" y="1728268"/>
              <a:ext cx="1359295" cy="1382434"/>
            </a:xfrm>
            <a:custGeom>
              <a:avLst/>
              <a:gdLst>
                <a:gd name="connsiteX0" fmla="*/ 1259579 w 1259579"/>
                <a:gd name="connsiteY0" fmla="*/ 945601 h 1217691"/>
                <a:gd name="connsiteX1" fmla="*/ 1000871 w 1259579"/>
                <a:gd name="connsiteY1" fmla="*/ 80267 h 1217691"/>
                <a:gd name="connsiteX2" fmla="*/ 117695 w 1259579"/>
                <a:gd name="connsiteY2" fmla="*/ 124872 h 1217691"/>
                <a:gd name="connsiteX3" fmla="*/ 82011 w 1259579"/>
                <a:gd name="connsiteY3" fmla="*/ 847471 h 1217691"/>
                <a:gd name="connsiteX4" fmla="*/ 791228 w 1259579"/>
                <a:gd name="connsiteY4" fmla="*/ 1217691 h 1217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579" h="1217691">
                  <a:moveTo>
                    <a:pt x="1259579" y="945601"/>
                  </a:moveTo>
                  <a:cubicBezTo>
                    <a:pt x="1225382" y="581328"/>
                    <a:pt x="1191185" y="217055"/>
                    <a:pt x="1000871" y="80267"/>
                  </a:cubicBezTo>
                  <a:cubicBezTo>
                    <a:pt x="810557" y="-56521"/>
                    <a:pt x="270838" y="-2995"/>
                    <a:pt x="117695" y="124872"/>
                  </a:cubicBezTo>
                  <a:cubicBezTo>
                    <a:pt x="-35448" y="252739"/>
                    <a:pt x="-30244" y="665335"/>
                    <a:pt x="82011" y="847471"/>
                  </a:cubicBezTo>
                  <a:cubicBezTo>
                    <a:pt x="194266" y="1029607"/>
                    <a:pt x="492747" y="1123649"/>
                    <a:pt x="791228" y="1217691"/>
                  </a:cubicBezTo>
                </a:path>
              </a:pathLst>
            </a:custGeom>
            <a:ln w="28575" cap="flat" cmpd="sng" algn="ctr">
              <a:solidFill>
                <a:schemeClr val="dk1"/>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cxnSp>
          <p:nvCxnSpPr>
            <p:cNvPr id="29" name="Connecteur droit avec flèche 28">
              <a:extLst>
                <a:ext uri="{FF2B5EF4-FFF2-40B4-BE49-F238E27FC236}">
                  <a16:creationId xmlns:a16="http://schemas.microsoft.com/office/drawing/2014/main" id="{755F51E0-0C1B-A202-E32A-BF629461AE2D}"/>
                </a:ext>
              </a:extLst>
            </p:cNvPr>
            <p:cNvCxnSpPr/>
            <p:nvPr/>
          </p:nvCxnSpPr>
          <p:spPr>
            <a:xfrm>
              <a:off x="8027224" y="2229913"/>
              <a:ext cx="914400" cy="914400"/>
            </a:xfrm>
            <a:prstGeom prst="straightConnector1">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1032" name="Picture 8">
              <a:extLst>
                <a:ext uri="{FF2B5EF4-FFF2-40B4-BE49-F238E27FC236}">
                  <a16:creationId xmlns:a16="http://schemas.microsoft.com/office/drawing/2014/main" id="{403F67AE-F90D-563E-CEE9-7432A9F6FB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13469" y="1884732"/>
              <a:ext cx="620600" cy="3852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7F3D4CD-A64A-8B5B-74B4-D8B3C26608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17518" y="3161935"/>
              <a:ext cx="288000" cy="28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81876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59530-5026-5186-0AB9-85959DB684A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5AA977C-6EA4-F536-D728-784F61F3D3DD}"/>
              </a:ext>
            </a:extLst>
          </p:cNvPr>
          <p:cNvSpPr>
            <a:spLocks noGrp="1"/>
          </p:cNvSpPr>
          <p:nvPr>
            <p:ph type="title"/>
          </p:nvPr>
        </p:nvSpPr>
        <p:spPr/>
        <p:txBody>
          <a:bodyPr/>
          <a:lstStyle/>
          <a:p>
            <a:pPr algn="ctr"/>
            <a:r>
              <a:rPr lang="en-US" dirty="0"/>
              <a:t>The control action of ion channels </a:t>
            </a:r>
            <a:br>
              <a:rPr lang="en-US" dirty="0"/>
            </a:br>
            <a:r>
              <a:rPr lang="en-US" dirty="0"/>
              <a:t>can be aggregated in 3 feedback gains</a:t>
            </a:r>
          </a:p>
        </p:txBody>
      </p:sp>
      <p:sp>
        <p:nvSpPr>
          <p:cNvPr id="3" name="ZoneTexte 2">
            <a:extLst>
              <a:ext uri="{FF2B5EF4-FFF2-40B4-BE49-F238E27FC236}">
                <a16:creationId xmlns:a16="http://schemas.microsoft.com/office/drawing/2014/main" id="{6176E7B2-D89B-D7BA-6F02-89814B200E4A}"/>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13</a:t>
            </a:r>
          </a:p>
        </p:txBody>
      </p:sp>
      <p:pic>
        <p:nvPicPr>
          <p:cNvPr id="4098" name="Picture 2" descr="Action Potentials">
            <a:extLst>
              <a:ext uri="{FF2B5EF4-FFF2-40B4-BE49-F238E27FC236}">
                <a16:creationId xmlns:a16="http://schemas.microsoft.com/office/drawing/2014/main" id="{253484C0-0621-CC1B-7376-C4B78E085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6209" y="2064267"/>
            <a:ext cx="4895561" cy="356832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E9BEB24-EAEC-DDB5-1C73-3ECFC25F1CAB}"/>
              </a:ext>
            </a:extLst>
          </p:cNvPr>
          <p:cNvSpPr/>
          <p:nvPr/>
        </p:nvSpPr>
        <p:spPr>
          <a:xfrm>
            <a:off x="7361121" y="2073128"/>
            <a:ext cx="361542" cy="3010744"/>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08A7AD-9EB9-6591-E01B-55C26B99BE97}"/>
              </a:ext>
            </a:extLst>
          </p:cNvPr>
          <p:cNvSpPr/>
          <p:nvPr/>
        </p:nvSpPr>
        <p:spPr>
          <a:xfrm>
            <a:off x="7722663" y="2073128"/>
            <a:ext cx="2012464" cy="2997636"/>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e 29">
            <a:extLst>
              <a:ext uri="{FF2B5EF4-FFF2-40B4-BE49-F238E27FC236}">
                <a16:creationId xmlns:a16="http://schemas.microsoft.com/office/drawing/2014/main" id="{78DFCB97-63DE-1F01-33A3-5B198DEEF898}"/>
              </a:ext>
            </a:extLst>
          </p:cNvPr>
          <p:cNvGrpSpPr/>
          <p:nvPr/>
        </p:nvGrpSpPr>
        <p:grpSpPr>
          <a:xfrm>
            <a:off x="598423" y="2281035"/>
            <a:ext cx="3876403" cy="3134783"/>
            <a:chOff x="598423" y="2281035"/>
            <a:chExt cx="3876403" cy="3134783"/>
          </a:xfrm>
        </p:grpSpPr>
        <p:sp>
          <p:nvSpPr>
            <p:cNvPr id="7" name="Rectangle : coins arrondis 6">
              <a:extLst>
                <a:ext uri="{FF2B5EF4-FFF2-40B4-BE49-F238E27FC236}">
                  <a16:creationId xmlns:a16="http://schemas.microsoft.com/office/drawing/2014/main" id="{0B36DB75-6D0F-4C0D-A18B-DD028730638A}"/>
                </a:ext>
              </a:extLst>
            </p:cNvPr>
            <p:cNvSpPr/>
            <p:nvPr/>
          </p:nvSpPr>
          <p:spPr>
            <a:xfrm>
              <a:off x="1767067" y="3434920"/>
              <a:ext cx="1741243" cy="820054"/>
            </a:xfrm>
            <a:prstGeom prst="roundRect">
              <a:avLst/>
            </a:prstGeom>
            <a:solidFill>
              <a:srgbClr val="DAE8FC"/>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ysClr val="windowText" lastClr="000000"/>
                </a:solidFill>
              </a:endParaRPr>
            </a:p>
          </p:txBody>
        </p:sp>
        <p:pic>
          <p:nvPicPr>
            <p:cNvPr id="10" name="Picture 2">
              <a:extLst>
                <a:ext uri="{FF2B5EF4-FFF2-40B4-BE49-F238E27FC236}">
                  <a16:creationId xmlns:a16="http://schemas.microsoft.com/office/drawing/2014/main" id="{B9DCB91C-9DF1-143F-310F-2FE27110F31D}"/>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35100" y="2470405"/>
              <a:ext cx="641159" cy="3839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10F8FC62-4FCE-8F44-9CDB-B582F98A38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065" y="4415175"/>
              <a:ext cx="917332" cy="385200"/>
            </a:xfrm>
            <a:prstGeom prst="rect">
              <a:avLst/>
            </a:prstGeom>
            <a:noFill/>
            <a:extLst>
              <a:ext uri="{909E8E84-426E-40DD-AFC4-6F175D3DCCD1}">
                <a14:hiddenFill xmlns:a14="http://schemas.microsoft.com/office/drawing/2010/main">
                  <a:solidFill>
                    <a:srgbClr val="FFFFFF"/>
                  </a:solidFill>
                </a14:hiddenFill>
              </a:ext>
            </a:extLst>
          </p:spPr>
        </p:pic>
        <p:sp>
          <p:nvSpPr>
            <p:cNvPr id="13" name="Forme libre : forme 12">
              <a:extLst>
                <a:ext uri="{FF2B5EF4-FFF2-40B4-BE49-F238E27FC236}">
                  <a16:creationId xmlns:a16="http://schemas.microsoft.com/office/drawing/2014/main" id="{DC933412-A00E-B3F4-DD6F-D0BEF3C8664B}"/>
                </a:ext>
              </a:extLst>
            </p:cNvPr>
            <p:cNvSpPr/>
            <p:nvPr/>
          </p:nvSpPr>
          <p:spPr>
            <a:xfrm rot="5400000" flipH="1" flipV="1">
              <a:off x="609992" y="3939654"/>
              <a:ext cx="1359295" cy="1382434"/>
            </a:xfrm>
            <a:custGeom>
              <a:avLst/>
              <a:gdLst>
                <a:gd name="connsiteX0" fmla="*/ 1259579 w 1259579"/>
                <a:gd name="connsiteY0" fmla="*/ 945601 h 1217691"/>
                <a:gd name="connsiteX1" fmla="*/ 1000871 w 1259579"/>
                <a:gd name="connsiteY1" fmla="*/ 80267 h 1217691"/>
                <a:gd name="connsiteX2" fmla="*/ 117695 w 1259579"/>
                <a:gd name="connsiteY2" fmla="*/ 124872 h 1217691"/>
                <a:gd name="connsiteX3" fmla="*/ 82011 w 1259579"/>
                <a:gd name="connsiteY3" fmla="*/ 847471 h 1217691"/>
                <a:gd name="connsiteX4" fmla="*/ 791228 w 1259579"/>
                <a:gd name="connsiteY4" fmla="*/ 1217691 h 1217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579" h="1217691">
                  <a:moveTo>
                    <a:pt x="1259579" y="945601"/>
                  </a:moveTo>
                  <a:cubicBezTo>
                    <a:pt x="1225382" y="581328"/>
                    <a:pt x="1191185" y="217055"/>
                    <a:pt x="1000871" y="80267"/>
                  </a:cubicBezTo>
                  <a:cubicBezTo>
                    <a:pt x="810557" y="-56521"/>
                    <a:pt x="270838" y="-2995"/>
                    <a:pt x="117695" y="124872"/>
                  </a:cubicBezTo>
                  <a:cubicBezTo>
                    <a:pt x="-35448" y="252739"/>
                    <a:pt x="-30244" y="665335"/>
                    <a:pt x="82011" y="847471"/>
                  </a:cubicBezTo>
                  <a:cubicBezTo>
                    <a:pt x="194266" y="1029607"/>
                    <a:pt x="492747" y="1123649"/>
                    <a:pt x="791228" y="1217691"/>
                  </a:cubicBezTo>
                </a:path>
              </a:pathLst>
            </a:custGeom>
            <a:ln w="28575" cap="flat" cmpd="sng" algn="ctr">
              <a:solidFill>
                <a:schemeClr val="dk1"/>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4" name="Forme libre : forme 13">
              <a:extLst>
                <a:ext uri="{FF2B5EF4-FFF2-40B4-BE49-F238E27FC236}">
                  <a16:creationId xmlns:a16="http://schemas.microsoft.com/office/drawing/2014/main" id="{D5DBA80F-356C-12B8-D204-4ADAB4B7925D}"/>
                </a:ext>
              </a:extLst>
            </p:cNvPr>
            <p:cNvSpPr/>
            <p:nvPr/>
          </p:nvSpPr>
          <p:spPr>
            <a:xfrm flipH="1" flipV="1">
              <a:off x="3115531" y="4033384"/>
              <a:ext cx="1359295" cy="1382434"/>
            </a:xfrm>
            <a:custGeom>
              <a:avLst/>
              <a:gdLst>
                <a:gd name="connsiteX0" fmla="*/ 1259579 w 1259579"/>
                <a:gd name="connsiteY0" fmla="*/ 945601 h 1217691"/>
                <a:gd name="connsiteX1" fmla="*/ 1000871 w 1259579"/>
                <a:gd name="connsiteY1" fmla="*/ 80267 h 1217691"/>
                <a:gd name="connsiteX2" fmla="*/ 117695 w 1259579"/>
                <a:gd name="connsiteY2" fmla="*/ 124872 h 1217691"/>
                <a:gd name="connsiteX3" fmla="*/ 82011 w 1259579"/>
                <a:gd name="connsiteY3" fmla="*/ 847471 h 1217691"/>
                <a:gd name="connsiteX4" fmla="*/ 791228 w 1259579"/>
                <a:gd name="connsiteY4" fmla="*/ 1217691 h 1217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579" h="1217691">
                  <a:moveTo>
                    <a:pt x="1259579" y="945601"/>
                  </a:moveTo>
                  <a:cubicBezTo>
                    <a:pt x="1225382" y="581328"/>
                    <a:pt x="1191185" y="217055"/>
                    <a:pt x="1000871" y="80267"/>
                  </a:cubicBezTo>
                  <a:cubicBezTo>
                    <a:pt x="810557" y="-56521"/>
                    <a:pt x="270838" y="-2995"/>
                    <a:pt x="117695" y="124872"/>
                  </a:cubicBezTo>
                  <a:cubicBezTo>
                    <a:pt x="-35448" y="252739"/>
                    <a:pt x="-30244" y="665335"/>
                    <a:pt x="82011" y="847471"/>
                  </a:cubicBezTo>
                  <a:cubicBezTo>
                    <a:pt x="194266" y="1029607"/>
                    <a:pt x="492747" y="1123649"/>
                    <a:pt x="791228" y="1217691"/>
                  </a:cubicBezTo>
                </a:path>
              </a:pathLst>
            </a:custGeom>
            <a:ln w="28575" cap="flat" cmpd="sng" algn="ctr">
              <a:solidFill>
                <a:srgbClr val="2D830E"/>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5" name="Forme libre : forme 14">
              <a:extLst>
                <a:ext uri="{FF2B5EF4-FFF2-40B4-BE49-F238E27FC236}">
                  <a16:creationId xmlns:a16="http://schemas.microsoft.com/office/drawing/2014/main" id="{0BA1112C-01D6-9095-DCD8-2B9FB5BFE41A}"/>
                </a:ext>
              </a:extLst>
            </p:cNvPr>
            <p:cNvSpPr/>
            <p:nvPr/>
          </p:nvSpPr>
          <p:spPr>
            <a:xfrm flipH="1">
              <a:off x="3076033" y="2281035"/>
              <a:ext cx="1359295" cy="1382434"/>
            </a:xfrm>
            <a:custGeom>
              <a:avLst/>
              <a:gdLst>
                <a:gd name="connsiteX0" fmla="*/ 1259579 w 1259579"/>
                <a:gd name="connsiteY0" fmla="*/ 945601 h 1217691"/>
                <a:gd name="connsiteX1" fmla="*/ 1000871 w 1259579"/>
                <a:gd name="connsiteY1" fmla="*/ 80267 h 1217691"/>
                <a:gd name="connsiteX2" fmla="*/ 117695 w 1259579"/>
                <a:gd name="connsiteY2" fmla="*/ 124872 h 1217691"/>
                <a:gd name="connsiteX3" fmla="*/ 82011 w 1259579"/>
                <a:gd name="connsiteY3" fmla="*/ 847471 h 1217691"/>
                <a:gd name="connsiteX4" fmla="*/ 791228 w 1259579"/>
                <a:gd name="connsiteY4" fmla="*/ 1217691 h 1217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579" h="1217691">
                  <a:moveTo>
                    <a:pt x="1259579" y="945601"/>
                  </a:moveTo>
                  <a:cubicBezTo>
                    <a:pt x="1225382" y="581328"/>
                    <a:pt x="1191185" y="217055"/>
                    <a:pt x="1000871" y="80267"/>
                  </a:cubicBezTo>
                  <a:cubicBezTo>
                    <a:pt x="810557" y="-56521"/>
                    <a:pt x="270838" y="-2995"/>
                    <a:pt x="117695" y="124872"/>
                  </a:cubicBezTo>
                  <a:cubicBezTo>
                    <a:pt x="-35448" y="252739"/>
                    <a:pt x="-30244" y="665335"/>
                    <a:pt x="82011" y="847471"/>
                  </a:cubicBezTo>
                  <a:cubicBezTo>
                    <a:pt x="194266" y="1029607"/>
                    <a:pt x="492747" y="1123649"/>
                    <a:pt x="791228" y="1217691"/>
                  </a:cubicBezTo>
                </a:path>
              </a:pathLst>
            </a:custGeom>
            <a:ln w="28575" cap="flat" cmpd="sng" algn="ctr">
              <a:solidFill>
                <a:srgbClr val="0078AE"/>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cxnSp>
          <p:nvCxnSpPr>
            <p:cNvPr id="17" name="Connecteur droit avec flèche 16">
              <a:extLst>
                <a:ext uri="{FF2B5EF4-FFF2-40B4-BE49-F238E27FC236}">
                  <a16:creationId xmlns:a16="http://schemas.microsoft.com/office/drawing/2014/main" id="{637F2B1C-B213-D72C-5583-B653EF057D8D}"/>
                </a:ext>
              </a:extLst>
            </p:cNvPr>
            <p:cNvCxnSpPr/>
            <p:nvPr/>
          </p:nvCxnSpPr>
          <p:spPr>
            <a:xfrm>
              <a:off x="1203394" y="2782680"/>
              <a:ext cx="914400" cy="914400"/>
            </a:xfrm>
            <a:prstGeom prst="straightConnector1">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18" name="Picture 8">
              <a:extLst>
                <a:ext uri="{FF2B5EF4-FFF2-40B4-BE49-F238E27FC236}">
                  <a16:creationId xmlns:a16="http://schemas.microsoft.com/office/drawing/2014/main" id="{B55FA255-835E-519E-5206-3EAA269543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9639" y="2437499"/>
              <a:ext cx="620600" cy="3852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a:extLst>
                <a:ext uri="{FF2B5EF4-FFF2-40B4-BE49-F238E27FC236}">
                  <a16:creationId xmlns:a16="http://schemas.microsoft.com/office/drawing/2014/main" id="{EE2B0AC4-7057-EAAE-E1BE-20222D3452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3688" y="3714702"/>
              <a:ext cx="288000" cy="288000"/>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9DBAF401-D43D-946B-4AFA-36ECEAD17416}"/>
                </a:ext>
              </a:extLst>
            </p:cNvPr>
            <p:cNvSpPr txBox="1"/>
            <p:nvPr/>
          </p:nvSpPr>
          <p:spPr>
            <a:xfrm>
              <a:off x="3210734" y="2824797"/>
              <a:ext cx="1089889" cy="523220"/>
            </a:xfrm>
            <a:prstGeom prst="rect">
              <a:avLst/>
            </a:prstGeom>
            <a:noFill/>
          </p:spPr>
          <p:txBody>
            <a:bodyPr wrap="square" rtlCol="0">
              <a:spAutoFit/>
            </a:bodyPr>
            <a:lstStyle/>
            <a:p>
              <a:pPr algn="ctr"/>
              <a:r>
                <a:rPr lang="en-US" sz="2800" dirty="0">
                  <a:solidFill>
                    <a:srgbClr val="007CB3"/>
                  </a:solidFill>
                </a:rPr>
                <a:t>+</a:t>
              </a:r>
            </a:p>
          </p:txBody>
        </p:sp>
        <p:sp>
          <p:nvSpPr>
            <p:cNvPr id="29" name="ZoneTexte 28">
              <a:extLst>
                <a:ext uri="{FF2B5EF4-FFF2-40B4-BE49-F238E27FC236}">
                  <a16:creationId xmlns:a16="http://schemas.microsoft.com/office/drawing/2014/main" id="{BA059268-609D-949C-6B82-3D524B46D51F}"/>
                </a:ext>
              </a:extLst>
            </p:cNvPr>
            <p:cNvSpPr txBox="1"/>
            <p:nvPr/>
          </p:nvSpPr>
          <p:spPr>
            <a:xfrm>
              <a:off x="3250233" y="4606683"/>
              <a:ext cx="1089889" cy="523220"/>
            </a:xfrm>
            <a:prstGeom prst="rect">
              <a:avLst/>
            </a:prstGeom>
            <a:noFill/>
          </p:spPr>
          <p:txBody>
            <a:bodyPr wrap="square" rtlCol="0">
              <a:spAutoFit/>
            </a:bodyPr>
            <a:lstStyle/>
            <a:p>
              <a:pPr algn="ctr"/>
              <a:r>
                <a:rPr lang="en-US" sz="2800" dirty="0">
                  <a:solidFill>
                    <a:srgbClr val="2D840E"/>
                  </a:solidFill>
                </a:rPr>
                <a:t>-</a:t>
              </a:r>
              <a:endParaRPr lang="en-US" sz="2000" dirty="0">
                <a:solidFill>
                  <a:srgbClr val="2D840E"/>
                </a:solidFill>
              </a:endParaRPr>
            </a:p>
          </p:txBody>
        </p:sp>
      </p:grpSp>
      <p:pic>
        <p:nvPicPr>
          <p:cNvPr id="4" name="Picture 4">
            <a:extLst>
              <a:ext uri="{FF2B5EF4-FFF2-40B4-BE49-F238E27FC236}">
                <a16:creationId xmlns:a16="http://schemas.microsoft.com/office/drawing/2014/main" id="{56AE79CC-6798-DDBB-8FF6-862EC596B285}"/>
              </a:ext>
            </a:extLst>
          </p:cNvPr>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26913" y="4259916"/>
            <a:ext cx="742602" cy="38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04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873B0-94A4-CF57-499E-89C6AA091DC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0178B82-04C7-1F81-716D-8BC8AE1753EC}"/>
              </a:ext>
            </a:extLst>
          </p:cNvPr>
          <p:cNvSpPr>
            <a:spLocks noGrp="1"/>
          </p:cNvSpPr>
          <p:nvPr>
            <p:ph type="title"/>
          </p:nvPr>
        </p:nvSpPr>
        <p:spPr/>
        <p:txBody>
          <a:bodyPr/>
          <a:lstStyle/>
          <a:p>
            <a:pPr algn="ctr"/>
            <a:r>
              <a:rPr lang="en-US" dirty="0"/>
              <a:t>The control action of ion channels </a:t>
            </a:r>
            <a:br>
              <a:rPr lang="en-US" dirty="0"/>
            </a:br>
            <a:r>
              <a:rPr lang="en-US" dirty="0"/>
              <a:t>can be aggregated in 3 feedback gains</a:t>
            </a:r>
          </a:p>
        </p:txBody>
      </p:sp>
      <p:sp>
        <p:nvSpPr>
          <p:cNvPr id="3" name="ZoneTexte 2">
            <a:extLst>
              <a:ext uri="{FF2B5EF4-FFF2-40B4-BE49-F238E27FC236}">
                <a16:creationId xmlns:a16="http://schemas.microsoft.com/office/drawing/2014/main" id="{0A4AA942-1086-BAA9-1A34-F2303B3EE97C}"/>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13</a:t>
            </a:r>
          </a:p>
        </p:txBody>
      </p:sp>
      <p:pic>
        <p:nvPicPr>
          <p:cNvPr id="7" name="Image 6" descr="Une image contenant graphique&#10;&#10;Description générée automatiquement">
            <a:extLst>
              <a:ext uri="{FF2B5EF4-FFF2-40B4-BE49-F238E27FC236}">
                <a16:creationId xmlns:a16="http://schemas.microsoft.com/office/drawing/2014/main" id="{1BE4772D-878D-CDBF-BDBC-5D1E2E5226B7}"/>
              </a:ext>
            </a:extLst>
          </p:cNvPr>
          <p:cNvPicPr>
            <a:picLocks noChangeAspect="1"/>
          </p:cNvPicPr>
          <p:nvPr/>
        </p:nvPicPr>
        <p:blipFill>
          <a:blip r:embed="rId2"/>
          <a:stretch>
            <a:fillRect/>
          </a:stretch>
        </p:blipFill>
        <p:spPr>
          <a:xfrm>
            <a:off x="6581917" y="2042877"/>
            <a:ext cx="4189824" cy="1395998"/>
          </a:xfrm>
          <a:prstGeom prst="rect">
            <a:avLst/>
          </a:prstGeom>
          <a:solidFill>
            <a:srgbClr val="FFFFFF">
              <a:shade val="85000"/>
            </a:srgbClr>
          </a:solidFill>
          <a:ln w="19050" cap="sq">
            <a:noFill/>
            <a:miter lim="800000"/>
          </a:ln>
          <a:effectLst/>
        </p:spPr>
      </p:pic>
      <p:pic>
        <p:nvPicPr>
          <p:cNvPr id="10" name="Image 9" descr="Une image contenant diagramme&#10;&#10;Description générée automatiquement">
            <a:extLst>
              <a:ext uri="{FF2B5EF4-FFF2-40B4-BE49-F238E27FC236}">
                <a16:creationId xmlns:a16="http://schemas.microsoft.com/office/drawing/2014/main" id="{AC05702D-69C1-CC30-4FEE-78DA6318D486}"/>
              </a:ext>
            </a:extLst>
          </p:cNvPr>
          <p:cNvPicPr>
            <a:picLocks noChangeAspect="1"/>
          </p:cNvPicPr>
          <p:nvPr/>
        </p:nvPicPr>
        <p:blipFill>
          <a:blip r:embed="rId3"/>
          <a:stretch>
            <a:fillRect/>
          </a:stretch>
        </p:blipFill>
        <p:spPr>
          <a:xfrm>
            <a:off x="6581917" y="4503983"/>
            <a:ext cx="4189824" cy="1395998"/>
          </a:xfrm>
          <a:prstGeom prst="rect">
            <a:avLst/>
          </a:prstGeom>
          <a:solidFill>
            <a:srgbClr val="FFFFFF">
              <a:shade val="85000"/>
            </a:srgbClr>
          </a:solidFill>
          <a:ln w="19050" cap="sq">
            <a:noFill/>
            <a:miter lim="800000"/>
          </a:ln>
          <a:effectLst/>
        </p:spPr>
      </p:pic>
      <p:cxnSp>
        <p:nvCxnSpPr>
          <p:cNvPr id="11" name="Connecteur droit avec flèche 10">
            <a:extLst>
              <a:ext uri="{FF2B5EF4-FFF2-40B4-BE49-F238E27FC236}">
                <a16:creationId xmlns:a16="http://schemas.microsoft.com/office/drawing/2014/main" id="{707F9044-851B-DE08-C5B0-C7D4078C757C}"/>
              </a:ext>
            </a:extLst>
          </p:cNvPr>
          <p:cNvCxnSpPr>
            <a:cxnSpLocks/>
            <a:endCxn id="7" idx="1"/>
          </p:cNvCxnSpPr>
          <p:nvPr/>
        </p:nvCxnSpPr>
        <p:spPr>
          <a:xfrm flipV="1">
            <a:off x="3987676" y="2740876"/>
            <a:ext cx="2594241" cy="205949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necteur droit avec flèche 11">
            <a:extLst>
              <a:ext uri="{FF2B5EF4-FFF2-40B4-BE49-F238E27FC236}">
                <a16:creationId xmlns:a16="http://schemas.microsoft.com/office/drawing/2014/main" id="{744A32A5-CD23-D7AF-E01C-B54799495794}"/>
              </a:ext>
            </a:extLst>
          </p:cNvPr>
          <p:cNvCxnSpPr>
            <a:cxnSpLocks/>
            <a:endCxn id="10" idx="1"/>
          </p:cNvCxnSpPr>
          <p:nvPr/>
        </p:nvCxnSpPr>
        <p:spPr>
          <a:xfrm>
            <a:off x="3987676" y="5201982"/>
            <a:ext cx="259424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ZoneTexte 16">
            <a:extLst>
              <a:ext uri="{FF2B5EF4-FFF2-40B4-BE49-F238E27FC236}">
                <a16:creationId xmlns:a16="http://schemas.microsoft.com/office/drawing/2014/main" id="{81FE6DF3-9277-A107-C852-521285DAFE23}"/>
              </a:ext>
            </a:extLst>
          </p:cNvPr>
          <p:cNvSpPr txBox="1"/>
          <p:nvPr/>
        </p:nvSpPr>
        <p:spPr>
          <a:xfrm>
            <a:off x="8016096" y="3211763"/>
            <a:ext cx="1321465" cy="400110"/>
          </a:xfrm>
          <a:prstGeom prst="rect">
            <a:avLst/>
          </a:prstGeom>
          <a:noFill/>
        </p:spPr>
        <p:txBody>
          <a:bodyPr wrap="square" rtlCol="0">
            <a:spAutoFit/>
          </a:bodyPr>
          <a:lstStyle/>
          <a:p>
            <a:pPr algn="ctr"/>
            <a:r>
              <a:rPr lang="en-US" sz="2000" dirty="0">
                <a:solidFill>
                  <a:srgbClr val="2D840E"/>
                </a:solidFill>
              </a:rPr>
              <a:t>Slow -</a:t>
            </a:r>
            <a:endParaRPr lang="en-US" sz="1600" dirty="0">
              <a:solidFill>
                <a:srgbClr val="2D840E"/>
              </a:solidFill>
            </a:endParaRPr>
          </a:p>
        </p:txBody>
      </p:sp>
      <p:sp>
        <p:nvSpPr>
          <p:cNvPr id="25" name="ZoneTexte 24">
            <a:extLst>
              <a:ext uri="{FF2B5EF4-FFF2-40B4-BE49-F238E27FC236}">
                <a16:creationId xmlns:a16="http://schemas.microsoft.com/office/drawing/2014/main" id="{F4FA8CE6-16DE-39EB-DB7A-4140980F1273}"/>
              </a:ext>
            </a:extLst>
          </p:cNvPr>
          <p:cNvSpPr txBox="1"/>
          <p:nvPr/>
        </p:nvSpPr>
        <p:spPr>
          <a:xfrm>
            <a:off x="8016095" y="5699926"/>
            <a:ext cx="1321465" cy="400110"/>
          </a:xfrm>
          <a:prstGeom prst="rect">
            <a:avLst/>
          </a:prstGeom>
          <a:noFill/>
        </p:spPr>
        <p:txBody>
          <a:bodyPr wrap="square" rtlCol="0">
            <a:spAutoFit/>
          </a:bodyPr>
          <a:lstStyle/>
          <a:p>
            <a:pPr algn="ctr"/>
            <a:r>
              <a:rPr lang="en-US" sz="2000" dirty="0">
                <a:solidFill>
                  <a:srgbClr val="2D840E"/>
                </a:solidFill>
              </a:rPr>
              <a:t>Slow +</a:t>
            </a:r>
            <a:endParaRPr lang="en-US" sz="1600" dirty="0">
              <a:solidFill>
                <a:srgbClr val="2D840E"/>
              </a:solidFill>
            </a:endParaRPr>
          </a:p>
        </p:txBody>
      </p:sp>
      <p:grpSp>
        <p:nvGrpSpPr>
          <p:cNvPr id="4" name="Groupe 3">
            <a:extLst>
              <a:ext uri="{FF2B5EF4-FFF2-40B4-BE49-F238E27FC236}">
                <a16:creationId xmlns:a16="http://schemas.microsoft.com/office/drawing/2014/main" id="{683D0B53-EECD-9017-EFE1-9682D99FF5DF}"/>
              </a:ext>
            </a:extLst>
          </p:cNvPr>
          <p:cNvGrpSpPr/>
          <p:nvPr/>
        </p:nvGrpSpPr>
        <p:grpSpPr>
          <a:xfrm>
            <a:off x="598423" y="2281035"/>
            <a:ext cx="3876403" cy="3197274"/>
            <a:chOff x="598423" y="2281035"/>
            <a:chExt cx="3876403" cy="3197274"/>
          </a:xfrm>
        </p:grpSpPr>
        <p:sp>
          <p:nvSpPr>
            <p:cNvPr id="8" name="Rectangle : coins arrondis 7">
              <a:extLst>
                <a:ext uri="{FF2B5EF4-FFF2-40B4-BE49-F238E27FC236}">
                  <a16:creationId xmlns:a16="http://schemas.microsoft.com/office/drawing/2014/main" id="{D5E76EAE-0AA3-A0AC-40B4-5C24500CA44C}"/>
                </a:ext>
              </a:extLst>
            </p:cNvPr>
            <p:cNvSpPr/>
            <p:nvPr/>
          </p:nvSpPr>
          <p:spPr>
            <a:xfrm>
              <a:off x="1767067" y="3434920"/>
              <a:ext cx="1741243" cy="820054"/>
            </a:xfrm>
            <a:prstGeom prst="roundRect">
              <a:avLst/>
            </a:prstGeom>
            <a:solidFill>
              <a:srgbClr val="DAE8FC"/>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ysClr val="windowText" lastClr="000000"/>
                </a:solidFill>
              </a:endParaRPr>
            </a:p>
          </p:txBody>
        </p:sp>
        <p:pic>
          <p:nvPicPr>
            <p:cNvPr id="9" name="Picture 2">
              <a:extLst>
                <a:ext uri="{FF2B5EF4-FFF2-40B4-BE49-F238E27FC236}">
                  <a16:creationId xmlns:a16="http://schemas.microsoft.com/office/drawing/2014/main" id="{F804FE15-BB18-607F-F722-0CC1CD97A350}"/>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35100" y="2470405"/>
              <a:ext cx="641159" cy="3839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1B520842-3707-7BC4-47D6-792E5F736E57}"/>
                </a:ext>
              </a:extLst>
            </p:cNvPr>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26913" y="4259916"/>
              <a:ext cx="742602" cy="385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A5E44F86-B5D0-B67E-2902-DA47461F59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065" y="4415175"/>
              <a:ext cx="917332" cy="385200"/>
            </a:xfrm>
            <a:prstGeom prst="rect">
              <a:avLst/>
            </a:prstGeom>
            <a:noFill/>
            <a:extLst>
              <a:ext uri="{909E8E84-426E-40DD-AFC4-6F175D3DCCD1}">
                <a14:hiddenFill xmlns:a14="http://schemas.microsoft.com/office/drawing/2010/main">
                  <a:solidFill>
                    <a:srgbClr val="FFFFFF"/>
                  </a:solidFill>
                </a14:hiddenFill>
              </a:ext>
            </a:extLst>
          </p:spPr>
        </p:pic>
        <p:sp>
          <p:nvSpPr>
            <p:cNvPr id="15" name="Forme libre : forme 14">
              <a:extLst>
                <a:ext uri="{FF2B5EF4-FFF2-40B4-BE49-F238E27FC236}">
                  <a16:creationId xmlns:a16="http://schemas.microsoft.com/office/drawing/2014/main" id="{0492F4FE-D716-0C3F-860A-40529A497C3E}"/>
                </a:ext>
              </a:extLst>
            </p:cNvPr>
            <p:cNvSpPr/>
            <p:nvPr/>
          </p:nvSpPr>
          <p:spPr>
            <a:xfrm rot="5400000" flipH="1" flipV="1">
              <a:off x="609992" y="3939654"/>
              <a:ext cx="1359295" cy="1382434"/>
            </a:xfrm>
            <a:custGeom>
              <a:avLst/>
              <a:gdLst>
                <a:gd name="connsiteX0" fmla="*/ 1259579 w 1259579"/>
                <a:gd name="connsiteY0" fmla="*/ 945601 h 1217691"/>
                <a:gd name="connsiteX1" fmla="*/ 1000871 w 1259579"/>
                <a:gd name="connsiteY1" fmla="*/ 80267 h 1217691"/>
                <a:gd name="connsiteX2" fmla="*/ 117695 w 1259579"/>
                <a:gd name="connsiteY2" fmla="*/ 124872 h 1217691"/>
                <a:gd name="connsiteX3" fmla="*/ 82011 w 1259579"/>
                <a:gd name="connsiteY3" fmla="*/ 847471 h 1217691"/>
                <a:gd name="connsiteX4" fmla="*/ 791228 w 1259579"/>
                <a:gd name="connsiteY4" fmla="*/ 1217691 h 1217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579" h="1217691">
                  <a:moveTo>
                    <a:pt x="1259579" y="945601"/>
                  </a:moveTo>
                  <a:cubicBezTo>
                    <a:pt x="1225382" y="581328"/>
                    <a:pt x="1191185" y="217055"/>
                    <a:pt x="1000871" y="80267"/>
                  </a:cubicBezTo>
                  <a:cubicBezTo>
                    <a:pt x="810557" y="-56521"/>
                    <a:pt x="270838" y="-2995"/>
                    <a:pt x="117695" y="124872"/>
                  </a:cubicBezTo>
                  <a:cubicBezTo>
                    <a:pt x="-35448" y="252739"/>
                    <a:pt x="-30244" y="665335"/>
                    <a:pt x="82011" y="847471"/>
                  </a:cubicBezTo>
                  <a:cubicBezTo>
                    <a:pt x="194266" y="1029607"/>
                    <a:pt x="492747" y="1123649"/>
                    <a:pt x="791228" y="1217691"/>
                  </a:cubicBezTo>
                </a:path>
              </a:pathLst>
            </a:custGeom>
            <a:ln w="28575" cap="flat" cmpd="sng" algn="ctr">
              <a:solidFill>
                <a:schemeClr val="dk1"/>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8" name="Forme libre : forme 17">
              <a:extLst>
                <a:ext uri="{FF2B5EF4-FFF2-40B4-BE49-F238E27FC236}">
                  <a16:creationId xmlns:a16="http://schemas.microsoft.com/office/drawing/2014/main" id="{DC08F7D8-BFED-AFDB-9C32-2CDCBC1F4A87}"/>
                </a:ext>
              </a:extLst>
            </p:cNvPr>
            <p:cNvSpPr/>
            <p:nvPr/>
          </p:nvSpPr>
          <p:spPr>
            <a:xfrm flipH="1" flipV="1">
              <a:off x="3115531" y="4033384"/>
              <a:ext cx="1359295" cy="1382434"/>
            </a:xfrm>
            <a:custGeom>
              <a:avLst/>
              <a:gdLst>
                <a:gd name="connsiteX0" fmla="*/ 1259579 w 1259579"/>
                <a:gd name="connsiteY0" fmla="*/ 945601 h 1217691"/>
                <a:gd name="connsiteX1" fmla="*/ 1000871 w 1259579"/>
                <a:gd name="connsiteY1" fmla="*/ 80267 h 1217691"/>
                <a:gd name="connsiteX2" fmla="*/ 117695 w 1259579"/>
                <a:gd name="connsiteY2" fmla="*/ 124872 h 1217691"/>
                <a:gd name="connsiteX3" fmla="*/ 82011 w 1259579"/>
                <a:gd name="connsiteY3" fmla="*/ 847471 h 1217691"/>
                <a:gd name="connsiteX4" fmla="*/ 791228 w 1259579"/>
                <a:gd name="connsiteY4" fmla="*/ 1217691 h 1217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579" h="1217691">
                  <a:moveTo>
                    <a:pt x="1259579" y="945601"/>
                  </a:moveTo>
                  <a:cubicBezTo>
                    <a:pt x="1225382" y="581328"/>
                    <a:pt x="1191185" y="217055"/>
                    <a:pt x="1000871" y="80267"/>
                  </a:cubicBezTo>
                  <a:cubicBezTo>
                    <a:pt x="810557" y="-56521"/>
                    <a:pt x="270838" y="-2995"/>
                    <a:pt x="117695" y="124872"/>
                  </a:cubicBezTo>
                  <a:cubicBezTo>
                    <a:pt x="-35448" y="252739"/>
                    <a:pt x="-30244" y="665335"/>
                    <a:pt x="82011" y="847471"/>
                  </a:cubicBezTo>
                  <a:cubicBezTo>
                    <a:pt x="194266" y="1029607"/>
                    <a:pt x="492747" y="1123649"/>
                    <a:pt x="791228" y="1217691"/>
                  </a:cubicBezTo>
                </a:path>
              </a:pathLst>
            </a:custGeom>
            <a:ln w="28575" cap="flat" cmpd="sng" algn="ctr">
              <a:solidFill>
                <a:srgbClr val="2D830E"/>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6" name="Forme libre : forme 25">
              <a:extLst>
                <a:ext uri="{FF2B5EF4-FFF2-40B4-BE49-F238E27FC236}">
                  <a16:creationId xmlns:a16="http://schemas.microsoft.com/office/drawing/2014/main" id="{87C5672F-8F49-B332-2726-D3159C98EB4C}"/>
                </a:ext>
              </a:extLst>
            </p:cNvPr>
            <p:cNvSpPr/>
            <p:nvPr/>
          </p:nvSpPr>
          <p:spPr>
            <a:xfrm flipH="1">
              <a:off x="3076033" y="2281035"/>
              <a:ext cx="1359295" cy="1382434"/>
            </a:xfrm>
            <a:custGeom>
              <a:avLst/>
              <a:gdLst>
                <a:gd name="connsiteX0" fmla="*/ 1259579 w 1259579"/>
                <a:gd name="connsiteY0" fmla="*/ 945601 h 1217691"/>
                <a:gd name="connsiteX1" fmla="*/ 1000871 w 1259579"/>
                <a:gd name="connsiteY1" fmla="*/ 80267 h 1217691"/>
                <a:gd name="connsiteX2" fmla="*/ 117695 w 1259579"/>
                <a:gd name="connsiteY2" fmla="*/ 124872 h 1217691"/>
                <a:gd name="connsiteX3" fmla="*/ 82011 w 1259579"/>
                <a:gd name="connsiteY3" fmla="*/ 847471 h 1217691"/>
                <a:gd name="connsiteX4" fmla="*/ 791228 w 1259579"/>
                <a:gd name="connsiteY4" fmla="*/ 1217691 h 1217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579" h="1217691">
                  <a:moveTo>
                    <a:pt x="1259579" y="945601"/>
                  </a:moveTo>
                  <a:cubicBezTo>
                    <a:pt x="1225382" y="581328"/>
                    <a:pt x="1191185" y="217055"/>
                    <a:pt x="1000871" y="80267"/>
                  </a:cubicBezTo>
                  <a:cubicBezTo>
                    <a:pt x="810557" y="-56521"/>
                    <a:pt x="270838" y="-2995"/>
                    <a:pt x="117695" y="124872"/>
                  </a:cubicBezTo>
                  <a:cubicBezTo>
                    <a:pt x="-35448" y="252739"/>
                    <a:pt x="-30244" y="665335"/>
                    <a:pt x="82011" y="847471"/>
                  </a:cubicBezTo>
                  <a:cubicBezTo>
                    <a:pt x="194266" y="1029607"/>
                    <a:pt x="492747" y="1123649"/>
                    <a:pt x="791228" y="1217691"/>
                  </a:cubicBezTo>
                </a:path>
              </a:pathLst>
            </a:custGeom>
            <a:ln w="28575" cap="flat" cmpd="sng" algn="ctr">
              <a:solidFill>
                <a:srgbClr val="0078AE"/>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cxnSp>
          <p:nvCxnSpPr>
            <p:cNvPr id="27" name="Connecteur droit avec flèche 26">
              <a:extLst>
                <a:ext uri="{FF2B5EF4-FFF2-40B4-BE49-F238E27FC236}">
                  <a16:creationId xmlns:a16="http://schemas.microsoft.com/office/drawing/2014/main" id="{0EDECB2C-F6B9-CD7C-E6C4-CD3FAED7A904}"/>
                </a:ext>
              </a:extLst>
            </p:cNvPr>
            <p:cNvCxnSpPr/>
            <p:nvPr/>
          </p:nvCxnSpPr>
          <p:spPr>
            <a:xfrm>
              <a:off x="1203394" y="2782680"/>
              <a:ext cx="914400" cy="914400"/>
            </a:xfrm>
            <a:prstGeom prst="straightConnector1">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28" name="Picture 8">
              <a:extLst>
                <a:ext uri="{FF2B5EF4-FFF2-40B4-BE49-F238E27FC236}">
                  <a16:creationId xmlns:a16="http://schemas.microsoft.com/office/drawing/2014/main" id="{C878FC16-2152-CA37-5082-09D3D2EFBE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9639" y="2437499"/>
              <a:ext cx="620600" cy="3852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a:extLst>
                <a:ext uri="{FF2B5EF4-FFF2-40B4-BE49-F238E27FC236}">
                  <a16:creationId xmlns:a16="http://schemas.microsoft.com/office/drawing/2014/main" id="{7DE91D07-38D2-E790-398C-F797B8B0B8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3688" y="3714702"/>
              <a:ext cx="288000" cy="288000"/>
            </a:xfrm>
            <a:prstGeom prst="rect">
              <a:avLst/>
            </a:prstGeom>
            <a:noFill/>
            <a:extLst>
              <a:ext uri="{909E8E84-426E-40DD-AFC4-6F175D3DCCD1}">
                <a14:hiddenFill xmlns:a14="http://schemas.microsoft.com/office/drawing/2010/main">
                  <a:solidFill>
                    <a:srgbClr val="FFFFFF"/>
                  </a:solidFill>
                </a14:hiddenFill>
              </a:ext>
            </a:extLst>
          </p:spPr>
        </p:pic>
        <p:sp>
          <p:nvSpPr>
            <p:cNvPr id="30" name="ZoneTexte 29">
              <a:extLst>
                <a:ext uri="{FF2B5EF4-FFF2-40B4-BE49-F238E27FC236}">
                  <a16:creationId xmlns:a16="http://schemas.microsoft.com/office/drawing/2014/main" id="{79203299-0636-7B4D-8E10-E4BEB1F1F64C}"/>
                </a:ext>
              </a:extLst>
            </p:cNvPr>
            <p:cNvSpPr txBox="1"/>
            <p:nvPr/>
          </p:nvSpPr>
          <p:spPr>
            <a:xfrm>
              <a:off x="3210734" y="2824797"/>
              <a:ext cx="1089889" cy="523220"/>
            </a:xfrm>
            <a:prstGeom prst="rect">
              <a:avLst/>
            </a:prstGeom>
            <a:noFill/>
          </p:spPr>
          <p:txBody>
            <a:bodyPr wrap="square" rtlCol="0">
              <a:spAutoFit/>
            </a:bodyPr>
            <a:lstStyle/>
            <a:p>
              <a:pPr algn="ctr"/>
              <a:r>
                <a:rPr lang="en-US" sz="2800" dirty="0">
                  <a:solidFill>
                    <a:srgbClr val="007CB3"/>
                  </a:solidFill>
                </a:rPr>
                <a:t>+</a:t>
              </a:r>
            </a:p>
          </p:txBody>
        </p:sp>
        <p:sp>
          <p:nvSpPr>
            <p:cNvPr id="31" name="ZoneTexte 30">
              <a:extLst>
                <a:ext uri="{FF2B5EF4-FFF2-40B4-BE49-F238E27FC236}">
                  <a16:creationId xmlns:a16="http://schemas.microsoft.com/office/drawing/2014/main" id="{B1D56677-EB19-3809-3E64-D9720CF76DC9}"/>
                </a:ext>
              </a:extLst>
            </p:cNvPr>
            <p:cNvSpPr txBox="1"/>
            <p:nvPr/>
          </p:nvSpPr>
          <p:spPr>
            <a:xfrm>
              <a:off x="3250233" y="4524202"/>
              <a:ext cx="1089889" cy="954107"/>
            </a:xfrm>
            <a:prstGeom prst="rect">
              <a:avLst/>
            </a:prstGeom>
            <a:noFill/>
          </p:spPr>
          <p:txBody>
            <a:bodyPr wrap="square" rtlCol="0">
              <a:spAutoFit/>
            </a:bodyPr>
            <a:lstStyle/>
            <a:p>
              <a:pPr algn="ctr"/>
              <a:r>
                <a:rPr lang="en-US" sz="2800" dirty="0">
                  <a:solidFill>
                    <a:srgbClr val="2D840E"/>
                  </a:solidFill>
                </a:rPr>
                <a:t>-</a:t>
              </a:r>
            </a:p>
            <a:p>
              <a:pPr algn="ctr"/>
              <a:r>
                <a:rPr lang="en-US" sz="2800" dirty="0">
                  <a:solidFill>
                    <a:srgbClr val="2D840E"/>
                  </a:solidFill>
                </a:rPr>
                <a:t>+</a:t>
              </a:r>
              <a:endParaRPr lang="en-US" sz="2000" dirty="0">
                <a:solidFill>
                  <a:srgbClr val="2D840E"/>
                </a:solidFill>
              </a:endParaRPr>
            </a:p>
          </p:txBody>
        </p:sp>
      </p:grpSp>
    </p:spTree>
    <p:extLst>
      <p:ext uri="{BB962C8B-B14F-4D97-AF65-F5344CB8AC3E}">
        <p14:creationId xmlns:p14="http://schemas.microsoft.com/office/powerpoint/2010/main" val="2716067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5E60B-3496-89F1-9613-AB75DEB2D681}"/>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BA8279ED-CEAA-EB28-1E45-E9EF8B916C68}"/>
              </a:ext>
            </a:extLst>
          </p:cNvPr>
          <p:cNvSpPr txBox="1"/>
          <p:nvPr/>
        </p:nvSpPr>
        <p:spPr>
          <a:xfrm>
            <a:off x="11459740" y="6488668"/>
            <a:ext cx="732260" cy="369332"/>
          </a:xfrm>
          <a:prstGeom prst="rect">
            <a:avLst/>
          </a:prstGeom>
          <a:noFill/>
        </p:spPr>
        <p:txBody>
          <a:bodyPr wrap="square" rtlCol="0">
            <a:spAutoFit/>
          </a:bodyPr>
          <a:lstStyle/>
          <a:p>
            <a:pPr algn="r"/>
            <a:r>
              <a:rPr lang="en-US" dirty="0">
                <a:solidFill>
                  <a:schemeClr val="tx1">
                    <a:lumMod val="50000"/>
                    <a:lumOff val="50000"/>
                  </a:schemeClr>
                </a:solidFill>
              </a:rPr>
              <a:t>14</a:t>
            </a:r>
          </a:p>
        </p:txBody>
      </p:sp>
      <p:grpSp>
        <p:nvGrpSpPr>
          <p:cNvPr id="2" name="Groupe 1">
            <a:extLst>
              <a:ext uri="{FF2B5EF4-FFF2-40B4-BE49-F238E27FC236}">
                <a16:creationId xmlns:a16="http://schemas.microsoft.com/office/drawing/2014/main" id="{28F5A805-6D28-E532-B505-527D03BDEA1B}"/>
              </a:ext>
            </a:extLst>
          </p:cNvPr>
          <p:cNvGrpSpPr/>
          <p:nvPr/>
        </p:nvGrpSpPr>
        <p:grpSpPr>
          <a:xfrm>
            <a:off x="340566" y="1391363"/>
            <a:ext cx="11411673" cy="4075273"/>
            <a:chOff x="239898" y="944682"/>
            <a:chExt cx="11411673" cy="4075273"/>
          </a:xfrm>
        </p:grpSpPr>
        <p:sp>
          <p:nvSpPr>
            <p:cNvPr id="4" name="ZoneTexte 3">
              <a:extLst>
                <a:ext uri="{FF2B5EF4-FFF2-40B4-BE49-F238E27FC236}">
                  <a16:creationId xmlns:a16="http://schemas.microsoft.com/office/drawing/2014/main" id="{BA7D75C1-7F37-BCFD-D742-4D1CAAAC2B13}"/>
                </a:ext>
              </a:extLst>
            </p:cNvPr>
            <p:cNvSpPr txBox="1"/>
            <p:nvPr/>
          </p:nvSpPr>
          <p:spPr>
            <a:xfrm>
              <a:off x="239898" y="2164607"/>
              <a:ext cx="5395047" cy="1477328"/>
            </a:xfrm>
            <a:prstGeom prst="rect">
              <a:avLst/>
            </a:prstGeom>
            <a:noFill/>
          </p:spPr>
          <p:txBody>
            <a:bodyPr wrap="square" rtlCol="0">
              <a:spAutoFit/>
            </a:bodyPr>
            <a:lstStyle/>
            <a:p>
              <a:pPr algn="ctr"/>
              <a:r>
                <a:rPr lang="en-US" sz="3000" b="1" dirty="0"/>
                <a:t>How can neuromodulation be reliable in a degenerate population ?</a:t>
              </a:r>
            </a:p>
          </p:txBody>
        </p:sp>
        <p:sp>
          <p:nvSpPr>
            <p:cNvPr id="7" name="ZoneTexte 6">
              <a:extLst>
                <a:ext uri="{FF2B5EF4-FFF2-40B4-BE49-F238E27FC236}">
                  <a16:creationId xmlns:a16="http://schemas.microsoft.com/office/drawing/2014/main" id="{1272A672-9F98-F6FE-D388-A13E50C02CB1}"/>
                </a:ext>
              </a:extLst>
            </p:cNvPr>
            <p:cNvSpPr txBox="1"/>
            <p:nvPr/>
          </p:nvSpPr>
          <p:spPr>
            <a:xfrm>
              <a:off x="6256524" y="944682"/>
              <a:ext cx="5395047" cy="1015663"/>
            </a:xfrm>
            <a:prstGeom prst="rect">
              <a:avLst/>
            </a:prstGeom>
            <a:noFill/>
          </p:spPr>
          <p:txBody>
            <a:bodyPr wrap="square" rtlCol="0">
              <a:spAutoFit/>
            </a:bodyPr>
            <a:lstStyle/>
            <a:p>
              <a:pPr algn="ctr"/>
              <a:r>
                <a:rPr lang="en-US" sz="3000" b="1" dirty="0"/>
                <a:t>I. Is there any structure in neuronal degeneracy ?</a:t>
              </a:r>
            </a:p>
          </p:txBody>
        </p:sp>
        <p:cxnSp>
          <p:nvCxnSpPr>
            <p:cNvPr id="10" name="Connecteur droit 9">
              <a:extLst>
                <a:ext uri="{FF2B5EF4-FFF2-40B4-BE49-F238E27FC236}">
                  <a16:creationId xmlns:a16="http://schemas.microsoft.com/office/drawing/2014/main" id="{EA5AD197-B8C4-62AC-5995-53FF47EB93E6}"/>
                </a:ext>
              </a:extLst>
            </p:cNvPr>
            <p:cNvCxnSpPr>
              <a:cxnSpLocks/>
            </p:cNvCxnSpPr>
            <p:nvPr/>
          </p:nvCxnSpPr>
          <p:spPr>
            <a:xfrm flipV="1">
              <a:off x="5570290" y="1431984"/>
              <a:ext cx="1038225" cy="942398"/>
            </a:xfrm>
            <a:prstGeom prst="line">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8" name="Connecteur droit 7">
              <a:extLst>
                <a:ext uri="{FF2B5EF4-FFF2-40B4-BE49-F238E27FC236}">
                  <a16:creationId xmlns:a16="http://schemas.microsoft.com/office/drawing/2014/main" id="{7E367590-EAFC-2F24-ED27-AAC85189B078}"/>
                </a:ext>
              </a:extLst>
            </p:cNvPr>
            <p:cNvCxnSpPr>
              <a:cxnSpLocks/>
              <a:stCxn id="4" idx="3"/>
            </p:cNvCxnSpPr>
            <p:nvPr/>
          </p:nvCxnSpPr>
          <p:spPr>
            <a:xfrm>
              <a:off x="5634945" y="2903271"/>
              <a:ext cx="794327" cy="0"/>
            </a:xfrm>
            <a:prstGeom prst="line">
              <a:avLst/>
            </a:prstGeom>
            <a:ln w="28575">
              <a:solidFill>
                <a:schemeClr val="tx1"/>
              </a:solidFill>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12" name="ZoneTexte 11">
              <a:extLst>
                <a:ext uri="{FF2B5EF4-FFF2-40B4-BE49-F238E27FC236}">
                  <a16:creationId xmlns:a16="http://schemas.microsoft.com/office/drawing/2014/main" id="{01A2E965-EE5C-CC48-9000-3098394888F7}"/>
                </a:ext>
              </a:extLst>
            </p:cNvPr>
            <p:cNvSpPr txBox="1"/>
            <p:nvPr/>
          </p:nvSpPr>
          <p:spPr>
            <a:xfrm>
              <a:off x="6179890" y="2164607"/>
              <a:ext cx="5395047" cy="1477328"/>
            </a:xfrm>
            <a:prstGeom prst="rect">
              <a:avLst/>
            </a:prstGeom>
            <a:noFill/>
          </p:spPr>
          <p:txBody>
            <a:bodyPr wrap="square" rtlCol="0">
              <a:spAutoFit/>
            </a:bodyPr>
            <a:lstStyle/>
            <a:p>
              <a:pPr algn="ctr"/>
              <a:r>
                <a:rPr lang="en-US" sz="3000" b="1" dirty="0"/>
                <a:t>II. Is it possible to build a reliable neuromodulation controller ?</a:t>
              </a:r>
            </a:p>
          </p:txBody>
        </p:sp>
        <p:cxnSp>
          <p:nvCxnSpPr>
            <p:cNvPr id="6" name="Connecteur droit 5">
              <a:extLst>
                <a:ext uri="{FF2B5EF4-FFF2-40B4-BE49-F238E27FC236}">
                  <a16:creationId xmlns:a16="http://schemas.microsoft.com/office/drawing/2014/main" id="{05797275-D8A3-5A38-7E98-9F934108776D}"/>
                </a:ext>
              </a:extLst>
            </p:cNvPr>
            <p:cNvCxnSpPr>
              <a:cxnSpLocks/>
            </p:cNvCxnSpPr>
            <p:nvPr/>
          </p:nvCxnSpPr>
          <p:spPr>
            <a:xfrm>
              <a:off x="5528726" y="3244571"/>
              <a:ext cx="1006764" cy="1154546"/>
            </a:xfrm>
            <a:prstGeom prst="line">
              <a:avLst/>
            </a:prstGeom>
            <a:ln w="28575">
              <a:solidFill>
                <a:schemeClr val="tx1"/>
              </a:solidFill>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9" name="ZoneTexte 8">
              <a:extLst>
                <a:ext uri="{FF2B5EF4-FFF2-40B4-BE49-F238E27FC236}">
                  <a16:creationId xmlns:a16="http://schemas.microsoft.com/office/drawing/2014/main" id="{FE0AF596-547B-6FE4-3B92-46D6CF48E0D8}"/>
                </a:ext>
              </a:extLst>
            </p:cNvPr>
            <p:cNvSpPr txBox="1"/>
            <p:nvPr/>
          </p:nvSpPr>
          <p:spPr>
            <a:xfrm>
              <a:off x="6032108" y="4004292"/>
              <a:ext cx="5395047" cy="1015663"/>
            </a:xfrm>
            <a:prstGeom prst="rect">
              <a:avLst/>
            </a:prstGeom>
            <a:noFill/>
            <a:ln>
              <a:noFill/>
            </a:ln>
          </p:spPr>
          <p:txBody>
            <a:bodyPr wrap="square" rtlCol="0">
              <a:spAutoFit/>
            </a:bodyPr>
            <a:lstStyle/>
            <a:p>
              <a:pPr algn="ctr"/>
              <a:r>
                <a:rPr lang="en-US" sz="3000" b="1" dirty="0"/>
                <a:t>III. Is it compatible with homeostatic plasticity ?</a:t>
              </a:r>
            </a:p>
          </p:txBody>
        </p:sp>
      </p:grpSp>
    </p:spTree>
    <p:extLst>
      <p:ext uri="{BB962C8B-B14F-4D97-AF65-F5344CB8AC3E}">
        <p14:creationId xmlns:p14="http://schemas.microsoft.com/office/powerpoint/2010/main" val="1471973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5C8BE-8F9F-9C07-8EA8-6EAF76D4E4E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72351B5-CCAB-37C8-9C1D-450E41A22120}"/>
              </a:ext>
            </a:extLst>
          </p:cNvPr>
          <p:cNvSpPr txBox="1"/>
          <p:nvPr/>
        </p:nvSpPr>
        <p:spPr>
          <a:xfrm>
            <a:off x="239898" y="2164607"/>
            <a:ext cx="5395047" cy="1477328"/>
          </a:xfrm>
          <a:prstGeom prst="rect">
            <a:avLst/>
          </a:prstGeom>
          <a:noFill/>
        </p:spPr>
        <p:txBody>
          <a:bodyPr wrap="square" rtlCol="0">
            <a:spAutoFit/>
          </a:bodyPr>
          <a:lstStyle/>
          <a:p>
            <a:pPr algn="ctr"/>
            <a:r>
              <a:rPr lang="en-US" sz="3000" b="1" dirty="0"/>
              <a:t>How can neuromodulation be reliable in a degenerate population ?</a:t>
            </a:r>
          </a:p>
        </p:txBody>
      </p:sp>
      <p:sp>
        <p:nvSpPr>
          <p:cNvPr id="3" name="ZoneTexte 2">
            <a:extLst>
              <a:ext uri="{FF2B5EF4-FFF2-40B4-BE49-F238E27FC236}">
                <a16:creationId xmlns:a16="http://schemas.microsoft.com/office/drawing/2014/main" id="{BFEAF79D-1EA5-1650-DA96-83C6B103A77A}"/>
              </a:ext>
            </a:extLst>
          </p:cNvPr>
          <p:cNvSpPr txBox="1"/>
          <p:nvPr/>
        </p:nvSpPr>
        <p:spPr>
          <a:xfrm>
            <a:off x="11459740" y="6488668"/>
            <a:ext cx="732260" cy="369332"/>
          </a:xfrm>
          <a:prstGeom prst="rect">
            <a:avLst/>
          </a:prstGeom>
          <a:noFill/>
        </p:spPr>
        <p:txBody>
          <a:bodyPr wrap="square" rtlCol="0">
            <a:spAutoFit/>
          </a:bodyPr>
          <a:lstStyle/>
          <a:p>
            <a:pPr algn="r"/>
            <a:r>
              <a:rPr lang="en-US" dirty="0">
                <a:solidFill>
                  <a:schemeClr val="tx1">
                    <a:lumMod val="50000"/>
                    <a:lumOff val="50000"/>
                  </a:schemeClr>
                </a:solidFill>
              </a:rPr>
              <a:t>14</a:t>
            </a:r>
          </a:p>
        </p:txBody>
      </p:sp>
      <p:sp>
        <p:nvSpPr>
          <p:cNvPr id="7" name="ZoneTexte 6">
            <a:extLst>
              <a:ext uri="{FF2B5EF4-FFF2-40B4-BE49-F238E27FC236}">
                <a16:creationId xmlns:a16="http://schemas.microsoft.com/office/drawing/2014/main" id="{DE4C652F-525C-0C2D-00EE-503CC31E9DB8}"/>
              </a:ext>
            </a:extLst>
          </p:cNvPr>
          <p:cNvSpPr txBox="1"/>
          <p:nvPr/>
        </p:nvSpPr>
        <p:spPr>
          <a:xfrm>
            <a:off x="6256524" y="944682"/>
            <a:ext cx="5395047" cy="1015663"/>
          </a:xfrm>
          <a:prstGeom prst="rect">
            <a:avLst/>
          </a:prstGeom>
          <a:noFill/>
        </p:spPr>
        <p:txBody>
          <a:bodyPr wrap="square" rtlCol="0">
            <a:spAutoFit/>
          </a:bodyPr>
          <a:lstStyle/>
          <a:p>
            <a:pPr algn="ctr"/>
            <a:r>
              <a:rPr lang="en-US" sz="3000" b="1" dirty="0"/>
              <a:t>I. Is there any structure in neuronal degeneracy ?</a:t>
            </a:r>
          </a:p>
        </p:txBody>
      </p:sp>
      <p:cxnSp>
        <p:nvCxnSpPr>
          <p:cNvPr id="10" name="Connecteur droit 9">
            <a:extLst>
              <a:ext uri="{FF2B5EF4-FFF2-40B4-BE49-F238E27FC236}">
                <a16:creationId xmlns:a16="http://schemas.microsoft.com/office/drawing/2014/main" id="{DE101137-87DF-2F68-C72C-E0AE0CEA5494}"/>
              </a:ext>
            </a:extLst>
          </p:cNvPr>
          <p:cNvCxnSpPr>
            <a:cxnSpLocks/>
          </p:cNvCxnSpPr>
          <p:nvPr/>
        </p:nvCxnSpPr>
        <p:spPr>
          <a:xfrm flipV="1">
            <a:off x="5570290" y="1431984"/>
            <a:ext cx="1038225" cy="942398"/>
          </a:xfrm>
          <a:prstGeom prst="line">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8" name="Connecteur droit 7">
            <a:extLst>
              <a:ext uri="{FF2B5EF4-FFF2-40B4-BE49-F238E27FC236}">
                <a16:creationId xmlns:a16="http://schemas.microsoft.com/office/drawing/2014/main" id="{6D5E819F-3936-AFFE-5B6E-2C375F214925}"/>
              </a:ext>
            </a:extLst>
          </p:cNvPr>
          <p:cNvCxnSpPr>
            <a:cxnSpLocks/>
            <a:stCxn id="4" idx="3"/>
          </p:cNvCxnSpPr>
          <p:nvPr/>
        </p:nvCxnSpPr>
        <p:spPr>
          <a:xfrm>
            <a:off x="5634945" y="2903271"/>
            <a:ext cx="794327" cy="0"/>
          </a:xfrm>
          <a:prstGeom prst="line">
            <a:avLst/>
          </a:prstGeom>
          <a:ln w="28575">
            <a:solidFill>
              <a:schemeClr val="bg2">
                <a:lumMod val="75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12" name="ZoneTexte 11">
            <a:extLst>
              <a:ext uri="{FF2B5EF4-FFF2-40B4-BE49-F238E27FC236}">
                <a16:creationId xmlns:a16="http://schemas.microsoft.com/office/drawing/2014/main" id="{AA5201AF-CFD6-966A-8FCE-B2C407D93402}"/>
              </a:ext>
            </a:extLst>
          </p:cNvPr>
          <p:cNvSpPr txBox="1"/>
          <p:nvPr/>
        </p:nvSpPr>
        <p:spPr>
          <a:xfrm>
            <a:off x="6179890" y="2164607"/>
            <a:ext cx="5395047" cy="1477328"/>
          </a:xfrm>
          <a:prstGeom prst="rect">
            <a:avLst/>
          </a:prstGeom>
          <a:noFill/>
        </p:spPr>
        <p:txBody>
          <a:bodyPr wrap="square" rtlCol="0">
            <a:spAutoFit/>
          </a:bodyPr>
          <a:lstStyle/>
          <a:p>
            <a:pPr algn="ctr"/>
            <a:r>
              <a:rPr lang="en-US" sz="3000" b="1" dirty="0">
                <a:solidFill>
                  <a:schemeClr val="bg2">
                    <a:lumMod val="75000"/>
                  </a:schemeClr>
                </a:solidFill>
              </a:rPr>
              <a:t>II. Is it possible to build a reliable neuromodulation controller ?</a:t>
            </a:r>
          </a:p>
        </p:txBody>
      </p:sp>
      <p:cxnSp>
        <p:nvCxnSpPr>
          <p:cNvPr id="6" name="Connecteur droit 5">
            <a:extLst>
              <a:ext uri="{FF2B5EF4-FFF2-40B4-BE49-F238E27FC236}">
                <a16:creationId xmlns:a16="http://schemas.microsoft.com/office/drawing/2014/main" id="{AB78DD15-678D-5AAD-2345-F2BC544FFD26}"/>
              </a:ext>
            </a:extLst>
          </p:cNvPr>
          <p:cNvCxnSpPr>
            <a:cxnSpLocks/>
          </p:cNvCxnSpPr>
          <p:nvPr/>
        </p:nvCxnSpPr>
        <p:spPr>
          <a:xfrm>
            <a:off x="5528726" y="3244571"/>
            <a:ext cx="1006764" cy="1154546"/>
          </a:xfrm>
          <a:prstGeom prst="line">
            <a:avLst/>
          </a:prstGeom>
          <a:ln w="28575">
            <a:solidFill>
              <a:schemeClr val="bg2">
                <a:lumMod val="75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9" name="ZoneTexte 8">
            <a:extLst>
              <a:ext uri="{FF2B5EF4-FFF2-40B4-BE49-F238E27FC236}">
                <a16:creationId xmlns:a16="http://schemas.microsoft.com/office/drawing/2014/main" id="{1AAD14C6-8EE8-3694-4174-62958AF5ED01}"/>
              </a:ext>
            </a:extLst>
          </p:cNvPr>
          <p:cNvSpPr txBox="1"/>
          <p:nvPr/>
        </p:nvSpPr>
        <p:spPr>
          <a:xfrm>
            <a:off x="6032108" y="4004292"/>
            <a:ext cx="5395047" cy="1015663"/>
          </a:xfrm>
          <a:prstGeom prst="rect">
            <a:avLst/>
          </a:prstGeom>
          <a:noFill/>
          <a:ln>
            <a:noFill/>
          </a:ln>
        </p:spPr>
        <p:txBody>
          <a:bodyPr wrap="square" rtlCol="0">
            <a:spAutoFit/>
          </a:bodyPr>
          <a:lstStyle/>
          <a:p>
            <a:pPr algn="ctr"/>
            <a:r>
              <a:rPr lang="en-US" sz="3000" b="1" dirty="0">
                <a:solidFill>
                  <a:schemeClr val="bg2">
                    <a:lumMod val="75000"/>
                  </a:schemeClr>
                </a:solidFill>
              </a:rPr>
              <a:t>III. Is it compatible with homeostatic plasticity ?</a:t>
            </a:r>
          </a:p>
        </p:txBody>
      </p:sp>
      <p:sp>
        <p:nvSpPr>
          <p:cNvPr id="15" name="ZoneTexte 14">
            <a:extLst>
              <a:ext uri="{FF2B5EF4-FFF2-40B4-BE49-F238E27FC236}">
                <a16:creationId xmlns:a16="http://schemas.microsoft.com/office/drawing/2014/main" id="{6D58A860-3A7D-B73E-F596-A096E969548A}"/>
              </a:ext>
            </a:extLst>
          </p:cNvPr>
          <p:cNvSpPr txBox="1"/>
          <p:nvPr/>
        </p:nvSpPr>
        <p:spPr>
          <a:xfrm>
            <a:off x="838201" y="5965448"/>
            <a:ext cx="10515599" cy="707886"/>
          </a:xfrm>
          <a:prstGeom prst="rect">
            <a:avLst/>
          </a:prstGeom>
          <a:noFill/>
        </p:spPr>
        <p:txBody>
          <a:bodyPr wrap="square" rtlCol="0">
            <a:spAutoFit/>
          </a:bodyPr>
          <a:lstStyle/>
          <a:p>
            <a:pPr algn="ctr"/>
            <a:r>
              <a:rPr lang="en-US" sz="2000" dirty="0">
                <a:solidFill>
                  <a:schemeClr val="bg1">
                    <a:lumMod val="50000"/>
                  </a:schemeClr>
                </a:solidFill>
              </a:rPr>
              <a:t>Fyon, A., Franci, A., Sacré, P., &amp; </a:t>
            </a:r>
            <a:r>
              <a:rPr lang="en-US" sz="2000" dirty="0" err="1">
                <a:solidFill>
                  <a:schemeClr val="bg1">
                    <a:lumMod val="50000"/>
                  </a:schemeClr>
                </a:solidFill>
              </a:rPr>
              <a:t>Drion</a:t>
            </a:r>
            <a:r>
              <a:rPr lang="en-US" sz="2000" dirty="0">
                <a:solidFill>
                  <a:schemeClr val="bg1">
                    <a:lumMod val="50000"/>
                  </a:schemeClr>
                </a:solidFill>
              </a:rPr>
              <a:t>, G. (2024). Dimensionality reduction of neuronal degeneracy reveals two interfering physiological mechanisms. </a:t>
            </a:r>
            <a:r>
              <a:rPr lang="en-US" sz="2000" i="1" dirty="0">
                <a:solidFill>
                  <a:schemeClr val="bg1">
                    <a:lumMod val="50000"/>
                  </a:schemeClr>
                </a:solidFill>
              </a:rPr>
              <a:t>PNAS nexus</a:t>
            </a:r>
            <a:r>
              <a:rPr lang="en-US" sz="2000" dirty="0">
                <a:solidFill>
                  <a:schemeClr val="bg1">
                    <a:lumMod val="50000"/>
                  </a:schemeClr>
                </a:solidFill>
              </a:rPr>
              <a:t>, 3(10), pgae415.</a:t>
            </a:r>
          </a:p>
        </p:txBody>
      </p:sp>
    </p:spTree>
    <p:extLst>
      <p:ext uri="{BB962C8B-B14F-4D97-AF65-F5344CB8AC3E}">
        <p14:creationId xmlns:p14="http://schemas.microsoft.com/office/powerpoint/2010/main" val="864216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Une image contenant croquis, diagramme, dessin, capture d’écran&#10;&#10;Description générée automatiquement">
            <a:extLst>
              <a:ext uri="{FF2B5EF4-FFF2-40B4-BE49-F238E27FC236}">
                <a16:creationId xmlns:a16="http://schemas.microsoft.com/office/drawing/2014/main" id="{87DD5032-B670-6EB8-C33A-3B41C720C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551" y="2473449"/>
            <a:ext cx="4751796" cy="3167484"/>
          </a:xfrm>
          <a:prstGeom prst="rect">
            <a:avLst/>
          </a:prstGeom>
        </p:spPr>
      </p:pic>
      <p:sp>
        <p:nvSpPr>
          <p:cNvPr id="2" name="Titre 1">
            <a:extLst>
              <a:ext uri="{FF2B5EF4-FFF2-40B4-BE49-F238E27FC236}">
                <a16:creationId xmlns:a16="http://schemas.microsoft.com/office/drawing/2014/main" id="{ED747209-480D-35B7-3DB0-907CABEE46C3}"/>
              </a:ext>
            </a:extLst>
          </p:cNvPr>
          <p:cNvSpPr>
            <a:spLocks noGrp="1"/>
          </p:cNvSpPr>
          <p:nvPr>
            <p:ph type="title"/>
          </p:nvPr>
        </p:nvSpPr>
        <p:spPr>
          <a:xfrm>
            <a:off x="618338" y="381468"/>
            <a:ext cx="10955323" cy="1325563"/>
          </a:xfrm>
        </p:spPr>
        <p:txBody>
          <a:bodyPr/>
          <a:lstStyle/>
          <a:p>
            <a:pPr algn="ctr"/>
            <a:r>
              <a:rPr lang="en-US" dirty="0"/>
              <a:t>A naïve method to build degenerate populations</a:t>
            </a:r>
          </a:p>
        </p:txBody>
      </p:sp>
      <p:pic>
        <p:nvPicPr>
          <p:cNvPr id="4" name="Image 3" descr="Une image contenant graphique&#10;&#10;Description générée automatiquement">
            <a:extLst>
              <a:ext uri="{FF2B5EF4-FFF2-40B4-BE49-F238E27FC236}">
                <a16:creationId xmlns:a16="http://schemas.microsoft.com/office/drawing/2014/main" id="{30C05183-C2A6-713F-9745-7F924B7982DE}"/>
              </a:ext>
            </a:extLst>
          </p:cNvPr>
          <p:cNvPicPr>
            <a:picLocks noChangeAspect="1"/>
          </p:cNvPicPr>
          <p:nvPr/>
        </p:nvPicPr>
        <p:blipFill rotWithShape="1">
          <a:blip r:embed="rId4"/>
          <a:srcRect l="5973" t="14076" r="69096" b="15647"/>
          <a:stretch/>
        </p:blipFill>
        <p:spPr>
          <a:xfrm>
            <a:off x="3075396" y="2343403"/>
            <a:ext cx="1762755" cy="3478125"/>
          </a:xfrm>
          <a:prstGeom prst="rect">
            <a:avLst/>
          </a:prstGeom>
        </p:spPr>
      </p:pic>
      <p:pic>
        <p:nvPicPr>
          <p:cNvPr id="6146" name="Picture 2">
            <a:extLst>
              <a:ext uri="{FF2B5EF4-FFF2-40B4-BE49-F238E27FC236}">
                <a16:creationId xmlns:a16="http://schemas.microsoft.com/office/drawing/2014/main" id="{25AC38BF-27C3-77FA-FD7F-A3AF7144A5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522" y="2571533"/>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7BAAEFB5-7D48-DD7E-3AAC-3A4D6E3892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1077" y="3697191"/>
            <a:ext cx="368889" cy="360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8DDF8A03-BCD7-2C13-6EEA-141220E9AD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6234" y="5451024"/>
            <a:ext cx="518573" cy="3600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Lotto machine with lottery balls">
            <a:extLst>
              <a:ext uri="{FF2B5EF4-FFF2-40B4-BE49-F238E27FC236}">
                <a16:creationId xmlns:a16="http://schemas.microsoft.com/office/drawing/2014/main" id="{B7D9E17E-481F-4245-58FB-1F1F3833DC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3907" y="2242359"/>
            <a:ext cx="1018348" cy="10183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Lotto machine with lottery balls">
            <a:extLst>
              <a:ext uri="{FF2B5EF4-FFF2-40B4-BE49-F238E27FC236}">
                <a16:creationId xmlns:a16="http://schemas.microsoft.com/office/drawing/2014/main" id="{518A10E6-3BAD-766D-4134-68F0398BF5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3907" y="3368017"/>
            <a:ext cx="1018348" cy="10183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Lotto machine with lottery balls">
            <a:extLst>
              <a:ext uri="{FF2B5EF4-FFF2-40B4-BE49-F238E27FC236}">
                <a16:creationId xmlns:a16="http://schemas.microsoft.com/office/drawing/2014/main" id="{F4DD8905-CB55-0FE1-5450-A70D08A07D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9246" y="5121850"/>
            <a:ext cx="1018348" cy="101834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cteur droit avec flèche 7">
            <a:extLst>
              <a:ext uri="{FF2B5EF4-FFF2-40B4-BE49-F238E27FC236}">
                <a16:creationId xmlns:a16="http://schemas.microsoft.com/office/drawing/2014/main" id="{E353F812-23C6-80B4-EAC0-586ED94F0294}"/>
              </a:ext>
            </a:extLst>
          </p:cNvPr>
          <p:cNvCxnSpPr>
            <a:stCxn id="6152" idx="3"/>
            <a:endCxn id="6146" idx="1"/>
          </p:cNvCxnSpPr>
          <p:nvPr/>
        </p:nvCxnSpPr>
        <p:spPr>
          <a:xfrm>
            <a:off x="2192255" y="2751533"/>
            <a:ext cx="38326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 name="Connecteur droit avec flèche 8">
            <a:extLst>
              <a:ext uri="{FF2B5EF4-FFF2-40B4-BE49-F238E27FC236}">
                <a16:creationId xmlns:a16="http://schemas.microsoft.com/office/drawing/2014/main" id="{944B2833-BC28-90D0-95FE-CC2A1DBC9BC3}"/>
              </a:ext>
            </a:extLst>
          </p:cNvPr>
          <p:cNvCxnSpPr>
            <a:cxnSpLocks/>
            <a:stCxn id="5" idx="3"/>
            <a:endCxn id="6148" idx="1"/>
          </p:cNvCxnSpPr>
          <p:nvPr/>
        </p:nvCxnSpPr>
        <p:spPr>
          <a:xfrm>
            <a:off x="2192255" y="3877191"/>
            <a:ext cx="37882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 name="Connecteur droit avec flèche 11">
            <a:extLst>
              <a:ext uri="{FF2B5EF4-FFF2-40B4-BE49-F238E27FC236}">
                <a16:creationId xmlns:a16="http://schemas.microsoft.com/office/drawing/2014/main" id="{17A6FDC6-6975-DA7B-31CF-D5C4DFF8F8B3}"/>
              </a:ext>
            </a:extLst>
          </p:cNvPr>
          <p:cNvCxnSpPr>
            <a:cxnSpLocks/>
            <a:stCxn id="6" idx="3"/>
            <a:endCxn id="6150" idx="1"/>
          </p:cNvCxnSpPr>
          <p:nvPr/>
        </p:nvCxnSpPr>
        <p:spPr>
          <a:xfrm>
            <a:off x="2147594" y="5631024"/>
            <a:ext cx="34864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8" name="Graphique 17" descr="L'apprentissage à distance des mathématiques contour">
            <a:extLst>
              <a:ext uri="{FF2B5EF4-FFF2-40B4-BE49-F238E27FC236}">
                <a16:creationId xmlns:a16="http://schemas.microsoft.com/office/drawing/2014/main" id="{FC955481-7058-180D-1F56-CBDC8AEB8B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27133" y="3429000"/>
            <a:ext cx="914400" cy="914400"/>
          </a:xfrm>
          <a:prstGeom prst="rect">
            <a:avLst/>
          </a:prstGeom>
        </p:spPr>
      </p:pic>
      <p:cxnSp>
        <p:nvCxnSpPr>
          <p:cNvPr id="20" name="Connecteur droit avec flèche 19">
            <a:extLst>
              <a:ext uri="{FF2B5EF4-FFF2-40B4-BE49-F238E27FC236}">
                <a16:creationId xmlns:a16="http://schemas.microsoft.com/office/drawing/2014/main" id="{94386AB7-80BD-9AD0-CF74-AD112F07E9C2}"/>
              </a:ext>
            </a:extLst>
          </p:cNvPr>
          <p:cNvCxnSpPr/>
          <p:nvPr/>
        </p:nvCxnSpPr>
        <p:spPr>
          <a:xfrm>
            <a:off x="7277878" y="3886200"/>
            <a:ext cx="57849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Connecteur droit avec flèche 21">
            <a:extLst>
              <a:ext uri="{FF2B5EF4-FFF2-40B4-BE49-F238E27FC236}">
                <a16:creationId xmlns:a16="http://schemas.microsoft.com/office/drawing/2014/main" id="{F34C6CCE-F60C-C15F-8DA5-3CFC8FB9AF3C}"/>
              </a:ext>
            </a:extLst>
          </p:cNvPr>
          <p:cNvCxnSpPr/>
          <p:nvPr/>
        </p:nvCxnSpPr>
        <p:spPr>
          <a:xfrm flipV="1">
            <a:off x="8841533" y="2825013"/>
            <a:ext cx="662771" cy="74644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Connecteur droit avec flèche 22">
            <a:extLst>
              <a:ext uri="{FF2B5EF4-FFF2-40B4-BE49-F238E27FC236}">
                <a16:creationId xmlns:a16="http://schemas.microsoft.com/office/drawing/2014/main" id="{43145805-B4F2-5EC4-529E-9EEDA09B8BFA}"/>
              </a:ext>
            </a:extLst>
          </p:cNvPr>
          <p:cNvCxnSpPr>
            <a:cxnSpLocks/>
          </p:cNvCxnSpPr>
          <p:nvPr/>
        </p:nvCxnSpPr>
        <p:spPr>
          <a:xfrm>
            <a:off x="8841533" y="4013140"/>
            <a:ext cx="662771" cy="74644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5" name="Image 24" descr="Une image contenant outil&#10;&#10;Description générée automatiquement avec une confiance moyenne">
            <a:extLst>
              <a:ext uri="{FF2B5EF4-FFF2-40B4-BE49-F238E27FC236}">
                <a16:creationId xmlns:a16="http://schemas.microsoft.com/office/drawing/2014/main" id="{AE9E277C-7EA5-87E2-48A9-67F93F10C2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41533" y="1580794"/>
            <a:ext cx="3258010" cy="1085482"/>
          </a:xfrm>
          <a:prstGeom prst="rect">
            <a:avLst/>
          </a:prstGeom>
        </p:spPr>
      </p:pic>
      <p:pic>
        <p:nvPicPr>
          <p:cNvPr id="27" name="Image 26" descr="Une image contenant typographie&#10;&#10;Description générée automatiquement avec une confiance moyenne">
            <a:extLst>
              <a:ext uri="{FF2B5EF4-FFF2-40B4-BE49-F238E27FC236}">
                <a16:creationId xmlns:a16="http://schemas.microsoft.com/office/drawing/2014/main" id="{05E0519C-539F-F51D-B29E-3264F285C08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41532" y="4785078"/>
            <a:ext cx="3258011" cy="1085482"/>
          </a:xfrm>
          <a:prstGeom prst="rect">
            <a:avLst/>
          </a:prstGeom>
        </p:spPr>
      </p:pic>
      <p:sp>
        <p:nvSpPr>
          <p:cNvPr id="28" name="Signe Plus 27">
            <a:extLst>
              <a:ext uri="{FF2B5EF4-FFF2-40B4-BE49-F238E27FC236}">
                <a16:creationId xmlns:a16="http://schemas.microsoft.com/office/drawing/2014/main" id="{DBEE4455-59A6-9165-7B60-BC39C19E72DB}"/>
              </a:ext>
            </a:extLst>
          </p:cNvPr>
          <p:cNvSpPr/>
          <p:nvPr/>
        </p:nvSpPr>
        <p:spPr>
          <a:xfrm rot="2707988">
            <a:off x="9684600" y="4491994"/>
            <a:ext cx="1709311" cy="1671649"/>
          </a:xfrm>
          <a:prstGeom prst="mathPlus">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Image 29" descr="Une image contenant symbole, Graphique, cercle, logo&#10;&#10;Description générée automatiquement">
            <a:extLst>
              <a:ext uri="{FF2B5EF4-FFF2-40B4-BE49-F238E27FC236}">
                <a16:creationId xmlns:a16="http://schemas.microsoft.com/office/drawing/2014/main" id="{E32C0591-D715-B126-CDDF-A3691A15810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66347" y="1326517"/>
            <a:ext cx="1425016" cy="1425016"/>
          </a:xfrm>
          <a:prstGeom prst="rect">
            <a:avLst/>
          </a:prstGeom>
        </p:spPr>
      </p:pic>
      <p:sp>
        <p:nvSpPr>
          <p:cNvPr id="31" name="Accolades 30">
            <a:extLst>
              <a:ext uri="{FF2B5EF4-FFF2-40B4-BE49-F238E27FC236}">
                <a16:creationId xmlns:a16="http://schemas.microsoft.com/office/drawing/2014/main" id="{F9D87EB0-9231-735F-5F5B-FA3DCC9FF3D8}"/>
              </a:ext>
            </a:extLst>
          </p:cNvPr>
          <p:cNvSpPr/>
          <p:nvPr/>
        </p:nvSpPr>
        <p:spPr>
          <a:xfrm>
            <a:off x="-709126" y="1791478"/>
            <a:ext cx="4165678" cy="4422710"/>
          </a:xfrm>
          <a:prstGeom prst="bracePair">
            <a:avLst>
              <a:gd name="adj" fmla="val 607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32" name="ZoneTexte 31">
            <a:extLst>
              <a:ext uri="{FF2B5EF4-FFF2-40B4-BE49-F238E27FC236}">
                <a16:creationId xmlns:a16="http://schemas.microsoft.com/office/drawing/2014/main" id="{FED95E02-4B8B-45B7-A828-AB11468A388F}"/>
              </a:ext>
            </a:extLst>
          </p:cNvPr>
          <p:cNvSpPr txBox="1"/>
          <p:nvPr/>
        </p:nvSpPr>
        <p:spPr>
          <a:xfrm>
            <a:off x="11459740" y="6488668"/>
            <a:ext cx="732260" cy="369332"/>
          </a:xfrm>
          <a:prstGeom prst="rect">
            <a:avLst/>
          </a:prstGeom>
          <a:noFill/>
        </p:spPr>
        <p:txBody>
          <a:bodyPr wrap="square" rtlCol="0">
            <a:spAutoFit/>
          </a:bodyPr>
          <a:lstStyle/>
          <a:p>
            <a:pPr algn="r"/>
            <a:r>
              <a:rPr lang="en-US" dirty="0">
                <a:solidFill>
                  <a:schemeClr val="tx1">
                    <a:lumMod val="50000"/>
                    <a:lumOff val="50000"/>
                  </a:schemeClr>
                </a:solidFill>
              </a:rPr>
              <a:t>15</a:t>
            </a:r>
          </a:p>
        </p:txBody>
      </p:sp>
      <p:sp>
        <p:nvSpPr>
          <p:cNvPr id="3" name="ZoneTexte 2">
            <a:extLst>
              <a:ext uri="{FF2B5EF4-FFF2-40B4-BE49-F238E27FC236}">
                <a16:creationId xmlns:a16="http://schemas.microsoft.com/office/drawing/2014/main" id="{391CAE3F-1431-055E-4181-BC37955149DC}"/>
              </a:ext>
            </a:extLst>
          </p:cNvPr>
          <p:cNvSpPr txBox="1"/>
          <p:nvPr/>
        </p:nvSpPr>
        <p:spPr>
          <a:xfrm>
            <a:off x="1450808" y="4395691"/>
            <a:ext cx="615553" cy="719666"/>
          </a:xfrm>
          <a:prstGeom prst="rect">
            <a:avLst/>
          </a:prstGeom>
          <a:noFill/>
        </p:spPr>
        <p:txBody>
          <a:bodyPr vert="vert" wrap="square" rtlCol="0">
            <a:spAutoFit/>
          </a:bodyPr>
          <a:lstStyle/>
          <a:p>
            <a:pPr algn="ctr"/>
            <a:r>
              <a:rPr lang="en-US" sz="2800" b="1" dirty="0"/>
              <a:t>. . .</a:t>
            </a:r>
          </a:p>
        </p:txBody>
      </p:sp>
    </p:spTree>
    <p:extLst>
      <p:ext uri="{BB962C8B-B14F-4D97-AF65-F5344CB8AC3E}">
        <p14:creationId xmlns:p14="http://schemas.microsoft.com/office/powerpoint/2010/main" val="395272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9A71A84A-A6C5-F01F-11AD-7CDF2E527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0640" y="4600540"/>
            <a:ext cx="402756" cy="17296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e 28">
            <a:extLst>
              <a:ext uri="{FF2B5EF4-FFF2-40B4-BE49-F238E27FC236}">
                <a16:creationId xmlns:a16="http://schemas.microsoft.com/office/drawing/2014/main" id="{2809864B-2D7E-5C64-0270-0FBAF5FB5363}"/>
              </a:ext>
            </a:extLst>
          </p:cNvPr>
          <p:cNvGrpSpPr/>
          <p:nvPr/>
        </p:nvGrpSpPr>
        <p:grpSpPr>
          <a:xfrm>
            <a:off x="7103634" y="2292043"/>
            <a:ext cx="4696671" cy="2695352"/>
            <a:chOff x="7103634" y="2292043"/>
            <a:chExt cx="4696671" cy="2695352"/>
          </a:xfrm>
        </p:grpSpPr>
        <p:pic>
          <p:nvPicPr>
            <p:cNvPr id="7" name="Picture 4">
              <a:extLst>
                <a:ext uri="{FF2B5EF4-FFF2-40B4-BE49-F238E27FC236}">
                  <a16:creationId xmlns:a16="http://schemas.microsoft.com/office/drawing/2014/main" id="{CB85E4C6-4653-F2F8-84EE-269B5D8C5F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5941"/>
            <a:stretch/>
          </p:blipFill>
          <p:spPr bwMode="auto">
            <a:xfrm>
              <a:off x="7103634" y="2292043"/>
              <a:ext cx="4640390" cy="2695352"/>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BFD818E5-1937-800A-351A-24EA9EC0FE82}"/>
                </a:ext>
              </a:extLst>
            </p:cNvPr>
            <p:cNvSpPr/>
            <p:nvPr/>
          </p:nvSpPr>
          <p:spPr>
            <a:xfrm>
              <a:off x="11068050" y="3752850"/>
              <a:ext cx="732255" cy="9468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re 1">
            <a:extLst>
              <a:ext uri="{FF2B5EF4-FFF2-40B4-BE49-F238E27FC236}">
                <a16:creationId xmlns:a16="http://schemas.microsoft.com/office/drawing/2014/main" id="{5B4D5D2F-3AF7-32EB-2287-443A07753D11}"/>
              </a:ext>
            </a:extLst>
          </p:cNvPr>
          <p:cNvSpPr>
            <a:spLocks noGrp="1"/>
          </p:cNvSpPr>
          <p:nvPr>
            <p:ph type="title"/>
          </p:nvPr>
        </p:nvSpPr>
        <p:spPr/>
        <p:txBody>
          <a:bodyPr anchor="t"/>
          <a:lstStyle/>
          <a:p>
            <a:pPr algn="ctr"/>
            <a:r>
              <a:rPr lang="en-US" dirty="0"/>
              <a:t>Neurons use spikes to communicate</a:t>
            </a:r>
          </a:p>
        </p:txBody>
      </p:sp>
      <p:pic>
        <p:nvPicPr>
          <p:cNvPr id="4" name="Image 3" descr="Une image contenant graphique&#10;&#10;Description générée automatiquement">
            <a:extLst>
              <a:ext uri="{FF2B5EF4-FFF2-40B4-BE49-F238E27FC236}">
                <a16:creationId xmlns:a16="http://schemas.microsoft.com/office/drawing/2014/main" id="{CA962CDE-D558-39D7-62F4-1EE3EBE1189D}"/>
              </a:ext>
            </a:extLst>
          </p:cNvPr>
          <p:cNvPicPr>
            <a:picLocks noChangeAspect="1"/>
          </p:cNvPicPr>
          <p:nvPr/>
        </p:nvPicPr>
        <p:blipFill rotWithShape="1">
          <a:blip r:embed="rId5"/>
          <a:srcRect l="5973" t="14076" r="69096" b="15647"/>
          <a:stretch/>
        </p:blipFill>
        <p:spPr>
          <a:xfrm>
            <a:off x="1378885" y="1491205"/>
            <a:ext cx="2493984" cy="4920927"/>
          </a:xfrm>
          <a:prstGeom prst="rect">
            <a:avLst/>
          </a:prstGeom>
        </p:spPr>
      </p:pic>
      <p:pic>
        <p:nvPicPr>
          <p:cNvPr id="5" name="Graphique 4">
            <a:extLst>
              <a:ext uri="{FF2B5EF4-FFF2-40B4-BE49-F238E27FC236}">
                <a16:creationId xmlns:a16="http://schemas.microsoft.com/office/drawing/2014/main" id="{82625844-32B5-7E3B-9D4D-AF6DC60006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31243" y="3124124"/>
            <a:ext cx="3427626" cy="865985"/>
          </a:xfrm>
          <a:prstGeom prst="rect">
            <a:avLst/>
          </a:prstGeom>
        </p:spPr>
      </p:pic>
      <p:sp>
        <p:nvSpPr>
          <p:cNvPr id="6" name="ZoneTexte 5">
            <a:extLst>
              <a:ext uri="{FF2B5EF4-FFF2-40B4-BE49-F238E27FC236}">
                <a16:creationId xmlns:a16="http://schemas.microsoft.com/office/drawing/2014/main" id="{DBA020AB-E640-2F61-B6B6-CD02FE865449}"/>
              </a:ext>
            </a:extLst>
          </p:cNvPr>
          <p:cNvSpPr txBox="1"/>
          <p:nvPr/>
        </p:nvSpPr>
        <p:spPr>
          <a:xfrm>
            <a:off x="8041977" y="4987395"/>
            <a:ext cx="2420514" cy="400110"/>
          </a:xfrm>
          <a:prstGeom prst="rect">
            <a:avLst/>
          </a:prstGeom>
          <a:noFill/>
        </p:spPr>
        <p:txBody>
          <a:bodyPr wrap="square" rtlCol="0">
            <a:spAutoFit/>
          </a:bodyPr>
          <a:lstStyle/>
          <a:p>
            <a:pPr algn="ctr"/>
            <a:r>
              <a:rPr lang="en-US" sz="2000" dirty="0" err="1">
                <a:solidFill>
                  <a:schemeClr val="bg1">
                    <a:lumMod val="65000"/>
                  </a:schemeClr>
                </a:solidFill>
              </a:rPr>
              <a:t>Jefferys</a:t>
            </a:r>
            <a:r>
              <a:rPr lang="en-US" sz="2000" dirty="0">
                <a:solidFill>
                  <a:schemeClr val="bg1">
                    <a:lumMod val="65000"/>
                  </a:schemeClr>
                </a:solidFill>
              </a:rPr>
              <a:t> et al., 1996</a:t>
            </a:r>
          </a:p>
        </p:txBody>
      </p:sp>
      <p:pic>
        <p:nvPicPr>
          <p:cNvPr id="10" name="Image 9">
            <a:extLst>
              <a:ext uri="{FF2B5EF4-FFF2-40B4-BE49-F238E27FC236}">
                <a16:creationId xmlns:a16="http://schemas.microsoft.com/office/drawing/2014/main" id="{B2832E88-6E3C-A312-A4EE-BEE47802B907}"/>
              </a:ext>
            </a:extLst>
          </p:cNvPr>
          <p:cNvPicPr>
            <a:picLocks noChangeAspect="1"/>
          </p:cNvPicPr>
          <p:nvPr/>
        </p:nvPicPr>
        <p:blipFill>
          <a:blip r:embed="rId8"/>
          <a:stretch>
            <a:fillRect/>
          </a:stretch>
        </p:blipFill>
        <p:spPr>
          <a:xfrm rot="1656497">
            <a:off x="2872088" y="1348961"/>
            <a:ext cx="683454" cy="683454"/>
          </a:xfrm>
          <a:prstGeom prst="rect">
            <a:avLst/>
          </a:prstGeom>
        </p:spPr>
      </p:pic>
      <p:pic>
        <p:nvPicPr>
          <p:cNvPr id="11" name="Image 10">
            <a:extLst>
              <a:ext uri="{FF2B5EF4-FFF2-40B4-BE49-F238E27FC236}">
                <a16:creationId xmlns:a16="http://schemas.microsoft.com/office/drawing/2014/main" id="{0F2972FD-E383-0687-BF8A-F6ED1DD8CE29}"/>
              </a:ext>
            </a:extLst>
          </p:cNvPr>
          <p:cNvPicPr>
            <a:picLocks noChangeAspect="1"/>
          </p:cNvPicPr>
          <p:nvPr/>
        </p:nvPicPr>
        <p:blipFill>
          <a:blip r:embed="rId8"/>
          <a:stretch>
            <a:fillRect/>
          </a:stretch>
        </p:blipFill>
        <p:spPr>
          <a:xfrm rot="18735446">
            <a:off x="1659683" y="1337325"/>
            <a:ext cx="683454" cy="683454"/>
          </a:xfrm>
          <a:prstGeom prst="rect">
            <a:avLst/>
          </a:prstGeom>
        </p:spPr>
      </p:pic>
      <p:sp>
        <p:nvSpPr>
          <p:cNvPr id="3" name="ZoneTexte 2">
            <a:extLst>
              <a:ext uri="{FF2B5EF4-FFF2-40B4-BE49-F238E27FC236}">
                <a16:creationId xmlns:a16="http://schemas.microsoft.com/office/drawing/2014/main" id="{136862C6-5244-ECE1-2FEE-5348E0D33130}"/>
              </a:ext>
            </a:extLst>
          </p:cNvPr>
          <p:cNvSpPr txBox="1"/>
          <p:nvPr/>
        </p:nvSpPr>
        <p:spPr>
          <a:xfrm>
            <a:off x="11459740" y="6488668"/>
            <a:ext cx="732260" cy="369332"/>
          </a:xfrm>
          <a:prstGeom prst="rect">
            <a:avLst/>
          </a:prstGeom>
          <a:noFill/>
        </p:spPr>
        <p:txBody>
          <a:bodyPr wrap="square" rtlCol="0">
            <a:spAutoFit/>
          </a:bodyPr>
          <a:lstStyle/>
          <a:p>
            <a:pPr algn="r"/>
            <a:r>
              <a:rPr lang="en-US" dirty="0">
                <a:solidFill>
                  <a:schemeClr val="tx1">
                    <a:lumMod val="50000"/>
                    <a:lumOff val="50000"/>
                  </a:schemeClr>
                </a:solidFill>
              </a:rPr>
              <a:t>1</a:t>
            </a:r>
          </a:p>
        </p:txBody>
      </p:sp>
      <p:cxnSp>
        <p:nvCxnSpPr>
          <p:cNvPr id="14" name="Connecteur droit 13">
            <a:extLst>
              <a:ext uri="{FF2B5EF4-FFF2-40B4-BE49-F238E27FC236}">
                <a16:creationId xmlns:a16="http://schemas.microsoft.com/office/drawing/2014/main" id="{E15AB913-73A2-4A10-91CF-0ADBC5944641}"/>
              </a:ext>
            </a:extLst>
          </p:cNvPr>
          <p:cNvCxnSpPr>
            <a:cxnSpLocks/>
          </p:cNvCxnSpPr>
          <p:nvPr/>
        </p:nvCxnSpPr>
        <p:spPr>
          <a:xfrm>
            <a:off x="7103634" y="2098675"/>
            <a:ext cx="0" cy="2602634"/>
          </a:xfrm>
          <a:prstGeom prst="line">
            <a:avLst/>
          </a:prstGeom>
          <a:ln w="28575">
            <a:solidFill>
              <a:schemeClr val="tx1"/>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pic>
        <p:nvPicPr>
          <p:cNvPr id="1026" name="Picture 2">
            <a:extLst>
              <a:ext uri="{FF2B5EF4-FFF2-40B4-BE49-F238E27FC236}">
                <a16:creationId xmlns:a16="http://schemas.microsoft.com/office/drawing/2014/main" id="{F7638E9A-657C-6E08-6DE7-37987B7171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5864780" y="3338393"/>
            <a:ext cx="1308125" cy="437444"/>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Connecteur droit 23">
            <a:extLst>
              <a:ext uri="{FF2B5EF4-FFF2-40B4-BE49-F238E27FC236}">
                <a16:creationId xmlns:a16="http://schemas.microsoft.com/office/drawing/2014/main" id="{5379DE85-D64A-19DF-2E50-DA61F1C0E744}"/>
              </a:ext>
            </a:extLst>
          </p:cNvPr>
          <p:cNvCxnSpPr>
            <a:cxnSpLocks/>
          </p:cNvCxnSpPr>
          <p:nvPr/>
        </p:nvCxnSpPr>
        <p:spPr>
          <a:xfrm>
            <a:off x="6953250" y="2360993"/>
            <a:ext cx="15038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Connecteur droit 26">
            <a:extLst>
              <a:ext uri="{FF2B5EF4-FFF2-40B4-BE49-F238E27FC236}">
                <a16:creationId xmlns:a16="http://schemas.microsoft.com/office/drawing/2014/main" id="{419451F4-1882-A0A7-7021-9C6C35EF8BFD}"/>
              </a:ext>
            </a:extLst>
          </p:cNvPr>
          <p:cNvCxnSpPr>
            <a:cxnSpLocks/>
          </p:cNvCxnSpPr>
          <p:nvPr/>
        </p:nvCxnSpPr>
        <p:spPr>
          <a:xfrm>
            <a:off x="6953250" y="4687022"/>
            <a:ext cx="15038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pic>
        <p:nvPicPr>
          <p:cNvPr id="9" name="Picture 6">
            <a:extLst>
              <a:ext uri="{FF2B5EF4-FFF2-40B4-BE49-F238E27FC236}">
                <a16:creationId xmlns:a16="http://schemas.microsoft.com/office/drawing/2014/main" id="{735DB5A3-BC8D-6F19-72B7-A3E562CD8F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4402" y="2272027"/>
            <a:ext cx="227612" cy="181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77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25FC1B-8D0C-471C-D2B9-8A04EB224E64}"/>
              </a:ext>
            </a:extLst>
          </p:cNvPr>
          <p:cNvSpPr>
            <a:spLocks noGrp="1"/>
          </p:cNvSpPr>
          <p:nvPr>
            <p:ph type="title"/>
          </p:nvPr>
        </p:nvSpPr>
        <p:spPr>
          <a:xfrm>
            <a:off x="188751" y="365125"/>
            <a:ext cx="11841061" cy="1325563"/>
          </a:xfrm>
        </p:spPr>
        <p:txBody>
          <a:bodyPr>
            <a:normAutofit fontScale="90000"/>
          </a:bodyPr>
          <a:lstStyle/>
          <a:p>
            <a:pPr algn="ctr"/>
            <a:r>
              <a:rPr lang="en-US" dirty="0"/>
              <a:t>Neuronal degeneracy is associated with </a:t>
            </a:r>
            <a:br>
              <a:rPr lang="en-US" dirty="0"/>
            </a:br>
            <a:r>
              <a:rPr lang="en-US" dirty="0"/>
              <a:t>variable pairwise correlations in channel conductances</a:t>
            </a:r>
          </a:p>
        </p:txBody>
      </p:sp>
      <p:pic>
        <p:nvPicPr>
          <p:cNvPr id="8" name="Image 7" descr="Une image contenant texte, diagramme, carte, ligne&#10;&#10;Description générée automatiquement">
            <a:extLst>
              <a:ext uri="{FF2B5EF4-FFF2-40B4-BE49-F238E27FC236}">
                <a16:creationId xmlns:a16="http://schemas.microsoft.com/office/drawing/2014/main" id="{A5B23B65-CED2-726C-48A3-0635570CEF8F}"/>
              </a:ext>
            </a:extLst>
          </p:cNvPr>
          <p:cNvPicPr>
            <a:picLocks noChangeAspect="1"/>
          </p:cNvPicPr>
          <p:nvPr/>
        </p:nvPicPr>
        <p:blipFill>
          <a:blip r:embed="rId3">
            <a:extLst>
              <a:ext uri="{28A0092B-C50C-407E-A947-70E740481C1C}">
                <a14:useLocalDpi xmlns:a14="http://schemas.microsoft.com/office/drawing/2010/main" val="0"/>
              </a:ext>
            </a:extLst>
          </a:blip>
          <a:srcRect l="39713" r="40141" b="39731"/>
          <a:stretch/>
        </p:blipFill>
        <p:spPr>
          <a:xfrm>
            <a:off x="5440907" y="2060020"/>
            <a:ext cx="1282890" cy="3978307"/>
          </a:xfrm>
          <a:prstGeom prst="rect">
            <a:avLst/>
          </a:prstGeom>
        </p:spPr>
      </p:pic>
      <p:sp>
        <p:nvSpPr>
          <p:cNvPr id="3" name="ZoneTexte 2">
            <a:extLst>
              <a:ext uri="{FF2B5EF4-FFF2-40B4-BE49-F238E27FC236}">
                <a16:creationId xmlns:a16="http://schemas.microsoft.com/office/drawing/2014/main" id="{CFCCAC17-D6D6-A2B6-9222-BAB808BA969B}"/>
              </a:ext>
            </a:extLst>
          </p:cNvPr>
          <p:cNvSpPr txBox="1"/>
          <p:nvPr/>
        </p:nvSpPr>
        <p:spPr>
          <a:xfrm>
            <a:off x="1290485" y="6038327"/>
            <a:ext cx="2971799" cy="400110"/>
          </a:xfrm>
          <a:prstGeom prst="rect">
            <a:avLst/>
          </a:prstGeom>
          <a:noFill/>
        </p:spPr>
        <p:txBody>
          <a:bodyPr wrap="square" rtlCol="0">
            <a:spAutoFit/>
          </a:bodyPr>
          <a:lstStyle/>
          <a:p>
            <a:pPr algn="ctr"/>
            <a:r>
              <a:rPr lang="en-US" sz="2000" dirty="0">
                <a:solidFill>
                  <a:schemeClr val="bg1">
                    <a:lumMod val="65000"/>
                  </a:schemeClr>
                </a:solidFill>
              </a:rPr>
              <a:t>Liu et al., 1998</a:t>
            </a:r>
          </a:p>
        </p:txBody>
      </p:sp>
      <p:sp>
        <p:nvSpPr>
          <p:cNvPr id="5" name="ZoneTexte 4">
            <a:extLst>
              <a:ext uri="{FF2B5EF4-FFF2-40B4-BE49-F238E27FC236}">
                <a16:creationId xmlns:a16="http://schemas.microsoft.com/office/drawing/2014/main" id="{5D60F731-BE6F-4CFD-D498-744739185BDE}"/>
              </a:ext>
            </a:extLst>
          </p:cNvPr>
          <p:cNvSpPr txBox="1"/>
          <p:nvPr/>
        </p:nvSpPr>
        <p:spPr>
          <a:xfrm>
            <a:off x="8153401" y="6038327"/>
            <a:ext cx="2971799" cy="400110"/>
          </a:xfrm>
          <a:prstGeom prst="rect">
            <a:avLst/>
          </a:prstGeom>
          <a:noFill/>
        </p:spPr>
        <p:txBody>
          <a:bodyPr wrap="square" rtlCol="0">
            <a:spAutoFit/>
          </a:bodyPr>
          <a:lstStyle/>
          <a:p>
            <a:pPr algn="ctr"/>
            <a:r>
              <a:rPr lang="en-US" sz="2000" dirty="0">
                <a:solidFill>
                  <a:schemeClr val="bg1">
                    <a:lumMod val="65000"/>
                  </a:schemeClr>
                </a:solidFill>
              </a:rPr>
              <a:t>Qian et al., 2014</a:t>
            </a:r>
          </a:p>
        </p:txBody>
      </p:sp>
      <p:sp>
        <p:nvSpPr>
          <p:cNvPr id="6" name="ZoneTexte 5">
            <a:extLst>
              <a:ext uri="{FF2B5EF4-FFF2-40B4-BE49-F238E27FC236}">
                <a16:creationId xmlns:a16="http://schemas.microsoft.com/office/drawing/2014/main" id="{763A1F65-0280-C10B-6024-25AF8E2271AB}"/>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16</a:t>
            </a:r>
          </a:p>
        </p:txBody>
      </p:sp>
      <p:pic>
        <p:nvPicPr>
          <p:cNvPr id="9" name="Image 8" descr="Une image contenant texte, diagramme, carte, ligne&#10;&#10;Description générée automatiquement">
            <a:extLst>
              <a:ext uri="{FF2B5EF4-FFF2-40B4-BE49-F238E27FC236}">
                <a16:creationId xmlns:a16="http://schemas.microsoft.com/office/drawing/2014/main" id="{681103E4-E2A3-EEC7-153A-5836D721D6EA}"/>
              </a:ext>
            </a:extLst>
          </p:cNvPr>
          <p:cNvPicPr>
            <a:picLocks noChangeAspect="1"/>
          </p:cNvPicPr>
          <p:nvPr/>
        </p:nvPicPr>
        <p:blipFill>
          <a:blip r:embed="rId3">
            <a:extLst>
              <a:ext uri="{28A0092B-C50C-407E-A947-70E740481C1C}">
                <a14:useLocalDpi xmlns:a14="http://schemas.microsoft.com/office/drawing/2010/main" val="0"/>
              </a:ext>
            </a:extLst>
          </a:blip>
          <a:srcRect r="50035" b="44681"/>
          <a:stretch/>
        </p:blipFill>
        <p:spPr>
          <a:xfrm>
            <a:off x="1185487" y="2060020"/>
            <a:ext cx="3181797" cy="3651568"/>
          </a:xfrm>
          <a:prstGeom prst="rect">
            <a:avLst/>
          </a:prstGeom>
        </p:spPr>
      </p:pic>
      <p:pic>
        <p:nvPicPr>
          <p:cNvPr id="10" name="Image 9" descr="Une image contenant texte, diagramme, carte, ligne&#10;&#10;Description générée automatiquement">
            <a:extLst>
              <a:ext uri="{FF2B5EF4-FFF2-40B4-BE49-F238E27FC236}">
                <a16:creationId xmlns:a16="http://schemas.microsoft.com/office/drawing/2014/main" id="{2B4709D4-BB20-9E5D-C2EA-F0BC1283FCD2}"/>
              </a:ext>
            </a:extLst>
          </p:cNvPr>
          <p:cNvPicPr>
            <a:picLocks noChangeAspect="1"/>
          </p:cNvPicPr>
          <p:nvPr/>
        </p:nvPicPr>
        <p:blipFill>
          <a:blip r:embed="rId3">
            <a:extLst>
              <a:ext uri="{28A0092B-C50C-407E-A947-70E740481C1C}">
                <a14:useLocalDpi xmlns:a14="http://schemas.microsoft.com/office/drawing/2010/main" val="0"/>
              </a:ext>
            </a:extLst>
          </a:blip>
          <a:srcRect l="50036" b="44681"/>
          <a:stretch/>
        </p:blipFill>
        <p:spPr>
          <a:xfrm>
            <a:off x="7824715" y="2060020"/>
            <a:ext cx="3181797" cy="3651568"/>
          </a:xfrm>
          <a:prstGeom prst="rect">
            <a:avLst/>
          </a:prstGeom>
        </p:spPr>
      </p:pic>
      <p:sp>
        <p:nvSpPr>
          <p:cNvPr id="12" name="Rectangle 11">
            <a:extLst>
              <a:ext uri="{FF2B5EF4-FFF2-40B4-BE49-F238E27FC236}">
                <a16:creationId xmlns:a16="http://schemas.microsoft.com/office/drawing/2014/main" id="{2244EE2B-42AD-32FF-D06B-5BBDDED186F7}"/>
              </a:ext>
            </a:extLst>
          </p:cNvPr>
          <p:cNvSpPr/>
          <p:nvPr/>
        </p:nvSpPr>
        <p:spPr>
          <a:xfrm>
            <a:off x="6130119" y="2336666"/>
            <a:ext cx="1715068" cy="34317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B17E995-D3B8-1255-DF20-C70633035231}"/>
              </a:ext>
            </a:extLst>
          </p:cNvPr>
          <p:cNvSpPr/>
          <p:nvPr/>
        </p:nvSpPr>
        <p:spPr>
          <a:xfrm>
            <a:off x="1128214" y="1936028"/>
            <a:ext cx="445827" cy="4006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AE3CEAB-99DE-D60A-EE88-AD4F3E2E5083}"/>
              </a:ext>
            </a:extLst>
          </p:cNvPr>
          <p:cNvSpPr/>
          <p:nvPr/>
        </p:nvSpPr>
        <p:spPr>
          <a:xfrm>
            <a:off x="4346950" y="2379260"/>
            <a:ext cx="1858974" cy="34317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5400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14859-6D89-7589-6A66-A8746B11653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586447D-80FF-6CF6-0BB6-89E832EACC3E}"/>
              </a:ext>
            </a:extLst>
          </p:cNvPr>
          <p:cNvSpPr>
            <a:spLocks noGrp="1"/>
          </p:cNvSpPr>
          <p:nvPr>
            <p:ph type="title"/>
          </p:nvPr>
        </p:nvSpPr>
        <p:spPr/>
        <p:txBody>
          <a:bodyPr/>
          <a:lstStyle/>
          <a:p>
            <a:pPr algn="ctr"/>
            <a:r>
              <a:rPr lang="en-US" dirty="0"/>
              <a:t>A few PCs capture neuronal degeneracy</a:t>
            </a:r>
          </a:p>
        </p:txBody>
      </p:sp>
      <p:sp>
        <p:nvSpPr>
          <p:cNvPr id="7" name="Rectangle 6">
            <a:extLst>
              <a:ext uri="{FF2B5EF4-FFF2-40B4-BE49-F238E27FC236}">
                <a16:creationId xmlns:a16="http://schemas.microsoft.com/office/drawing/2014/main" id="{DB0094FD-BA7A-3F17-AC48-7B95DD8DBAFC}"/>
              </a:ext>
            </a:extLst>
          </p:cNvPr>
          <p:cNvSpPr/>
          <p:nvPr/>
        </p:nvSpPr>
        <p:spPr>
          <a:xfrm>
            <a:off x="104775" y="1819275"/>
            <a:ext cx="228600" cy="2952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848DB85B-2CCF-9BF7-226C-63530CD3CF19}"/>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17</a:t>
            </a:r>
          </a:p>
        </p:txBody>
      </p:sp>
      <p:sp>
        <p:nvSpPr>
          <p:cNvPr id="9" name="Rectangle 8">
            <a:extLst>
              <a:ext uri="{FF2B5EF4-FFF2-40B4-BE49-F238E27FC236}">
                <a16:creationId xmlns:a16="http://schemas.microsoft.com/office/drawing/2014/main" id="{8AA12406-937F-3B1A-2327-FB3549695524}"/>
              </a:ext>
            </a:extLst>
          </p:cNvPr>
          <p:cNvSpPr/>
          <p:nvPr/>
        </p:nvSpPr>
        <p:spPr>
          <a:xfrm>
            <a:off x="2364232" y="5902665"/>
            <a:ext cx="350976" cy="1586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e 15">
            <a:extLst>
              <a:ext uri="{FF2B5EF4-FFF2-40B4-BE49-F238E27FC236}">
                <a16:creationId xmlns:a16="http://schemas.microsoft.com/office/drawing/2014/main" id="{019C9659-83D7-C390-1294-8B1B59BF1367}"/>
              </a:ext>
            </a:extLst>
          </p:cNvPr>
          <p:cNvGrpSpPr/>
          <p:nvPr/>
        </p:nvGrpSpPr>
        <p:grpSpPr>
          <a:xfrm>
            <a:off x="3891005" y="2424020"/>
            <a:ext cx="4409990" cy="2625184"/>
            <a:chOff x="3891005" y="2424020"/>
            <a:chExt cx="4409990" cy="2625184"/>
          </a:xfrm>
        </p:grpSpPr>
        <p:pic>
          <p:nvPicPr>
            <p:cNvPr id="1026" name="Picture 2" descr="Model-Based Machine Learning: Chapter 8. How to Read a Model">
              <a:extLst>
                <a:ext uri="{FF2B5EF4-FFF2-40B4-BE49-F238E27FC236}">
                  <a16:creationId xmlns:a16="http://schemas.microsoft.com/office/drawing/2014/main" id="{5AE083F2-A708-9476-375C-E564D14257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64" t="1176" r="498" b="6985"/>
            <a:stretch/>
          </p:blipFill>
          <p:spPr bwMode="auto">
            <a:xfrm>
              <a:off x="3891005" y="2424020"/>
              <a:ext cx="4409990" cy="2625184"/>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AE75CD4D-6784-0D37-AB03-BE371F038D5B}"/>
                </a:ext>
              </a:extLst>
            </p:cNvPr>
            <p:cNvSpPr txBox="1"/>
            <p:nvPr/>
          </p:nvSpPr>
          <p:spPr>
            <a:xfrm>
              <a:off x="7576217" y="2894898"/>
              <a:ext cx="724778" cy="369332"/>
            </a:xfrm>
            <a:prstGeom prst="rect">
              <a:avLst/>
            </a:prstGeom>
            <a:noFill/>
          </p:spPr>
          <p:txBody>
            <a:bodyPr wrap="square" rtlCol="0">
              <a:spAutoFit/>
            </a:bodyPr>
            <a:lstStyle/>
            <a:p>
              <a:pPr algn="ctr"/>
              <a:r>
                <a:rPr lang="en-US" b="1" dirty="0">
                  <a:solidFill>
                    <a:srgbClr val="C00000"/>
                  </a:solidFill>
                </a:rPr>
                <a:t>PC1</a:t>
              </a:r>
            </a:p>
          </p:txBody>
        </p:sp>
        <p:sp>
          <p:nvSpPr>
            <p:cNvPr id="15" name="ZoneTexte 14">
              <a:extLst>
                <a:ext uri="{FF2B5EF4-FFF2-40B4-BE49-F238E27FC236}">
                  <a16:creationId xmlns:a16="http://schemas.microsoft.com/office/drawing/2014/main" id="{B5501CAC-85F4-7C57-9DB0-E0315768CA75}"/>
                </a:ext>
              </a:extLst>
            </p:cNvPr>
            <p:cNvSpPr txBox="1"/>
            <p:nvPr/>
          </p:nvSpPr>
          <p:spPr>
            <a:xfrm>
              <a:off x="4917997" y="3127360"/>
              <a:ext cx="724778" cy="369332"/>
            </a:xfrm>
            <a:prstGeom prst="rect">
              <a:avLst/>
            </a:prstGeom>
            <a:noFill/>
          </p:spPr>
          <p:txBody>
            <a:bodyPr wrap="square" rtlCol="0">
              <a:spAutoFit/>
            </a:bodyPr>
            <a:lstStyle/>
            <a:p>
              <a:pPr algn="ctr"/>
              <a:r>
                <a:rPr lang="en-US" b="1" dirty="0">
                  <a:solidFill>
                    <a:srgbClr val="C00000"/>
                  </a:solidFill>
                </a:rPr>
                <a:t>PC2</a:t>
              </a:r>
            </a:p>
          </p:txBody>
        </p:sp>
      </p:grpSp>
      <p:sp>
        <p:nvSpPr>
          <p:cNvPr id="5" name="Rectangle 4">
            <a:extLst>
              <a:ext uri="{FF2B5EF4-FFF2-40B4-BE49-F238E27FC236}">
                <a16:creationId xmlns:a16="http://schemas.microsoft.com/office/drawing/2014/main" id="{31CB37D6-863E-018A-D03A-0504104E397C}"/>
              </a:ext>
            </a:extLst>
          </p:cNvPr>
          <p:cNvSpPr/>
          <p:nvPr/>
        </p:nvSpPr>
        <p:spPr>
          <a:xfrm>
            <a:off x="2269381" y="2928445"/>
            <a:ext cx="445827" cy="4006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3CB6F72-1D1F-AEE1-F637-FBDAEBBC2B41}"/>
              </a:ext>
            </a:extLst>
          </p:cNvPr>
          <p:cNvSpPr/>
          <p:nvPr/>
        </p:nvSpPr>
        <p:spPr>
          <a:xfrm>
            <a:off x="1157224" y="5772033"/>
            <a:ext cx="350976" cy="1586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A237642-B67E-953F-6A56-C567FDDA4245}"/>
              </a:ext>
            </a:extLst>
          </p:cNvPr>
          <p:cNvSpPr/>
          <p:nvPr/>
        </p:nvSpPr>
        <p:spPr>
          <a:xfrm>
            <a:off x="1143948" y="2928445"/>
            <a:ext cx="445827" cy="4006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1801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Espace réservé du contenu 4" descr="Une image contenant texte, capture d’écran, diagramme, Police&#10;&#10;Description générée automatiquement">
            <a:extLst>
              <a:ext uri="{FF2B5EF4-FFF2-40B4-BE49-F238E27FC236}">
                <a16:creationId xmlns:a16="http://schemas.microsoft.com/office/drawing/2014/main" id="{D8A06EE3-3191-EFFF-B4D5-7D9B5B8660E8}"/>
              </a:ext>
            </a:extLst>
          </p:cNvPr>
          <p:cNvPicPr>
            <a:picLocks noChangeAspect="1"/>
          </p:cNvPicPr>
          <p:nvPr/>
        </p:nvPicPr>
        <p:blipFill>
          <a:blip r:embed="rId3">
            <a:extLst>
              <a:ext uri="{28A0092B-C50C-407E-A947-70E740481C1C}">
                <a14:useLocalDpi xmlns:a14="http://schemas.microsoft.com/office/drawing/2010/main" val="0"/>
              </a:ext>
            </a:extLst>
          </a:blip>
          <a:srcRect l="50715" r="-340" b="57072"/>
          <a:stretch/>
        </p:blipFill>
        <p:spPr>
          <a:xfrm>
            <a:off x="7249419" y="2956594"/>
            <a:ext cx="3703783" cy="2974059"/>
          </a:xfrm>
          <a:prstGeom prst="rect">
            <a:avLst/>
          </a:prstGeom>
        </p:spPr>
      </p:pic>
      <p:sp>
        <p:nvSpPr>
          <p:cNvPr id="2" name="Titre 1">
            <a:extLst>
              <a:ext uri="{FF2B5EF4-FFF2-40B4-BE49-F238E27FC236}">
                <a16:creationId xmlns:a16="http://schemas.microsoft.com/office/drawing/2014/main" id="{1F5E9A27-6602-AADD-BA27-B0D38A005C23}"/>
              </a:ext>
            </a:extLst>
          </p:cNvPr>
          <p:cNvSpPr>
            <a:spLocks noGrp="1"/>
          </p:cNvSpPr>
          <p:nvPr>
            <p:ph type="title"/>
          </p:nvPr>
        </p:nvSpPr>
        <p:spPr/>
        <p:txBody>
          <a:bodyPr/>
          <a:lstStyle/>
          <a:p>
            <a:pPr algn="ctr"/>
            <a:r>
              <a:rPr lang="en-US" dirty="0"/>
              <a:t>A few PCs capture neuronal degeneracy</a:t>
            </a:r>
          </a:p>
        </p:txBody>
      </p:sp>
      <p:pic>
        <p:nvPicPr>
          <p:cNvPr id="5" name="Espace réservé du contenu 4" descr="Une image contenant texte, capture d’écran, diagramme, Police&#10;&#10;Description générée automatiquement">
            <a:extLst>
              <a:ext uri="{FF2B5EF4-FFF2-40B4-BE49-F238E27FC236}">
                <a16:creationId xmlns:a16="http://schemas.microsoft.com/office/drawing/2014/main" id="{EA0949A3-0CD5-BE5B-B238-F4B0191D6C8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50375" b="57072"/>
          <a:stretch/>
        </p:blipFill>
        <p:spPr>
          <a:xfrm>
            <a:off x="1238799" y="2956594"/>
            <a:ext cx="3703783" cy="2974059"/>
          </a:xfrm>
        </p:spPr>
      </p:pic>
      <p:sp>
        <p:nvSpPr>
          <p:cNvPr id="7" name="Rectangle 6">
            <a:extLst>
              <a:ext uri="{FF2B5EF4-FFF2-40B4-BE49-F238E27FC236}">
                <a16:creationId xmlns:a16="http://schemas.microsoft.com/office/drawing/2014/main" id="{3A5B168B-AEC9-F9BC-E24A-C61B726E14DC}"/>
              </a:ext>
            </a:extLst>
          </p:cNvPr>
          <p:cNvSpPr/>
          <p:nvPr/>
        </p:nvSpPr>
        <p:spPr>
          <a:xfrm>
            <a:off x="104775" y="1819275"/>
            <a:ext cx="228600" cy="2952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EC7CC39D-4C40-ECC8-D61A-AA855BA7A6B2}"/>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17</a:t>
            </a:r>
          </a:p>
        </p:txBody>
      </p:sp>
      <p:sp>
        <p:nvSpPr>
          <p:cNvPr id="9" name="Rectangle 8">
            <a:extLst>
              <a:ext uri="{FF2B5EF4-FFF2-40B4-BE49-F238E27FC236}">
                <a16:creationId xmlns:a16="http://schemas.microsoft.com/office/drawing/2014/main" id="{BE4AA6B7-9119-40D0-09D4-09EB97D0F493}"/>
              </a:ext>
            </a:extLst>
          </p:cNvPr>
          <p:cNvSpPr/>
          <p:nvPr/>
        </p:nvSpPr>
        <p:spPr>
          <a:xfrm>
            <a:off x="1157224" y="5772033"/>
            <a:ext cx="350976" cy="1586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585EB3-D276-5E65-77AD-9334FBD0A174}"/>
              </a:ext>
            </a:extLst>
          </p:cNvPr>
          <p:cNvSpPr/>
          <p:nvPr/>
        </p:nvSpPr>
        <p:spPr>
          <a:xfrm>
            <a:off x="1885271" y="3635323"/>
            <a:ext cx="1439998" cy="2033084"/>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53E7F2-985C-7D61-0900-B0FC27C9EB89}"/>
              </a:ext>
            </a:extLst>
          </p:cNvPr>
          <p:cNvSpPr/>
          <p:nvPr/>
        </p:nvSpPr>
        <p:spPr>
          <a:xfrm>
            <a:off x="7843152" y="3629358"/>
            <a:ext cx="1439998" cy="2033084"/>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ZoneTexte 11">
            <a:extLst>
              <a:ext uri="{FF2B5EF4-FFF2-40B4-BE49-F238E27FC236}">
                <a16:creationId xmlns:a16="http://schemas.microsoft.com/office/drawing/2014/main" id="{1B51C66D-D29D-921C-6D1F-1DFCF2E5E058}"/>
              </a:ext>
            </a:extLst>
          </p:cNvPr>
          <p:cNvSpPr txBox="1"/>
          <p:nvPr/>
        </p:nvSpPr>
        <p:spPr>
          <a:xfrm>
            <a:off x="4244108" y="6278417"/>
            <a:ext cx="3703782" cy="430887"/>
          </a:xfrm>
          <a:prstGeom prst="rect">
            <a:avLst/>
          </a:prstGeom>
          <a:noFill/>
        </p:spPr>
        <p:txBody>
          <a:bodyPr wrap="square" rtlCol="0">
            <a:spAutoFit/>
          </a:bodyPr>
          <a:lstStyle/>
          <a:p>
            <a:pPr algn="ctr"/>
            <a:r>
              <a:rPr lang="en-US" sz="2200" dirty="0">
                <a:solidFill>
                  <a:srgbClr val="00B050"/>
                </a:solidFill>
              </a:rPr>
              <a:t>&gt; 90% of the variance</a:t>
            </a:r>
          </a:p>
        </p:txBody>
      </p:sp>
      <p:grpSp>
        <p:nvGrpSpPr>
          <p:cNvPr id="6" name="Groupe 5">
            <a:extLst>
              <a:ext uri="{FF2B5EF4-FFF2-40B4-BE49-F238E27FC236}">
                <a16:creationId xmlns:a16="http://schemas.microsoft.com/office/drawing/2014/main" id="{78328FD9-E6F4-5664-453E-DA3B69B346E3}"/>
              </a:ext>
            </a:extLst>
          </p:cNvPr>
          <p:cNvGrpSpPr/>
          <p:nvPr/>
        </p:nvGrpSpPr>
        <p:grpSpPr>
          <a:xfrm>
            <a:off x="4836887" y="1281291"/>
            <a:ext cx="2518223" cy="1469554"/>
            <a:chOff x="3891005" y="2424020"/>
            <a:chExt cx="4409990" cy="2625184"/>
          </a:xfrm>
        </p:grpSpPr>
        <p:pic>
          <p:nvPicPr>
            <p:cNvPr id="8" name="Picture 2" descr="Model-Based Machine Learning: Chapter 8. How to Read a Model">
              <a:extLst>
                <a:ext uri="{FF2B5EF4-FFF2-40B4-BE49-F238E27FC236}">
                  <a16:creationId xmlns:a16="http://schemas.microsoft.com/office/drawing/2014/main" id="{4433EE6A-3D28-0ABE-00BB-B1CE065B9E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64" t="1176" r="498" b="6985"/>
            <a:stretch/>
          </p:blipFill>
          <p:spPr bwMode="auto">
            <a:xfrm>
              <a:off x="3891005" y="2424020"/>
              <a:ext cx="4409990" cy="2625184"/>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7471719C-5837-91B3-71A1-DD32A6CC3B80}"/>
                </a:ext>
              </a:extLst>
            </p:cNvPr>
            <p:cNvSpPr txBox="1"/>
            <p:nvPr/>
          </p:nvSpPr>
          <p:spPr>
            <a:xfrm>
              <a:off x="7576217" y="2894898"/>
              <a:ext cx="724778" cy="412354"/>
            </a:xfrm>
            <a:prstGeom prst="rect">
              <a:avLst/>
            </a:prstGeom>
            <a:noFill/>
          </p:spPr>
          <p:txBody>
            <a:bodyPr wrap="square" rtlCol="0">
              <a:spAutoFit/>
            </a:bodyPr>
            <a:lstStyle/>
            <a:p>
              <a:pPr algn="ctr"/>
              <a:r>
                <a:rPr lang="en-US" sz="900" b="1" dirty="0">
                  <a:solidFill>
                    <a:srgbClr val="C00000"/>
                  </a:solidFill>
                </a:rPr>
                <a:t>PC1</a:t>
              </a:r>
            </a:p>
          </p:txBody>
        </p:sp>
        <p:sp>
          <p:nvSpPr>
            <p:cNvPr id="15" name="ZoneTexte 14">
              <a:extLst>
                <a:ext uri="{FF2B5EF4-FFF2-40B4-BE49-F238E27FC236}">
                  <a16:creationId xmlns:a16="http://schemas.microsoft.com/office/drawing/2014/main" id="{6157A9E4-3F13-E6AC-AF5B-8F2F73C65633}"/>
                </a:ext>
              </a:extLst>
            </p:cNvPr>
            <p:cNvSpPr txBox="1"/>
            <p:nvPr/>
          </p:nvSpPr>
          <p:spPr>
            <a:xfrm>
              <a:off x="4917997" y="3127359"/>
              <a:ext cx="724778" cy="412354"/>
            </a:xfrm>
            <a:prstGeom prst="rect">
              <a:avLst/>
            </a:prstGeom>
            <a:noFill/>
          </p:spPr>
          <p:txBody>
            <a:bodyPr wrap="square" rtlCol="0">
              <a:spAutoFit/>
            </a:bodyPr>
            <a:lstStyle/>
            <a:p>
              <a:pPr algn="ctr"/>
              <a:r>
                <a:rPr lang="en-US" sz="900" b="1" dirty="0">
                  <a:solidFill>
                    <a:srgbClr val="C00000"/>
                  </a:solidFill>
                </a:rPr>
                <a:t>PC2</a:t>
              </a:r>
            </a:p>
          </p:txBody>
        </p:sp>
      </p:grpSp>
      <p:sp>
        <p:nvSpPr>
          <p:cNvPr id="16" name="Rectangle 15">
            <a:extLst>
              <a:ext uri="{FF2B5EF4-FFF2-40B4-BE49-F238E27FC236}">
                <a16:creationId xmlns:a16="http://schemas.microsoft.com/office/drawing/2014/main" id="{B60A64C3-60B1-FD4D-BBAA-71028B23C465}"/>
              </a:ext>
            </a:extLst>
          </p:cNvPr>
          <p:cNvSpPr/>
          <p:nvPr/>
        </p:nvSpPr>
        <p:spPr>
          <a:xfrm>
            <a:off x="1143948" y="2928445"/>
            <a:ext cx="445827" cy="4006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681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3A9C2-B141-A53F-7B0D-E5EFCA4B01D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A201E9A-504C-3F20-0BD1-33F42AEAEC2A}"/>
              </a:ext>
            </a:extLst>
          </p:cNvPr>
          <p:cNvSpPr>
            <a:spLocks noGrp="1"/>
          </p:cNvSpPr>
          <p:nvPr>
            <p:ph type="title"/>
          </p:nvPr>
        </p:nvSpPr>
        <p:spPr/>
        <p:txBody>
          <a:bodyPr>
            <a:normAutofit fontScale="90000"/>
          </a:bodyPr>
          <a:lstStyle/>
          <a:p>
            <a:pPr algn="ctr"/>
            <a:r>
              <a:rPr lang="en-US" dirty="0"/>
              <a:t>Dominant PC captures </a:t>
            </a:r>
            <a:br>
              <a:rPr lang="en-US" dirty="0"/>
            </a:br>
            <a:r>
              <a:rPr lang="en-US" dirty="0"/>
              <a:t>homogeneous scaling of maximal conductances</a:t>
            </a:r>
          </a:p>
        </p:txBody>
      </p:sp>
      <p:sp>
        <p:nvSpPr>
          <p:cNvPr id="3" name="ZoneTexte 2">
            <a:extLst>
              <a:ext uri="{FF2B5EF4-FFF2-40B4-BE49-F238E27FC236}">
                <a16:creationId xmlns:a16="http://schemas.microsoft.com/office/drawing/2014/main" id="{E7C25CF0-ACEE-1D8F-48B4-1904D7ACD777}"/>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18</a:t>
            </a:r>
          </a:p>
        </p:txBody>
      </p:sp>
      <p:pic>
        <p:nvPicPr>
          <p:cNvPr id="8" name="Image 7" descr="Une image contenant texte, diagramme, carte, conception&#10;&#10;Description générée automatiquement">
            <a:extLst>
              <a:ext uri="{FF2B5EF4-FFF2-40B4-BE49-F238E27FC236}">
                <a16:creationId xmlns:a16="http://schemas.microsoft.com/office/drawing/2014/main" id="{58A58292-D020-4C85-FEB2-46CCF8B48E1E}"/>
              </a:ext>
            </a:extLst>
          </p:cNvPr>
          <p:cNvPicPr>
            <a:picLocks noChangeAspect="1"/>
          </p:cNvPicPr>
          <p:nvPr/>
        </p:nvPicPr>
        <p:blipFill>
          <a:blip r:embed="rId3">
            <a:extLst>
              <a:ext uri="{28A0092B-C50C-407E-A947-70E740481C1C}">
                <a14:useLocalDpi xmlns:a14="http://schemas.microsoft.com/office/drawing/2010/main" val="0"/>
              </a:ext>
            </a:extLst>
          </a:blip>
          <a:srcRect l="1" r="50931" b="7617"/>
          <a:stretch/>
        </p:blipFill>
        <p:spPr>
          <a:xfrm>
            <a:off x="1850634" y="2060020"/>
            <a:ext cx="3480318" cy="3980053"/>
          </a:xfrm>
          <a:prstGeom prst="rect">
            <a:avLst/>
          </a:prstGeom>
        </p:spPr>
      </p:pic>
      <p:pic>
        <p:nvPicPr>
          <p:cNvPr id="4" name="Image 3" descr="Une image contenant texte, diagramme, carte, conception&#10;&#10;Description générée automatiquement">
            <a:extLst>
              <a:ext uri="{FF2B5EF4-FFF2-40B4-BE49-F238E27FC236}">
                <a16:creationId xmlns:a16="http://schemas.microsoft.com/office/drawing/2014/main" id="{7A0A7008-6311-2816-D413-FB2FFE37EBE9}"/>
              </a:ext>
            </a:extLst>
          </p:cNvPr>
          <p:cNvPicPr>
            <a:picLocks noChangeAspect="1"/>
          </p:cNvPicPr>
          <p:nvPr/>
        </p:nvPicPr>
        <p:blipFill>
          <a:blip r:embed="rId3">
            <a:extLst>
              <a:ext uri="{28A0092B-C50C-407E-A947-70E740481C1C}">
                <a14:useLocalDpi xmlns:a14="http://schemas.microsoft.com/office/drawing/2010/main" val="0"/>
              </a:ext>
            </a:extLst>
          </a:blip>
          <a:srcRect l="50932"/>
          <a:stretch/>
        </p:blipFill>
        <p:spPr>
          <a:xfrm>
            <a:off x="6854733" y="2060020"/>
            <a:ext cx="3480318" cy="4308220"/>
          </a:xfrm>
          <a:prstGeom prst="rect">
            <a:avLst/>
          </a:prstGeom>
        </p:spPr>
      </p:pic>
      <p:pic>
        <p:nvPicPr>
          <p:cNvPr id="5" name="Image 4" descr="Une image contenant texte, diagramme, carte, conception&#10;&#10;Description générée automatiquement">
            <a:extLst>
              <a:ext uri="{FF2B5EF4-FFF2-40B4-BE49-F238E27FC236}">
                <a16:creationId xmlns:a16="http://schemas.microsoft.com/office/drawing/2014/main" id="{63ACB0E1-1B02-E7BC-7375-D1DCE4BE8C06}"/>
              </a:ext>
            </a:extLst>
          </p:cNvPr>
          <p:cNvPicPr>
            <a:picLocks noChangeAspect="1"/>
          </p:cNvPicPr>
          <p:nvPr/>
        </p:nvPicPr>
        <p:blipFill>
          <a:blip r:embed="rId3">
            <a:extLst>
              <a:ext uri="{28A0092B-C50C-407E-A947-70E740481C1C}">
                <a14:useLocalDpi xmlns:a14="http://schemas.microsoft.com/office/drawing/2010/main" val="0"/>
              </a:ext>
            </a:extLst>
          </a:blip>
          <a:srcRect l="8903" t="91961" r="63658"/>
          <a:stretch/>
        </p:blipFill>
        <p:spPr>
          <a:xfrm>
            <a:off x="5122877" y="6079409"/>
            <a:ext cx="1946246" cy="346344"/>
          </a:xfrm>
          <a:prstGeom prst="rect">
            <a:avLst/>
          </a:prstGeom>
        </p:spPr>
      </p:pic>
    </p:spTree>
    <p:extLst>
      <p:ext uri="{BB962C8B-B14F-4D97-AF65-F5344CB8AC3E}">
        <p14:creationId xmlns:p14="http://schemas.microsoft.com/office/powerpoint/2010/main" val="3313797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39838E-588A-26F9-A164-B33D4D045D07}"/>
              </a:ext>
            </a:extLst>
          </p:cNvPr>
          <p:cNvSpPr>
            <a:spLocks noGrp="1"/>
          </p:cNvSpPr>
          <p:nvPr>
            <p:ph type="title"/>
          </p:nvPr>
        </p:nvSpPr>
        <p:spPr/>
        <p:txBody>
          <a:bodyPr>
            <a:normAutofit fontScale="90000"/>
          </a:bodyPr>
          <a:lstStyle/>
          <a:p>
            <a:pPr algn="ctr"/>
            <a:r>
              <a:rPr lang="en-US" dirty="0"/>
              <a:t>Dominant PC captures </a:t>
            </a:r>
            <a:br>
              <a:rPr lang="en-US" dirty="0"/>
            </a:br>
            <a:r>
              <a:rPr lang="en-US" dirty="0"/>
              <a:t>homogeneous scaling of maximal conductances</a:t>
            </a:r>
          </a:p>
        </p:txBody>
      </p:sp>
      <p:sp>
        <p:nvSpPr>
          <p:cNvPr id="3" name="ZoneTexte 2">
            <a:extLst>
              <a:ext uri="{FF2B5EF4-FFF2-40B4-BE49-F238E27FC236}">
                <a16:creationId xmlns:a16="http://schemas.microsoft.com/office/drawing/2014/main" id="{24B7C66F-1F85-8892-3746-A1D0B46BBF91}"/>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18</a:t>
            </a:r>
          </a:p>
        </p:txBody>
      </p:sp>
      <p:pic>
        <p:nvPicPr>
          <p:cNvPr id="10" name="Image 9" descr="Une image contenant texte, diagramme, capture d’écran&#10;&#10;Description générée automatiquement">
            <a:extLst>
              <a:ext uri="{FF2B5EF4-FFF2-40B4-BE49-F238E27FC236}">
                <a16:creationId xmlns:a16="http://schemas.microsoft.com/office/drawing/2014/main" id="{EF0225AC-033C-0494-9753-0C064FADB492}"/>
              </a:ext>
            </a:extLst>
          </p:cNvPr>
          <p:cNvPicPr>
            <a:picLocks noChangeAspect="1"/>
          </p:cNvPicPr>
          <p:nvPr/>
        </p:nvPicPr>
        <p:blipFill>
          <a:blip r:embed="rId3">
            <a:extLst>
              <a:ext uri="{28A0092B-C50C-407E-A947-70E740481C1C}">
                <a14:useLocalDpi xmlns:a14="http://schemas.microsoft.com/office/drawing/2010/main" val="0"/>
              </a:ext>
            </a:extLst>
          </a:blip>
          <a:srcRect l="1" r="50931" b="7715"/>
          <a:stretch/>
        </p:blipFill>
        <p:spPr>
          <a:xfrm>
            <a:off x="1850634" y="2060020"/>
            <a:ext cx="3480318" cy="3975859"/>
          </a:xfrm>
          <a:prstGeom prst="rect">
            <a:avLst/>
          </a:prstGeom>
        </p:spPr>
      </p:pic>
      <p:sp>
        <p:nvSpPr>
          <p:cNvPr id="11" name="ZoneTexte 10">
            <a:extLst>
              <a:ext uri="{FF2B5EF4-FFF2-40B4-BE49-F238E27FC236}">
                <a16:creationId xmlns:a16="http://schemas.microsoft.com/office/drawing/2014/main" id="{94FC0422-23C3-B120-65D1-9EE304CB95F9}"/>
              </a:ext>
            </a:extLst>
          </p:cNvPr>
          <p:cNvSpPr txBox="1"/>
          <p:nvPr/>
        </p:nvSpPr>
        <p:spPr>
          <a:xfrm>
            <a:off x="179204" y="4214130"/>
            <a:ext cx="1671430" cy="769441"/>
          </a:xfrm>
          <a:prstGeom prst="rect">
            <a:avLst/>
          </a:prstGeom>
          <a:noFill/>
        </p:spPr>
        <p:txBody>
          <a:bodyPr wrap="square" rtlCol="0">
            <a:spAutoFit/>
          </a:bodyPr>
          <a:lstStyle/>
          <a:p>
            <a:pPr algn="ctr"/>
            <a:r>
              <a:rPr lang="en-US" sz="2200" dirty="0"/>
              <a:t>80% of </a:t>
            </a:r>
          </a:p>
          <a:p>
            <a:pPr algn="ctr"/>
            <a:r>
              <a:rPr lang="en-US" sz="2200" dirty="0"/>
              <a:t>alignment</a:t>
            </a:r>
          </a:p>
        </p:txBody>
      </p:sp>
      <p:sp>
        <p:nvSpPr>
          <p:cNvPr id="12" name="ZoneTexte 11">
            <a:extLst>
              <a:ext uri="{FF2B5EF4-FFF2-40B4-BE49-F238E27FC236}">
                <a16:creationId xmlns:a16="http://schemas.microsoft.com/office/drawing/2014/main" id="{CDFD0AE1-C4C5-6A87-080E-95DCC32205C8}"/>
              </a:ext>
            </a:extLst>
          </p:cNvPr>
          <p:cNvSpPr txBox="1"/>
          <p:nvPr/>
        </p:nvSpPr>
        <p:spPr>
          <a:xfrm>
            <a:off x="10335051" y="4214130"/>
            <a:ext cx="1677745" cy="769441"/>
          </a:xfrm>
          <a:prstGeom prst="rect">
            <a:avLst/>
          </a:prstGeom>
          <a:noFill/>
        </p:spPr>
        <p:txBody>
          <a:bodyPr wrap="square" rtlCol="0">
            <a:spAutoFit/>
          </a:bodyPr>
          <a:lstStyle/>
          <a:p>
            <a:pPr algn="ctr"/>
            <a:r>
              <a:rPr lang="en-US" sz="2200" dirty="0"/>
              <a:t>90% of </a:t>
            </a:r>
          </a:p>
          <a:p>
            <a:pPr algn="ctr"/>
            <a:r>
              <a:rPr lang="en-US" sz="2200" dirty="0"/>
              <a:t>alignment</a:t>
            </a:r>
          </a:p>
        </p:txBody>
      </p:sp>
      <p:pic>
        <p:nvPicPr>
          <p:cNvPr id="6" name="Image 5" descr="Une image contenant texte, diagramme, capture d’écran&#10;&#10;Description générée automatiquement">
            <a:extLst>
              <a:ext uri="{FF2B5EF4-FFF2-40B4-BE49-F238E27FC236}">
                <a16:creationId xmlns:a16="http://schemas.microsoft.com/office/drawing/2014/main" id="{A8140C8A-F088-26E5-51D0-9FDB971F95E2}"/>
              </a:ext>
            </a:extLst>
          </p:cNvPr>
          <p:cNvPicPr>
            <a:picLocks noChangeAspect="1"/>
          </p:cNvPicPr>
          <p:nvPr/>
        </p:nvPicPr>
        <p:blipFill>
          <a:blip r:embed="rId3">
            <a:extLst>
              <a:ext uri="{28A0092B-C50C-407E-A947-70E740481C1C}">
                <a14:useLocalDpi xmlns:a14="http://schemas.microsoft.com/office/drawing/2010/main" val="0"/>
              </a:ext>
            </a:extLst>
          </a:blip>
          <a:srcRect l="50932" b="7715"/>
          <a:stretch/>
        </p:blipFill>
        <p:spPr>
          <a:xfrm>
            <a:off x="6854733" y="2060020"/>
            <a:ext cx="3480318" cy="3975859"/>
          </a:xfrm>
          <a:prstGeom prst="rect">
            <a:avLst/>
          </a:prstGeom>
        </p:spPr>
      </p:pic>
      <p:pic>
        <p:nvPicPr>
          <p:cNvPr id="4" name="Image 3" descr="Une image contenant texte, diagramme, carte, conception&#10;&#10;Description générée automatiquement">
            <a:extLst>
              <a:ext uri="{FF2B5EF4-FFF2-40B4-BE49-F238E27FC236}">
                <a16:creationId xmlns:a16="http://schemas.microsoft.com/office/drawing/2014/main" id="{6FF94B16-C3E2-8A05-2EF4-3C14049A014C}"/>
              </a:ext>
            </a:extLst>
          </p:cNvPr>
          <p:cNvPicPr>
            <a:picLocks noChangeAspect="1"/>
          </p:cNvPicPr>
          <p:nvPr/>
        </p:nvPicPr>
        <p:blipFill>
          <a:blip r:embed="rId4">
            <a:extLst>
              <a:ext uri="{28A0092B-C50C-407E-A947-70E740481C1C}">
                <a14:useLocalDpi xmlns:a14="http://schemas.microsoft.com/office/drawing/2010/main" val="0"/>
              </a:ext>
            </a:extLst>
          </a:blip>
          <a:srcRect l="8903" t="91961" r="63658"/>
          <a:stretch/>
        </p:blipFill>
        <p:spPr>
          <a:xfrm>
            <a:off x="5122877" y="6079409"/>
            <a:ext cx="1946246" cy="346344"/>
          </a:xfrm>
          <a:prstGeom prst="rect">
            <a:avLst/>
          </a:prstGeom>
        </p:spPr>
      </p:pic>
      <p:pic>
        <p:nvPicPr>
          <p:cNvPr id="5" name="Image 4" descr="Une image contenant texte, diagramme, capture d’écran&#10;&#10;Description générée automatiquement">
            <a:extLst>
              <a:ext uri="{FF2B5EF4-FFF2-40B4-BE49-F238E27FC236}">
                <a16:creationId xmlns:a16="http://schemas.microsoft.com/office/drawing/2014/main" id="{C4523C64-0C04-9444-260A-A58018D18441}"/>
              </a:ext>
            </a:extLst>
          </p:cNvPr>
          <p:cNvPicPr>
            <a:picLocks noChangeAspect="1"/>
          </p:cNvPicPr>
          <p:nvPr/>
        </p:nvPicPr>
        <p:blipFill>
          <a:blip r:embed="rId3">
            <a:extLst>
              <a:ext uri="{28A0092B-C50C-407E-A947-70E740481C1C}">
                <a14:useLocalDpi xmlns:a14="http://schemas.microsoft.com/office/drawing/2010/main" val="0"/>
              </a:ext>
            </a:extLst>
          </a:blip>
          <a:srcRect l="59178" t="92642" r="14151"/>
          <a:stretch/>
        </p:blipFill>
        <p:spPr>
          <a:xfrm>
            <a:off x="5150141" y="6469283"/>
            <a:ext cx="1891718" cy="316981"/>
          </a:xfrm>
          <a:prstGeom prst="rect">
            <a:avLst/>
          </a:prstGeom>
        </p:spPr>
      </p:pic>
    </p:spTree>
    <p:extLst>
      <p:ext uri="{BB962C8B-B14F-4D97-AF65-F5344CB8AC3E}">
        <p14:creationId xmlns:p14="http://schemas.microsoft.com/office/powerpoint/2010/main" val="2707458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texte, diagramme&#10;&#10;Description générée automatiquement">
            <a:extLst>
              <a:ext uri="{FF2B5EF4-FFF2-40B4-BE49-F238E27FC236}">
                <a16:creationId xmlns:a16="http://schemas.microsoft.com/office/drawing/2014/main" id="{F635C2FB-5CAD-46B9-EF2C-E22C9EAF2994}"/>
              </a:ext>
            </a:extLst>
          </p:cNvPr>
          <p:cNvPicPr>
            <a:picLocks noChangeAspect="1"/>
          </p:cNvPicPr>
          <p:nvPr/>
        </p:nvPicPr>
        <p:blipFill>
          <a:blip r:embed="rId3">
            <a:extLst>
              <a:ext uri="{28A0092B-C50C-407E-A947-70E740481C1C}">
                <a14:useLocalDpi xmlns:a14="http://schemas.microsoft.com/office/drawing/2010/main" val="0"/>
              </a:ext>
            </a:extLst>
          </a:blip>
          <a:srcRect r="50570" b="8586"/>
          <a:stretch/>
        </p:blipFill>
        <p:spPr>
          <a:xfrm>
            <a:off x="1657220" y="1782613"/>
            <a:ext cx="2959186" cy="4302013"/>
          </a:xfrm>
          <a:prstGeom prst="rect">
            <a:avLst/>
          </a:prstGeom>
        </p:spPr>
      </p:pic>
      <p:sp>
        <p:nvSpPr>
          <p:cNvPr id="2" name="Titre 1">
            <a:extLst>
              <a:ext uri="{FF2B5EF4-FFF2-40B4-BE49-F238E27FC236}">
                <a16:creationId xmlns:a16="http://schemas.microsoft.com/office/drawing/2014/main" id="{93E1CF4D-8D1B-CFA4-B22C-5791910DAF14}"/>
              </a:ext>
            </a:extLst>
          </p:cNvPr>
          <p:cNvSpPr>
            <a:spLocks noGrp="1"/>
          </p:cNvSpPr>
          <p:nvPr>
            <p:ph type="title"/>
          </p:nvPr>
        </p:nvSpPr>
        <p:spPr/>
        <p:txBody>
          <a:bodyPr>
            <a:normAutofit/>
          </a:bodyPr>
          <a:lstStyle/>
          <a:p>
            <a:pPr algn="ctr"/>
            <a:r>
              <a:rPr lang="en-US" dirty="0"/>
              <a:t>Secondary PCs capture </a:t>
            </a:r>
            <a:br>
              <a:rPr lang="en-US" dirty="0"/>
            </a:br>
            <a:r>
              <a:rPr lang="en-US" dirty="0"/>
              <a:t>variable conductance ratios</a:t>
            </a:r>
          </a:p>
        </p:txBody>
      </p:sp>
      <p:sp>
        <p:nvSpPr>
          <p:cNvPr id="3" name="ZoneTexte 2">
            <a:extLst>
              <a:ext uri="{FF2B5EF4-FFF2-40B4-BE49-F238E27FC236}">
                <a16:creationId xmlns:a16="http://schemas.microsoft.com/office/drawing/2014/main" id="{D12C1C6A-F350-84E1-7BD2-96B7CB6CF4DF}"/>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19</a:t>
            </a:r>
          </a:p>
        </p:txBody>
      </p:sp>
      <p:pic>
        <p:nvPicPr>
          <p:cNvPr id="6" name="Image 5" descr="Une image contenant texte, diagramme&#10;&#10;Description générée automatiquement">
            <a:extLst>
              <a:ext uri="{FF2B5EF4-FFF2-40B4-BE49-F238E27FC236}">
                <a16:creationId xmlns:a16="http://schemas.microsoft.com/office/drawing/2014/main" id="{BFE319C5-C869-CD7F-7619-F54EC65DB57F}"/>
              </a:ext>
            </a:extLst>
          </p:cNvPr>
          <p:cNvPicPr>
            <a:picLocks noChangeAspect="1"/>
          </p:cNvPicPr>
          <p:nvPr/>
        </p:nvPicPr>
        <p:blipFill>
          <a:blip r:embed="rId4">
            <a:extLst>
              <a:ext uri="{28A0092B-C50C-407E-A947-70E740481C1C}">
                <a14:useLocalDpi xmlns:a14="http://schemas.microsoft.com/office/drawing/2010/main" val="0"/>
              </a:ext>
            </a:extLst>
          </a:blip>
          <a:srcRect l="35486" r="35562"/>
          <a:stretch/>
        </p:blipFill>
        <p:spPr>
          <a:xfrm>
            <a:off x="5227093" y="1782615"/>
            <a:ext cx="1733265" cy="4706051"/>
          </a:xfrm>
          <a:prstGeom prst="rect">
            <a:avLst/>
          </a:prstGeom>
        </p:spPr>
      </p:pic>
      <p:sp>
        <p:nvSpPr>
          <p:cNvPr id="8" name="Rectangle 7">
            <a:extLst>
              <a:ext uri="{FF2B5EF4-FFF2-40B4-BE49-F238E27FC236}">
                <a16:creationId xmlns:a16="http://schemas.microsoft.com/office/drawing/2014/main" id="{A7EC1E4A-12B6-D998-17D6-2A5D963977F6}"/>
              </a:ext>
            </a:extLst>
          </p:cNvPr>
          <p:cNvSpPr/>
          <p:nvPr/>
        </p:nvSpPr>
        <p:spPr>
          <a:xfrm>
            <a:off x="4849505" y="2060019"/>
            <a:ext cx="1287042" cy="40597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13" descr="Une image contenant texte, diagramme&#10;&#10;Description générée automatiquement">
            <a:extLst>
              <a:ext uri="{FF2B5EF4-FFF2-40B4-BE49-F238E27FC236}">
                <a16:creationId xmlns:a16="http://schemas.microsoft.com/office/drawing/2014/main" id="{BE1C8453-69E6-10EF-96CA-113F49722001}"/>
              </a:ext>
            </a:extLst>
          </p:cNvPr>
          <p:cNvPicPr>
            <a:picLocks noChangeAspect="1"/>
          </p:cNvPicPr>
          <p:nvPr/>
        </p:nvPicPr>
        <p:blipFill>
          <a:blip r:embed="rId3">
            <a:extLst>
              <a:ext uri="{28A0092B-C50C-407E-A947-70E740481C1C}">
                <a14:useLocalDpi xmlns:a14="http://schemas.microsoft.com/office/drawing/2010/main" val="0"/>
              </a:ext>
            </a:extLst>
          </a:blip>
          <a:srcRect l="50318" r="252" b="8586"/>
          <a:stretch/>
        </p:blipFill>
        <p:spPr>
          <a:xfrm>
            <a:off x="7337946" y="1782613"/>
            <a:ext cx="2959186" cy="4302013"/>
          </a:xfrm>
          <a:prstGeom prst="rect">
            <a:avLst/>
          </a:prstGeom>
        </p:spPr>
      </p:pic>
      <p:sp>
        <p:nvSpPr>
          <p:cNvPr id="9" name="Rectangle 8">
            <a:extLst>
              <a:ext uri="{FF2B5EF4-FFF2-40B4-BE49-F238E27FC236}">
                <a16:creationId xmlns:a16="http://schemas.microsoft.com/office/drawing/2014/main" id="{64D74604-C5A6-FDD6-A161-DF85E8145860}"/>
              </a:ext>
            </a:extLst>
          </p:cNvPr>
          <p:cNvSpPr/>
          <p:nvPr/>
        </p:nvSpPr>
        <p:spPr>
          <a:xfrm>
            <a:off x="6111970" y="2016802"/>
            <a:ext cx="1225976" cy="3976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267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AE8CF-F6F3-2262-9921-312BD99DA1F5}"/>
            </a:ext>
          </a:extLst>
        </p:cNvPr>
        <p:cNvGrpSpPr/>
        <p:nvPr/>
      </p:nvGrpSpPr>
      <p:grpSpPr>
        <a:xfrm>
          <a:off x="0" y="0"/>
          <a:ext cx="0" cy="0"/>
          <a:chOff x="0" y="0"/>
          <a:chExt cx="0" cy="0"/>
        </a:xfrm>
      </p:grpSpPr>
      <p:pic>
        <p:nvPicPr>
          <p:cNvPr id="5" name="Image 4" descr="Une image contenant texte, diagramme, capture d’écran, ligne&#10;&#10;Description générée automatiquement">
            <a:extLst>
              <a:ext uri="{FF2B5EF4-FFF2-40B4-BE49-F238E27FC236}">
                <a16:creationId xmlns:a16="http://schemas.microsoft.com/office/drawing/2014/main" id="{B602FFBB-1398-7A40-98C5-4E0A7CF4018B}"/>
              </a:ext>
            </a:extLst>
          </p:cNvPr>
          <p:cNvPicPr>
            <a:picLocks noChangeAspect="1"/>
          </p:cNvPicPr>
          <p:nvPr/>
        </p:nvPicPr>
        <p:blipFill>
          <a:blip r:embed="rId3">
            <a:extLst>
              <a:ext uri="{28A0092B-C50C-407E-A947-70E740481C1C}">
                <a14:useLocalDpi xmlns:a14="http://schemas.microsoft.com/office/drawing/2010/main" val="0"/>
              </a:ext>
            </a:extLst>
          </a:blip>
          <a:srcRect l="50554" r="507"/>
          <a:stretch/>
        </p:blipFill>
        <p:spPr>
          <a:xfrm>
            <a:off x="7233576" y="1718726"/>
            <a:ext cx="3167925" cy="4797251"/>
          </a:xfrm>
          <a:prstGeom prst="rect">
            <a:avLst/>
          </a:prstGeom>
        </p:spPr>
      </p:pic>
      <p:pic>
        <p:nvPicPr>
          <p:cNvPr id="4" name="Image 3" descr="Une image contenant texte, diagramme, capture d’écran, ligne&#10;&#10;Description générée automatiquement">
            <a:extLst>
              <a:ext uri="{FF2B5EF4-FFF2-40B4-BE49-F238E27FC236}">
                <a16:creationId xmlns:a16="http://schemas.microsoft.com/office/drawing/2014/main" id="{E2AC15B5-A4DB-0E6E-26AB-602A76ABECB6}"/>
              </a:ext>
            </a:extLst>
          </p:cNvPr>
          <p:cNvPicPr>
            <a:picLocks noChangeAspect="1"/>
          </p:cNvPicPr>
          <p:nvPr/>
        </p:nvPicPr>
        <p:blipFill>
          <a:blip r:embed="rId3">
            <a:extLst>
              <a:ext uri="{28A0092B-C50C-407E-A947-70E740481C1C}">
                <a14:useLocalDpi xmlns:a14="http://schemas.microsoft.com/office/drawing/2010/main" val="0"/>
              </a:ext>
            </a:extLst>
          </a:blip>
          <a:srcRect l="-1" r="51062"/>
          <a:stretch/>
        </p:blipFill>
        <p:spPr>
          <a:xfrm>
            <a:off x="1552850" y="1690688"/>
            <a:ext cx="3167925" cy="4797251"/>
          </a:xfrm>
          <a:prstGeom prst="rect">
            <a:avLst/>
          </a:prstGeom>
        </p:spPr>
      </p:pic>
      <p:sp>
        <p:nvSpPr>
          <p:cNvPr id="2" name="Titre 1">
            <a:extLst>
              <a:ext uri="{FF2B5EF4-FFF2-40B4-BE49-F238E27FC236}">
                <a16:creationId xmlns:a16="http://schemas.microsoft.com/office/drawing/2014/main" id="{8526E1F3-9845-646F-24EF-ABA3975ACDD4}"/>
              </a:ext>
            </a:extLst>
          </p:cNvPr>
          <p:cNvSpPr>
            <a:spLocks noGrp="1"/>
          </p:cNvSpPr>
          <p:nvPr>
            <p:ph type="title"/>
          </p:nvPr>
        </p:nvSpPr>
        <p:spPr/>
        <p:txBody>
          <a:bodyPr>
            <a:normAutofit/>
          </a:bodyPr>
          <a:lstStyle/>
          <a:p>
            <a:pPr algn="ctr"/>
            <a:r>
              <a:rPr lang="en-US" dirty="0"/>
              <a:t>Secondary PCs capture </a:t>
            </a:r>
            <a:br>
              <a:rPr lang="en-US" dirty="0"/>
            </a:br>
            <a:r>
              <a:rPr lang="en-US" dirty="0"/>
              <a:t>variable conductance ratios</a:t>
            </a:r>
          </a:p>
        </p:txBody>
      </p:sp>
      <p:sp>
        <p:nvSpPr>
          <p:cNvPr id="3" name="ZoneTexte 2">
            <a:extLst>
              <a:ext uri="{FF2B5EF4-FFF2-40B4-BE49-F238E27FC236}">
                <a16:creationId xmlns:a16="http://schemas.microsoft.com/office/drawing/2014/main" id="{A10DDFB6-68EA-A09C-7DCD-2B796692C70D}"/>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19</a:t>
            </a:r>
          </a:p>
        </p:txBody>
      </p:sp>
      <p:grpSp>
        <p:nvGrpSpPr>
          <p:cNvPr id="7" name="Groupe 6">
            <a:extLst>
              <a:ext uri="{FF2B5EF4-FFF2-40B4-BE49-F238E27FC236}">
                <a16:creationId xmlns:a16="http://schemas.microsoft.com/office/drawing/2014/main" id="{CF34EAF2-3D4D-4079-7B52-E6482A38D147}"/>
              </a:ext>
            </a:extLst>
          </p:cNvPr>
          <p:cNvGrpSpPr/>
          <p:nvPr/>
        </p:nvGrpSpPr>
        <p:grpSpPr>
          <a:xfrm>
            <a:off x="9764174" y="322783"/>
            <a:ext cx="2152800" cy="1720800"/>
            <a:chOff x="9620101" y="826133"/>
            <a:chExt cx="2152800" cy="1720800"/>
          </a:xfrm>
        </p:grpSpPr>
        <p:sp>
          <p:nvSpPr>
            <p:cNvPr id="10" name="Ellipse 9">
              <a:extLst>
                <a:ext uri="{FF2B5EF4-FFF2-40B4-BE49-F238E27FC236}">
                  <a16:creationId xmlns:a16="http://schemas.microsoft.com/office/drawing/2014/main" id="{687009E8-BE64-E47E-E9E6-D5185E610320}"/>
                </a:ext>
              </a:extLst>
            </p:cNvPr>
            <p:cNvSpPr/>
            <p:nvPr/>
          </p:nvSpPr>
          <p:spPr>
            <a:xfrm>
              <a:off x="10196457" y="1231161"/>
              <a:ext cx="1079803" cy="1080428"/>
            </a:xfrm>
            <a:prstGeom prst="ellipse">
              <a:avLst/>
            </a:prstGeom>
            <a:solidFill>
              <a:srgbClr val="DAE8F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Neuron</a:t>
              </a:r>
              <a:endParaRPr lang="en-US" sz="2000" dirty="0">
                <a:solidFill>
                  <a:schemeClr val="tx1"/>
                </a:solidFill>
              </a:endParaRPr>
            </a:p>
          </p:txBody>
        </p:sp>
        <p:sp>
          <p:nvSpPr>
            <p:cNvPr id="11" name="Forme libre : forme 10">
              <a:extLst>
                <a:ext uri="{FF2B5EF4-FFF2-40B4-BE49-F238E27FC236}">
                  <a16:creationId xmlns:a16="http://schemas.microsoft.com/office/drawing/2014/main" id="{D588B56E-FAD7-99B8-7302-4F0EB8D2FAC6}"/>
                </a:ext>
              </a:extLst>
            </p:cNvPr>
            <p:cNvSpPr/>
            <p:nvPr/>
          </p:nvSpPr>
          <p:spPr>
            <a:xfrm>
              <a:off x="10818744" y="826133"/>
              <a:ext cx="741165" cy="710043"/>
            </a:xfrm>
            <a:custGeom>
              <a:avLst/>
              <a:gdLst>
                <a:gd name="connsiteX0" fmla="*/ 0 w 1482601"/>
                <a:gd name="connsiteY0" fmla="*/ 745269 h 1419524"/>
                <a:gd name="connsiteX1" fmla="*/ 572655 w 1482601"/>
                <a:gd name="connsiteY1" fmla="*/ 80251 h 1419524"/>
                <a:gd name="connsiteX2" fmla="*/ 1228437 w 1482601"/>
                <a:gd name="connsiteY2" fmla="*/ 71014 h 1419524"/>
                <a:gd name="connsiteX3" fmla="*/ 1468582 w 1482601"/>
                <a:gd name="connsiteY3" fmla="*/ 615960 h 1419524"/>
                <a:gd name="connsiteX4" fmla="*/ 858982 w 1482601"/>
                <a:gd name="connsiteY4" fmla="*/ 1419524 h 1419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601" h="1419524">
                  <a:moveTo>
                    <a:pt x="0" y="745269"/>
                  </a:moveTo>
                  <a:cubicBezTo>
                    <a:pt x="183958" y="468948"/>
                    <a:pt x="367916" y="192627"/>
                    <a:pt x="572655" y="80251"/>
                  </a:cubicBezTo>
                  <a:cubicBezTo>
                    <a:pt x="777395" y="-32125"/>
                    <a:pt x="1079116" y="-18271"/>
                    <a:pt x="1228437" y="71014"/>
                  </a:cubicBezTo>
                  <a:cubicBezTo>
                    <a:pt x="1377758" y="160299"/>
                    <a:pt x="1530158" y="391208"/>
                    <a:pt x="1468582" y="615960"/>
                  </a:cubicBezTo>
                  <a:cubicBezTo>
                    <a:pt x="1407006" y="840712"/>
                    <a:pt x="1132994" y="1130118"/>
                    <a:pt x="858982" y="1419524"/>
                  </a:cubicBezTo>
                </a:path>
              </a:pathLst>
            </a:custGeom>
            <a:ln w="28575">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3" name="ZoneTexte 12">
              <a:extLst>
                <a:ext uri="{FF2B5EF4-FFF2-40B4-BE49-F238E27FC236}">
                  <a16:creationId xmlns:a16="http://schemas.microsoft.com/office/drawing/2014/main" id="{74095157-F956-E833-F2D8-F3A8255404FB}"/>
                </a:ext>
              </a:extLst>
            </p:cNvPr>
            <p:cNvSpPr txBox="1"/>
            <p:nvPr/>
          </p:nvSpPr>
          <p:spPr>
            <a:xfrm>
              <a:off x="11003837" y="923464"/>
              <a:ext cx="544845" cy="276999"/>
            </a:xfrm>
            <a:prstGeom prst="rect">
              <a:avLst/>
            </a:prstGeom>
            <a:noFill/>
          </p:spPr>
          <p:txBody>
            <a:bodyPr wrap="square" rtlCol="0">
              <a:spAutoFit/>
            </a:bodyPr>
            <a:lstStyle/>
            <a:p>
              <a:pPr algn="ctr"/>
              <a:r>
                <a:rPr lang="en-US" sz="1200" dirty="0"/>
                <a:t>Fast</a:t>
              </a:r>
            </a:p>
          </p:txBody>
        </p:sp>
        <p:sp>
          <p:nvSpPr>
            <p:cNvPr id="15" name="Forme libre : forme 14">
              <a:extLst>
                <a:ext uri="{FF2B5EF4-FFF2-40B4-BE49-F238E27FC236}">
                  <a16:creationId xmlns:a16="http://schemas.microsoft.com/office/drawing/2014/main" id="{A647741D-290A-B15D-C343-463573970AD2}"/>
                </a:ext>
              </a:extLst>
            </p:cNvPr>
            <p:cNvSpPr/>
            <p:nvPr/>
          </p:nvSpPr>
          <p:spPr>
            <a:xfrm rot="4722282">
              <a:off x="11047288" y="1821320"/>
              <a:ext cx="741594" cy="709632"/>
            </a:xfrm>
            <a:custGeom>
              <a:avLst/>
              <a:gdLst>
                <a:gd name="connsiteX0" fmla="*/ 0 w 1482601"/>
                <a:gd name="connsiteY0" fmla="*/ 745269 h 1419524"/>
                <a:gd name="connsiteX1" fmla="*/ 572655 w 1482601"/>
                <a:gd name="connsiteY1" fmla="*/ 80251 h 1419524"/>
                <a:gd name="connsiteX2" fmla="*/ 1228437 w 1482601"/>
                <a:gd name="connsiteY2" fmla="*/ 71014 h 1419524"/>
                <a:gd name="connsiteX3" fmla="*/ 1468582 w 1482601"/>
                <a:gd name="connsiteY3" fmla="*/ 615960 h 1419524"/>
                <a:gd name="connsiteX4" fmla="*/ 858982 w 1482601"/>
                <a:gd name="connsiteY4" fmla="*/ 1419524 h 1419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601" h="1419524">
                  <a:moveTo>
                    <a:pt x="0" y="745269"/>
                  </a:moveTo>
                  <a:cubicBezTo>
                    <a:pt x="183958" y="468948"/>
                    <a:pt x="367916" y="192627"/>
                    <a:pt x="572655" y="80251"/>
                  </a:cubicBezTo>
                  <a:cubicBezTo>
                    <a:pt x="777395" y="-32125"/>
                    <a:pt x="1079116" y="-18271"/>
                    <a:pt x="1228437" y="71014"/>
                  </a:cubicBezTo>
                  <a:cubicBezTo>
                    <a:pt x="1377758" y="160299"/>
                    <a:pt x="1530158" y="391208"/>
                    <a:pt x="1468582" y="615960"/>
                  </a:cubicBezTo>
                  <a:cubicBezTo>
                    <a:pt x="1407006" y="840712"/>
                    <a:pt x="1132994" y="1130118"/>
                    <a:pt x="858982" y="1419524"/>
                  </a:cubicBezTo>
                </a:path>
              </a:pathLst>
            </a:custGeom>
            <a:noFill/>
            <a:ln w="28575">
              <a:solidFill>
                <a:srgbClr val="FF2E2E"/>
              </a:solidFill>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srgbClr val="FF0000"/>
                </a:solidFill>
              </a:endParaRPr>
            </a:p>
          </p:txBody>
        </p:sp>
        <p:sp>
          <p:nvSpPr>
            <p:cNvPr id="16" name="ZoneTexte 15">
              <a:extLst>
                <a:ext uri="{FF2B5EF4-FFF2-40B4-BE49-F238E27FC236}">
                  <a16:creationId xmlns:a16="http://schemas.microsoft.com/office/drawing/2014/main" id="{143D5678-A12A-FF41-CEB1-0AB64DB3FC2F}"/>
                </a:ext>
              </a:extLst>
            </p:cNvPr>
            <p:cNvSpPr txBox="1"/>
            <p:nvPr/>
          </p:nvSpPr>
          <p:spPr>
            <a:xfrm>
              <a:off x="11161664" y="2076069"/>
              <a:ext cx="544845" cy="276999"/>
            </a:xfrm>
            <a:prstGeom prst="rect">
              <a:avLst/>
            </a:prstGeom>
            <a:noFill/>
          </p:spPr>
          <p:txBody>
            <a:bodyPr wrap="square" rtlCol="0">
              <a:spAutoFit/>
            </a:bodyPr>
            <a:lstStyle/>
            <a:p>
              <a:pPr algn="ctr"/>
              <a:r>
                <a:rPr lang="en-US" sz="1200" dirty="0">
                  <a:solidFill>
                    <a:srgbClr val="FF0000"/>
                  </a:solidFill>
                </a:rPr>
                <a:t>Slow</a:t>
              </a:r>
            </a:p>
          </p:txBody>
        </p:sp>
        <p:sp>
          <p:nvSpPr>
            <p:cNvPr id="17" name="Forme libre : forme 16">
              <a:extLst>
                <a:ext uri="{FF2B5EF4-FFF2-40B4-BE49-F238E27FC236}">
                  <a16:creationId xmlns:a16="http://schemas.microsoft.com/office/drawing/2014/main" id="{1D51AC08-D101-F67F-6E40-A877201DD7ED}"/>
                </a:ext>
              </a:extLst>
            </p:cNvPr>
            <p:cNvSpPr/>
            <p:nvPr/>
          </p:nvSpPr>
          <p:spPr>
            <a:xfrm rot="12432333">
              <a:off x="9620101" y="1721048"/>
              <a:ext cx="741165" cy="710043"/>
            </a:xfrm>
            <a:custGeom>
              <a:avLst/>
              <a:gdLst>
                <a:gd name="connsiteX0" fmla="*/ 0 w 1482601"/>
                <a:gd name="connsiteY0" fmla="*/ 745269 h 1419524"/>
                <a:gd name="connsiteX1" fmla="*/ 572655 w 1482601"/>
                <a:gd name="connsiteY1" fmla="*/ 80251 h 1419524"/>
                <a:gd name="connsiteX2" fmla="*/ 1228437 w 1482601"/>
                <a:gd name="connsiteY2" fmla="*/ 71014 h 1419524"/>
                <a:gd name="connsiteX3" fmla="*/ 1468582 w 1482601"/>
                <a:gd name="connsiteY3" fmla="*/ 615960 h 1419524"/>
                <a:gd name="connsiteX4" fmla="*/ 858982 w 1482601"/>
                <a:gd name="connsiteY4" fmla="*/ 1419524 h 1419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601" h="1419524">
                  <a:moveTo>
                    <a:pt x="0" y="745269"/>
                  </a:moveTo>
                  <a:cubicBezTo>
                    <a:pt x="183958" y="468948"/>
                    <a:pt x="367916" y="192627"/>
                    <a:pt x="572655" y="80251"/>
                  </a:cubicBezTo>
                  <a:cubicBezTo>
                    <a:pt x="777395" y="-32125"/>
                    <a:pt x="1079116" y="-18271"/>
                    <a:pt x="1228437" y="71014"/>
                  </a:cubicBezTo>
                  <a:cubicBezTo>
                    <a:pt x="1377758" y="160299"/>
                    <a:pt x="1530158" y="391208"/>
                    <a:pt x="1468582" y="615960"/>
                  </a:cubicBezTo>
                  <a:cubicBezTo>
                    <a:pt x="1407006" y="840712"/>
                    <a:pt x="1132994" y="1130118"/>
                    <a:pt x="858982" y="1419524"/>
                  </a:cubicBezTo>
                </a:path>
              </a:pathLst>
            </a:custGeom>
            <a:ln w="28575">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8" name="ZoneTexte 17">
              <a:extLst>
                <a:ext uri="{FF2B5EF4-FFF2-40B4-BE49-F238E27FC236}">
                  <a16:creationId xmlns:a16="http://schemas.microsoft.com/office/drawing/2014/main" id="{789523C7-8221-08BE-6F41-7204EAD1AA33}"/>
                </a:ext>
              </a:extLst>
            </p:cNvPr>
            <p:cNvSpPr txBox="1"/>
            <p:nvPr/>
          </p:nvSpPr>
          <p:spPr>
            <a:xfrm>
              <a:off x="9634062" y="1864354"/>
              <a:ext cx="615396" cy="461665"/>
            </a:xfrm>
            <a:prstGeom prst="rect">
              <a:avLst/>
            </a:prstGeom>
            <a:noFill/>
          </p:spPr>
          <p:txBody>
            <a:bodyPr wrap="square" rtlCol="0">
              <a:spAutoFit/>
            </a:bodyPr>
            <a:lstStyle/>
            <a:p>
              <a:pPr algn="ctr"/>
              <a:r>
                <a:rPr lang="en-US" sz="1200" dirty="0"/>
                <a:t>Ultraslow</a:t>
              </a:r>
              <a:endParaRPr lang="en-US" sz="2000" dirty="0"/>
            </a:p>
          </p:txBody>
        </p:sp>
      </p:grpSp>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78EED6DB-5D4B-EC00-4305-8796170BC223}"/>
                  </a:ext>
                </a:extLst>
              </p:cNvPr>
              <p:cNvSpPr txBox="1"/>
              <p:nvPr/>
            </p:nvSpPr>
            <p:spPr>
              <a:xfrm>
                <a:off x="9778135" y="6191009"/>
                <a:ext cx="1886893" cy="584775"/>
              </a:xfrm>
              <a:prstGeom prst="rect">
                <a:avLst/>
              </a:prstGeom>
              <a:noFill/>
            </p:spPr>
            <p:txBody>
              <a:bodyPr wrap="square" rtlCol="0">
                <a:spAutoFit/>
              </a:bodyPr>
              <a:lstStyle/>
              <a:p>
                <a:pPr algn="ctr"/>
                <a:r>
                  <a:rPr lang="en-US" sz="1600" dirty="0">
                    <a:solidFill>
                      <a:srgbClr val="FF0000"/>
                    </a:solidFill>
                  </a:rPr>
                  <a:t>Where </a:t>
                </a:r>
                <a14:m>
                  <m:oMath xmlns:m="http://schemas.openxmlformats.org/officeDocument/2006/math">
                    <m:r>
                      <a:rPr lang="en-US" sz="1600" i="1" dirty="0" smtClean="0">
                        <a:solidFill>
                          <a:srgbClr val="FF0000"/>
                        </a:solidFill>
                        <a:latin typeface="Cambria Math" panose="02040503050406030204" pitchFamily="18" charset="0"/>
                      </a:rPr>
                      <m:t>𝑔𝑠</m:t>
                    </m:r>
                  </m:oMath>
                </a14:m>
                <a:r>
                  <a:rPr lang="en-US" sz="1600" dirty="0">
                    <a:solidFill>
                      <a:srgbClr val="FF0000"/>
                    </a:solidFill>
                  </a:rPr>
                  <a:t> is constant</a:t>
                </a:r>
              </a:p>
            </p:txBody>
          </p:sp>
        </mc:Choice>
        <mc:Fallback xmlns="">
          <p:sp>
            <p:nvSpPr>
              <p:cNvPr id="19" name="ZoneTexte 18">
                <a:extLst>
                  <a:ext uri="{FF2B5EF4-FFF2-40B4-BE49-F238E27FC236}">
                    <a16:creationId xmlns:a16="http://schemas.microsoft.com/office/drawing/2014/main" id="{78EED6DB-5D4B-EC00-4305-8796170BC223}"/>
                  </a:ext>
                </a:extLst>
              </p:cNvPr>
              <p:cNvSpPr txBox="1">
                <a:spLocks noRot="1" noChangeAspect="1" noMove="1" noResize="1" noEditPoints="1" noAdjustHandles="1" noChangeArrowheads="1" noChangeShapeType="1" noTextEdit="1"/>
              </p:cNvSpPr>
              <p:nvPr/>
            </p:nvSpPr>
            <p:spPr>
              <a:xfrm>
                <a:off x="9778135" y="6191009"/>
                <a:ext cx="1886893" cy="584775"/>
              </a:xfrm>
              <a:prstGeom prst="rect">
                <a:avLst/>
              </a:prstGeom>
              <a:blipFill>
                <a:blip r:embed="rId4"/>
                <a:stretch>
                  <a:fillRect t="-3125" b="-12500"/>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80E35111-2114-B321-47F9-5770C7C5ED89}"/>
              </a:ext>
            </a:extLst>
          </p:cNvPr>
          <p:cNvSpPr/>
          <p:nvPr/>
        </p:nvSpPr>
        <p:spPr>
          <a:xfrm>
            <a:off x="960120" y="4228493"/>
            <a:ext cx="10085832" cy="19350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562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diagramme, capture d’écran, ligne&#10;&#10;Description générée automatiquement">
            <a:extLst>
              <a:ext uri="{FF2B5EF4-FFF2-40B4-BE49-F238E27FC236}">
                <a16:creationId xmlns:a16="http://schemas.microsoft.com/office/drawing/2014/main" id="{0207AE66-6984-42E4-5737-EC260D69CDA4}"/>
              </a:ext>
            </a:extLst>
          </p:cNvPr>
          <p:cNvPicPr>
            <a:picLocks noChangeAspect="1"/>
          </p:cNvPicPr>
          <p:nvPr/>
        </p:nvPicPr>
        <p:blipFill>
          <a:blip r:embed="rId3">
            <a:extLst>
              <a:ext uri="{28A0092B-C50C-407E-A947-70E740481C1C}">
                <a14:useLocalDpi xmlns:a14="http://schemas.microsoft.com/office/drawing/2010/main" val="0"/>
              </a:ext>
            </a:extLst>
          </a:blip>
          <a:srcRect b="45569"/>
          <a:stretch/>
        </p:blipFill>
        <p:spPr>
          <a:xfrm>
            <a:off x="228751" y="3097164"/>
            <a:ext cx="5594023" cy="3424780"/>
          </a:xfrm>
          <a:prstGeom prst="rect">
            <a:avLst/>
          </a:prstGeom>
        </p:spPr>
      </p:pic>
      <p:sp>
        <p:nvSpPr>
          <p:cNvPr id="2" name="Titre 1">
            <a:extLst>
              <a:ext uri="{FF2B5EF4-FFF2-40B4-BE49-F238E27FC236}">
                <a16:creationId xmlns:a16="http://schemas.microsoft.com/office/drawing/2014/main" id="{9E096A2D-DB63-D4F2-3CB7-06B686C0DBB6}"/>
              </a:ext>
            </a:extLst>
          </p:cNvPr>
          <p:cNvSpPr>
            <a:spLocks noGrp="1"/>
          </p:cNvSpPr>
          <p:nvPr>
            <p:ph type="title"/>
          </p:nvPr>
        </p:nvSpPr>
        <p:spPr/>
        <p:txBody>
          <a:bodyPr>
            <a:normAutofit/>
          </a:bodyPr>
          <a:lstStyle/>
          <a:p>
            <a:pPr algn="ctr"/>
            <a:r>
              <a:rPr lang="en-US" dirty="0"/>
              <a:t>An alternative approach to build </a:t>
            </a:r>
            <a:br>
              <a:rPr lang="en-US" dirty="0"/>
            </a:br>
            <a:r>
              <a:rPr lang="en-US" dirty="0"/>
              <a:t>degenerate parameter sets</a:t>
            </a:r>
          </a:p>
        </p:txBody>
      </p:sp>
      <p:sp>
        <p:nvSpPr>
          <p:cNvPr id="21" name="Rectangle 20">
            <a:extLst>
              <a:ext uri="{FF2B5EF4-FFF2-40B4-BE49-F238E27FC236}">
                <a16:creationId xmlns:a16="http://schemas.microsoft.com/office/drawing/2014/main" id="{4303AC64-C15A-89E1-2884-597B016F4F66}"/>
              </a:ext>
            </a:extLst>
          </p:cNvPr>
          <p:cNvSpPr/>
          <p:nvPr/>
        </p:nvSpPr>
        <p:spPr>
          <a:xfrm>
            <a:off x="3619500" y="6290426"/>
            <a:ext cx="2194348" cy="4456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6646E8-8035-A2BF-89B6-DDA594AE5821}"/>
              </a:ext>
            </a:extLst>
          </p:cNvPr>
          <p:cNvSpPr/>
          <p:nvPr/>
        </p:nvSpPr>
        <p:spPr>
          <a:xfrm>
            <a:off x="85279" y="6290426"/>
            <a:ext cx="400496" cy="4456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e 24">
            <a:extLst>
              <a:ext uri="{FF2B5EF4-FFF2-40B4-BE49-F238E27FC236}">
                <a16:creationId xmlns:a16="http://schemas.microsoft.com/office/drawing/2014/main" id="{EA72560C-E41D-94DB-69F2-C7A98D8AE114}"/>
              </a:ext>
            </a:extLst>
          </p:cNvPr>
          <p:cNvGrpSpPr/>
          <p:nvPr/>
        </p:nvGrpSpPr>
        <p:grpSpPr>
          <a:xfrm>
            <a:off x="6378153" y="3028904"/>
            <a:ext cx="5576168" cy="3261522"/>
            <a:chOff x="6378153" y="2958303"/>
            <a:chExt cx="5576168" cy="3261522"/>
          </a:xfrm>
        </p:grpSpPr>
        <p:pic>
          <p:nvPicPr>
            <p:cNvPr id="20" name="Image 19" descr="Une image contenant texte, diagramme, capture d’écran, ligne&#10;&#10;Description générée automatiquement">
              <a:extLst>
                <a:ext uri="{FF2B5EF4-FFF2-40B4-BE49-F238E27FC236}">
                  <a16:creationId xmlns:a16="http://schemas.microsoft.com/office/drawing/2014/main" id="{2BD8D0FB-5434-7CA8-7E59-8281E8FD2819}"/>
                </a:ext>
              </a:extLst>
            </p:cNvPr>
            <p:cNvPicPr>
              <a:picLocks noChangeAspect="1"/>
            </p:cNvPicPr>
            <p:nvPr/>
          </p:nvPicPr>
          <p:blipFill>
            <a:blip r:embed="rId4">
              <a:extLst>
                <a:ext uri="{28A0092B-C50C-407E-A947-70E740481C1C}">
                  <a14:useLocalDpi xmlns:a14="http://schemas.microsoft.com/office/drawing/2010/main" val="0"/>
                </a:ext>
              </a:extLst>
            </a:blip>
            <a:srcRect t="52263"/>
            <a:stretch/>
          </p:blipFill>
          <p:spPr>
            <a:xfrm>
              <a:off x="6378153" y="3225800"/>
              <a:ext cx="5576168" cy="2994025"/>
            </a:xfrm>
            <a:prstGeom prst="rect">
              <a:avLst/>
            </a:prstGeom>
          </p:spPr>
        </p:pic>
        <p:sp>
          <p:nvSpPr>
            <p:cNvPr id="23" name="Rectangle 22">
              <a:extLst>
                <a:ext uri="{FF2B5EF4-FFF2-40B4-BE49-F238E27FC236}">
                  <a16:creationId xmlns:a16="http://schemas.microsoft.com/office/drawing/2014/main" id="{7FDFC6A2-8201-04AC-6A2F-3B9434AB2321}"/>
                </a:ext>
              </a:extLst>
            </p:cNvPr>
            <p:cNvSpPr/>
            <p:nvPr/>
          </p:nvSpPr>
          <p:spPr>
            <a:xfrm>
              <a:off x="6717726" y="2958303"/>
              <a:ext cx="2194348" cy="4456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oneTexte 2">
            <a:extLst>
              <a:ext uri="{FF2B5EF4-FFF2-40B4-BE49-F238E27FC236}">
                <a16:creationId xmlns:a16="http://schemas.microsoft.com/office/drawing/2014/main" id="{1EE6D97D-2739-5C79-444D-49F0C3E8FF5F}"/>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20</a:t>
            </a:r>
          </a:p>
        </p:txBody>
      </p:sp>
      <p:pic>
        <p:nvPicPr>
          <p:cNvPr id="5" name="Picture 8" descr="Lotto machine with lottery balls">
            <a:extLst>
              <a:ext uri="{FF2B5EF4-FFF2-40B4-BE49-F238E27FC236}">
                <a16:creationId xmlns:a16="http://schemas.microsoft.com/office/drawing/2014/main" id="{2FA7A31D-280F-8AB9-24D5-E7F527C3A7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409" y="1655597"/>
            <a:ext cx="1207979" cy="1207979"/>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D42CCEB9-44FF-B3FE-D7BD-36BBAA5CEBC8}"/>
              </a:ext>
            </a:extLst>
          </p:cNvPr>
          <p:cNvSpPr txBox="1"/>
          <p:nvPr/>
        </p:nvSpPr>
        <p:spPr>
          <a:xfrm>
            <a:off x="3095589" y="1692214"/>
            <a:ext cx="3000411" cy="430887"/>
          </a:xfrm>
          <a:prstGeom prst="rect">
            <a:avLst/>
          </a:prstGeom>
          <a:noFill/>
        </p:spPr>
        <p:txBody>
          <a:bodyPr wrap="square" rtlCol="0">
            <a:spAutoFit/>
          </a:bodyPr>
          <a:lstStyle/>
          <a:p>
            <a:pPr algn="ctr"/>
            <a:r>
              <a:rPr lang="en-US" sz="2200" dirty="0"/>
              <a:t>Homogeneous scaling</a:t>
            </a:r>
          </a:p>
        </p:txBody>
      </p:sp>
      <p:sp>
        <p:nvSpPr>
          <p:cNvPr id="8" name="ZoneTexte 7">
            <a:extLst>
              <a:ext uri="{FF2B5EF4-FFF2-40B4-BE49-F238E27FC236}">
                <a16:creationId xmlns:a16="http://schemas.microsoft.com/office/drawing/2014/main" id="{87E836FD-69BA-796B-299D-DDB55D30F426}"/>
              </a:ext>
            </a:extLst>
          </p:cNvPr>
          <p:cNvSpPr txBox="1"/>
          <p:nvPr/>
        </p:nvSpPr>
        <p:spPr>
          <a:xfrm>
            <a:off x="3095588" y="2323411"/>
            <a:ext cx="3633806" cy="430887"/>
          </a:xfrm>
          <a:prstGeom prst="rect">
            <a:avLst/>
          </a:prstGeom>
          <a:noFill/>
        </p:spPr>
        <p:txBody>
          <a:bodyPr wrap="square" rtlCol="0">
            <a:spAutoFit/>
          </a:bodyPr>
          <a:lstStyle/>
          <a:p>
            <a:pPr algn="ctr"/>
            <a:r>
              <a:rPr lang="en-US" sz="2200" dirty="0"/>
              <a:t>Variable conductance ratios</a:t>
            </a:r>
          </a:p>
        </p:txBody>
      </p:sp>
      <p:cxnSp>
        <p:nvCxnSpPr>
          <p:cNvPr id="10" name="Connecteur droit avec flèche 9">
            <a:extLst>
              <a:ext uri="{FF2B5EF4-FFF2-40B4-BE49-F238E27FC236}">
                <a16:creationId xmlns:a16="http://schemas.microsoft.com/office/drawing/2014/main" id="{C3F9F617-A2D4-6466-59A1-649B8ACC7199}"/>
              </a:ext>
            </a:extLst>
          </p:cNvPr>
          <p:cNvCxnSpPr>
            <a:endCxn id="7" idx="1"/>
          </p:cNvCxnSpPr>
          <p:nvPr/>
        </p:nvCxnSpPr>
        <p:spPr>
          <a:xfrm>
            <a:off x="2257388" y="1907657"/>
            <a:ext cx="838201"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Connecteur droit avec flèche 10">
            <a:extLst>
              <a:ext uri="{FF2B5EF4-FFF2-40B4-BE49-F238E27FC236}">
                <a16:creationId xmlns:a16="http://schemas.microsoft.com/office/drawing/2014/main" id="{C9551E17-55E8-3327-4C55-6BC5DE2F71A0}"/>
              </a:ext>
            </a:extLst>
          </p:cNvPr>
          <p:cNvCxnSpPr>
            <a:cxnSpLocks/>
            <a:endCxn id="8" idx="1"/>
          </p:cNvCxnSpPr>
          <p:nvPr/>
        </p:nvCxnSpPr>
        <p:spPr>
          <a:xfrm>
            <a:off x="2257387" y="2538855"/>
            <a:ext cx="83820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8" name="Image 27" descr="Une image contenant texte, diagramme, capture d’écran, ligne&#10;&#10;Description générée automatiquement">
            <a:extLst>
              <a:ext uri="{FF2B5EF4-FFF2-40B4-BE49-F238E27FC236}">
                <a16:creationId xmlns:a16="http://schemas.microsoft.com/office/drawing/2014/main" id="{0F920423-F466-65B1-D71D-AC9583B19A5D}"/>
              </a:ext>
            </a:extLst>
          </p:cNvPr>
          <p:cNvPicPr>
            <a:picLocks noChangeAspect="1"/>
          </p:cNvPicPr>
          <p:nvPr/>
        </p:nvPicPr>
        <p:blipFill>
          <a:blip r:embed="rId4">
            <a:extLst>
              <a:ext uri="{28A0092B-C50C-407E-A947-70E740481C1C}">
                <a14:useLocalDpi xmlns:a14="http://schemas.microsoft.com/office/drawing/2010/main" val="0"/>
              </a:ext>
            </a:extLst>
          </a:blip>
          <a:srcRect l="90502" t="52263" r="6194" b="44704"/>
          <a:stretch/>
        </p:blipFill>
        <p:spPr>
          <a:xfrm>
            <a:off x="6096000" y="1715206"/>
            <a:ext cx="362816" cy="374617"/>
          </a:xfrm>
          <a:prstGeom prst="rect">
            <a:avLst/>
          </a:prstGeom>
        </p:spPr>
      </p:pic>
      <p:pic>
        <p:nvPicPr>
          <p:cNvPr id="29" name="Image 28" descr="Une image contenant texte, diagramme, capture d’écran, ligne&#10;&#10;Description générée automatiquement">
            <a:extLst>
              <a:ext uri="{FF2B5EF4-FFF2-40B4-BE49-F238E27FC236}">
                <a16:creationId xmlns:a16="http://schemas.microsoft.com/office/drawing/2014/main" id="{FFCEA894-B2F6-F6F9-7851-7A9CA8D8A40C}"/>
              </a:ext>
            </a:extLst>
          </p:cNvPr>
          <p:cNvPicPr>
            <a:picLocks noChangeAspect="1"/>
          </p:cNvPicPr>
          <p:nvPr/>
        </p:nvPicPr>
        <p:blipFill>
          <a:blip r:embed="rId4">
            <a:extLst>
              <a:ext uri="{28A0092B-C50C-407E-A947-70E740481C1C}">
                <a14:useLocalDpi xmlns:a14="http://schemas.microsoft.com/office/drawing/2010/main" val="0"/>
              </a:ext>
            </a:extLst>
          </a:blip>
          <a:srcRect l="96165" t="54997" r="531" b="41970"/>
          <a:stretch/>
        </p:blipFill>
        <p:spPr>
          <a:xfrm>
            <a:off x="6729394" y="2338192"/>
            <a:ext cx="417312" cy="430886"/>
          </a:xfrm>
          <a:prstGeom prst="rect">
            <a:avLst/>
          </a:prstGeom>
        </p:spPr>
      </p:pic>
      <p:sp>
        <p:nvSpPr>
          <p:cNvPr id="6" name="Rectangle 5">
            <a:extLst>
              <a:ext uri="{FF2B5EF4-FFF2-40B4-BE49-F238E27FC236}">
                <a16:creationId xmlns:a16="http://schemas.microsoft.com/office/drawing/2014/main" id="{EECB48E1-9A14-4F6D-48CC-B039E356A74E}"/>
              </a:ext>
            </a:extLst>
          </p:cNvPr>
          <p:cNvSpPr/>
          <p:nvPr/>
        </p:nvSpPr>
        <p:spPr>
          <a:xfrm>
            <a:off x="85280" y="2780292"/>
            <a:ext cx="400496" cy="5543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A7C1CC-AD80-CC27-A613-4D605CBDAE35}"/>
              </a:ext>
            </a:extLst>
          </p:cNvPr>
          <p:cNvSpPr/>
          <p:nvPr/>
        </p:nvSpPr>
        <p:spPr>
          <a:xfrm>
            <a:off x="6239789" y="3028904"/>
            <a:ext cx="400496" cy="5543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5D4F6E9-9262-5F86-C849-3D6A842FEAD7}"/>
              </a:ext>
            </a:extLst>
          </p:cNvPr>
          <p:cNvSpPr/>
          <p:nvPr/>
        </p:nvSpPr>
        <p:spPr>
          <a:xfrm>
            <a:off x="10032701" y="3151844"/>
            <a:ext cx="1921620" cy="5543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0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2B4A1E-3B2B-BC91-99DC-59A12EEDCC46}"/>
              </a:ext>
            </a:extLst>
          </p:cNvPr>
          <p:cNvSpPr>
            <a:spLocks noGrp="1"/>
          </p:cNvSpPr>
          <p:nvPr>
            <p:ph type="title"/>
          </p:nvPr>
        </p:nvSpPr>
        <p:spPr/>
        <p:txBody>
          <a:bodyPr>
            <a:normAutofit fontScale="90000"/>
          </a:bodyPr>
          <a:lstStyle/>
          <a:p>
            <a:pPr algn="ctr"/>
            <a:r>
              <a:rPr lang="en-US" dirty="0"/>
              <a:t>Variability from both homogeneous scaling and variable conductance ratios tunes correlation</a:t>
            </a:r>
          </a:p>
        </p:txBody>
      </p:sp>
      <p:pic>
        <p:nvPicPr>
          <p:cNvPr id="6" name="Image 5" descr="Une image contenant texte, capture d’écran, diagramme, ligne&#10;&#10;Description générée automatiquement">
            <a:extLst>
              <a:ext uri="{FF2B5EF4-FFF2-40B4-BE49-F238E27FC236}">
                <a16:creationId xmlns:a16="http://schemas.microsoft.com/office/drawing/2014/main" id="{E6F82AC7-9840-84D5-D254-0D4BE93906BF}"/>
              </a:ext>
            </a:extLst>
          </p:cNvPr>
          <p:cNvPicPr>
            <a:picLocks noChangeAspect="1"/>
          </p:cNvPicPr>
          <p:nvPr/>
        </p:nvPicPr>
        <p:blipFill>
          <a:blip r:embed="rId3">
            <a:extLst>
              <a:ext uri="{28A0092B-C50C-407E-A947-70E740481C1C}">
                <a14:useLocalDpi xmlns:a14="http://schemas.microsoft.com/office/drawing/2010/main" val="0"/>
              </a:ext>
            </a:extLst>
          </a:blip>
          <a:srcRect l="36025" r="35293"/>
          <a:stretch/>
        </p:blipFill>
        <p:spPr>
          <a:xfrm>
            <a:off x="5227093" y="1676710"/>
            <a:ext cx="1783307" cy="5181290"/>
          </a:xfrm>
          <a:prstGeom prst="rect">
            <a:avLst/>
          </a:prstGeom>
        </p:spPr>
      </p:pic>
      <p:sp>
        <p:nvSpPr>
          <p:cNvPr id="3" name="ZoneTexte 2">
            <a:extLst>
              <a:ext uri="{FF2B5EF4-FFF2-40B4-BE49-F238E27FC236}">
                <a16:creationId xmlns:a16="http://schemas.microsoft.com/office/drawing/2014/main" id="{4AEE1C0F-3663-2E9B-7CE7-CBD7CC93201E}"/>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21</a:t>
            </a:r>
          </a:p>
        </p:txBody>
      </p:sp>
      <p:pic>
        <p:nvPicPr>
          <p:cNvPr id="8" name="Image 7" descr="Une image contenant texte, capture d’écran, diagramme, ligne&#10;&#10;Description générée automatiquement">
            <a:extLst>
              <a:ext uri="{FF2B5EF4-FFF2-40B4-BE49-F238E27FC236}">
                <a16:creationId xmlns:a16="http://schemas.microsoft.com/office/drawing/2014/main" id="{0113FB15-59EB-87DD-4337-89B74DF39513}"/>
              </a:ext>
            </a:extLst>
          </p:cNvPr>
          <p:cNvPicPr>
            <a:picLocks noChangeAspect="1"/>
          </p:cNvPicPr>
          <p:nvPr/>
        </p:nvPicPr>
        <p:blipFill>
          <a:blip r:embed="rId3">
            <a:extLst>
              <a:ext uri="{28A0092B-C50C-407E-A947-70E740481C1C}">
                <a14:useLocalDpi xmlns:a14="http://schemas.microsoft.com/office/drawing/2010/main" val="0"/>
              </a:ext>
            </a:extLst>
          </a:blip>
          <a:srcRect r="50110" b="7128"/>
          <a:stretch/>
        </p:blipFill>
        <p:spPr>
          <a:xfrm>
            <a:off x="1715709" y="1676710"/>
            <a:ext cx="3101951" cy="4811958"/>
          </a:xfrm>
          <a:prstGeom prst="rect">
            <a:avLst/>
          </a:prstGeom>
        </p:spPr>
      </p:pic>
      <p:pic>
        <p:nvPicPr>
          <p:cNvPr id="9" name="Image 8" descr="Une image contenant texte, capture d’écran, diagramme, ligne&#10;&#10;Description générée automatiquement">
            <a:extLst>
              <a:ext uri="{FF2B5EF4-FFF2-40B4-BE49-F238E27FC236}">
                <a16:creationId xmlns:a16="http://schemas.microsoft.com/office/drawing/2014/main" id="{5CD652EA-ABAB-6EDF-2C4C-1171C31C62E9}"/>
              </a:ext>
            </a:extLst>
          </p:cNvPr>
          <p:cNvPicPr>
            <a:picLocks noChangeAspect="1"/>
          </p:cNvPicPr>
          <p:nvPr/>
        </p:nvPicPr>
        <p:blipFill>
          <a:blip r:embed="rId3">
            <a:extLst>
              <a:ext uri="{28A0092B-C50C-407E-A947-70E740481C1C}">
                <a14:useLocalDpi xmlns:a14="http://schemas.microsoft.com/office/drawing/2010/main" val="0"/>
              </a:ext>
            </a:extLst>
          </a:blip>
          <a:srcRect l="50751" r="-641" b="7128"/>
          <a:stretch/>
        </p:blipFill>
        <p:spPr>
          <a:xfrm>
            <a:off x="7419833" y="1676710"/>
            <a:ext cx="3101951" cy="4811958"/>
          </a:xfrm>
          <a:prstGeom prst="rect">
            <a:avLst/>
          </a:prstGeom>
        </p:spPr>
      </p:pic>
      <p:sp>
        <p:nvSpPr>
          <p:cNvPr id="10" name="Rectangle 9">
            <a:extLst>
              <a:ext uri="{FF2B5EF4-FFF2-40B4-BE49-F238E27FC236}">
                <a16:creationId xmlns:a16="http://schemas.microsoft.com/office/drawing/2014/main" id="{2517F3AE-96D5-7725-32ED-0F95975CC707}"/>
              </a:ext>
            </a:extLst>
          </p:cNvPr>
          <p:cNvSpPr/>
          <p:nvPr/>
        </p:nvSpPr>
        <p:spPr>
          <a:xfrm>
            <a:off x="4798724" y="2000880"/>
            <a:ext cx="1474060" cy="43771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97F4A0A-43CE-D09D-3515-7EA824A9403F}"/>
              </a:ext>
            </a:extLst>
          </p:cNvPr>
          <p:cNvSpPr/>
          <p:nvPr/>
        </p:nvSpPr>
        <p:spPr>
          <a:xfrm>
            <a:off x="6146042" y="2000880"/>
            <a:ext cx="1189630" cy="43771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DAA5981-5877-505E-5E39-7E27A72E3273}"/>
              </a:ext>
            </a:extLst>
          </p:cNvPr>
          <p:cNvSpPr/>
          <p:nvPr/>
        </p:nvSpPr>
        <p:spPr>
          <a:xfrm>
            <a:off x="1214413" y="4082689"/>
            <a:ext cx="9763173" cy="27755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F240051-F7BA-6675-3ECF-13645A4EB62A}"/>
              </a:ext>
            </a:extLst>
          </p:cNvPr>
          <p:cNvSpPr/>
          <p:nvPr/>
        </p:nvSpPr>
        <p:spPr>
          <a:xfrm>
            <a:off x="1637235" y="1642340"/>
            <a:ext cx="363963" cy="358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1A7BA78-D3B3-3E37-70AE-96B6FAD34570}"/>
              </a:ext>
            </a:extLst>
          </p:cNvPr>
          <p:cNvSpPr/>
          <p:nvPr/>
        </p:nvSpPr>
        <p:spPr>
          <a:xfrm>
            <a:off x="1631548" y="4088085"/>
            <a:ext cx="363963" cy="358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445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B369F-22F7-8262-FFFF-C6E95FC1479C}"/>
            </a:ext>
          </a:extLst>
        </p:cNvPr>
        <p:cNvGrpSpPr/>
        <p:nvPr/>
      </p:nvGrpSpPr>
      <p:grpSpPr>
        <a:xfrm>
          <a:off x="0" y="0"/>
          <a:ext cx="0" cy="0"/>
          <a:chOff x="0" y="0"/>
          <a:chExt cx="0" cy="0"/>
        </a:xfrm>
      </p:grpSpPr>
      <p:pic>
        <p:nvPicPr>
          <p:cNvPr id="11" name="Image 10" descr="Une image contenant texte, diagramme, capture d’écran, conception&#10;&#10;Description générée automatiquement">
            <a:extLst>
              <a:ext uri="{FF2B5EF4-FFF2-40B4-BE49-F238E27FC236}">
                <a16:creationId xmlns:a16="http://schemas.microsoft.com/office/drawing/2014/main" id="{7AE53B58-12FC-1954-4E8E-0DFEEFA1DBD5}"/>
              </a:ext>
            </a:extLst>
          </p:cNvPr>
          <p:cNvPicPr>
            <a:picLocks noChangeAspect="1"/>
          </p:cNvPicPr>
          <p:nvPr/>
        </p:nvPicPr>
        <p:blipFill>
          <a:blip r:embed="rId3">
            <a:extLst>
              <a:ext uri="{28A0092B-C50C-407E-A947-70E740481C1C}">
                <a14:useLocalDpi xmlns:a14="http://schemas.microsoft.com/office/drawing/2010/main" val="0"/>
              </a:ext>
            </a:extLst>
          </a:blip>
          <a:srcRect t="46748" r="51968" b="440"/>
          <a:stretch/>
        </p:blipFill>
        <p:spPr>
          <a:xfrm>
            <a:off x="7309432" y="1568371"/>
            <a:ext cx="3512133" cy="5145431"/>
          </a:xfrm>
          <a:prstGeom prst="rect">
            <a:avLst/>
          </a:prstGeom>
        </p:spPr>
      </p:pic>
      <p:sp>
        <p:nvSpPr>
          <p:cNvPr id="2" name="Titre 1">
            <a:extLst>
              <a:ext uri="{FF2B5EF4-FFF2-40B4-BE49-F238E27FC236}">
                <a16:creationId xmlns:a16="http://schemas.microsoft.com/office/drawing/2014/main" id="{3C9DC0EE-850C-8D98-2110-509C4AABEF26}"/>
              </a:ext>
            </a:extLst>
          </p:cNvPr>
          <p:cNvSpPr>
            <a:spLocks noGrp="1"/>
          </p:cNvSpPr>
          <p:nvPr>
            <p:ph type="title"/>
          </p:nvPr>
        </p:nvSpPr>
        <p:spPr/>
        <p:txBody>
          <a:bodyPr>
            <a:normAutofit/>
          </a:bodyPr>
          <a:lstStyle/>
          <a:p>
            <a:pPr algn="ctr"/>
            <a:r>
              <a:rPr lang="en-US" dirty="0"/>
              <a:t>Variability in pairwise correlations </a:t>
            </a:r>
            <a:br>
              <a:rPr lang="en-US" dirty="0"/>
            </a:br>
            <a:r>
              <a:rPr lang="en-US" dirty="0"/>
              <a:t>is neuromodulation-dependent</a:t>
            </a:r>
          </a:p>
        </p:txBody>
      </p:sp>
      <p:pic>
        <p:nvPicPr>
          <p:cNvPr id="5" name="Image 4" descr="Une image contenant texte, diagramme, capture d’écran, conception&#10;&#10;Description générée automatiquement">
            <a:extLst>
              <a:ext uri="{FF2B5EF4-FFF2-40B4-BE49-F238E27FC236}">
                <a16:creationId xmlns:a16="http://schemas.microsoft.com/office/drawing/2014/main" id="{3B4BF21B-743F-B78D-D086-996B99FA1D4F}"/>
              </a:ext>
            </a:extLst>
          </p:cNvPr>
          <p:cNvPicPr>
            <a:picLocks noChangeAspect="1"/>
          </p:cNvPicPr>
          <p:nvPr/>
        </p:nvPicPr>
        <p:blipFill>
          <a:blip r:embed="rId4">
            <a:extLst>
              <a:ext uri="{28A0092B-C50C-407E-A947-70E740481C1C}">
                <a14:useLocalDpi xmlns:a14="http://schemas.microsoft.com/office/drawing/2010/main" val="0"/>
              </a:ext>
            </a:extLst>
          </a:blip>
          <a:srcRect r="50154" b="59275"/>
          <a:stretch/>
        </p:blipFill>
        <p:spPr>
          <a:xfrm>
            <a:off x="1121063" y="1947857"/>
            <a:ext cx="3761507" cy="4094964"/>
          </a:xfrm>
          <a:prstGeom prst="rect">
            <a:avLst/>
          </a:prstGeom>
        </p:spPr>
      </p:pic>
      <p:sp>
        <p:nvSpPr>
          <p:cNvPr id="3" name="ZoneTexte 2">
            <a:extLst>
              <a:ext uri="{FF2B5EF4-FFF2-40B4-BE49-F238E27FC236}">
                <a16:creationId xmlns:a16="http://schemas.microsoft.com/office/drawing/2014/main" id="{3F828A3E-7247-97AC-0516-D809EE3111D6}"/>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22</a:t>
            </a:r>
          </a:p>
        </p:txBody>
      </p:sp>
      <p:pic>
        <p:nvPicPr>
          <p:cNvPr id="4" name="Image 3" descr="Une image contenant texte, diagramme, capture d’écran, conception&#10;&#10;Description générée automatiquement">
            <a:extLst>
              <a:ext uri="{FF2B5EF4-FFF2-40B4-BE49-F238E27FC236}">
                <a16:creationId xmlns:a16="http://schemas.microsoft.com/office/drawing/2014/main" id="{03ECFB56-9C55-EC03-F269-AE7EBE90544C}"/>
              </a:ext>
            </a:extLst>
          </p:cNvPr>
          <p:cNvPicPr>
            <a:picLocks noChangeAspect="1"/>
          </p:cNvPicPr>
          <p:nvPr/>
        </p:nvPicPr>
        <p:blipFill>
          <a:blip r:embed="rId4">
            <a:extLst>
              <a:ext uri="{28A0092B-C50C-407E-A947-70E740481C1C}">
                <a14:useLocalDpi xmlns:a14="http://schemas.microsoft.com/office/drawing/2010/main" val="0"/>
              </a:ext>
            </a:extLst>
          </a:blip>
          <a:srcRect t="40617" b="54182"/>
          <a:stretch/>
        </p:blipFill>
        <p:spPr>
          <a:xfrm>
            <a:off x="6926" y="6298686"/>
            <a:ext cx="5989783" cy="415116"/>
          </a:xfrm>
          <a:prstGeom prst="rect">
            <a:avLst/>
          </a:prstGeom>
        </p:spPr>
      </p:pic>
      <p:sp>
        <p:nvSpPr>
          <p:cNvPr id="9" name="Rectangle 8">
            <a:extLst>
              <a:ext uri="{FF2B5EF4-FFF2-40B4-BE49-F238E27FC236}">
                <a16:creationId xmlns:a16="http://schemas.microsoft.com/office/drawing/2014/main" id="{3F4A6C65-AEE3-4ED6-58C7-2A51B5B7C3D5}"/>
              </a:ext>
            </a:extLst>
          </p:cNvPr>
          <p:cNvSpPr/>
          <p:nvPr/>
        </p:nvSpPr>
        <p:spPr>
          <a:xfrm>
            <a:off x="7315645" y="4345295"/>
            <a:ext cx="3761505" cy="24248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81C48BC-FCBF-562B-A267-96D32A954147}"/>
              </a:ext>
            </a:extLst>
          </p:cNvPr>
          <p:cNvSpPr/>
          <p:nvPr/>
        </p:nvSpPr>
        <p:spPr>
          <a:xfrm>
            <a:off x="1006472" y="1842507"/>
            <a:ext cx="363963" cy="358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C38F1F-2F14-6CB0-1F27-556EB66832FB}"/>
              </a:ext>
            </a:extLst>
          </p:cNvPr>
          <p:cNvSpPr/>
          <p:nvPr/>
        </p:nvSpPr>
        <p:spPr>
          <a:xfrm>
            <a:off x="7219169" y="1539593"/>
            <a:ext cx="363963" cy="358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e 20">
            <a:extLst>
              <a:ext uri="{FF2B5EF4-FFF2-40B4-BE49-F238E27FC236}">
                <a16:creationId xmlns:a16="http://schemas.microsoft.com/office/drawing/2014/main" id="{B686D37C-AFBE-CDEB-AC2A-930CE510051B}"/>
              </a:ext>
            </a:extLst>
          </p:cNvPr>
          <p:cNvGrpSpPr/>
          <p:nvPr/>
        </p:nvGrpSpPr>
        <p:grpSpPr>
          <a:xfrm>
            <a:off x="5068047" y="3195703"/>
            <a:ext cx="2196253" cy="1983367"/>
            <a:chOff x="5066369" y="3280686"/>
            <a:chExt cx="2196253" cy="1983367"/>
          </a:xfrm>
        </p:grpSpPr>
        <p:sp>
          <p:nvSpPr>
            <p:cNvPr id="8" name="Ellipse 7">
              <a:extLst>
                <a:ext uri="{FF2B5EF4-FFF2-40B4-BE49-F238E27FC236}">
                  <a16:creationId xmlns:a16="http://schemas.microsoft.com/office/drawing/2014/main" id="{22F7244D-D886-4AB5-9C81-E2ECEEBE7AEC}"/>
                </a:ext>
              </a:extLst>
            </p:cNvPr>
            <p:cNvSpPr/>
            <p:nvPr/>
          </p:nvSpPr>
          <p:spPr>
            <a:xfrm>
              <a:off x="5642725" y="3685714"/>
              <a:ext cx="1079803" cy="1080428"/>
            </a:xfrm>
            <a:prstGeom prst="ellipse">
              <a:avLst/>
            </a:prstGeom>
            <a:solidFill>
              <a:srgbClr val="DAE8F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Neuron</a:t>
              </a:r>
              <a:endParaRPr lang="en-US" sz="2000" dirty="0">
                <a:solidFill>
                  <a:schemeClr val="tx1"/>
                </a:solidFill>
              </a:endParaRPr>
            </a:p>
          </p:txBody>
        </p:sp>
        <p:sp>
          <p:nvSpPr>
            <p:cNvPr id="12" name="Forme libre : forme 11">
              <a:extLst>
                <a:ext uri="{FF2B5EF4-FFF2-40B4-BE49-F238E27FC236}">
                  <a16:creationId xmlns:a16="http://schemas.microsoft.com/office/drawing/2014/main" id="{B7CB0F8A-DDDF-056E-0B85-65A13F85EAA5}"/>
                </a:ext>
              </a:extLst>
            </p:cNvPr>
            <p:cNvSpPr/>
            <p:nvPr/>
          </p:nvSpPr>
          <p:spPr>
            <a:xfrm>
              <a:off x="6265012" y="3280686"/>
              <a:ext cx="741165" cy="710043"/>
            </a:xfrm>
            <a:custGeom>
              <a:avLst/>
              <a:gdLst>
                <a:gd name="connsiteX0" fmla="*/ 0 w 1482601"/>
                <a:gd name="connsiteY0" fmla="*/ 745269 h 1419524"/>
                <a:gd name="connsiteX1" fmla="*/ 572655 w 1482601"/>
                <a:gd name="connsiteY1" fmla="*/ 80251 h 1419524"/>
                <a:gd name="connsiteX2" fmla="*/ 1228437 w 1482601"/>
                <a:gd name="connsiteY2" fmla="*/ 71014 h 1419524"/>
                <a:gd name="connsiteX3" fmla="*/ 1468582 w 1482601"/>
                <a:gd name="connsiteY3" fmla="*/ 615960 h 1419524"/>
                <a:gd name="connsiteX4" fmla="*/ 858982 w 1482601"/>
                <a:gd name="connsiteY4" fmla="*/ 1419524 h 1419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601" h="1419524">
                  <a:moveTo>
                    <a:pt x="0" y="745269"/>
                  </a:moveTo>
                  <a:cubicBezTo>
                    <a:pt x="183958" y="468948"/>
                    <a:pt x="367916" y="192627"/>
                    <a:pt x="572655" y="80251"/>
                  </a:cubicBezTo>
                  <a:cubicBezTo>
                    <a:pt x="777395" y="-32125"/>
                    <a:pt x="1079116" y="-18271"/>
                    <a:pt x="1228437" y="71014"/>
                  </a:cubicBezTo>
                  <a:cubicBezTo>
                    <a:pt x="1377758" y="160299"/>
                    <a:pt x="1530158" y="391208"/>
                    <a:pt x="1468582" y="615960"/>
                  </a:cubicBezTo>
                  <a:cubicBezTo>
                    <a:pt x="1407006" y="840712"/>
                    <a:pt x="1132994" y="1130118"/>
                    <a:pt x="858982" y="1419524"/>
                  </a:cubicBezTo>
                </a:path>
              </a:pathLst>
            </a:custGeom>
            <a:ln w="28575">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3" name="ZoneTexte 12">
              <a:extLst>
                <a:ext uri="{FF2B5EF4-FFF2-40B4-BE49-F238E27FC236}">
                  <a16:creationId xmlns:a16="http://schemas.microsoft.com/office/drawing/2014/main" id="{87FC8BC0-223A-B6F9-665A-608926690D4C}"/>
                </a:ext>
              </a:extLst>
            </p:cNvPr>
            <p:cNvSpPr txBox="1"/>
            <p:nvPr/>
          </p:nvSpPr>
          <p:spPr>
            <a:xfrm>
              <a:off x="6450105" y="3378017"/>
              <a:ext cx="544845" cy="276999"/>
            </a:xfrm>
            <a:prstGeom prst="rect">
              <a:avLst/>
            </a:prstGeom>
            <a:noFill/>
          </p:spPr>
          <p:txBody>
            <a:bodyPr wrap="square" rtlCol="0">
              <a:spAutoFit/>
            </a:bodyPr>
            <a:lstStyle/>
            <a:p>
              <a:pPr algn="ctr"/>
              <a:r>
                <a:rPr lang="en-US" sz="1200" dirty="0"/>
                <a:t>Fast</a:t>
              </a:r>
            </a:p>
          </p:txBody>
        </p:sp>
        <p:sp>
          <p:nvSpPr>
            <p:cNvPr id="14" name="Forme libre : forme 13">
              <a:extLst>
                <a:ext uri="{FF2B5EF4-FFF2-40B4-BE49-F238E27FC236}">
                  <a16:creationId xmlns:a16="http://schemas.microsoft.com/office/drawing/2014/main" id="{233C0AFA-636C-341B-D5F6-CAEA19193C51}"/>
                </a:ext>
              </a:extLst>
            </p:cNvPr>
            <p:cNvSpPr/>
            <p:nvPr/>
          </p:nvSpPr>
          <p:spPr>
            <a:xfrm rot="5400000">
              <a:off x="6334803" y="4318120"/>
              <a:ext cx="927324" cy="928315"/>
            </a:xfrm>
            <a:custGeom>
              <a:avLst/>
              <a:gdLst>
                <a:gd name="connsiteX0" fmla="*/ 0 w 1482601"/>
                <a:gd name="connsiteY0" fmla="*/ 745269 h 1419524"/>
                <a:gd name="connsiteX1" fmla="*/ 572655 w 1482601"/>
                <a:gd name="connsiteY1" fmla="*/ 80251 h 1419524"/>
                <a:gd name="connsiteX2" fmla="*/ 1228437 w 1482601"/>
                <a:gd name="connsiteY2" fmla="*/ 71014 h 1419524"/>
                <a:gd name="connsiteX3" fmla="*/ 1468582 w 1482601"/>
                <a:gd name="connsiteY3" fmla="*/ 615960 h 1419524"/>
                <a:gd name="connsiteX4" fmla="*/ 858982 w 1482601"/>
                <a:gd name="connsiteY4" fmla="*/ 1419524 h 1419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601" h="1419524">
                  <a:moveTo>
                    <a:pt x="0" y="745269"/>
                  </a:moveTo>
                  <a:cubicBezTo>
                    <a:pt x="183958" y="468948"/>
                    <a:pt x="367916" y="192627"/>
                    <a:pt x="572655" y="80251"/>
                  </a:cubicBezTo>
                  <a:cubicBezTo>
                    <a:pt x="777395" y="-32125"/>
                    <a:pt x="1079116" y="-18271"/>
                    <a:pt x="1228437" y="71014"/>
                  </a:cubicBezTo>
                  <a:cubicBezTo>
                    <a:pt x="1377758" y="160299"/>
                    <a:pt x="1530158" y="391208"/>
                    <a:pt x="1468582" y="615960"/>
                  </a:cubicBezTo>
                  <a:cubicBezTo>
                    <a:pt x="1407006" y="840712"/>
                    <a:pt x="1132994" y="1130118"/>
                    <a:pt x="858982" y="1419524"/>
                  </a:cubicBezTo>
                </a:path>
              </a:pathLst>
            </a:custGeom>
            <a:noFill/>
            <a:ln w="28575">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ZoneTexte 14">
              <a:extLst>
                <a:ext uri="{FF2B5EF4-FFF2-40B4-BE49-F238E27FC236}">
                  <a16:creationId xmlns:a16="http://schemas.microsoft.com/office/drawing/2014/main" id="{6B164A0F-7EFD-0396-958E-E22D85E4BC22}"/>
                </a:ext>
              </a:extLst>
            </p:cNvPr>
            <p:cNvSpPr txBox="1"/>
            <p:nvPr/>
          </p:nvSpPr>
          <p:spPr>
            <a:xfrm>
              <a:off x="6607932" y="4530622"/>
              <a:ext cx="544845" cy="276999"/>
            </a:xfrm>
            <a:prstGeom prst="rect">
              <a:avLst/>
            </a:prstGeom>
            <a:noFill/>
          </p:spPr>
          <p:txBody>
            <a:bodyPr wrap="square" rtlCol="0">
              <a:spAutoFit/>
            </a:bodyPr>
            <a:lstStyle/>
            <a:p>
              <a:pPr algn="ctr"/>
              <a:r>
                <a:rPr lang="en-US" sz="1200" dirty="0"/>
                <a:t>Slow</a:t>
              </a:r>
            </a:p>
          </p:txBody>
        </p:sp>
        <p:sp>
          <p:nvSpPr>
            <p:cNvPr id="16" name="Forme libre : forme 15">
              <a:extLst>
                <a:ext uri="{FF2B5EF4-FFF2-40B4-BE49-F238E27FC236}">
                  <a16:creationId xmlns:a16="http://schemas.microsoft.com/office/drawing/2014/main" id="{CA27EE80-AEE9-092F-1BF0-C955EB5DE65B}"/>
                </a:ext>
              </a:extLst>
            </p:cNvPr>
            <p:cNvSpPr/>
            <p:nvPr/>
          </p:nvSpPr>
          <p:spPr>
            <a:xfrm rot="12432333">
              <a:off x="5066369" y="4175601"/>
              <a:ext cx="741165" cy="710043"/>
            </a:xfrm>
            <a:custGeom>
              <a:avLst/>
              <a:gdLst>
                <a:gd name="connsiteX0" fmla="*/ 0 w 1482601"/>
                <a:gd name="connsiteY0" fmla="*/ 745269 h 1419524"/>
                <a:gd name="connsiteX1" fmla="*/ 572655 w 1482601"/>
                <a:gd name="connsiteY1" fmla="*/ 80251 h 1419524"/>
                <a:gd name="connsiteX2" fmla="*/ 1228437 w 1482601"/>
                <a:gd name="connsiteY2" fmla="*/ 71014 h 1419524"/>
                <a:gd name="connsiteX3" fmla="*/ 1468582 w 1482601"/>
                <a:gd name="connsiteY3" fmla="*/ 615960 h 1419524"/>
                <a:gd name="connsiteX4" fmla="*/ 858982 w 1482601"/>
                <a:gd name="connsiteY4" fmla="*/ 1419524 h 1419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601" h="1419524">
                  <a:moveTo>
                    <a:pt x="0" y="745269"/>
                  </a:moveTo>
                  <a:cubicBezTo>
                    <a:pt x="183958" y="468948"/>
                    <a:pt x="367916" y="192627"/>
                    <a:pt x="572655" y="80251"/>
                  </a:cubicBezTo>
                  <a:cubicBezTo>
                    <a:pt x="777395" y="-32125"/>
                    <a:pt x="1079116" y="-18271"/>
                    <a:pt x="1228437" y="71014"/>
                  </a:cubicBezTo>
                  <a:cubicBezTo>
                    <a:pt x="1377758" y="160299"/>
                    <a:pt x="1530158" y="391208"/>
                    <a:pt x="1468582" y="615960"/>
                  </a:cubicBezTo>
                  <a:cubicBezTo>
                    <a:pt x="1407006" y="840712"/>
                    <a:pt x="1132994" y="1130118"/>
                    <a:pt x="858982" y="1419524"/>
                  </a:cubicBezTo>
                </a:path>
              </a:pathLst>
            </a:custGeom>
            <a:ln w="28575">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 name="ZoneTexte 16">
              <a:extLst>
                <a:ext uri="{FF2B5EF4-FFF2-40B4-BE49-F238E27FC236}">
                  <a16:creationId xmlns:a16="http://schemas.microsoft.com/office/drawing/2014/main" id="{7A99DFB6-B0E0-2425-8F81-6982398360B0}"/>
                </a:ext>
              </a:extLst>
            </p:cNvPr>
            <p:cNvSpPr txBox="1"/>
            <p:nvPr/>
          </p:nvSpPr>
          <p:spPr>
            <a:xfrm>
              <a:off x="5080330" y="4318907"/>
              <a:ext cx="615396" cy="461665"/>
            </a:xfrm>
            <a:prstGeom prst="rect">
              <a:avLst/>
            </a:prstGeom>
            <a:noFill/>
          </p:spPr>
          <p:txBody>
            <a:bodyPr wrap="square" rtlCol="0">
              <a:spAutoFit/>
            </a:bodyPr>
            <a:lstStyle/>
            <a:p>
              <a:pPr algn="ctr"/>
              <a:r>
                <a:rPr lang="en-US" sz="1200" dirty="0"/>
                <a:t>Ultraslow</a:t>
              </a:r>
              <a:endParaRPr lang="en-US" sz="2000" dirty="0"/>
            </a:p>
          </p:txBody>
        </p:sp>
        <p:sp>
          <p:nvSpPr>
            <p:cNvPr id="18" name="ZoneTexte 17">
              <a:extLst>
                <a:ext uri="{FF2B5EF4-FFF2-40B4-BE49-F238E27FC236}">
                  <a16:creationId xmlns:a16="http://schemas.microsoft.com/office/drawing/2014/main" id="{3284E693-2732-E048-F991-B05BBDD4E9B0}"/>
                </a:ext>
              </a:extLst>
            </p:cNvPr>
            <p:cNvSpPr txBox="1"/>
            <p:nvPr/>
          </p:nvSpPr>
          <p:spPr>
            <a:xfrm>
              <a:off x="6559312" y="4668846"/>
              <a:ext cx="331408" cy="369332"/>
            </a:xfrm>
            <a:prstGeom prst="rect">
              <a:avLst/>
            </a:prstGeom>
            <a:noFill/>
          </p:spPr>
          <p:txBody>
            <a:bodyPr wrap="square" rtlCol="0">
              <a:spAutoFit/>
            </a:bodyPr>
            <a:lstStyle/>
            <a:p>
              <a:r>
                <a:rPr lang="en-US" b="1" dirty="0">
                  <a:solidFill>
                    <a:srgbClr val="969696"/>
                  </a:solidFill>
                </a:rPr>
                <a:t>-</a:t>
              </a:r>
              <a:endParaRPr lang="en-US" b="1" dirty="0">
                <a:solidFill>
                  <a:srgbClr val="FFCC00"/>
                </a:solidFill>
              </a:endParaRPr>
            </a:p>
          </p:txBody>
        </p:sp>
        <p:sp>
          <p:nvSpPr>
            <p:cNvPr id="19" name="ZoneTexte 18">
              <a:extLst>
                <a:ext uri="{FF2B5EF4-FFF2-40B4-BE49-F238E27FC236}">
                  <a16:creationId xmlns:a16="http://schemas.microsoft.com/office/drawing/2014/main" id="{7E31C7E6-ED62-02DF-8326-18AC6B064823}"/>
                </a:ext>
              </a:extLst>
            </p:cNvPr>
            <p:cNvSpPr txBox="1"/>
            <p:nvPr/>
          </p:nvSpPr>
          <p:spPr>
            <a:xfrm>
              <a:off x="6915229" y="4696539"/>
              <a:ext cx="331408" cy="369332"/>
            </a:xfrm>
            <a:prstGeom prst="rect">
              <a:avLst/>
            </a:prstGeom>
            <a:noFill/>
          </p:spPr>
          <p:txBody>
            <a:bodyPr wrap="square" rtlCol="0">
              <a:spAutoFit/>
            </a:bodyPr>
            <a:lstStyle/>
            <a:p>
              <a:r>
                <a:rPr lang="en-US" b="1" dirty="0">
                  <a:solidFill>
                    <a:srgbClr val="F37F7A"/>
                  </a:solidFill>
                </a:rPr>
                <a:t>+</a:t>
              </a:r>
              <a:endParaRPr lang="en-US" b="1" dirty="0">
                <a:solidFill>
                  <a:srgbClr val="FFCC00"/>
                </a:solidFill>
              </a:endParaRPr>
            </a:p>
          </p:txBody>
        </p:sp>
        <p:sp>
          <p:nvSpPr>
            <p:cNvPr id="20" name="ZoneTexte 19">
              <a:extLst>
                <a:ext uri="{FF2B5EF4-FFF2-40B4-BE49-F238E27FC236}">
                  <a16:creationId xmlns:a16="http://schemas.microsoft.com/office/drawing/2014/main" id="{31FF41D1-A201-685A-D097-C7C33ADBE6CE}"/>
                </a:ext>
              </a:extLst>
            </p:cNvPr>
            <p:cNvSpPr txBox="1"/>
            <p:nvPr/>
          </p:nvSpPr>
          <p:spPr>
            <a:xfrm>
              <a:off x="6670675" y="4894721"/>
              <a:ext cx="464050" cy="369332"/>
            </a:xfrm>
            <a:prstGeom prst="rect">
              <a:avLst/>
            </a:prstGeom>
            <a:noFill/>
          </p:spPr>
          <p:txBody>
            <a:bodyPr wrap="square" rtlCol="0">
              <a:spAutoFit/>
            </a:bodyPr>
            <a:lstStyle/>
            <a:p>
              <a:r>
                <a:rPr lang="en-US" b="1" dirty="0">
                  <a:solidFill>
                    <a:srgbClr val="FFCC00"/>
                  </a:solidFill>
                </a:rPr>
                <a:t>++</a:t>
              </a:r>
            </a:p>
          </p:txBody>
        </p:sp>
      </p:grpSp>
    </p:spTree>
    <p:extLst>
      <p:ext uri="{BB962C8B-B14F-4D97-AF65-F5344CB8AC3E}">
        <p14:creationId xmlns:p14="http://schemas.microsoft.com/office/powerpoint/2010/main" val="30136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8C58E9-63A3-6219-5687-DAFD75A54D94}"/>
              </a:ext>
            </a:extLst>
          </p:cNvPr>
          <p:cNvSpPr>
            <a:spLocks noGrp="1"/>
          </p:cNvSpPr>
          <p:nvPr>
            <p:ph type="title"/>
          </p:nvPr>
        </p:nvSpPr>
        <p:spPr/>
        <p:txBody>
          <a:bodyPr anchor="t"/>
          <a:lstStyle/>
          <a:p>
            <a:pPr algn="ctr"/>
            <a:r>
              <a:rPr lang="en-US" dirty="0"/>
              <a:t>Neuronal activity is highly modulated</a:t>
            </a:r>
          </a:p>
        </p:txBody>
      </p:sp>
      <p:pic>
        <p:nvPicPr>
          <p:cNvPr id="5" name="Image 4" descr="Une image contenant flèche&#10;&#10;Description générée automatiquement">
            <a:extLst>
              <a:ext uri="{FF2B5EF4-FFF2-40B4-BE49-F238E27FC236}">
                <a16:creationId xmlns:a16="http://schemas.microsoft.com/office/drawing/2014/main" id="{D891954A-BB9E-9AD1-33A7-9E935EDE873F}"/>
              </a:ext>
            </a:extLst>
          </p:cNvPr>
          <p:cNvPicPr>
            <a:picLocks noChangeAspect="1"/>
          </p:cNvPicPr>
          <p:nvPr/>
        </p:nvPicPr>
        <p:blipFill rotWithShape="1">
          <a:blip r:embed="rId3"/>
          <a:srcRect l="3033" t="3534" r="77296" b="76371"/>
          <a:stretch/>
        </p:blipFill>
        <p:spPr>
          <a:xfrm>
            <a:off x="808529" y="1990874"/>
            <a:ext cx="3655413" cy="1059824"/>
          </a:xfrm>
          <a:prstGeom prst="rect">
            <a:avLst/>
          </a:prstGeom>
          <a:solidFill>
            <a:srgbClr val="FFFFFF">
              <a:shade val="85000"/>
            </a:srgbClr>
          </a:solidFill>
          <a:ln w="19050" cap="sq">
            <a:noFill/>
            <a:miter lim="800000"/>
          </a:ln>
          <a:effectLst/>
        </p:spPr>
      </p:pic>
      <p:pic>
        <p:nvPicPr>
          <p:cNvPr id="7" name="Image 6" descr="Une image contenant flèche&#10;&#10;Description générée automatiquement">
            <a:extLst>
              <a:ext uri="{FF2B5EF4-FFF2-40B4-BE49-F238E27FC236}">
                <a16:creationId xmlns:a16="http://schemas.microsoft.com/office/drawing/2014/main" id="{841DDFAC-1045-A7A9-03AF-498556E4E47F}"/>
              </a:ext>
            </a:extLst>
          </p:cNvPr>
          <p:cNvPicPr>
            <a:picLocks noChangeAspect="1"/>
          </p:cNvPicPr>
          <p:nvPr/>
        </p:nvPicPr>
        <p:blipFill rotWithShape="1">
          <a:blip r:embed="rId3"/>
          <a:srcRect l="22493" t="3705" r="57836" b="76200"/>
          <a:stretch/>
        </p:blipFill>
        <p:spPr>
          <a:xfrm>
            <a:off x="7937865" y="1992346"/>
            <a:ext cx="3654000" cy="1059414"/>
          </a:xfrm>
          <a:prstGeom prst="rect">
            <a:avLst/>
          </a:prstGeom>
          <a:solidFill>
            <a:srgbClr val="FFFFFF">
              <a:shade val="85000"/>
            </a:srgbClr>
          </a:solidFill>
          <a:ln w="19050" cap="sq">
            <a:noFill/>
            <a:miter lim="800000"/>
          </a:ln>
          <a:effectLst/>
        </p:spPr>
      </p:pic>
      <p:pic>
        <p:nvPicPr>
          <p:cNvPr id="8" name="Image 7" descr="Une image contenant flèche&#10;&#10;Description générée automatiquement">
            <a:extLst>
              <a:ext uri="{FF2B5EF4-FFF2-40B4-BE49-F238E27FC236}">
                <a16:creationId xmlns:a16="http://schemas.microsoft.com/office/drawing/2014/main" id="{ED8D85C4-5AD0-AACE-46D1-B9DEE03CA60E}"/>
              </a:ext>
            </a:extLst>
          </p:cNvPr>
          <p:cNvPicPr>
            <a:picLocks noChangeAspect="1"/>
          </p:cNvPicPr>
          <p:nvPr/>
        </p:nvPicPr>
        <p:blipFill rotWithShape="1">
          <a:blip r:embed="rId3"/>
          <a:srcRect l="79901" t="4299" r="428" b="75606"/>
          <a:stretch/>
        </p:blipFill>
        <p:spPr>
          <a:xfrm>
            <a:off x="7937865" y="3442876"/>
            <a:ext cx="3654000" cy="1059414"/>
          </a:xfrm>
          <a:prstGeom prst="rect">
            <a:avLst/>
          </a:prstGeom>
          <a:solidFill>
            <a:srgbClr val="FFFFFF">
              <a:shade val="85000"/>
            </a:srgbClr>
          </a:solidFill>
          <a:ln w="19050" cap="sq">
            <a:noFill/>
            <a:miter lim="800000"/>
          </a:ln>
          <a:effectLst/>
        </p:spPr>
      </p:pic>
      <p:pic>
        <p:nvPicPr>
          <p:cNvPr id="9" name="Image 8" descr="Une image contenant flèche&#10;&#10;Description générée automatiquement">
            <a:extLst>
              <a:ext uri="{FF2B5EF4-FFF2-40B4-BE49-F238E27FC236}">
                <a16:creationId xmlns:a16="http://schemas.microsoft.com/office/drawing/2014/main" id="{D0755B1E-031E-38CC-BA30-A4C9E09610B7}"/>
              </a:ext>
            </a:extLst>
          </p:cNvPr>
          <p:cNvPicPr>
            <a:picLocks noChangeAspect="1"/>
          </p:cNvPicPr>
          <p:nvPr/>
        </p:nvPicPr>
        <p:blipFill rotWithShape="1">
          <a:blip r:embed="rId3"/>
          <a:srcRect l="41647" t="56951" r="38682" b="22954"/>
          <a:stretch/>
        </p:blipFill>
        <p:spPr>
          <a:xfrm>
            <a:off x="7937865" y="4894673"/>
            <a:ext cx="3654000" cy="1059414"/>
          </a:xfrm>
          <a:prstGeom prst="rect">
            <a:avLst/>
          </a:prstGeom>
          <a:solidFill>
            <a:srgbClr val="FFFFFF">
              <a:shade val="85000"/>
            </a:srgbClr>
          </a:solidFill>
          <a:ln w="19050" cap="sq">
            <a:noFill/>
            <a:miter lim="800000"/>
          </a:ln>
          <a:effectLst/>
        </p:spPr>
      </p:pic>
      <p:pic>
        <p:nvPicPr>
          <p:cNvPr id="10" name="Image 9">
            <a:extLst>
              <a:ext uri="{FF2B5EF4-FFF2-40B4-BE49-F238E27FC236}">
                <a16:creationId xmlns:a16="http://schemas.microsoft.com/office/drawing/2014/main" id="{A11925D1-253E-06CF-70FC-0DEE92970F0C}"/>
              </a:ext>
            </a:extLst>
          </p:cNvPr>
          <p:cNvPicPr>
            <a:picLocks noChangeAspect="1"/>
          </p:cNvPicPr>
          <p:nvPr/>
        </p:nvPicPr>
        <p:blipFill>
          <a:blip r:embed="rId4"/>
          <a:stretch>
            <a:fillRect/>
          </a:stretch>
        </p:blipFill>
        <p:spPr>
          <a:xfrm>
            <a:off x="171424" y="3365258"/>
            <a:ext cx="4929623" cy="3450737"/>
          </a:xfrm>
          <a:prstGeom prst="rect">
            <a:avLst/>
          </a:prstGeom>
        </p:spPr>
      </p:pic>
      <p:sp>
        <p:nvSpPr>
          <p:cNvPr id="11" name="ZoneTexte 10">
            <a:extLst>
              <a:ext uri="{FF2B5EF4-FFF2-40B4-BE49-F238E27FC236}">
                <a16:creationId xmlns:a16="http://schemas.microsoft.com/office/drawing/2014/main" id="{2C00CEE9-65AF-4CD2-FE42-8A90CC40876A}"/>
              </a:ext>
            </a:extLst>
          </p:cNvPr>
          <p:cNvSpPr txBox="1"/>
          <p:nvPr/>
        </p:nvSpPr>
        <p:spPr>
          <a:xfrm>
            <a:off x="1494266" y="3441251"/>
            <a:ext cx="2283933" cy="400110"/>
          </a:xfrm>
          <a:prstGeom prst="rect">
            <a:avLst/>
          </a:prstGeom>
          <a:noFill/>
        </p:spPr>
        <p:txBody>
          <a:bodyPr wrap="square" rtlCol="0">
            <a:spAutoFit/>
          </a:bodyPr>
          <a:lstStyle/>
          <a:p>
            <a:pPr algn="ctr"/>
            <a:r>
              <a:rPr lang="en-US" sz="2000" dirty="0"/>
              <a:t>Neuromodulation</a:t>
            </a:r>
          </a:p>
        </p:txBody>
      </p:sp>
      <p:sp>
        <p:nvSpPr>
          <p:cNvPr id="12" name="ZoneTexte 11">
            <a:extLst>
              <a:ext uri="{FF2B5EF4-FFF2-40B4-BE49-F238E27FC236}">
                <a16:creationId xmlns:a16="http://schemas.microsoft.com/office/drawing/2014/main" id="{3D9B1B2F-F66E-D57E-6B5A-7EC96B3E0334}"/>
              </a:ext>
            </a:extLst>
          </p:cNvPr>
          <p:cNvSpPr txBox="1"/>
          <p:nvPr/>
        </p:nvSpPr>
        <p:spPr>
          <a:xfrm>
            <a:off x="1655955" y="1557721"/>
            <a:ext cx="1960559" cy="400110"/>
          </a:xfrm>
          <a:prstGeom prst="rect">
            <a:avLst/>
          </a:prstGeom>
          <a:noFill/>
        </p:spPr>
        <p:txBody>
          <a:bodyPr wrap="square" rtlCol="0">
            <a:spAutoFit/>
          </a:bodyPr>
          <a:lstStyle/>
          <a:p>
            <a:pPr algn="ctr"/>
            <a:r>
              <a:rPr lang="en-US" sz="2000" dirty="0"/>
              <a:t>Control activity</a:t>
            </a:r>
          </a:p>
        </p:txBody>
      </p:sp>
      <p:cxnSp>
        <p:nvCxnSpPr>
          <p:cNvPr id="13" name="Connecteur droit avec flèche 12">
            <a:extLst>
              <a:ext uri="{FF2B5EF4-FFF2-40B4-BE49-F238E27FC236}">
                <a16:creationId xmlns:a16="http://schemas.microsoft.com/office/drawing/2014/main" id="{7530A915-5E97-0573-6879-A9101EF4E003}"/>
              </a:ext>
            </a:extLst>
          </p:cNvPr>
          <p:cNvCxnSpPr>
            <a:cxnSpLocks/>
            <a:stCxn id="5" idx="3"/>
            <a:endCxn id="7" idx="1"/>
          </p:cNvCxnSpPr>
          <p:nvPr/>
        </p:nvCxnSpPr>
        <p:spPr>
          <a:xfrm>
            <a:off x="4463942" y="2520786"/>
            <a:ext cx="3473923" cy="12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7A28416E-9917-0161-B7AB-722FAE5ABA29}"/>
              </a:ext>
            </a:extLst>
          </p:cNvPr>
          <p:cNvCxnSpPr>
            <a:cxnSpLocks/>
            <a:stCxn id="5" idx="3"/>
            <a:endCxn id="8" idx="1"/>
          </p:cNvCxnSpPr>
          <p:nvPr/>
        </p:nvCxnSpPr>
        <p:spPr>
          <a:xfrm>
            <a:off x="4463942" y="2520786"/>
            <a:ext cx="3473923" cy="14517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AAA4194B-AC73-5ECF-22CE-B81689DF4FBF}"/>
              </a:ext>
            </a:extLst>
          </p:cNvPr>
          <p:cNvCxnSpPr>
            <a:cxnSpLocks/>
            <a:stCxn id="5" idx="3"/>
            <a:endCxn id="9" idx="1"/>
          </p:cNvCxnSpPr>
          <p:nvPr/>
        </p:nvCxnSpPr>
        <p:spPr>
          <a:xfrm>
            <a:off x="4463942" y="2520786"/>
            <a:ext cx="3473923" cy="29035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2BE6BDE0-4671-0CC0-BA42-E12BD5FFE4E4}"/>
              </a:ext>
            </a:extLst>
          </p:cNvPr>
          <p:cNvSpPr txBox="1"/>
          <p:nvPr/>
        </p:nvSpPr>
        <p:spPr>
          <a:xfrm>
            <a:off x="8784584" y="1553500"/>
            <a:ext cx="1960559" cy="400110"/>
          </a:xfrm>
          <a:prstGeom prst="rect">
            <a:avLst/>
          </a:prstGeom>
          <a:noFill/>
        </p:spPr>
        <p:txBody>
          <a:bodyPr wrap="square" rtlCol="0">
            <a:spAutoFit/>
          </a:bodyPr>
          <a:lstStyle/>
          <a:p>
            <a:pPr algn="ctr"/>
            <a:r>
              <a:rPr lang="en-US" sz="2000" dirty="0"/>
              <a:t>Pilocarpine</a:t>
            </a:r>
          </a:p>
        </p:txBody>
      </p:sp>
      <p:sp>
        <p:nvSpPr>
          <p:cNvPr id="54" name="ZoneTexte 53">
            <a:extLst>
              <a:ext uri="{FF2B5EF4-FFF2-40B4-BE49-F238E27FC236}">
                <a16:creationId xmlns:a16="http://schemas.microsoft.com/office/drawing/2014/main" id="{A5D1F5BC-A9B0-77E9-8AFA-08942DDA6FC1}"/>
              </a:ext>
            </a:extLst>
          </p:cNvPr>
          <p:cNvSpPr txBox="1"/>
          <p:nvPr/>
        </p:nvSpPr>
        <p:spPr>
          <a:xfrm>
            <a:off x="8784585" y="3185040"/>
            <a:ext cx="1960559" cy="400110"/>
          </a:xfrm>
          <a:prstGeom prst="rect">
            <a:avLst/>
          </a:prstGeom>
          <a:noFill/>
        </p:spPr>
        <p:txBody>
          <a:bodyPr wrap="square" rtlCol="0">
            <a:spAutoFit/>
          </a:bodyPr>
          <a:lstStyle/>
          <a:p>
            <a:pPr algn="ctr"/>
            <a:r>
              <a:rPr lang="en-US" sz="2000" dirty="0"/>
              <a:t>Dopamine</a:t>
            </a:r>
          </a:p>
        </p:txBody>
      </p:sp>
      <p:sp>
        <p:nvSpPr>
          <p:cNvPr id="55" name="ZoneTexte 54">
            <a:extLst>
              <a:ext uri="{FF2B5EF4-FFF2-40B4-BE49-F238E27FC236}">
                <a16:creationId xmlns:a16="http://schemas.microsoft.com/office/drawing/2014/main" id="{0C740ED5-7BC3-ADF8-C406-A53AD98520A1}"/>
              </a:ext>
            </a:extLst>
          </p:cNvPr>
          <p:cNvSpPr txBox="1"/>
          <p:nvPr/>
        </p:nvSpPr>
        <p:spPr>
          <a:xfrm>
            <a:off x="7775252" y="4498426"/>
            <a:ext cx="3979224" cy="400110"/>
          </a:xfrm>
          <a:prstGeom prst="rect">
            <a:avLst/>
          </a:prstGeom>
          <a:noFill/>
        </p:spPr>
        <p:txBody>
          <a:bodyPr wrap="square" rtlCol="0">
            <a:spAutoFit/>
          </a:bodyPr>
          <a:lstStyle/>
          <a:p>
            <a:pPr algn="ctr"/>
            <a:r>
              <a:rPr lang="fr-BE" sz="2000" dirty="0" err="1"/>
              <a:t>Crustacean</a:t>
            </a:r>
            <a:r>
              <a:rPr lang="fr-BE" sz="2000" dirty="0"/>
              <a:t> </a:t>
            </a:r>
            <a:r>
              <a:rPr lang="fr-BE" sz="2000" dirty="0" err="1"/>
              <a:t>Cardioactive</a:t>
            </a:r>
            <a:r>
              <a:rPr lang="fr-BE" sz="2000" dirty="0"/>
              <a:t> Peptide</a:t>
            </a:r>
            <a:endParaRPr lang="en-US" sz="2000" dirty="0"/>
          </a:p>
        </p:txBody>
      </p:sp>
      <p:sp>
        <p:nvSpPr>
          <p:cNvPr id="57" name="ZoneTexte 56">
            <a:extLst>
              <a:ext uri="{FF2B5EF4-FFF2-40B4-BE49-F238E27FC236}">
                <a16:creationId xmlns:a16="http://schemas.microsoft.com/office/drawing/2014/main" id="{B30A39BC-E6FD-3E79-357E-B75F3E8521C8}"/>
              </a:ext>
            </a:extLst>
          </p:cNvPr>
          <p:cNvSpPr txBox="1"/>
          <p:nvPr/>
        </p:nvSpPr>
        <p:spPr>
          <a:xfrm>
            <a:off x="8554606" y="6086911"/>
            <a:ext cx="2420514" cy="400110"/>
          </a:xfrm>
          <a:prstGeom prst="rect">
            <a:avLst/>
          </a:prstGeom>
          <a:noFill/>
        </p:spPr>
        <p:txBody>
          <a:bodyPr wrap="square" rtlCol="0">
            <a:spAutoFit/>
          </a:bodyPr>
          <a:lstStyle/>
          <a:p>
            <a:pPr algn="ctr"/>
            <a:r>
              <a:rPr lang="en-US" sz="2000" dirty="0">
                <a:solidFill>
                  <a:schemeClr val="bg1">
                    <a:lumMod val="65000"/>
                  </a:schemeClr>
                </a:solidFill>
              </a:rPr>
              <a:t>Marder, 2012</a:t>
            </a:r>
          </a:p>
        </p:txBody>
      </p:sp>
      <p:sp>
        <p:nvSpPr>
          <p:cNvPr id="3" name="ZoneTexte 2">
            <a:extLst>
              <a:ext uri="{FF2B5EF4-FFF2-40B4-BE49-F238E27FC236}">
                <a16:creationId xmlns:a16="http://schemas.microsoft.com/office/drawing/2014/main" id="{ED69AC93-E5FA-13BC-7710-105A6B43CDF9}"/>
              </a:ext>
            </a:extLst>
          </p:cNvPr>
          <p:cNvSpPr txBox="1"/>
          <p:nvPr/>
        </p:nvSpPr>
        <p:spPr>
          <a:xfrm>
            <a:off x="11459740" y="6488668"/>
            <a:ext cx="732260" cy="369332"/>
          </a:xfrm>
          <a:prstGeom prst="rect">
            <a:avLst/>
          </a:prstGeom>
          <a:noFill/>
        </p:spPr>
        <p:txBody>
          <a:bodyPr wrap="square" rtlCol="0">
            <a:spAutoFit/>
          </a:bodyPr>
          <a:lstStyle/>
          <a:p>
            <a:pPr algn="r"/>
            <a:r>
              <a:rPr lang="en-US" dirty="0">
                <a:solidFill>
                  <a:schemeClr val="tx1">
                    <a:lumMod val="50000"/>
                    <a:lumOff val="50000"/>
                  </a:schemeClr>
                </a:solidFill>
              </a:rPr>
              <a:t>2</a:t>
            </a:r>
          </a:p>
        </p:txBody>
      </p:sp>
    </p:spTree>
    <p:extLst>
      <p:ext uri="{BB962C8B-B14F-4D97-AF65-F5344CB8AC3E}">
        <p14:creationId xmlns:p14="http://schemas.microsoft.com/office/powerpoint/2010/main" val="337329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4" grpId="0"/>
      <p:bldP spid="55" grpId="0"/>
      <p:bldP spid="5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B980E0-A47E-A369-4E66-D6D551392224}"/>
              </a:ext>
            </a:extLst>
          </p:cNvPr>
          <p:cNvSpPr>
            <a:spLocks noGrp="1"/>
          </p:cNvSpPr>
          <p:nvPr>
            <p:ph type="title"/>
          </p:nvPr>
        </p:nvSpPr>
        <p:spPr/>
        <p:txBody>
          <a:bodyPr>
            <a:normAutofit/>
          </a:bodyPr>
          <a:lstStyle/>
          <a:p>
            <a:pPr algn="ctr"/>
            <a:r>
              <a:rPr lang="en-US" sz="4000" dirty="0"/>
              <a:t>A simple indirect rule for robust neuromodulation</a:t>
            </a:r>
          </a:p>
        </p:txBody>
      </p:sp>
      <p:pic>
        <p:nvPicPr>
          <p:cNvPr id="6" name="Image 5" descr="Une image contenant texte, capture d’écran, diagramme, ligne&#10;&#10;Description générée automatiquement">
            <a:extLst>
              <a:ext uri="{FF2B5EF4-FFF2-40B4-BE49-F238E27FC236}">
                <a16:creationId xmlns:a16="http://schemas.microsoft.com/office/drawing/2014/main" id="{034B9009-C283-D0AA-2581-17E58FB58E9D}"/>
              </a:ext>
            </a:extLst>
          </p:cNvPr>
          <p:cNvPicPr>
            <a:picLocks noChangeAspect="1"/>
          </p:cNvPicPr>
          <p:nvPr/>
        </p:nvPicPr>
        <p:blipFill>
          <a:blip r:embed="rId3">
            <a:extLst>
              <a:ext uri="{28A0092B-C50C-407E-A947-70E740481C1C}">
                <a14:useLocalDpi xmlns:a14="http://schemas.microsoft.com/office/drawing/2010/main" val="0"/>
              </a:ext>
            </a:extLst>
          </a:blip>
          <a:srcRect b="-906"/>
          <a:stretch/>
        </p:blipFill>
        <p:spPr>
          <a:xfrm>
            <a:off x="3134156" y="1339420"/>
            <a:ext cx="5923688" cy="5500516"/>
          </a:xfrm>
          <a:prstGeom prst="rect">
            <a:avLst/>
          </a:prstGeom>
        </p:spPr>
      </p:pic>
      <p:sp>
        <p:nvSpPr>
          <p:cNvPr id="3" name="ZoneTexte 2">
            <a:extLst>
              <a:ext uri="{FF2B5EF4-FFF2-40B4-BE49-F238E27FC236}">
                <a16:creationId xmlns:a16="http://schemas.microsoft.com/office/drawing/2014/main" id="{76F5924E-6C9C-B090-94EA-348E324B6AD8}"/>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23</a:t>
            </a:r>
          </a:p>
        </p:txBody>
      </p:sp>
    </p:spTree>
    <p:extLst>
      <p:ext uri="{BB962C8B-B14F-4D97-AF65-F5344CB8AC3E}">
        <p14:creationId xmlns:p14="http://schemas.microsoft.com/office/powerpoint/2010/main" val="215549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7CFAC-D05E-D3C2-14FC-92A4F840ECB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F2D1FFF-AD67-8E34-0DB3-FAAE681FE617}"/>
              </a:ext>
            </a:extLst>
          </p:cNvPr>
          <p:cNvSpPr>
            <a:spLocks noGrp="1"/>
          </p:cNvSpPr>
          <p:nvPr>
            <p:ph type="title"/>
          </p:nvPr>
        </p:nvSpPr>
        <p:spPr/>
        <p:txBody>
          <a:bodyPr>
            <a:normAutofit/>
          </a:bodyPr>
          <a:lstStyle/>
          <a:p>
            <a:pPr algn="ctr"/>
            <a:r>
              <a:rPr lang="en-US" sz="4000" dirty="0"/>
              <a:t>A simple indirect rule for robust neuromodulation</a:t>
            </a:r>
          </a:p>
        </p:txBody>
      </p:sp>
      <p:pic>
        <p:nvPicPr>
          <p:cNvPr id="6" name="Image 5" descr="Une image contenant texte, capture d’écran, diagramme, ligne&#10;&#10;Description générée automatiquement">
            <a:extLst>
              <a:ext uri="{FF2B5EF4-FFF2-40B4-BE49-F238E27FC236}">
                <a16:creationId xmlns:a16="http://schemas.microsoft.com/office/drawing/2014/main" id="{C5C1A33C-148D-8B17-F282-6B4CE6593E13}"/>
              </a:ext>
            </a:extLst>
          </p:cNvPr>
          <p:cNvPicPr>
            <a:picLocks noChangeAspect="1"/>
          </p:cNvPicPr>
          <p:nvPr/>
        </p:nvPicPr>
        <p:blipFill>
          <a:blip r:embed="rId3">
            <a:extLst>
              <a:ext uri="{28A0092B-C50C-407E-A947-70E740481C1C}">
                <a14:useLocalDpi xmlns:a14="http://schemas.microsoft.com/office/drawing/2010/main" val="0"/>
              </a:ext>
            </a:extLst>
          </a:blip>
          <a:srcRect b="-906"/>
          <a:stretch/>
        </p:blipFill>
        <p:spPr>
          <a:xfrm>
            <a:off x="172312" y="1339420"/>
            <a:ext cx="5923688" cy="5500516"/>
          </a:xfrm>
          <a:prstGeom prst="rect">
            <a:avLst/>
          </a:prstGeom>
        </p:spPr>
      </p:pic>
      <p:sp>
        <p:nvSpPr>
          <p:cNvPr id="3" name="ZoneTexte 2">
            <a:extLst>
              <a:ext uri="{FF2B5EF4-FFF2-40B4-BE49-F238E27FC236}">
                <a16:creationId xmlns:a16="http://schemas.microsoft.com/office/drawing/2014/main" id="{926BA0E2-D05A-5B49-65A3-FC6789F56024}"/>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23</a:t>
            </a:r>
          </a:p>
        </p:txBody>
      </p:sp>
      <p:pic>
        <p:nvPicPr>
          <p:cNvPr id="7" name="Image 6" descr="Une image contenant texte, capture d’écran, Police, diagramme&#10;&#10;Description générée automatiquement">
            <a:extLst>
              <a:ext uri="{FF2B5EF4-FFF2-40B4-BE49-F238E27FC236}">
                <a16:creationId xmlns:a16="http://schemas.microsoft.com/office/drawing/2014/main" id="{B130C634-014F-F22A-B572-F4892613DC15}"/>
              </a:ext>
            </a:extLst>
          </p:cNvPr>
          <p:cNvPicPr>
            <a:picLocks noChangeAspect="1"/>
          </p:cNvPicPr>
          <p:nvPr/>
        </p:nvPicPr>
        <p:blipFill>
          <a:blip r:embed="rId4">
            <a:extLst>
              <a:ext uri="{28A0092B-C50C-407E-A947-70E740481C1C}">
                <a14:useLocalDpi xmlns:a14="http://schemas.microsoft.com/office/drawing/2010/main" val="0"/>
              </a:ext>
            </a:extLst>
          </a:blip>
          <a:srcRect l="15684" t="46513" r="11714"/>
          <a:stretch/>
        </p:blipFill>
        <p:spPr>
          <a:xfrm>
            <a:off x="6484958" y="1901217"/>
            <a:ext cx="5534730" cy="4370274"/>
          </a:xfrm>
          <a:prstGeom prst="rect">
            <a:avLst/>
          </a:prstGeom>
        </p:spPr>
      </p:pic>
      <p:sp>
        <p:nvSpPr>
          <p:cNvPr id="8" name="ZoneTexte 7">
            <a:extLst>
              <a:ext uri="{FF2B5EF4-FFF2-40B4-BE49-F238E27FC236}">
                <a16:creationId xmlns:a16="http://schemas.microsoft.com/office/drawing/2014/main" id="{A52E31BC-30EC-EE0E-82EA-392B9C663620}"/>
              </a:ext>
            </a:extLst>
          </p:cNvPr>
          <p:cNvSpPr txBox="1"/>
          <p:nvPr/>
        </p:nvSpPr>
        <p:spPr>
          <a:xfrm>
            <a:off x="8042066" y="6324147"/>
            <a:ext cx="2420514" cy="400110"/>
          </a:xfrm>
          <a:prstGeom prst="rect">
            <a:avLst/>
          </a:prstGeom>
          <a:noFill/>
        </p:spPr>
        <p:txBody>
          <a:bodyPr wrap="square" rtlCol="0">
            <a:spAutoFit/>
          </a:bodyPr>
          <a:lstStyle/>
          <a:p>
            <a:pPr algn="ctr"/>
            <a:r>
              <a:rPr lang="en-US" sz="2000" dirty="0">
                <a:solidFill>
                  <a:schemeClr val="bg1">
                    <a:lumMod val="65000"/>
                  </a:schemeClr>
                </a:solidFill>
              </a:rPr>
              <a:t>Marder et al., 2014</a:t>
            </a:r>
          </a:p>
        </p:txBody>
      </p:sp>
      <p:sp>
        <p:nvSpPr>
          <p:cNvPr id="10" name="Rectangle 9">
            <a:extLst>
              <a:ext uri="{FF2B5EF4-FFF2-40B4-BE49-F238E27FC236}">
                <a16:creationId xmlns:a16="http://schemas.microsoft.com/office/drawing/2014/main" id="{37FD3AE1-C48E-82BB-0DC3-E76973F5134C}"/>
              </a:ext>
            </a:extLst>
          </p:cNvPr>
          <p:cNvSpPr/>
          <p:nvPr/>
        </p:nvSpPr>
        <p:spPr>
          <a:xfrm>
            <a:off x="9639301" y="4412776"/>
            <a:ext cx="1824818" cy="15785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descr="Une image contenant diagramme, capture d’écran, texte, ligne&#10;&#10;Description générée automatiquement">
            <a:extLst>
              <a:ext uri="{FF2B5EF4-FFF2-40B4-BE49-F238E27FC236}">
                <a16:creationId xmlns:a16="http://schemas.microsoft.com/office/drawing/2014/main" id="{DA9FC377-E06D-D27D-1547-C6F1D7DA89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6081" y="4669277"/>
            <a:ext cx="1892427" cy="1514423"/>
          </a:xfrm>
          <a:prstGeom prst="rect">
            <a:avLst/>
          </a:prstGeom>
        </p:spPr>
      </p:pic>
      <p:sp>
        <p:nvSpPr>
          <p:cNvPr id="11" name="ZoneTexte 10">
            <a:extLst>
              <a:ext uri="{FF2B5EF4-FFF2-40B4-BE49-F238E27FC236}">
                <a16:creationId xmlns:a16="http://schemas.microsoft.com/office/drawing/2014/main" id="{795D6FBF-DEEF-1D25-7E2E-0189A801B9D5}"/>
              </a:ext>
            </a:extLst>
          </p:cNvPr>
          <p:cNvSpPr txBox="1"/>
          <p:nvPr/>
        </p:nvSpPr>
        <p:spPr>
          <a:xfrm>
            <a:off x="9916618" y="4271385"/>
            <a:ext cx="1270184" cy="400110"/>
          </a:xfrm>
          <a:prstGeom prst="rect">
            <a:avLst/>
          </a:prstGeom>
          <a:noFill/>
        </p:spPr>
        <p:txBody>
          <a:bodyPr wrap="square" rtlCol="0">
            <a:spAutoFit/>
          </a:bodyPr>
          <a:lstStyle/>
          <a:p>
            <a:pPr algn="ctr"/>
            <a:r>
              <a:rPr lang="en-US" sz="2000" dirty="0"/>
              <a:t>Our rule</a:t>
            </a:r>
          </a:p>
        </p:txBody>
      </p:sp>
      <p:cxnSp>
        <p:nvCxnSpPr>
          <p:cNvPr id="13" name="Connecteur droit avec flèche 12">
            <a:extLst>
              <a:ext uri="{FF2B5EF4-FFF2-40B4-BE49-F238E27FC236}">
                <a16:creationId xmlns:a16="http://schemas.microsoft.com/office/drawing/2014/main" id="{9CBC4F4F-A1BC-1AAD-9B48-664FBAC8D852}"/>
              </a:ext>
            </a:extLst>
          </p:cNvPr>
          <p:cNvCxnSpPr/>
          <p:nvPr/>
        </p:nvCxnSpPr>
        <p:spPr>
          <a:xfrm>
            <a:off x="8562886" y="3067940"/>
            <a:ext cx="1119499" cy="155960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necteur droit avec flèche 13">
            <a:extLst>
              <a:ext uri="{FF2B5EF4-FFF2-40B4-BE49-F238E27FC236}">
                <a16:creationId xmlns:a16="http://schemas.microsoft.com/office/drawing/2014/main" id="{C23056BB-1DDC-7A36-0347-4AB098ACF878}"/>
              </a:ext>
            </a:extLst>
          </p:cNvPr>
          <p:cNvCxnSpPr>
            <a:cxnSpLocks/>
          </p:cNvCxnSpPr>
          <p:nvPr/>
        </p:nvCxnSpPr>
        <p:spPr>
          <a:xfrm flipV="1">
            <a:off x="8609888" y="4789918"/>
            <a:ext cx="1072497" cy="56402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698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B0303-39A3-43F8-6321-98DF43D618CA}"/>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5C1AB7C6-23D1-BA4E-9D34-9C203CD109AC}"/>
              </a:ext>
            </a:extLst>
          </p:cNvPr>
          <p:cNvSpPr txBox="1"/>
          <p:nvPr/>
        </p:nvSpPr>
        <p:spPr>
          <a:xfrm>
            <a:off x="239898" y="2164607"/>
            <a:ext cx="5395047" cy="1477328"/>
          </a:xfrm>
          <a:prstGeom prst="rect">
            <a:avLst/>
          </a:prstGeom>
          <a:noFill/>
        </p:spPr>
        <p:txBody>
          <a:bodyPr wrap="square" rtlCol="0">
            <a:spAutoFit/>
          </a:bodyPr>
          <a:lstStyle/>
          <a:p>
            <a:pPr algn="ctr"/>
            <a:r>
              <a:rPr lang="en-US" sz="3000" b="1" dirty="0"/>
              <a:t>How can neuromodulation be reliable in a degenerate population ?</a:t>
            </a:r>
          </a:p>
        </p:txBody>
      </p:sp>
      <p:sp>
        <p:nvSpPr>
          <p:cNvPr id="3" name="ZoneTexte 2">
            <a:extLst>
              <a:ext uri="{FF2B5EF4-FFF2-40B4-BE49-F238E27FC236}">
                <a16:creationId xmlns:a16="http://schemas.microsoft.com/office/drawing/2014/main" id="{1EAE6BC3-F25E-241B-3CA2-A6959CE4C6FE}"/>
              </a:ext>
            </a:extLst>
          </p:cNvPr>
          <p:cNvSpPr txBox="1"/>
          <p:nvPr/>
        </p:nvSpPr>
        <p:spPr>
          <a:xfrm>
            <a:off x="11459740" y="6488668"/>
            <a:ext cx="732260" cy="369332"/>
          </a:xfrm>
          <a:prstGeom prst="rect">
            <a:avLst/>
          </a:prstGeom>
          <a:noFill/>
        </p:spPr>
        <p:txBody>
          <a:bodyPr wrap="square" rtlCol="0">
            <a:spAutoFit/>
          </a:bodyPr>
          <a:lstStyle/>
          <a:p>
            <a:pPr algn="r"/>
            <a:r>
              <a:rPr lang="en-US" dirty="0">
                <a:solidFill>
                  <a:schemeClr val="tx1">
                    <a:lumMod val="50000"/>
                    <a:lumOff val="50000"/>
                  </a:schemeClr>
                </a:solidFill>
              </a:rPr>
              <a:t>24</a:t>
            </a:r>
          </a:p>
        </p:txBody>
      </p:sp>
      <p:sp>
        <p:nvSpPr>
          <p:cNvPr id="7" name="ZoneTexte 6">
            <a:extLst>
              <a:ext uri="{FF2B5EF4-FFF2-40B4-BE49-F238E27FC236}">
                <a16:creationId xmlns:a16="http://schemas.microsoft.com/office/drawing/2014/main" id="{F7DEFCCF-DF83-6DD4-0B86-017F61657FBA}"/>
              </a:ext>
            </a:extLst>
          </p:cNvPr>
          <p:cNvSpPr txBox="1"/>
          <p:nvPr/>
        </p:nvSpPr>
        <p:spPr>
          <a:xfrm>
            <a:off x="6256524" y="944682"/>
            <a:ext cx="5395047" cy="1015663"/>
          </a:xfrm>
          <a:prstGeom prst="rect">
            <a:avLst/>
          </a:prstGeom>
          <a:noFill/>
        </p:spPr>
        <p:txBody>
          <a:bodyPr wrap="square" rtlCol="0">
            <a:spAutoFit/>
          </a:bodyPr>
          <a:lstStyle/>
          <a:p>
            <a:pPr algn="ctr"/>
            <a:r>
              <a:rPr lang="en-US" sz="3000" b="1" dirty="0">
                <a:solidFill>
                  <a:schemeClr val="bg2">
                    <a:lumMod val="75000"/>
                  </a:schemeClr>
                </a:solidFill>
              </a:rPr>
              <a:t>I. Is there any structure in neuronal degeneracy ?</a:t>
            </a:r>
          </a:p>
        </p:txBody>
      </p:sp>
      <p:cxnSp>
        <p:nvCxnSpPr>
          <p:cNvPr id="10" name="Connecteur droit 9">
            <a:extLst>
              <a:ext uri="{FF2B5EF4-FFF2-40B4-BE49-F238E27FC236}">
                <a16:creationId xmlns:a16="http://schemas.microsoft.com/office/drawing/2014/main" id="{4AC31F23-51A2-EC68-293C-C24137357E45}"/>
              </a:ext>
            </a:extLst>
          </p:cNvPr>
          <p:cNvCxnSpPr>
            <a:cxnSpLocks/>
          </p:cNvCxnSpPr>
          <p:nvPr/>
        </p:nvCxnSpPr>
        <p:spPr>
          <a:xfrm flipV="1">
            <a:off x="5570290" y="1431984"/>
            <a:ext cx="1038225" cy="942398"/>
          </a:xfrm>
          <a:prstGeom prst="line">
            <a:avLst/>
          </a:prstGeom>
          <a:ln w="28575">
            <a:solidFill>
              <a:schemeClr val="bg2">
                <a:lumMod val="75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8" name="Connecteur droit 7">
            <a:extLst>
              <a:ext uri="{FF2B5EF4-FFF2-40B4-BE49-F238E27FC236}">
                <a16:creationId xmlns:a16="http://schemas.microsoft.com/office/drawing/2014/main" id="{72F6107E-5F2A-8D83-DEC8-0D9ED64441A0}"/>
              </a:ext>
            </a:extLst>
          </p:cNvPr>
          <p:cNvCxnSpPr>
            <a:cxnSpLocks/>
            <a:stCxn id="4" idx="3"/>
          </p:cNvCxnSpPr>
          <p:nvPr/>
        </p:nvCxnSpPr>
        <p:spPr>
          <a:xfrm>
            <a:off x="5634945" y="2903271"/>
            <a:ext cx="794327" cy="0"/>
          </a:xfrm>
          <a:prstGeom prst="line">
            <a:avLst/>
          </a:prstGeom>
          <a:ln w="28575">
            <a:solidFill>
              <a:schemeClr val="tx1"/>
            </a:solidFill>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12" name="ZoneTexte 11">
            <a:extLst>
              <a:ext uri="{FF2B5EF4-FFF2-40B4-BE49-F238E27FC236}">
                <a16:creationId xmlns:a16="http://schemas.microsoft.com/office/drawing/2014/main" id="{C12203D7-495F-34F9-BA0D-20542CE90BFB}"/>
              </a:ext>
            </a:extLst>
          </p:cNvPr>
          <p:cNvSpPr txBox="1"/>
          <p:nvPr/>
        </p:nvSpPr>
        <p:spPr>
          <a:xfrm>
            <a:off x="6179890" y="2164607"/>
            <a:ext cx="5395047" cy="1477328"/>
          </a:xfrm>
          <a:prstGeom prst="rect">
            <a:avLst/>
          </a:prstGeom>
          <a:noFill/>
        </p:spPr>
        <p:txBody>
          <a:bodyPr wrap="square" rtlCol="0">
            <a:spAutoFit/>
          </a:bodyPr>
          <a:lstStyle/>
          <a:p>
            <a:pPr algn="ctr"/>
            <a:r>
              <a:rPr lang="en-US" sz="3000" b="1" dirty="0"/>
              <a:t>II. Is it possible to build a reliable neuromodulation controller ?</a:t>
            </a:r>
          </a:p>
        </p:txBody>
      </p:sp>
      <p:cxnSp>
        <p:nvCxnSpPr>
          <p:cNvPr id="6" name="Connecteur droit 5">
            <a:extLst>
              <a:ext uri="{FF2B5EF4-FFF2-40B4-BE49-F238E27FC236}">
                <a16:creationId xmlns:a16="http://schemas.microsoft.com/office/drawing/2014/main" id="{377323F1-4651-01DB-6C94-67E0E0898C8D}"/>
              </a:ext>
            </a:extLst>
          </p:cNvPr>
          <p:cNvCxnSpPr>
            <a:cxnSpLocks/>
          </p:cNvCxnSpPr>
          <p:nvPr/>
        </p:nvCxnSpPr>
        <p:spPr>
          <a:xfrm>
            <a:off x="5528726" y="3244571"/>
            <a:ext cx="1006764" cy="1154546"/>
          </a:xfrm>
          <a:prstGeom prst="line">
            <a:avLst/>
          </a:prstGeom>
          <a:ln w="28575">
            <a:solidFill>
              <a:schemeClr val="bg2">
                <a:lumMod val="75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9" name="ZoneTexte 8">
            <a:extLst>
              <a:ext uri="{FF2B5EF4-FFF2-40B4-BE49-F238E27FC236}">
                <a16:creationId xmlns:a16="http://schemas.microsoft.com/office/drawing/2014/main" id="{46A5D4ED-1C48-038E-BF77-3AAA1D1F9D04}"/>
              </a:ext>
            </a:extLst>
          </p:cNvPr>
          <p:cNvSpPr txBox="1"/>
          <p:nvPr/>
        </p:nvSpPr>
        <p:spPr>
          <a:xfrm>
            <a:off x="6032108" y="4004292"/>
            <a:ext cx="5395047" cy="1015663"/>
          </a:xfrm>
          <a:prstGeom prst="rect">
            <a:avLst/>
          </a:prstGeom>
          <a:noFill/>
          <a:ln>
            <a:noFill/>
          </a:ln>
        </p:spPr>
        <p:txBody>
          <a:bodyPr wrap="square" rtlCol="0">
            <a:spAutoFit/>
          </a:bodyPr>
          <a:lstStyle/>
          <a:p>
            <a:pPr algn="ctr"/>
            <a:r>
              <a:rPr lang="en-US" sz="3000" b="1" dirty="0">
                <a:solidFill>
                  <a:schemeClr val="bg2">
                    <a:lumMod val="75000"/>
                  </a:schemeClr>
                </a:solidFill>
              </a:rPr>
              <a:t>III. Is it compatible with homeostatic plasticity ?</a:t>
            </a:r>
          </a:p>
        </p:txBody>
      </p:sp>
      <p:sp>
        <p:nvSpPr>
          <p:cNvPr id="15" name="ZoneTexte 14">
            <a:extLst>
              <a:ext uri="{FF2B5EF4-FFF2-40B4-BE49-F238E27FC236}">
                <a16:creationId xmlns:a16="http://schemas.microsoft.com/office/drawing/2014/main" id="{3AEA1F2F-BAF8-18A2-DF13-983487E51F4F}"/>
              </a:ext>
            </a:extLst>
          </p:cNvPr>
          <p:cNvSpPr txBox="1"/>
          <p:nvPr/>
        </p:nvSpPr>
        <p:spPr>
          <a:xfrm>
            <a:off x="838201" y="5965448"/>
            <a:ext cx="10515599" cy="707886"/>
          </a:xfrm>
          <a:prstGeom prst="rect">
            <a:avLst/>
          </a:prstGeom>
          <a:noFill/>
        </p:spPr>
        <p:txBody>
          <a:bodyPr wrap="square" rtlCol="0">
            <a:spAutoFit/>
          </a:bodyPr>
          <a:lstStyle/>
          <a:p>
            <a:pPr algn="ctr"/>
            <a:r>
              <a:rPr lang="en-US" sz="2000" dirty="0">
                <a:solidFill>
                  <a:schemeClr val="bg1">
                    <a:lumMod val="50000"/>
                  </a:schemeClr>
                </a:solidFill>
              </a:rPr>
              <a:t>Fyon, A., Sacré, P., Franci, A., &amp; </a:t>
            </a:r>
            <a:r>
              <a:rPr lang="en-US" sz="2000" dirty="0" err="1">
                <a:solidFill>
                  <a:schemeClr val="bg1">
                    <a:lumMod val="50000"/>
                  </a:schemeClr>
                </a:solidFill>
              </a:rPr>
              <a:t>Drion</a:t>
            </a:r>
            <a:r>
              <a:rPr lang="en-US" sz="2000" dirty="0">
                <a:solidFill>
                  <a:schemeClr val="bg1">
                    <a:lumMod val="50000"/>
                  </a:schemeClr>
                </a:solidFill>
              </a:rPr>
              <a:t>, G. (2023). Reliable neuromodulation from adaptive control of ion channel expression. </a:t>
            </a:r>
            <a:r>
              <a:rPr lang="en-US" sz="2000" i="1" dirty="0">
                <a:solidFill>
                  <a:schemeClr val="bg1">
                    <a:lumMod val="50000"/>
                  </a:schemeClr>
                </a:solidFill>
              </a:rPr>
              <a:t>IFAC-</a:t>
            </a:r>
            <a:r>
              <a:rPr lang="en-US" sz="2000" i="1" dirty="0" err="1">
                <a:solidFill>
                  <a:schemeClr val="bg1">
                    <a:lumMod val="50000"/>
                  </a:schemeClr>
                </a:solidFill>
              </a:rPr>
              <a:t>PapersOnLine</a:t>
            </a:r>
            <a:r>
              <a:rPr lang="en-US" sz="2000" dirty="0">
                <a:solidFill>
                  <a:schemeClr val="bg1">
                    <a:lumMod val="50000"/>
                  </a:schemeClr>
                </a:solidFill>
              </a:rPr>
              <a:t>, 56(2), 458-463.</a:t>
            </a:r>
          </a:p>
        </p:txBody>
      </p:sp>
    </p:spTree>
    <p:extLst>
      <p:ext uri="{BB962C8B-B14F-4D97-AF65-F5344CB8AC3E}">
        <p14:creationId xmlns:p14="http://schemas.microsoft.com/office/powerpoint/2010/main" val="1836037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9A5389-268A-8DB5-7EC3-3B437C23DB69}"/>
              </a:ext>
            </a:extLst>
          </p:cNvPr>
          <p:cNvSpPr>
            <a:spLocks noGrp="1"/>
          </p:cNvSpPr>
          <p:nvPr>
            <p:ph type="title"/>
          </p:nvPr>
        </p:nvSpPr>
        <p:spPr/>
        <p:txBody>
          <a:bodyPr/>
          <a:lstStyle/>
          <a:p>
            <a:pPr algn="ctr"/>
            <a:r>
              <a:rPr lang="en-US" dirty="0"/>
              <a:t>Neuromodulation can be seen as an </a:t>
            </a:r>
            <a:br>
              <a:rPr lang="en-US" dirty="0"/>
            </a:br>
            <a:r>
              <a:rPr lang="en-US" dirty="0"/>
              <a:t>adaptive control problem</a:t>
            </a:r>
          </a:p>
        </p:txBody>
      </p:sp>
      <p:pic>
        <p:nvPicPr>
          <p:cNvPr id="6" name="Image 5" descr="Une image contenant texte, capture d’écran, Police, nombre&#10;&#10;Description générée automatiquement">
            <a:extLst>
              <a:ext uri="{FF2B5EF4-FFF2-40B4-BE49-F238E27FC236}">
                <a16:creationId xmlns:a16="http://schemas.microsoft.com/office/drawing/2014/main" id="{DDE1A549-1C0D-595B-64AC-606521423A2A}"/>
              </a:ext>
            </a:extLst>
          </p:cNvPr>
          <p:cNvPicPr>
            <a:picLocks noChangeAspect="1"/>
          </p:cNvPicPr>
          <p:nvPr/>
        </p:nvPicPr>
        <p:blipFill>
          <a:blip r:embed="rId2"/>
          <a:stretch>
            <a:fillRect/>
          </a:stretch>
        </p:blipFill>
        <p:spPr>
          <a:xfrm>
            <a:off x="2689052" y="3278862"/>
            <a:ext cx="7570352" cy="2116877"/>
          </a:xfrm>
          <a:prstGeom prst="rect">
            <a:avLst/>
          </a:prstGeom>
        </p:spPr>
      </p:pic>
      <p:sp>
        <p:nvSpPr>
          <p:cNvPr id="3" name="ZoneTexte 2">
            <a:extLst>
              <a:ext uri="{FF2B5EF4-FFF2-40B4-BE49-F238E27FC236}">
                <a16:creationId xmlns:a16="http://schemas.microsoft.com/office/drawing/2014/main" id="{E858F194-8DB1-B817-E4F8-C7031DD1F7DA}"/>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25</a:t>
            </a:r>
          </a:p>
        </p:txBody>
      </p:sp>
    </p:spTree>
    <p:extLst>
      <p:ext uri="{BB962C8B-B14F-4D97-AF65-F5344CB8AC3E}">
        <p14:creationId xmlns:p14="http://schemas.microsoft.com/office/powerpoint/2010/main" val="838175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B69BF-CF55-DE42-DF44-CEFA8E303E3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DE9FB46-B0DF-E252-E788-861BB18B0097}"/>
              </a:ext>
            </a:extLst>
          </p:cNvPr>
          <p:cNvSpPr>
            <a:spLocks noGrp="1"/>
          </p:cNvSpPr>
          <p:nvPr>
            <p:ph type="title"/>
          </p:nvPr>
        </p:nvSpPr>
        <p:spPr/>
        <p:txBody>
          <a:bodyPr/>
          <a:lstStyle/>
          <a:p>
            <a:pPr algn="ctr"/>
            <a:r>
              <a:rPr lang="en-US" dirty="0"/>
              <a:t>Neuromodulation can be seen as an </a:t>
            </a:r>
            <a:br>
              <a:rPr lang="en-US" dirty="0"/>
            </a:br>
            <a:r>
              <a:rPr lang="en-US" dirty="0"/>
              <a:t>adaptive control problem</a:t>
            </a:r>
          </a:p>
        </p:txBody>
      </p:sp>
      <p:sp>
        <p:nvSpPr>
          <p:cNvPr id="3" name="ZoneTexte 2">
            <a:extLst>
              <a:ext uri="{FF2B5EF4-FFF2-40B4-BE49-F238E27FC236}">
                <a16:creationId xmlns:a16="http://schemas.microsoft.com/office/drawing/2014/main" id="{131CEB8B-C269-64A2-338C-5571D80F8C05}"/>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25</a:t>
            </a:r>
          </a:p>
        </p:txBody>
      </p:sp>
      <p:pic>
        <p:nvPicPr>
          <p:cNvPr id="5" name="Image 4" descr="Une image contenant texte, capture d’écran, Police, ligne&#10;&#10;Description générée automatiquement">
            <a:extLst>
              <a:ext uri="{FF2B5EF4-FFF2-40B4-BE49-F238E27FC236}">
                <a16:creationId xmlns:a16="http://schemas.microsoft.com/office/drawing/2014/main" id="{4713616B-1CA5-F8B9-0C50-903FE00170C2}"/>
              </a:ext>
            </a:extLst>
          </p:cNvPr>
          <p:cNvPicPr>
            <a:picLocks noChangeAspect="1"/>
          </p:cNvPicPr>
          <p:nvPr/>
        </p:nvPicPr>
        <p:blipFill>
          <a:blip r:embed="rId3"/>
          <a:stretch>
            <a:fillRect/>
          </a:stretch>
        </p:blipFill>
        <p:spPr>
          <a:xfrm>
            <a:off x="1932595" y="2439446"/>
            <a:ext cx="8326809" cy="2843754"/>
          </a:xfrm>
          <a:prstGeom prst="rect">
            <a:avLst/>
          </a:prstGeom>
        </p:spPr>
      </p:pic>
      <p:pic>
        <p:nvPicPr>
          <p:cNvPr id="22" name="Image 21" descr="Une image contenant texte, capture d’écran, diagramme, ligne&#10;&#10;Description générée automatiquement">
            <a:extLst>
              <a:ext uri="{FF2B5EF4-FFF2-40B4-BE49-F238E27FC236}">
                <a16:creationId xmlns:a16="http://schemas.microsoft.com/office/drawing/2014/main" id="{650D4026-05B7-C78B-3443-05F6A65599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3819" y="2555755"/>
            <a:ext cx="8864359" cy="2798023"/>
          </a:xfrm>
          <a:prstGeom prst="rect">
            <a:avLst/>
          </a:prstGeom>
        </p:spPr>
      </p:pic>
      <p:sp>
        <p:nvSpPr>
          <p:cNvPr id="23" name="ZoneTexte 22">
            <a:extLst>
              <a:ext uri="{FF2B5EF4-FFF2-40B4-BE49-F238E27FC236}">
                <a16:creationId xmlns:a16="http://schemas.microsoft.com/office/drawing/2014/main" id="{8C16E7BC-3BDE-61DD-7FC7-03B8FC733EA0}"/>
              </a:ext>
            </a:extLst>
          </p:cNvPr>
          <p:cNvSpPr txBox="1"/>
          <p:nvPr/>
        </p:nvSpPr>
        <p:spPr>
          <a:xfrm>
            <a:off x="1541325" y="3059668"/>
            <a:ext cx="1678822" cy="400110"/>
          </a:xfrm>
          <a:prstGeom prst="rect">
            <a:avLst/>
          </a:prstGeom>
          <a:noFill/>
        </p:spPr>
        <p:txBody>
          <a:bodyPr wrap="square" rtlCol="0">
            <a:spAutoFit/>
          </a:bodyPr>
          <a:lstStyle/>
          <a:p>
            <a:pPr algn="ctr"/>
            <a:r>
              <a:rPr lang="en-US" sz="2000" dirty="0">
                <a:solidFill>
                  <a:srgbClr val="FF0000"/>
                </a:solidFill>
              </a:rPr>
              <a:t>Target activity</a:t>
            </a:r>
          </a:p>
        </p:txBody>
      </p:sp>
      <p:sp>
        <p:nvSpPr>
          <p:cNvPr id="24" name="ZoneTexte 23">
            <a:extLst>
              <a:ext uri="{FF2B5EF4-FFF2-40B4-BE49-F238E27FC236}">
                <a16:creationId xmlns:a16="http://schemas.microsoft.com/office/drawing/2014/main" id="{475F36A2-0105-A732-C3D7-B60F5AA410D2}"/>
              </a:ext>
            </a:extLst>
          </p:cNvPr>
          <p:cNvSpPr txBox="1"/>
          <p:nvPr/>
        </p:nvSpPr>
        <p:spPr>
          <a:xfrm>
            <a:off x="4993528" y="2690336"/>
            <a:ext cx="1813672" cy="400110"/>
          </a:xfrm>
          <a:prstGeom prst="rect">
            <a:avLst/>
          </a:prstGeom>
          <a:noFill/>
        </p:spPr>
        <p:txBody>
          <a:bodyPr wrap="square" rtlCol="0">
            <a:spAutoFit/>
          </a:bodyPr>
          <a:lstStyle/>
          <a:p>
            <a:pPr algn="ctr"/>
            <a:r>
              <a:rPr lang="en-US" sz="2000" dirty="0">
                <a:solidFill>
                  <a:srgbClr val="FF0000"/>
                </a:solidFill>
              </a:rPr>
              <a:t>Actual activity</a:t>
            </a:r>
          </a:p>
        </p:txBody>
      </p:sp>
    </p:spTree>
    <p:extLst>
      <p:ext uri="{BB962C8B-B14F-4D97-AF65-F5344CB8AC3E}">
        <p14:creationId xmlns:p14="http://schemas.microsoft.com/office/powerpoint/2010/main" val="384683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8018B-8E68-C74B-AC61-7A0F871DDFA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34491D3-DA13-A1F2-F468-707974B32028}"/>
              </a:ext>
            </a:extLst>
          </p:cNvPr>
          <p:cNvSpPr>
            <a:spLocks noGrp="1"/>
          </p:cNvSpPr>
          <p:nvPr>
            <p:ph type="title"/>
          </p:nvPr>
        </p:nvSpPr>
        <p:spPr/>
        <p:txBody>
          <a:bodyPr/>
          <a:lstStyle/>
          <a:p>
            <a:pPr algn="ctr"/>
            <a:r>
              <a:rPr lang="en-US" dirty="0"/>
              <a:t>The adaptive controller tunes ion channels </a:t>
            </a:r>
            <a:br>
              <a:rPr lang="en-US" dirty="0"/>
            </a:br>
            <a:r>
              <a:rPr lang="en-US" dirty="0"/>
              <a:t>in a neuron dependent way</a:t>
            </a:r>
          </a:p>
        </p:txBody>
      </p:sp>
      <p:grpSp>
        <p:nvGrpSpPr>
          <p:cNvPr id="15" name="Groupe 14">
            <a:extLst>
              <a:ext uri="{FF2B5EF4-FFF2-40B4-BE49-F238E27FC236}">
                <a16:creationId xmlns:a16="http://schemas.microsoft.com/office/drawing/2014/main" id="{ECCC38D0-0E53-DADC-2227-99A06C38B307}"/>
              </a:ext>
            </a:extLst>
          </p:cNvPr>
          <p:cNvGrpSpPr>
            <a:grpSpLocks noChangeAspect="1"/>
          </p:cNvGrpSpPr>
          <p:nvPr/>
        </p:nvGrpSpPr>
        <p:grpSpPr>
          <a:xfrm>
            <a:off x="752474" y="2081066"/>
            <a:ext cx="4581525" cy="4338193"/>
            <a:chOff x="569432" y="2252517"/>
            <a:chExt cx="3642350" cy="3448899"/>
          </a:xfrm>
        </p:grpSpPr>
        <p:pic>
          <p:nvPicPr>
            <p:cNvPr id="13" name="Image 12">
              <a:extLst>
                <a:ext uri="{FF2B5EF4-FFF2-40B4-BE49-F238E27FC236}">
                  <a16:creationId xmlns:a16="http://schemas.microsoft.com/office/drawing/2014/main" id="{EC0A8A10-4266-9ADB-AFD2-EBF4B6D1759E}"/>
                </a:ext>
              </a:extLst>
            </p:cNvPr>
            <p:cNvPicPr>
              <a:picLocks noChangeAspect="1"/>
            </p:cNvPicPr>
            <p:nvPr/>
          </p:nvPicPr>
          <p:blipFill rotWithShape="1">
            <a:blip r:embed="rId3"/>
            <a:srcRect b="56605"/>
            <a:stretch/>
          </p:blipFill>
          <p:spPr>
            <a:xfrm>
              <a:off x="569432" y="2252517"/>
              <a:ext cx="3639114" cy="2864086"/>
            </a:xfrm>
            <a:prstGeom prst="rect">
              <a:avLst/>
            </a:prstGeom>
            <a:ln w="19050">
              <a:noFill/>
            </a:ln>
          </p:spPr>
        </p:pic>
        <p:pic>
          <p:nvPicPr>
            <p:cNvPr id="14" name="Image 13">
              <a:extLst>
                <a:ext uri="{FF2B5EF4-FFF2-40B4-BE49-F238E27FC236}">
                  <a16:creationId xmlns:a16="http://schemas.microsoft.com/office/drawing/2014/main" id="{DF680AC1-E624-7DF1-1C0C-D1DEA6F0C8B4}"/>
                </a:ext>
              </a:extLst>
            </p:cNvPr>
            <p:cNvPicPr>
              <a:picLocks noChangeAspect="1"/>
            </p:cNvPicPr>
            <p:nvPr/>
          </p:nvPicPr>
          <p:blipFill rotWithShape="1">
            <a:blip r:embed="rId3"/>
            <a:srcRect t="91147"/>
            <a:stretch/>
          </p:blipFill>
          <p:spPr>
            <a:xfrm>
              <a:off x="569432" y="5116603"/>
              <a:ext cx="3642350" cy="584813"/>
            </a:xfrm>
            <a:prstGeom prst="rect">
              <a:avLst/>
            </a:prstGeom>
            <a:ln w="19050">
              <a:noFill/>
            </a:ln>
          </p:spPr>
        </p:pic>
        <p:sp>
          <p:nvSpPr>
            <p:cNvPr id="12" name="Rectangle 11">
              <a:extLst>
                <a:ext uri="{FF2B5EF4-FFF2-40B4-BE49-F238E27FC236}">
                  <a16:creationId xmlns:a16="http://schemas.microsoft.com/office/drawing/2014/main" id="{934A0B9A-55D5-7516-C15F-8D77F860B538}"/>
                </a:ext>
              </a:extLst>
            </p:cNvPr>
            <p:cNvSpPr/>
            <p:nvPr/>
          </p:nvSpPr>
          <p:spPr>
            <a:xfrm>
              <a:off x="569432" y="5036992"/>
              <a:ext cx="3631864" cy="13652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a:p>
          </p:txBody>
        </p:sp>
      </p:grpSp>
      <p:sp>
        <p:nvSpPr>
          <p:cNvPr id="3" name="ZoneTexte 2">
            <a:extLst>
              <a:ext uri="{FF2B5EF4-FFF2-40B4-BE49-F238E27FC236}">
                <a16:creationId xmlns:a16="http://schemas.microsoft.com/office/drawing/2014/main" id="{21B42693-A4B1-4705-3700-3735A19B9BC5}"/>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26</a:t>
            </a:r>
          </a:p>
        </p:txBody>
      </p:sp>
      <p:pic>
        <p:nvPicPr>
          <p:cNvPr id="7" name="Image 6" descr="Une image contenant texte, diagramme, capture d’écran, Tracé&#10;&#10;Description générée automatiquement">
            <a:extLst>
              <a:ext uri="{FF2B5EF4-FFF2-40B4-BE49-F238E27FC236}">
                <a16:creationId xmlns:a16="http://schemas.microsoft.com/office/drawing/2014/main" id="{48D37BED-32DA-0A7E-8AEA-1F685818A9A1}"/>
              </a:ext>
            </a:extLst>
          </p:cNvPr>
          <p:cNvPicPr>
            <a:picLocks noChangeAspect="1"/>
          </p:cNvPicPr>
          <p:nvPr/>
        </p:nvPicPr>
        <p:blipFill>
          <a:blip r:embed="rId4">
            <a:extLst>
              <a:ext uri="{28A0092B-C50C-407E-A947-70E740481C1C}">
                <a14:useLocalDpi xmlns:a14="http://schemas.microsoft.com/office/drawing/2010/main" val="0"/>
              </a:ext>
            </a:extLst>
          </a:blip>
          <a:srcRect b="15251"/>
          <a:stretch/>
        </p:blipFill>
        <p:spPr>
          <a:xfrm>
            <a:off x="6858003" y="1780965"/>
            <a:ext cx="4568335" cy="4202787"/>
          </a:xfrm>
          <a:prstGeom prst="rect">
            <a:avLst/>
          </a:prstGeom>
        </p:spPr>
      </p:pic>
      <p:sp>
        <p:nvSpPr>
          <p:cNvPr id="4" name="ZoneTexte 3">
            <a:extLst>
              <a:ext uri="{FF2B5EF4-FFF2-40B4-BE49-F238E27FC236}">
                <a16:creationId xmlns:a16="http://schemas.microsoft.com/office/drawing/2014/main" id="{E1C94584-0BAA-C71E-6327-25B3F110C880}"/>
              </a:ext>
            </a:extLst>
          </p:cNvPr>
          <p:cNvSpPr txBox="1"/>
          <p:nvPr/>
        </p:nvSpPr>
        <p:spPr>
          <a:xfrm>
            <a:off x="9922151" y="5755242"/>
            <a:ext cx="1813672" cy="400110"/>
          </a:xfrm>
          <a:prstGeom prst="rect">
            <a:avLst/>
          </a:prstGeom>
          <a:noFill/>
        </p:spPr>
        <p:txBody>
          <a:bodyPr wrap="square" rtlCol="0">
            <a:spAutoFit/>
          </a:bodyPr>
          <a:lstStyle/>
          <a:p>
            <a:pPr algn="ctr"/>
            <a:r>
              <a:rPr lang="en-US" sz="2000" dirty="0"/>
              <a:t>N = 200</a:t>
            </a:r>
          </a:p>
        </p:txBody>
      </p:sp>
    </p:spTree>
    <p:extLst>
      <p:ext uri="{BB962C8B-B14F-4D97-AF65-F5344CB8AC3E}">
        <p14:creationId xmlns:p14="http://schemas.microsoft.com/office/powerpoint/2010/main" val="3007509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0F807-DD96-2695-4144-2C96ED2313E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E382C25-D754-31F2-76CF-8D0D1086CBED}"/>
              </a:ext>
            </a:extLst>
          </p:cNvPr>
          <p:cNvSpPr>
            <a:spLocks noGrp="1"/>
          </p:cNvSpPr>
          <p:nvPr>
            <p:ph type="title"/>
          </p:nvPr>
        </p:nvSpPr>
        <p:spPr/>
        <p:txBody>
          <a:bodyPr/>
          <a:lstStyle/>
          <a:p>
            <a:pPr algn="ctr"/>
            <a:r>
              <a:rPr lang="en-US" dirty="0"/>
              <a:t>Two degenerate neurons are modulated </a:t>
            </a:r>
            <a:br>
              <a:rPr lang="en-US" dirty="0"/>
            </a:br>
            <a:r>
              <a:rPr lang="en-US" dirty="0"/>
              <a:t>in a similar way</a:t>
            </a:r>
          </a:p>
        </p:txBody>
      </p:sp>
      <p:pic>
        <p:nvPicPr>
          <p:cNvPr id="6" name="2neurons_accelerated">
            <a:hlinkClick r:id="" action="ppaction://media"/>
            <a:extLst>
              <a:ext uri="{FF2B5EF4-FFF2-40B4-BE49-F238E27FC236}">
                <a16:creationId xmlns:a16="http://schemas.microsoft.com/office/drawing/2014/main" id="{64D0766B-5FF0-F5D6-8B54-1081E42D44E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b="17145"/>
          <a:stretch/>
        </p:blipFill>
        <p:spPr>
          <a:xfrm>
            <a:off x="1168664" y="1690688"/>
            <a:ext cx="9854672" cy="4592859"/>
          </a:xfrm>
          <a:prstGeom prst="rect">
            <a:avLst/>
          </a:prstGeom>
        </p:spPr>
      </p:pic>
      <p:sp>
        <p:nvSpPr>
          <p:cNvPr id="3" name="ZoneTexte 2">
            <a:extLst>
              <a:ext uri="{FF2B5EF4-FFF2-40B4-BE49-F238E27FC236}">
                <a16:creationId xmlns:a16="http://schemas.microsoft.com/office/drawing/2014/main" id="{87845504-15BA-F2EC-AA31-66131BF63E39}"/>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27</a:t>
            </a:r>
          </a:p>
        </p:txBody>
      </p:sp>
      <p:sp>
        <p:nvSpPr>
          <p:cNvPr id="5" name="Rectangle 4">
            <a:extLst>
              <a:ext uri="{FF2B5EF4-FFF2-40B4-BE49-F238E27FC236}">
                <a16:creationId xmlns:a16="http://schemas.microsoft.com/office/drawing/2014/main" id="{4B91CDD6-4BBE-4EB5-E371-E041E4928BBB}"/>
              </a:ext>
            </a:extLst>
          </p:cNvPr>
          <p:cNvSpPr/>
          <p:nvPr/>
        </p:nvSpPr>
        <p:spPr>
          <a:xfrm>
            <a:off x="8732578" y="1999709"/>
            <a:ext cx="765383" cy="1898036"/>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F780144-66BD-D807-416A-6F7D629B0DDC}"/>
              </a:ext>
            </a:extLst>
          </p:cNvPr>
          <p:cNvSpPr/>
          <p:nvPr/>
        </p:nvSpPr>
        <p:spPr>
          <a:xfrm>
            <a:off x="8732577" y="3897744"/>
            <a:ext cx="765383" cy="2087419"/>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816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CB7D6-66EA-D7B8-16DB-0ADD521B4D3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74FA8E6-F759-73D6-E645-29070607323B}"/>
              </a:ext>
            </a:extLst>
          </p:cNvPr>
          <p:cNvSpPr>
            <a:spLocks noGrp="1"/>
          </p:cNvSpPr>
          <p:nvPr>
            <p:ph type="title"/>
          </p:nvPr>
        </p:nvSpPr>
        <p:spPr/>
        <p:txBody>
          <a:bodyPr/>
          <a:lstStyle/>
          <a:p>
            <a:pPr algn="ctr"/>
            <a:r>
              <a:rPr lang="en-US" dirty="0"/>
              <a:t>Random noise on conductances </a:t>
            </a:r>
            <a:br>
              <a:rPr lang="en-US" dirty="0"/>
            </a:br>
            <a:r>
              <a:rPr lang="en-US" dirty="0"/>
              <a:t>is compensated</a:t>
            </a:r>
          </a:p>
        </p:txBody>
      </p:sp>
      <p:pic>
        <p:nvPicPr>
          <p:cNvPr id="3" name="1neuron_smooth_accelerated">
            <a:hlinkClick r:id="" action="ppaction://media"/>
            <a:extLst>
              <a:ext uri="{FF2B5EF4-FFF2-40B4-BE49-F238E27FC236}">
                <a16:creationId xmlns:a16="http://schemas.microsoft.com/office/drawing/2014/main" id="{3D5DDA96-F9EA-0ACB-6EEE-8958C3BC458B}"/>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b="17153"/>
          <a:stretch/>
        </p:blipFill>
        <p:spPr>
          <a:xfrm>
            <a:off x="1332977" y="1756596"/>
            <a:ext cx="9855591" cy="4592859"/>
          </a:xfrm>
          <a:prstGeom prst="rect">
            <a:avLst/>
          </a:prstGeom>
        </p:spPr>
      </p:pic>
      <p:sp>
        <p:nvSpPr>
          <p:cNvPr id="5" name="ZoneTexte 4">
            <a:extLst>
              <a:ext uri="{FF2B5EF4-FFF2-40B4-BE49-F238E27FC236}">
                <a16:creationId xmlns:a16="http://schemas.microsoft.com/office/drawing/2014/main" id="{85886F81-BF31-43BF-C633-0E62121D9175}"/>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27</a:t>
            </a:r>
          </a:p>
        </p:txBody>
      </p:sp>
      <p:sp>
        <p:nvSpPr>
          <p:cNvPr id="6" name="Rectangle 5">
            <a:extLst>
              <a:ext uri="{FF2B5EF4-FFF2-40B4-BE49-F238E27FC236}">
                <a16:creationId xmlns:a16="http://schemas.microsoft.com/office/drawing/2014/main" id="{E2558910-5943-1490-C3EB-81AF23FB8839}"/>
              </a:ext>
            </a:extLst>
          </p:cNvPr>
          <p:cNvSpPr/>
          <p:nvPr/>
        </p:nvSpPr>
        <p:spPr>
          <a:xfrm>
            <a:off x="8905876" y="2133600"/>
            <a:ext cx="755362" cy="3906982"/>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725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4D303-CFE9-2612-F756-52D5E20D74E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4D63EFB-92AE-E7D8-748D-863FD19DA11E}"/>
              </a:ext>
            </a:extLst>
          </p:cNvPr>
          <p:cNvSpPr>
            <a:spLocks noGrp="1"/>
          </p:cNvSpPr>
          <p:nvPr>
            <p:ph type="title"/>
          </p:nvPr>
        </p:nvSpPr>
        <p:spPr/>
        <p:txBody>
          <a:bodyPr/>
          <a:lstStyle/>
          <a:p>
            <a:pPr algn="ctr"/>
            <a:r>
              <a:rPr lang="en-US" dirty="0"/>
              <a:t>Neuromodulation as an adaptive controller is robust to degeneracy</a:t>
            </a:r>
          </a:p>
        </p:txBody>
      </p:sp>
      <p:sp>
        <p:nvSpPr>
          <p:cNvPr id="3" name="ZoneTexte 2">
            <a:extLst>
              <a:ext uri="{FF2B5EF4-FFF2-40B4-BE49-F238E27FC236}">
                <a16:creationId xmlns:a16="http://schemas.microsoft.com/office/drawing/2014/main" id="{31D90621-F703-6323-A2A0-D9AFC1F5F6FC}"/>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28</a:t>
            </a:r>
          </a:p>
        </p:txBody>
      </p:sp>
      <p:pic>
        <p:nvPicPr>
          <p:cNvPr id="5" name="Image 4" descr="Une image contenant texte, capture d’écran, Police, ligne&#10;&#10;Description générée automatiquement">
            <a:extLst>
              <a:ext uri="{FF2B5EF4-FFF2-40B4-BE49-F238E27FC236}">
                <a16:creationId xmlns:a16="http://schemas.microsoft.com/office/drawing/2014/main" id="{BA1BE3D8-D4A6-4BC3-4FBB-2BC630F2CFB2}"/>
              </a:ext>
            </a:extLst>
          </p:cNvPr>
          <p:cNvPicPr>
            <a:picLocks noChangeAspect="1"/>
          </p:cNvPicPr>
          <p:nvPr/>
        </p:nvPicPr>
        <p:blipFill>
          <a:blip r:embed="rId3"/>
          <a:stretch>
            <a:fillRect/>
          </a:stretch>
        </p:blipFill>
        <p:spPr>
          <a:xfrm>
            <a:off x="1932595" y="2439446"/>
            <a:ext cx="8326809" cy="2843754"/>
          </a:xfrm>
          <a:prstGeom prst="rect">
            <a:avLst/>
          </a:prstGeom>
        </p:spPr>
      </p:pic>
      <p:pic>
        <p:nvPicPr>
          <p:cNvPr id="22" name="Image 21" descr="Une image contenant texte, capture d’écran, diagramme, ligne&#10;&#10;Description générée automatiquement">
            <a:extLst>
              <a:ext uri="{FF2B5EF4-FFF2-40B4-BE49-F238E27FC236}">
                <a16:creationId xmlns:a16="http://schemas.microsoft.com/office/drawing/2014/main" id="{795D2855-DF9E-82F0-FA86-B8E30F01D8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3819" y="2555755"/>
            <a:ext cx="8864359" cy="2798023"/>
          </a:xfrm>
          <a:prstGeom prst="rect">
            <a:avLst/>
          </a:prstGeom>
        </p:spPr>
      </p:pic>
      <p:sp>
        <p:nvSpPr>
          <p:cNvPr id="24" name="ZoneTexte 23">
            <a:extLst>
              <a:ext uri="{FF2B5EF4-FFF2-40B4-BE49-F238E27FC236}">
                <a16:creationId xmlns:a16="http://schemas.microsoft.com/office/drawing/2014/main" id="{2D100487-B83B-52C2-4D6B-DEA88227D43C}"/>
              </a:ext>
            </a:extLst>
          </p:cNvPr>
          <p:cNvSpPr txBox="1"/>
          <p:nvPr/>
        </p:nvSpPr>
        <p:spPr>
          <a:xfrm>
            <a:off x="4993528" y="2581282"/>
            <a:ext cx="1813672" cy="400110"/>
          </a:xfrm>
          <a:prstGeom prst="rect">
            <a:avLst/>
          </a:prstGeom>
          <a:noFill/>
        </p:spPr>
        <p:txBody>
          <a:bodyPr wrap="square" rtlCol="0">
            <a:spAutoFit/>
          </a:bodyPr>
          <a:lstStyle/>
          <a:p>
            <a:pPr algn="ctr"/>
            <a:r>
              <a:rPr lang="en-US" sz="2000" dirty="0"/>
              <a:t>Actual activity</a:t>
            </a:r>
          </a:p>
        </p:txBody>
      </p:sp>
      <p:sp>
        <p:nvSpPr>
          <p:cNvPr id="4" name="Rectangle 3">
            <a:extLst>
              <a:ext uri="{FF2B5EF4-FFF2-40B4-BE49-F238E27FC236}">
                <a16:creationId xmlns:a16="http://schemas.microsoft.com/office/drawing/2014/main" id="{40B541A5-9C43-EEAC-C0D7-A7A766A7036C}"/>
              </a:ext>
            </a:extLst>
          </p:cNvPr>
          <p:cNvSpPr/>
          <p:nvPr/>
        </p:nvSpPr>
        <p:spPr>
          <a:xfrm>
            <a:off x="1963024" y="2483141"/>
            <a:ext cx="1132514" cy="4655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ZoneTexte 22">
            <a:extLst>
              <a:ext uri="{FF2B5EF4-FFF2-40B4-BE49-F238E27FC236}">
                <a16:creationId xmlns:a16="http://schemas.microsoft.com/office/drawing/2014/main" id="{1F2E3181-8B86-E5DE-B660-12B4CD0088BA}"/>
              </a:ext>
            </a:extLst>
          </p:cNvPr>
          <p:cNvSpPr txBox="1"/>
          <p:nvPr/>
        </p:nvSpPr>
        <p:spPr>
          <a:xfrm>
            <a:off x="1541325" y="2552142"/>
            <a:ext cx="1678822" cy="400110"/>
          </a:xfrm>
          <a:prstGeom prst="rect">
            <a:avLst/>
          </a:prstGeom>
          <a:noFill/>
        </p:spPr>
        <p:txBody>
          <a:bodyPr wrap="square" rtlCol="0">
            <a:spAutoFit/>
          </a:bodyPr>
          <a:lstStyle/>
          <a:p>
            <a:pPr algn="ctr"/>
            <a:r>
              <a:rPr lang="en-US" sz="2000" dirty="0"/>
              <a:t>Target activity</a:t>
            </a:r>
          </a:p>
        </p:txBody>
      </p:sp>
    </p:spTree>
    <p:extLst>
      <p:ext uri="{BB962C8B-B14F-4D97-AF65-F5344CB8AC3E}">
        <p14:creationId xmlns:p14="http://schemas.microsoft.com/office/powerpoint/2010/main" val="4427150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9F719-4472-7125-E211-55DCA9BE5D0D}"/>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962920BE-F2BF-2930-713A-C0ACE55639CC}"/>
              </a:ext>
            </a:extLst>
          </p:cNvPr>
          <p:cNvSpPr txBox="1"/>
          <p:nvPr/>
        </p:nvSpPr>
        <p:spPr>
          <a:xfrm>
            <a:off x="239898" y="2164607"/>
            <a:ext cx="5395047" cy="1477328"/>
          </a:xfrm>
          <a:prstGeom prst="rect">
            <a:avLst/>
          </a:prstGeom>
          <a:noFill/>
        </p:spPr>
        <p:txBody>
          <a:bodyPr wrap="square" rtlCol="0">
            <a:spAutoFit/>
          </a:bodyPr>
          <a:lstStyle/>
          <a:p>
            <a:pPr algn="ctr"/>
            <a:r>
              <a:rPr lang="en-US" sz="3000" b="1" dirty="0"/>
              <a:t>How can neuromodulation be reliable in a degenerate population ?</a:t>
            </a:r>
          </a:p>
        </p:txBody>
      </p:sp>
      <p:sp>
        <p:nvSpPr>
          <p:cNvPr id="3" name="ZoneTexte 2">
            <a:extLst>
              <a:ext uri="{FF2B5EF4-FFF2-40B4-BE49-F238E27FC236}">
                <a16:creationId xmlns:a16="http://schemas.microsoft.com/office/drawing/2014/main" id="{416CAE4A-270C-0B02-0629-F992272E68C8}"/>
              </a:ext>
            </a:extLst>
          </p:cNvPr>
          <p:cNvSpPr txBox="1"/>
          <p:nvPr/>
        </p:nvSpPr>
        <p:spPr>
          <a:xfrm>
            <a:off x="11459740" y="6488668"/>
            <a:ext cx="732260" cy="369332"/>
          </a:xfrm>
          <a:prstGeom prst="rect">
            <a:avLst/>
          </a:prstGeom>
          <a:noFill/>
        </p:spPr>
        <p:txBody>
          <a:bodyPr wrap="square" rtlCol="0">
            <a:spAutoFit/>
          </a:bodyPr>
          <a:lstStyle/>
          <a:p>
            <a:pPr algn="r"/>
            <a:r>
              <a:rPr lang="en-US" dirty="0">
                <a:solidFill>
                  <a:schemeClr val="tx1">
                    <a:lumMod val="50000"/>
                    <a:lumOff val="50000"/>
                  </a:schemeClr>
                </a:solidFill>
              </a:rPr>
              <a:t>29</a:t>
            </a:r>
          </a:p>
        </p:txBody>
      </p:sp>
      <p:sp>
        <p:nvSpPr>
          <p:cNvPr id="7" name="ZoneTexte 6">
            <a:extLst>
              <a:ext uri="{FF2B5EF4-FFF2-40B4-BE49-F238E27FC236}">
                <a16:creationId xmlns:a16="http://schemas.microsoft.com/office/drawing/2014/main" id="{F940BFAD-D928-9CE1-377A-16F3C13F49F3}"/>
              </a:ext>
            </a:extLst>
          </p:cNvPr>
          <p:cNvSpPr txBox="1"/>
          <p:nvPr/>
        </p:nvSpPr>
        <p:spPr>
          <a:xfrm>
            <a:off x="6256524" y="944682"/>
            <a:ext cx="5395047" cy="1015663"/>
          </a:xfrm>
          <a:prstGeom prst="rect">
            <a:avLst/>
          </a:prstGeom>
          <a:noFill/>
        </p:spPr>
        <p:txBody>
          <a:bodyPr wrap="square" rtlCol="0">
            <a:spAutoFit/>
          </a:bodyPr>
          <a:lstStyle/>
          <a:p>
            <a:pPr algn="ctr"/>
            <a:r>
              <a:rPr lang="en-US" sz="3000" b="1" dirty="0">
                <a:solidFill>
                  <a:schemeClr val="bg2">
                    <a:lumMod val="75000"/>
                  </a:schemeClr>
                </a:solidFill>
              </a:rPr>
              <a:t>I. Is there any structure in neuronal degeneracy ?</a:t>
            </a:r>
          </a:p>
        </p:txBody>
      </p:sp>
      <p:cxnSp>
        <p:nvCxnSpPr>
          <p:cNvPr id="10" name="Connecteur droit 9">
            <a:extLst>
              <a:ext uri="{FF2B5EF4-FFF2-40B4-BE49-F238E27FC236}">
                <a16:creationId xmlns:a16="http://schemas.microsoft.com/office/drawing/2014/main" id="{C89CBC25-A0E3-385C-F43C-4F77DF466CE8}"/>
              </a:ext>
            </a:extLst>
          </p:cNvPr>
          <p:cNvCxnSpPr>
            <a:cxnSpLocks/>
          </p:cNvCxnSpPr>
          <p:nvPr/>
        </p:nvCxnSpPr>
        <p:spPr>
          <a:xfrm flipV="1">
            <a:off x="5570290" y="1431984"/>
            <a:ext cx="1038225" cy="942398"/>
          </a:xfrm>
          <a:prstGeom prst="line">
            <a:avLst/>
          </a:prstGeom>
          <a:ln w="28575">
            <a:solidFill>
              <a:schemeClr val="bg2">
                <a:lumMod val="75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8" name="Connecteur droit 7">
            <a:extLst>
              <a:ext uri="{FF2B5EF4-FFF2-40B4-BE49-F238E27FC236}">
                <a16:creationId xmlns:a16="http://schemas.microsoft.com/office/drawing/2014/main" id="{B09C573B-F739-3BE7-5311-012EA38D972E}"/>
              </a:ext>
            </a:extLst>
          </p:cNvPr>
          <p:cNvCxnSpPr>
            <a:cxnSpLocks/>
            <a:stCxn id="4" idx="3"/>
          </p:cNvCxnSpPr>
          <p:nvPr/>
        </p:nvCxnSpPr>
        <p:spPr>
          <a:xfrm>
            <a:off x="5634945" y="2903271"/>
            <a:ext cx="794327" cy="0"/>
          </a:xfrm>
          <a:prstGeom prst="line">
            <a:avLst/>
          </a:prstGeom>
          <a:ln w="28575">
            <a:solidFill>
              <a:schemeClr val="bg2">
                <a:lumMod val="75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12" name="ZoneTexte 11">
            <a:extLst>
              <a:ext uri="{FF2B5EF4-FFF2-40B4-BE49-F238E27FC236}">
                <a16:creationId xmlns:a16="http://schemas.microsoft.com/office/drawing/2014/main" id="{82BEDF5A-0B04-ACD3-C431-BC5CBFCF03DE}"/>
              </a:ext>
            </a:extLst>
          </p:cNvPr>
          <p:cNvSpPr txBox="1"/>
          <p:nvPr/>
        </p:nvSpPr>
        <p:spPr>
          <a:xfrm>
            <a:off x="6179890" y="2164607"/>
            <a:ext cx="5395047" cy="1477328"/>
          </a:xfrm>
          <a:prstGeom prst="rect">
            <a:avLst/>
          </a:prstGeom>
          <a:noFill/>
        </p:spPr>
        <p:txBody>
          <a:bodyPr wrap="square" rtlCol="0">
            <a:spAutoFit/>
          </a:bodyPr>
          <a:lstStyle/>
          <a:p>
            <a:pPr algn="ctr"/>
            <a:r>
              <a:rPr lang="en-US" sz="3000" b="1" dirty="0">
                <a:solidFill>
                  <a:schemeClr val="bg2">
                    <a:lumMod val="75000"/>
                  </a:schemeClr>
                </a:solidFill>
              </a:rPr>
              <a:t>II. Is it possible to build a reliable neuromodulation controller ?</a:t>
            </a:r>
          </a:p>
        </p:txBody>
      </p:sp>
      <p:cxnSp>
        <p:nvCxnSpPr>
          <p:cNvPr id="6" name="Connecteur droit 5">
            <a:extLst>
              <a:ext uri="{FF2B5EF4-FFF2-40B4-BE49-F238E27FC236}">
                <a16:creationId xmlns:a16="http://schemas.microsoft.com/office/drawing/2014/main" id="{F7CCDFB0-F647-3B62-DB3C-31DE7F33627F}"/>
              </a:ext>
            </a:extLst>
          </p:cNvPr>
          <p:cNvCxnSpPr>
            <a:cxnSpLocks/>
          </p:cNvCxnSpPr>
          <p:nvPr/>
        </p:nvCxnSpPr>
        <p:spPr>
          <a:xfrm>
            <a:off x="5528726" y="3244571"/>
            <a:ext cx="1006764" cy="1154546"/>
          </a:xfrm>
          <a:prstGeom prst="line">
            <a:avLst/>
          </a:prstGeom>
          <a:ln w="28575">
            <a:solidFill>
              <a:schemeClr val="tx1"/>
            </a:solidFill>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9" name="ZoneTexte 8">
            <a:extLst>
              <a:ext uri="{FF2B5EF4-FFF2-40B4-BE49-F238E27FC236}">
                <a16:creationId xmlns:a16="http://schemas.microsoft.com/office/drawing/2014/main" id="{75F9F29E-8248-6C15-12F6-18921792249A}"/>
              </a:ext>
            </a:extLst>
          </p:cNvPr>
          <p:cNvSpPr txBox="1"/>
          <p:nvPr/>
        </p:nvSpPr>
        <p:spPr>
          <a:xfrm>
            <a:off x="6032108" y="4004292"/>
            <a:ext cx="5395047" cy="1015663"/>
          </a:xfrm>
          <a:prstGeom prst="rect">
            <a:avLst/>
          </a:prstGeom>
          <a:noFill/>
          <a:ln>
            <a:noFill/>
          </a:ln>
        </p:spPr>
        <p:txBody>
          <a:bodyPr wrap="square" rtlCol="0">
            <a:spAutoFit/>
          </a:bodyPr>
          <a:lstStyle/>
          <a:p>
            <a:pPr algn="ctr"/>
            <a:r>
              <a:rPr lang="en-US" sz="3000" b="1" dirty="0"/>
              <a:t>III. Is it compatible with homeostatic plasticity ?</a:t>
            </a:r>
          </a:p>
        </p:txBody>
      </p:sp>
      <p:sp>
        <p:nvSpPr>
          <p:cNvPr id="15" name="ZoneTexte 14">
            <a:extLst>
              <a:ext uri="{FF2B5EF4-FFF2-40B4-BE49-F238E27FC236}">
                <a16:creationId xmlns:a16="http://schemas.microsoft.com/office/drawing/2014/main" id="{D250D06F-D766-C03F-96C2-F699E314AF13}"/>
              </a:ext>
            </a:extLst>
          </p:cNvPr>
          <p:cNvSpPr txBox="1"/>
          <p:nvPr/>
        </p:nvSpPr>
        <p:spPr>
          <a:xfrm>
            <a:off x="838201" y="5965448"/>
            <a:ext cx="10515599" cy="707886"/>
          </a:xfrm>
          <a:prstGeom prst="rect">
            <a:avLst/>
          </a:prstGeom>
          <a:noFill/>
        </p:spPr>
        <p:txBody>
          <a:bodyPr wrap="square" rtlCol="0">
            <a:spAutoFit/>
          </a:bodyPr>
          <a:lstStyle/>
          <a:p>
            <a:pPr algn="ctr"/>
            <a:r>
              <a:rPr lang="en-US" sz="2000" dirty="0">
                <a:solidFill>
                  <a:schemeClr val="bg1">
                    <a:lumMod val="50000"/>
                  </a:schemeClr>
                </a:solidFill>
              </a:rPr>
              <a:t>Fyon, A., &amp; </a:t>
            </a:r>
            <a:r>
              <a:rPr lang="en-US" sz="2000" dirty="0" err="1">
                <a:solidFill>
                  <a:schemeClr val="bg1">
                    <a:lumMod val="50000"/>
                  </a:schemeClr>
                </a:solidFill>
              </a:rPr>
              <a:t>Drion</a:t>
            </a:r>
            <a:r>
              <a:rPr lang="en-US" sz="2000" dirty="0">
                <a:solidFill>
                  <a:schemeClr val="bg1">
                    <a:lumMod val="50000"/>
                  </a:schemeClr>
                </a:solidFill>
              </a:rPr>
              <a:t>, G. (2024). Neuromodulation and homeostasis: complementary mechanisms for robust neural function. </a:t>
            </a:r>
            <a:r>
              <a:rPr lang="en-US" sz="2000" i="1" dirty="0" err="1">
                <a:solidFill>
                  <a:schemeClr val="bg1">
                    <a:lumMod val="50000"/>
                  </a:schemeClr>
                </a:solidFill>
              </a:rPr>
              <a:t>arXiv</a:t>
            </a:r>
            <a:r>
              <a:rPr lang="en-US" sz="2000" i="1" dirty="0">
                <a:solidFill>
                  <a:schemeClr val="bg1">
                    <a:lumMod val="50000"/>
                  </a:schemeClr>
                </a:solidFill>
              </a:rPr>
              <a:t> preprint </a:t>
            </a:r>
            <a:r>
              <a:rPr lang="en-US" sz="2000" dirty="0">
                <a:solidFill>
                  <a:schemeClr val="bg1">
                    <a:lumMod val="50000"/>
                  </a:schemeClr>
                </a:solidFill>
              </a:rPr>
              <a:t>arXiv:2412.04172.</a:t>
            </a:r>
          </a:p>
        </p:txBody>
      </p:sp>
    </p:spTree>
    <p:extLst>
      <p:ext uri="{BB962C8B-B14F-4D97-AF65-F5344CB8AC3E}">
        <p14:creationId xmlns:p14="http://schemas.microsoft.com/office/powerpoint/2010/main" val="515859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capture d’écran, dessin humoristique, Dessin d’enfant&#10;&#10;Description générée automatiquement">
            <a:extLst>
              <a:ext uri="{FF2B5EF4-FFF2-40B4-BE49-F238E27FC236}">
                <a16:creationId xmlns:a16="http://schemas.microsoft.com/office/drawing/2014/main" id="{6650A8CA-C757-29A1-19FB-734C26646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631" y="1303468"/>
            <a:ext cx="4917729" cy="2610614"/>
          </a:xfrm>
          <a:prstGeom prst="rect">
            <a:avLst/>
          </a:prstGeom>
        </p:spPr>
      </p:pic>
      <p:sp>
        <p:nvSpPr>
          <p:cNvPr id="2" name="Titre 1">
            <a:extLst>
              <a:ext uri="{FF2B5EF4-FFF2-40B4-BE49-F238E27FC236}">
                <a16:creationId xmlns:a16="http://schemas.microsoft.com/office/drawing/2014/main" id="{5B161A09-FC33-29B1-C74B-540550599415}"/>
              </a:ext>
            </a:extLst>
          </p:cNvPr>
          <p:cNvSpPr>
            <a:spLocks noGrp="1"/>
          </p:cNvSpPr>
          <p:nvPr>
            <p:ph type="title"/>
          </p:nvPr>
        </p:nvSpPr>
        <p:spPr/>
        <p:txBody>
          <a:bodyPr anchor="t"/>
          <a:lstStyle/>
          <a:p>
            <a:pPr algn="ctr"/>
            <a:r>
              <a:rPr lang="en-US" dirty="0"/>
              <a:t>Ion channels determine spiking activity</a:t>
            </a:r>
          </a:p>
        </p:txBody>
      </p:sp>
      <p:cxnSp>
        <p:nvCxnSpPr>
          <p:cNvPr id="6" name="Connecteur droit avec flèche 5">
            <a:extLst>
              <a:ext uri="{FF2B5EF4-FFF2-40B4-BE49-F238E27FC236}">
                <a16:creationId xmlns:a16="http://schemas.microsoft.com/office/drawing/2014/main" id="{9DC33E24-F343-1F3A-A132-B92448552D26}"/>
              </a:ext>
            </a:extLst>
          </p:cNvPr>
          <p:cNvCxnSpPr>
            <a:cxnSpLocks/>
          </p:cNvCxnSpPr>
          <p:nvPr/>
        </p:nvCxnSpPr>
        <p:spPr>
          <a:xfrm>
            <a:off x="5707696" y="2775626"/>
            <a:ext cx="159926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57C9911F-0A61-E9A3-B140-43AF588ABFA6}"/>
                  </a:ext>
                </a:extLst>
              </p:cNvPr>
              <p:cNvSpPr txBox="1"/>
              <p:nvPr/>
            </p:nvSpPr>
            <p:spPr>
              <a:xfrm>
                <a:off x="550297" y="3429000"/>
                <a:ext cx="122766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BE" sz="2000" b="0" i="1" smtClean="0">
                          <a:latin typeface="Cambria Math" panose="02040503050406030204" pitchFamily="18" charset="0"/>
                        </a:rPr>
                        <m:t>𝑁</m:t>
                      </m:r>
                      <m:sSup>
                        <m:sSupPr>
                          <m:ctrlPr>
                            <a:rPr lang="fr-BE" sz="2000" b="0" i="1" smtClean="0">
                              <a:latin typeface="Cambria Math" panose="02040503050406030204" pitchFamily="18" charset="0"/>
                            </a:rPr>
                          </m:ctrlPr>
                        </m:sSupPr>
                        <m:e>
                          <m:r>
                            <a:rPr lang="fr-BE" sz="2000" b="0" i="1" smtClean="0">
                              <a:latin typeface="Cambria Math" panose="02040503050406030204" pitchFamily="18" charset="0"/>
                            </a:rPr>
                            <m:t>𝑎</m:t>
                          </m:r>
                        </m:e>
                        <m:sup>
                          <m:r>
                            <a:rPr lang="fr-BE" sz="2000" b="0" i="1" smtClean="0">
                              <a:latin typeface="Cambria Math" panose="02040503050406030204" pitchFamily="18" charset="0"/>
                            </a:rPr>
                            <m:t>+</m:t>
                          </m:r>
                        </m:sup>
                      </m:sSup>
                    </m:oMath>
                  </m:oMathPara>
                </a14:m>
                <a:endParaRPr lang="en-US" sz="2000" dirty="0"/>
              </a:p>
            </p:txBody>
          </p:sp>
        </mc:Choice>
        <mc:Fallback xmlns="">
          <p:sp>
            <p:nvSpPr>
              <p:cNvPr id="11" name="ZoneTexte 10">
                <a:extLst>
                  <a:ext uri="{FF2B5EF4-FFF2-40B4-BE49-F238E27FC236}">
                    <a16:creationId xmlns:a16="http://schemas.microsoft.com/office/drawing/2014/main" id="{57C9911F-0A61-E9A3-B140-43AF588ABFA6}"/>
                  </a:ext>
                </a:extLst>
              </p:cNvPr>
              <p:cNvSpPr txBox="1">
                <a:spLocks noRot="1" noChangeAspect="1" noMove="1" noResize="1" noEditPoints="1" noAdjustHandles="1" noChangeArrowheads="1" noChangeShapeType="1" noTextEdit="1"/>
              </p:cNvSpPr>
              <p:nvPr/>
            </p:nvSpPr>
            <p:spPr>
              <a:xfrm>
                <a:off x="550297" y="3429000"/>
                <a:ext cx="1227666" cy="40011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1F0652E0-1221-B9D5-2503-21A494D45645}"/>
                  </a:ext>
                </a:extLst>
              </p:cNvPr>
              <p:cNvSpPr txBox="1"/>
              <p:nvPr/>
            </p:nvSpPr>
            <p:spPr>
              <a:xfrm>
                <a:off x="1977132" y="3345770"/>
                <a:ext cx="122766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BE" sz="2000" b="0" i="1" smtClean="0">
                          <a:latin typeface="Cambria Math" panose="02040503050406030204" pitchFamily="18" charset="0"/>
                        </a:rPr>
                        <m:t>𝐶</m:t>
                      </m:r>
                      <m:sSup>
                        <m:sSupPr>
                          <m:ctrlPr>
                            <a:rPr lang="fr-BE" sz="2000" b="0" i="1" smtClean="0">
                              <a:latin typeface="Cambria Math" panose="02040503050406030204" pitchFamily="18" charset="0"/>
                            </a:rPr>
                          </m:ctrlPr>
                        </m:sSupPr>
                        <m:e>
                          <m:r>
                            <a:rPr lang="fr-BE" sz="2000" b="0" i="1" smtClean="0">
                              <a:latin typeface="Cambria Math" panose="02040503050406030204" pitchFamily="18" charset="0"/>
                            </a:rPr>
                            <m:t>𝑎</m:t>
                          </m:r>
                        </m:e>
                        <m:sup>
                          <m:r>
                            <a:rPr lang="fr-BE" sz="2000" b="0" i="1" smtClean="0">
                              <a:latin typeface="Cambria Math" panose="02040503050406030204" pitchFamily="18" charset="0"/>
                            </a:rPr>
                            <m:t>++</m:t>
                          </m:r>
                        </m:sup>
                      </m:sSup>
                    </m:oMath>
                  </m:oMathPara>
                </a14:m>
                <a:endParaRPr lang="en-US" sz="2000" dirty="0"/>
              </a:p>
            </p:txBody>
          </p:sp>
        </mc:Choice>
        <mc:Fallback xmlns="">
          <p:sp>
            <p:nvSpPr>
              <p:cNvPr id="12" name="ZoneTexte 11">
                <a:extLst>
                  <a:ext uri="{FF2B5EF4-FFF2-40B4-BE49-F238E27FC236}">
                    <a16:creationId xmlns:a16="http://schemas.microsoft.com/office/drawing/2014/main" id="{1F0652E0-1221-B9D5-2503-21A494D45645}"/>
                  </a:ext>
                </a:extLst>
              </p:cNvPr>
              <p:cNvSpPr txBox="1">
                <a:spLocks noRot="1" noChangeAspect="1" noMove="1" noResize="1" noEditPoints="1" noAdjustHandles="1" noChangeArrowheads="1" noChangeShapeType="1" noTextEdit="1"/>
              </p:cNvSpPr>
              <p:nvPr/>
            </p:nvSpPr>
            <p:spPr>
              <a:xfrm>
                <a:off x="1977132" y="3345770"/>
                <a:ext cx="1227666"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34BCD821-4999-ACC5-60CD-64610E8D83B7}"/>
                  </a:ext>
                </a:extLst>
              </p:cNvPr>
              <p:cNvSpPr txBox="1"/>
              <p:nvPr/>
            </p:nvSpPr>
            <p:spPr>
              <a:xfrm>
                <a:off x="4180029" y="3360926"/>
                <a:ext cx="122766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fr-BE" sz="2000" b="0" i="1" smtClean="0">
                              <a:latin typeface="Cambria Math" panose="02040503050406030204" pitchFamily="18" charset="0"/>
                            </a:rPr>
                          </m:ctrlPr>
                        </m:sSupPr>
                        <m:e>
                          <m:r>
                            <a:rPr lang="fr-BE" sz="2000" b="0" i="1" smtClean="0">
                              <a:latin typeface="Cambria Math" panose="02040503050406030204" pitchFamily="18" charset="0"/>
                            </a:rPr>
                            <m:t>𝐾</m:t>
                          </m:r>
                        </m:e>
                        <m:sup>
                          <m:r>
                            <a:rPr lang="fr-BE" sz="2000" b="0" i="1" smtClean="0">
                              <a:latin typeface="Cambria Math" panose="02040503050406030204" pitchFamily="18" charset="0"/>
                            </a:rPr>
                            <m:t>+</m:t>
                          </m:r>
                        </m:sup>
                      </m:sSup>
                    </m:oMath>
                  </m:oMathPara>
                </a14:m>
                <a:endParaRPr lang="en-US" sz="2000" dirty="0"/>
              </a:p>
            </p:txBody>
          </p:sp>
        </mc:Choice>
        <mc:Fallback xmlns="">
          <p:sp>
            <p:nvSpPr>
              <p:cNvPr id="13" name="ZoneTexte 12">
                <a:extLst>
                  <a:ext uri="{FF2B5EF4-FFF2-40B4-BE49-F238E27FC236}">
                    <a16:creationId xmlns:a16="http://schemas.microsoft.com/office/drawing/2014/main" id="{34BCD821-4999-ACC5-60CD-64610E8D83B7}"/>
                  </a:ext>
                </a:extLst>
              </p:cNvPr>
              <p:cNvSpPr txBox="1">
                <a:spLocks noRot="1" noChangeAspect="1" noMove="1" noResize="1" noEditPoints="1" noAdjustHandles="1" noChangeArrowheads="1" noChangeShapeType="1" noTextEdit="1"/>
              </p:cNvSpPr>
              <p:nvPr/>
            </p:nvSpPr>
            <p:spPr>
              <a:xfrm>
                <a:off x="4180029" y="3360926"/>
                <a:ext cx="1227666" cy="400110"/>
              </a:xfrm>
              <a:prstGeom prst="rect">
                <a:avLst/>
              </a:prstGeom>
              <a:blipFill>
                <a:blip r:embed="rId6"/>
                <a:stretch>
                  <a:fillRect/>
                </a:stretch>
              </a:blipFill>
            </p:spPr>
            <p:txBody>
              <a:bodyPr/>
              <a:lstStyle/>
              <a:p>
                <a:r>
                  <a:rPr lang="en-US">
                    <a:noFill/>
                  </a:rPr>
                  <a:t> </a:t>
                </a:r>
              </a:p>
            </p:txBody>
          </p:sp>
        </mc:Fallback>
      </mc:AlternateContent>
      <p:cxnSp>
        <p:nvCxnSpPr>
          <p:cNvPr id="22" name="Connecteur droit avec flèche 21">
            <a:extLst>
              <a:ext uri="{FF2B5EF4-FFF2-40B4-BE49-F238E27FC236}">
                <a16:creationId xmlns:a16="http://schemas.microsoft.com/office/drawing/2014/main" id="{C86F96E7-78FB-9043-4F4C-44536217C008}"/>
              </a:ext>
            </a:extLst>
          </p:cNvPr>
          <p:cNvCxnSpPr>
            <a:cxnSpLocks/>
          </p:cNvCxnSpPr>
          <p:nvPr/>
        </p:nvCxnSpPr>
        <p:spPr>
          <a:xfrm>
            <a:off x="5707696" y="5484985"/>
            <a:ext cx="159926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DAD84DF2-4DD7-8354-DE46-AAAC2E193B9A}"/>
              </a:ext>
            </a:extLst>
          </p:cNvPr>
          <p:cNvSpPr txBox="1"/>
          <p:nvPr/>
        </p:nvSpPr>
        <p:spPr>
          <a:xfrm>
            <a:off x="11459740" y="6488668"/>
            <a:ext cx="732260" cy="369332"/>
          </a:xfrm>
          <a:prstGeom prst="rect">
            <a:avLst/>
          </a:prstGeom>
          <a:noFill/>
        </p:spPr>
        <p:txBody>
          <a:bodyPr wrap="square" rtlCol="0">
            <a:spAutoFit/>
          </a:bodyPr>
          <a:lstStyle/>
          <a:p>
            <a:pPr algn="r"/>
            <a:r>
              <a:rPr lang="en-US" dirty="0">
                <a:solidFill>
                  <a:schemeClr val="tx1">
                    <a:lumMod val="50000"/>
                    <a:lumOff val="50000"/>
                  </a:schemeClr>
                </a:solidFill>
              </a:rPr>
              <a:t>3</a:t>
            </a:r>
          </a:p>
        </p:txBody>
      </p:sp>
      <p:pic>
        <p:nvPicPr>
          <p:cNvPr id="15" name="Image 14" descr="Une image contenant Dessin d’enfant, dessin humoristique&#10;&#10;Description générée automatiquement">
            <a:extLst>
              <a:ext uri="{FF2B5EF4-FFF2-40B4-BE49-F238E27FC236}">
                <a16:creationId xmlns:a16="http://schemas.microsoft.com/office/drawing/2014/main" id="{D45041B5-5AE8-7430-50A6-FCDB0E7D1C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579" y="4011004"/>
            <a:ext cx="4975831" cy="2610614"/>
          </a:xfrm>
          <a:prstGeom prst="rect">
            <a:avLst/>
          </a:prstGeom>
        </p:spPr>
      </p:pic>
      <p:pic>
        <p:nvPicPr>
          <p:cNvPr id="24" name="Image 23" descr="Une image contenant graphique&#10;&#10;Description générée automatiquement">
            <a:extLst>
              <a:ext uri="{FF2B5EF4-FFF2-40B4-BE49-F238E27FC236}">
                <a16:creationId xmlns:a16="http://schemas.microsoft.com/office/drawing/2014/main" id="{7904C0EE-F559-1730-FB6C-A9518B1854EB}"/>
              </a:ext>
            </a:extLst>
          </p:cNvPr>
          <p:cNvPicPr>
            <a:picLocks noChangeAspect="1"/>
          </p:cNvPicPr>
          <p:nvPr/>
        </p:nvPicPr>
        <p:blipFill>
          <a:blip r:embed="rId8"/>
          <a:stretch>
            <a:fillRect/>
          </a:stretch>
        </p:blipFill>
        <p:spPr>
          <a:xfrm>
            <a:off x="7573654" y="2076053"/>
            <a:ext cx="4189824" cy="1395998"/>
          </a:xfrm>
          <a:prstGeom prst="rect">
            <a:avLst/>
          </a:prstGeom>
          <a:solidFill>
            <a:srgbClr val="FFFFFF">
              <a:shade val="85000"/>
            </a:srgbClr>
          </a:solidFill>
          <a:ln w="19050" cap="sq">
            <a:noFill/>
            <a:miter lim="800000"/>
          </a:ln>
          <a:effectLst/>
        </p:spPr>
      </p:pic>
      <p:pic>
        <p:nvPicPr>
          <p:cNvPr id="25" name="Image 24" descr="Une image contenant diagramme&#10;&#10;Description générée automatiquement">
            <a:extLst>
              <a:ext uri="{FF2B5EF4-FFF2-40B4-BE49-F238E27FC236}">
                <a16:creationId xmlns:a16="http://schemas.microsoft.com/office/drawing/2014/main" id="{E9B664E3-8417-9FB3-060C-83D1ED9B2C45}"/>
              </a:ext>
            </a:extLst>
          </p:cNvPr>
          <p:cNvPicPr>
            <a:picLocks noChangeAspect="1"/>
          </p:cNvPicPr>
          <p:nvPr/>
        </p:nvPicPr>
        <p:blipFill>
          <a:blip r:embed="rId9"/>
          <a:stretch>
            <a:fillRect/>
          </a:stretch>
        </p:blipFill>
        <p:spPr>
          <a:xfrm>
            <a:off x="7573654" y="4786986"/>
            <a:ext cx="4189824" cy="1395998"/>
          </a:xfrm>
          <a:prstGeom prst="rect">
            <a:avLst/>
          </a:prstGeom>
          <a:solidFill>
            <a:srgbClr val="FFFFFF">
              <a:shade val="85000"/>
            </a:srgbClr>
          </a:solidFill>
          <a:ln w="19050" cap="sq">
            <a:noFill/>
            <a:miter lim="800000"/>
          </a:ln>
          <a:effectLst/>
        </p:spPr>
      </p:pic>
    </p:spTree>
    <p:extLst>
      <p:ext uri="{BB962C8B-B14F-4D97-AF65-F5344CB8AC3E}">
        <p14:creationId xmlns:p14="http://schemas.microsoft.com/office/powerpoint/2010/main" val="84678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40A87D-B9E0-BC39-1593-0078E293A9F0}"/>
              </a:ext>
            </a:extLst>
          </p:cNvPr>
          <p:cNvSpPr>
            <a:spLocks noGrp="1"/>
          </p:cNvSpPr>
          <p:nvPr>
            <p:ph type="title"/>
          </p:nvPr>
        </p:nvSpPr>
        <p:spPr/>
        <p:txBody>
          <a:bodyPr/>
          <a:lstStyle/>
          <a:p>
            <a:pPr algn="ctr"/>
            <a:r>
              <a:rPr lang="en-US" dirty="0"/>
              <a:t>Controlled neuromodulation leads to high Ca</a:t>
            </a:r>
          </a:p>
        </p:txBody>
      </p:sp>
      <p:sp>
        <p:nvSpPr>
          <p:cNvPr id="7" name="Rectangle 6">
            <a:extLst>
              <a:ext uri="{FF2B5EF4-FFF2-40B4-BE49-F238E27FC236}">
                <a16:creationId xmlns:a16="http://schemas.microsoft.com/office/drawing/2014/main" id="{FADCA43A-C534-5C7E-F2FD-84937C5A5675}"/>
              </a:ext>
            </a:extLst>
          </p:cNvPr>
          <p:cNvSpPr/>
          <p:nvPr/>
        </p:nvSpPr>
        <p:spPr>
          <a:xfrm>
            <a:off x="0" y="5526090"/>
            <a:ext cx="406612"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A6A48516-7303-AF62-6DB6-C893D8912B8E}"/>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30</a:t>
            </a:r>
          </a:p>
        </p:txBody>
      </p:sp>
      <p:cxnSp>
        <p:nvCxnSpPr>
          <p:cNvPr id="24" name="Connecteur droit avec flèche 23">
            <a:extLst>
              <a:ext uri="{FF2B5EF4-FFF2-40B4-BE49-F238E27FC236}">
                <a16:creationId xmlns:a16="http://schemas.microsoft.com/office/drawing/2014/main" id="{4C6502B0-010F-73D0-CAC2-B5BF0D5818E6}"/>
              </a:ext>
            </a:extLst>
          </p:cNvPr>
          <p:cNvCxnSpPr>
            <a:cxnSpLocks/>
          </p:cNvCxnSpPr>
          <p:nvPr/>
        </p:nvCxnSpPr>
        <p:spPr>
          <a:xfrm>
            <a:off x="9706268" y="5630527"/>
            <a:ext cx="508765"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6" name="ZoneTexte 25">
            <a:extLst>
              <a:ext uri="{FF2B5EF4-FFF2-40B4-BE49-F238E27FC236}">
                <a16:creationId xmlns:a16="http://schemas.microsoft.com/office/drawing/2014/main" id="{F6C4A693-8BCA-9915-D0C3-B12A0F8FBB94}"/>
              </a:ext>
            </a:extLst>
          </p:cNvPr>
          <p:cNvSpPr txBox="1"/>
          <p:nvPr/>
        </p:nvSpPr>
        <p:spPr>
          <a:xfrm>
            <a:off x="10317547" y="5307362"/>
            <a:ext cx="1303577" cy="646331"/>
          </a:xfrm>
          <a:prstGeom prst="rect">
            <a:avLst/>
          </a:prstGeom>
          <a:noFill/>
        </p:spPr>
        <p:txBody>
          <a:bodyPr wrap="square" rtlCol="0">
            <a:spAutoFit/>
          </a:bodyPr>
          <a:lstStyle/>
          <a:p>
            <a:r>
              <a:rPr lang="en-US" dirty="0"/>
              <a:t>Apoptosis, toxicity, …</a:t>
            </a:r>
          </a:p>
        </p:txBody>
      </p:sp>
      <p:pic>
        <p:nvPicPr>
          <p:cNvPr id="18" name="Image 17" descr="Une image contenant dessin, conception&#10;&#10;Description générée automatiquement">
            <a:extLst>
              <a:ext uri="{FF2B5EF4-FFF2-40B4-BE49-F238E27FC236}">
                <a16:creationId xmlns:a16="http://schemas.microsoft.com/office/drawing/2014/main" id="{B535F4F5-7821-70AA-AA01-6A86977E2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521" y="4696201"/>
            <a:ext cx="2250486" cy="1800000"/>
          </a:xfrm>
          <a:prstGeom prst="rect">
            <a:avLst/>
          </a:prstGeom>
        </p:spPr>
      </p:pic>
      <p:pic>
        <p:nvPicPr>
          <p:cNvPr id="12" name="Image 11" descr="Une image contenant dessin, croquis, conception, motif&#10;&#10;Description générée automatiquement">
            <a:extLst>
              <a:ext uri="{FF2B5EF4-FFF2-40B4-BE49-F238E27FC236}">
                <a16:creationId xmlns:a16="http://schemas.microsoft.com/office/drawing/2014/main" id="{6368A2E9-A559-EE40-C9F2-6447E9256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7873" y="4672228"/>
            <a:ext cx="2250486" cy="1800000"/>
          </a:xfrm>
          <a:prstGeom prst="rect">
            <a:avLst/>
          </a:prstGeom>
        </p:spPr>
      </p:pic>
      <p:pic>
        <p:nvPicPr>
          <p:cNvPr id="4" name="Image 3" descr="Une image contenant texte, diagramme, Plan, Police&#10;&#10;Description générée automatiquement">
            <a:extLst>
              <a:ext uri="{FF2B5EF4-FFF2-40B4-BE49-F238E27FC236}">
                <a16:creationId xmlns:a16="http://schemas.microsoft.com/office/drawing/2014/main" id="{D0370FB4-EFCC-C589-26D6-EDD9FF4F36F5}"/>
              </a:ext>
            </a:extLst>
          </p:cNvPr>
          <p:cNvPicPr>
            <a:picLocks noChangeAspect="1"/>
          </p:cNvPicPr>
          <p:nvPr/>
        </p:nvPicPr>
        <p:blipFill>
          <a:blip r:embed="rId5">
            <a:extLst>
              <a:ext uri="{28A0092B-C50C-407E-A947-70E740481C1C}">
                <a14:useLocalDpi xmlns:a14="http://schemas.microsoft.com/office/drawing/2010/main" val="0"/>
              </a:ext>
            </a:extLst>
          </a:blip>
          <a:srcRect l="33386" t="59452" r="34015" b="29566"/>
          <a:stretch/>
        </p:blipFill>
        <p:spPr>
          <a:xfrm>
            <a:off x="2566773" y="3558964"/>
            <a:ext cx="2650964" cy="1096397"/>
          </a:xfrm>
          <a:prstGeom prst="rect">
            <a:avLst/>
          </a:prstGeom>
        </p:spPr>
      </p:pic>
      <p:pic>
        <p:nvPicPr>
          <p:cNvPr id="1026" name="Picture 2">
            <a:extLst>
              <a:ext uri="{FF2B5EF4-FFF2-40B4-BE49-F238E27FC236}">
                <a16:creationId xmlns:a16="http://schemas.microsoft.com/office/drawing/2014/main" id="{B3988583-3E9E-F22E-9A92-D07CC85E39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353575" y="5323245"/>
            <a:ext cx="979213" cy="3883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76053762-BDAE-DC3F-C922-6C06253EA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6968975" y="5323245"/>
            <a:ext cx="979213" cy="38830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cteur droit avec flèche 9">
            <a:extLst>
              <a:ext uri="{FF2B5EF4-FFF2-40B4-BE49-F238E27FC236}">
                <a16:creationId xmlns:a16="http://schemas.microsoft.com/office/drawing/2014/main" id="{2B5846DA-A382-3C76-EF0F-5903F1B2F3F2}"/>
              </a:ext>
            </a:extLst>
          </p:cNvPr>
          <p:cNvCxnSpPr>
            <a:cxnSpLocks/>
          </p:cNvCxnSpPr>
          <p:nvPr/>
        </p:nvCxnSpPr>
        <p:spPr>
          <a:xfrm flipV="1">
            <a:off x="3692906" y="5273036"/>
            <a:ext cx="536908" cy="6463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Connecteur droit avec flèche 12">
            <a:extLst>
              <a:ext uri="{FF2B5EF4-FFF2-40B4-BE49-F238E27FC236}">
                <a16:creationId xmlns:a16="http://schemas.microsoft.com/office/drawing/2014/main" id="{939C39BE-A152-CFCC-B5FC-98BA1EF33E07}"/>
              </a:ext>
            </a:extLst>
          </p:cNvPr>
          <p:cNvCxnSpPr>
            <a:cxnSpLocks/>
          </p:cNvCxnSpPr>
          <p:nvPr/>
        </p:nvCxnSpPr>
        <p:spPr>
          <a:xfrm flipV="1">
            <a:off x="8233866" y="5342346"/>
            <a:ext cx="555157" cy="6646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ZoneTexte 22">
            <a:extLst>
              <a:ext uri="{FF2B5EF4-FFF2-40B4-BE49-F238E27FC236}">
                <a16:creationId xmlns:a16="http://schemas.microsoft.com/office/drawing/2014/main" id="{C39EC6E9-CE44-4F48-A164-9E7BCBEFFBC1}"/>
              </a:ext>
            </a:extLst>
          </p:cNvPr>
          <p:cNvSpPr txBox="1"/>
          <p:nvPr/>
        </p:nvSpPr>
        <p:spPr>
          <a:xfrm>
            <a:off x="2308101" y="6472228"/>
            <a:ext cx="1742557" cy="369332"/>
          </a:xfrm>
          <a:prstGeom prst="rect">
            <a:avLst/>
          </a:prstGeom>
          <a:noFill/>
        </p:spPr>
        <p:txBody>
          <a:bodyPr wrap="square" rtlCol="0">
            <a:spAutoFit/>
          </a:bodyPr>
          <a:lstStyle/>
          <a:p>
            <a:pPr algn="ctr"/>
            <a:r>
              <a:rPr lang="en-US" dirty="0"/>
              <a:t>Unmodulated</a:t>
            </a:r>
          </a:p>
        </p:txBody>
      </p:sp>
      <p:sp>
        <p:nvSpPr>
          <p:cNvPr id="25" name="ZoneTexte 24">
            <a:extLst>
              <a:ext uri="{FF2B5EF4-FFF2-40B4-BE49-F238E27FC236}">
                <a16:creationId xmlns:a16="http://schemas.microsoft.com/office/drawing/2014/main" id="{B9BBF506-0927-43B6-BC47-627BB6AA81ED}"/>
              </a:ext>
            </a:extLst>
          </p:cNvPr>
          <p:cNvSpPr txBox="1"/>
          <p:nvPr/>
        </p:nvSpPr>
        <p:spPr>
          <a:xfrm>
            <a:off x="4016212" y="6472228"/>
            <a:ext cx="1314701" cy="369332"/>
          </a:xfrm>
          <a:prstGeom prst="rect">
            <a:avLst/>
          </a:prstGeom>
          <a:noFill/>
        </p:spPr>
        <p:txBody>
          <a:bodyPr wrap="square" rtlCol="0">
            <a:spAutoFit/>
          </a:bodyPr>
          <a:lstStyle/>
          <a:p>
            <a:pPr algn="ctr"/>
            <a:r>
              <a:rPr lang="en-US" dirty="0">
                <a:solidFill>
                  <a:srgbClr val="7C98CF"/>
                </a:solidFill>
              </a:rPr>
              <a:t>Modulated</a:t>
            </a:r>
          </a:p>
        </p:txBody>
      </p:sp>
      <p:sp>
        <p:nvSpPr>
          <p:cNvPr id="27" name="ZoneTexte 26">
            <a:extLst>
              <a:ext uri="{FF2B5EF4-FFF2-40B4-BE49-F238E27FC236}">
                <a16:creationId xmlns:a16="http://schemas.microsoft.com/office/drawing/2014/main" id="{C41BCC50-21D3-E8B3-2D6A-B759B138EEFA}"/>
              </a:ext>
            </a:extLst>
          </p:cNvPr>
          <p:cNvSpPr txBox="1"/>
          <p:nvPr/>
        </p:nvSpPr>
        <p:spPr>
          <a:xfrm>
            <a:off x="6839920" y="6488668"/>
            <a:ext cx="1742557" cy="369332"/>
          </a:xfrm>
          <a:prstGeom prst="rect">
            <a:avLst/>
          </a:prstGeom>
          <a:noFill/>
        </p:spPr>
        <p:txBody>
          <a:bodyPr wrap="square" rtlCol="0">
            <a:spAutoFit/>
          </a:bodyPr>
          <a:lstStyle/>
          <a:p>
            <a:pPr algn="ctr"/>
            <a:r>
              <a:rPr lang="en-US" dirty="0"/>
              <a:t>Unmodulated</a:t>
            </a:r>
          </a:p>
        </p:txBody>
      </p:sp>
      <p:sp>
        <p:nvSpPr>
          <p:cNvPr id="28" name="ZoneTexte 27">
            <a:extLst>
              <a:ext uri="{FF2B5EF4-FFF2-40B4-BE49-F238E27FC236}">
                <a16:creationId xmlns:a16="http://schemas.microsoft.com/office/drawing/2014/main" id="{3BCE593D-1939-AC0D-E21F-E79AAD966AC5}"/>
              </a:ext>
            </a:extLst>
          </p:cNvPr>
          <p:cNvSpPr txBox="1"/>
          <p:nvPr/>
        </p:nvSpPr>
        <p:spPr>
          <a:xfrm>
            <a:off x="8569198" y="6488668"/>
            <a:ext cx="1314701" cy="369332"/>
          </a:xfrm>
          <a:prstGeom prst="rect">
            <a:avLst/>
          </a:prstGeom>
          <a:noFill/>
        </p:spPr>
        <p:txBody>
          <a:bodyPr wrap="square" rtlCol="0">
            <a:spAutoFit/>
          </a:bodyPr>
          <a:lstStyle/>
          <a:p>
            <a:pPr algn="ctr"/>
            <a:r>
              <a:rPr lang="en-US" dirty="0">
                <a:solidFill>
                  <a:srgbClr val="7C98CF"/>
                </a:solidFill>
              </a:rPr>
              <a:t>Modulated</a:t>
            </a:r>
          </a:p>
        </p:txBody>
      </p:sp>
      <p:pic>
        <p:nvPicPr>
          <p:cNvPr id="8" name="Image 7" descr="Une image contenant texte, diagramme, Plan, Police&#10;&#10;Description générée automatiquement">
            <a:extLst>
              <a:ext uri="{FF2B5EF4-FFF2-40B4-BE49-F238E27FC236}">
                <a16:creationId xmlns:a16="http://schemas.microsoft.com/office/drawing/2014/main" id="{05CBE199-7F3B-EE6E-7F57-F5A97172B4B3}"/>
              </a:ext>
            </a:extLst>
          </p:cNvPr>
          <p:cNvPicPr>
            <a:picLocks noChangeAspect="1"/>
          </p:cNvPicPr>
          <p:nvPr/>
        </p:nvPicPr>
        <p:blipFill>
          <a:blip r:embed="rId5">
            <a:extLst>
              <a:ext uri="{28A0092B-C50C-407E-A947-70E740481C1C}">
                <a14:useLocalDpi xmlns:a14="http://schemas.microsoft.com/office/drawing/2010/main" val="0"/>
              </a:ext>
            </a:extLst>
          </a:blip>
          <a:srcRect l="66818" t="59705" r="583" b="29313"/>
          <a:stretch/>
        </p:blipFill>
        <p:spPr>
          <a:xfrm>
            <a:off x="7099498" y="3558963"/>
            <a:ext cx="2650964" cy="1096397"/>
          </a:xfrm>
          <a:prstGeom prst="rect">
            <a:avLst/>
          </a:prstGeom>
        </p:spPr>
      </p:pic>
      <p:pic>
        <p:nvPicPr>
          <p:cNvPr id="6" name="Image 5" descr="Une image contenant texte, diagramme, Plan, Police&#10;&#10;Description générée automatiquement">
            <a:extLst>
              <a:ext uri="{FF2B5EF4-FFF2-40B4-BE49-F238E27FC236}">
                <a16:creationId xmlns:a16="http://schemas.microsoft.com/office/drawing/2014/main" id="{2E575EAB-2E43-56A0-87B8-074B5FBBDD65}"/>
              </a:ext>
            </a:extLst>
          </p:cNvPr>
          <p:cNvPicPr>
            <a:picLocks noChangeAspect="1"/>
          </p:cNvPicPr>
          <p:nvPr/>
        </p:nvPicPr>
        <p:blipFill>
          <a:blip r:embed="rId5">
            <a:extLst>
              <a:ext uri="{28A0092B-C50C-407E-A947-70E740481C1C}">
                <a14:useLocalDpi xmlns:a14="http://schemas.microsoft.com/office/drawing/2010/main" val="0"/>
              </a:ext>
            </a:extLst>
          </a:blip>
          <a:srcRect t="36811" b="39618"/>
          <a:stretch/>
        </p:blipFill>
        <p:spPr>
          <a:xfrm>
            <a:off x="2029881" y="1342090"/>
            <a:ext cx="8132238" cy="2353092"/>
          </a:xfrm>
          <a:prstGeom prst="rect">
            <a:avLst/>
          </a:prstGeom>
        </p:spPr>
      </p:pic>
      <p:sp>
        <p:nvSpPr>
          <p:cNvPr id="21" name="Rectangle 20">
            <a:extLst>
              <a:ext uri="{FF2B5EF4-FFF2-40B4-BE49-F238E27FC236}">
                <a16:creationId xmlns:a16="http://schemas.microsoft.com/office/drawing/2014/main" id="{52596AFE-AD5E-8592-8802-6BD82D83D3F1}"/>
              </a:ext>
            </a:extLst>
          </p:cNvPr>
          <p:cNvSpPr/>
          <p:nvPr/>
        </p:nvSpPr>
        <p:spPr>
          <a:xfrm>
            <a:off x="1762125" y="1248147"/>
            <a:ext cx="666750" cy="4425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367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3" grpId="0"/>
      <p:bldP spid="25" grpId="0"/>
      <p:bldP spid="27" grpId="0"/>
      <p:bldP spid="2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85D18-41AD-B203-A0C9-788AE81A432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62D27B8-D6AC-8AAE-D92E-1CBA37658A57}"/>
              </a:ext>
            </a:extLst>
          </p:cNvPr>
          <p:cNvSpPr>
            <a:spLocks noGrp="1"/>
          </p:cNvSpPr>
          <p:nvPr>
            <p:ph type="title"/>
          </p:nvPr>
        </p:nvSpPr>
        <p:spPr/>
        <p:txBody>
          <a:bodyPr/>
          <a:lstStyle/>
          <a:p>
            <a:pPr algn="ctr"/>
            <a:r>
              <a:rPr lang="en-US" dirty="0"/>
              <a:t>A model of homeostatic control</a:t>
            </a:r>
          </a:p>
        </p:txBody>
      </p:sp>
      <p:sp>
        <p:nvSpPr>
          <p:cNvPr id="13" name="ZoneTexte 12">
            <a:extLst>
              <a:ext uri="{FF2B5EF4-FFF2-40B4-BE49-F238E27FC236}">
                <a16:creationId xmlns:a16="http://schemas.microsoft.com/office/drawing/2014/main" id="{05F19137-5B21-BFC8-0D5B-1B5AEE0BC08C}"/>
              </a:ext>
            </a:extLst>
          </p:cNvPr>
          <p:cNvSpPr txBox="1"/>
          <p:nvPr/>
        </p:nvSpPr>
        <p:spPr>
          <a:xfrm>
            <a:off x="2889676" y="5576326"/>
            <a:ext cx="2971799" cy="400110"/>
          </a:xfrm>
          <a:prstGeom prst="rect">
            <a:avLst/>
          </a:prstGeom>
          <a:noFill/>
        </p:spPr>
        <p:txBody>
          <a:bodyPr wrap="square" rtlCol="0">
            <a:spAutoFit/>
          </a:bodyPr>
          <a:lstStyle/>
          <a:p>
            <a:pPr algn="ctr"/>
            <a:r>
              <a:rPr lang="en-US" sz="2000" dirty="0">
                <a:solidFill>
                  <a:schemeClr val="bg1">
                    <a:lumMod val="65000"/>
                  </a:schemeClr>
                </a:solidFill>
              </a:rPr>
              <a:t>O’Leary et al., 2014</a:t>
            </a:r>
          </a:p>
        </p:txBody>
      </p:sp>
      <p:sp>
        <p:nvSpPr>
          <p:cNvPr id="3" name="ZoneTexte 2">
            <a:extLst>
              <a:ext uri="{FF2B5EF4-FFF2-40B4-BE49-F238E27FC236}">
                <a16:creationId xmlns:a16="http://schemas.microsoft.com/office/drawing/2014/main" id="{EB144814-7342-D83F-4F71-D0FE6B99CB16}"/>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31</a:t>
            </a:r>
          </a:p>
        </p:txBody>
      </p:sp>
      <p:grpSp>
        <p:nvGrpSpPr>
          <p:cNvPr id="16" name="Groupe 15">
            <a:extLst>
              <a:ext uri="{FF2B5EF4-FFF2-40B4-BE49-F238E27FC236}">
                <a16:creationId xmlns:a16="http://schemas.microsoft.com/office/drawing/2014/main" id="{C66199AB-1009-DD25-B80B-17C717F185E1}"/>
              </a:ext>
            </a:extLst>
          </p:cNvPr>
          <p:cNvGrpSpPr/>
          <p:nvPr/>
        </p:nvGrpSpPr>
        <p:grpSpPr>
          <a:xfrm>
            <a:off x="741514" y="2256073"/>
            <a:ext cx="6675712" cy="2910974"/>
            <a:chOff x="2061888" y="2334126"/>
            <a:chExt cx="6675712" cy="2910974"/>
          </a:xfrm>
        </p:grpSpPr>
        <p:pic>
          <p:nvPicPr>
            <p:cNvPr id="5" name="Image 4">
              <a:extLst>
                <a:ext uri="{FF2B5EF4-FFF2-40B4-BE49-F238E27FC236}">
                  <a16:creationId xmlns:a16="http://schemas.microsoft.com/office/drawing/2014/main" id="{715A3AF8-94EF-49A2-0FCF-515A18E1C577}"/>
                </a:ext>
              </a:extLst>
            </p:cNvPr>
            <p:cNvPicPr>
              <a:picLocks noChangeAspect="1"/>
            </p:cNvPicPr>
            <p:nvPr/>
          </p:nvPicPr>
          <p:blipFill>
            <a:blip r:embed="rId3"/>
            <a:srcRect t="33109"/>
            <a:stretch/>
          </p:blipFill>
          <p:spPr>
            <a:xfrm>
              <a:off x="2061888" y="2378075"/>
              <a:ext cx="6675712" cy="2867025"/>
            </a:xfrm>
            <a:prstGeom prst="rect">
              <a:avLst/>
            </a:prstGeom>
          </p:spPr>
        </p:pic>
        <p:sp>
          <p:nvSpPr>
            <p:cNvPr id="15" name="Rectangle 14">
              <a:extLst>
                <a:ext uri="{FF2B5EF4-FFF2-40B4-BE49-F238E27FC236}">
                  <a16:creationId xmlns:a16="http://schemas.microsoft.com/office/drawing/2014/main" id="{8B17B9AF-44C1-CF20-A204-4C81E7CC315D}"/>
                </a:ext>
              </a:extLst>
            </p:cNvPr>
            <p:cNvSpPr/>
            <p:nvPr/>
          </p:nvSpPr>
          <p:spPr>
            <a:xfrm>
              <a:off x="5118100" y="2334126"/>
              <a:ext cx="36195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a:extLst>
                <a:ext uri="{FF2B5EF4-FFF2-40B4-BE49-F238E27FC236}">
                  <a16:creationId xmlns:a16="http://schemas.microsoft.com/office/drawing/2014/main" id="{92B11F50-69CF-8E3B-D6F6-E6F6C83E7B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450" y="2889000"/>
              <a:ext cx="381000" cy="2095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94A0EB33-0575-E0EC-C59D-43EF65EB27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0925" y="2803275"/>
              <a:ext cx="295275" cy="295275"/>
            </a:xfrm>
            <a:prstGeom prst="rect">
              <a:avLst/>
            </a:prstGeom>
            <a:noFill/>
            <a:extLst>
              <a:ext uri="{909E8E84-426E-40DD-AFC4-6F175D3DCCD1}">
                <a14:hiddenFill xmlns:a14="http://schemas.microsoft.com/office/drawing/2010/main">
                  <a:solidFill>
                    <a:srgbClr val="FFFFFF"/>
                  </a:solidFill>
                </a14:hiddenFill>
              </a:ext>
            </a:extLst>
          </p:spPr>
        </p:pic>
      </p:grpSp>
      <p:pic>
        <p:nvPicPr>
          <p:cNvPr id="7174" name="Picture 6">
            <a:extLst>
              <a:ext uri="{FF2B5EF4-FFF2-40B4-BE49-F238E27FC236}">
                <a16:creationId xmlns:a16="http://schemas.microsoft.com/office/drawing/2014/main" id="{EA32B19C-CB2C-8FB6-676C-914368C3A1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6962" y="2197497"/>
            <a:ext cx="2643187" cy="1102481"/>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Connecteur droit avec flèche 17">
            <a:extLst>
              <a:ext uri="{FF2B5EF4-FFF2-40B4-BE49-F238E27FC236}">
                <a16:creationId xmlns:a16="http://schemas.microsoft.com/office/drawing/2014/main" id="{0ED78E63-3EB3-0FF0-99CF-A976947F57B0}"/>
              </a:ext>
            </a:extLst>
          </p:cNvPr>
          <p:cNvCxnSpPr/>
          <p:nvPr/>
        </p:nvCxnSpPr>
        <p:spPr>
          <a:xfrm flipV="1">
            <a:off x="7020232" y="2680081"/>
            <a:ext cx="1852417" cy="632833"/>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grpSp>
        <p:nvGrpSpPr>
          <p:cNvPr id="11" name="Groupe 10">
            <a:extLst>
              <a:ext uri="{FF2B5EF4-FFF2-40B4-BE49-F238E27FC236}">
                <a16:creationId xmlns:a16="http://schemas.microsoft.com/office/drawing/2014/main" id="{E47EDC3A-AEDB-C06A-DEED-A2E89F8797F8}"/>
              </a:ext>
            </a:extLst>
          </p:cNvPr>
          <p:cNvGrpSpPr/>
          <p:nvPr/>
        </p:nvGrpSpPr>
        <p:grpSpPr>
          <a:xfrm>
            <a:off x="7864664" y="3545086"/>
            <a:ext cx="4139381" cy="2867026"/>
            <a:chOff x="8052618" y="3498040"/>
            <a:chExt cx="4139381" cy="2867026"/>
          </a:xfrm>
        </p:grpSpPr>
        <p:pic>
          <p:nvPicPr>
            <p:cNvPr id="7" name="Espace réservé du contenu 5" descr="Une image contenant texte, diagramme, capture d’écran, ligne&#10;&#10;Description générée automatiquement">
              <a:extLst>
                <a:ext uri="{FF2B5EF4-FFF2-40B4-BE49-F238E27FC236}">
                  <a16:creationId xmlns:a16="http://schemas.microsoft.com/office/drawing/2014/main" id="{827DD2BC-0A0E-E623-F638-1A2A375CBFB4}"/>
                </a:ext>
              </a:extLst>
            </p:cNvPr>
            <p:cNvPicPr>
              <a:picLocks noChangeAspect="1"/>
            </p:cNvPicPr>
            <p:nvPr/>
          </p:nvPicPr>
          <p:blipFill>
            <a:blip r:embed="rId7">
              <a:extLst>
                <a:ext uri="{28A0092B-C50C-407E-A947-70E740481C1C}">
                  <a14:useLocalDpi xmlns:a14="http://schemas.microsoft.com/office/drawing/2010/main" val="0"/>
                </a:ext>
              </a:extLst>
            </a:blip>
            <a:srcRect l="11408" t="57506" b="15685"/>
            <a:stretch/>
          </p:blipFill>
          <p:spPr>
            <a:xfrm>
              <a:off x="8052618" y="3498040"/>
              <a:ext cx="4139381" cy="2867026"/>
            </a:xfrm>
            <a:prstGeom prst="rect">
              <a:avLst/>
            </a:prstGeom>
          </p:spPr>
        </p:pic>
        <p:sp>
          <p:nvSpPr>
            <p:cNvPr id="8" name="Rectangle 7">
              <a:extLst>
                <a:ext uri="{FF2B5EF4-FFF2-40B4-BE49-F238E27FC236}">
                  <a16:creationId xmlns:a16="http://schemas.microsoft.com/office/drawing/2014/main" id="{3F45EE33-0FFC-6FB8-2087-5C05FE433E94}"/>
                </a:ext>
              </a:extLst>
            </p:cNvPr>
            <p:cNvSpPr/>
            <p:nvPr/>
          </p:nvSpPr>
          <p:spPr>
            <a:xfrm>
              <a:off x="8719548" y="5088786"/>
              <a:ext cx="562842" cy="6813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0296E3D-5EFB-DA86-6461-9F5A36FD21C6}"/>
                </a:ext>
              </a:extLst>
            </p:cNvPr>
            <p:cNvSpPr/>
            <p:nvPr/>
          </p:nvSpPr>
          <p:spPr>
            <a:xfrm>
              <a:off x="9199839" y="4878081"/>
              <a:ext cx="203199" cy="2107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0A06AE19-B610-99DA-239B-80CD291218A8}"/>
              </a:ext>
            </a:extLst>
          </p:cNvPr>
          <p:cNvSpPr/>
          <p:nvPr/>
        </p:nvSpPr>
        <p:spPr>
          <a:xfrm>
            <a:off x="9497961" y="4702629"/>
            <a:ext cx="311823" cy="2224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76221A7-93E0-2FB9-D0DC-173518034062}"/>
              </a:ext>
            </a:extLst>
          </p:cNvPr>
          <p:cNvSpPr/>
          <p:nvPr/>
        </p:nvSpPr>
        <p:spPr>
          <a:xfrm>
            <a:off x="10726808" y="4407572"/>
            <a:ext cx="379245" cy="2224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B27FDA-2396-88B6-6689-DA6A09DB1F8E}"/>
              </a:ext>
            </a:extLst>
          </p:cNvPr>
          <p:cNvSpPr/>
          <p:nvPr/>
        </p:nvSpPr>
        <p:spPr>
          <a:xfrm>
            <a:off x="9541874" y="5446121"/>
            <a:ext cx="524954" cy="2973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0638A0A-E994-7002-DFA3-6E2FA5E2BD42}"/>
              </a:ext>
            </a:extLst>
          </p:cNvPr>
          <p:cNvSpPr/>
          <p:nvPr/>
        </p:nvSpPr>
        <p:spPr>
          <a:xfrm>
            <a:off x="8409056" y="4332748"/>
            <a:ext cx="1657771" cy="2973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6A21A81-27C8-BE2E-B57F-6A0E7018E18A}"/>
              </a:ext>
            </a:extLst>
          </p:cNvPr>
          <p:cNvSpPr/>
          <p:nvPr/>
        </p:nvSpPr>
        <p:spPr>
          <a:xfrm>
            <a:off x="8561456" y="4485148"/>
            <a:ext cx="489067" cy="7147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391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E3D7E4-D16B-8B42-D07A-677C0441D16D}"/>
              </a:ext>
            </a:extLst>
          </p:cNvPr>
          <p:cNvSpPr>
            <a:spLocks noGrp="1"/>
          </p:cNvSpPr>
          <p:nvPr>
            <p:ph type="title"/>
          </p:nvPr>
        </p:nvSpPr>
        <p:spPr/>
        <p:txBody>
          <a:bodyPr>
            <a:normAutofit fontScale="90000"/>
          </a:bodyPr>
          <a:lstStyle/>
          <a:p>
            <a:pPr algn="ctr"/>
            <a:r>
              <a:rPr lang="en-US" dirty="0"/>
              <a:t>Homeostasis can lead to pathological excitability in the presence of sharp neuromodulation</a:t>
            </a:r>
          </a:p>
        </p:txBody>
      </p:sp>
      <p:sp>
        <p:nvSpPr>
          <p:cNvPr id="3" name="ZoneTexte 2">
            <a:extLst>
              <a:ext uri="{FF2B5EF4-FFF2-40B4-BE49-F238E27FC236}">
                <a16:creationId xmlns:a16="http://schemas.microsoft.com/office/drawing/2014/main" id="{C10711F6-747B-F87D-C3F6-446178C2E938}"/>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32</a:t>
            </a:r>
          </a:p>
        </p:txBody>
      </p:sp>
      <p:pic>
        <p:nvPicPr>
          <p:cNvPr id="9" name="Image 8" descr="Une image contenant texte, diagramme, ligne, Parallèle&#10;&#10;Description générée automatiquement">
            <a:extLst>
              <a:ext uri="{FF2B5EF4-FFF2-40B4-BE49-F238E27FC236}">
                <a16:creationId xmlns:a16="http://schemas.microsoft.com/office/drawing/2014/main" id="{93FF54EC-3E08-9AB9-61A3-A16E73EAD050}"/>
              </a:ext>
            </a:extLst>
          </p:cNvPr>
          <p:cNvPicPr>
            <a:picLocks noChangeAspect="1"/>
          </p:cNvPicPr>
          <p:nvPr/>
        </p:nvPicPr>
        <p:blipFill>
          <a:blip r:embed="rId3">
            <a:extLst>
              <a:ext uri="{28A0092B-C50C-407E-A947-70E740481C1C}">
                <a14:useLocalDpi xmlns:a14="http://schemas.microsoft.com/office/drawing/2010/main" val="0"/>
              </a:ext>
            </a:extLst>
          </a:blip>
          <a:srcRect t="32376" r="42287" b="35540"/>
          <a:stretch/>
        </p:blipFill>
        <p:spPr>
          <a:xfrm>
            <a:off x="3368566" y="2516424"/>
            <a:ext cx="5454867" cy="3245486"/>
          </a:xfrm>
          <a:prstGeom prst="rect">
            <a:avLst/>
          </a:prstGeom>
        </p:spPr>
      </p:pic>
      <p:grpSp>
        <p:nvGrpSpPr>
          <p:cNvPr id="14" name="Groupe 13">
            <a:extLst>
              <a:ext uri="{FF2B5EF4-FFF2-40B4-BE49-F238E27FC236}">
                <a16:creationId xmlns:a16="http://schemas.microsoft.com/office/drawing/2014/main" id="{E456C8CE-1CF7-4800-C4C3-7B53E25A0AAC}"/>
              </a:ext>
            </a:extLst>
          </p:cNvPr>
          <p:cNvGrpSpPr/>
          <p:nvPr/>
        </p:nvGrpSpPr>
        <p:grpSpPr>
          <a:xfrm>
            <a:off x="10015673" y="2856211"/>
            <a:ext cx="898253" cy="2565911"/>
            <a:chOff x="10837570" y="2712461"/>
            <a:chExt cx="898253" cy="2565911"/>
          </a:xfrm>
        </p:grpSpPr>
        <p:pic>
          <p:nvPicPr>
            <p:cNvPr id="10" name="Image 9" descr="Une image contenant texte, diagramme, ligne, Parallèle&#10;&#10;Description générée automatiquement">
              <a:extLst>
                <a:ext uri="{FF2B5EF4-FFF2-40B4-BE49-F238E27FC236}">
                  <a16:creationId xmlns:a16="http://schemas.microsoft.com/office/drawing/2014/main" id="{7381711B-82FF-B5F7-28C4-E16319E7DD75}"/>
                </a:ext>
              </a:extLst>
            </p:cNvPr>
            <p:cNvPicPr>
              <a:picLocks noChangeAspect="1"/>
            </p:cNvPicPr>
            <p:nvPr/>
          </p:nvPicPr>
          <p:blipFill>
            <a:blip r:embed="rId3">
              <a:extLst>
                <a:ext uri="{28A0092B-C50C-407E-A947-70E740481C1C}">
                  <a14:useLocalDpi xmlns:a14="http://schemas.microsoft.com/office/drawing/2010/main" val="0"/>
                </a:ext>
              </a:extLst>
            </a:blip>
            <a:srcRect l="52163" t="8464" r="41480" b="65628"/>
            <a:stretch/>
          </p:blipFill>
          <p:spPr>
            <a:xfrm>
              <a:off x="11157005" y="2811440"/>
              <a:ext cx="565534" cy="2466932"/>
            </a:xfrm>
            <a:prstGeom prst="rect">
              <a:avLst/>
            </a:prstGeom>
          </p:spPr>
        </p:pic>
        <p:sp>
          <p:nvSpPr>
            <p:cNvPr id="11" name="Rectangle 10">
              <a:extLst>
                <a:ext uri="{FF2B5EF4-FFF2-40B4-BE49-F238E27FC236}">
                  <a16:creationId xmlns:a16="http://schemas.microsoft.com/office/drawing/2014/main" id="{7C164595-EC8A-EE66-7311-5B4FA49C6096}"/>
                </a:ext>
              </a:extLst>
            </p:cNvPr>
            <p:cNvSpPr/>
            <p:nvPr/>
          </p:nvSpPr>
          <p:spPr>
            <a:xfrm>
              <a:off x="10837570" y="2712461"/>
              <a:ext cx="363963" cy="1604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44A66B5-0C1E-32EC-4D58-6E7FD481337F}"/>
                </a:ext>
              </a:extLst>
            </p:cNvPr>
            <p:cNvSpPr/>
            <p:nvPr/>
          </p:nvSpPr>
          <p:spPr>
            <a:xfrm>
              <a:off x="11371860" y="2712461"/>
              <a:ext cx="363963" cy="1604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93D0476-E447-96DC-B781-4E132B597CE7}"/>
                </a:ext>
              </a:extLst>
            </p:cNvPr>
            <p:cNvSpPr/>
            <p:nvPr/>
          </p:nvSpPr>
          <p:spPr>
            <a:xfrm>
              <a:off x="11031940" y="4743703"/>
              <a:ext cx="169593" cy="2286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8F76BF98-0F35-67EE-0D6E-F72A957D29D7}"/>
              </a:ext>
            </a:extLst>
          </p:cNvPr>
          <p:cNvSpPr/>
          <p:nvPr/>
        </p:nvSpPr>
        <p:spPr>
          <a:xfrm>
            <a:off x="3315909" y="2547161"/>
            <a:ext cx="363963" cy="358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30F84D-0F15-310A-D73D-8D144C0415C5}"/>
              </a:ext>
            </a:extLst>
          </p:cNvPr>
          <p:cNvSpPr/>
          <p:nvPr/>
        </p:nvSpPr>
        <p:spPr>
          <a:xfrm>
            <a:off x="8311488" y="2367891"/>
            <a:ext cx="452934" cy="358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1A64B8C-4B33-1CD1-572E-B77857C42FB1}"/>
              </a:ext>
            </a:extLst>
          </p:cNvPr>
          <p:cNvSpPr/>
          <p:nvPr/>
        </p:nvSpPr>
        <p:spPr>
          <a:xfrm>
            <a:off x="8603608" y="2905701"/>
            <a:ext cx="452934" cy="358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mage 17" descr="Une image contenant texte, diagramme, ligne, Parallèle&#10;&#10;Description générée automatiquement">
            <a:extLst>
              <a:ext uri="{FF2B5EF4-FFF2-40B4-BE49-F238E27FC236}">
                <a16:creationId xmlns:a16="http://schemas.microsoft.com/office/drawing/2014/main" id="{A3C6C4CC-1DE2-D004-7247-2FE3E422003E}"/>
              </a:ext>
            </a:extLst>
          </p:cNvPr>
          <p:cNvPicPr>
            <a:picLocks noChangeAspect="1"/>
          </p:cNvPicPr>
          <p:nvPr/>
        </p:nvPicPr>
        <p:blipFill>
          <a:blip r:embed="rId3">
            <a:extLst>
              <a:ext uri="{28A0092B-C50C-407E-A947-70E740481C1C}">
                <a14:useLocalDpi xmlns:a14="http://schemas.microsoft.com/office/drawing/2010/main" val="0"/>
              </a:ext>
            </a:extLst>
          </a:blip>
          <a:srcRect l="9163" t="95118" r="46267" b="-12"/>
          <a:stretch/>
        </p:blipFill>
        <p:spPr>
          <a:xfrm>
            <a:off x="4239906" y="5550090"/>
            <a:ext cx="4212609" cy="495014"/>
          </a:xfrm>
          <a:prstGeom prst="rect">
            <a:avLst/>
          </a:prstGeom>
        </p:spPr>
      </p:pic>
    </p:spTree>
    <p:extLst>
      <p:ext uri="{BB962C8B-B14F-4D97-AF65-F5344CB8AC3E}">
        <p14:creationId xmlns:p14="http://schemas.microsoft.com/office/powerpoint/2010/main" val="2022347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D15A8-54B4-3E84-2DE9-2F124EAB180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E279372-6D74-1579-33DD-147AF338839D}"/>
              </a:ext>
            </a:extLst>
          </p:cNvPr>
          <p:cNvSpPr>
            <a:spLocks noGrp="1"/>
          </p:cNvSpPr>
          <p:nvPr>
            <p:ph type="title"/>
          </p:nvPr>
        </p:nvSpPr>
        <p:spPr/>
        <p:txBody>
          <a:bodyPr>
            <a:normAutofit fontScale="90000"/>
          </a:bodyPr>
          <a:lstStyle/>
          <a:p>
            <a:pPr algn="ctr"/>
            <a:r>
              <a:rPr lang="en-US" dirty="0"/>
              <a:t>Homeostasis can lead to pathological excitability in the presence of sharp neuromodulation</a:t>
            </a:r>
          </a:p>
        </p:txBody>
      </p:sp>
      <p:sp>
        <p:nvSpPr>
          <p:cNvPr id="3" name="ZoneTexte 2">
            <a:extLst>
              <a:ext uri="{FF2B5EF4-FFF2-40B4-BE49-F238E27FC236}">
                <a16:creationId xmlns:a16="http://schemas.microsoft.com/office/drawing/2014/main" id="{B2E22A34-F52A-D54D-9575-F377D7F5A974}"/>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32</a:t>
            </a:r>
          </a:p>
        </p:txBody>
      </p:sp>
      <p:pic>
        <p:nvPicPr>
          <p:cNvPr id="9" name="Image 8" descr="Une image contenant texte, diagramme, ligne, Parallèle&#10;&#10;Description générée automatiquement">
            <a:extLst>
              <a:ext uri="{FF2B5EF4-FFF2-40B4-BE49-F238E27FC236}">
                <a16:creationId xmlns:a16="http://schemas.microsoft.com/office/drawing/2014/main" id="{E29BED6D-BDC9-7E2F-B3E0-95FBCEE9971F}"/>
              </a:ext>
            </a:extLst>
          </p:cNvPr>
          <p:cNvPicPr>
            <a:picLocks noChangeAspect="1"/>
          </p:cNvPicPr>
          <p:nvPr/>
        </p:nvPicPr>
        <p:blipFill>
          <a:blip r:embed="rId2">
            <a:extLst>
              <a:ext uri="{28A0092B-C50C-407E-A947-70E740481C1C}">
                <a14:useLocalDpi xmlns:a14="http://schemas.microsoft.com/office/drawing/2010/main" val="0"/>
              </a:ext>
            </a:extLst>
          </a:blip>
          <a:srcRect l="172" t="121" r="42115" b="67795"/>
          <a:stretch/>
        </p:blipFill>
        <p:spPr>
          <a:xfrm>
            <a:off x="3368566" y="2516424"/>
            <a:ext cx="5454867" cy="3245486"/>
          </a:xfrm>
          <a:prstGeom prst="rect">
            <a:avLst/>
          </a:prstGeom>
        </p:spPr>
      </p:pic>
      <p:grpSp>
        <p:nvGrpSpPr>
          <p:cNvPr id="14" name="Groupe 13">
            <a:extLst>
              <a:ext uri="{FF2B5EF4-FFF2-40B4-BE49-F238E27FC236}">
                <a16:creationId xmlns:a16="http://schemas.microsoft.com/office/drawing/2014/main" id="{54E92734-C100-AE75-4E39-916CA4837EA2}"/>
              </a:ext>
            </a:extLst>
          </p:cNvPr>
          <p:cNvGrpSpPr/>
          <p:nvPr/>
        </p:nvGrpSpPr>
        <p:grpSpPr>
          <a:xfrm>
            <a:off x="10015673" y="2856211"/>
            <a:ext cx="898253" cy="2565911"/>
            <a:chOff x="10837570" y="2712461"/>
            <a:chExt cx="898253" cy="2565911"/>
          </a:xfrm>
        </p:grpSpPr>
        <p:pic>
          <p:nvPicPr>
            <p:cNvPr id="10" name="Image 9" descr="Une image contenant texte, diagramme, ligne, Parallèle&#10;&#10;Description générée automatiquement">
              <a:extLst>
                <a:ext uri="{FF2B5EF4-FFF2-40B4-BE49-F238E27FC236}">
                  <a16:creationId xmlns:a16="http://schemas.microsoft.com/office/drawing/2014/main" id="{C9A6F7BC-40C6-FD83-4CBE-FBB8D7ADD308}"/>
                </a:ext>
              </a:extLst>
            </p:cNvPr>
            <p:cNvPicPr>
              <a:picLocks noChangeAspect="1"/>
            </p:cNvPicPr>
            <p:nvPr/>
          </p:nvPicPr>
          <p:blipFill>
            <a:blip r:embed="rId2">
              <a:extLst>
                <a:ext uri="{28A0092B-C50C-407E-A947-70E740481C1C}">
                  <a14:useLocalDpi xmlns:a14="http://schemas.microsoft.com/office/drawing/2010/main" val="0"/>
                </a:ext>
              </a:extLst>
            </a:blip>
            <a:srcRect l="52163" t="8464" r="41480" b="65628"/>
            <a:stretch/>
          </p:blipFill>
          <p:spPr>
            <a:xfrm>
              <a:off x="11157005" y="2811440"/>
              <a:ext cx="565534" cy="2466932"/>
            </a:xfrm>
            <a:prstGeom prst="rect">
              <a:avLst/>
            </a:prstGeom>
          </p:spPr>
        </p:pic>
        <p:sp>
          <p:nvSpPr>
            <p:cNvPr id="11" name="Rectangle 10">
              <a:extLst>
                <a:ext uri="{FF2B5EF4-FFF2-40B4-BE49-F238E27FC236}">
                  <a16:creationId xmlns:a16="http://schemas.microsoft.com/office/drawing/2014/main" id="{837D314C-B3FF-47C0-8BC2-BCA86C33A2C2}"/>
                </a:ext>
              </a:extLst>
            </p:cNvPr>
            <p:cNvSpPr/>
            <p:nvPr/>
          </p:nvSpPr>
          <p:spPr>
            <a:xfrm>
              <a:off x="10837570" y="2712461"/>
              <a:ext cx="363963" cy="1604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8036222-ACC2-5661-DC43-EA425C1391C5}"/>
                </a:ext>
              </a:extLst>
            </p:cNvPr>
            <p:cNvSpPr/>
            <p:nvPr/>
          </p:nvSpPr>
          <p:spPr>
            <a:xfrm>
              <a:off x="11371860" y="2712461"/>
              <a:ext cx="363963" cy="1604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6A0152B-2C7B-692E-21B4-2E22CC834330}"/>
                </a:ext>
              </a:extLst>
            </p:cNvPr>
            <p:cNvSpPr/>
            <p:nvPr/>
          </p:nvSpPr>
          <p:spPr>
            <a:xfrm>
              <a:off x="11031940" y="4743703"/>
              <a:ext cx="169593" cy="2286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7ABA5C06-72D4-F7F4-C465-ABC6AAB0A3B5}"/>
              </a:ext>
            </a:extLst>
          </p:cNvPr>
          <p:cNvSpPr/>
          <p:nvPr/>
        </p:nvSpPr>
        <p:spPr>
          <a:xfrm>
            <a:off x="3306811" y="2513303"/>
            <a:ext cx="363963" cy="358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B137038-6158-E703-6011-DE32EEDAB9E0}"/>
              </a:ext>
            </a:extLst>
          </p:cNvPr>
          <p:cNvSpPr/>
          <p:nvPr/>
        </p:nvSpPr>
        <p:spPr>
          <a:xfrm>
            <a:off x="8311488" y="2367891"/>
            <a:ext cx="452934" cy="358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AA3889D-EAD9-1B1A-31DB-3236DACE3A0D}"/>
              </a:ext>
            </a:extLst>
          </p:cNvPr>
          <p:cNvSpPr/>
          <p:nvPr/>
        </p:nvSpPr>
        <p:spPr>
          <a:xfrm>
            <a:off x="8615675" y="2806722"/>
            <a:ext cx="363963" cy="358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979570-2502-4A36-1996-4AFA63FA184F}"/>
              </a:ext>
            </a:extLst>
          </p:cNvPr>
          <p:cNvSpPr/>
          <p:nvPr/>
        </p:nvSpPr>
        <p:spPr>
          <a:xfrm>
            <a:off x="8311488" y="3429000"/>
            <a:ext cx="476967" cy="25214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BB2EC0F-8DAA-03D1-B02E-B4490E7EE1EB}"/>
              </a:ext>
            </a:extLst>
          </p:cNvPr>
          <p:cNvSpPr/>
          <p:nvPr/>
        </p:nvSpPr>
        <p:spPr>
          <a:xfrm>
            <a:off x="8386168" y="3331191"/>
            <a:ext cx="151787" cy="2864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descr="Une image contenant texte, diagramme, ligne, Parallèle&#10;&#10;Description générée automatiquement">
            <a:extLst>
              <a:ext uri="{FF2B5EF4-FFF2-40B4-BE49-F238E27FC236}">
                <a16:creationId xmlns:a16="http://schemas.microsoft.com/office/drawing/2014/main" id="{13F6DC25-32B9-8CB6-910C-155204D945FB}"/>
              </a:ext>
            </a:extLst>
          </p:cNvPr>
          <p:cNvPicPr>
            <a:picLocks noChangeAspect="1"/>
          </p:cNvPicPr>
          <p:nvPr/>
        </p:nvPicPr>
        <p:blipFill>
          <a:blip r:embed="rId2">
            <a:extLst>
              <a:ext uri="{28A0092B-C50C-407E-A947-70E740481C1C}">
                <a14:useLocalDpi xmlns:a14="http://schemas.microsoft.com/office/drawing/2010/main" val="0"/>
              </a:ext>
            </a:extLst>
          </a:blip>
          <a:srcRect l="9163" t="95118" r="46267" b="-12"/>
          <a:stretch/>
        </p:blipFill>
        <p:spPr>
          <a:xfrm>
            <a:off x="4221709" y="5486399"/>
            <a:ext cx="4212609" cy="495014"/>
          </a:xfrm>
          <a:prstGeom prst="rect">
            <a:avLst/>
          </a:prstGeom>
        </p:spPr>
      </p:pic>
    </p:spTree>
    <p:extLst>
      <p:ext uri="{BB962C8B-B14F-4D97-AF65-F5344CB8AC3E}">
        <p14:creationId xmlns:p14="http://schemas.microsoft.com/office/powerpoint/2010/main" val="4089830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00B0E-BF88-5B63-11BB-46483FB22A0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8614DC0-8D9E-76CE-5299-DCBFD24D0B60}"/>
              </a:ext>
            </a:extLst>
          </p:cNvPr>
          <p:cNvSpPr>
            <a:spLocks noGrp="1"/>
          </p:cNvSpPr>
          <p:nvPr>
            <p:ph type="title"/>
          </p:nvPr>
        </p:nvSpPr>
        <p:spPr/>
        <p:txBody>
          <a:bodyPr>
            <a:normAutofit fontScale="90000"/>
          </a:bodyPr>
          <a:lstStyle/>
          <a:p>
            <a:pPr algn="ctr"/>
            <a:r>
              <a:rPr lang="en-US" dirty="0"/>
              <a:t>Homeostasis can lead to pathological excitability in the presence of sharp neuromodulation</a:t>
            </a:r>
          </a:p>
        </p:txBody>
      </p:sp>
      <p:sp>
        <p:nvSpPr>
          <p:cNvPr id="3" name="ZoneTexte 2">
            <a:extLst>
              <a:ext uri="{FF2B5EF4-FFF2-40B4-BE49-F238E27FC236}">
                <a16:creationId xmlns:a16="http://schemas.microsoft.com/office/drawing/2014/main" id="{FFE5D247-9FB6-37DF-1DFE-26D2C1514E64}"/>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32</a:t>
            </a:r>
          </a:p>
        </p:txBody>
      </p:sp>
      <p:pic>
        <p:nvPicPr>
          <p:cNvPr id="9" name="Image 8" descr="Une image contenant texte, diagramme, ligne, Parallèle&#10;&#10;Description générée automatiquement">
            <a:extLst>
              <a:ext uri="{FF2B5EF4-FFF2-40B4-BE49-F238E27FC236}">
                <a16:creationId xmlns:a16="http://schemas.microsoft.com/office/drawing/2014/main" id="{5F48D93C-FD03-52AE-3832-0C84269F6D3A}"/>
              </a:ext>
            </a:extLst>
          </p:cNvPr>
          <p:cNvPicPr>
            <a:picLocks noChangeAspect="1"/>
          </p:cNvPicPr>
          <p:nvPr/>
        </p:nvPicPr>
        <p:blipFill>
          <a:blip r:embed="rId2">
            <a:extLst>
              <a:ext uri="{28A0092B-C50C-407E-A947-70E740481C1C}">
                <a14:useLocalDpi xmlns:a14="http://schemas.microsoft.com/office/drawing/2010/main" val="0"/>
              </a:ext>
            </a:extLst>
          </a:blip>
          <a:srcRect l="-20" t="65255" r="42307" b="-12"/>
          <a:stretch/>
        </p:blipFill>
        <p:spPr>
          <a:xfrm>
            <a:off x="3368566" y="2516424"/>
            <a:ext cx="5454867" cy="3515886"/>
          </a:xfrm>
          <a:prstGeom prst="rect">
            <a:avLst/>
          </a:prstGeom>
        </p:spPr>
      </p:pic>
      <p:grpSp>
        <p:nvGrpSpPr>
          <p:cNvPr id="14" name="Groupe 13">
            <a:extLst>
              <a:ext uri="{FF2B5EF4-FFF2-40B4-BE49-F238E27FC236}">
                <a16:creationId xmlns:a16="http://schemas.microsoft.com/office/drawing/2014/main" id="{2E206EF6-8276-4B3B-7BA7-C7591613D23A}"/>
              </a:ext>
            </a:extLst>
          </p:cNvPr>
          <p:cNvGrpSpPr/>
          <p:nvPr/>
        </p:nvGrpSpPr>
        <p:grpSpPr>
          <a:xfrm>
            <a:off x="10015673" y="2864760"/>
            <a:ext cx="898253" cy="2565911"/>
            <a:chOff x="10837570" y="2712461"/>
            <a:chExt cx="898253" cy="2565911"/>
          </a:xfrm>
        </p:grpSpPr>
        <p:pic>
          <p:nvPicPr>
            <p:cNvPr id="10" name="Image 9" descr="Une image contenant texte, diagramme, ligne, Parallèle&#10;&#10;Description générée automatiquement">
              <a:extLst>
                <a:ext uri="{FF2B5EF4-FFF2-40B4-BE49-F238E27FC236}">
                  <a16:creationId xmlns:a16="http://schemas.microsoft.com/office/drawing/2014/main" id="{C33965CA-B050-E67E-ED65-FD3266F2D99E}"/>
                </a:ext>
              </a:extLst>
            </p:cNvPr>
            <p:cNvPicPr>
              <a:picLocks noChangeAspect="1"/>
            </p:cNvPicPr>
            <p:nvPr/>
          </p:nvPicPr>
          <p:blipFill>
            <a:blip r:embed="rId2">
              <a:extLst>
                <a:ext uri="{28A0092B-C50C-407E-A947-70E740481C1C}">
                  <a14:useLocalDpi xmlns:a14="http://schemas.microsoft.com/office/drawing/2010/main" val="0"/>
                </a:ext>
              </a:extLst>
            </a:blip>
            <a:srcRect l="52163" t="8464" r="41480" b="65628"/>
            <a:stretch/>
          </p:blipFill>
          <p:spPr>
            <a:xfrm>
              <a:off x="11157005" y="2811440"/>
              <a:ext cx="565534" cy="2466932"/>
            </a:xfrm>
            <a:prstGeom prst="rect">
              <a:avLst/>
            </a:prstGeom>
          </p:spPr>
        </p:pic>
        <p:sp>
          <p:nvSpPr>
            <p:cNvPr id="11" name="Rectangle 10">
              <a:extLst>
                <a:ext uri="{FF2B5EF4-FFF2-40B4-BE49-F238E27FC236}">
                  <a16:creationId xmlns:a16="http://schemas.microsoft.com/office/drawing/2014/main" id="{468AE0D0-604B-BB61-5944-C4CCEABEB577}"/>
                </a:ext>
              </a:extLst>
            </p:cNvPr>
            <p:cNvSpPr/>
            <p:nvPr/>
          </p:nvSpPr>
          <p:spPr>
            <a:xfrm>
              <a:off x="10837570" y="2712461"/>
              <a:ext cx="363963" cy="1604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90948A-0123-9C2F-20F7-56E7F51054EA}"/>
                </a:ext>
              </a:extLst>
            </p:cNvPr>
            <p:cNvSpPr/>
            <p:nvPr/>
          </p:nvSpPr>
          <p:spPr>
            <a:xfrm>
              <a:off x="11371860" y="2712461"/>
              <a:ext cx="363963" cy="1604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C3E33AF-27DE-811C-AF4B-6C142576264C}"/>
                </a:ext>
              </a:extLst>
            </p:cNvPr>
            <p:cNvSpPr/>
            <p:nvPr/>
          </p:nvSpPr>
          <p:spPr>
            <a:xfrm>
              <a:off x="11031940" y="4743703"/>
              <a:ext cx="169593" cy="2286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CCC27CA-EF30-E5F7-77AB-F76F2C182F10}"/>
              </a:ext>
            </a:extLst>
          </p:cNvPr>
          <p:cNvSpPr/>
          <p:nvPr/>
        </p:nvSpPr>
        <p:spPr>
          <a:xfrm>
            <a:off x="3315909" y="2547161"/>
            <a:ext cx="363963" cy="358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59CB9F3-F819-8E26-250A-2BD4B79708CC}"/>
              </a:ext>
            </a:extLst>
          </p:cNvPr>
          <p:cNvSpPr/>
          <p:nvPr/>
        </p:nvSpPr>
        <p:spPr>
          <a:xfrm>
            <a:off x="8311488" y="2367891"/>
            <a:ext cx="452934" cy="358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375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83EF0-BC9B-BF78-38F1-C348E7044D1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8490941-5E6A-88CC-7160-9234603CF70D}"/>
              </a:ext>
            </a:extLst>
          </p:cNvPr>
          <p:cNvSpPr>
            <a:spLocks noGrp="1"/>
          </p:cNvSpPr>
          <p:nvPr>
            <p:ph type="title"/>
          </p:nvPr>
        </p:nvSpPr>
        <p:spPr/>
        <p:txBody>
          <a:bodyPr>
            <a:normAutofit fontScale="90000"/>
          </a:bodyPr>
          <a:lstStyle/>
          <a:p>
            <a:pPr algn="ctr"/>
            <a:r>
              <a:rPr lang="en-US" dirty="0"/>
              <a:t>Why do sharp neuromodulation and homeostasis do not lead to robust neural function?</a:t>
            </a:r>
          </a:p>
        </p:txBody>
      </p:sp>
      <p:pic>
        <p:nvPicPr>
          <p:cNvPr id="6" name="Image 5" descr="Une image contenant texte, capture d’écran, diagramme, conception&#10;&#10;Description générée automatiquement">
            <a:extLst>
              <a:ext uri="{FF2B5EF4-FFF2-40B4-BE49-F238E27FC236}">
                <a16:creationId xmlns:a16="http://schemas.microsoft.com/office/drawing/2014/main" id="{6D87C3F3-4ED1-9690-87F9-DC9D3BDBE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8585" y="1682279"/>
            <a:ext cx="6834829" cy="5175721"/>
          </a:xfrm>
          <a:prstGeom prst="rect">
            <a:avLst/>
          </a:prstGeom>
        </p:spPr>
      </p:pic>
      <p:sp>
        <p:nvSpPr>
          <p:cNvPr id="3" name="ZoneTexte 2">
            <a:extLst>
              <a:ext uri="{FF2B5EF4-FFF2-40B4-BE49-F238E27FC236}">
                <a16:creationId xmlns:a16="http://schemas.microsoft.com/office/drawing/2014/main" id="{E261022D-3E9A-51C0-4EFE-75BC75DC402C}"/>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33</a:t>
            </a:r>
          </a:p>
        </p:txBody>
      </p:sp>
      <p:sp>
        <p:nvSpPr>
          <p:cNvPr id="5" name="Rectangle 4">
            <a:extLst>
              <a:ext uri="{FF2B5EF4-FFF2-40B4-BE49-F238E27FC236}">
                <a16:creationId xmlns:a16="http://schemas.microsoft.com/office/drawing/2014/main" id="{1140BC6C-C5FE-D77A-B6D5-41128ADE1281}"/>
              </a:ext>
            </a:extLst>
          </p:cNvPr>
          <p:cNvSpPr/>
          <p:nvPr/>
        </p:nvSpPr>
        <p:spPr>
          <a:xfrm>
            <a:off x="6162675" y="4533900"/>
            <a:ext cx="3609975" cy="2324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0C2B8F-5BB4-F77A-7715-D41D4E521C2D}"/>
              </a:ext>
            </a:extLst>
          </p:cNvPr>
          <p:cNvSpPr/>
          <p:nvPr/>
        </p:nvSpPr>
        <p:spPr>
          <a:xfrm>
            <a:off x="2730948" y="4491038"/>
            <a:ext cx="3609975" cy="22938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95296CA-CF03-5AFE-6F5F-883B46F71663}"/>
              </a:ext>
            </a:extLst>
          </p:cNvPr>
          <p:cNvSpPr/>
          <p:nvPr/>
        </p:nvSpPr>
        <p:spPr>
          <a:xfrm>
            <a:off x="6215038" y="1661687"/>
            <a:ext cx="3609975" cy="21930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7BEE3A8-93FA-8805-C938-399891E66002}"/>
              </a:ext>
            </a:extLst>
          </p:cNvPr>
          <p:cNvSpPr/>
          <p:nvPr/>
        </p:nvSpPr>
        <p:spPr>
          <a:xfrm>
            <a:off x="4790114" y="4864439"/>
            <a:ext cx="1305885" cy="15314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6E79D2-AB62-209D-5BE3-D6E925BF35B3}"/>
              </a:ext>
            </a:extLst>
          </p:cNvPr>
          <p:cNvSpPr/>
          <p:nvPr/>
        </p:nvSpPr>
        <p:spPr>
          <a:xfrm>
            <a:off x="2548967" y="1591818"/>
            <a:ext cx="363963" cy="358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B6F4CD-A1A9-A8B1-AB2E-63C29CCC619E}"/>
              </a:ext>
            </a:extLst>
          </p:cNvPr>
          <p:cNvSpPr/>
          <p:nvPr/>
        </p:nvSpPr>
        <p:spPr>
          <a:xfrm>
            <a:off x="5980693" y="1601879"/>
            <a:ext cx="363963" cy="358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982DFCF-4364-2203-F0FF-F88CA3FAE397}"/>
              </a:ext>
            </a:extLst>
          </p:cNvPr>
          <p:cNvSpPr/>
          <p:nvPr/>
        </p:nvSpPr>
        <p:spPr>
          <a:xfrm>
            <a:off x="2605833" y="4448176"/>
            <a:ext cx="363963" cy="358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52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D1180-AB7D-5569-C212-2E33552168C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8328449-1667-68CF-1F36-C3735E1E6B1F}"/>
              </a:ext>
            </a:extLst>
          </p:cNvPr>
          <p:cNvSpPr>
            <a:spLocks noGrp="1"/>
          </p:cNvSpPr>
          <p:nvPr>
            <p:ph type="title"/>
          </p:nvPr>
        </p:nvSpPr>
        <p:spPr/>
        <p:txBody>
          <a:bodyPr>
            <a:normAutofit fontScale="90000"/>
          </a:bodyPr>
          <a:lstStyle/>
          <a:p>
            <a:pPr algn="ctr"/>
            <a:r>
              <a:rPr lang="en-US" dirty="0"/>
              <a:t>Controlled neuromodulation and homeostasis naturally lead to robust neuronal function</a:t>
            </a:r>
          </a:p>
        </p:txBody>
      </p:sp>
      <p:pic>
        <p:nvPicPr>
          <p:cNvPr id="7" name="Image 6" descr="Une image contenant texte, diagramme, capture d’écran, ligne&#10;&#10;Description générée automatiquement">
            <a:extLst>
              <a:ext uri="{FF2B5EF4-FFF2-40B4-BE49-F238E27FC236}">
                <a16:creationId xmlns:a16="http://schemas.microsoft.com/office/drawing/2014/main" id="{63B7C45F-5FBB-64DE-9483-756428579E0D}"/>
              </a:ext>
            </a:extLst>
          </p:cNvPr>
          <p:cNvPicPr>
            <a:picLocks noChangeAspect="1"/>
          </p:cNvPicPr>
          <p:nvPr/>
        </p:nvPicPr>
        <p:blipFill>
          <a:blip r:embed="rId3">
            <a:extLst>
              <a:ext uri="{28A0092B-C50C-407E-A947-70E740481C1C}">
                <a14:useLocalDpi xmlns:a14="http://schemas.microsoft.com/office/drawing/2010/main" val="0"/>
              </a:ext>
            </a:extLst>
          </a:blip>
          <a:srcRect t="29485" r="45300" b="35242"/>
          <a:stretch/>
        </p:blipFill>
        <p:spPr>
          <a:xfrm>
            <a:off x="6755819" y="1797952"/>
            <a:ext cx="3963562" cy="2539732"/>
          </a:xfrm>
          <a:prstGeom prst="rect">
            <a:avLst/>
          </a:prstGeom>
        </p:spPr>
      </p:pic>
      <p:grpSp>
        <p:nvGrpSpPr>
          <p:cNvPr id="9" name="Groupe 8">
            <a:extLst>
              <a:ext uri="{FF2B5EF4-FFF2-40B4-BE49-F238E27FC236}">
                <a16:creationId xmlns:a16="http://schemas.microsoft.com/office/drawing/2014/main" id="{EB40A4C5-BF56-5EFB-DBFA-B1A24270991F}"/>
              </a:ext>
            </a:extLst>
          </p:cNvPr>
          <p:cNvGrpSpPr>
            <a:grpSpLocks noChangeAspect="1"/>
          </p:cNvGrpSpPr>
          <p:nvPr/>
        </p:nvGrpSpPr>
        <p:grpSpPr>
          <a:xfrm>
            <a:off x="838200" y="1836876"/>
            <a:ext cx="3789216" cy="4655999"/>
            <a:chOff x="1031567" y="2228248"/>
            <a:chExt cx="3595849" cy="4418399"/>
          </a:xfrm>
        </p:grpSpPr>
        <p:pic>
          <p:nvPicPr>
            <p:cNvPr id="6" name="Image 5" descr="Une image contenant texte, diagramme, capture d’écran, ligne&#10;&#10;Description générée automatiquement">
              <a:extLst>
                <a:ext uri="{FF2B5EF4-FFF2-40B4-BE49-F238E27FC236}">
                  <a16:creationId xmlns:a16="http://schemas.microsoft.com/office/drawing/2014/main" id="{F9D632A0-700D-5044-6903-A2755722A1FD}"/>
                </a:ext>
              </a:extLst>
            </p:cNvPr>
            <p:cNvPicPr>
              <a:picLocks noChangeAspect="1"/>
            </p:cNvPicPr>
            <p:nvPr/>
          </p:nvPicPr>
          <p:blipFill>
            <a:blip r:embed="rId3">
              <a:extLst>
                <a:ext uri="{28A0092B-C50C-407E-A947-70E740481C1C}">
                  <a14:useLocalDpi xmlns:a14="http://schemas.microsoft.com/office/drawing/2010/main" val="0"/>
                </a:ext>
              </a:extLst>
            </a:blip>
            <a:srcRect r="59242" b="70940"/>
            <a:stretch/>
          </p:blipFill>
          <p:spPr>
            <a:xfrm>
              <a:off x="1031567" y="2228248"/>
              <a:ext cx="3097088" cy="2194222"/>
            </a:xfrm>
            <a:prstGeom prst="rect">
              <a:avLst/>
            </a:prstGeom>
          </p:spPr>
        </p:pic>
        <p:pic>
          <p:nvPicPr>
            <p:cNvPr id="8" name="Image 7" descr="Une image contenant texte, diagramme, capture d’écran, ligne&#10;&#10;Description générée automatiquement">
              <a:extLst>
                <a:ext uri="{FF2B5EF4-FFF2-40B4-BE49-F238E27FC236}">
                  <a16:creationId xmlns:a16="http://schemas.microsoft.com/office/drawing/2014/main" id="{6236D19B-FF57-06E1-C1A1-741B0373C8E8}"/>
                </a:ext>
              </a:extLst>
            </p:cNvPr>
            <p:cNvPicPr>
              <a:picLocks noChangeAspect="1"/>
            </p:cNvPicPr>
            <p:nvPr/>
          </p:nvPicPr>
          <p:blipFill>
            <a:blip r:embed="rId3">
              <a:extLst>
                <a:ext uri="{28A0092B-C50C-407E-A947-70E740481C1C}">
                  <a14:useLocalDpi xmlns:a14="http://schemas.microsoft.com/office/drawing/2010/main" val="0"/>
                </a:ext>
              </a:extLst>
            </a:blip>
            <a:srcRect l="59791" b="70940"/>
            <a:stretch/>
          </p:blipFill>
          <p:spPr>
            <a:xfrm>
              <a:off x="1530329" y="4422470"/>
              <a:ext cx="3097087" cy="2224177"/>
            </a:xfrm>
            <a:prstGeom prst="rect">
              <a:avLst/>
            </a:prstGeom>
          </p:spPr>
        </p:pic>
      </p:grpSp>
      <p:sp>
        <p:nvSpPr>
          <p:cNvPr id="10" name="Légende : flèche vers la droite 9">
            <a:extLst>
              <a:ext uri="{FF2B5EF4-FFF2-40B4-BE49-F238E27FC236}">
                <a16:creationId xmlns:a16="http://schemas.microsoft.com/office/drawing/2014/main" id="{14F49F63-8F7C-32B5-0B32-57F716A92C57}"/>
              </a:ext>
            </a:extLst>
          </p:cNvPr>
          <p:cNvSpPr/>
          <p:nvPr/>
        </p:nvSpPr>
        <p:spPr>
          <a:xfrm>
            <a:off x="5008755" y="2677480"/>
            <a:ext cx="1019175" cy="2943225"/>
          </a:xfrm>
          <a:prstGeom prst="rightArrowCallout">
            <a:avLst>
              <a:gd name="adj1" fmla="val 13785"/>
              <a:gd name="adj2" fmla="val 15654"/>
              <a:gd name="adj3" fmla="val 14720"/>
              <a:gd name="adj4" fmla="val 64977"/>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500" dirty="0"/>
              <a:t>Interaction</a:t>
            </a:r>
          </a:p>
        </p:txBody>
      </p:sp>
      <p:sp>
        <p:nvSpPr>
          <p:cNvPr id="3" name="ZoneTexte 2">
            <a:extLst>
              <a:ext uri="{FF2B5EF4-FFF2-40B4-BE49-F238E27FC236}">
                <a16:creationId xmlns:a16="http://schemas.microsoft.com/office/drawing/2014/main" id="{A105BC09-EA8A-D9FB-FF36-0CD0743D6BD8}"/>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34</a:t>
            </a:r>
          </a:p>
        </p:txBody>
      </p:sp>
      <p:pic>
        <p:nvPicPr>
          <p:cNvPr id="14" name="Image 13" descr="Une image contenant texte, diagramme, capture d’écran, ligne&#10;&#10;Description générée automatiquement">
            <a:extLst>
              <a:ext uri="{FF2B5EF4-FFF2-40B4-BE49-F238E27FC236}">
                <a16:creationId xmlns:a16="http://schemas.microsoft.com/office/drawing/2014/main" id="{0EC53137-112F-ADF0-A01D-427234D46634}"/>
              </a:ext>
            </a:extLst>
          </p:cNvPr>
          <p:cNvPicPr>
            <a:picLocks noChangeAspect="1"/>
          </p:cNvPicPr>
          <p:nvPr/>
        </p:nvPicPr>
        <p:blipFill>
          <a:blip r:embed="rId3">
            <a:extLst>
              <a:ext uri="{28A0092B-C50C-407E-A947-70E740481C1C}">
                <a14:useLocalDpi xmlns:a14="http://schemas.microsoft.com/office/drawing/2010/main" val="0"/>
              </a:ext>
            </a:extLst>
          </a:blip>
          <a:srcRect l="54287" t="40526" r="45" b="35263"/>
          <a:stretch/>
        </p:blipFill>
        <p:spPr>
          <a:xfrm>
            <a:off x="6897471" y="4299354"/>
            <a:ext cx="3309106" cy="1743265"/>
          </a:xfrm>
          <a:prstGeom prst="rect">
            <a:avLst/>
          </a:prstGeom>
        </p:spPr>
      </p:pic>
      <p:pic>
        <p:nvPicPr>
          <p:cNvPr id="15" name="Image 14" descr="Une image contenant texte, diagramme, capture d’écran, ligne&#10;&#10;Description générée automatiquement">
            <a:extLst>
              <a:ext uri="{FF2B5EF4-FFF2-40B4-BE49-F238E27FC236}">
                <a16:creationId xmlns:a16="http://schemas.microsoft.com/office/drawing/2014/main" id="{533D5107-CC90-168F-8E92-AAFF021CDE73}"/>
              </a:ext>
            </a:extLst>
          </p:cNvPr>
          <p:cNvPicPr>
            <a:picLocks noChangeAspect="1"/>
          </p:cNvPicPr>
          <p:nvPr/>
        </p:nvPicPr>
        <p:blipFill>
          <a:blip r:embed="rId3">
            <a:extLst>
              <a:ext uri="{28A0092B-C50C-407E-A947-70E740481C1C}">
                <a14:useLocalDpi xmlns:a14="http://schemas.microsoft.com/office/drawing/2010/main" val="0"/>
              </a:ext>
            </a:extLst>
          </a:blip>
          <a:srcRect l="58116" t="30481" r="45" b="65673"/>
          <a:stretch/>
        </p:blipFill>
        <p:spPr>
          <a:xfrm>
            <a:off x="7221774" y="6134895"/>
            <a:ext cx="3031651" cy="276837"/>
          </a:xfrm>
          <a:prstGeom prst="rect">
            <a:avLst/>
          </a:prstGeom>
        </p:spPr>
      </p:pic>
      <p:sp>
        <p:nvSpPr>
          <p:cNvPr id="11" name="ZoneTexte 10">
            <a:extLst>
              <a:ext uri="{FF2B5EF4-FFF2-40B4-BE49-F238E27FC236}">
                <a16:creationId xmlns:a16="http://schemas.microsoft.com/office/drawing/2014/main" id="{EDD94681-809C-6C3C-379C-AA2D2C5EC055}"/>
              </a:ext>
            </a:extLst>
          </p:cNvPr>
          <p:cNvSpPr txBox="1"/>
          <p:nvPr/>
        </p:nvSpPr>
        <p:spPr>
          <a:xfrm>
            <a:off x="8803035" y="6433095"/>
            <a:ext cx="1813672" cy="400110"/>
          </a:xfrm>
          <a:prstGeom prst="rect">
            <a:avLst/>
          </a:prstGeom>
          <a:noFill/>
        </p:spPr>
        <p:txBody>
          <a:bodyPr wrap="square" rtlCol="0">
            <a:spAutoFit/>
          </a:bodyPr>
          <a:lstStyle/>
          <a:p>
            <a:pPr algn="ctr"/>
            <a:r>
              <a:rPr lang="en-US" sz="2000" dirty="0"/>
              <a:t>N = 200</a:t>
            </a:r>
          </a:p>
        </p:txBody>
      </p:sp>
      <p:sp>
        <p:nvSpPr>
          <p:cNvPr id="12" name="Rectangle 11">
            <a:extLst>
              <a:ext uri="{FF2B5EF4-FFF2-40B4-BE49-F238E27FC236}">
                <a16:creationId xmlns:a16="http://schemas.microsoft.com/office/drawing/2014/main" id="{4B7509B4-34A7-A872-4F3C-29688C1C610F}"/>
              </a:ext>
            </a:extLst>
          </p:cNvPr>
          <p:cNvSpPr/>
          <p:nvPr/>
        </p:nvSpPr>
        <p:spPr>
          <a:xfrm>
            <a:off x="792955" y="1797952"/>
            <a:ext cx="363963" cy="358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07C0306-4D50-5147-BAF2-71FCA8AC4849}"/>
              </a:ext>
            </a:extLst>
          </p:cNvPr>
          <p:cNvSpPr/>
          <p:nvPr/>
        </p:nvSpPr>
        <p:spPr>
          <a:xfrm>
            <a:off x="6715489" y="1711575"/>
            <a:ext cx="363963" cy="358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32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0C4D0-D761-4889-58F5-ABB99EBED41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E319E4-4CAE-13B0-4C8D-B77656AABDFE}"/>
              </a:ext>
            </a:extLst>
          </p:cNvPr>
          <p:cNvSpPr>
            <a:spLocks noGrp="1"/>
          </p:cNvSpPr>
          <p:nvPr>
            <p:ph type="title"/>
          </p:nvPr>
        </p:nvSpPr>
        <p:spPr/>
        <p:txBody>
          <a:bodyPr/>
          <a:lstStyle/>
          <a:p>
            <a:pPr algn="ctr"/>
            <a:r>
              <a:rPr lang="en-US" dirty="0"/>
              <a:t>Why do controlled neuromodulation and homeostasis lead to robust neural function?</a:t>
            </a:r>
          </a:p>
        </p:txBody>
      </p:sp>
      <p:pic>
        <p:nvPicPr>
          <p:cNvPr id="6" name="Image 5" descr="Une image contenant texte, capture d’écran, diagramme, conception&#10;&#10;Description générée automatiquement">
            <a:extLst>
              <a:ext uri="{FF2B5EF4-FFF2-40B4-BE49-F238E27FC236}">
                <a16:creationId xmlns:a16="http://schemas.microsoft.com/office/drawing/2014/main" id="{0117E060-96B9-DA28-455C-D627F8E7E6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8585" y="1682279"/>
            <a:ext cx="6834829" cy="5175721"/>
          </a:xfrm>
          <a:prstGeom prst="rect">
            <a:avLst/>
          </a:prstGeom>
        </p:spPr>
      </p:pic>
      <p:sp>
        <p:nvSpPr>
          <p:cNvPr id="3" name="ZoneTexte 2">
            <a:extLst>
              <a:ext uri="{FF2B5EF4-FFF2-40B4-BE49-F238E27FC236}">
                <a16:creationId xmlns:a16="http://schemas.microsoft.com/office/drawing/2014/main" id="{3E9C3FA6-25A0-EB2E-FFAB-8FD127D27303}"/>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35</a:t>
            </a:r>
          </a:p>
        </p:txBody>
      </p:sp>
      <p:sp>
        <p:nvSpPr>
          <p:cNvPr id="5" name="Rectangle 4">
            <a:extLst>
              <a:ext uri="{FF2B5EF4-FFF2-40B4-BE49-F238E27FC236}">
                <a16:creationId xmlns:a16="http://schemas.microsoft.com/office/drawing/2014/main" id="{C3B85871-6B6C-DDCD-BBE7-D9CF62C0E22D}"/>
              </a:ext>
            </a:extLst>
          </p:cNvPr>
          <p:cNvSpPr/>
          <p:nvPr/>
        </p:nvSpPr>
        <p:spPr>
          <a:xfrm>
            <a:off x="6220233" y="4491037"/>
            <a:ext cx="3609975" cy="2324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4DD664-3C90-21F8-C970-59891AEE9E3F}"/>
              </a:ext>
            </a:extLst>
          </p:cNvPr>
          <p:cNvSpPr/>
          <p:nvPr/>
        </p:nvSpPr>
        <p:spPr>
          <a:xfrm>
            <a:off x="2400300" y="4448175"/>
            <a:ext cx="3609975" cy="24098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A0EC77E-987F-8999-9B11-35845409BC86}"/>
              </a:ext>
            </a:extLst>
          </p:cNvPr>
          <p:cNvSpPr/>
          <p:nvPr/>
        </p:nvSpPr>
        <p:spPr>
          <a:xfrm>
            <a:off x="8372824" y="4924338"/>
            <a:ext cx="1266126" cy="14596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3DAB314-B91C-D912-8399-E81B12B520AC}"/>
              </a:ext>
            </a:extLst>
          </p:cNvPr>
          <p:cNvSpPr/>
          <p:nvPr/>
        </p:nvSpPr>
        <p:spPr>
          <a:xfrm>
            <a:off x="2548967" y="1591818"/>
            <a:ext cx="363963" cy="358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4B5E4D-1AAF-7D3D-DF0C-252A0339662C}"/>
              </a:ext>
            </a:extLst>
          </p:cNvPr>
          <p:cNvSpPr/>
          <p:nvPr/>
        </p:nvSpPr>
        <p:spPr>
          <a:xfrm>
            <a:off x="5976829" y="1621784"/>
            <a:ext cx="363963" cy="358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811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99869-A395-28FF-60FD-A4ED44BC7A0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A9079CA-ED81-1D59-1BA9-652EC54CB060}"/>
              </a:ext>
            </a:extLst>
          </p:cNvPr>
          <p:cNvSpPr>
            <a:spLocks noGrp="1"/>
          </p:cNvSpPr>
          <p:nvPr>
            <p:ph type="title"/>
          </p:nvPr>
        </p:nvSpPr>
        <p:spPr/>
        <p:txBody>
          <a:bodyPr/>
          <a:lstStyle/>
          <a:p>
            <a:pPr algn="ctr"/>
            <a:r>
              <a:rPr lang="en-US" dirty="0"/>
              <a:t>Why do controlled neuromodulation and homeostasis lead to robust neural function?</a:t>
            </a:r>
          </a:p>
        </p:txBody>
      </p:sp>
      <p:pic>
        <p:nvPicPr>
          <p:cNvPr id="6" name="Espace réservé du contenu 5" descr="Une image contenant texte, diagramme, ligne, Police&#10;&#10;Description générée automatiquement">
            <a:extLst>
              <a:ext uri="{FF2B5EF4-FFF2-40B4-BE49-F238E27FC236}">
                <a16:creationId xmlns:a16="http://schemas.microsoft.com/office/drawing/2014/main" id="{DCCD9921-6095-B44D-0433-22E115415C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2561" y="1608080"/>
            <a:ext cx="5489128" cy="5145591"/>
          </a:xfrm>
        </p:spPr>
      </p:pic>
      <p:sp>
        <p:nvSpPr>
          <p:cNvPr id="3" name="ZoneTexte 2">
            <a:extLst>
              <a:ext uri="{FF2B5EF4-FFF2-40B4-BE49-F238E27FC236}">
                <a16:creationId xmlns:a16="http://schemas.microsoft.com/office/drawing/2014/main" id="{2342A328-F505-AD0B-EF9C-F4DD3DC1DBC4}"/>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36</a:t>
            </a:r>
          </a:p>
        </p:txBody>
      </p:sp>
      <p:pic>
        <p:nvPicPr>
          <p:cNvPr id="7" name="Image 6" descr="Une image contenant texte, capture d’écran, diagramme, conception&#10;&#10;Description générée automatiquement">
            <a:extLst>
              <a:ext uri="{FF2B5EF4-FFF2-40B4-BE49-F238E27FC236}">
                <a16:creationId xmlns:a16="http://schemas.microsoft.com/office/drawing/2014/main" id="{201D1757-2749-39C0-9A52-3ECCEA5CBA4F}"/>
              </a:ext>
            </a:extLst>
          </p:cNvPr>
          <p:cNvPicPr>
            <a:picLocks noChangeAspect="1"/>
          </p:cNvPicPr>
          <p:nvPr/>
        </p:nvPicPr>
        <p:blipFill>
          <a:blip r:embed="rId3">
            <a:extLst>
              <a:ext uri="{28A0092B-C50C-407E-A947-70E740481C1C}">
                <a14:useLocalDpi xmlns:a14="http://schemas.microsoft.com/office/drawing/2010/main" val="0"/>
              </a:ext>
            </a:extLst>
          </a:blip>
          <a:srcRect l="51022" t="53879" r="-604" b="184"/>
          <a:stretch/>
        </p:blipFill>
        <p:spPr>
          <a:xfrm>
            <a:off x="7622059" y="4211560"/>
            <a:ext cx="3551757" cy="2491859"/>
          </a:xfrm>
          <a:prstGeom prst="rect">
            <a:avLst/>
          </a:prstGeom>
        </p:spPr>
      </p:pic>
      <p:grpSp>
        <p:nvGrpSpPr>
          <p:cNvPr id="9" name="Groupe 8">
            <a:extLst>
              <a:ext uri="{FF2B5EF4-FFF2-40B4-BE49-F238E27FC236}">
                <a16:creationId xmlns:a16="http://schemas.microsoft.com/office/drawing/2014/main" id="{BA5B7B6C-B8EB-0288-E687-29AECB0A4279}"/>
              </a:ext>
            </a:extLst>
          </p:cNvPr>
          <p:cNvGrpSpPr/>
          <p:nvPr/>
        </p:nvGrpSpPr>
        <p:grpSpPr>
          <a:xfrm>
            <a:off x="7669685" y="1617044"/>
            <a:ext cx="3551756" cy="2491859"/>
            <a:chOff x="7622061" y="1712409"/>
            <a:chExt cx="3388840" cy="2377559"/>
          </a:xfrm>
        </p:grpSpPr>
        <p:pic>
          <p:nvPicPr>
            <p:cNvPr id="5" name="Image 4" descr="Une image contenant texte, capture d’écran, diagramme, conception&#10;&#10;Description générée automatiquement">
              <a:extLst>
                <a:ext uri="{FF2B5EF4-FFF2-40B4-BE49-F238E27FC236}">
                  <a16:creationId xmlns:a16="http://schemas.microsoft.com/office/drawing/2014/main" id="{BECE6596-7E77-4096-F6DF-7DA84618390E}"/>
                </a:ext>
              </a:extLst>
            </p:cNvPr>
            <p:cNvPicPr>
              <a:picLocks noChangeAspect="1"/>
            </p:cNvPicPr>
            <p:nvPr/>
          </p:nvPicPr>
          <p:blipFill>
            <a:blip r:embed="rId3">
              <a:extLst>
                <a:ext uri="{28A0092B-C50C-407E-A947-70E740481C1C}">
                  <a14:useLocalDpi xmlns:a14="http://schemas.microsoft.com/office/drawing/2010/main" val="0"/>
                </a:ext>
              </a:extLst>
            </a:blip>
            <a:srcRect t="54063" r="50418"/>
            <a:stretch/>
          </p:blipFill>
          <p:spPr>
            <a:xfrm>
              <a:off x="7622061" y="1712409"/>
              <a:ext cx="3388840" cy="2377559"/>
            </a:xfrm>
            <a:prstGeom prst="rect">
              <a:avLst/>
            </a:prstGeom>
          </p:spPr>
        </p:pic>
        <p:sp>
          <p:nvSpPr>
            <p:cNvPr id="8" name="Rectangle 7">
              <a:extLst>
                <a:ext uri="{FF2B5EF4-FFF2-40B4-BE49-F238E27FC236}">
                  <a16:creationId xmlns:a16="http://schemas.microsoft.com/office/drawing/2014/main" id="{14A73841-24AC-D839-B981-BDF370D120A5}"/>
                </a:ext>
              </a:extLst>
            </p:cNvPr>
            <p:cNvSpPr/>
            <p:nvPr/>
          </p:nvSpPr>
          <p:spPr>
            <a:xfrm>
              <a:off x="7622061" y="1712409"/>
              <a:ext cx="274164" cy="3476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91085992-9F46-F785-5720-030A4D0B4E4C}"/>
              </a:ext>
            </a:extLst>
          </p:cNvPr>
          <p:cNvSpPr/>
          <p:nvPr/>
        </p:nvSpPr>
        <p:spPr>
          <a:xfrm>
            <a:off x="9890620" y="2011949"/>
            <a:ext cx="1330821" cy="15687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2F0A89-F5BB-589E-900B-E58DB7F077C9}"/>
              </a:ext>
            </a:extLst>
          </p:cNvPr>
          <p:cNvSpPr/>
          <p:nvPr/>
        </p:nvSpPr>
        <p:spPr>
          <a:xfrm>
            <a:off x="9938618" y="4648570"/>
            <a:ext cx="1330821" cy="15687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323555-281A-2F5D-EB53-AF0E01876E52}"/>
              </a:ext>
            </a:extLst>
          </p:cNvPr>
          <p:cNvSpPr/>
          <p:nvPr/>
        </p:nvSpPr>
        <p:spPr>
          <a:xfrm>
            <a:off x="838200" y="1503885"/>
            <a:ext cx="363963" cy="358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7F4322E-E369-2DCA-5FB8-EEF48AA20406}"/>
              </a:ext>
            </a:extLst>
          </p:cNvPr>
          <p:cNvSpPr/>
          <p:nvPr/>
        </p:nvSpPr>
        <p:spPr>
          <a:xfrm>
            <a:off x="838200" y="4215453"/>
            <a:ext cx="363963" cy="358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12361A0-AF9E-AEA0-B16C-8BE687BB3310}"/>
              </a:ext>
            </a:extLst>
          </p:cNvPr>
          <p:cNvSpPr/>
          <p:nvPr/>
        </p:nvSpPr>
        <p:spPr>
          <a:xfrm>
            <a:off x="801095" y="4262909"/>
            <a:ext cx="10420346" cy="24907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98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7AF60-18A7-B2AF-FB8E-1BCB88277CE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2A62576-C329-BDD9-FD04-711E891F419F}"/>
              </a:ext>
            </a:extLst>
          </p:cNvPr>
          <p:cNvSpPr>
            <a:spLocks noGrp="1"/>
          </p:cNvSpPr>
          <p:nvPr>
            <p:ph type="title"/>
          </p:nvPr>
        </p:nvSpPr>
        <p:spPr/>
        <p:txBody>
          <a:bodyPr anchor="t"/>
          <a:lstStyle/>
          <a:p>
            <a:pPr algn="ctr"/>
            <a:r>
              <a:rPr lang="en-US" dirty="0"/>
              <a:t>Take-home messages</a:t>
            </a:r>
          </a:p>
        </p:txBody>
      </p:sp>
      <p:sp>
        <p:nvSpPr>
          <p:cNvPr id="4" name="ZoneTexte 3">
            <a:extLst>
              <a:ext uri="{FF2B5EF4-FFF2-40B4-BE49-F238E27FC236}">
                <a16:creationId xmlns:a16="http://schemas.microsoft.com/office/drawing/2014/main" id="{6B944E59-7ED2-C948-0AA9-A93FE67C8146}"/>
              </a:ext>
            </a:extLst>
          </p:cNvPr>
          <p:cNvSpPr txBox="1"/>
          <p:nvPr/>
        </p:nvSpPr>
        <p:spPr>
          <a:xfrm>
            <a:off x="137441" y="3142448"/>
            <a:ext cx="5395047" cy="1477328"/>
          </a:xfrm>
          <a:prstGeom prst="rect">
            <a:avLst/>
          </a:prstGeom>
          <a:noFill/>
        </p:spPr>
        <p:txBody>
          <a:bodyPr wrap="square" rtlCol="0">
            <a:spAutoFit/>
          </a:bodyPr>
          <a:lstStyle/>
          <a:p>
            <a:pPr algn="ctr"/>
            <a:r>
              <a:rPr lang="en-US" sz="3000" b="1" dirty="0"/>
              <a:t>How can neuromodulation be reliable in a degenerate population ?</a:t>
            </a:r>
          </a:p>
        </p:txBody>
      </p:sp>
      <p:sp>
        <p:nvSpPr>
          <p:cNvPr id="3" name="ZoneTexte 2">
            <a:extLst>
              <a:ext uri="{FF2B5EF4-FFF2-40B4-BE49-F238E27FC236}">
                <a16:creationId xmlns:a16="http://schemas.microsoft.com/office/drawing/2014/main" id="{82235AA1-03B0-55BC-173C-ACE3B4F678BD}"/>
              </a:ext>
            </a:extLst>
          </p:cNvPr>
          <p:cNvSpPr txBox="1"/>
          <p:nvPr/>
        </p:nvSpPr>
        <p:spPr>
          <a:xfrm>
            <a:off x="11459740" y="6488668"/>
            <a:ext cx="732260" cy="369332"/>
          </a:xfrm>
          <a:prstGeom prst="rect">
            <a:avLst/>
          </a:prstGeom>
          <a:noFill/>
        </p:spPr>
        <p:txBody>
          <a:bodyPr wrap="square" rtlCol="0">
            <a:spAutoFit/>
          </a:bodyPr>
          <a:lstStyle/>
          <a:p>
            <a:pPr algn="r"/>
            <a:r>
              <a:rPr lang="en-US" dirty="0">
                <a:solidFill>
                  <a:schemeClr val="tx1">
                    <a:lumMod val="50000"/>
                    <a:lumOff val="50000"/>
                  </a:schemeClr>
                </a:solidFill>
              </a:rPr>
              <a:t>37</a:t>
            </a:r>
          </a:p>
        </p:txBody>
      </p:sp>
      <p:sp>
        <p:nvSpPr>
          <p:cNvPr id="7" name="ZoneTexte 6">
            <a:extLst>
              <a:ext uri="{FF2B5EF4-FFF2-40B4-BE49-F238E27FC236}">
                <a16:creationId xmlns:a16="http://schemas.microsoft.com/office/drawing/2014/main" id="{9FD0CF93-4E6F-6D3D-355C-65762314E0FB}"/>
              </a:ext>
            </a:extLst>
          </p:cNvPr>
          <p:cNvSpPr txBox="1"/>
          <p:nvPr/>
        </p:nvSpPr>
        <p:spPr>
          <a:xfrm>
            <a:off x="6154067" y="1922523"/>
            <a:ext cx="5395047" cy="1015663"/>
          </a:xfrm>
          <a:prstGeom prst="rect">
            <a:avLst/>
          </a:prstGeom>
          <a:noFill/>
        </p:spPr>
        <p:txBody>
          <a:bodyPr wrap="square" rtlCol="0">
            <a:spAutoFit/>
          </a:bodyPr>
          <a:lstStyle/>
          <a:p>
            <a:pPr algn="ctr"/>
            <a:r>
              <a:rPr lang="en-US" sz="3000" b="1" dirty="0"/>
              <a:t>I. Neuronal degeneracy is structured</a:t>
            </a:r>
          </a:p>
        </p:txBody>
      </p:sp>
      <p:cxnSp>
        <p:nvCxnSpPr>
          <p:cNvPr id="10" name="Connecteur droit 9">
            <a:extLst>
              <a:ext uri="{FF2B5EF4-FFF2-40B4-BE49-F238E27FC236}">
                <a16:creationId xmlns:a16="http://schemas.microsoft.com/office/drawing/2014/main" id="{CF4FF2E7-3EA3-B67F-EEF2-05BC48FFE2B0}"/>
              </a:ext>
            </a:extLst>
          </p:cNvPr>
          <p:cNvCxnSpPr>
            <a:cxnSpLocks/>
          </p:cNvCxnSpPr>
          <p:nvPr/>
        </p:nvCxnSpPr>
        <p:spPr>
          <a:xfrm flipV="1">
            <a:off x="5467833" y="2409825"/>
            <a:ext cx="1038225" cy="942398"/>
          </a:xfrm>
          <a:prstGeom prst="line">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8" name="Connecteur droit 7">
            <a:extLst>
              <a:ext uri="{FF2B5EF4-FFF2-40B4-BE49-F238E27FC236}">
                <a16:creationId xmlns:a16="http://schemas.microsoft.com/office/drawing/2014/main" id="{85221EDF-114E-97D4-BCC7-B380CDE42326}"/>
              </a:ext>
            </a:extLst>
          </p:cNvPr>
          <p:cNvCxnSpPr>
            <a:cxnSpLocks/>
            <a:stCxn id="4" idx="3"/>
          </p:cNvCxnSpPr>
          <p:nvPr/>
        </p:nvCxnSpPr>
        <p:spPr>
          <a:xfrm>
            <a:off x="5532488" y="3881112"/>
            <a:ext cx="794327" cy="0"/>
          </a:xfrm>
          <a:prstGeom prst="line">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12" name="ZoneTexte 11">
            <a:extLst>
              <a:ext uri="{FF2B5EF4-FFF2-40B4-BE49-F238E27FC236}">
                <a16:creationId xmlns:a16="http://schemas.microsoft.com/office/drawing/2014/main" id="{312F1695-F0F5-98A9-18B2-C9F01C618887}"/>
              </a:ext>
            </a:extLst>
          </p:cNvPr>
          <p:cNvSpPr txBox="1"/>
          <p:nvPr/>
        </p:nvSpPr>
        <p:spPr>
          <a:xfrm>
            <a:off x="6077433" y="3142448"/>
            <a:ext cx="6005513" cy="1477328"/>
          </a:xfrm>
          <a:prstGeom prst="rect">
            <a:avLst/>
          </a:prstGeom>
          <a:noFill/>
        </p:spPr>
        <p:txBody>
          <a:bodyPr wrap="square" rtlCol="0">
            <a:spAutoFit/>
          </a:bodyPr>
          <a:lstStyle/>
          <a:p>
            <a:pPr algn="ctr"/>
            <a:r>
              <a:rPr lang="en-US" sz="3000" b="1" dirty="0"/>
              <a:t>II. This structure can be used to build a reliable adaptive controller of neuromodulation</a:t>
            </a:r>
          </a:p>
        </p:txBody>
      </p:sp>
      <p:cxnSp>
        <p:nvCxnSpPr>
          <p:cNvPr id="6" name="Connecteur droit 5">
            <a:extLst>
              <a:ext uri="{FF2B5EF4-FFF2-40B4-BE49-F238E27FC236}">
                <a16:creationId xmlns:a16="http://schemas.microsoft.com/office/drawing/2014/main" id="{A57FD338-41BC-D8F1-FC8E-BF513624F25B}"/>
              </a:ext>
            </a:extLst>
          </p:cNvPr>
          <p:cNvCxnSpPr>
            <a:cxnSpLocks/>
          </p:cNvCxnSpPr>
          <p:nvPr/>
        </p:nvCxnSpPr>
        <p:spPr>
          <a:xfrm>
            <a:off x="5426269" y="4222412"/>
            <a:ext cx="1006764" cy="1154546"/>
          </a:xfrm>
          <a:prstGeom prst="line">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9" name="ZoneTexte 8">
            <a:extLst>
              <a:ext uri="{FF2B5EF4-FFF2-40B4-BE49-F238E27FC236}">
                <a16:creationId xmlns:a16="http://schemas.microsoft.com/office/drawing/2014/main" id="{2D65D2C9-A0C3-38E5-59B7-C589183E78D4}"/>
              </a:ext>
            </a:extLst>
          </p:cNvPr>
          <p:cNvSpPr txBox="1"/>
          <p:nvPr/>
        </p:nvSpPr>
        <p:spPr>
          <a:xfrm>
            <a:off x="6462343" y="4982133"/>
            <a:ext cx="5689104" cy="1477328"/>
          </a:xfrm>
          <a:prstGeom prst="rect">
            <a:avLst/>
          </a:prstGeom>
          <a:noFill/>
          <a:ln>
            <a:noFill/>
          </a:ln>
        </p:spPr>
        <p:txBody>
          <a:bodyPr wrap="square" rtlCol="0">
            <a:spAutoFit/>
          </a:bodyPr>
          <a:lstStyle/>
          <a:p>
            <a:pPr algn="ctr"/>
            <a:r>
              <a:rPr lang="en-US" sz="3000" b="1" dirty="0"/>
              <a:t>III. Controlled neuromodulation is necessary for homeostasis to produce robust neural function</a:t>
            </a:r>
          </a:p>
        </p:txBody>
      </p:sp>
    </p:spTree>
    <p:extLst>
      <p:ext uri="{BB962C8B-B14F-4D97-AF65-F5344CB8AC3E}">
        <p14:creationId xmlns:p14="http://schemas.microsoft.com/office/powerpoint/2010/main" val="32188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2243B-769C-AFBC-17A9-50997789DF2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AF0B320-52D9-D3B9-6AC6-8443172D0BC4}"/>
              </a:ext>
            </a:extLst>
          </p:cNvPr>
          <p:cNvSpPr>
            <a:spLocks noGrp="1"/>
          </p:cNvSpPr>
          <p:nvPr>
            <p:ph type="title"/>
          </p:nvPr>
        </p:nvSpPr>
        <p:spPr/>
        <p:txBody>
          <a:bodyPr anchor="t"/>
          <a:lstStyle/>
          <a:p>
            <a:pPr algn="ctr"/>
            <a:r>
              <a:rPr lang="en-US" dirty="0"/>
              <a:t>Voltage gated ion channels are involved </a:t>
            </a:r>
            <a:br>
              <a:rPr lang="en-US" dirty="0"/>
            </a:br>
            <a:r>
              <a:rPr lang="en-US" dirty="0"/>
              <a:t>in a feedback loop</a:t>
            </a:r>
          </a:p>
        </p:txBody>
      </p:sp>
      <p:sp>
        <p:nvSpPr>
          <p:cNvPr id="3" name="ZoneTexte 2">
            <a:extLst>
              <a:ext uri="{FF2B5EF4-FFF2-40B4-BE49-F238E27FC236}">
                <a16:creationId xmlns:a16="http://schemas.microsoft.com/office/drawing/2014/main" id="{26EFDD5B-23C6-FCD4-6B56-5BAEC5EC584D}"/>
              </a:ext>
            </a:extLst>
          </p:cNvPr>
          <p:cNvSpPr txBox="1"/>
          <p:nvPr/>
        </p:nvSpPr>
        <p:spPr>
          <a:xfrm>
            <a:off x="11459740" y="6488668"/>
            <a:ext cx="732260" cy="369332"/>
          </a:xfrm>
          <a:prstGeom prst="rect">
            <a:avLst/>
          </a:prstGeom>
          <a:noFill/>
        </p:spPr>
        <p:txBody>
          <a:bodyPr wrap="square" rtlCol="0">
            <a:spAutoFit/>
          </a:bodyPr>
          <a:lstStyle/>
          <a:p>
            <a:pPr algn="r"/>
            <a:r>
              <a:rPr lang="en-US" dirty="0">
                <a:solidFill>
                  <a:schemeClr val="tx1">
                    <a:lumMod val="50000"/>
                    <a:lumOff val="50000"/>
                  </a:schemeClr>
                </a:solidFill>
              </a:rPr>
              <a:t>4</a:t>
            </a:r>
          </a:p>
        </p:txBody>
      </p:sp>
      <p:sp>
        <p:nvSpPr>
          <p:cNvPr id="4" name="Ellipse 3">
            <a:extLst>
              <a:ext uri="{FF2B5EF4-FFF2-40B4-BE49-F238E27FC236}">
                <a16:creationId xmlns:a16="http://schemas.microsoft.com/office/drawing/2014/main" id="{94A286F2-BD45-787E-06CD-4927F8ECDB3A}"/>
              </a:ext>
            </a:extLst>
          </p:cNvPr>
          <p:cNvSpPr/>
          <p:nvPr/>
        </p:nvSpPr>
        <p:spPr>
          <a:xfrm>
            <a:off x="7676333" y="2545850"/>
            <a:ext cx="2880000" cy="288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llipse 4">
            <a:extLst>
              <a:ext uri="{FF2B5EF4-FFF2-40B4-BE49-F238E27FC236}">
                <a16:creationId xmlns:a16="http://schemas.microsoft.com/office/drawing/2014/main" id="{D2DB504F-ABF9-F52C-72C6-FF00403AC5DC}"/>
              </a:ext>
            </a:extLst>
          </p:cNvPr>
          <p:cNvSpPr/>
          <p:nvPr/>
        </p:nvSpPr>
        <p:spPr>
          <a:xfrm>
            <a:off x="1635667" y="2545850"/>
            <a:ext cx="2880000" cy="288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a:extLst>
              <a:ext uri="{FF2B5EF4-FFF2-40B4-BE49-F238E27FC236}">
                <a16:creationId xmlns:a16="http://schemas.microsoft.com/office/drawing/2014/main" id="{CC822ADA-0B03-6F1C-FFB6-AED8445EB091}"/>
              </a:ext>
            </a:extLst>
          </p:cNvPr>
          <p:cNvPicPr>
            <a:picLocks noChangeAspect="1"/>
          </p:cNvPicPr>
          <p:nvPr/>
        </p:nvPicPr>
        <p:blipFill>
          <a:blip r:embed="rId3"/>
          <a:stretch>
            <a:fillRect/>
          </a:stretch>
        </p:blipFill>
        <p:spPr>
          <a:xfrm>
            <a:off x="2546385" y="3299589"/>
            <a:ext cx="1058564" cy="1372521"/>
          </a:xfrm>
          <a:prstGeom prst="rect">
            <a:avLst/>
          </a:prstGeom>
        </p:spPr>
      </p:pic>
      <p:sp>
        <p:nvSpPr>
          <p:cNvPr id="14" name="ZoneTexte 13">
            <a:extLst>
              <a:ext uri="{FF2B5EF4-FFF2-40B4-BE49-F238E27FC236}">
                <a16:creationId xmlns:a16="http://schemas.microsoft.com/office/drawing/2014/main" id="{1943FD82-E0E0-4028-9679-6304542CED34}"/>
              </a:ext>
            </a:extLst>
          </p:cNvPr>
          <p:cNvSpPr txBox="1"/>
          <p:nvPr/>
        </p:nvSpPr>
        <p:spPr>
          <a:xfrm>
            <a:off x="8136052" y="6117848"/>
            <a:ext cx="1960559" cy="400110"/>
          </a:xfrm>
          <a:prstGeom prst="rect">
            <a:avLst/>
          </a:prstGeom>
          <a:noFill/>
        </p:spPr>
        <p:txBody>
          <a:bodyPr wrap="square" rtlCol="0">
            <a:spAutoFit/>
          </a:bodyPr>
          <a:lstStyle/>
          <a:p>
            <a:pPr algn="ctr"/>
            <a:r>
              <a:rPr lang="en-US" sz="2000" dirty="0"/>
              <a:t>Voltage activity</a:t>
            </a:r>
          </a:p>
        </p:txBody>
      </p:sp>
      <p:pic>
        <p:nvPicPr>
          <p:cNvPr id="16" name="Image 15" descr="Une image contenant graphique&#10;&#10;Description générée automatiquement">
            <a:extLst>
              <a:ext uri="{FF2B5EF4-FFF2-40B4-BE49-F238E27FC236}">
                <a16:creationId xmlns:a16="http://schemas.microsoft.com/office/drawing/2014/main" id="{CC205B0E-D0AA-1B65-7CD9-8A7D1796413B}"/>
              </a:ext>
            </a:extLst>
          </p:cNvPr>
          <p:cNvPicPr>
            <a:picLocks noChangeAspect="1"/>
          </p:cNvPicPr>
          <p:nvPr/>
        </p:nvPicPr>
        <p:blipFill>
          <a:blip r:embed="rId4"/>
          <a:stretch>
            <a:fillRect/>
          </a:stretch>
        </p:blipFill>
        <p:spPr>
          <a:xfrm>
            <a:off x="7805325" y="3549037"/>
            <a:ext cx="2622015" cy="873624"/>
          </a:xfrm>
          <a:prstGeom prst="rect">
            <a:avLst/>
          </a:prstGeom>
          <a:solidFill>
            <a:srgbClr val="FFFFFF">
              <a:shade val="85000"/>
            </a:srgbClr>
          </a:solidFill>
          <a:ln w="19050" cap="sq">
            <a:noFill/>
            <a:miter lim="800000"/>
          </a:ln>
          <a:effectLst/>
        </p:spPr>
      </p:pic>
      <p:sp>
        <p:nvSpPr>
          <p:cNvPr id="17" name="ZoneTexte 16">
            <a:extLst>
              <a:ext uri="{FF2B5EF4-FFF2-40B4-BE49-F238E27FC236}">
                <a16:creationId xmlns:a16="http://schemas.microsoft.com/office/drawing/2014/main" id="{B6F8DC28-3AC3-4BF2-F20A-136B26EC0F24}"/>
              </a:ext>
            </a:extLst>
          </p:cNvPr>
          <p:cNvSpPr txBox="1"/>
          <p:nvPr/>
        </p:nvSpPr>
        <p:spPr>
          <a:xfrm>
            <a:off x="2247787" y="6117848"/>
            <a:ext cx="1960559" cy="707886"/>
          </a:xfrm>
          <a:prstGeom prst="rect">
            <a:avLst/>
          </a:prstGeom>
          <a:noFill/>
        </p:spPr>
        <p:txBody>
          <a:bodyPr wrap="square" rtlCol="0">
            <a:spAutoFit/>
          </a:bodyPr>
          <a:lstStyle/>
          <a:p>
            <a:pPr algn="ctr"/>
            <a:r>
              <a:rPr lang="en-US" sz="2000" dirty="0"/>
              <a:t>Voltage gated ion channel</a:t>
            </a:r>
          </a:p>
        </p:txBody>
      </p:sp>
      <p:sp>
        <p:nvSpPr>
          <p:cNvPr id="18" name="Arc 17">
            <a:extLst>
              <a:ext uri="{FF2B5EF4-FFF2-40B4-BE49-F238E27FC236}">
                <a16:creationId xmlns:a16="http://schemas.microsoft.com/office/drawing/2014/main" id="{A60739DD-E0BF-D22D-AEFC-9807300AD844}"/>
              </a:ext>
            </a:extLst>
          </p:cNvPr>
          <p:cNvSpPr/>
          <p:nvPr/>
        </p:nvSpPr>
        <p:spPr>
          <a:xfrm>
            <a:off x="3345778" y="1719238"/>
            <a:ext cx="5503255" cy="2009995"/>
          </a:xfrm>
          <a:prstGeom prst="arc">
            <a:avLst>
              <a:gd name="adj1" fmla="val 11242746"/>
              <a:gd name="adj2" fmla="val 21212502"/>
            </a:avLst>
          </a:prstGeom>
          <a:ln>
            <a:solidFill>
              <a:schemeClr val="tx1"/>
            </a:solidFill>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ZoneTexte 18">
            <a:extLst>
              <a:ext uri="{FF2B5EF4-FFF2-40B4-BE49-F238E27FC236}">
                <a16:creationId xmlns:a16="http://schemas.microsoft.com/office/drawing/2014/main" id="{3BA58CC4-E666-D211-ECCF-E56D5D587210}"/>
              </a:ext>
            </a:extLst>
          </p:cNvPr>
          <p:cNvSpPr txBox="1"/>
          <p:nvPr/>
        </p:nvSpPr>
        <p:spPr>
          <a:xfrm>
            <a:off x="5115720" y="1854057"/>
            <a:ext cx="1960559" cy="400110"/>
          </a:xfrm>
          <a:prstGeom prst="rect">
            <a:avLst/>
          </a:prstGeom>
          <a:noFill/>
        </p:spPr>
        <p:txBody>
          <a:bodyPr wrap="square" rtlCol="0">
            <a:spAutoFit/>
          </a:bodyPr>
          <a:lstStyle/>
          <a:p>
            <a:pPr algn="ctr"/>
            <a:r>
              <a:rPr lang="en-US" sz="2000" dirty="0"/>
              <a:t>Voltage</a:t>
            </a:r>
          </a:p>
        </p:txBody>
      </p:sp>
      <p:sp>
        <p:nvSpPr>
          <p:cNvPr id="20" name="Arc 19">
            <a:extLst>
              <a:ext uri="{FF2B5EF4-FFF2-40B4-BE49-F238E27FC236}">
                <a16:creationId xmlns:a16="http://schemas.microsoft.com/office/drawing/2014/main" id="{67E354D4-0293-C9AA-E652-E98B6A698DAB}"/>
              </a:ext>
            </a:extLst>
          </p:cNvPr>
          <p:cNvSpPr/>
          <p:nvPr/>
        </p:nvSpPr>
        <p:spPr>
          <a:xfrm flipV="1">
            <a:off x="3345778" y="4260164"/>
            <a:ext cx="5503255" cy="2009995"/>
          </a:xfrm>
          <a:prstGeom prst="arc">
            <a:avLst>
              <a:gd name="adj1" fmla="val 11242746"/>
              <a:gd name="adj2" fmla="val 21212502"/>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ZoneTexte 20">
            <a:extLst>
              <a:ext uri="{FF2B5EF4-FFF2-40B4-BE49-F238E27FC236}">
                <a16:creationId xmlns:a16="http://schemas.microsoft.com/office/drawing/2014/main" id="{B361C549-C72C-8F51-ED83-6226ECB50972}"/>
              </a:ext>
            </a:extLst>
          </p:cNvPr>
          <p:cNvSpPr txBox="1"/>
          <p:nvPr/>
        </p:nvSpPr>
        <p:spPr>
          <a:xfrm>
            <a:off x="5080535" y="5793894"/>
            <a:ext cx="2030928" cy="400110"/>
          </a:xfrm>
          <a:prstGeom prst="rect">
            <a:avLst/>
          </a:prstGeom>
          <a:noFill/>
        </p:spPr>
        <p:txBody>
          <a:bodyPr wrap="square" rtlCol="0">
            <a:spAutoFit/>
          </a:bodyPr>
          <a:lstStyle/>
          <a:p>
            <a:pPr algn="ctr"/>
            <a:r>
              <a:rPr lang="en-US" sz="2000" dirty="0"/>
              <a:t>Channel current</a:t>
            </a:r>
          </a:p>
        </p:txBody>
      </p:sp>
    </p:spTree>
    <p:extLst>
      <p:ext uri="{BB962C8B-B14F-4D97-AF65-F5344CB8AC3E}">
        <p14:creationId xmlns:p14="http://schemas.microsoft.com/office/powerpoint/2010/main" val="33082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3395E-72D0-E71B-1881-DEF4BE02E24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301FCA6-2562-92F5-DA84-241EAB197651}"/>
              </a:ext>
            </a:extLst>
          </p:cNvPr>
          <p:cNvSpPr>
            <a:spLocks noGrp="1"/>
          </p:cNvSpPr>
          <p:nvPr>
            <p:ph type="title"/>
          </p:nvPr>
        </p:nvSpPr>
        <p:spPr>
          <a:xfrm>
            <a:off x="838200" y="0"/>
            <a:ext cx="10515600" cy="1325563"/>
          </a:xfrm>
        </p:spPr>
        <p:txBody>
          <a:bodyPr/>
          <a:lstStyle/>
          <a:p>
            <a:pPr algn="ctr"/>
            <a:r>
              <a:rPr lang="en-US" dirty="0"/>
              <a:t>Perspectives</a:t>
            </a:r>
          </a:p>
        </p:txBody>
      </p:sp>
      <p:sp>
        <p:nvSpPr>
          <p:cNvPr id="4" name="ZoneTexte 3">
            <a:extLst>
              <a:ext uri="{FF2B5EF4-FFF2-40B4-BE49-F238E27FC236}">
                <a16:creationId xmlns:a16="http://schemas.microsoft.com/office/drawing/2014/main" id="{0535ACEC-F25C-7F92-0E93-E6129DAA5FF6}"/>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38</a:t>
            </a:r>
          </a:p>
        </p:txBody>
      </p:sp>
      <p:pic>
        <p:nvPicPr>
          <p:cNvPr id="26628" name="Picture 4" descr="Dynamic Clamp: Alteration of Response Properties and Creation of Virtual  Realities in Neurophysiology | Journal of Neuroscience">
            <a:extLst>
              <a:ext uri="{FF2B5EF4-FFF2-40B4-BE49-F238E27FC236}">
                <a16:creationId xmlns:a16="http://schemas.microsoft.com/office/drawing/2014/main" id="{B2D4AC1A-FD77-A78D-1FC2-4AF53FAFE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967" y="2502616"/>
            <a:ext cx="5166300" cy="277285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AB897CBE-9827-1805-5506-A73E5DC2B7ED}"/>
              </a:ext>
            </a:extLst>
          </p:cNvPr>
          <p:cNvSpPr txBox="1"/>
          <p:nvPr/>
        </p:nvSpPr>
        <p:spPr>
          <a:xfrm>
            <a:off x="700548" y="1669823"/>
            <a:ext cx="4857136" cy="707886"/>
          </a:xfrm>
          <a:prstGeom prst="rect">
            <a:avLst/>
          </a:prstGeom>
          <a:noFill/>
        </p:spPr>
        <p:txBody>
          <a:bodyPr wrap="square" rtlCol="0">
            <a:spAutoFit/>
          </a:bodyPr>
          <a:lstStyle/>
          <a:p>
            <a:pPr algn="ctr"/>
            <a:r>
              <a:rPr lang="en-US" sz="2000" dirty="0"/>
              <a:t>Using dynamic clamp to experimentally validate the controller</a:t>
            </a:r>
          </a:p>
        </p:txBody>
      </p:sp>
      <p:sp>
        <p:nvSpPr>
          <p:cNvPr id="8" name="ZoneTexte 7">
            <a:extLst>
              <a:ext uri="{FF2B5EF4-FFF2-40B4-BE49-F238E27FC236}">
                <a16:creationId xmlns:a16="http://schemas.microsoft.com/office/drawing/2014/main" id="{3A672CFB-5590-90C5-EB88-EA733AE436E2}"/>
              </a:ext>
            </a:extLst>
          </p:cNvPr>
          <p:cNvSpPr txBox="1"/>
          <p:nvPr/>
        </p:nvSpPr>
        <p:spPr>
          <a:xfrm>
            <a:off x="1324568" y="5275466"/>
            <a:ext cx="3609097" cy="400110"/>
          </a:xfrm>
          <a:prstGeom prst="rect">
            <a:avLst/>
          </a:prstGeom>
          <a:noFill/>
        </p:spPr>
        <p:txBody>
          <a:bodyPr wrap="square" rtlCol="0">
            <a:spAutoFit/>
          </a:bodyPr>
          <a:lstStyle/>
          <a:p>
            <a:pPr algn="ctr"/>
            <a:r>
              <a:rPr lang="en-US" sz="2000" dirty="0">
                <a:solidFill>
                  <a:schemeClr val="bg1">
                    <a:lumMod val="65000"/>
                  </a:schemeClr>
                </a:solidFill>
              </a:rPr>
              <a:t>Sharp et al., 1993</a:t>
            </a:r>
          </a:p>
        </p:txBody>
      </p:sp>
      <p:pic>
        <p:nvPicPr>
          <p:cNvPr id="10" name="Image 9">
            <a:extLst>
              <a:ext uri="{FF2B5EF4-FFF2-40B4-BE49-F238E27FC236}">
                <a16:creationId xmlns:a16="http://schemas.microsoft.com/office/drawing/2014/main" id="{A23B1D4C-406D-9BC5-8EBE-6734A7A96229}"/>
              </a:ext>
            </a:extLst>
          </p:cNvPr>
          <p:cNvPicPr>
            <a:picLocks noChangeAspect="1"/>
          </p:cNvPicPr>
          <p:nvPr/>
        </p:nvPicPr>
        <p:blipFill>
          <a:blip r:embed="rId4"/>
          <a:stretch>
            <a:fillRect/>
          </a:stretch>
        </p:blipFill>
        <p:spPr>
          <a:xfrm>
            <a:off x="8051995" y="2389869"/>
            <a:ext cx="3279475" cy="3276438"/>
          </a:xfrm>
          <a:prstGeom prst="rect">
            <a:avLst/>
          </a:prstGeom>
        </p:spPr>
      </p:pic>
      <p:sp>
        <p:nvSpPr>
          <p:cNvPr id="11" name="ZoneTexte 10">
            <a:extLst>
              <a:ext uri="{FF2B5EF4-FFF2-40B4-BE49-F238E27FC236}">
                <a16:creationId xmlns:a16="http://schemas.microsoft.com/office/drawing/2014/main" id="{454869E7-B578-1149-6176-BADCC9EE4E86}"/>
              </a:ext>
            </a:extLst>
          </p:cNvPr>
          <p:cNvSpPr txBox="1"/>
          <p:nvPr/>
        </p:nvSpPr>
        <p:spPr>
          <a:xfrm>
            <a:off x="7737431" y="1669823"/>
            <a:ext cx="3908599" cy="707886"/>
          </a:xfrm>
          <a:prstGeom prst="rect">
            <a:avLst/>
          </a:prstGeom>
          <a:noFill/>
        </p:spPr>
        <p:txBody>
          <a:bodyPr wrap="square" rtlCol="0">
            <a:spAutoFit/>
          </a:bodyPr>
          <a:lstStyle/>
          <a:p>
            <a:pPr algn="ctr"/>
            <a:r>
              <a:rPr lang="en-US" sz="2000" dirty="0"/>
              <a:t>Integrate the controller in neuromorphic systems</a:t>
            </a:r>
          </a:p>
        </p:txBody>
      </p:sp>
      <p:sp>
        <p:nvSpPr>
          <p:cNvPr id="16" name="ZoneTexte 15">
            <a:extLst>
              <a:ext uri="{FF2B5EF4-FFF2-40B4-BE49-F238E27FC236}">
                <a16:creationId xmlns:a16="http://schemas.microsoft.com/office/drawing/2014/main" id="{3A73ED54-6FFE-9F5E-C87D-04238279F3D9}"/>
              </a:ext>
            </a:extLst>
          </p:cNvPr>
          <p:cNvSpPr txBox="1"/>
          <p:nvPr/>
        </p:nvSpPr>
        <p:spPr>
          <a:xfrm>
            <a:off x="7887183" y="5666307"/>
            <a:ext cx="3609097" cy="400110"/>
          </a:xfrm>
          <a:prstGeom prst="rect">
            <a:avLst/>
          </a:prstGeom>
          <a:noFill/>
        </p:spPr>
        <p:txBody>
          <a:bodyPr wrap="square" rtlCol="0">
            <a:spAutoFit/>
          </a:bodyPr>
          <a:lstStyle/>
          <a:p>
            <a:pPr algn="ctr"/>
            <a:r>
              <a:rPr lang="en-US" sz="2000" dirty="0" err="1">
                <a:solidFill>
                  <a:schemeClr val="bg1">
                    <a:lumMod val="65000"/>
                  </a:schemeClr>
                </a:solidFill>
              </a:rPr>
              <a:t>Mendolia</a:t>
            </a:r>
            <a:r>
              <a:rPr lang="en-US" sz="2000" dirty="0">
                <a:solidFill>
                  <a:schemeClr val="bg1">
                    <a:lumMod val="65000"/>
                  </a:schemeClr>
                </a:solidFill>
              </a:rPr>
              <a:t>, 2024</a:t>
            </a:r>
          </a:p>
        </p:txBody>
      </p:sp>
    </p:spTree>
    <p:extLst>
      <p:ext uri="{BB962C8B-B14F-4D97-AF65-F5344CB8AC3E}">
        <p14:creationId xmlns:p14="http://schemas.microsoft.com/office/powerpoint/2010/main" val="226649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E0B3B-CD47-AA90-0277-F25FD4C3446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473BABE-1EF7-FA86-8FF9-7F821A01B663}"/>
              </a:ext>
            </a:extLst>
          </p:cNvPr>
          <p:cNvSpPr>
            <a:spLocks noGrp="1"/>
          </p:cNvSpPr>
          <p:nvPr>
            <p:ph type="title"/>
          </p:nvPr>
        </p:nvSpPr>
        <p:spPr>
          <a:xfrm>
            <a:off x="838200" y="0"/>
            <a:ext cx="10515600" cy="1325563"/>
          </a:xfrm>
        </p:spPr>
        <p:txBody>
          <a:bodyPr/>
          <a:lstStyle/>
          <a:p>
            <a:pPr algn="ctr"/>
            <a:r>
              <a:rPr lang="en-US" dirty="0"/>
              <a:t>Perspectives</a:t>
            </a:r>
          </a:p>
        </p:txBody>
      </p:sp>
      <p:sp>
        <p:nvSpPr>
          <p:cNvPr id="4" name="ZoneTexte 3">
            <a:extLst>
              <a:ext uri="{FF2B5EF4-FFF2-40B4-BE49-F238E27FC236}">
                <a16:creationId xmlns:a16="http://schemas.microsoft.com/office/drawing/2014/main" id="{7E46DC6A-127D-AD49-9BC2-FFB119CF7FC5}"/>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39</a:t>
            </a:r>
          </a:p>
        </p:txBody>
      </p:sp>
      <p:sp>
        <p:nvSpPr>
          <p:cNvPr id="3" name="ZoneTexte 2">
            <a:extLst>
              <a:ext uri="{FF2B5EF4-FFF2-40B4-BE49-F238E27FC236}">
                <a16:creationId xmlns:a16="http://schemas.microsoft.com/office/drawing/2014/main" id="{E1DCCBF5-0F4C-08CA-69D1-7DB0C644A9A3}"/>
              </a:ext>
            </a:extLst>
          </p:cNvPr>
          <p:cNvSpPr txBox="1"/>
          <p:nvPr/>
        </p:nvSpPr>
        <p:spPr>
          <a:xfrm>
            <a:off x="2038923" y="1610735"/>
            <a:ext cx="8114154" cy="707886"/>
          </a:xfrm>
          <a:prstGeom prst="rect">
            <a:avLst/>
          </a:prstGeom>
          <a:noFill/>
        </p:spPr>
        <p:txBody>
          <a:bodyPr wrap="square" rtlCol="0">
            <a:spAutoFit/>
          </a:bodyPr>
          <a:lstStyle/>
          <a:p>
            <a:pPr algn="ctr"/>
            <a:r>
              <a:rPr lang="en-US" sz="2000" dirty="0"/>
              <a:t>Development of a method to build a degenerate population based on recorded spike times (ongoing work with Julien </a:t>
            </a:r>
            <a:r>
              <a:rPr lang="en-US" sz="2000" dirty="0" err="1"/>
              <a:t>Brandoit</a:t>
            </a:r>
            <a:r>
              <a:rPr lang="en-US" sz="2000" dirty="0"/>
              <a:t>, master student)</a:t>
            </a:r>
          </a:p>
        </p:txBody>
      </p:sp>
      <p:pic>
        <p:nvPicPr>
          <p:cNvPr id="15" name="Image 14" descr="Une image contenant texte, capture d’écran, diagramme, Police&#10;&#10;Description générée automatiquement">
            <a:extLst>
              <a:ext uri="{FF2B5EF4-FFF2-40B4-BE49-F238E27FC236}">
                <a16:creationId xmlns:a16="http://schemas.microsoft.com/office/drawing/2014/main" id="{F1445F8A-2903-685E-4B71-DA0BDCF06C9F}"/>
              </a:ext>
            </a:extLst>
          </p:cNvPr>
          <p:cNvPicPr>
            <a:picLocks noChangeAspect="1"/>
          </p:cNvPicPr>
          <p:nvPr/>
        </p:nvPicPr>
        <p:blipFill>
          <a:blip r:embed="rId3">
            <a:extLst>
              <a:ext uri="{28A0092B-C50C-407E-A947-70E740481C1C}">
                <a14:useLocalDpi xmlns:a14="http://schemas.microsoft.com/office/drawing/2010/main" val="0"/>
              </a:ext>
            </a:extLst>
          </a:blip>
          <a:srcRect b="11214"/>
          <a:stretch/>
        </p:blipFill>
        <p:spPr>
          <a:xfrm>
            <a:off x="212361" y="2760326"/>
            <a:ext cx="8303514" cy="2802429"/>
          </a:xfrm>
          <a:prstGeom prst="rect">
            <a:avLst/>
          </a:prstGeom>
        </p:spPr>
      </p:pic>
      <p:sp>
        <p:nvSpPr>
          <p:cNvPr id="7" name="Rectangle : coins arrondis 6">
            <a:extLst>
              <a:ext uri="{FF2B5EF4-FFF2-40B4-BE49-F238E27FC236}">
                <a16:creationId xmlns:a16="http://schemas.microsoft.com/office/drawing/2014/main" id="{6505F7DB-0FB4-D888-4D9E-C7F84CF2570F}"/>
              </a:ext>
            </a:extLst>
          </p:cNvPr>
          <p:cNvSpPr/>
          <p:nvPr/>
        </p:nvSpPr>
        <p:spPr>
          <a:xfrm>
            <a:off x="3255373" y="3413865"/>
            <a:ext cx="5260499" cy="2063692"/>
          </a:xfrm>
          <a:prstGeom prst="roundRect">
            <a:avLst/>
          </a:prstGeom>
          <a:solidFill>
            <a:srgbClr val="8E719B"/>
          </a:solidFill>
          <a:ln>
            <a:solidFill>
              <a:srgbClr val="8E71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Population generation method of this thesis</a:t>
            </a:r>
          </a:p>
        </p:txBody>
      </p:sp>
      <p:cxnSp>
        <p:nvCxnSpPr>
          <p:cNvPr id="6" name="Connecteur droit avec flèche 5">
            <a:extLst>
              <a:ext uri="{FF2B5EF4-FFF2-40B4-BE49-F238E27FC236}">
                <a16:creationId xmlns:a16="http://schemas.microsoft.com/office/drawing/2014/main" id="{F31C6E59-4496-1B73-6FEB-755469372DC1}"/>
              </a:ext>
            </a:extLst>
          </p:cNvPr>
          <p:cNvCxnSpPr>
            <a:cxnSpLocks/>
            <a:stCxn id="7" idx="3"/>
          </p:cNvCxnSpPr>
          <p:nvPr/>
        </p:nvCxnSpPr>
        <p:spPr>
          <a:xfrm>
            <a:off x="8515872" y="4445711"/>
            <a:ext cx="699763" cy="0"/>
          </a:xfrm>
          <a:prstGeom prst="straightConnector1">
            <a:avLst/>
          </a:prstGeom>
          <a:ln>
            <a:solidFill>
              <a:srgbClr val="8E719B"/>
            </a:solidFill>
            <a:tailEnd type="triangle"/>
          </a:ln>
        </p:spPr>
        <p:style>
          <a:lnRef idx="2">
            <a:schemeClr val="accent1"/>
          </a:lnRef>
          <a:fillRef idx="0">
            <a:schemeClr val="accent1"/>
          </a:fillRef>
          <a:effectRef idx="1">
            <a:schemeClr val="accent1"/>
          </a:effectRef>
          <a:fontRef idx="minor">
            <a:schemeClr val="tx1"/>
          </a:fontRef>
        </p:style>
      </p:cxnSp>
      <p:pic>
        <p:nvPicPr>
          <p:cNvPr id="8" name="Image 7" descr="Une image contenant texte, diagramme, Plan, Police&#10;&#10;Description générée automatiquement">
            <a:extLst>
              <a:ext uri="{FF2B5EF4-FFF2-40B4-BE49-F238E27FC236}">
                <a16:creationId xmlns:a16="http://schemas.microsoft.com/office/drawing/2014/main" id="{00ACD72E-87F7-8A8D-983C-FF631831784C}"/>
              </a:ext>
            </a:extLst>
          </p:cNvPr>
          <p:cNvPicPr>
            <a:picLocks noChangeAspect="1"/>
          </p:cNvPicPr>
          <p:nvPr/>
        </p:nvPicPr>
        <p:blipFill>
          <a:blip r:embed="rId4">
            <a:extLst>
              <a:ext uri="{28A0092B-C50C-407E-A947-70E740481C1C}">
                <a14:useLocalDpi xmlns:a14="http://schemas.microsoft.com/office/drawing/2010/main" val="0"/>
              </a:ext>
            </a:extLst>
          </a:blip>
          <a:srcRect l="57168" t="36811" r="8892" b="42517"/>
          <a:stretch/>
        </p:blipFill>
        <p:spPr>
          <a:xfrm>
            <a:off x="9316632" y="3413865"/>
            <a:ext cx="2760057" cy="2063692"/>
          </a:xfrm>
          <a:prstGeom prst="rect">
            <a:avLst/>
          </a:prstGeom>
        </p:spPr>
      </p:pic>
      <p:pic>
        <p:nvPicPr>
          <p:cNvPr id="11" name="Graphique 10" descr="L'apprentissage à distance des mathématiques contour">
            <a:extLst>
              <a:ext uri="{FF2B5EF4-FFF2-40B4-BE49-F238E27FC236}">
                <a16:creationId xmlns:a16="http://schemas.microsoft.com/office/drawing/2014/main" id="{4D3225CC-6278-1A72-B43D-E147D63070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39460" y="5148241"/>
            <a:ext cx="914400" cy="914400"/>
          </a:xfrm>
          <a:prstGeom prst="rect">
            <a:avLst/>
          </a:prstGeom>
        </p:spPr>
      </p:pic>
    </p:spTree>
    <p:extLst>
      <p:ext uri="{BB962C8B-B14F-4D97-AF65-F5344CB8AC3E}">
        <p14:creationId xmlns:p14="http://schemas.microsoft.com/office/powerpoint/2010/main" val="130041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A8070-F9CB-227E-80E5-EB240CC7142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838B95E-065F-DE8A-A53F-3599B599C968}"/>
              </a:ext>
            </a:extLst>
          </p:cNvPr>
          <p:cNvSpPr>
            <a:spLocks noGrp="1"/>
          </p:cNvSpPr>
          <p:nvPr>
            <p:ph type="title"/>
          </p:nvPr>
        </p:nvSpPr>
        <p:spPr>
          <a:xfrm>
            <a:off x="838200" y="0"/>
            <a:ext cx="10515600" cy="1325563"/>
          </a:xfrm>
        </p:spPr>
        <p:txBody>
          <a:bodyPr/>
          <a:lstStyle/>
          <a:p>
            <a:pPr algn="ctr"/>
            <a:r>
              <a:rPr lang="en-US" dirty="0"/>
              <a:t>Perspectives</a:t>
            </a:r>
          </a:p>
        </p:txBody>
      </p:sp>
      <p:sp>
        <p:nvSpPr>
          <p:cNvPr id="4" name="ZoneTexte 3">
            <a:extLst>
              <a:ext uri="{FF2B5EF4-FFF2-40B4-BE49-F238E27FC236}">
                <a16:creationId xmlns:a16="http://schemas.microsoft.com/office/drawing/2014/main" id="{FB4B64CF-227E-864E-2895-13597889AA47}"/>
              </a:ext>
            </a:extLst>
          </p:cNvPr>
          <p:cNvSpPr txBox="1"/>
          <p:nvPr/>
        </p:nvSpPr>
        <p:spPr>
          <a:xfrm>
            <a:off x="11279646" y="6488668"/>
            <a:ext cx="912354" cy="369332"/>
          </a:xfrm>
          <a:prstGeom prst="rect">
            <a:avLst/>
          </a:prstGeom>
          <a:noFill/>
        </p:spPr>
        <p:txBody>
          <a:bodyPr wrap="square" rtlCol="0">
            <a:spAutoFit/>
          </a:bodyPr>
          <a:lstStyle/>
          <a:p>
            <a:pPr algn="r"/>
            <a:r>
              <a:rPr lang="en-US" dirty="0">
                <a:solidFill>
                  <a:schemeClr val="tx1">
                    <a:lumMod val="50000"/>
                    <a:lumOff val="50000"/>
                  </a:schemeClr>
                </a:solidFill>
              </a:rPr>
              <a:t>40</a:t>
            </a:r>
          </a:p>
        </p:txBody>
      </p:sp>
      <p:grpSp>
        <p:nvGrpSpPr>
          <p:cNvPr id="13" name="Groupe 12">
            <a:extLst>
              <a:ext uri="{FF2B5EF4-FFF2-40B4-BE49-F238E27FC236}">
                <a16:creationId xmlns:a16="http://schemas.microsoft.com/office/drawing/2014/main" id="{03C93184-1153-C6B0-C55E-BEE25125898E}"/>
              </a:ext>
            </a:extLst>
          </p:cNvPr>
          <p:cNvGrpSpPr/>
          <p:nvPr/>
        </p:nvGrpSpPr>
        <p:grpSpPr>
          <a:xfrm>
            <a:off x="383250" y="2564789"/>
            <a:ext cx="11067312" cy="2838481"/>
            <a:chOff x="212334" y="2487875"/>
            <a:chExt cx="11067312" cy="2838481"/>
          </a:xfrm>
        </p:grpSpPr>
        <p:pic>
          <p:nvPicPr>
            <p:cNvPr id="5" name="Image 4" descr="Une image contenant cheval, dessin, Dessin d’enfant, croquis&#10;&#10;Description générée automatiquement">
              <a:extLst>
                <a:ext uri="{FF2B5EF4-FFF2-40B4-BE49-F238E27FC236}">
                  <a16:creationId xmlns:a16="http://schemas.microsoft.com/office/drawing/2014/main" id="{84AF4A54-64A9-825D-765D-06318F9370FA}"/>
                </a:ext>
              </a:extLst>
            </p:cNvPr>
            <p:cNvPicPr>
              <a:picLocks noChangeAspect="1"/>
            </p:cNvPicPr>
            <p:nvPr/>
          </p:nvPicPr>
          <p:blipFill>
            <a:blip r:embed="rId3"/>
            <a:stretch>
              <a:fillRect/>
            </a:stretch>
          </p:blipFill>
          <p:spPr>
            <a:xfrm>
              <a:off x="1064382" y="2487875"/>
              <a:ext cx="4121285" cy="2837345"/>
            </a:xfrm>
            <a:prstGeom prst="rect">
              <a:avLst/>
            </a:prstGeom>
            <a:ln w="19050">
              <a:noFill/>
            </a:ln>
          </p:spPr>
        </p:pic>
        <p:pic>
          <p:nvPicPr>
            <p:cNvPr id="9" name="Image 8" descr="Une image contenant cheval&#10;&#10;Description générée automatiquement">
              <a:extLst>
                <a:ext uri="{FF2B5EF4-FFF2-40B4-BE49-F238E27FC236}">
                  <a16:creationId xmlns:a16="http://schemas.microsoft.com/office/drawing/2014/main" id="{A061836F-BE28-8594-570D-268489FDC7AD}"/>
                </a:ext>
              </a:extLst>
            </p:cNvPr>
            <p:cNvPicPr>
              <a:picLocks noChangeAspect="1"/>
            </p:cNvPicPr>
            <p:nvPr/>
          </p:nvPicPr>
          <p:blipFill>
            <a:blip r:embed="rId4"/>
            <a:stretch>
              <a:fillRect/>
            </a:stretch>
          </p:blipFill>
          <p:spPr>
            <a:xfrm>
              <a:off x="7158361" y="2487875"/>
              <a:ext cx="4121285" cy="2838481"/>
            </a:xfrm>
            <a:prstGeom prst="rect">
              <a:avLst/>
            </a:prstGeom>
            <a:ln w="19050">
              <a:noFill/>
            </a:ln>
          </p:spPr>
        </p:pic>
        <p:sp>
          <p:nvSpPr>
            <p:cNvPr id="10" name="ZoneTexte 9">
              <a:extLst>
                <a:ext uri="{FF2B5EF4-FFF2-40B4-BE49-F238E27FC236}">
                  <a16:creationId xmlns:a16="http://schemas.microsoft.com/office/drawing/2014/main" id="{70C980AF-EC7C-9431-9576-5F656B8100BB}"/>
                </a:ext>
              </a:extLst>
            </p:cNvPr>
            <p:cNvSpPr txBox="1"/>
            <p:nvPr/>
          </p:nvSpPr>
          <p:spPr>
            <a:xfrm>
              <a:off x="212334" y="2608526"/>
              <a:ext cx="1674159" cy="369332"/>
            </a:xfrm>
            <a:prstGeom prst="rect">
              <a:avLst/>
            </a:prstGeom>
            <a:noFill/>
          </p:spPr>
          <p:txBody>
            <a:bodyPr wrap="square" rtlCol="0">
              <a:spAutoFit/>
            </a:bodyPr>
            <a:lstStyle/>
            <a:p>
              <a:pPr algn="ctr"/>
              <a:r>
                <a:rPr lang="en-US" sz="1800" dirty="0">
                  <a:latin typeface="Barlow" panose="00000500000000000000" pitchFamily="2" charset="0"/>
                </a:rPr>
                <a:t>Gallop</a:t>
              </a:r>
            </a:p>
          </p:txBody>
        </p:sp>
        <p:sp>
          <p:nvSpPr>
            <p:cNvPr id="12" name="ZoneTexte 11">
              <a:extLst>
                <a:ext uri="{FF2B5EF4-FFF2-40B4-BE49-F238E27FC236}">
                  <a16:creationId xmlns:a16="http://schemas.microsoft.com/office/drawing/2014/main" id="{FE2262FB-0F19-58BA-4494-0FD0C37715A3}"/>
                </a:ext>
              </a:extLst>
            </p:cNvPr>
            <p:cNvSpPr txBox="1"/>
            <p:nvPr/>
          </p:nvSpPr>
          <p:spPr>
            <a:xfrm>
              <a:off x="6378373" y="2608526"/>
              <a:ext cx="1674159" cy="369332"/>
            </a:xfrm>
            <a:prstGeom prst="rect">
              <a:avLst/>
            </a:prstGeom>
            <a:noFill/>
          </p:spPr>
          <p:txBody>
            <a:bodyPr wrap="square" rtlCol="0">
              <a:spAutoFit/>
            </a:bodyPr>
            <a:lstStyle/>
            <a:p>
              <a:pPr algn="ctr"/>
              <a:r>
                <a:rPr lang="en-US" sz="1800" dirty="0">
                  <a:latin typeface="Barlow" panose="00000500000000000000" pitchFamily="2" charset="0"/>
                </a:rPr>
                <a:t>Trot</a:t>
              </a:r>
              <a:endParaRPr lang="en-US" dirty="0">
                <a:latin typeface="Barlow" panose="00000500000000000000" pitchFamily="2" charset="0"/>
              </a:endParaRPr>
            </a:p>
          </p:txBody>
        </p:sp>
      </p:grpSp>
      <p:sp>
        <p:nvSpPr>
          <p:cNvPr id="14" name="ZoneTexte 13">
            <a:extLst>
              <a:ext uri="{FF2B5EF4-FFF2-40B4-BE49-F238E27FC236}">
                <a16:creationId xmlns:a16="http://schemas.microsoft.com/office/drawing/2014/main" id="{B494DD0C-2731-B2A7-A9E2-0FE1CD65330E}"/>
              </a:ext>
            </a:extLst>
          </p:cNvPr>
          <p:cNvSpPr txBox="1"/>
          <p:nvPr/>
        </p:nvSpPr>
        <p:spPr>
          <a:xfrm>
            <a:off x="2038923" y="1569365"/>
            <a:ext cx="8114154" cy="707886"/>
          </a:xfrm>
          <a:prstGeom prst="rect">
            <a:avLst/>
          </a:prstGeom>
          <a:noFill/>
        </p:spPr>
        <p:txBody>
          <a:bodyPr wrap="square" rtlCol="0">
            <a:spAutoFit/>
          </a:bodyPr>
          <a:lstStyle/>
          <a:p>
            <a:pPr algn="ctr"/>
            <a:r>
              <a:rPr lang="en-US" sz="2000" dirty="0"/>
              <a:t>Application of the neuromodulation controller on small rhythmic network to produce robust gait control</a:t>
            </a:r>
          </a:p>
        </p:txBody>
      </p:sp>
      <p:sp>
        <p:nvSpPr>
          <p:cNvPr id="16" name="Rectangle 15">
            <a:extLst>
              <a:ext uri="{FF2B5EF4-FFF2-40B4-BE49-F238E27FC236}">
                <a16:creationId xmlns:a16="http://schemas.microsoft.com/office/drawing/2014/main" id="{1921B722-0086-ED3A-C225-E7AFE29931DE}"/>
              </a:ext>
            </a:extLst>
          </p:cNvPr>
          <p:cNvSpPr/>
          <p:nvPr/>
        </p:nvSpPr>
        <p:spPr>
          <a:xfrm>
            <a:off x="4030104" y="2551971"/>
            <a:ext cx="1326480" cy="1140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B954F4F-1B87-A3E5-BAA9-9D1FAB6C83DB}"/>
              </a:ext>
            </a:extLst>
          </p:cNvPr>
          <p:cNvSpPr/>
          <p:nvPr/>
        </p:nvSpPr>
        <p:spPr>
          <a:xfrm>
            <a:off x="10027320" y="2551970"/>
            <a:ext cx="1326480" cy="1140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2174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3395E-72D0-E71B-1881-DEF4BE02E245}"/>
            </a:ext>
          </a:extLst>
        </p:cNvPr>
        <p:cNvGrpSpPr/>
        <p:nvPr/>
      </p:nvGrpSpPr>
      <p:grpSpPr>
        <a:xfrm>
          <a:off x="0" y="0"/>
          <a:ext cx="0" cy="0"/>
          <a:chOff x="0" y="0"/>
          <a:chExt cx="0" cy="0"/>
        </a:xfrm>
      </p:grpSpPr>
      <p:grpSp>
        <p:nvGrpSpPr>
          <p:cNvPr id="14" name="Groupe 13">
            <a:extLst>
              <a:ext uri="{FF2B5EF4-FFF2-40B4-BE49-F238E27FC236}">
                <a16:creationId xmlns:a16="http://schemas.microsoft.com/office/drawing/2014/main" id="{7BEBC4A7-C220-BD27-D9FF-29FDC1033DB6}"/>
              </a:ext>
            </a:extLst>
          </p:cNvPr>
          <p:cNvGrpSpPr/>
          <p:nvPr/>
        </p:nvGrpSpPr>
        <p:grpSpPr>
          <a:xfrm>
            <a:off x="6859794" y="85266"/>
            <a:ext cx="4809906" cy="2990850"/>
            <a:chOff x="6554995" y="419100"/>
            <a:chExt cx="4809906" cy="2990850"/>
          </a:xfrm>
        </p:grpSpPr>
        <p:pic>
          <p:nvPicPr>
            <p:cNvPr id="12" name="Image 11" descr="Une image contenant texte, diagramme, capture d’écran, Plan&#10;&#10;Description générée automatiquement">
              <a:extLst>
                <a:ext uri="{FF2B5EF4-FFF2-40B4-BE49-F238E27FC236}">
                  <a16:creationId xmlns:a16="http://schemas.microsoft.com/office/drawing/2014/main" id="{95299868-BF9C-5247-B11E-3997CC4639F9}"/>
                </a:ext>
              </a:extLst>
            </p:cNvPr>
            <p:cNvPicPr>
              <a:picLocks noChangeAspect="1"/>
            </p:cNvPicPr>
            <p:nvPr/>
          </p:nvPicPr>
          <p:blipFill>
            <a:blip r:embed="rId2">
              <a:extLst>
                <a:ext uri="{28A0092B-C50C-407E-A947-70E740481C1C}">
                  <a14:useLocalDpi xmlns:a14="http://schemas.microsoft.com/office/drawing/2010/main" val="0"/>
                </a:ext>
              </a:extLst>
            </a:blip>
            <a:srcRect r="49337" b="35216"/>
            <a:stretch/>
          </p:blipFill>
          <p:spPr>
            <a:xfrm>
              <a:off x="6554995" y="434947"/>
              <a:ext cx="4809906" cy="2975003"/>
            </a:xfrm>
            <a:prstGeom prst="rect">
              <a:avLst/>
            </a:prstGeom>
          </p:spPr>
        </p:pic>
        <p:sp>
          <p:nvSpPr>
            <p:cNvPr id="13" name="Rectangle 12">
              <a:extLst>
                <a:ext uri="{FF2B5EF4-FFF2-40B4-BE49-F238E27FC236}">
                  <a16:creationId xmlns:a16="http://schemas.microsoft.com/office/drawing/2014/main" id="{124742F8-6951-7ACE-F5C9-4593EF342D3F}"/>
                </a:ext>
              </a:extLst>
            </p:cNvPr>
            <p:cNvSpPr/>
            <p:nvPr/>
          </p:nvSpPr>
          <p:spPr>
            <a:xfrm>
              <a:off x="6562725" y="419100"/>
              <a:ext cx="323850" cy="342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e 18">
            <a:extLst>
              <a:ext uri="{FF2B5EF4-FFF2-40B4-BE49-F238E27FC236}">
                <a16:creationId xmlns:a16="http://schemas.microsoft.com/office/drawing/2014/main" id="{315CC739-254F-9A61-8B51-CFE8C6E33F4D}"/>
              </a:ext>
            </a:extLst>
          </p:cNvPr>
          <p:cNvGrpSpPr>
            <a:grpSpLocks noChangeAspect="1"/>
          </p:cNvGrpSpPr>
          <p:nvPr/>
        </p:nvGrpSpPr>
        <p:grpSpPr>
          <a:xfrm>
            <a:off x="6594970" y="3185652"/>
            <a:ext cx="5330370" cy="3672348"/>
            <a:chOff x="6562724" y="3324225"/>
            <a:chExt cx="5040301" cy="3448509"/>
          </a:xfrm>
        </p:grpSpPr>
        <p:pic>
          <p:nvPicPr>
            <p:cNvPr id="16" name="Image 15" descr="Une image contenant texte, diagramme, capture d’écran&#10;&#10;Description générée automatiquement">
              <a:extLst>
                <a:ext uri="{FF2B5EF4-FFF2-40B4-BE49-F238E27FC236}">
                  <a16:creationId xmlns:a16="http://schemas.microsoft.com/office/drawing/2014/main" id="{2C82B01C-E147-450C-F9BB-D00158695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724" y="3324225"/>
              <a:ext cx="5040301" cy="3448509"/>
            </a:xfrm>
            <a:prstGeom prst="rect">
              <a:avLst/>
            </a:prstGeom>
          </p:spPr>
        </p:pic>
        <p:sp>
          <p:nvSpPr>
            <p:cNvPr id="17" name="Rectangle 16">
              <a:extLst>
                <a:ext uri="{FF2B5EF4-FFF2-40B4-BE49-F238E27FC236}">
                  <a16:creationId xmlns:a16="http://schemas.microsoft.com/office/drawing/2014/main" id="{B7314F03-0498-CC92-DA62-D9536983D78D}"/>
                </a:ext>
              </a:extLst>
            </p:cNvPr>
            <p:cNvSpPr/>
            <p:nvPr/>
          </p:nvSpPr>
          <p:spPr>
            <a:xfrm>
              <a:off x="6562724" y="3324225"/>
              <a:ext cx="230395" cy="1841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CF275B8-5921-28BF-3235-44A6451104AE}"/>
                </a:ext>
              </a:extLst>
            </p:cNvPr>
            <p:cNvSpPr/>
            <p:nvPr/>
          </p:nvSpPr>
          <p:spPr>
            <a:xfrm>
              <a:off x="8733417" y="3324225"/>
              <a:ext cx="306595" cy="2000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Image 22" descr="Une image contenant texte, capture d’écran, diagramme, conception&#10;&#10;Description générée automatiquement">
            <a:extLst>
              <a:ext uri="{FF2B5EF4-FFF2-40B4-BE49-F238E27FC236}">
                <a16:creationId xmlns:a16="http://schemas.microsoft.com/office/drawing/2014/main" id="{5997ED4F-5CCF-625E-3AFB-3C8C108573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49" y="862185"/>
            <a:ext cx="5868241" cy="5292436"/>
          </a:xfrm>
          <a:prstGeom prst="rect">
            <a:avLst/>
          </a:prstGeom>
        </p:spPr>
      </p:pic>
      <p:sp>
        <p:nvSpPr>
          <p:cNvPr id="24" name="ZoneTexte 23">
            <a:extLst>
              <a:ext uri="{FF2B5EF4-FFF2-40B4-BE49-F238E27FC236}">
                <a16:creationId xmlns:a16="http://schemas.microsoft.com/office/drawing/2014/main" id="{B371CAE1-E9E4-D88F-3F46-C265CB1CEEEA}"/>
              </a:ext>
            </a:extLst>
          </p:cNvPr>
          <p:cNvSpPr txBox="1"/>
          <p:nvPr/>
        </p:nvSpPr>
        <p:spPr>
          <a:xfrm>
            <a:off x="220830" y="253662"/>
            <a:ext cx="1120878" cy="553998"/>
          </a:xfrm>
          <a:prstGeom prst="rect">
            <a:avLst/>
          </a:prstGeom>
          <a:noFill/>
        </p:spPr>
        <p:txBody>
          <a:bodyPr wrap="square" rtlCol="0">
            <a:spAutoFit/>
          </a:bodyPr>
          <a:lstStyle/>
          <a:p>
            <a:r>
              <a:rPr lang="en-US" sz="3000" b="1" dirty="0"/>
              <a:t>I.</a:t>
            </a:r>
          </a:p>
        </p:txBody>
      </p:sp>
      <p:sp>
        <p:nvSpPr>
          <p:cNvPr id="25" name="ZoneTexte 24">
            <a:extLst>
              <a:ext uri="{FF2B5EF4-FFF2-40B4-BE49-F238E27FC236}">
                <a16:creationId xmlns:a16="http://schemas.microsoft.com/office/drawing/2014/main" id="{AB46B503-1669-F0F1-5A09-10F829AA7F2C}"/>
              </a:ext>
            </a:extLst>
          </p:cNvPr>
          <p:cNvSpPr txBox="1"/>
          <p:nvPr/>
        </p:nvSpPr>
        <p:spPr>
          <a:xfrm>
            <a:off x="6169367" y="260703"/>
            <a:ext cx="1120878" cy="553998"/>
          </a:xfrm>
          <a:prstGeom prst="rect">
            <a:avLst/>
          </a:prstGeom>
          <a:noFill/>
        </p:spPr>
        <p:txBody>
          <a:bodyPr wrap="square" rtlCol="0">
            <a:spAutoFit/>
          </a:bodyPr>
          <a:lstStyle/>
          <a:p>
            <a:r>
              <a:rPr lang="en-US" sz="3000" b="1" dirty="0"/>
              <a:t>II.</a:t>
            </a:r>
          </a:p>
        </p:txBody>
      </p:sp>
      <p:sp>
        <p:nvSpPr>
          <p:cNvPr id="26" name="ZoneTexte 25">
            <a:extLst>
              <a:ext uri="{FF2B5EF4-FFF2-40B4-BE49-F238E27FC236}">
                <a16:creationId xmlns:a16="http://schemas.microsoft.com/office/drawing/2014/main" id="{857B2DAD-D293-58A9-66FE-40C3549B1CB9}"/>
              </a:ext>
            </a:extLst>
          </p:cNvPr>
          <p:cNvSpPr txBox="1"/>
          <p:nvPr/>
        </p:nvSpPr>
        <p:spPr>
          <a:xfrm>
            <a:off x="6169367" y="2916329"/>
            <a:ext cx="1120878" cy="553998"/>
          </a:xfrm>
          <a:prstGeom prst="rect">
            <a:avLst/>
          </a:prstGeom>
          <a:noFill/>
        </p:spPr>
        <p:txBody>
          <a:bodyPr wrap="square" rtlCol="0">
            <a:spAutoFit/>
          </a:bodyPr>
          <a:lstStyle/>
          <a:p>
            <a:r>
              <a:rPr lang="en-US" sz="3000" b="1" dirty="0"/>
              <a:t>III.</a:t>
            </a:r>
          </a:p>
        </p:txBody>
      </p:sp>
    </p:spTree>
    <p:extLst>
      <p:ext uri="{BB962C8B-B14F-4D97-AF65-F5344CB8AC3E}">
        <p14:creationId xmlns:p14="http://schemas.microsoft.com/office/powerpoint/2010/main" val="26734862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02083-8A99-76A0-31E8-E0E1C0A34CD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D7EB519-AA57-E7B6-D6D2-9BCFF9D38885}"/>
              </a:ext>
            </a:extLst>
          </p:cNvPr>
          <p:cNvSpPr>
            <a:spLocks noGrp="1"/>
          </p:cNvSpPr>
          <p:nvPr>
            <p:ph type="ctrTitle"/>
          </p:nvPr>
        </p:nvSpPr>
        <p:spPr>
          <a:xfrm>
            <a:off x="1524000" y="1371651"/>
            <a:ext cx="9144000" cy="3221529"/>
          </a:xfrm>
        </p:spPr>
        <p:txBody>
          <a:bodyPr anchor="ctr">
            <a:normAutofit/>
          </a:bodyPr>
          <a:lstStyle/>
          <a:p>
            <a:r>
              <a:rPr lang="en-US" sz="5000" dirty="0"/>
              <a:t>Supplemental material</a:t>
            </a:r>
          </a:p>
        </p:txBody>
      </p:sp>
    </p:spTree>
    <p:extLst>
      <p:ext uri="{BB962C8B-B14F-4D97-AF65-F5344CB8AC3E}">
        <p14:creationId xmlns:p14="http://schemas.microsoft.com/office/powerpoint/2010/main" val="22858501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B71E3-F162-97C4-FDB9-CAF43A76F3CA}"/>
            </a:ext>
          </a:extLst>
        </p:cNvPr>
        <p:cNvGrpSpPr/>
        <p:nvPr/>
      </p:nvGrpSpPr>
      <p:grpSpPr>
        <a:xfrm>
          <a:off x="0" y="0"/>
          <a:ext cx="0" cy="0"/>
          <a:chOff x="0" y="0"/>
          <a:chExt cx="0" cy="0"/>
        </a:xfrm>
      </p:grpSpPr>
      <p:pic>
        <p:nvPicPr>
          <p:cNvPr id="5" name="Image 4" descr="Une image contenant texte, diagramme, ligne, Tracé&#10;&#10;Le contenu généré par l’IA peut être incorrect.">
            <a:extLst>
              <a:ext uri="{FF2B5EF4-FFF2-40B4-BE49-F238E27FC236}">
                <a16:creationId xmlns:a16="http://schemas.microsoft.com/office/drawing/2014/main" id="{AC5813AA-5AE6-578A-4481-D398DA28E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0845" y="1348740"/>
            <a:ext cx="6241155" cy="4160520"/>
          </a:xfrm>
          <a:prstGeom prst="rect">
            <a:avLst/>
          </a:prstGeom>
        </p:spPr>
      </p:pic>
      <p:pic>
        <p:nvPicPr>
          <p:cNvPr id="3" name="Image 2" descr="Une image contenant texte, diagramme, ligne, Tracé&#10;&#10;Le contenu généré par l’IA peut être incorrect.">
            <a:extLst>
              <a:ext uri="{FF2B5EF4-FFF2-40B4-BE49-F238E27FC236}">
                <a16:creationId xmlns:a16="http://schemas.microsoft.com/office/drawing/2014/main" id="{BD63676E-5384-5340-600C-DE68E9E0F2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27" y="1348740"/>
            <a:ext cx="6241155" cy="4160520"/>
          </a:xfrm>
          <a:prstGeom prst="rect">
            <a:avLst/>
          </a:prstGeom>
        </p:spPr>
      </p:pic>
      <p:sp>
        <p:nvSpPr>
          <p:cNvPr id="8" name="ZoneTexte 7">
            <a:extLst>
              <a:ext uri="{FF2B5EF4-FFF2-40B4-BE49-F238E27FC236}">
                <a16:creationId xmlns:a16="http://schemas.microsoft.com/office/drawing/2014/main" id="{97E6B1AD-39F2-AF51-920C-5BF3AE9E7816}"/>
              </a:ext>
            </a:extLst>
          </p:cNvPr>
          <p:cNvSpPr txBox="1"/>
          <p:nvPr/>
        </p:nvSpPr>
        <p:spPr>
          <a:xfrm>
            <a:off x="6026498" y="283464"/>
            <a:ext cx="577915" cy="369332"/>
          </a:xfrm>
          <a:prstGeom prst="rect">
            <a:avLst/>
          </a:prstGeom>
          <a:noFill/>
        </p:spPr>
        <p:txBody>
          <a:bodyPr wrap="none" rtlCol="0">
            <a:spAutoFit/>
          </a:bodyPr>
          <a:lstStyle/>
          <a:p>
            <a:r>
              <a:rPr lang="en-US" dirty="0"/>
              <a:t>STG</a:t>
            </a:r>
          </a:p>
        </p:txBody>
      </p:sp>
    </p:spTree>
    <p:extLst>
      <p:ext uri="{BB962C8B-B14F-4D97-AF65-F5344CB8AC3E}">
        <p14:creationId xmlns:p14="http://schemas.microsoft.com/office/powerpoint/2010/main" val="15076926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D81BB-6F80-BD79-2BBE-AAC9FB4ADE40}"/>
            </a:ext>
          </a:extLst>
        </p:cNvPr>
        <p:cNvGrpSpPr/>
        <p:nvPr/>
      </p:nvGrpSpPr>
      <p:grpSpPr>
        <a:xfrm>
          <a:off x="0" y="0"/>
          <a:ext cx="0" cy="0"/>
          <a:chOff x="0" y="0"/>
          <a:chExt cx="0" cy="0"/>
        </a:xfrm>
      </p:grpSpPr>
      <p:pic>
        <p:nvPicPr>
          <p:cNvPr id="5" name="Image 4" descr="Une image contenant texte, diagramme, capture d’écran, ligne&#10;&#10;Le contenu généré par l’IA peut être incorrect.">
            <a:extLst>
              <a:ext uri="{FF2B5EF4-FFF2-40B4-BE49-F238E27FC236}">
                <a16:creationId xmlns:a16="http://schemas.microsoft.com/office/drawing/2014/main" id="{25E1220A-2F80-04EC-81E5-2D32FD00C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8991" y="1308124"/>
            <a:ext cx="6363009" cy="4241751"/>
          </a:xfrm>
          <a:prstGeom prst="rect">
            <a:avLst/>
          </a:prstGeom>
        </p:spPr>
      </p:pic>
      <p:pic>
        <p:nvPicPr>
          <p:cNvPr id="3" name="Image 2" descr="Une image contenant texte, ligne, capture d’écran, diagramme&#10;&#10;Le contenu généré par l’IA peut être incorrect.">
            <a:extLst>
              <a:ext uri="{FF2B5EF4-FFF2-40B4-BE49-F238E27FC236}">
                <a16:creationId xmlns:a16="http://schemas.microsoft.com/office/drawing/2014/main" id="{795CCC03-2015-7F73-5C53-883338DC4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5" y="1308124"/>
            <a:ext cx="6363009" cy="4241751"/>
          </a:xfrm>
          <a:prstGeom prst="rect">
            <a:avLst/>
          </a:prstGeom>
        </p:spPr>
      </p:pic>
      <p:sp>
        <p:nvSpPr>
          <p:cNvPr id="6" name="ZoneTexte 5">
            <a:extLst>
              <a:ext uri="{FF2B5EF4-FFF2-40B4-BE49-F238E27FC236}">
                <a16:creationId xmlns:a16="http://schemas.microsoft.com/office/drawing/2014/main" id="{E5621F2C-446C-93DE-0B72-D9EE43898D80}"/>
              </a:ext>
            </a:extLst>
          </p:cNvPr>
          <p:cNvSpPr txBox="1"/>
          <p:nvPr/>
        </p:nvSpPr>
        <p:spPr>
          <a:xfrm>
            <a:off x="6026498" y="283464"/>
            <a:ext cx="577915" cy="369332"/>
          </a:xfrm>
          <a:prstGeom prst="rect">
            <a:avLst/>
          </a:prstGeom>
          <a:noFill/>
        </p:spPr>
        <p:txBody>
          <a:bodyPr wrap="none" rtlCol="0">
            <a:spAutoFit/>
          </a:bodyPr>
          <a:lstStyle/>
          <a:p>
            <a:r>
              <a:rPr lang="en-US" dirty="0"/>
              <a:t>STG</a:t>
            </a:r>
          </a:p>
        </p:txBody>
      </p:sp>
    </p:spTree>
    <p:extLst>
      <p:ext uri="{BB962C8B-B14F-4D97-AF65-F5344CB8AC3E}">
        <p14:creationId xmlns:p14="http://schemas.microsoft.com/office/powerpoint/2010/main" val="41642247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4F99C-7EEE-644F-03CE-A4C355498BF3}"/>
            </a:ext>
          </a:extLst>
        </p:cNvPr>
        <p:cNvGrpSpPr/>
        <p:nvPr/>
      </p:nvGrpSpPr>
      <p:grpSpPr>
        <a:xfrm>
          <a:off x="0" y="0"/>
          <a:ext cx="0" cy="0"/>
          <a:chOff x="0" y="0"/>
          <a:chExt cx="0" cy="0"/>
        </a:xfrm>
      </p:grpSpPr>
      <p:pic>
        <p:nvPicPr>
          <p:cNvPr id="3" name="Image 2" descr="Une image contenant texte, diagramme, ligne, Tracé&#10;&#10;Le contenu généré par l’IA peut être incorrect.">
            <a:extLst>
              <a:ext uri="{FF2B5EF4-FFF2-40B4-BE49-F238E27FC236}">
                <a16:creationId xmlns:a16="http://schemas.microsoft.com/office/drawing/2014/main" id="{53351993-F935-2BFA-C794-DAC101808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5352" y="1035378"/>
            <a:ext cx="7181296" cy="4787243"/>
          </a:xfrm>
          <a:prstGeom prst="rect">
            <a:avLst/>
          </a:prstGeom>
        </p:spPr>
      </p:pic>
      <p:sp>
        <p:nvSpPr>
          <p:cNvPr id="4" name="ZoneTexte 3">
            <a:extLst>
              <a:ext uri="{FF2B5EF4-FFF2-40B4-BE49-F238E27FC236}">
                <a16:creationId xmlns:a16="http://schemas.microsoft.com/office/drawing/2014/main" id="{142C108D-FE4A-032E-4B40-EEFD00C79794}"/>
              </a:ext>
            </a:extLst>
          </p:cNvPr>
          <p:cNvSpPr txBox="1"/>
          <p:nvPr/>
        </p:nvSpPr>
        <p:spPr>
          <a:xfrm>
            <a:off x="6026498" y="283464"/>
            <a:ext cx="475002" cy="369332"/>
          </a:xfrm>
          <a:prstGeom prst="rect">
            <a:avLst/>
          </a:prstGeom>
          <a:noFill/>
        </p:spPr>
        <p:txBody>
          <a:bodyPr wrap="none" rtlCol="0">
            <a:spAutoFit/>
          </a:bodyPr>
          <a:lstStyle/>
          <a:p>
            <a:r>
              <a:rPr lang="en-US" dirty="0"/>
              <a:t>DA</a:t>
            </a:r>
          </a:p>
        </p:txBody>
      </p:sp>
    </p:spTree>
    <p:extLst>
      <p:ext uri="{BB962C8B-B14F-4D97-AF65-F5344CB8AC3E}">
        <p14:creationId xmlns:p14="http://schemas.microsoft.com/office/powerpoint/2010/main" val="14194319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EFCD6-9FD7-0DA0-D504-1DC1E40F6077}"/>
            </a:ext>
          </a:extLst>
        </p:cNvPr>
        <p:cNvGrpSpPr/>
        <p:nvPr/>
      </p:nvGrpSpPr>
      <p:grpSpPr>
        <a:xfrm>
          <a:off x="0" y="0"/>
          <a:ext cx="0" cy="0"/>
          <a:chOff x="0" y="0"/>
          <a:chExt cx="0" cy="0"/>
        </a:xfrm>
      </p:grpSpPr>
      <p:pic>
        <p:nvPicPr>
          <p:cNvPr id="3" name="Image 2" descr="Une image contenant texte, diagramme, ligne, Tracé&#10;&#10;Le contenu généré par l’IA peut être incorrect.">
            <a:extLst>
              <a:ext uri="{FF2B5EF4-FFF2-40B4-BE49-F238E27FC236}">
                <a16:creationId xmlns:a16="http://schemas.microsoft.com/office/drawing/2014/main" id="{44B865B5-BBFE-71D2-5CD8-FD1D789443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575" y="972864"/>
            <a:ext cx="7368849" cy="4912271"/>
          </a:xfrm>
          <a:prstGeom prst="rect">
            <a:avLst/>
          </a:prstGeom>
        </p:spPr>
      </p:pic>
      <p:sp>
        <p:nvSpPr>
          <p:cNvPr id="4" name="ZoneTexte 3">
            <a:extLst>
              <a:ext uri="{FF2B5EF4-FFF2-40B4-BE49-F238E27FC236}">
                <a16:creationId xmlns:a16="http://schemas.microsoft.com/office/drawing/2014/main" id="{1C573E6C-9521-5F20-6B3D-2135C6A7F7CB}"/>
              </a:ext>
            </a:extLst>
          </p:cNvPr>
          <p:cNvSpPr txBox="1"/>
          <p:nvPr/>
        </p:nvSpPr>
        <p:spPr>
          <a:xfrm>
            <a:off x="6026498" y="283464"/>
            <a:ext cx="475002" cy="369332"/>
          </a:xfrm>
          <a:prstGeom prst="rect">
            <a:avLst/>
          </a:prstGeom>
          <a:noFill/>
        </p:spPr>
        <p:txBody>
          <a:bodyPr wrap="none" rtlCol="0">
            <a:spAutoFit/>
          </a:bodyPr>
          <a:lstStyle/>
          <a:p>
            <a:r>
              <a:rPr lang="en-US" dirty="0"/>
              <a:t>DA</a:t>
            </a:r>
          </a:p>
        </p:txBody>
      </p:sp>
    </p:spTree>
    <p:extLst>
      <p:ext uri="{BB962C8B-B14F-4D97-AF65-F5344CB8AC3E}">
        <p14:creationId xmlns:p14="http://schemas.microsoft.com/office/powerpoint/2010/main" val="28916921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F5EC4-3B9F-45E3-F248-B5A54805510F}"/>
            </a:ext>
          </a:extLst>
        </p:cNvPr>
        <p:cNvGrpSpPr/>
        <p:nvPr/>
      </p:nvGrpSpPr>
      <p:grpSpPr>
        <a:xfrm>
          <a:off x="0" y="0"/>
          <a:ext cx="0" cy="0"/>
          <a:chOff x="0" y="0"/>
          <a:chExt cx="0" cy="0"/>
        </a:xfrm>
      </p:grpSpPr>
      <p:pic>
        <p:nvPicPr>
          <p:cNvPr id="6" name="Image 5" descr="Une image contenant texte&#10;&#10;Description générée automatiquement">
            <a:extLst>
              <a:ext uri="{FF2B5EF4-FFF2-40B4-BE49-F238E27FC236}">
                <a16:creationId xmlns:a16="http://schemas.microsoft.com/office/drawing/2014/main" id="{6ADF72D2-4C77-C8C2-52F8-C79FE9FB4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7910" y="733664"/>
            <a:ext cx="7636179" cy="5390672"/>
          </a:xfrm>
          <a:prstGeom prst="rect">
            <a:avLst/>
          </a:prstGeom>
        </p:spPr>
      </p:pic>
      <p:sp>
        <p:nvSpPr>
          <p:cNvPr id="7" name="ZoneTexte 6">
            <a:extLst>
              <a:ext uri="{FF2B5EF4-FFF2-40B4-BE49-F238E27FC236}">
                <a16:creationId xmlns:a16="http://schemas.microsoft.com/office/drawing/2014/main" id="{2A7A76EB-6C03-C37F-91BA-122A9FC91F01}"/>
              </a:ext>
            </a:extLst>
          </p:cNvPr>
          <p:cNvSpPr txBox="1"/>
          <p:nvPr/>
        </p:nvSpPr>
        <p:spPr>
          <a:xfrm>
            <a:off x="9483451" y="5486733"/>
            <a:ext cx="2971799" cy="400110"/>
          </a:xfrm>
          <a:prstGeom prst="rect">
            <a:avLst/>
          </a:prstGeom>
          <a:noFill/>
        </p:spPr>
        <p:txBody>
          <a:bodyPr wrap="square" rtlCol="0">
            <a:spAutoFit/>
          </a:bodyPr>
          <a:lstStyle/>
          <a:p>
            <a:pPr algn="ctr"/>
            <a:r>
              <a:rPr lang="en-US" sz="2000" dirty="0"/>
              <a:t>James et al., 2017</a:t>
            </a:r>
          </a:p>
        </p:txBody>
      </p:sp>
    </p:spTree>
    <p:extLst>
      <p:ext uri="{BB962C8B-B14F-4D97-AF65-F5344CB8AC3E}">
        <p14:creationId xmlns:p14="http://schemas.microsoft.com/office/powerpoint/2010/main" val="545879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texte, diagramme, capture d’écran, Graphique&#10;&#10;Description générée automatiquement">
            <a:extLst>
              <a:ext uri="{FF2B5EF4-FFF2-40B4-BE49-F238E27FC236}">
                <a16:creationId xmlns:a16="http://schemas.microsoft.com/office/drawing/2014/main" id="{1140AC57-1FD3-1651-FC7A-DCF91CCDD93E}"/>
              </a:ext>
            </a:extLst>
          </p:cNvPr>
          <p:cNvPicPr>
            <a:picLocks noChangeAspect="1"/>
          </p:cNvPicPr>
          <p:nvPr/>
        </p:nvPicPr>
        <p:blipFill>
          <a:blip r:embed="rId3">
            <a:extLst>
              <a:ext uri="{28A0092B-C50C-407E-A947-70E740481C1C}">
                <a14:useLocalDpi xmlns:a14="http://schemas.microsoft.com/office/drawing/2010/main" val="0"/>
              </a:ext>
            </a:extLst>
          </a:blip>
          <a:srcRect b="-1092"/>
          <a:stretch/>
        </p:blipFill>
        <p:spPr>
          <a:xfrm>
            <a:off x="2831340" y="1086910"/>
            <a:ext cx="6563181" cy="5633713"/>
          </a:xfrm>
          <a:prstGeom prst="rect">
            <a:avLst/>
          </a:prstGeom>
        </p:spPr>
      </p:pic>
      <p:sp>
        <p:nvSpPr>
          <p:cNvPr id="2" name="Titre 1">
            <a:extLst>
              <a:ext uri="{FF2B5EF4-FFF2-40B4-BE49-F238E27FC236}">
                <a16:creationId xmlns:a16="http://schemas.microsoft.com/office/drawing/2014/main" id="{88E99ED5-A696-F15C-8B1B-33AB7BC62C40}"/>
              </a:ext>
            </a:extLst>
          </p:cNvPr>
          <p:cNvSpPr>
            <a:spLocks noGrp="1"/>
          </p:cNvSpPr>
          <p:nvPr>
            <p:ph type="title"/>
          </p:nvPr>
        </p:nvSpPr>
        <p:spPr/>
        <p:txBody>
          <a:bodyPr anchor="t"/>
          <a:lstStyle/>
          <a:p>
            <a:pPr algn="ctr"/>
            <a:r>
              <a:rPr lang="en-US" dirty="0"/>
              <a:t>Neuromodulation affects ion channels</a:t>
            </a:r>
          </a:p>
        </p:txBody>
      </p:sp>
      <p:sp>
        <p:nvSpPr>
          <p:cNvPr id="6" name="ZoneTexte 5">
            <a:extLst>
              <a:ext uri="{FF2B5EF4-FFF2-40B4-BE49-F238E27FC236}">
                <a16:creationId xmlns:a16="http://schemas.microsoft.com/office/drawing/2014/main" id="{6FF31278-BE60-DF50-CB37-31443F63E8F8}"/>
              </a:ext>
            </a:extLst>
          </p:cNvPr>
          <p:cNvSpPr txBox="1"/>
          <p:nvPr/>
        </p:nvSpPr>
        <p:spPr>
          <a:xfrm>
            <a:off x="-182396" y="6320513"/>
            <a:ext cx="3048889" cy="400110"/>
          </a:xfrm>
          <a:prstGeom prst="rect">
            <a:avLst/>
          </a:prstGeom>
          <a:noFill/>
        </p:spPr>
        <p:txBody>
          <a:bodyPr wrap="square" rtlCol="0">
            <a:spAutoFit/>
          </a:bodyPr>
          <a:lstStyle/>
          <a:p>
            <a:pPr algn="ctr"/>
            <a:r>
              <a:rPr lang="en-US" sz="2000" dirty="0">
                <a:solidFill>
                  <a:schemeClr val="bg1">
                    <a:lumMod val="65000"/>
                  </a:schemeClr>
                </a:solidFill>
              </a:rPr>
              <a:t>Nadim and Bucher, 2014</a:t>
            </a:r>
          </a:p>
        </p:txBody>
      </p:sp>
      <p:sp>
        <p:nvSpPr>
          <p:cNvPr id="12" name="Rectangle 11">
            <a:extLst>
              <a:ext uri="{FF2B5EF4-FFF2-40B4-BE49-F238E27FC236}">
                <a16:creationId xmlns:a16="http://schemas.microsoft.com/office/drawing/2014/main" id="{4869D8BC-26A6-FE4E-BF96-FBAC93F85502}"/>
              </a:ext>
            </a:extLst>
          </p:cNvPr>
          <p:cNvSpPr/>
          <p:nvPr/>
        </p:nvSpPr>
        <p:spPr>
          <a:xfrm>
            <a:off x="2706039" y="3800747"/>
            <a:ext cx="7022776" cy="2968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78A55C52-41AF-A367-9648-E3107BF988AF}"/>
              </a:ext>
            </a:extLst>
          </p:cNvPr>
          <p:cNvSpPr txBox="1"/>
          <p:nvPr/>
        </p:nvSpPr>
        <p:spPr>
          <a:xfrm>
            <a:off x="11459740" y="6488668"/>
            <a:ext cx="732260" cy="369332"/>
          </a:xfrm>
          <a:prstGeom prst="rect">
            <a:avLst/>
          </a:prstGeom>
          <a:noFill/>
        </p:spPr>
        <p:txBody>
          <a:bodyPr wrap="square" rtlCol="0">
            <a:spAutoFit/>
          </a:bodyPr>
          <a:lstStyle/>
          <a:p>
            <a:pPr algn="r"/>
            <a:r>
              <a:rPr lang="en-US" dirty="0">
                <a:solidFill>
                  <a:schemeClr val="tx1">
                    <a:lumMod val="50000"/>
                    <a:lumOff val="50000"/>
                  </a:schemeClr>
                </a:solidFill>
              </a:rPr>
              <a:t>5</a:t>
            </a:r>
          </a:p>
        </p:txBody>
      </p:sp>
      <p:sp>
        <p:nvSpPr>
          <p:cNvPr id="5" name="Rectangle 4">
            <a:extLst>
              <a:ext uri="{FF2B5EF4-FFF2-40B4-BE49-F238E27FC236}">
                <a16:creationId xmlns:a16="http://schemas.microsoft.com/office/drawing/2014/main" id="{5600B87A-95DA-FE01-31DF-CAB74E4F3E12}"/>
              </a:ext>
            </a:extLst>
          </p:cNvPr>
          <p:cNvSpPr/>
          <p:nvPr/>
        </p:nvSpPr>
        <p:spPr>
          <a:xfrm>
            <a:off x="5669756" y="2796814"/>
            <a:ext cx="703335" cy="212053"/>
          </a:xfrm>
          <a:prstGeom prst="rect">
            <a:avLst/>
          </a:prstGeom>
          <a:solidFill>
            <a:srgbClr val="E3E3E3"/>
          </a:solidFill>
          <a:ln>
            <a:solidFill>
              <a:srgbClr val="E3E3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7" name="ZoneTexte 6">
            <a:extLst>
              <a:ext uri="{FF2B5EF4-FFF2-40B4-BE49-F238E27FC236}">
                <a16:creationId xmlns:a16="http://schemas.microsoft.com/office/drawing/2014/main" id="{540AA7FE-E022-821B-521F-4535E964CF39}"/>
              </a:ext>
            </a:extLst>
          </p:cNvPr>
          <p:cNvSpPr txBox="1"/>
          <p:nvPr/>
        </p:nvSpPr>
        <p:spPr>
          <a:xfrm>
            <a:off x="5609086" y="2674999"/>
            <a:ext cx="838959" cy="430887"/>
          </a:xfrm>
          <a:prstGeom prst="rect">
            <a:avLst/>
          </a:prstGeom>
          <a:noFill/>
        </p:spPr>
        <p:txBody>
          <a:bodyPr wrap="square" rtlCol="0">
            <a:spAutoFit/>
          </a:bodyPr>
          <a:lstStyle/>
          <a:p>
            <a:r>
              <a:rPr lang="en-US" sz="1100" b="1" dirty="0"/>
              <a:t>molecular cascade 1</a:t>
            </a:r>
          </a:p>
        </p:txBody>
      </p:sp>
      <p:sp>
        <p:nvSpPr>
          <p:cNvPr id="14" name="Rectangle 13">
            <a:extLst>
              <a:ext uri="{FF2B5EF4-FFF2-40B4-BE49-F238E27FC236}">
                <a16:creationId xmlns:a16="http://schemas.microsoft.com/office/drawing/2014/main" id="{981EF595-E8C2-F777-3F08-008B71E5ECE2}"/>
              </a:ext>
            </a:extLst>
          </p:cNvPr>
          <p:cNvSpPr/>
          <p:nvPr/>
        </p:nvSpPr>
        <p:spPr>
          <a:xfrm>
            <a:off x="5691189" y="3464719"/>
            <a:ext cx="664368" cy="20716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ZoneTexte 14">
            <a:extLst>
              <a:ext uri="{FF2B5EF4-FFF2-40B4-BE49-F238E27FC236}">
                <a16:creationId xmlns:a16="http://schemas.microsoft.com/office/drawing/2014/main" id="{21E9D299-62C5-AB56-901A-A40B58372205}"/>
              </a:ext>
            </a:extLst>
          </p:cNvPr>
          <p:cNvSpPr txBox="1"/>
          <p:nvPr/>
        </p:nvSpPr>
        <p:spPr>
          <a:xfrm>
            <a:off x="5609085" y="3350146"/>
            <a:ext cx="838959" cy="430887"/>
          </a:xfrm>
          <a:prstGeom prst="rect">
            <a:avLst/>
          </a:prstGeom>
          <a:noFill/>
        </p:spPr>
        <p:txBody>
          <a:bodyPr wrap="square" rtlCol="0">
            <a:spAutoFit/>
          </a:bodyPr>
          <a:lstStyle/>
          <a:p>
            <a:r>
              <a:rPr lang="en-US" sz="1100" b="1" dirty="0"/>
              <a:t>molecular cascade 2</a:t>
            </a:r>
          </a:p>
        </p:txBody>
      </p:sp>
      <p:sp>
        <p:nvSpPr>
          <p:cNvPr id="4" name="Rectangle 3">
            <a:extLst>
              <a:ext uri="{FF2B5EF4-FFF2-40B4-BE49-F238E27FC236}">
                <a16:creationId xmlns:a16="http://schemas.microsoft.com/office/drawing/2014/main" id="{44EC5E7B-6F1D-E779-C76A-87A7CB598966}"/>
              </a:ext>
            </a:extLst>
          </p:cNvPr>
          <p:cNvSpPr/>
          <p:nvPr/>
        </p:nvSpPr>
        <p:spPr>
          <a:xfrm>
            <a:off x="4379975" y="6318532"/>
            <a:ext cx="4626865" cy="4020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979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D0092-813E-5E51-2B43-12F56BD256A4}"/>
            </a:ext>
          </a:extLst>
        </p:cNvPr>
        <p:cNvGrpSpPr/>
        <p:nvPr/>
      </p:nvGrpSpPr>
      <p:grpSpPr>
        <a:xfrm>
          <a:off x="0" y="0"/>
          <a:ext cx="0" cy="0"/>
          <a:chOff x="0" y="0"/>
          <a:chExt cx="0" cy="0"/>
        </a:xfrm>
      </p:grpSpPr>
      <p:pic>
        <p:nvPicPr>
          <p:cNvPr id="3" name="Image 2" descr="Une image contenant texte, diagramme, dessin&#10;&#10;Description générée automatiquement">
            <a:extLst>
              <a:ext uri="{FF2B5EF4-FFF2-40B4-BE49-F238E27FC236}">
                <a16:creationId xmlns:a16="http://schemas.microsoft.com/office/drawing/2014/main" id="{6CD21686-DBC6-E06C-39FA-84A03114E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9037" y="0"/>
            <a:ext cx="6453925" cy="6810541"/>
          </a:xfrm>
          <a:prstGeom prst="rect">
            <a:avLst/>
          </a:prstGeom>
        </p:spPr>
      </p:pic>
      <p:sp>
        <p:nvSpPr>
          <p:cNvPr id="4" name="ZoneTexte 3">
            <a:extLst>
              <a:ext uri="{FF2B5EF4-FFF2-40B4-BE49-F238E27FC236}">
                <a16:creationId xmlns:a16="http://schemas.microsoft.com/office/drawing/2014/main" id="{0D07874C-9B86-A0B0-3BC4-572C68978F60}"/>
              </a:ext>
            </a:extLst>
          </p:cNvPr>
          <p:cNvSpPr txBox="1"/>
          <p:nvPr/>
        </p:nvSpPr>
        <p:spPr>
          <a:xfrm>
            <a:off x="9322962" y="5486733"/>
            <a:ext cx="2971799" cy="707886"/>
          </a:xfrm>
          <a:prstGeom prst="rect">
            <a:avLst/>
          </a:prstGeom>
          <a:noFill/>
        </p:spPr>
        <p:txBody>
          <a:bodyPr wrap="square" rtlCol="0">
            <a:spAutoFit/>
          </a:bodyPr>
          <a:lstStyle/>
          <a:p>
            <a:pPr algn="ctr"/>
            <a:r>
              <a:rPr lang="en-US" sz="2000" dirty="0"/>
              <a:t>Barnett and </a:t>
            </a:r>
            <a:r>
              <a:rPr lang="en-US" sz="2000" dirty="0" err="1"/>
              <a:t>Larkman</a:t>
            </a:r>
            <a:r>
              <a:rPr lang="en-US" sz="2000" dirty="0"/>
              <a:t>, 2007</a:t>
            </a:r>
          </a:p>
        </p:txBody>
      </p:sp>
    </p:spTree>
    <p:extLst>
      <p:ext uri="{BB962C8B-B14F-4D97-AF65-F5344CB8AC3E}">
        <p14:creationId xmlns:p14="http://schemas.microsoft.com/office/powerpoint/2010/main" val="36344757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D9CB2-A6D9-D7B3-6F5B-F5E324AA1596}"/>
            </a:ext>
          </a:extLst>
        </p:cNvPr>
        <p:cNvGrpSpPr/>
        <p:nvPr/>
      </p:nvGrpSpPr>
      <p:grpSpPr>
        <a:xfrm>
          <a:off x="0" y="0"/>
          <a:ext cx="0" cy="0"/>
          <a:chOff x="0" y="0"/>
          <a:chExt cx="0" cy="0"/>
        </a:xfrm>
      </p:grpSpPr>
      <p:pic>
        <p:nvPicPr>
          <p:cNvPr id="3" name="Image 2" descr="Une image contenant texte, Police, écriture manuscrite, noir et blanc&#10;&#10;Description générée automatiquement">
            <a:extLst>
              <a:ext uri="{FF2B5EF4-FFF2-40B4-BE49-F238E27FC236}">
                <a16:creationId xmlns:a16="http://schemas.microsoft.com/office/drawing/2014/main" id="{4E3F01DD-5114-AE8D-5E07-D4A3A20E6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6548" y="364839"/>
            <a:ext cx="5758903" cy="6128321"/>
          </a:xfrm>
          <a:prstGeom prst="rect">
            <a:avLst/>
          </a:prstGeom>
        </p:spPr>
      </p:pic>
      <p:sp>
        <p:nvSpPr>
          <p:cNvPr id="4" name="ZoneTexte 3">
            <a:extLst>
              <a:ext uri="{FF2B5EF4-FFF2-40B4-BE49-F238E27FC236}">
                <a16:creationId xmlns:a16="http://schemas.microsoft.com/office/drawing/2014/main" id="{2BB075A4-BB20-AF12-0F51-64A80EFCBDBD}"/>
              </a:ext>
            </a:extLst>
          </p:cNvPr>
          <p:cNvSpPr txBox="1"/>
          <p:nvPr/>
        </p:nvSpPr>
        <p:spPr>
          <a:xfrm>
            <a:off x="8975451" y="5477497"/>
            <a:ext cx="2971799" cy="1015663"/>
          </a:xfrm>
          <a:prstGeom prst="rect">
            <a:avLst/>
          </a:prstGeom>
          <a:noFill/>
        </p:spPr>
        <p:txBody>
          <a:bodyPr wrap="square" rtlCol="0">
            <a:spAutoFit/>
          </a:bodyPr>
          <a:lstStyle/>
          <a:p>
            <a:pPr algn="ctr"/>
            <a:r>
              <a:rPr lang="en-US" sz="2000" dirty="0"/>
              <a:t>Marder and </a:t>
            </a:r>
            <a:r>
              <a:rPr lang="en-US" sz="2000" dirty="0" err="1"/>
              <a:t>Weimann</a:t>
            </a:r>
            <a:r>
              <a:rPr lang="en-US" sz="2000" dirty="0"/>
              <a:t>, 1992 &amp; Hooper and Marder 1984</a:t>
            </a:r>
          </a:p>
        </p:txBody>
      </p:sp>
    </p:spTree>
    <p:extLst>
      <p:ext uri="{BB962C8B-B14F-4D97-AF65-F5344CB8AC3E}">
        <p14:creationId xmlns:p14="http://schemas.microsoft.com/office/powerpoint/2010/main" val="30062714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529A2-51B1-8ADD-7D60-EBFC8DFF53E2}"/>
            </a:ext>
          </a:extLst>
        </p:cNvPr>
        <p:cNvGrpSpPr/>
        <p:nvPr/>
      </p:nvGrpSpPr>
      <p:grpSpPr>
        <a:xfrm>
          <a:off x="0" y="0"/>
          <a:ext cx="0" cy="0"/>
          <a:chOff x="0" y="0"/>
          <a:chExt cx="0" cy="0"/>
        </a:xfrm>
      </p:grpSpPr>
      <p:pic>
        <p:nvPicPr>
          <p:cNvPr id="3" name="Image 2" descr="Une image contenant texte, diagramme&#10;&#10;Description générée automatiquement">
            <a:extLst>
              <a:ext uri="{FF2B5EF4-FFF2-40B4-BE49-F238E27FC236}">
                <a16:creationId xmlns:a16="http://schemas.microsoft.com/office/drawing/2014/main" id="{F0AAFA01-1F97-813C-FF55-372794733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2084" y="727640"/>
            <a:ext cx="6647832" cy="5402720"/>
          </a:xfrm>
          <a:prstGeom prst="rect">
            <a:avLst/>
          </a:prstGeom>
        </p:spPr>
      </p:pic>
      <p:sp>
        <p:nvSpPr>
          <p:cNvPr id="4" name="ZoneTexte 3">
            <a:extLst>
              <a:ext uri="{FF2B5EF4-FFF2-40B4-BE49-F238E27FC236}">
                <a16:creationId xmlns:a16="http://schemas.microsoft.com/office/drawing/2014/main" id="{EC5BEF15-ADDD-A798-DBAC-A4CDB3996951}"/>
              </a:ext>
            </a:extLst>
          </p:cNvPr>
          <p:cNvSpPr txBox="1"/>
          <p:nvPr/>
        </p:nvSpPr>
        <p:spPr>
          <a:xfrm>
            <a:off x="9141705" y="5477497"/>
            <a:ext cx="2971799" cy="400110"/>
          </a:xfrm>
          <a:prstGeom prst="rect">
            <a:avLst/>
          </a:prstGeom>
          <a:noFill/>
        </p:spPr>
        <p:txBody>
          <a:bodyPr wrap="square" rtlCol="0">
            <a:spAutoFit/>
          </a:bodyPr>
          <a:lstStyle/>
          <a:p>
            <a:pPr algn="ctr"/>
            <a:r>
              <a:rPr lang="en-US" sz="2000" dirty="0"/>
              <a:t>Schulz et al., 2006</a:t>
            </a:r>
          </a:p>
        </p:txBody>
      </p:sp>
    </p:spTree>
    <p:extLst>
      <p:ext uri="{BB962C8B-B14F-4D97-AF65-F5344CB8AC3E}">
        <p14:creationId xmlns:p14="http://schemas.microsoft.com/office/powerpoint/2010/main" val="11730387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8EEDF-F842-D83A-421E-012980EE1EB8}"/>
            </a:ext>
          </a:extLst>
        </p:cNvPr>
        <p:cNvGrpSpPr/>
        <p:nvPr/>
      </p:nvGrpSpPr>
      <p:grpSpPr>
        <a:xfrm>
          <a:off x="0" y="0"/>
          <a:ext cx="0" cy="0"/>
          <a:chOff x="0" y="0"/>
          <a:chExt cx="0" cy="0"/>
        </a:xfrm>
      </p:grpSpPr>
      <p:pic>
        <p:nvPicPr>
          <p:cNvPr id="3" name="Image 2" descr="Une image contenant texte, diagramme, capture d’écran, Police&#10;&#10;Description générée automatiquement">
            <a:extLst>
              <a:ext uri="{FF2B5EF4-FFF2-40B4-BE49-F238E27FC236}">
                <a16:creationId xmlns:a16="http://schemas.microsoft.com/office/drawing/2014/main" id="{B0B88ABE-6B45-6AF5-693C-9315F5A67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8274" y="448338"/>
            <a:ext cx="6435451" cy="5961324"/>
          </a:xfrm>
          <a:prstGeom prst="rect">
            <a:avLst/>
          </a:prstGeom>
        </p:spPr>
      </p:pic>
      <p:sp>
        <p:nvSpPr>
          <p:cNvPr id="4" name="ZoneTexte 3">
            <a:extLst>
              <a:ext uri="{FF2B5EF4-FFF2-40B4-BE49-F238E27FC236}">
                <a16:creationId xmlns:a16="http://schemas.microsoft.com/office/drawing/2014/main" id="{7132FEF8-5017-D999-873D-940A07DC6C6F}"/>
              </a:ext>
            </a:extLst>
          </p:cNvPr>
          <p:cNvSpPr txBox="1"/>
          <p:nvPr/>
        </p:nvSpPr>
        <p:spPr>
          <a:xfrm>
            <a:off x="9141705" y="5477497"/>
            <a:ext cx="2971799" cy="1015663"/>
          </a:xfrm>
          <a:prstGeom prst="rect">
            <a:avLst/>
          </a:prstGeom>
          <a:noFill/>
        </p:spPr>
        <p:txBody>
          <a:bodyPr wrap="square" rtlCol="0">
            <a:spAutoFit/>
          </a:bodyPr>
          <a:lstStyle/>
          <a:p>
            <a:pPr algn="ctr"/>
            <a:r>
              <a:rPr lang="en-US" sz="2000" dirty="0"/>
              <a:t>Mukunda and Narayanan, 2017 &amp; Prinz et al., 2004</a:t>
            </a:r>
          </a:p>
        </p:txBody>
      </p:sp>
    </p:spTree>
    <p:extLst>
      <p:ext uri="{BB962C8B-B14F-4D97-AF65-F5344CB8AC3E}">
        <p14:creationId xmlns:p14="http://schemas.microsoft.com/office/powerpoint/2010/main" val="22357644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71086-C585-5BB5-4571-F10A81019C67}"/>
            </a:ext>
          </a:extLst>
        </p:cNvPr>
        <p:cNvGrpSpPr/>
        <p:nvPr/>
      </p:nvGrpSpPr>
      <p:grpSpPr>
        <a:xfrm>
          <a:off x="0" y="0"/>
          <a:ext cx="0" cy="0"/>
          <a:chOff x="0" y="0"/>
          <a:chExt cx="0" cy="0"/>
        </a:xfrm>
      </p:grpSpPr>
      <p:pic>
        <p:nvPicPr>
          <p:cNvPr id="5" name="Image 4" descr="Une image contenant texte, diagramme, capture d’écran, Tracé&#10;&#10;Description générée automatiquement">
            <a:extLst>
              <a:ext uri="{FF2B5EF4-FFF2-40B4-BE49-F238E27FC236}">
                <a16:creationId xmlns:a16="http://schemas.microsoft.com/office/drawing/2014/main" id="{9B50E0ED-6CF1-2562-8477-2417EE01D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9961" y="138483"/>
            <a:ext cx="7832077" cy="6581033"/>
          </a:xfrm>
          <a:prstGeom prst="rect">
            <a:avLst/>
          </a:prstGeom>
        </p:spPr>
      </p:pic>
      <p:sp>
        <p:nvSpPr>
          <p:cNvPr id="9" name="ZoneTexte 8">
            <a:extLst>
              <a:ext uri="{FF2B5EF4-FFF2-40B4-BE49-F238E27FC236}">
                <a16:creationId xmlns:a16="http://schemas.microsoft.com/office/drawing/2014/main" id="{6B97067A-9456-6D2D-AE5C-4AD2FCB968DE}"/>
              </a:ext>
            </a:extLst>
          </p:cNvPr>
          <p:cNvSpPr txBox="1"/>
          <p:nvPr/>
        </p:nvSpPr>
        <p:spPr>
          <a:xfrm>
            <a:off x="9092053" y="5967024"/>
            <a:ext cx="2971799" cy="400110"/>
          </a:xfrm>
          <a:prstGeom prst="rect">
            <a:avLst/>
          </a:prstGeom>
          <a:noFill/>
        </p:spPr>
        <p:txBody>
          <a:bodyPr wrap="square" rtlCol="0">
            <a:spAutoFit/>
          </a:bodyPr>
          <a:lstStyle/>
          <a:p>
            <a:pPr algn="ctr"/>
            <a:r>
              <a:rPr lang="en-US" sz="2000" dirty="0"/>
              <a:t>Marder et al., 2014</a:t>
            </a:r>
          </a:p>
        </p:txBody>
      </p:sp>
    </p:spTree>
    <p:extLst>
      <p:ext uri="{BB962C8B-B14F-4D97-AF65-F5344CB8AC3E}">
        <p14:creationId xmlns:p14="http://schemas.microsoft.com/office/powerpoint/2010/main" val="424034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21EA8-569B-3754-4204-D08793F1B764}"/>
            </a:ext>
          </a:extLst>
        </p:cNvPr>
        <p:cNvGrpSpPr/>
        <p:nvPr/>
      </p:nvGrpSpPr>
      <p:grpSpPr>
        <a:xfrm>
          <a:off x="0" y="0"/>
          <a:ext cx="0" cy="0"/>
          <a:chOff x="0" y="0"/>
          <a:chExt cx="0" cy="0"/>
        </a:xfrm>
      </p:grpSpPr>
      <p:pic>
        <p:nvPicPr>
          <p:cNvPr id="3" name="Image 2" descr="Une image contenant texte, capture d’écran, Police, diagramme&#10;&#10;Description générée automatiquement">
            <a:extLst>
              <a:ext uri="{FF2B5EF4-FFF2-40B4-BE49-F238E27FC236}">
                <a16:creationId xmlns:a16="http://schemas.microsoft.com/office/drawing/2014/main" id="{B04FB1B2-1A75-0B5B-8375-B45155684C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9946" y="217923"/>
            <a:ext cx="5992107" cy="6422153"/>
          </a:xfrm>
          <a:prstGeom prst="rect">
            <a:avLst/>
          </a:prstGeom>
        </p:spPr>
      </p:pic>
      <p:sp>
        <p:nvSpPr>
          <p:cNvPr id="4" name="ZoneTexte 3">
            <a:extLst>
              <a:ext uri="{FF2B5EF4-FFF2-40B4-BE49-F238E27FC236}">
                <a16:creationId xmlns:a16="http://schemas.microsoft.com/office/drawing/2014/main" id="{AC632CD5-D71F-23FB-9DC2-0175B3BF6720}"/>
              </a:ext>
            </a:extLst>
          </p:cNvPr>
          <p:cNvSpPr txBox="1"/>
          <p:nvPr/>
        </p:nvSpPr>
        <p:spPr>
          <a:xfrm>
            <a:off x="9092053" y="5967024"/>
            <a:ext cx="2971799" cy="400110"/>
          </a:xfrm>
          <a:prstGeom prst="rect">
            <a:avLst/>
          </a:prstGeom>
          <a:noFill/>
        </p:spPr>
        <p:txBody>
          <a:bodyPr wrap="square" rtlCol="0">
            <a:spAutoFit/>
          </a:bodyPr>
          <a:lstStyle/>
          <a:p>
            <a:pPr algn="ctr"/>
            <a:r>
              <a:rPr lang="en-US" sz="2000" dirty="0"/>
              <a:t>Marder et al., 2014</a:t>
            </a:r>
          </a:p>
        </p:txBody>
      </p:sp>
    </p:spTree>
    <p:extLst>
      <p:ext uri="{BB962C8B-B14F-4D97-AF65-F5344CB8AC3E}">
        <p14:creationId xmlns:p14="http://schemas.microsoft.com/office/powerpoint/2010/main" val="27709429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9B84-A6E3-C3F4-D420-89B73EBF4FFC}"/>
            </a:ext>
          </a:extLst>
        </p:cNvPr>
        <p:cNvGrpSpPr/>
        <p:nvPr/>
      </p:nvGrpSpPr>
      <p:grpSpPr>
        <a:xfrm>
          <a:off x="0" y="0"/>
          <a:ext cx="0" cy="0"/>
          <a:chOff x="0" y="0"/>
          <a:chExt cx="0" cy="0"/>
        </a:xfrm>
      </p:grpSpPr>
      <p:pic>
        <p:nvPicPr>
          <p:cNvPr id="3" name="Image 2" descr="Une image contenant texte, diagramme, ligne, écriture manuscrite&#10;&#10;Description générée automatiquement">
            <a:extLst>
              <a:ext uri="{FF2B5EF4-FFF2-40B4-BE49-F238E27FC236}">
                <a16:creationId xmlns:a16="http://schemas.microsoft.com/office/drawing/2014/main" id="{8D310A8F-9A72-7430-736E-507F02E84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6856" y="0"/>
            <a:ext cx="6038288" cy="6868577"/>
          </a:xfrm>
          <a:prstGeom prst="rect">
            <a:avLst/>
          </a:prstGeom>
        </p:spPr>
      </p:pic>
      <p:sp>
        <p:nvSpPr>
          <p:cNvPr id="4" name="ZoneTexte 3">
            <a:extLst>
              <a:ext uri="{FF2B5EF4-FFF2-40B4-BE49-F238E27FC236}">
                <a16:creationId xmlns:a16="http://schemas.microsoft.com/office/drawing/2014/main" id="{E575D5B6-82D1-A07E-B61C-FCED4017D077}"/>
              </a:ext>
            </a:extLst>
          </p:cNvPr>
          <p:cNvSpPr txBox="1"/>
          <p:nvPr/>
        </p:nvSpPr>
        <p:spPr>
          <a:xfrm>
            <a:off x="9092053" y="5967024"/>
            <a:ext cx="2971799" cy="400110"/>
          </a:xfrm>
          <a:prstGeom prst="rect">
            <a:avLst/>
          </a:prstGeom>
          <a:noFill/>
        </p:spPr>
        <p:txBody>
          <a:bodyPr wrap="square" rtlCol="0">
            <a:spAutoFit/>
          </a:bodyPr>
          <a:lstStyle/>
          <a:p>
            <a:pPr algn="ctr"/>
            <a:r>
              <a:rPr lang="en-US" sz="2000" dirty="0" err="1"/>
              <a:t>O’leary</a:t>
            </a:r>
            <a:r>
              <a:rPr lang="en-US" sz="2000" dirty="0"/>
              <a:t> et al., 2014</a:t>
            </a:r>
          </a:p>
        </p:txBody>
      </p:sp>
    </p:spTree>
    <p:extLst>
      <p:ext uri="{BB962C8B-B14F-4D97-AF65-F5344CB8AC3E}">
        <p14:creationId xmlns:p14="http://schemas.microsoft.com/office/powerpoint/2010/main" val="27847331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BC56CA6-70DD-41C6-2D35-A819786BDB10}"/>
              </a:ext>
            </a:extLst>
          </p:cNvPr>
          <p:cNvPicPr>
            <a:picLocks noChangeAspect="1"/>
          </p:cNvPicPr>
          <p:nvPr/>
        </p:nvPicPr>
        <p:blipFill>
          <a:blip r:embed="rId2"/>
          <a:stretch>
            <a:fillRect/>
          </a:stretch>
        </p:blipFill>
        <p:spPr>
          <a:xfrm>
            <a:off x="2010397" y="607177"/>
            <a:ext cx="8171206" cy="5643645"/>
          </a:xfrm>
          <a:prstGeom prst="rect">
            <a:avLst/>
          </a:prstGeom>
        </p:spPr>
      </p:pic>
      <p:sp>
        <p:nvSpPr>
          <p:cNvPr id="6" name="ZoneTexte 5">
            <a:extLst>
              <a:ext uri="{FF2B5EF4-FFF2-40B4-BE49-F238E27FC236}">
                <a16:creationId xmlns:a16="http://schemas.microsoft.com/office/drawing/2014/main" id="{0E5DACD4-B086-1D47-F9FD-B81DD816C36F}"/>
              </a:ext>
            </a:extLst>
          </p:cNvPr>
          <p:cNvSpPr txBox="1"/>
          <p:nvPr/>
        </p:nvSpPr>
        <p:spPr>
          <a:xfrm>
            <a:off x="8302753" y="6360426"/>
            <a:ext cx="3600018" cy="400110"/>
          </a:xfrm>
          <a:prstGeom prst="rect">
            <a:avLst/>
          </a:prstGeom>
          <a:noFill/>
        </p:spPr>
        <p:txBody>
          <a:bodyPr wrap="square" rtlCol="0">
            <a:spAutoFit/>
          </a:bodyPr>
          <a:lstStyle/>
          <a:p>
            <a:pPr algn="ctr"/>
            <a:r>
              <a:rPr lang="en-US" sz="2000" dirty="0" err="1"/>
              <a:t>Goaillard</a:t>
            </a:r>
            <a:r>
              <a:rPr lang="en-US" sz="2000" dirty="0"/>
              <a:t> and Marder, 2021</a:t>
            </a:r>
          </a:p>
        </p:txBody>
      </p:sp>
    </p:spTree>
    <p:extLst>
      <p:ext uri="{BB962C8B-B14F-4D97-AF65-F5344CB8AC3E}">
        <p14:creationId xmlns:p14="http://schemas.microsoft.com/office/powerpoint/2010/main" val="22100534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06AAF-C9E9-AF40-A601-880572CFDA34}"/>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08645BD-6997-2942-C097-90B72BA6D24F}"/>
              </a:ext>
            </a:extLst>
          </p:cNvPr>
          <p:cNvPicPr>
            <a:picLocks noChangeAspect="1"/>
          </p:cNvPicPr>
          <p:nvPr/>
        </p:nvPicPr>
        <p:blipFill>
          <a:blip r:embed="rId2"/>
          <a:stretch>
            <a:fillRect/>
          </a:stretch>
        </p:blipFill>
        <p:spPr>
          <a:xfrm>
            <a:off x="3240534" y="0"/>
            <a:ext cx="5710932" cy="6858000"/>
          </a:xfrm>
          <a:prstGeom prst="rect">
            <a:avLst/>
          </a:prstGeom>
        </p:spPr>
      </p:pic>
      <p:sp>
        <p:nvSpPr>
          <p:cNvPr id="4" name="ZoneTexte 3">
            <a:extLst>
              <a:ext uri="{FF2B5EF4-FFF2-40B4-BE49-F238E27FC236}">
                <a16:creationId xmlns:a16="http://schemas.microsoft.com/office/drawing/2014/main" id="{FAB72480-67E0-431C-5190-319C935CC502}"/>
              </a:ext>
            </a:extLst>
          </p:cNvPr>
          <p:cNvSpPr txBox="1"/>
          <p:nvPr/>
        </p:nvSpPr>
        <p:spPr>
          <a:xfrm>
            <a:off x="8951466" y="6003810"/>
            <a:ext cx="2951305" cy="707886"/>
          </a:xfrm>
          <a:prstGeom prst="rect">
            <a:avLst/>
          </a:prstGeom>
          <a:noFill/>
        </p:spPr>
        <p:txBody>
          <a:bodyPr wrap="square" rtlCol="0">
            <a:spAutoFit/>
          </a:bodyPr>
          <a:lstStyle/>
          <a:p>
            <a:pPr algn="ctr"/>
            <a:r>
              <a:rPr lang="en-US" sz="2000" dirty="0" err="1"/>
              <a:t>Goaillard</a:t>
            </a:r>
            <a:r>
              <a:rPr lang="en-US" sz="2000" dirty="0"/>
              <a:t> and Marder, 2021</a:t>
            </a:r>
          </a:p>
        </p:txBody>
      </p:sp>
    </p:spTree>
    <p:extLst>
      <p:ext uri="{BB962C8B-B14F-4D97-AF65-F5344CB8AC3E}">
        <p14:creationId xmlns:p14="http://schemas.microsoft.com/office/powerpoint/2010/main" val="3099515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E65C8-790C-922F-B47F-C0584BFC0FC8}"/>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5F6B6834-A5E0-6B6E-B563-698D67CF50F0}"/>
              </a:ext>
            </a:extLst>
          </p:cNvPr>
          <p:cNvPicPr>
            <a:picLocks noChangeAspect="1"/>
          </p:cNvPicPr>
          <p:nvPr/>
        </p:nvPicPr>
        <p:blipFill>
          <a:blip r:embed="rId2"/>
          <a:stretch>
            <a:fillRect/>
          </a:stretch>
        </p:blipFill>
        <p:spPr>
          <a:xfrm>
            <a:off x="1928054" y="173736"/>
            <a:ext cx="8335892" cy="5973656"/>
          </a:xfrm>
          <a:prstGeom prst="rect">
            <a:avLst/>
          </a:prstGeom>
        </p:spPr>
      </p:pic>
      <p:sp>
        <p:nvSpPr>
          <p:cNvPr id="4" name="ZoneTexte 3">
            <a:extLst>
              <a:ext uri="{FF2B5EF4-FFF2-40B4-BE49-F238E27FC236}">
                <a16:creationId xmlns:a16="http://schemas.microsoft.com/office/drawing/2014/main" id="{7A81F07C-087C-7FEC-70AF-2DE2C9DE78BB}"/>
              </a:ext>
            </a:extLst>
          </p:cNvPr>
          <p:cNvSpPr txBox="1"/>
          <p:nvPr/>
        </p:nvSpPr>
        <p:spPr>
          <a:xfrm>
            <a:off x="8951466" y="6003810"/>
            <a:ext cx="2951305" cy="707886"/>
          </a:xfrm>
          <a:prstGeom prst="rect">
            <a:avLst/>
          </a:prstGeom>
          <a:noFill/>
        </p:spPr>
        <p:txBody>
          <a:bodyPr wrap="square" rtlCol="0">
            <a:spAutoFit/>
          </a:bodyPr>
          <a:lstStyle/>
          <a:p>
            <a:pPr algn="ctr"/>
            <a:r>
              <a:rPr lang="en-US" sz="2000" dirty="0" err="1"/>
              <a:t>Goaillard</a:t>
            </a:r>
            <a:r>
              <a:rPr lang="en-US" sz="2000" dirty="0"/>
              <a:t> and Marder, 2021</a:t>
            </a:r>
          </a:p>
        </p:txBody>
      </p:sp>
    </p:spTree>
    <p:extLst>
      <p:ext uri="{BB962C8B-B14F-4D97-AF65-F5344CB8AC3E}">
        <p14:creationId xmlns:p14="http://schemas.microsoft.com/office/powerpoint/2010/main" val="2555878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13A52A-3DD5-BB03-198D-8B590F7A3AFB}"/>
              </a:ext>
            </a:extLst>
          </p:cNvPr>
          <p:cNvSpPr>
            <a:spLocks noGrp="1"/>
          </p:cNvSpPr>
          <p:nvPr>
            <p:ph type="title"/>
          </p:nvPr>
        </p:nvSpPr>
        <p:spPr/>
        <p:txBody>
          <a:bodyPr anchor="t"/>
          <a:lstStyle/>
          <a:p>
            <a:pPr algn="ctr"/>
            <a:r>
              <a:rPr lang="en-US" dirty="0"/>
              <a:t>Degeneracy consists in similar activities emerging from different channel densities</a:t>
            </a:r>
          </a:p>
        </p:txBody>
      </p:sp>
      <p:grpSp>
        <p:nvGrpSpPr>
          <p:cNvPr id="5" name="Groupe 4">
            <a:extLst>
              <a:ext uri="{FF2B5EF4-FFF2-40B4-BE49-F238E27FC236}">
                <a16:creationId xmlns:a16="http://schemas.microsoft.com/office/drawing/2014/main" id="{2FCED903-EBF9-036B-64F1-9656342914DB}"/>
              </a:ext>
            </a:extLst>
          </p:cNvPr>
          <p:cNvGrpSpPr>
            <a:grpSpLocks noChangeAspect="1"/>
          </p:cNvGrpSpPr>
          <p:nvPr/>
        </p:nvGrpSpPr>
        <p:grpSpPr>
          <a:xfrm>
            <a:off x="2213803" y="2139271"/>
            <a:ext cx="7764393" cy="3566204"/>
            <a:chOff x="1105737" y="1127981"/>
            <a:chExt cx="6932521" cy="3186538"/>
          </a:xfrm>
        </p:grpSpPr>
        <p:pic>
          <p:nvPicPr>
            <p:cNvPr id="6" name="Image 5" descr="Une image contenant diagramme&#10;&#10;Description générée automatiquement">
              <a:extLst>
                <a:ext uri="{FF2B5EF4-FFF2-40B4-BE49-F238E27FC236}">
                  <a16:creationId xmlns:a16="http://schemas.microsoft.com/office/drawing/2014/main" id="{0E19B476-348C-BD5F-585A-28AE32917591}"/>
                </a:ext>
              </a:extLst>
            </p:cNvPr>
            <p:cNvPicPr>
              <a:picLocks noChangeAspect="1"/>
            </p:cNvPicPr>
            <p:nvPr/>
          </p:nvPicPr>
          <p:blipFill>
            <a:blip r:embed="rId3"/>
            <a:stretch>
              <a:fillRect/>
            </a:stretch>
          </p:blipFill>
          <p:spPr>
            <a:xfrm>
              <a:off x="1105737" y="1127981"/>
              <a:ext cx="6932521" cy="3186538"/>
            </a:xfrm>
            <a:prstGeom prst="rect">
              <a:avLst/>
            </a:prstGeom>
            <a:solidFill>
              <a:srgbClr val="FFFFFF">
                <a:shade val="85000"/>
              </a:srgbClr>
            </a:solidFill>
            <a:ln w="19050" cap="sq">
              <a:noFill/>
              <a:miter lim="800000"/>
            </a:ln>
            <a:effectLst/>
          </p:spPr>
        </p:pic>
        <p:sp>
          <p:nvSpPr>
            <p:cNvPr id="7" name="Rectangle 6">
              <a:extLst>
                <a:ext uri="{FF2B5EF4-FFF2-40B4-BE49-F238E27FC236}">
                  <a16:creationId xmlns:a16="http://schemas.microsoft.com/office/drawing/2014/main" id="{B4B11898-7419-5654-C860-0C61E83FE85A}"/>
                </a:ext>
              </a:extLst>
            </p:cNvPr>
            <p:cNvSpPr/>
            <p:nvPr/>
          </p:nvSpPr>
          <p:spPr>
            <a:xfrm>
              <a:off x="1105737" y="1183037"/>
              <a:ext cx="402768"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D14FE07-71C6-68C4-7516-4286F449DAC6}"/>
                </a:ext>
              </a:extLst>
            </p:cNvPr>
            <p:cNvSpPr/>
            <p:nvPr/>
          </p:nvSpPr>
          <p:spPr>
            <a:xfrm>
              <a:off x="5049281" y="1249379"/>
              <a:ext cx="304467" cy="3578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ZoneTexte 8">
            <a:extLst>
              <a:ext uri="{FF2B5EF4-FFF2-40B4-BE49-F238E27FC236}">
                <a16:creationId xmlns:a16="http://schemas.microsoft.com/office/drawing/2014/main" id="{3CAD8114-FB83-EC1D-7227-870791FC4A65}"/>
              </a:ext>
            </a:extLst>
          </p:cNvPr>
          <p:cNvSpPr txBox="1"/>
          <p:nvPr/>
        </p:nvSpPr>
        <p:spPr>
          <a:xfrm>
            <a:off x="4571554" y="5744423"/>
            <a:ext cx="3048889" cy="400110"/>
          </a:xfrm>
          <a:prstGeom prst="rect">
            <a:avLst/>
          </a:prstGeom>
          <a:noFill/>
        </p:spPr>
        <p:txBody>
          <a:bodyPr wrap="square" rtlCol="0">
            <a:spAutoFit/>
          </a:bodyPr>
          <a:lstStyle/>
          <a:p>
            <a:pPr algn="ctr"/>
            <a:r>
              <a:rPr lang="en-US" sz="2000" dirty="0">
                <a:solidFill>
                  <a:schemeClr val="bg1">
                    <a:lumMod val="65000"/>
                  </a:schemeClr>
                </a:solidFill>
              </a:rPr>
              <a:t>Schulz et al., 2006</a:t>
            </a:r>
          </a:p>
        </p:txBody>
      </p:sp>
      <p:sp>
        <p:nvSpPr>
          <p:cNvPr id="10" name="ZoneTexte 9">
            <a:extLst>
              <a:ext uri="{FF2B5EF4-FFF2-40B4-BE49-F238E27FC236}">
                <a16:creationId xmlns:a16="http://schemas.microsoft.com/office/drawing/2014/main" id="{C5EA58AF-1186-A2A9-94C9-D4EC9C6968D3}"/>
              </a:ext>
            </a:extLst>
          </p:cNvPr>
          <p:cNvSpPr txBox="1"/>
          <p:nvPr/>
        </p:nvSpPr>
        <p:spPr>
          <a:xfrm>
            <a:off x="8697328" y="2797840"/>
            <a:ext cx="2476897" cy="400110"/>
          </a:xfrm>
          <a:prstGeom prst="rect">
            <a:avLst/>
          </a:prstGeom>
          <a:noFill/>
        </p:spPr>
        <p:txBody>
          <a:bodyPr wrap="none" rtlCol="0">
            <a:spAutoFit/>
          </a:bodyPr>
          <a:lstStyle/>
          <a:p>
            <a:r>
              <a:rPr lang="en-US" sz="2000" b="1" i="1" dirty="0">
                <a:solidFill>
                  <a:srgbClr val="FF0000"/>
                </a:solidFill>
              </a:rPr>
              <a:t>Up to several folds !</a:t>
            </a:r>
          </a:p>
        </p:txBody>
      </p:sp>
      <p:sp>
        <p:nvSpPr>
          <p:cNvPr id="3" name="ZoneTexte 2">
            <a:extLst>
              <a:ext uri="{FF2B5EF4-FFF2-40B4-BE49-F238E27FC236}">
                <a16:creationId xmlns:a16="http://schemas.microsoft.com/office/drawing/2014/main" id="{DD788371-C357-219F-8EF9-11F4A6785ED2}"/>
              </a:ext>
            </a:extLst>
          </p:cNvPr>
          <p:cNvSpPr txBox="1"/>
          <p:nvPr/>
        </p:nvSpPr>
        <p:spPr>
          <a:xfrm>
            <a:off x="11459740" y="6488668"/>
            <a:ext cx="732260" cy="369332"/>
          </a:xfrm>
          <a:prstGeom prst="rect">
            <a:avLst/>
          </a:prstGeom>
          <a:noFill/>
        </p:spPr>
        <p:txBody>
          <a:bodyPr wrap="square" rtlCol="0">
            <a:spAutoFit/>
          </a:bodyPr>
          <a:lstStyle/>
          <a:p>
            <a:pPr algn="r"/>
            <a:r>
              <a:rPr lang="en-US" dirty="0">
                <a:solidFill>
                  <a:schemeClr val="tx1">
                    <a:lumMod val="50000"/>
                    <a:lumOff val="50000"/>
                  </a:schemeClr>
                </a:solidFill>
              </a:rPr>
              <a:t>6</a:t>
            </a:r>
          </a:p>
        </p:txBody>
      </p:sp>
      <p:sp>
        <p:nvSpPr>
          <p:cNvPr id="4" name="Rectangle 3">
            <a:extLst>
              <a:ext uri="{FF2B5EF4-FFF2-40B4-BE49-F238E27FC236}">
                <a16:creationId xmlns:a16="http://schemas.microsoft.com/office/drawing/2014/main" id="{FACFACC3-A16D-9C5D-9264-24D70F5F553C}"/>
              </a:ext>
            </a:extLst>
          </p:cNvPr>
          <p:cNvSpPr/>
          <p:nvPr/>
        </p:nvSpPr>
        <p:spPr>
          <a:xfrm>
            <a:off x="1925273" y="4542639"/>
            <a:ext cx="4861421" cy="11628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F9D9D9C-0D29-F0B1-160E-A0BE8D12B9CF}"/>
              </a:ext>
            </a:extLst>
          </p:cNvPr>
          <p:cNvSpPr/>
          <p:nvPr/>
        </p:nvSpPr>
        <p:spPr>
          <a:xfrm>
            <a:off x="2614567" y="4282808"/>
            <a:ext cx="1113030" cy="11628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488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0B0E1-7DE6-84D6-3484-78C4CF022374}"/>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4FE4BBB-E3B3-6A53-EB5C-C94BD870E73F}"/>
              </a:ext>
            </a:extLst>
          </p:cNvPr>
          <p:cNvPicPr>
            <a:picLocks noChangeAspect="1"/>
          </p:cNvPicPr>
          <p:nvPr/>
        </p:nvPicPr>
        <p:blipFill>
          <a:blip r:embed="rId2"/>
          <a:stretch>
            <a:fillRect/>
          </a:stretch>
        </p:blipFill>
        <p:spPr>
          <a:xfrm>
            <a:off x="2048935" y="210312"/>
            <a:ext cx="8094129" cy="6109067"/>
          </a:xfrm>
          <a:prstGeom prst="rect">
            <a:avLst/>
          </a:prstGeom>
        </p:spPr>
      </p:pic>
      <p:sp>
        <p:nvSpPr>
          <p:cNvPr id="4" name="ZoneTexte 3">
            <a:extLst>
              <a:ext uri="{FF2B5EF4-FFF2-40B4-BE49-F238E27FC236}">
                <a16:creationId xmlns:a16="http://schemas.microsoft.com/office/drawing/2014/main" id="{A3267D6E-047F-93D8-2915-48581715241C}"/>
              </a:ext>
            </a:extLst>
          </p:cNvPr>
          <p:cNvSpPr txBox="1"/>
          <p:nvPr/>
        </p:nvSpPr>
        <p:spPr>
          <a:xfrm>
            <a:off x="9088626" y="6150114"/>
            <a:ext cx="2951305" cy="707886"/>
          </a:xfrm>
          <a:prstGeom prst="rect">
            <a:avLst/>
          </a:prstGeom>
          <a:noFill/>
        </p:spPr>
        <p:txBody>
          <a:bodyPr wrap="square" rtlCol="0">
            <a:spAutoFit/>
          </a:bodyPr>
          <a:lstStyle/>
          <a:p>
            <a:pPr algn="ctr"/>
            <a:r>
              <a:rPr lang="en-US" sz="2000" dirty="0" err="1"/>
              <a:t>Goaillard</a:t>
            </a:r>
            <a:r>
              <a:rPr lang="en-US" sz="2000" dirty="0"/>
              <a:t> and Marder, 2021</a:t>
            </a:r>
          </a:p>
        </p:txBody>
      </p:sp>
    </p:spTree>
    <p:extLst>
      <p:ext uri="{BB962C8B-B14F-4D97-AF65-F5344CB8AC3E}">
        <p14:creationId xmlns:p14="http://schemas.microsoft.com/office/powerpoint/2010/main" val="23338720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CDB12-AA23-04A7-549C-AEFEA2D6D342}"/>
            </a:ext>
          </a:extLst>
        </p:cNvPr>
        <p:cNvGrpSpPr/>
        <p:nvPr/>
      </p:nvGrpSpPr>
      <p:grpSpPr>
        <a:xfrm>
          <a:off x="0" y="0"/>
          <a:ext cx="0" cy="0"/>
          <a:chOff x="0" y="0"/>
          <a:chExt cx="0" cy="0"/>
        </a:xfrm>
      </p:grpSpPr>
      <p:pic>
        <p:nvPicPr>
          <p:cNvPr id="3" name="Image 2" descr="Une image contenant texte, diagramme, capture d’écran&#10;&#10;Description générée automatiquement">
            <a:extLst>
              <a:ext uri="{FF2B5EF4-FFF2-40B4-BE49-F238E27FC236}">
                <a16:creationId xmlns:a16="http://schemas.microsoft.com/office/drawing/2014/main" id="{58AF0901-3F78-38A9-3AEB-2762F6A426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6165" y="69303"/>
            <a:ext cx="5779670" cy="6719394"/>
          </a:xfrm>
          <a:prstGeom prst="rect">
            <a:avLst/>
          </a:prstGeom>
        </p:spPr>
      </p:pic>
      <p:sp>
        <p:nvSpPr>
          <p:cNvPr id="4" name="ZoneTexte 3">
            <a:extLst>
              <a:ext uri="{FF2B5EF4-FFF2-40B4-BE49-F238E27FC236}">
                <a16:creationId xmlns:a16="http://schemas.microsoft.com/office/drawing/2014/main" id="{F3ED8961-8D49-0014-CC89-0AC03583A78B}"/>
              </a:ext>
            </a:extLst>
          </p:cNvPr>
          <p:cNvSpPr txBox="1"/>
          <p:nvPr/>
        </p:nvSpPr>
        <p:spPr>
          <a:xfrm>
            <a:off x="8985835" y="5773034"/>
            <a:ext cx="2971799" cy="1015663"/>
          </a:xfrm>
          <a:prstGeom prst="rect">
            <a:avLst/>
          </a:prstGeom>
          <a:noFill/>
        </p:spPr>
        <p:txBody>
          <a:bodyPr wrap="square" rtlCol="0">
            <a:spAutoFit/>
          </a:bodyPr>
          <a:lstStyle/>
          <a:p>
            <a:pPr algn="ctr"/>
            <a:r>
              <a:rPr lang="en-US" sz="2000" dirty="0"/>
              <a:t>Kodama et al., 2020 &amp; </a:t>
            </a:r>
            <a:r>
              <a:rPr lang="en-US" sz="2000" dirty="0" err="1"/>
              <a:t>Goaillard</a:t>
            </a:r>
            <a:r>
              <a:rPr lang="en-US" sz="2000" dirty="0"/>
              <a:t> and Marder, 2021</a:t>
            </a:r>
          </a:p>
        </p:txBody>
      </p:sp>
    </p:spTree>
    <p:extLst>
      <p:ext uri="{BB962C8B-B14F-4D97-AF65-F5344CB8AC3E}">
        <p14:creationId xmlns:p14="http://schemas.microsoft.com/office/powerpoint/2010/main" val="41051653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F51A5-3A3D-A3B3-8BCC-A99D648A4F35}"/>
            </a:ext>
          </a:extLst>
        </p:cNvPr>
        <p:cNvGrpSpPr/>
        <p:nvPr/>
      </p:nvGrpSpPr>
      <p:grpSpPr>
        <a:xfrm>
          <a:off x="0" y="0"/>
          <a:ext cx="0" cy="0"/>
          <a:chOff x="0" y="0"/>
          <a:chExt cx="0" cy="0"/>
        </a:xfrm>
      </p:grpSpPr>
      <p:pic>
        <p:nvPicPr>
          <p:cNvPr id="3" name="Image 2" descr="Une image contenant texte, diagramme, Plan, Dessin technique&#10;&#10;Description générée automatiquement">
            <a:extLst>
              <a:ext uri="{FF2B5EF4-FFF2-40B4-BE49-F238E27FC236}">
                <a16:creationId xmlns:a16="http://schemas.microsoft.com/office/drawing/2014/main" id="{38AB1EBA-24D9-4F8A-BA0B-CB3B96D696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9619" y="674239"/>
            <a:ext cx="7072761" cy="5509521"/>
          </a:xfrm>
          <a:prstGeom prst="rect">
            <a:avLst/>
          </a:prstGeom>
        </p:spPr>
      </p:pic>
      <p:sp>
        <p:nvSpPr>
          <p:cNvPr id="4" name="ZoneTexte 3">
            <a:extLst>
              <a:ext uri="{FF2B5EF4-FFF2-40B4-BE49-F238E27FC236}">
                <a16:creationId xmlns:a16="http://schemas.microsoft.com/office/drawing/2014/main" id="{172747D8-1011-7177-ACAD-DCEDC96FA227}"/>
              </a:ext>
            </a:extLst>
          </p:cNvPr>
          <p:cNvSpPr txBox="1"/>
          <p:nvPr/>
        </p:nvSpPr>
        <p:spPr>
          <a:xfrm>
            <a:off x="9220201" y="5829817"/>
            <a:ext cx="2971799" cy="707886"/>
          </a:xfrm>
          <a:prstGeom prst="rect">
            <a:avLst/>
          </a:prstGeom>
          <a:noFill/>
        </p:spPr>
        <p:txBody>
          <a:bodyPr wrap="square" rtlCol="0">
            <a:spAutoFit/>
          </a:bodyPr>
          <a:lstStyle/>
          <a:p>
            <a:pPr algn="ctr"/>
            <a:r>
              <a:rPr lang="en-US" sz="2000" dirty="0"/>
              <a:t>Nelson and </a:t>
            </a:r>
            <a:r>
              <a:rPr lang="en-US" sz="2000" dirty="0" err="1"/>
              <a:t>Rinzel</a:t>
            </a:r>
            <a:r>
              <a:rPr lang="en-US" sz="2000" dirty="0"/>
              <a:t>, 1995 &amp; Hunter et al., 2002</a:t>
            </a:r>
          </a:p>
        </p:txBody>
      </p:sp>
    </p:spTree>
    <p:extLst>
      <p:ext uri="{BB962C8B-B14F-4D97-AF65-F5344CB8AC3E}">
        <p14:creationId xmlns:p14="http://schemas.microsoft.com/office/powerpoint/2010/main" val="20579631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DFABD-015A-F9C3-F22C-F57DA8F78414}"/>
            </a:ext>
          </a:extLst>
        </p:cNvPr>
        <p:cNvGrpSpPr/>
        <p:nvPr/>
      </p:nvGrpSpPr>
      <p:grpSpPr>
        <a:xfrm>
          <a:off x="0" y="0"/>
          <a:ext cx="0" cy="0"/>
          <a:chOff x="0" y="0"/>
          <a:chExt cx="0" cy="0"/>
        </a:xfrm>
      </p:grpSpPr>
      <p:pic>
        <p:nvPicPr>
          <p:cNvPr id="3" name="Image 2" descr="Une image contenant texte, diagramme, Plan, ligne&#10;&#10;Description générée automatiquement">
            <a:extLst>
              <a:ext uri="{FF2B5EF4-FFF2-40B4-BE49-F238E27FC236}">
                <a16:creationId xmlns:a16="http://schemas.microsoft.com/office/drawing/2014/main" id="{CB417136-8DDD-252F-45C3-EA9BCF693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7839" y="303841"/>
            <a:ext cx="5436322" cy="6250318"/>
          </a:xfrm>
          <a:prstGeom prst="rect">
            <a:avLst/>
          </a:prstGeom>
        </p:spPr>
      </p:pic>
      <p:sp>
        <p:nvSpPr>
          <p:cNvPr id="4" name="ZoneTexte 3">
            <a:extLst>
              <a:ext uri="{FF2B5EF4-FFF2-40B4-BE49-F238E27FC236}">
                <a16:creationId xmlns:a16="http://schemas.microsoft.com/office/drawing/2014/main" id="{337AD6D4-820C-7BC4-99DC-3C5E4B2B4C8B}"/>
              </a:ext>
            </a:extLst>
          </p:cNvPr>
          <p:cNvSpPr txBox="1"/>
          <p:nvPr/>
        </p:nvSpPr>
        <p:spPr>
          <a:xfrm>
            <a:off x="9035474" y="5848290"/>
            <a:ext cx="2971799" cy="400110"/>
          </a:xfrm>
          <a:prstGeom prst="rect">
            <a:avLst/>
          </a:prstGeom>
          <a:noFill/>
        </p:spPr>
        <p:txBody>
          <a:bodyPr wrap="square" rtlCol="0">
            <a:spAutoFit/>
          </a:bodyPr>
          <a:lstStyle/>
          <a:p>
            <a:pPr algn="ctr"/>
            <a:r>
              <a:rPr lang="en-US" sz="2000" dirty="0"/>
              <a:t>Yi et al., 2017</a:t>
            </a:r>
          </a:p>
        </p:txBody>
      </p:sp>
    </p:spTree>
    <p:extLst>
      <p:ext uri="{BB962C8B-B14F-4D97-AF65-F5344CB8AC3E}">
        <p14:creationId xmlns:p14="http://schemas.microsoft.com/office/powerpoint/2010/main" val="6521095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6430B-E393-0247-0614-AE097228B0FA}"/>
            </a:ext>
          </a:extLst>
        </p:cNvPr>
        <p:cNvGrpSpPr/>
        <p:nvPr/>
      </p:nvGrpSpPr>
      <p:grpSpPr>
        <a:xfrm>
          <a:off x="0" y="0"/>
          <a:ext cx="0" cy="0"/>
          <a:chOff x="0" y="0"/>
          <a:chExt cx="0" cy="0"/>
        </a:xfrm>
      </p:grpSpPr>
      <p:pic>
        <p:nvPicPr>
          <p:cNvPr id="3" name="Image 2" descr="Une image contenant texte, diagramme, Plan, capture d’écran&#10;&#10;Description générée automatiquement">
            <a:extLst>
              <a:ext uri="{FF2B5EF4-FFF2-40B4-BE49-F238E27FC236}">
                <a16:creationId xmlns:a16="http://schemas.microsoft.com/office/drawing/2014/main" id="{0798B84A-357D-3742-87E6-E89F2D14A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7365" y="594745"/>
            <a:ext cx="6897270" cy="5668509"/>
          </a:xfrm>
          <a:prstGeom prst="rect">
            <a:avLst/>
          </a:prstGeom>
        </p:spPr>
      </p:pic>
      <p:sp>
        <p:nvSpPr>
          <p:cNvPr id="4" name="ZoneTexte 3">
            <a:extLst>
              <a:ext uri="{FF2B5EF4-FFF2-40B4-BE49-F238E27FC236}">
                <a16:creationId xmlns:a16="http://schemas.microsoft.com/office/drawing/2014/main" id="{F7A15304-B2ED-A530-B326-157B7C5E15A2}"/>
              </a:ext>
            </a:extLst>
          </p:cNvPr>
          <p:cNvSpPr txBox="1"/>
          <p:nvPr/>
        </p:nvSpPr>
        <p:spPr>
          <a:xfrm>
            <a:off x="8746837" y="5672294"/>
            <a:ext cx="3232728" cy="707886"/>
          </a:xfrm>
          <a:prstGeom prst="rect">
            <a:avLst/>
          </a:prstGeom>
          <a:noFill/>
        </p:spPr>
        <p:txBody>
          <a:bodyPr wrap="square" rtlCol="0">
            <a:spAutoFit/>
          </a:bodyPr>
          <a:lstStyle/>
          <a:p>
            <a:pPr algn="ctr"/>
            <a:r>
              <a:rPr lang="en-US" sz="2000" dirty="0"/>
              <a:t>Johnson and Chartier, 2017 &amp; </a:t>
            </a:r>
            <a:r>
              <a:rPr lang="en-US" sz="2000" dirty="0" err="1"/>
              <a:t>Jacquier</a:t>
            </a:r>
            <a:r>
              <a:rPr lang="en-US" sz="2000" dirty="0"/>
              <a:t> et al., 2023</a:t>
            </a:r>
          </a:p>
        </p:txBody>
      </p:sp>
    </p:spTree>
    <p:extLst>
      <p:ext uri="{BB962C8B-B14F-4D97-AF65-F5344CB8AC3E}">
        <p14:creationId xmlns:p14="http://schemas.microsoft.com/office/powerpoint/2010/main" val="10587403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2096E-A565-B653-676C-DF286722E1F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679EB031-D11E-972A-A49A-462FD368FC98}"/>
              </a:ext>
            </a:extLst>
          </p:cNvPr>
          <p:cNvSpPr txBox="1"/>
          <p:nvPr/>
        </p:nvSpPr>
        <p:spPr>
          <a:xfrm>
            <a:off x="8957862" y="5728217"/>
            <a:ext cx="2971799" cy="1015663"/>
          </a:xfrm>
          <a:prstGeom prst="rect">
            <a:avLst/>
          </a:prstGeom>
          <a:noFill/>
        </p:spPr>
        <p:txBody>
          <a:bodyPr wrap="square" rtlCol="0">
            <a:spAutoFit/>
          </a:bodyPr>
          <a:lstStyle/>
          <a:p>
            <a:pPr algn="ctr"/>
            <a:r>
              <a:rPr lang="en-US" sz="2000" dirty="0" err="1"/>
              <a:t>Gangopadhyay</a:t>
            </a:r>
            <a:r>
              <a:rPr lang="en-US" sz="2000" dirty="0"/>
              <a:t> et al., 2018 &amp; Alonso and Marder, 2019</a:t>
            </a:r>
          </a:p>
        </p:txBody>
      </p:sp>
      <p:pic>
        <p:nvPicPr>
          <p:cNvPr id="4" name="Image 3" descr="Une image contenant texte, dessin, diagramme, conception&#10;&#10;Description générée automatiquement">
            <a:extLst>
              <a:ext uri="{FF2B5EF4-FFF2-40B4-BE49-F238E27FC236}">
                <a16:creationId xmlns:a16="http://schemas.microsoft.com/office/drawing/2014/main" id="{56A4486B-B0B4-CA61-FCF7-277C6C4E1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237" y="1400780"/>
            <a:ext cx="8695525" cy="4056439"/>
          </a:xfrm>
          <a:prstGeom prst="rect">
            <a:avLst/>
          </a:prstGeom>
        </p:spPr>
      </p:pic>
    </p:spTree>
    <p:extLst>
      <p:ext uri="{BB962C8B-B14F-4D97-AF65-F5344CB8AC3E}">
        <p14:creationId xmlns:p14="http://schemas.microsoft.com/office/powerpoint/2010/main" val="30181024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16F45-AF39-286A-5F37-C57960233B1D}"/>
            </a:ext>
          </a:extLst>
        </p:cNvPr>
        <p:cNvGrpSpPr/>
        <p:nvPr/>
      </p:nvGrpSpPr>
      <p:grpSpPr>
        <a:xfrm>
          <a:off x="0" y="0"/>
          <a:ext cx="0" cy="0"/>
          <a:chOff x="0" y="0"/>
          <a:chExt cx="0" cy="0"/>
        </a:xfrm>
      </p:grpSpPr>
      <p:pic>
        <p:nvPicPr>
          <p:cNvPr id="3" name="Image 2" descr="Une image contenant texte, capture d’écran, diagramme&#10;&#10;Description générée automatiquement">
            <a:extLst>
              <a:ext uri="{FF2B5EF4-FFF2-40B4-BE49-F238E27FC236}">
                <a16:creationId xmlns:a16="http://schemas.microsoft.com/office/drawing/2014/main" id="{BECA8180-0699-497C-043B-91108D71B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3546" y="511685"/>
            <a:ext cx="6804907" cy="5834630"/>
          </a:xfrm>
          <a:prstGeom prst="rect">
            <a:avLst/>
          </a:prstGeom>
        </p:spPr>
      </p:pic>
      <p:sp>
        <p:nvSpPr>
          <p:cNvPr id="4" name="ZoneTexte 3">
            <a:extLst>
              <a:ext uri="{FF2B5EF4-FFF2-40B4-BE49-F238E27FC236}">
                <a16:creationId xmlns:a16="http://schemas.microsoft.com/office/drawing/2014/main" id="{5F078031-2F94-4E89-2ADF-76DDF1FA34A1}"/>
              </a:ext>
            </a:extLst>
          </p:cNvPr>
          <p:cNvSpPr txBox="1"/>
          <p:nvPr/>
        </p:nvSpPr>
        <p:spPr>
          <a:xfrm>
            <a:off x="9716655" y="5728217"/>
            <a:ext cx="2213006" cy="1015663"/>
          </a:xfrm>
          <a:prstGeom prst="rect">
            <a:avLst/>
          </a:prstGeom>
          <a:noFill/>
        </p:spPr>
        <p:txBody>
          <a:bodyPr wrap="square" rtlCol="0">
            <a:spAutoFit/>
          </a:bodyPr>
          <a:lstStyle/>
          <a:p>
            <a:pPr algn="ctr"/>
            <a:r>
              <a:rPr lang="en-US" sz="2000" dirty="0" err="1"/>
              <a:t>Drion</a:t>
            </a:r>
            <a:r>
              <a:rPr lang="en-US" sz="2000" dirty="0"/>
              <a:t> et al., 2015 &amp; Zang and Marder, 2023</a:t>
            </a:r>
          </a:p>
        </p:txBody>
      </p:sp>
    </p:spTree>
    <p:extLst>
      <p:ext uri="{BB962C8B-B14F-4D97-AF65-F5344CB8AC3E}">
        <p14:creationId xmlns:p14="http://schemas.microsoft.com/office/powerpoint/2010/main" val="33357870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CD8D0-5A02-9FBC-2524-B7251888A8C3}"/>
            </a:ext>
          </a:extLst>
        </p:cNvPr>
        <p:cNvGrpSpPr/>
        <p:nvPr/>
      </p:nvGrpSpPr>
      <p:grpSpPr>
        <a:xfrm>
          <a:off x="0" y="0"/>
          <a:ext cx="0" cy="0"/>
          <a:chOff x="0" y="0"/>
          <a:chExt cx="0" cy="0"/>
        </a:xfrm>
      </p:grpSpPr>
      <p:pic>
        <p:nvPicPr>
          <p:cNvPr id="3" name="Image 2" descr="Une image contenant texte, diagramme, Police, carte&#10;&#10;Description générée automatiquement">
            <a:extLst>
              <a:ext uri="{FF2B5EF4-FFF2-40B4-BE49-F238E27FC236}">
                <a16:creationId xmlns:a16="http://schemas.microsoft.com/office/drawing/2014/main" id="{90BFFD41-1231-EBB3-8D31-4DA9ADB3B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8092" y="537814"/>
            <a:ext cx="7035815" cy="5782372"/>
          </a:xfrm>
          <a:prstGeom prst="rect">
            <a:avLst/>
          </a:prstGeom>
        </p:spPr>
      </p:pic>
      <p:sp>
        <p:nvSpPr>
          <p:cNvPr id="4" name="ZoneTexte 3">
            <a:extLst>
              <a:ext uri="{FF2B5EF4-FFF2-40B4-BE49-F238E27FC236}">
                <a16:creationId xmlns:a16="http://schemas.microsoft.com/office/drawing/2014/main" id="{5047F436-23BD-ABAB-2715-896DD11D2128}"/>
              </a:ext>
            </a:extLst>
          </p:cNvPr>
          <p:cNvSpPr txBox="1"/>
          <p:nvPr/>
        </p:nvSpPr>
        <p:spPr>
          <a:xfrm>
            <a:off x="9430327" y="5728217"/>
            <a:ext cx="2499334" cy="400110"/>
          </a:xfrm>
          <a:prstGeom prst="rect">
            <a:avLst/>
          </a:prstGeom>
          <a:noFill/>
        </p:spPr>
        <p:txBody>
          <a:bodyPr wrap="square" rtlCol="0">
            <a:spAutoFit/>
          </a:bodyPr>
          <a:lstStyle/>
          <a:p>
            <a:pPr algn="ctr"/>
            <a:r>
              <a:rPr lang="en-US" sz="2000" dirty="0"/>
              <a:t>O’Leary et al., 2014</a:t>
            </a:r>
          </a:p>
        </p:txBody>
      </p:sp>
    </p:spTree>
    <p:extLst>
      <p:ext uri="{BB962C8B-B14F-4D97-AF65-F5344CB8AC3E}">
        <p14:creationId xmlns:p14="http://schemas.microsoft.com/office/powerpoint/2010/main" val="4863082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0EF4B-7395-F9EB-EEC3-3A83E667D57C}"/>
            </a:ext>
          </a:extLst>
        </p:cNvPr>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413F9DCA-A3E0-E9B6-2095-065F808B20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7139" y="93611"/>
            <a:ext cx="4697721" cy="6764389"/>
          </a:xfrm>
          <a:prstGeom prst="rect">
            <a:avLst/>
          </a:prstGeom>
        </p:spPr>
      </p:pic>
      <p:sp>
        <p:nvSpPr>
          <p:cNvPr id="4" name="ZoneTexte 3">
            <a:extLst>
              <a:ext uri="{FF2B5EF4-FFF2-40B4-BE49-F238E27FC236}">
                <a16:creationId xmlns:a16="http://schemas.microsoft.com/office/drawing/2014/main" id="{CA2A3A1C-279A-5720-9472-B910C62BBFA0}"/>
              </a:ext>
            </a:extLst>
          </p:cNvPr>
          <p:cNvSpPr txBox="1"/>
          <p:nvPr/>
        </p:nvSpPr>
        <p:spPr>
          <a:xfrm>
            <a:off x="9430327" y="5728217"/>
            <a:ext cx="2499334" cy="400110"/>
          </a:xfrm>
          <a:prstGeom prst="rect">
            <a:avLst/>
          </a:prstGeom>
          <a:noFill/>
        </p:spPr>
        <p:txBody>
          <a:bodyPr wrap="square" rtlCol="0">
            <a:spAutoFit/>
          </a:bodyPr>
          <a:lstStyle/>
          <a:p>
            <a:pPr algn="ctr"/>
            <a:r>
              <a:rPr lang="en-US" sz="2000" dirty="0"/>
              <a:t>O’Leary et al., 2014</a:t>
            </a:r>
          </a:p>
        </p:txBody>
      </p:sp>
    </p:spTree>
    <p:extLst>
      <p:ext uri="{BB962C8B-B14F-4D97-AF65-F5344CB8AC3E}">
        <p14:creationId xmlns:p14="http://schemas.microsoft.com/office/powerpoint/2010/main" val="25144622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7A260-7D0C-E8C2-A195-22B9599BB1DF}"/>
            </a:ext>
          </a:extLst>
        </p:cNvPr>
        <p:cNvGrpSpPr/>
        <p:nvPr/>
      </p:nvGrpSpPr>
      <p:grpSpPr>
        <a:xfrm>
          <a:off x="0" y="0"/>
          <a:ext cx="0" cy="0"/>
          <a:chOff x="0" y="0"/>
          <a:chExt cx="0" cy="0"/>
        </a:xfrm>
      </p:grpSpPr>
      <p:pic>
        <p:nvPicPr>
          <p:cNvPr id="3" name="Image 2" descr="Une image contenant texte, capture d’écran, diagramme, Police&#10;&#10;Description générée automatiquement">
            <a:extLst>
              <a:ext uri="{FF2B5EF4-FFF2-40B4-BE49-F238E27FC236}">
                <a16:creationId xmlns:a16="http://schemas.microsoft.com/office/drawing/2014/main" id="{688B5C4F-8B23-32FA-9DE3-6BA5C12F76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5056" y="725602"/>
            <a:ext cx="7201887" cy="5406795"/>
          </a:xfrm>
          <a:prstGeom prst="rect">
            <a:avLst/>
          </a:prstGeom>
        </p:spPr>
      </p:pic>
      <p:sp>
        <p:nvSpPr>
          <p:cNvPr id="4" name="ZoneTexte 3">
            <a:extLst>
              <a:ext uri="{FF2B5EF4-FFF2-40B4-BE49-F238E27FC236}">
                <a16:creationId xmlns:a16="http://schemas.microsoft.com/office/drawing/2014/main" id="{7033BC99-A18E-DFCE-917F-592D18571D1D}"/>
              </a:ext>
            </a:extLst>
          </p:cNvPr>
          <p:cNvSpPr txBox="1"/>
          <p:nvPr/>
        </p:nvSpPr>
        <p:spPr>
          <a:xfrm>
            <a:off x="9476509" y="6132397"/>
            <a:ext cx="2499334" cy="400110"/>
          </a:xfrm>
          <a:prstGeom prst="rect">
            <a:avLst/>
          </a:prstGeom>
          <a:noFill/>
        </p:spPr>
        <p:txBody>
          <a:bodyPr wrap="square" rtlCol="0">
            <a:spAutoFit/>
          </a:bodyPr>
          <a:lstStyle/>
          <a:p>
            <a:pPr algn="ctr"/>
            <a:r>
              <a:rPr lang="en-US" sz="2000" dirty="0" err="1"/>
              <a:t>Tatsuki</a:t>
            </a:r>
            <a:r>
              <a:rPr lang="en-US" sz="2000" dirty="0"/>
              <a:t> et al., 2016</a:t>
            </a:r>
          </a:p>
        </p:txBody>
      </p:sp>
    </p:spTree>
    <p:extLst>
      <p:ext uri="{BB962C8B-B14F-4D97-AF65-F5344CB8AC3E}">
        <p14:creationId xmlns:p14="http://schemas.microsoft.com/office/powerpoint/2010/main" val="3323097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8818EB-8D41-5A5E-17DD-3F9DC1C7DBF7}"/>
              </a:ext>
            </a:extLst>
          </p:cNvPr>
          <p:cNvSpPr>
            <a:spLocks noGrp="1"/>
          </p:cNvSpPr>
          <p:nvPr>
            <p:ph type="title"/>
          </p:nvPr>
        </p:nvSpPr>
        <p:spPr/>
        <p:txBody>
          <a:bodyPr/>
          <a:lstStyle/>
          <a:p>
            <a:pPr algn="ctr"/>
            <a:r>
              <a:rPr lang="en-US" dirty="0"/>
              <a:t>Neuromodulation is reliable in physiology</a:t>
            </a:r>
          </a:p>
        </p:txBody>
      </p:sp>
      <p:pic>
        <p:nvPicPr>
          <p:cNvPr id="5" name="Image 4" descr="Une image contenant Police, typographie, calligraphie, texte&#10;&#10;Description générée automatiquement">
            <a:extLst>
              <a:ext uri="{FF2B5EF4-FFF2-40B4-BE49-F238E27FC236}">
                <a16:creationId xmlns:a16="http://schemas.microsoft.com/office/drawing/2014/main" id="{DBC16D9C-3011-44D5-8C5C-EC5C6D624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561" y="2765292"/>
            <a:ext cx="8953370" cy="2074562"/>
          </a:xfrm>
          <a:prstGeom prst="rect">
            <a:avLst/>
          </a:prstGeom>
        </p:spPr>
      </p:pic>
      <p:sp>
        <p:nvSpPr>
          <p:cNvPr id="6" name="ZoneTexte 5">
            <a:extLst>
              <a:ext uri="{FF2B5EF4-FFF2-40B4-BE49-F238E27FC236}">
                <a16:creationId xmlns:a16="http://schemas.microsoft.com/office/drawing/2014/main" id="{B2B68869-14E4-5DA5-E360-C281E705C2C7}"/>
              </a:ext>
            </a:extLst>
          </p:cNvPr>
          <p:cNvSpPr txBox="1"/>
          <p:nvPr/>
        </p:nvSpPr>
        <p:spPr>
          <a:xfrm>
            <a:off x="2503056" y="2027935"/>
            <a:ext cx="3703782" cy="400110"/>
          </a:xfrm>
          <a:prstGeom prst="rect">
            <a:avLst/>
          </a:prstGeom>
          <a:noFill/>
        </p:spPr>
        <p:txBody>
          <a:bodyPr wrap="square" rtlCol="0">
            <a:spAutoFit/>
          </a:bodyPr>
          <a:lstStyle/>
          <a:p>
            <a:pPr algn="ctr"/>
            <a:r>
              <a:rPr lang="en-US" sz="2000" dirty="0"/>
              <a:t>Control activity</a:t>
            </a:r>
          </a:p>
        </p:txBody>
      </p:sp>
      <p:sp>
        <p:nvSpPr>
          <p:cNvPr id="7" name="ZoneTexte 6">
            <a:extLst>
              <a:ext uri="{FF2B5EF4-FFF2-40B4-BE49-F238E27FC236}">
                <a16:creationId xmlns:a16="http://schemas.microsoft.com/office/drawing/2014/main" id="{CA8E8A49-3952-EFCB-5048-45FFA7992BEB}"/>
              </a:ext>
            </a:extLst>
          </p:cNvPr>
          <p:cNvSpPr txBox="1"/>
          <p:nvPr/>
        </p:nvSpPr>
        <p:spPr>
          <a:xfrm>
            <a:off x="6800149" y="2027935"/>
            <a:ext cx="3703782" cy="400110"/>
          </a:xfrm>
          <a:prstGeom prst="rect">
            <a:avLst/>
          </a:prstGeom>
          <a:noFill/>
        </p:spPr>
        <p:txBody>
          <a:bodyPr wrap="square" rtlCol="0">
            <a:spAutoFit/>
          </a:bodyPr>
          <a:lstStyle/>
          <a:p>
            <a:pPr algn="ctr"/>
            <a:r>
              <a:rPr lang="en-US" sz="2000" dirty="0"/>
              <a:t>Serotonin</a:t>
            </a:r>
          </a:p>
        </p:txBody>
      </p:sp>
      <p:sp>
        <p:nvSpPr>
          <p:cNvPr id="8" name="Rectangle 7">
            <a:extLst>
              <a:ext uri="{FF2B5EF4-FFF2-40B4-BE49-F238E27FC236}">
                <a16:creationId xmlns:a16="http://schemas.microsoft.com/office/drawing/2014/main" id="{9A482E9E-5B6B-2C02-7F02-5EF78F36CD1E}"/>
              </a:ext>
            </a:extLst>
          </p:cNvPr>
          <p:cNvSpPr/>
          <p:nvPr/>
        </p:nvSpPr>
        <p:spPr>
          <a:xfrm>
            <a:off x="6613236" y="2027935"/>
            <a:ext cx="4230254" cy="3513883"/>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ZoneTexte 8">
            <a:extLst>
              <a:ext uri="{FF2B5EF4-FFF2-40B4-BE49-F238E27FC236}">
                <a16:creationId xmlns:a16="http://schemas.microsoft.com/office/drawing/2014/main" id="{5E61FD88-90E8-4687-A8C5-CB8D8B52E795}"/>
              </a:ext>
            </a:extLst>
          </p:cNvPr>
          <p:cNvSpPr txBox="1"/>
          <p:nvPr/>
        </p:nvSpPr>
        <p:spPr>
          <a:xfrm>
            <a:off x="4682393" y="5679010"/>
            <a:ext cx="3048889" cy="400110"/>
          </a:xfrm>
          <a:prstGeom prst="rect">
            <a:avLst/>
          </a:prstGeom>
          <a:noFill/>
        </p:spPr>
        <p:txBody>
          <a:bodyPr wrap="square" rtlCol="0">
            <a:spAutoFit/>
          </a:bodyPr>
          <a:lstStyle/>
          <a:p>
            <a:pPr algn="ctr"/>
            <a:r>
              <a:rPr lang="en-US" sz="2000" dirty="0" err="1">
                <a:solidFill>
                  <a:schemeClr val="bg1">
                    <a:lumMod val="65000"/>
                  </a:schemeClr>
                </a:solidFill>
              </a:rPr>
              <a:t>Grashow</a:t>
            </a:r>
            <a:r>
              <a:rPr lang="en-US" sz="2000" dirty="0">
                <a:solidFill>
                  <a:schemeClr val="bg1">
                    <a:lumMod val="65000"/>
                  </a:schemeClr>
                </a:solidFill>
              </a:rPr>
              <a:t> et al., 2009</a:t>
            </a:r>
          </a:p>
        </p:txBody>
      </p:sp>
      <p:sp>
        <p:nvSpPr>
          <p:cNvPr id="19" name="ZoneTexte 18">
            <a:extLst>
              <a:ext uri="{FF2B5EF4-FFF2-40B4-BE49-F238E27FC236}">
                <a16:creationId xmlns:a16="http://schemas.microsoft.com/office/drawing/2014/main" id="{66EFCD65-996D-6A5C-F812-BF351122CE05}"/>
              </a:ext>
            </a:extLst>
          </p:cNvPr>
          <p:cNvSpPr txBox="1"/>
          <p:nvPr/>
        </p:nvSpPr>
        <p:spPr>
          <a:xfrm>
            <a:off x="11459740" y="6488668"/>
            <a:ext cx="732260" cy="369332"/>
          </a:xfrm>
          <a:prstGeom prst="rect">
            <a:avLst/>
          </a:prstGeom>
          <a:noFill/>
        </p:spPr>
        <p:txBody>
          <a:bodyPr wrap="square" rtlCol="0">
            <a:spAutoFit/>
          </a:bodyPr>
          <a:lstStyle/>
          <a:p>
            <a:pPr algn="r"/>
            <a:r>
              <a:rPr lang="en-US" dirty="0">
                <a:solidFill>
                  <a:schemeClr val="tx1">
                    <a:lumMod val="50000"/>
                    <a:lumOff val="50000"/>
                  </a:schemeClr>
                </a:solidFill>
              </a:rPr>
              <a:t>7</a:t>
            </a:r>
          </a:p>
        </p:txBody>
      </p:sp>
      <p:sp>
        <p:nvSpPr>
          <p:cNvPr id="3" name="Rectangle 2">
            <a:extLst>
              <a:ext uri="{FF2B5EF4-FFF2-40B4-BE49-F238E27FC236}">
                <a16:creationId xmlns:a16="http://schemas.microsoft.com/office/drawing/2014/main" id="{B6FE8E22-4655-91AF-7738-5611997FFD3D}"/>
              </a:ext>
            </a:extLst>
          </p:cNvPr>
          <p:cNvSpPr/>
          <p:nvPr/>
        </p:nvSpPr>
        <p:spPr>
          <a:xfrm>
            <a:off x="1348510" y="2676640"/>
            <a:ext cx="956539" cy="22164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6">
            <a:extLst>
              <a:ext uri="{FF2B5EF4-FFF2-40B4-BE49-F238E27FC236}">
                <a16:creationId xmlns:a16="http://schemas.microsoft.com/office/drawing/2014/main" id="{B8458331-E9F6-0613-65F0-2EAA8163F954}"/>
              </a:ext>
            </a:extLst>
          </p:cNvPr>
          <p:cNvSpPr/>
          <p:nvPr/>
        </p:nvSpPr>
        <p:spPr>
          <a:xfrm flipH="1">
            <a:off x="1682920" y="3139791"/>
            <a:ext cx="480289" cy="1325563"/>
          </a:xfrm>
          <a:prstGeom prst="arc">
            <a:avLst>
              <a:gd name="adj1" fmla="val 16200000"/>
              <a:gd name="adj2" fmla="val 5383942"/>
            </a:avLst>
          </a:prstGeom>
          <a:noFill/>
          <a:ln w="28575">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ZoneTexte 17">
            <a:extLst>
              <a:ext uri="{FF2B5EF4-FFF2-40B4-BE49-F238E27FC236}">
                <a16:creationId xmlns:a16="http://schemas.microsoft.com/office/drawing/2014/main" id="{CACC4E69-7F5D-57C4-1A21-A9944B21E083}"/>
              </a:ext>
            </a:extLst>
          </p:cNvPr>
          <p:cNvSpPr txBox="1"/>
          <p:nvPr/>
        </p:nvSpPr>
        <p:spPr>
          <a:xfrm>
            <a:off x="-37264" y="3584821"/>
            <a:ext cx="1734129" cy="400110"/>
          </a:xfrm>
          <a:prstGeom prst="rect">
            <a:avLst/>
          </a:prstGeom>
          <a:noFill/>
        </p:spPr>
        <p:txBody>
          <a:bodyPr wrap="square" rtlCol="0">
            <a:spAutoFit/>
          </a:bodyPr>
          <a:lstStyle/>
          <a:p>
            <a:pPr algn="ctr"/>
            <a:r>
              <a:rPr lang="en-US" sz="2000" dirty="0"/>
              <a:t>Degenerate</a:t>
            </a:r>
          </a:p>
        </p:txBody>
      </p:sp>
    </p:spTree>
    <p:extLst>
      <p:ext uri="{BB962C8B-B14F-4D97-AF65-F5344CB8AC3E}">
        <p14:creationId xmlns:p14="http://schemas.microsoft.com/office/powerpoint/2010/main" val="379549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8897B-8464-9A63-1609-D8497B5F59B2}"/>
            </a:ext>
          </a:extLst>
        </p:cNvPr>
        <p:cNvGrpSpPr/>
        <p:nvPr/>
      </p:nvGrpSpPr>
      <p:grpSpPr>
        <a:xfrm>
          <a:off x="0" y="0"/>
          <a:ext cx="0" cy="0"/>
          <a:chOff x="0" y="0"/>
          <a:chExt cx="0" cy="0"/>
        </a:xfrm>
      </p:grpSpPr>
      <p:pic>
        <p:nvPicPr>
          <p:cNvPr id="3" name="Image 2" descr="Une image contenant texte, diagramme, ligne, Plan&#10;&#10;Description générée automatiquement">
            <a:extLst>
              <a:ext uri="{FF2B5EF4-FFF2-40B4-BE49-F238E27FC236}">
                <a16:creationId xmlns:a16="http://schemas.microsoft.com/office/drawing/2014/main" id="{2BA23E23-731A-D386-F2E8-DB1A4FBC0D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7886" y="0"/>
            <a:ext cx="5596228" cy="6858000"/>
          </a:xfrm>
          <a:prstGeom prst="rect">
            <a:avLst/>
          </a:prstGeom>
        </p:spPr>
      </p:pic>
      <p:sp>
        <p:nvSpPr>
          <p:cNvPr id="4" name="ZoneTexte 3">
            <a:extLst>
              <a:ext uri="{FF2B5EF4-FFF2-40B4-BE49-F238E27FC236}">
                <a16:creationId xmlns:a16="http://schemas.microsoft.com/office/drawing/2014/main" id="{A9CE0F4B-C88B-34FD-EEEF-0CAF90D6F0C8}"/>
              </a:ext>
            </a:extLst>
          </p:cNvPr>
          <p:cNvSpPr txBox="1"/>
          <p:nvPr/>
        </p:nvSpPr>
        <p:spPr>
          <a:xfrm>
            <a:off x="9476509" y="6132397"/>
            <a:ext cx="2499334" cy="400110"/>
          </a:xfrm>
          <a:prstGeom prst="rect">
            <a:avLst/>
          </a:prstGeom>
          <a:noFill/>
        </p:spPr>
        <p:txBody>
          <a:bodyPr wrap="square" rtlCol="0">
            <a:spAutoFit/>
          </a:bodyPr>
          <a:lstStyle/>
          <a:p>
            <a:pPr algn="ctr"/>
            <a:r>
              <a:rPr lang="en-US" sz="2000" dirty="0" err="1"/>
              <a:t>Drion</a:t>
            </a:r>
            <a:r>
              <a:rPr lang="en-US" sz="2000" dirty="0"/>
              <a:t> et al., 2015</a:t>
            </a:r>
          </a:p>
        </p:txBody>
      </p:sp>
    </p:spTree>
    <p:extLst>
      <p:ext uri="{BB962C8B-B14F-4D97-AF65-F5344CB8AC3E}">
        <p14:creationId xmlns:p14="http://schemas.microsoft.com/office/powerpoint/2010/main" val="35152027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57985-BC63-6D1B-97F2-75145C814F83}"/>
            </a:ext>
          </a:extLst>
        </p:cNvPr>
        <p:cNvGrpSpPr/>
        <p:nvPr/>
      </p:nvGrpSpPr>
      <p:grpSpPr>
        <a:xfrm>
          <a:off x="0" y="0"/>
          <a:ext cx="0" cy="0"/>
          <a:chOff x="0" y="0"/>
          <a:chExt cx="0" cy="0"/>
        </a:xfrm>
      </p:grpSpPr>
      <p:pic>
        <p:nvPicPr>
          <p:cNvPr id="3" name="Image 2" descr="Une image contenant texte, diagramme, Plan, ligne&#10;&#10;Description générée automatiquement">
            <a:extLst>
              <a:ext uri="{FF2B5EF4-FFF2-40B4-BE49-F238E27FC236}">
                <a16:creationId xmlns:a16="http://schemas.microsoft.com/office/drawing/2014/main" id="{8F48552E-F37D-B889-0509-4A6722BA7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7886" y="0"/>
            <a:ext cx="5596228" cy="6858000"/>
          </a:xfrm>
          <a:prstGeom prst="rect">
            <a:avLst/>
          </a:prstGeom>
        </p:spPr>
      </p:pic>
      <p:sp>
        <p:nvSpPr>
          <p:cNvPr id="4" name="ZoneTexte 3">
            <a:extLst>
              <a:ext uri="{FF2B5EF4-FFF2-40B4-BE49-F238E27FC236}">
                <a16:creationId xmlns:a16="http://schemas.microsoft.com/office/drawing/2014/main" id="{58CF047A-786E-527F-5A80-84D4306DF243}"/>
              </a:ext>
            </a:extLst>
          </p:cNvPr>
          <p:cNvSpPr txBox="1"/>
          <p:nvPr/>
        </p:nvSpPr>
        <p:spPr>
          <a:xfrm>
            <a:off x="9476509" y="6132397"/>
            <a:ext cx="2499334" cy="400110"/>
          </a:xfrm>
          <a:prstGeom prst="rect">
            <a:avLst/>
          </a:prstGeom>
          <a:noFill/>
        </p:spPr>
        <p:txBody>
          <a:bodyPr wrap="square" rtlCol="0">
            <a:spAutoFit/>
          </a:bodyPr>
          <a:lstStyle/>
          <a:p>
            <a:pPr algn="ctr"/>
            <a:r>
              <a:rPr lang="en-US" sz="2000" dirty="0" err="1"/>
              <a:t>Drion</a:t>
            </a:r>
            <a:r>
              <a:rPr lang="en-US" sz="2000" dirty="0"/>
              <a:t> et al., 2015</a:t>
            </a:r>
          </a:p>
        </p:txBody>
      </p:sp>
    </p:spTree>
    <p:extLst>
      <p:ext uri="{BB962C8B-B14F-4D97-AF65-F5344CB8AC3E}">
        <p14:creationId xmlns:p14="http://schemas.microsoft.com/office/powerpoint/2010/main" val="25859981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FD273-44CD-39DB-F23A-6F3ECB8C0E22}"/>
            </a:ext>
          </a:extLst>
        </p:cNvPr>
        <p:cNvGrpSpPr/>
        <p:nvPr/>
      </p:nvGrpSpPr>
      <p:grpSpPr>
        <a:xfrm>
          <a:off x="0" y="0"/>
          <a:ext cx="0" cy="0"/>
          <a:chOff x="0" y="0"/>
          <a:chExt cx="0" cy="0"/>
        </a:xfrm>
      </p:grpSpPr>
      <p:pic>
        <p:nvPicPr>
          <p:cNvPr id="3" name="Image 2" descr="Une image contenant texte, diagramme, ligne, Tracé&#10;&#10;Description générée automatiquement">
            <a:extLst>
              <a:ext uri="{FF2B5EF4-FFF2-40B4-BE49-F238E27FC236}">
                <a16:creationId xmlns:a16="http://schemas.microsoft.com/office/drawing/2014/main" id="{346E6006-1B44-35F3-04AE-B67C820D98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647" y="1175327"/>
            <a:ext cx="8524705" cy="4507346"/>
          </a:xfrm>
          <a:prstGeom prst="rect">
            <a:avLst/>
          </a:prstGeom>
        </p:spPr>
      </p:pic>
      <p:sp>
        <p:nvSpPr>
          <p:cNvPr id="4" name="ZoneTexte 3">
            <a:extLst>
              <a:ext uri="{FF2B5EF4-FFF2-40B4-BE49-F238E27FC236}">
                <a16:creationId xmlns:a16="http://schemas.microsoft.com/office/drawing/2014/main" id="{D2C18167-DDB0-D6B7-2D0C-611E87A41ED7}"/>
              </a:ext>
            </a:extLst>
          </p:cNvPr>
          <p:cNvSpPr txBox="1"/>
          <p:nvPr/>
        </p:nvSpPr>
        <p:spPr>
          <a:xfrm>
            <a:off x="9476509" y="6132397"/>
            <a:ext cx="2499334" cy="400110"/>
          </a:xfrm>
          <a:prstGeom prst="rect">
            <a:avLst/>
          </a:prstGeom>
          <a:noFill/>
        </p:spPr>
        <p:txBody>
          <a:bodyPr wrap="square" rtlCol="0">
            <a:spAutoFit/>
          </a:bodyPr>
          <a:lstStyle/>
          <a:p>
            <a:pPr algn="ctr"/>
            <a:r>
              <a:rPr lang="en-US" sz="2000" dirty="0" err="1"/>
              <a:t>Drion</a:t>
            </a:r>
            <a:r>
              <a:rPr lang="en-US" sz="2000" dirty="0"/>
              <a:t> et al., 2015</a:t>
            </a:r>
          </a:p>
        </p:txBody>
      </p:sp>
    </p:spTree>
    <p:extLst>
      <p:ext uri="{BB962C8B-B14F-4D97-AF65-F5344CB8AC3E}">
        <p14:creationId xmlns:p14="http://schemas.microsoft.com/office/powerpoint/2010/main" val="25729929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E7998-9B83-18E4-A712-825453912041}"/>
            </a:ext>
          </a:extLst>
        </p:cNvPr>
        <p:cNvGrpSpPr/>
        <p:nvPr/>
      </p:nvGrpSpPr>
      <p:grpSpPr>
        <a:xfrm>
          <a:off x="0" y="0"/>
          <a:ext cx="0" cy="0"/>
          <a:chOff x="0" y="0"/>
          <a:chExt cx="0" cy="0"/>
        </a:xfrm>
      </p:grpSpPr>
      <p:pic>
        <p:nvPicPr>
          <p:cNvPr id="3" name="Image 2" descr="Une image contenant texte, diagramme, ligne, Parallèle&#10;&#10;Description générée automatiquement">
            <a:extLst>
              <a:ext uri="{FF2B5EF4-FFF2-40B4-BE49-F238E27FC236}">
                <a16:creationId xmlns:a16="http://schemas.microsoft.com/office/drawing/2014/main" id="{CCF18876-E740-A61A-0CAE-F89FB2A42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269" y="922253"/>
            <a:ext cx="7697461" cy="5013493"/>
          </a:xfrm>
          <a:prstGeom prst="rect">
            <a:avLst/>
          </a:prstGeom>
        </p:spPr>
      </p:pic>
      <p:sp>
        <p:nvSpPr>
          <p:cNvPr id="4" name="ZoneTexte 3">
            <a:extLst>
              <a:ext uri="{FF2B5EF4-FFF2-40B4-BE49-F238E27FC236}">
                <a16:creationId xmlns:a16="http://schemas.microsoft.com/office/drawing/2014/main" id="{53469929-256B-3270-4E62-1B1CD7B09B5F}"/>
              </a:ext>
            </a:extLst>
          </p:cNvPr>
          <p:cNvSpPr txBox="1"/>
          <p:nvPr/>
        </p:nvSpPr>
        <p:spPr>
          <a:xfrm>
            <a:off x="9476509" y="6132397"/>
            <a:ext cx="2499334" cy="400110"/>
          </a:xfrm>
          <a:prstGeom prst="rect">
            <a:avLst/>
          </a:prstGeom>
          <a:noFill/>
        </p:spPr>
        <p:txBody>
          <a:bodyPr wrap="square" rtlCol="0">
            <a:spAutoFit/>
          </a:bodyPr>
          <a:lstStyle/>
          <a:p>
            <a:pPr algn="ctr"/>
            <a:r>
              <a:rPr lang="en-US" sz="2000" dirty="0" err="1"/>
              <a:t>Drion</a:t>
            </a:r>
            <a:r>
              <a:rPr lang="en-US" sz="2000" dirty="0"/>
              <a:t> et al., 2015</a:t>
            </a:r>
          </a:p>
        </p:txBody>
      </p:sp>
    </p:spTree>
    <p:extLst>
      <p:ext uri="{BB962C8B-B14F-4D97-AF65-F5344CB8AC3E}">
        <p14:creationId xmlns:p14="http://schemas.microsoft.com/office/powerpoint/2010/main" val="24824227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graphique&#10;&#10;Description générée automatiquement">
            <a:extLst>
              <a:ext uri="{FF2B5EF4-FFF2-40B4-BE49-F238E27FC236}">
                <a16:creationId xmlns:a16="http://schemas.microsoft.com/office/drawing/2014/main" id="{83938F01-BD1E-4E10-6983-0139F9F99205}"/>
              </a:ext>
            </a:extLst>
          </p:cNvPr>
          <p:cNvPicPr>
            <a:picLocks noChangeAspect="1"/>
          </p:cNvPicPr>
          <p:nvPr/>
        </p:nvPicPr>
        <p:blipFill>
          <a:blip r:embed="rId2"/>
          <a:stretch>
            <a:fillRect/>
          </a:stretch>
        </p:blipFill>
        <p:spPr>
          <a:xfrm>
            <a:off x="966377" y="1112830"/>
            <a:ext cx="4189824" cy="1395998"/>
          </a:xfrm>
          <a:prstGeom prst="rect">
            <a:avLst/>
          </a:prstGeom>
          <a:solidFill>
            <a:srgbClr val="FFFFFF">
              <a:shade val="85000"/>
            </a:srgbClr>
          </a:solidFill>
          <a:ln w="19050" cap="sq">
            <a:noFill/>
            <a:miter lim="800000"/>
          </a:ln>
          <a:effectLst/>
        </p:spPr>
      </p:pic>
      <p:pic>
        <p:nvPicPr>
          <p:cNvPr id="6" name="Image 5" descr="Une image contenant diagramme&#10;&#10;Description générée automatiquement">
            <a:extLst>
              <a:ext uri="{FF2B5EF4-FFF2-40B4-BE49-F238E27FC236}">
                <a16:creationId xmlns:a16="http://schemas.microsoft.com/office/drawing/2014/main" id="{58B35A31-F403-BA74-E9F0-C9D27C57633D}"/>
              </a:ext>
            </a:extLst>
          </p:cNvPr>
          <p:cNvPicPr>
            <a:picLocks noChangeAspect="1"/>
          </p:cNvPicPr>
          <p:nvPr/>
        </p:nvPicPr>
        <p:blipFill>
          <a:blip r:embed="rId3"/>
          <a:stretch>
            <a:fillRect/>
          </a:stretch>
        </p:blipFill>
        <p:spPr>
          <a:xfrm>
            <a:off x="7035799" y="1112830"/>
            <a:ext cx="4189824" cy="1395998"/>
          </a:xfrm>
          <a:prstGeom prst="rect">
            <a:avLst/>
          </a:prstGeom>
          <a:solidFill>
            <a:srgbClr val="FFFFFF">
              <a:shade val="85000"/>
            </a:srgbClr>
          </a:solidFill>
          <a:ln w="19050" cap="sq">
            <a:noFill/>
            <a:miter lim="800000"/>
          </a:ln>
          <a:effectLst/>
        </p:spPr>
      </p:pic>
      <p:pic>
        <p:nvPicPr>
          <p:cNvPr id="7" name="Image 6" descr="Une image contenant ligne, diagramme, Tracé, texte&#10;&#10;Description générée automatiquement">
            <a:extLst>
              <a:ext uri="{FF2B5EF4-FFF2-40B4-BE49-F238E27FC236}">
                <a16:creationId xmlns:a16="http://schemas.microsoft.com/office/drawing/2014/main" id="{1CD19C62-341E-4DFB-EA09-AB9D547EAC5F}"/>
              </a:ext>
            </a:extLst>
          </p:cNvPr>
          <p:cNvPicPr>
            <a:picLocks noChangeAspect="1"/>
          </p:cNvPicPr>
          <p:nvPr/>
        </p:nvPicPr>
        <p:blipFill>
          <a:blip r:embed="rId4"/>
          <a:stretch>
            <a:fillRect/>
          </a:stretch>
        </p:blipFill>
        <p:spPr>
          <a:xfrm>
            <a:off x="6195991" y="2518093"/>
            <a:ext cx="5029632" cy="1675812"/>
          </a:xfrm>
          <a:prstGeom prst="rect">
            <a:avLst/>
          </a:prstGeom>
          <a:ln w="19050">
            <a:noFill/>
          </a:ln>
        </p:spPr>
      </p:pic>
      <p:pic>
        <p:nvPicPr>
          <p:cNvPr id="8" name="Image 7" descr="Une image contenant ligne, diagramme, Tracé, texte&#10;&#10;Description générée automatiquement">
            <a:extLst>
              <a:ext uri="{FF2B5EF4-FFF2-40B4-BE49-F238E27FC236}">
                <a16:creationId xmlns:a16="http://schemas.microsoft.com/office/drawing/2014/main" id="{889B94E0-F063-10B7-19BC-91B8C4B854B4}"/>
              </a:ext>
            </a:extLst>
          </p:cNvPr>
          <p:cNvPicPr>
            <a:picLocks noChangeAspect="1"/>
          </p:cNvPicPr>
          <p:nvPr/>
        </p:nvPicPr>
        <p:blipFill>
          <a:blip r:embed="rId5"/>
          <a:stretch>
            <a:fillRect/>
          </a:stretch>
        </p:blipFill>
        <p:spPr>
          <a:xfrm>
            <a:off x="126569" y="2518093"/>
            <a:ext cx="5029632" cy="1675812"/>
          </a:xfrm>
          <a:prstGeom prst="rect">
            <a:avLst/>
          </a:prstGeom>
          <a:ln w="19050">
            <a:noFill/>
          </a:ln>
        </p:spPr>
      </p:pic>
      <p:pic>
        <p:nvPicPr>
          <p:cNvPr id="9" name="Image 8" descr="Une image contenant ligne, diagramme, Tracé, pente&#10;&#10;Description générée automatiquement">
            <a:extLst>
              <a:ext uri="{FF2B5EF4-FFF2-40B4-BE49-F238E27FC236}">
                <a16:creationId xmlns:a16="http://schemas.microsoft.com/office/drawing/2014/main" id="{1094C659-664C-DC15-0279-768EF4270D54}"/>
              </a:ext>
            </a:extLst>
          </p:cNvPr>
          <p:cNvPicPr>
            <a:picLocks noChangeAspect="1"/>
          </p:cNvPicPr>
          <p:nvPr/>
        </p:nvPicPr>
        <p:blipFill>
          <a:blip r:embed="rId6"/>
          <a:stretch>
            <a:fillRect/>
          </a:stretch>
        </p:blipFill>
        <p:spPr>
          <a:xfrm>
            <a:off x="3581183" y="4554116"/>
            <a:ext cx="5029633" cy="1675812"/>
          </a:xfrm>
          <a:prstGeom prst="rect">
            <a:avLst/>
          </a:prstGeom>
          <a:ln w="19050">
            <a:noFill/>
          </a:ln>
        </p:spPr>
      </p:pic>
      <p:sp>
        <p:nvSpPr>
          <p:cNvPr id="12" name="ZoneTexte 11">
            <a:extLst>
              <a:ext uri="{FF2B5EF4-FFF2-40B4-BE49-F238E27FC236}">
                <a16:creationId xmlns:a16="http://schemas.microsoft.com/office/drawing/2014/main" id="{0349A3C0-489D-7B5A-CD2F-42D04BD7C792}"/>
              </a:ext>
            </a:extLst>
          </p:cNvPr>
          <p:cNvSpPr txBox="1"/>
          <p:nvPr/>
        </p:nvSpPr>
        <p:spPr>
          <a:xfrm>
            <a:off x="2081009" y="741618"/>
            <a:ext cx="1960559" cy="400110"/>
          </a:xfrm>
          <a:prstGeom prst="rect">
            <a:avLst/>
          </a:prstGeom>
          <a:noFill/>
        </p:spPr>
        <p:txBody>
          <a:bodyPr wrap="square" rtlCol="0">
            <a:spAutoFit/>
          </a:bodyPr>
          <a:lstStyle/>
          <a:p>
            <a:pPr algn="ctr"/>
            <a:r>
              <a:rPr lang="en-US" sz="2000" dirty="0"/>
              <a:t>Tonic firing</a:t>
            </a:r>
          </a:p>
        </p:txBody>
      </p:sp>
      <p:sp>
        <p:nvSpPr>
          <p:cNvPr id="13" name="ZoneTexte 12">
            <a:extLst>
              <a:ext uri="{FF2B5EF4-FFF2-40B4-BE49-F238E27FC236}">
                <a16:creationId xmlns:a16="http://schemas.microsoft.com/office/drawing/2014/main" id="{57D0CE70-AE4C-F090-01EE-495F942A00D2}"/>
              </a:ext>
            </a:extLst>
          </p:cNvPr>
          <p:cNvSpPr txBox="1"/>
          <p:nvPr/>
        </p:nvSpPr>
        <p:spPr>
          <a:xfrm>
            <a:off x="8146053" y="770516"/>
            <a:ext cx="1960559" cy="400110"/>
          </a:xfrm>
          <a:prstGeom prst="rect">
            <a:avLst/>
          </a:prstGeom>
          <a:noFill/>
        </p:spPr>
        <p:txBody>
          <a:bodyPr wrap="square" rtlCol="0">
            <a:spAutoFit/>
          </a:bodyPr>
          <a:lstStyle/>
          <a:p>
            <a:pPr algn="ctr"/>
            <a:r>
              <a:rPr lang="en-US" sz="2000" dirty="0"/>
              <a:t>Bursting</a:t>
            </a:r>
          </a:p>
        </p:txBody>
      </p:sp>
      <p:sp>
        <p:nvSpPr>
          <p:cNvPr id="14" name="Rectangle 13">
            <a:extLst>
              <a:ext uri="{FF2B5EF4-FFF2-40B4-BE49-F238E27FC236}">
                <a16:creationId xmlns:a16="http://schemas.microsoft.com/office/drawing/2014/main" id="{8DB8A151-BFA8-F631-EFE2-BB1568D6BD23}"/>
              </a:ext>
            </a:extLst>
          </p:cNvPr>
          <p:cNvSpPr/>
          <p:nvPr/>
        </p:nvSpPr>
        <p:spPr>
          <a:xfrm>
            <a:off x="966377" y="3554331"/>
            <a:ext cx="1592395" cy="5464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a:p>
        </p:txBody>
      </p:sp>
      <p:sp>
        <p:nvSpPr>
          <p:cNvPr id="15" name="Rectangle 14">
            <a:extLst>
              <a:ext uri="{FF2B5EF4-FFF2-40B4-BE49-F238E27FC236}">
                <a16:creationId xmlns:a16="http://schemas.microsoft.com/office/drawing/2014/main" id="{147034AE-CBD5-958A-3CB5-8123F701A5F7}"/>
              </a:ext>
            </a:extLst>
          </p:cNvPr>
          <p:cNvSpPr/>
          <p:nvPr/>
        </p:nvSpPr>
        <p:spPr>
          <a:xfrm>
            <a:off x="7035799" y="3554330"/>
            <a:ext cx="1592395" cy="5464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a:p>
        </p:txBody>
      </p:sp>
      <p:sp>
        <p:nvSpPr>
          <p:cNvPr id="16" name="Rectangle 15">
            <a:extLst>
              <a:ext uri="{FF2B5EF4-FFF2-40B4-BE49-F238E27FC236}">
                <a16:creationId xmlns:a16="http://schemas.microsoft.com/office/drawing/2014/main" id="{1AAF5AC4-4506-20ED-8E37-3226A80F6018}"/>
              </a:ext>
            </a:extLst>
          </p:cNvPr>
          <p:cNvSpPr/>
          <p:nvPr/>
        </p:nvSpPr>
        <p:spPr>
          <a:xfrm>
            <a:off x="3581183" y="4554116"/>
            <a:ext cx="5029632" cy="16758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a:p>
        </p:txBody>
      </p:sp>
      <p:sp>
        <p:nvSpPr>
          <p:cNvPr id="17" name="ZoneTexte 16">
            <a:extLst>
              <a:ext uri="{FF2B5EF4-FFF2-40B4-BE49-F238E27FC236}">
                <a16:creationId xmlns:a16="http://schemas.microsoft.com/office/drawing/2014/main" id="{EFF7B035-C5DD-A903-3E8D-21429D8E1D86}"/>
              </a:ext>
            </a:extLst>
          </p:cNvPr>
          <p:cNvSpPr txBox="1"/>
          <p:nvPr/>
        </p:nvSpPr>
        <p:spPr>
          <a:xfrm>
            <a:off x="655121" y="4429136"/>
            <a:ext cx="2214906" cy="707886"/>
          </a:xfrm>
          <a:prstGeom prst="rect">
            <a:avLst/>
          </a:prstGeom>
          <a:noFill/>
        </p:spPr>
        <p:txBody>
          <a:bodyPr wrap="square" rtlCol="0">
            <a:spAutoFit/>
          </a:bodyPr>
          <a:lstStyle/>
          <a:p>
            <a:pPr algn="ctr"/>
            <a:r>
              <a:rPr lang="en-US" sz="2000" dirty="0"/>
              <a:t>Global slow negative feedback</a:t>
            </a:r>
          </a:p>
        </p:txBody>
      </p:sp>
      <p:sp>
        <p:nvSpPr>
          <p:cNvPr id="18" name="ZoneTexte 17">
            <a:extLst>
              <a:ext uri="{FF2B5EF4-FFF2-40B4-BE49-F238E27FC236}">
                <a16:creationId xmlns:a16="http://schemas.microsoft.com/office/drawing/2014/main" id="{DF9520A0-2282-042E-2E33-C2CAF23926FE}"/>
              </a:ext>
            </a:extLst>
          </p:cNvPr>
          <p:cNvSpPr txBox="1"/>
          <p:nvPr/>
        </p:nvSpPr>
        <p:spPr>
          <a:xfrm>
            <a:off x="9355038" y="4429136"/>
            <a:ext cx="2214906" cy="707886"/>
          </a:xfrm>
          <a:prstGeom prst="rect">
            <a:avLst/>
          </a:prstGeom>
          <a:noFill/>
        </p:spPr>
        <p:txBody>
          <a:bodyPr wrap="square" rtlCol="0">
            <a:spAutoFit/>
          </a:bodyPr>
          <a:lstStyle/>
          <a:p>
            <a:pPr algn="ctr"/>
            <a:r>
              <a:rPr lang="en-US" sz="2000" dirty="0"/>
              <a:t>Global slow negative feedback</a:t>
            </a:r>
          </a:p>
        </p:txBody>
      </p:sp>
      <p:sp>
        <p:nvSpPr>
          <p:cNvPr id="19" name="ZoneTexte 18">
            <a:extLst>
              <a:ext uri="{FF2B5EF4-FFF2-40B4-BE49-F238E27FC236}">
                <a16:creationId xmlns:a16="http://schemas.microsoft.com/office/drawing/2014/main" id="{54259BF0-A4E4-278F-51F9-0174B11941E9}"/>
              </a:ext>
            </a:extLst>
          </p:cNvPr>
          <p:cNvSpPr txBox="1"/>
          <p:nvPr/>
        </p:nvSpPr>
        <p:spPr>
          <a:xfrm>
            <a:off x="9355038" y="5295439"/>
            <a:ext cx="2214906" cy="707886"/>
          </a:xfrm>
          <a:prstGeom prst="rect">
            <a:avLst/>
          </a:prstGeom>
          <a:noFill/>
        </p:spPr>
        <p:txBody>
          <a:bodyPr wrap="square" rtlCol="0">
            <a:spAutoFit/>
          </a:bodyPr>
          <a:lstStyle/>
          <a:p>
            <a:pPr algn="ctr"/>
            <a:r>
              <a:rPr lang="en-US" sz="2000" dirty="0"/>
              <a:t>Local slow positive feedback</a:t>
            </a:r>
          </a:p>
        </p:txBody>
      </p:sp>
    </p:spTree>
    <p:extLst>
      <p:ext uri="{BB962C8B-B14F-4D97-AF65-F5344CB8AC3E}">
        <p14:creationId xmlns:p14="http://schemas.microsoft.com/office/powerpoint/2010/main" val="1977673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4A668-84E6-D4C5-493A-C4B2866070C8}"/>
            </a:ext>
          </a:extLst>
        </p:cNvPr>
        <p:cNvGrpSpPr/>
        <p:nvPr/>
      </p:nvGrpSpPr>
      <p:grpSpPr>
        <a:xfrm>
          <a:off x="0" y="0"/>
          <a:ext cx="0" cy="0"/>
          <a:chOff x="0" y="0"/>
          <a:chExt cx="0" cy="0"/>
        </a:xfrm>
      </p:grpSpPr>
      <p:pic>
        <p:nvPicPr>
          <p:cNvPr id="3" name="Image 2" descr="Une image contenant texte, diagramme, Plan, Dessin technique&#10;&#10;Description générée automatiquement">
            <a:extLst>
              <a:ext uri="{FF2B5EF4-FFF2-40B4-BE49-F238E27FC236}">
                <a16:creationId xmlns:a16="http://schemas.microsoft.com/office/drawing/2014/main" id="{F31B770A-96E5-A555-6057-D61F01507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206" y="660222"/>
            <a:ext cx="7229587" cy="5537555"/>
          </a:xfrm>
          <a:prstGeom prst="rect">
            <a:avLst/>
          </a:prstGeom>
        </p:spPr>
      </p:pic>
      <p:sp>
        <p:nvSpPr>
          <p:cNvPr id="4" name="ZoneTexte 3">
            <a:extLst>
              <a:ext uri="{FF2B5EF4-FFF2-40B4-BE49-F238E27FC236}">
                <a16:creationId xmlns:a16="http://schemas.microsoft.com/office/drawing/2014/main" id="{A895659B-A585-BCA9-B1EC-7E2449AD6F68}"/>
              </a:ext>
            </a:extLst>
          </p:cNvPr>
          <p:cNvSpPr txBox="1"/>
          <p:nvPr/>
        </p:nvSpPr>
        <p:spPr>
          <a:xfrm>
            <a:off x="9227128" y="5282652"/>
            <a:ext cx="2850315" cy="1323439"/>
          </a:xfrm>
          <a:prstGeom prst="rect">
            <a:avLst/>
          </a:prstGeom>
          <a:noFill/>
        </p:spPr>
        <p:txBody>
          <a:bodyPr wrap="square" rtlCol="0">
            <a:spAutoFit/>
          </a:bodyPr>
          <a:lstStyle/>
          <a:p>
            <a:pPr algn="ctr"/>
            <a:r>
              <a:rPr lang="en-US" sz="2000" dirty="0"/>
              <a:t>Fernandez Lorden et al., 2023 &amp; </a:t>
            </a:r>
            <a:r>
              <a:rPr lang="en-US" sz="2000" dirty="0" err="1"/>
              <a:t>Schmetterling</a:t>
            </a:r>
            <a:r>
              <a:rPr lang="en-US" sz="2000" dirty="0"/>
              <a:t> et al., 2024 &amp; </a:t>
            </a:r>
            <a:r>
              <a:rPr lang="en-US" sz="2000" dirty="0" err="1"/>
              <a:t>Mendolia</a:t>
            </a:r>
            <a:r>
              <a:rPr lang="en-US" sz="2000" dirty="0"/>
              <a:t> et al., 2023</a:t>
            </a:r>
          </a:p>
        </p:txBody>
      </p:sp>
    </p:spTree>
    <p:extLst>
      <p:ext uri="{BB962C8B-B14F-4D97-AF65-F5344CB8AC3E}">
        <p14:creationId xmlns:p14="http://schemas.microsoft.com/office/powerpoint/2010/main" val="10606873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6EA46-7C33-F7EE-09A7-BE4AE14962D6}"/>
            </a:ext>
          </a:extLst>
        </p:cNvPr>
        <p:cNvGrpSpPr/>
        <p:nvPr/>
      </p:nvGrpSpPr>
      <p:grpSpPr>
        <a:xfrm>
          <a:off x="0" y="0"/>
          <a:ext cx="0" cy="0"/>
          <a:chOff x="0" y="0"/>
          <a:chExt cx="0" cy="0"/>
        </a:xfrm>
      </p:grpSpPr>
      <p:pic>
        <p:nvPicPr>
          <p:cNvPr id="8" name="Image 7" descr="Une image contenant texte, diagramme, carte, ligne&#10;&#10;Description générée automatiquement">
            <a:extLst>
              <a:ext uri="{FF2B5EF4-FFF2-40B4-BE49-F238E27FC236}">
                <a16:creationId xmlns:a16="http://schemas.microsoft.com/office/drawing/2014/main" id="{4A6F9860-1C00-E7E6-B662-C648B636C5CE}"/>
              </a:ext>
            </a:extLst>
          </p:cNvPr>
          <p:cNvPicPr>
            <a:picLocks noChangeAspect="1"/>
          </p:cNvPicPr>
          <p:nvPr/>
        </p:nvPicPr>
        <p:blipFill>
          <a:blip r:embed="rId2">
            <a:extLst>
              <a:ext uri="{28A0092B-C50C-407E-A947-70E740481C1C}">
                <a14:useLocalDpi xmlns:a14="http://schemas.microsoft.com/office/drawing/2010/main" val="0"/>
              </a:ext>
            </a:extLst>
          </a:blip>
          <a:srcRect b="39731"/>
          <a:stretch/>
        </p:blipFill>
        <p:spPr>
          <a:xfrm>
            <a:off x="68982" y="1618044"/>
            <a:ext cx="6027018" cy="3765199"/>
          </a:xfrm>
          <a:prstGeom prst="rect">
            <a:avLst/>
          </a:prstGeom>
        </p:spPr>
      </p:pic>
      <p:pic>
        <p:nvPicPr>
          <p:cNvPr id="9" name="Image 8" descr="Une image contenant texte, diagramme, carte, ligne&#10;&#10;Description générée automatiquement">
            <a:extLst>
              <a:ext uri="{FF2B5EF4-FFF2-40B4-BE49-F238E27FC236}">
                <a16:creationId xmlns:a16="http://schemas.microsoft.com/office/drawing/2014/main" id="{95B705B5-38A1-F97D-1073-F901823EDB2C}"/>
              </a:ext>
            </a:extLst>
          </p:cNvPr>
          <p:cNvPicPr>
            <a:picLocks noChangeAspect="1"/>
          </p:cNvPicPr>
          <p:nvPr/>
        </p:nvPicPr>
        <p:blipFill>
          <a:blip r:embed="rId2">
            <a:extLst>
              <a:ext uri="{28A0092B-C50C-407E-A947-70E740481C1C}">
                <a14:useLocalDpi xmlns:a14="http://schemas.microsoft.com/office/drawing/2010/main" val="0"/>
              </a:ext>
            </a:extLst>
          </a:blip>
          <a:srcRect t="60269"/>
          <a:stretch/>
        </p:blipFill>
        <p:spPr>
          <a:xfrm>
            <a:off x="6096000" y="2259614"/>
            <a:ext cx="6027018" cy="2482058"/>
          </a:xfrm>
          <a:prstGeom prst="rect">
            <a:avLst/>
          </a:prstGeom>
        </p:spPr>
      </p:pic>
      <p:sp>
        <p:nvSpPr>
          <p:cNvPr id="3" name="ZoneTexte 2">
            <a:extLst>
              <a:ext uri="{FF2B5EF4-FFF2-40B4-BE49-F238E27FC236}">
                <a16:creationId xmlns:a16="http://schemas.microsoft.com/office/drawing/2014/main" id="{0BCE9EE3-D5BB-003E-42FF-5B537E0F25A8}"/>
              </a:ext>
            </a:extLst>
          </p:cNvPr>
          <p:cNvSpPr txBox="1"/>
          <p:nvPr/>
        </p:nvSpPr>
        <p:spPr>
          <a:xfrm>
            <a:off x="176811" y="6420656"/>
            <a:ext cx="2971799" cy="400110"/>
          </a:xfrm>
          <a:prstGeom prst="rect">
            <a:avLst/>
          </a:prstGeom>
          <a:noFill/>
        </p:spPr>
        <p:txBody>
          <a:bodyPr wrap="square" rtlCol="0">
            <a:spAutoFit/>
          </a:bodyPr>
          <a:lstStyle/>
          <a:p>
            <a:pPr algn="ctr"/>
            <a:r>
              <a:rPr lang="en-US" sz="2000" dirty="0"/>
              <a:t>Liu et al., 1998</a:t>
            </a:r>
          </a:p>
        </p:txBody>
      </p:sp>
      <p:sp>
        <p:nvSpPr>
          <p:cNvPr id="5" name="ZoneTexte 4">
            <a:extLst>
              <a:ext uri="{FF2B5EF4-FFF2-40B4-BE49-F238E27FC236}">
                <a16:creationId xmlns:a16="http://schemas.microsoft.com/office/drawing/2014/main" id="{7D02A883-C431-2178-A6A7-AC78E969A27E}"/>
              </a:ext>
            </a:extLst>
          </p:cNvPr>
          <p:cNvSpPr txBox="1"/>
          <p:nvPr/>
        </p:nvSpPr>
        <p:spPr>
          <a:xfrm>
            <a:off x="3013510" y="6418345"/>
            <a:ext cx="2971799" cy="400110"/>
          </a:xfrm>
          <a:prstGeom prst="rect">
            <a:avLst/>
          </a:prstGeom>
          <a:noFill/>
        </p:spPr>
        <p:txBody>
          <a:bodyPr wrap="square" rtlCol="0">
            <a:spAutoFit/>
          </a:bodyPr>
          <a:lstStyle/>
          <a:p>
            <a:pPr algn="ctr"/>
            <a:r>
              <a:rPr lang="en-US" sz="2000" dirty="0"/>
              <a:t>Qian et al., 2014</a:t>
            </a:r>
          </a:p>
        </p:txBody>
      </p:sp>
    </p:spTree>
    <p:extLst>
      <p:ext uri="{BB962C8B-B14F-4D97-AF65-F5344CB8AC3E}">
        <p14:creationId xmlns:p14="http://schemas.microsoft.com/office/powerpoint/2010/main" val="11663917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B613D-4526-C6B2-6482-45FD39CF3390}"/>
            </a:ext>
          </a:extLst>
        </p:cNvPr>
        <p:cNvGrpSpPr/>
        <p:nvPr/>
      </p:nvGrpSpPr>
      <p:grpSpPr>
        <a:xfrm>
          <a:off x="0" y="0"/>
          <a:ext cx="0" cy="0"/>
          <a:chOff x="0" y="0"/>
          <a:chExt cx="0" cy="0"/>
        </a:xfrm>
      </p:grpSpPr>
      <p:pic>
        <p:nvPicPr>
          <p:cNvPr id="5" name="Image 4" descr="Une image contenant texte, diagramme, capture d’écran, Tracé&#10;&#10;Description générée automatiquement">
            <a:extLst>
              <a:ext uri="{FF2B5EF4-FFF2-40B4-BE49-F238E27FC236}">
                <a16:creationId xmlns:a16="http://schemas.microsoft.com/office/drawing/2014/main" id="{F39C2F28-934A-C8B5-25CB-24D4813BC96E}"/>
              </a:ext>
            </a:extLst>
          </p:cNvPr>
          <p:cNvPicPr>
            <a:picLocks noChangeAspect="1"/>
          </p:cNvPicPr>
          <p:nvPr/>
        </p:nvPicPr>
        <p:blipFill>
          <a:blip r:embed="rId2">
            <a:extLst>
              <a:ext uri="{28A0092B-C50C-407E-A947-70E740481C1C}">
                <a14:useLocalDpi xmlns:a14="http://schemas.microsoft.com/office/drawing/2010/main" val="0"/>
              </a:ext>
            </a:extLst>
          </a:blip>
          <a:srcRect b="29839"/>
          <a:stretch/>
        </p:blipFill>
        <p:spPr>
          <a:xfrm>
            <a:off x="97992" y="2179398"/>
            <a:ext cx="5709518" cy="3650619"/>
          </a:xfrm>
          <a:prstGeom prst="rect">
            <a:avLst/>
          </a:prstGeom>
        </p:spPr>
      </p:pic>
      <p:pic>
        <p:nvPicPr>
          <p:cNvPr id="6" name="Image 5" descr="Une image contenant texte, diagramme, capture d’écran, Tracé&#10;&#10;Description générée automatiquement">
            <a:extLst>
              <a:ext uri="{FF2B5EF4-FFF2-40B4-BE49-F238E27FC236}">
                <a16:creationId xmlns:a16="http://schemas.microsoft.com/office/drawing/2014/main" id="{E3963422-FE59-58B0-4E91-437383030114}"/>
              </a:ext>
            </a:extLst>
          </p:cNvPr>
          <p:cNvPicPr>
            <a:picLocks noChangeAspect="1"/>
          </p:cNvPicPr>
          <p:nvPr/>
        </p:nvPicPr>
        <p:blipFill>
          <a:blip r:embed="rId2">
            <a:extLst>
              <a:ext uri="{28A0092B-C50C-407E-A947-70E740481C1C}">
                <a14:useLocalDpi xmlns:a14="http://schemas.microsoft.com/office/drawing/2010/main" val="0"/>
              </a:ext>
            </a:extLst>
          </a:blip>
          <a:srcRect t="70182"/>
          <a:stretch/>
        </p:blipFill>
        <p:spPr>
          <a:xfrm>
            <a:off x="6384491" y="3228975"/>
            <a:ext cx="5709518" cy="1551466"/>
          </a:xfrm>
          <a:prstGeom prst="rect">
            <a:avLst/>
          </a:prstGeom>
        </p:spPr>
      </p:pic>
    </p:spTree>
    <p:extLst>
      <p:ext uri="{BB962C8B-B14F-4D97-AF65-F5344CB8AC3E}">
        <p14:creationId xmlns:p14="http://schemas.microsoft.com/office/powerpoint/2010/main" val="22129012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5302D-C057-805A-317E-2E639E64E266}"/>
            </a:ext>
          </a:extLst>
        </p:cNvPr>
        <p:cNvGrpSpPr/>
        <p:nvPr/>
      </p:nvGrpSpPr>
      <p:grpSpPr>
        <a:xfrm>
          <a:off x="0" y="0"/>
          <a:ext cx="0" cy="0"/>
          <a:chOff x="0" y="0"/>
          <a:chExt cx="0" cy="0"/>
        </a:xfrm>
      </p:grpSpPr>
      <p:grpSp>
        <p:nvGrpSpPr>
          <p:cNvPr id="17" name="Groupe 16">
            <a:extLst>
              <a:ext uri="{FF2B5EF4-FFF2-40B4-BE49-F238E27FC236}">
                <a16:creationId xmlns:a16="http://schemas.microsoft.com/office/drawing/2014/main" id="{143A7DE8-8BBA-E61C-5847-9E097048D421}"/>
              </a:ext>
            </a:extLst>
          </p:cNvPr>
          <p:cNvGrpSpPr/>
          <p:nvPr/>
        </p:nvGrpSpPr>
        <p:grpSpPr>
          <a:xfrm>
            <a:off x="649519" y="1015193"/>
            <a:ext cx="10892961" cy="829479"/>
            <a:chOff x="628650" y="1710024"/>
            <a:chExt cx="10892961" cy="829479"/>
          </a:xfrm>
        </p:grpSpPr>
        <p:pic>
          <p:nvPicPr>
            <p:cNvPr id="1026" name="Picture 2">
              <a:extLst>
                <a:ext uri="{FF2B5EF4-FFF2-40B4-BE49-F238E27FC236}">
                  <a16:creationId xmlns:a16="http://schemas.microsoft.com/office/drawing/2014/main" id="{B94A30FE-5FB3-DFF8-F1F4-6D61E1D7A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510" y="2000835"/>
              <a:ext cx="2847975" cy="2478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ation">
              <a:extLst>
                <a:ext uri="{FF2B5EF4-FFF2-40B4-BE49-F238E27FC236}">
                  <a16:creationId xmlns:a16="http://schemas.microsoft.com/office/drawing/2014/main" id="{C7B30029-BB20-4102-0CE6-6755AF0F6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4205" y="1901930"/>
              <a:ext cx="4305302" cy="445666"/>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descr="Une image contenant noir, obscurité&#10;&#10;Description générée automatiquement">
              <a:extLst>
                <a:ext uri="{FF2B5EF4-FFF2-40B4-BE49-F238E27FC236}">
                  <a16:creationId xmlns:a16="http://schemas.microsoft.com/office/drawing/2014/main" id="{6E713D80-DC9A-AA73-BE75-EFFFE15871CD}"/>
                </a:ext>
              </a:extLst>
            </p:cNvPr>
            <p:cNvPicPr>
              <a:picLocks noChangeAspect="1"/>
            </p:cNvPicPr>
            <p:nvPr/>
          </p:nvPicPr>
          <p:blipFill>
            <a:blip r:embed="rId4"/>
            <a:stretch>
              <a:fillRect/>
            </a:stretch>
          </p:blipFill>
          <p:spPr>
            <a:xfrm>
              <a:off x="9441225" y="1710024"/>
              <a:ext cx="2080386" cy="829479"/>
            </a:xfrm>
            <a:prstGeom prst="rect">
              <a:avLst/>
            </a:prstGeom>
          </p:spPr>
        </p:pic>
        <p:sp>
          <p:nvSpPr>
            <p:cNvPr id="14" name="Ellipse 13">
              <a:extLst>
                <a:ext uri="{FF2B5EF4-FFF2-40B4-BE49-F238E27FC236}">
                  <a16:creationId xmlns:a16="http://schemas.microsoft.com/office/drawing/2014/main" id="{3D0D8F61-696E-1276-8426-73A01209E4EB}"/>
                </a:ext>
              </a:extLst>
            </p:cNvPr>
            <p:cNvSpPr/>
            <p:nvPr/>
          </p:nvSpPr>
          <p:spPr>
            <a:xfrm>
              <a:off x="628650" y="1944763"/>
              <a:ext cx="360000" cy="360000"/>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a:t>1</a:t>
              </a:r>
            </a:p>
          </p:txBody>
        </p:sp>
        <p:sp>
          <p:nvSpPr>
            <p:cNvPr id="15" name="Ellipse 14">
              <a:extLst>
                <a:ext uri="{FF2B5EF4-FFF2-40B4-BE49-F238E27FC236}">
                  <a16:creationId xmlns:a16="http://schemas.microsoft.com/office/drawing/2014/main" id="{3974C490-AB66-7382-68A8-E97BA492ACDF}"/>
                </a:ext>
              </a:extLst>
            </p:cNvPr>
            <p:cNvSpPr/>
            <p:nvPr/>
          </p:nvSpPr>
          <p:spPr>
            <a:xfrm>
              <a:off x="4068345" y="1944763"/>
              <a:ext cx="360000" cy="360000"/>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a:t>2</a:t>
              </a:r>
            </a:p>
          </p:txBody>
        </p:sp>
        <p:sp>
          <p:nvSpPr>
            <p:cNvPr id="16" name="Ellipse 15">
              <a:extLst>
                <a:ext uri="{FF2B5EF4-FFF2-40B4-BE49-F238E27FC236}">
                  <a16:creationId xmlns:a16="http://schemas.microsoft.com/office/drawing/2014/main" id="{916F754F-08B3-FAE0-210B-8C66A289D750}"/>
                </a:ext>
              </a:extLst>
            </p:cNvPr>
            <p:cNvSpPr/>
            <p:nvPr/>
          </p:nvSpPr>
          <p:spPr>
            <a:xfrm>
              <a:off x="8965367" y="1944763"/>
              <a:ext cx="360000" cy="360000"/>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a:t>3</a:t>
              </a:r>
            </a:p>
          </p:txBody>
        </p:sp>
      </p:grpSp>
      <p:grpSp>
        <p:nvGrpSpPr>
          <p:cNvPr id="24" name="Groupe 23">
            <a:extLst>
              <a:ext uri="{FF2B5EF4-FFF2-40B4-BE49-F238E27FC236}">
                <a16:creationId xmlns:a16="http://schemas.microsoft.com/office/drawing/2014/main" id="{2DB8F344-BE6F-AE6A-3803-E23191472AA3}"/>
              </a:ext>
            </a:extLst>
          </p:cNvPr>
          <p:cNvGrpSpPr/>
          <p:nvPr/>
        </p:nvGrpSpPr>
        <p:grpSpPr>
          <a:xfrm>
            <a:off x="85279" y="3026563"/>
            <a:ext cx="5728569" cy="3638928"/>
            <a:chOff x="85279" y="3026563"/>
            <a:chExt cx="5728569" cy="3638928"/>
          </a:xfrm>
        </p:grpSpPr>
        <p:pic>
          <p:nvPicPr>
            <p:cNvPr id="19" name="Image 18" descr="Une image contenant texte, diagramme, capture d’écran, ligne&#10;&#10;Description générée automatiquement">
              <a:extLst>
                <a:ext uri="{FF2B5EF4-FFF2-40B4-BE49-F238E27FC236}">
                  <a16:creationId xmlns:a16="http://schemas.microsoft.com/office/drawing/2014/main" id="{DEDAA223-57A8-4C46-9ACD-839AAC085719}"/>
                </a:ext>
              </a:extLst>
            </p:cNvPr>
            <p:cNvPicPr>
              <a:picLocks noChangeAspect="1"/>
            </p:cNvPicPr>
            <p:nvPr/>
          </p:nvPicPr>
          <p:blipFill>
            <a:blip r:embed="rId5">
              <a:extLst>
                <a:ext uri="{28A0092B-C50C-407E-A947-70E740481C1C}">
                  <a14:useLocalDpi xmlns:a14="http://schemas.microsoft.com/office/drawing/2010/main" val="0"/>
                </a:ext>
              </a:extLst>
            </a:blip>
            <a:srcRect b="45910"/>
            <a:stretch/>
          </p:blipFill>
          <p:spPr>
            <a:xfrm>
              <a:off x="237679" y="3026563"/>
              <a:ext cx="5576168" cy="3392497"/>
            </a:xfrm>
            <a:prstGeom prst="rect">
              <a:avLst/>
            </a:prstGeom>
          </p:spPr>
        </p:pic>
        <p:sp>
          <p:nvSpPr>
            <p:cNvPr id="21" name="Rectangle 20">
              <a:extLst>
                <a:ext uri="{FF2B5EF4-FFF2-40B4-BE49-F238E27FC236}">
                  <a16:creationId xmlns:a16="http://schemas.microsoft.com/office/drawing/2014/main" id="{79464241-FE24-FD3C-59BC-32C00F1CAE82}"/>
                </a:ext>
              </a:extLst>
            </p:cNvPr>
            <p:cNvSpPr/>
            <p:nvPr/>
          </p:nvSpPr>
          <p:spPr>
            <a:xfrm>
              <a:off x="3619500" y="6219825"/>
              <a:ext cx="2194348" cy="4456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CEF34CF-2B1C-B9F6-78E3-FFF0952F8E43}"/>
                </a:ext>
              </a:extLst>
            </p:cNvPr>
            <p:cNvSpPr/>
            <p:nvPr/>
          </p:nvSpPr>
          <p:spPr>
            <a:xfrm>
              <a:off x="85279" y="6219825"/>
              <a:ext cx="400496" cy="4456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e 24">
            <a:extLst>
              <a:ext uri="{FF2B5EF4-FFF2-40B4-BE49-F238E27FC236}">
                <a16:creationId xmlns:a16="http://schemas.microsoft.com/office/drawing/2014/main" id="{3E0F41FF-8ABF-459E-27E7-1F47CED73917}"/>
              </a:ext>
            </a:extLst>
          </p:cNvPr>
          <p:cNvGrpSpPr/>
          <p:nvPr/>
        </p:nvGrpSpPr>
        <p:grpSpPr>
          <a:xfrm>
            <a:off x="6378153" y="2958303"/>
            <a:ext cx="5576168" cy="3261522"/>
            <a:chOff x="6378153" y="2958303"/>
            <a:chExt cx="5576168" cy="3261522"/>
          </a:xfrm>
        </p:grpSpPr>
        <p:pic>
          <p:nvPicPr>
            <p:cNvPr id="20" name="Image 19" descr="Une image contenant texte, diagramme, capture d’écran, ligne&#10;&#10;Description générée automatiquement">
              <a:extLst>
                <a:ext uri="{FF2B5EF4-FFF2-40B4-BE49-F238E27FC236}">
                  <a16:creationId xmlns:a16="http://schemas.microsoft.com/office/drawing/2014/main" id="{B17C5285-08F3-963B-D301-2A29A8B3FBE3}"/>
                </a:ext>
              </a:extLst>
            </p:cNvPr>
            <p:cNvPicPr>
              <a:picLocks noChangeAspect="1"/>
            </p:cNvPicPr>
            <p:nvPr/>
          </p:nvPicPr>
          <p:blipFill>
            <a:blip r:embed="rId5">
              <a:extLst>
                <a:ext uri="{28A0092B-C50C-407E-A947-70E740481C1C}">
                  <a14:useLocalDpi xmlns:a14="http://schemas.microsoft.com/office/drawing/2010/main" val="0"/>
                </a:ext>
              </a:extLst>
            </a:blip>
            <a:srcRect t="52263"/>
            <a:stretch/>
          </p:blipFill>
          <p:spPr>
            <a:xfrm>
              <a:off x="6378153" y="3225800"/>
              <a:ext cx="5576168" cy="2994025"/>
            </a:xfrm>
            <a:prstGeom prst="rect">
              <a:avLst/>
            </a:prstGeom>
          </p:spPr>
        </p:pic>
        <p:sp>
          <p:nvSpPr>
            <p:cNvPr id="23" name="Rectangle 22">
              <a:extLst>
                <a:ext uri="{FF2B5EF4-FFF2-40B4-BE49-F238E27FC236}">
                  <a16:creationId xmlns:a16="http://schemas.microsoft.com/office/drawing/2014/main" id="{50D81134-D030-54DF-89D1-63A542B26FE5}"/>
                </a:ext>
              </a:extLst>
            </p:cNvPr>
            <p:cNvSpPr/>
            <p:nvPr/>
          </p:nvSpPr>
          <p:spPr>
            <a:xfrm>
              <a:off x="6717726" y="2958303"/>
              <a:ext cx="2194348" cy="4456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685706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diagramme, capture d’écran, conception&#10;&#10;Description générée automatiquement">
            <a:extLst>
              <a:ext uri="{FF2B5EF4-FFF2-40B4-BE49-F238E27FC236}">
                <a16:creationId xmlns:a16="http://schemas.microsoft.com/office/drawing/2014/main" id="{3A71772B-E462-788E-7375-6431560FFC75}"/>
              </a:ext>
            </a:extLst>
          </p:cNvPr>
          <p:cNvPicPr>
            <a:picLocks noChangeAspect="1"/>
          </p:cNvPicPr>
          <p:nvPr/>
        </p:nvPicPr>
        <p:blipFill>
          <a:blip r:embed="rId2">
            <a:extLst>
              <a:ext uri="{28A0092B-C50C-407E-A947-70E740481C1C}">
                <a14:useLocalDpi xmlns:a14="http://schemas.microsoft.com/office/drawing/2010/main" val="0"/>
              </a:ext>
            </a:extLst>
          </a:blip>
          <a:srcRect b="54182"/>
          <a:stretch/>
        </p:blipFill>
        <p:spPr>
          <a:xfrm>
            <a:off x="6928" y="2162177"/>
            <a:ext cx="5989783" cy="3656732"/>
          </a:xfrm>
          <a:prstGeom prst="rect">
            <a:avLst/>
          </a:prstGeom>
        </p:spPr>
      </p:pic>
      <p:pic>
        <p:nvPicPr>
          <p:cNvPr id="6" name="Image 5" descr="Une image contenant texte, diagramme, capture d’écran, conception&#10;&#10;Description générée automatiquement">
            <a:extLst>
              <a:ext uri="{FF2B5EF4-FFF2-40B4-BE49-F238E27FC236}">
                <a16:creationId xmlns:a16="http://schemas.microsoft.com/office/drawing/2014/main" id="{F6560B10-0F30-4E20-FD17-C709D87ADC4E}"/>
              </a:ext>
            </a:extLst>
          </p:cNvPr>
          <p:cNvPicPr>
            <a:picLocks noChangeAspect="1"/>
          </p:cNvPicPr>
          <p:nvPr/>
        </p:nvPicPr>
        <p:blipFill>
          <a:blip r:embed="rId2">
            <a:extLst>
              <a:ext uri="{28A0092B-C50C-407E-A947-70E740481C1C}">
                <a14:useLocalDpi xmlns:a14="http://schemas.microsoft.com/office/drawing/2010/main" val="0"/>
              </a:ext>
            </a:extLst>
          </a:blip>
          <a:srcRect t="46046"/>
          <a:stretch/>
        </p:blipFill>
        <p:spPr>
          <a:xfrm>
            <a:off x="6195290" y="1839781"/>
            <a:ext cx="5996710" cy="4311117"/>
          </a:xfrm>
          <a:prstGeom prst="rect">
            <a:avLst/>
          </a:prstGeom>
        </p:spPr>
      </p:pic>
    </p:spTree>
    <p:extLst>
      <p:ext uri="{BB962C8B-B14F-4D97-AF65-F5344CB8AC3E}">
        <p14:creationId xmlns:p14="http://schemas.microsoft.com/office/powerpoint/2010/main" val="1207008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0B0B4B-3699-BD0D-CB71-7D5CDF9ACFDF}"/>
              </a:ext>
            </a:extLst>
          </p:cNvPr>
          <p:cNvSpPr>
            <a:spLocks noGrp="1"/>
          </p:cNvSpPr>
          <p:nvPr>
            <p:ph type="title"/>
          </p:nvPr>
        </p:nvSpPr>
        <p:spPr/>
        <p:txBody>
          <a:bodyPr anchor="t"/>
          <a:lstStyle/>
          <a:p>
            <a:pPr algn="ctr"/>
            <a:r>
              <a:rPr lang="en-US" dirty="0"/>
              <a:t>Research question</a:t>
            </a:r>
          </a:p>
        </p:txBody>
      </p:sp>
      <p:sp>
        <p:nvSpPr>
          <p:cNvPr id="4" name="ZoneTexte 3">
            <a:extLst>
              <a:ext uri="{FF2B5EF4-FFF2-40B4-BE49-F238E27FC236}">
                <a16:creationId xmlns:a16="http://schemas.microsoft.com/office/drawing/2014/main" id="{09BC89DB-0B54-E4BA-13C2-414ACD53632D}"/>
              </a:ext>
            </a:extLst>
          </p:cNvPr>
          <p:cNvSpPr txBox="1"/>
          <p:nvPr/>
        </p:nvSpPr>
        <p:spPr>
          <a:xfrm>
            <a:off x="2557462" y="2367171"/>
            <a:ext cx="7077075" cy="2123658"/>
          </a:xfrm>
          <a:prstGeom prst="rect">
            <a:avLst/>
          </a:prstGeom>
          <a:noFill/>
        </p:spPr>
        <p:txBody>
          <a:bodyPr wrap="square" rtlCol="0">
            <a:spAutoFit/>
          </a:bodyPr>
          <a:lstStyle/>
          <a:p>
            <a:pPr algn="ctr"/>
            <a:r>
              <a:rPr lang="en-US" sz="4400" b="1" dirty="0"/>
              <a:t>How can neuromodulation be reliable in a degenerate population ?</a:t>
            </a:r>
          </a:p>
        </p:txBody>
      </p:sp>
      <p:sp>
        <p:nvSpPr>
          <p:cNvPr id="3" name="ZoneTexte 2">
            <a:extLst>
              <a:ext uri="{FF2B5EF4-FFF2-40B4-BE49-F238E27FC236}">
                <a16:creationId xmlns:a16="http://schemas.microsoft.com/office/drawing/2014/main" id="{DD690D83-D855-E77A-BE45-AE8A1575421E}"/>
              </a:ext>
            </a:extLst>
          </p:cNvPr>
          <p:cNvSpPr txBox="1"/>
          <p:nvPr/>
        </p:nvSpPr>
        <p:spPr>
          <a:xfrm>
            <a:off x="11459740" y="6488668"/>
            <a:ext cx="732260" cy="369332"/>
          </a:xfrm>
          <a:prstGeom prst="rect">
            <a:avLst/>
          </a:prstGeom>
          <a:noFill/>
        </p:spPr>
        <p:txBody>
          <a:bodyPr wrap="square" rtlCol="0">
            <a:spAutoFit/>
          </a:bodyPr>
          <a:lstStyle/>
          <a:p>
            <a:pPr algn="r"/>
            <a:r>
              <a:rPr lang="en-US" dirty="0">
                <a:solidFill>
                  <a:schemeClr val="tx1">
                    <a:lumMod val="50000"/>
                    <a:lumOff val="50000"/>
                  </a:schemeClr>
                </a:solidFill>
              </a:rPr>
              <a:t>8</a:t>
            </a:r>
          </a:p>
        </p:txBody>
      </p:sp>
    </p:spTree>
    <p:extLst>
      <p:ext uri="{BB962C8B-B14F-4D97-AF65-F5344CB8AC3E}">
        <p14:creationId xmlns:p14="http://schemas.microsoft.com/office/powerpoint/2010/main" val="40717520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texte, diagramme, capture d’écran, Police&#10;&#10;Description générée automatiquement">
            <a:extLst>
              <a:ext uri="{FF2B5EF4-FFF2-40B4-BE49-F238E27FC236}">
                <a16:creationId xmlns:a16="http://schemas.microsoft.com/office/drawing/2014/main" id="{C2BB07A0-B624-E3FD-6AFE-EE73D1AA70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5592" y="1253331"/>
            <a:ext cx="9080816" cy="4351338"/>
          </a:xfrm>
        </p:spPr>
      </p:pic>
    </p:spTree>
    <p:extLst>
      <p:ext uri="{BB962C8B-B14F-4D97-AF65-F5344CB8AC3E}">
        <p14:creationId xmlns:p14="http://schemas.microsoft.com/office/powerpoint/2010/main" val="33171147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texte, diagramme, capture d’écran, Police&#10;&#10;Description générée automatiquement">
            <a:extLst>
              <a:ext uri="{FF2B5EF4-FFF2-40B4-BE49-F238E27FC236}">
                <a16:creationId xmlns:a16="http://schemas.microsoft.com/office/drawing/2014/main" id="{9FD92BA3-8CC0-921F-4D27-1A59F88037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4713" y="1035898"/>
            <a:ext cx="7682574" cy="4786203"/>
          </a:xfrm>
        </p:spPr>
      </p:pic>
    </p:spTree>
    <p:extLst>
      <p:ext uri="{BB962C8B-B14F-4D97-AF65-F5344CB8AC3E}">
        <p14:creationId xmlns:p14="http://schemas.microsoft.com/office/powerpoint/2010/main" val="39238476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C779A-95AF-3819-089A-C20F4B6873ED}"/>
            </a:ext>
          </a:extLst>
        </p:cNvPr>
        <p:cNvGrpSpPr/>
        <p:nvPr/>
      </p:nvGrpSpPr>
      <p:grpSpPr>
        <a:xfrm>
          <a:off x="0" y="0"/>
          <a:ext cx="0" cy="0"/>
          <a:chOff x="0" y="0"/>
          <a:chExt cx="0" cy="0"/>
        </a:xfrm>
      </p:grpSpPr>
      <p:pic>
        <p:nvPicPr>
          <p:cNvPr id="3" name="Image 2" descr="Une image contenant texte, diagramme, Dessin technique, Plan&#10;&#10;Description générée automatiquement">
            <a:extLst>
              <a:ext uri="{FF2B5EF4-FFF2-40B4-BE49-F238E27FC236}">
                <a16:creationId xmlns:a16="http://schemas.microsoft.com/office/drawing/2014/main" id="{FAAD4CEA-5B3F-E282-5066-5D565164F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4237" y="677837"/>
            <a:ext cx="7063525" cy="5502326"/>
          </a:xfrm>
          <a:prstGeom prst="rect">
            <a:avLst/>
          </a:prstGeom>
        </p:spPr>
      </p:pic>
      <p:sp>
        <p:nvSpPr>
          <p:cNvPr id="4" name="ZoneTexte 3">
            <a:extLst>
              <a:ext uri="{FF2B5EF4-FFF2-40B4-BE49-F238E27FC236}">
                <a16:creationId xmlns:a16="http://schemas.microsoft.com/office/drawing/2014/main" id="{26AD8474-0431-1B48-EFEC-37062B6D62EC}"/>
              </a:ext>
            </a:extLst>
          </p:cNvPr>
          <p:cNvSpPr txBox="1"/>
          <p:nvPr/>
        </p:nvSpPr>
        <p:spPr>
          <a:xfrm>
            <a:off x="9014691" y="6132397"/>
            <a:ext cx="2961152" cy="400110"/>
          </a:xfrm>
          <a:prstGeom prst="rect">
            <a:avLst/>
          </a:prstGeom>
          <a:noFill/>
        </p:spPr>
        <p:txBody>
          <a:bodyPr wrap="square" rtlCol="0">
            <a:spAutoFit/>
          </a:bodyPr>
          <a:lstStyle/>
          <a:p>
            <a:pPr algn="ctr"/>
            <a:r>
              <a:rPr lang="en-US" sz="2000" dirty="0" err="1"/>
              <a:t>Aström</a:t>
            </a:r>
            <a:r>
              <a:rPr lang="en-US" sz="2000" dirty="0"/>
              <a:t> and Murray, 2021</a:t>
            </a:r>
          </a:p>
        </p:txBody>
      </p:sp>
    </p:spTree>
    <p:extLst>
      <p:ext uri="{BB962C8B-B14F-4D97-AF65-F5344CB8AC3E}">
        <p14:creationId xmlns:p14="http://schemas.microsoft.com/office/powerpoint/2010/main" val="15396750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ED176-77F5-D3F3-8846-16F71BE71B82}"/>
            </a:ext>
          </a:extLst>
        </p:cNvPr>
        <p:cNvGrpSpPr/>
        <p:nvPr/>
      </p:nvGrpSpPr>
      <p:grpSpPr>
        <a:xfrm>
          <a:off x="0" y="0"/>
          <a:ext cx="0" cy="0"/>
          <a:chOff x="0" y="0"/>
          <a:chExt cx="0" cy="0"/>
        </a:xfrm>
      </p:grpSpPr>
      <p:pic>
        <p:nvPicPr>
          <p:cNvPr id="3" name="Image 2" descr="Une image contenant diagramme, ligne, texte, Tracé&#10;&#10;Description générée automatiquement">
            <a:extLst>
              <a:ext uri="{FF2B5EF4-FFF2-40B4-BE49-F238E27FC236}">
                <a16:creationId xmlns:a16="http://schemas.microsoft.com/office/drawing/2014/main" id="{DD459BAD-642B-3592-B315-FE089FA2C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4274" y="507414"/>
            <a:ext cx="6943451" cy="5843171"/>
          </a:xfrm>
          <a:prstGeom prst="rect">
            <a:avLst/>
          </a:prstGeom>
        </p:spPr>
      </p:pic>
      <p:sp>
        <p:nvSpPr>
          <p:cNvPr id="4" name="ZoneTexte 3">
            <a:extLst>
              <a:ext uri="{FF2B5EF4-FFF2-40B4-BE49-F238E27FC236}">
                <a16:creationId xmlns:a16="http://schemas.microsoft.com/office/drawing/2014/main" id="{5FE4F0E3-EBC0-3808-9672-D529886723DC}"/>
              </a:ext>
            </a:extLst>
          </p:cNvPr>
          <p:cNvSpPr txBox="1"/>
          <p:nvPr/>
        </p:nvSpPr>
        <p:spPr>
          <a:xfrm>
            <a:off x="9033164" y="5809125"/>
            <a:ext cx="2961152" cy="707886"/>
          </a:xfrm>
          <a:prstGeom prst="rect">
            <a:avLst/>
          </a:prstGeom>
          <a:noFill/>
        </p:spPr>
        <p:txBody>
          <a:bodyPr wrap="square" rtlCol="0">
            <a:spAutoFit/>
          </a:bodyPr>
          <a:lstStyle/>
          <a:p>
            <a:pPr algn="ctr"/>
            <a:r>
              <a:rPr lang="en-US" sz="2000" dirty="0"/>
              <a:t>Wilkerson, 2016 &amp; </a:t>
            </a:r>
            <a:r>
              <a:rPr lang="en-US" sz="2000" dirty="0" err="1"/>
              <a:t>Aström</a:t>
            </a:r>
            <a:r>
              <a:rPr lang="en-US" sz="2000" dirty="0"/>
              <a:t> and Murray, 2021</a:t>
            </a:r>
          </a:p>
        </p:txBody>
      </p:sp>
    </p:spTree>
    <p:extLst>
      <p:ext uri="{BB962C8B-B14F-4D97-AF65-F5344CB8AC3E}">
        <p14:creationId xmlns:p14="http://schemas.microsoft.com/office/powerpoint/2010/main" val="16411408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79E70-681C-D9DC-D1D1-AC11E27C9BDE}"/>
            </a:ext>
          </a:extLst>
        </p:cNvPr>
        <p:cNvGrpSpPr/>
        <p:nvPr/>
      </p:nvGrpSpPr>
      <p:grpSpPr>
        <a:xfrm>
          <a:off x="0" y="0"/>
          <a:ext cx="0" cy="0"/>
          <a:chOff x="0" y="0"/>
          <a:chExt cx="0" cy="0"/>
        </a:xfrm>
      </p:grpSpPr>
      <p:pic>
        <p:nvPicPr>
          <p:cNvPr id="3" name="Image 2" descr="Une image contenant diagramme, ligne, Plan, texte&#10;&#10;Description générée automatiquement">
            <a:extLst>
              <a:ext uri="{FF2B5EF4-FFF2-40B4-BE49-F238E27FC236}">
                <a16:creationId xmlns:a16="http://schemas.microsoft.com/office/drawing/2014/main" id="{17796504-984B-62C6-7DB7-DD40A475B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782" y="2082827"/>
            <a:ext cx="9904436" cy="2692346"/>
          </a:xfrm>
          <a:prstGeom prst="rect">
            <a:avLst/>
          </a:prstGeom>
        </p:spPr>
      </p:pic>
      <p:sp>
        <p:nvSpPr>
          <p:cNvPr id="4" name="ZoneTexte 3">
            <a:extLst>
              <a:ext uri="{FF2B5EF4-FFF2-40B4-BE49-F238E27FC236}">
                <a16:creationId xmlns:a16="http://schemas.microsoft.com/office/drawing/2014/main" id="{BE4C94B3-7A1B-618B-23F1-B7AB0FAF9EC0}"/>
              </a:ext>
            </a:extLst>
          </p:cNvPr>
          <p:cNvSpPr txBox="1"/>
          <p:nvPr/>
        </p:nvSpPr>
        <p:spPr>
          <a:xfrm>
            <a:off x="9014691" y="6132397"/>
            <a:ext cx="2961152" cy="400110"/>
          </a:xfrm>
          <a:prstGeom prst="rect">
            <a:avLst/>
          </a:prstGeom>
          <a:noFill/>
        </p:spPr>
        <p:txBody>
          <a:bodyPr wrap="square" rtlCol="0">
            <a:spAutoFit/>
          </a:bodyPr>
          <a:lstStyle/>
          <a:p>
            <a:pPr algn="ctr"/>
            <a:r>
              <a:rPr lang="en-US" sz="2000" dirty="0" err="1"/>
              <a:t>Chaffre</a:t>
            </a:r>
            <a:r>
              <a:rPr lang="en-US" sz="2000" dirty="0"/>
              <a:t> et al., 2022</a:t>
            </a:r>
          </a:p>
        </p:txBody>
      </p:sp>
    </p:spTree>
    <p:extLst>
      <p:ext uri="{BB962C8B-B14F-4D97-AF65-F5344CB8AC3E}">
        <p14:creationId xmlns:p14="http://schemas.microsoft.com/office/powerpoint/2010/main" val="30736683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olice, nombre&#10;&#10;Description générée automatiquement">
            <a:extLst>
              <a:ext uri="{FF2B5EF4-FFF2-40B4-BE49-F238E27FC236}">
                <a16:creationId xmlns:a16="http://schemas.microsoft.com/office/drawing/2014/main" id="{1C6634CE-DECD-AE70-704B-6F7DBB1B798C}"/>
              </a:ext>
            </a:extLst>
          </p:cNvPr>
          <p:cNvPicPr>
            <a:picLocks noChangeAspect="1"/>
          </p:cNvPicPr>
          <p:nvPr/>
        </p:nvPicPr>
        <p:blipFill>
          <a:blip r:embed="rId2"/>
          <a:stretch>
            <a:fillRect/>
          </a:stretch>
        </p:blipFill>
        <p:spPr>
          <a:xfrm>
            <a:off x="947713" y="1233036"/>
            <a:ext cx="3721956" cy="1708438"/>
          </a:xfrm>
          <a:prstGeom prst="rect">
            <a:avLst/>
          </a:prstGeom>
        </p:spPr>
      </p:pic>
      <p:pic>
        <p:nvPicPr>
          <p:cNvPr id="6" name="Image 5" descr="Une image contenant texte, horloge&#10;&#10;Description générée automatiquement">
            <a:extLst>
              <a:ext uri="{FF2B5EF4-FFF2-40B4-BE49-F238E27FC236}">
                <a16:creationId xmlns:a16="http://schemas.microsoft.com/office/drawing/2014/main" id="{394C7DC8-B1C7-7610-94A2-E4A8441C16FA}"/>
              </a:ext>
            </a:extLst>
          </p:cNvPr>
          <p:cNvPicPr>
            <a:picLocks noChangeAspect="1"/>
          </p:cNvPicPr>
          <p:nvPr/>
        </p:nvPicPr>
        <p:blipFill>
          <a:blip r:embed="rId3"/>
          <a:stretch>
            <a:fillRect/>
          </a:stretch>
        </p:blipFill>
        <p:spPr>
          <a:xfrm>
            <a:off x="6878423" y="1717526"/>
            <a:ext cx="5229363" cy="1951804"/>
          </a:xfrm>
          <a:prstGeom prst="rect">
            <a:avLst/>
          </a:prstGeom>
        </p:spPr>
      </p:pic>
      <p:pic>
        <p:nvPicPr>
          <p:cNvPr id="7" name="Image 6" descr="Une image contenant diagramme&#10;&#10;Description générée automatiquement">
            <a:extLst>
              <a:ext uri="{FF2B5EF4-FFF2-40B4-BE49-F238E27FC236}">
                <a16:creationId xmlns:a16="http://schemas.microsoft.com/office/drawing/2014/main" id="{CA4B7C8E-0D36-0C03-29E5-B4E76E1C00DD}"/>
              </a:ext>
            </a:extLst>
          </p:cNvPr>
          <p:cNvPicPr>
            <a:picLocks noChangeAspect="1"/>
          </p:cNvPicPr>
          <p:nvPr/>
        </p:nvPicPr>
        <p:blipFill>
          <a:blip r:embed="rId4"/>
          <a:stretch>
            <a:fillRect/>
          </a:stretch>
        </p:blipFill>
        <p:spPr>
          <a:xfrm>
            <a:off x="3084596" y="4183622"/>
            <a:ext cx="6022807" cy="2369333"/>
          </a:xfrm>
          <a:prstGeom prst="rect">
            <a:avLst/>
          </a:prstGeom>
        </p:spPr>
      </p:pic>
      <p:grpSp>
        <p:nvGrpSpPr>
          <p:cNvPr id="8" name="Groupe 7">
            <a:extLst>
              <a:ext uri="{FF2B5EF4-FFF2-40B4-BE49-F238E27FC236}">
                <a16:creationId xmlns:a16="http://schemas.microsoft.com/office/drawing/2014/main" id="{0613C3E3-F724-178D-3EE8-8D1B10154355}"/>
              </a:ext>
            </a:extLst>
          </p:cNvPr>
          <p:cNvGrpSpPr>
            <a:grpSpLocks noChangeAspect="1"/>
          </p:cNvGrpSpPr>
          <p:nvPr/>
        </p:nvGrpSpPr>
        <p:grpSpPr>
          <a:xfrm>
            <a:off x="109760" y="3171825"/>
            <a:ext cx="6316295" cy="843063"/>
            <a:chOff x="161138" y="2519719"/>
            <a:chExt cx="4519125" cy="603187"/>
          </a:xfrm>
        </p:grpSpPr>
        <p:pic>
          <p:nvPicPr>
            <p:cNvPr id="9" name="Image 8" descr="Une image contenant noir, obscurité&#10;&#10;Description générée automatiquement">
              <a:extLst>
                <a:ext uri="{FF2B5EF4-FFF2-40B4-BE49-F238E27FC236}">
                  <a16:creationId xmlns:a16="http://schemas.microsoft.com/office/drawing/2014/main" id="{267D587F-96F2-E8E4-B361-B5FC95809B98}"/>
                </a:ext>
              </a:extLst>
            </p:cNvPr>
            <p:cNvPicPr>
              <a:picLocks noChangeAspect="1"/>
            </p:cNvPicPr>
            <p:nvPr/>
          </p:nvPicPr>
          <p:blipFill>
            <a:blip r:embed="rId5"/>
            <a:stretch>
              <a:fillRect/>
            </a:stretch>
          </p:blipFill>
          <p:spPr>
            <a:xfrm>
              <a:off x="161138" y="2519719"/>
              <a:ext cx="4519125" cy="287465"/>
            </a:xfrm>
            <a:prstGeom prst="rect">
              <a:avLst/>
            </a:prstGeom>
          </p:spPr>
        </p:pic>
        <p:pic>
          <p:nvPicPr>
            <p:cNvPr id="10" name="Image 9" descr="Une image contenant noir, obscurité&#10;&#10;Description générée automatiquement">
              <a:extLst>
                <a:ext uri="{FF2B5EF4-FFF2-40B4-BE49-F238E27FC236}">
                  <a16:creationId xmlns:a16="http://schemas.microsoft.com/office/drawing/2014/main" id="{9A5602BD-8AE1-20F6-06D8-164856DF6691}"/>
                </a:ext>
              </a:extLst>
            </p:cNvPr>
            <p:cNvPicPr>
              <a:picLocks noChangeAspect="1"/>
            </p:cNvPicPr>
            <p:nvPr/>
          </p:nvPicPr>
          <p:blipFill>
            <a:blip r:embed="rId6"/>
            <a:stretch>
              <a:fillRect/>
            </a:stretch>
          </p:blipFill>
          <p:spPr>
            <a:xfrm>
              <a:off x="422635" y="2906712"/>
              <a:ext cx="1529989" cy="216194"/>
            </a:xfrm>
            <a:prstGeom prst="rect">
              <a:avLst/>
            </a:prstGeom>
          </p:spPr>
        </p:pic>
      </p:grpSp>
      <p:sp>
        <p:nvSpPr>
          <p:cNvPr id="11" name="Rectangle 10">
            <a:extLst>
              <a:ext uri="{FF2B5EF4-FFF2-40B4-BE49-F238E27FC236}">
                <a16:creationId xmlns:a16="http://schemas.microsoft.com/office/drawing/2014/main" id="{AEF1B833-79A1-EA8F-C97B-C689280808E2}"/>
              </a:ext>
            </a:extLst>
          </p:cNvPr>
          <p:cNvSpPr/>
          <p:nvPr/>
        </p:nvSpPr>
        <p:spPr>
          <a:xfrm>
            <a:off x="3716398" y="1872434"/>
            <a:ext cx="446027" cy="4161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dirty="0"/>
          </a:p>
        </p:txBody>
      </p:sp>
      <p:sp>
        <p:nvSpPr>
          <p:cNvPr id="13" name="Rectangle 12">
            <a:extLst>
              <a:ext uri="{FF2B5EF4-FFF2-40B4-BE49-F238E27FC236}">
                <a16:creationId xmlns:a16="http://schemas.microsoft.com/office/drawing/2014/main" id="{FAB77AA4-7B71-723B-2200-DF5856534A60}"/>
              </a:ext>
            </a:extLst>
          </p:cNvPr>
          <p:cNvSpPr/>
          <p:nvPr/>
        </p:nvSpPr>
        <p:spPr>
          <a:xfrm>
            <a:off x="7240886" y="1864705"/>
            <a:ext cx="446027" cy="4161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a:p>
        </p:txBody>
      </p:sp>
      <p:cxnSp>
        <p:nvCxnSpPr>
          <p:cNvPr id="14" name="Connecteur droit 13">
            <a:extLst>
              <a:ext uri="{FF2B5EF4-FFF2-40B4-BE49-F238E27FC236}">
                <a16:creationId xmlns:a16="http://schemas.microsoft.com/office/drawing/2014/main" id="{0DFFD7B8-FF75-7C6A-70DB-FFC30115FBED}"/>
              </a:ext>
            </a:extLst>
          </p:cNvPr>
          <p:cNvCxnSpPr>
            <a:cxnSpLocks/>
            <a:stCxn id="11" idx="3"/>
            <a:endCxn id="16" idx="1"/>
          </p:cNvCxnSpPr>
          <p:nvPr/>
        </p:nvCxnSpPr>
        <p:spPr>
          <a:xfrm flipV="1">
            <a:off x="4162425" y="2075038"/>
            <a:ext cx="616757" cy="54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AA85E30C-8410-5A3A-4B8F-62A47AABA2CC}"/>
              </a:ext>
            </a:extLst>
          </p:cNvPr>
          <p:cNvCxnSpPr>
            <a:cxnSpLocks/>
            <a:stCxn id="16" idx="3"/>
            <a:endCxn id="13" idx="1"/>
          </p:cNvCxnSpPr>
          <p:nvPr/>
        </p:nvCxnSpPr>
        <p:spPr>
          <a:xfrm flipV="1">
            <a:off x="6625473" y="2072793"/>
            <a:ext cx="615413" cy="22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67C48C1A-369C-AB17-C406-FDBC97814FC0}"/>
              </a:ext>
            </a:extLst>
          </p:cNvPr>
          <p:cNvSpPr txBox="1"/>
          <p:nvPr/>
        </p:nvSpPr>
        <p:spPr>
          <a:xfrm>
            <a:off x="4779182" y="1874983"/>
            <a:ext cx="1846291" cy="400110"/>
          </a:xfrm>
          <a:prstGeom prst="rect">
            <a:avLst/>
          </a:prstGeom>
          <a:noFill/>
        </p:spPr>
        <p:txBody>
          <a:bodyPr wrap="square" rtlCol="0">
            <a:spAutoFit/>
          </a:bodyPr>
          <a:lstStyle/>
          <a:p>
            <a:pPr algn="ctr"/>
            <a:r>
              <a:rPr lang="en-US" sz="2000" dirty="0"/>
              <a:t>Reference for</a:t>
            </a:r>
          </a:p>
        </p:txBody>
      </p:sp>
      <p:pic>
        <p:nvPicPr>
          <p:cNvPr id="25" name="Image 24" descr="Une image contenant noir, obscurité&#10;&#10;Description générée automatiquement">
            <a:extLst>
              <a:ext uri="{FF2B5EF4-FFF2-40B4-BE49-F238E27FC236}">
                <a16:creationId xmlns:a16="http://schemas.microsoft.com/office/drawing/2014/main" id="{3AF828C8-9AC4-3C6E-D241-BFCEE016B5E4}"/>
              </a:ext>
            </a:extLst>
          </p:cNvPr>
          <p:cNvPicPr>
            <a:picLocks noChangeAspect="1"/>
          </p:cNvPicPr>
          <p:nvPr/>
        </p:nvPicPr>
        <p:blipFill>
          <a:blip r:embed="rId7"/>
          <a:stretch>
            <a:fillRect/>
          </a:stretch>
        </p:blipFill>
        <p:spPr>
          <a:xfrm>
            <a:off x="5403104" y="2245897"/>
            <a:ext cx="604589" cy="259547"/>
          </a:xfrm>
          <a:prstGeom prst="rect">
            <a:avLst/>
          </a:prstGeom>
        </p:spPr>
      </p:pic>
    </p:spTree>
    <p:extLst>
      <p:ext uri="{BB962C8B-B14F-4D97-AF65-F5344CB8AC3E}">
        <p14:creationId xmlns:p14="http://schemas.microsoft.com/office/powerpoint/2010/main" val="15423433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BC6F0-76AF-0B4B-2472-6653DA452359}"/>
            </a:ext>
          </a:extLst>
        </p:cNvPr>
        <p:cNvGrpSpPr/>
        <p:nvPr/>
      </p:nvGrpSpPr>
      <p:grpSpPr>
        <a:xfrm>
          <a:off x="0" y="0"/>
          <a:ext cx="0" cy="0"/>
          <a:chOff x="0" y="0"/>
          <a:chExt cx="0" cy="0"/>
        </a:xfrm>
      </p:grpSpPr>
      <p:pic>
        <p:nvPicPr>
          <p:cNvPr id="5" name="Image 4" descr="Une image contenant texte, diagramme, capture d’écran, Plan&#10;&#10;Description générée automatiquement">
            <a:extLst>
              <a:ext uri="{FF2B5EF4-FFF2-40B4-BE49-F238E27FC236}">
                <a16:creationId xmlns:a16="http://schemas.microsoft.com/office/drawing/2014/main" id="{1F0F89E0-ABFC-976F-9D20-A7CE33D5A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224" y="922113"/>
            <a:ext cx="10365552" cy="5013773"/>
          </a:xfrm>
          <a:prstGeom prst="rect">
            <a:avLst/>
          </a:prstGeom>
        </p:spPr>
      </p:pic>
    </p:spTree>
    <p:extLst>
      <p:ext uri="{BB962C8B-B14F-4D97-AF65-F5344CB8AC3E}">
        <p14:creationId xmlns:p14="http://schemas.microsoft.com/office/powerpoint/2010/main" val="39688901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C90EC-B274-6895-6A48-F3EF1FA6D6C6}"/>
            </a:ext>
          </a:extLst>
        </p:cNvPr>
        <p:cNvGrpSpPr/>
        <p:nvPr/>
      </p:nvGrpSpPr>
      <p:grpSpPr>
        <a:xfrm>
          <a:off x="0" y="0"/>
          <a:ext cx="0" cy="0"/>
          <a:chOff x="0" y="0"/>
          <a:chExt cx="0" cy="0"/>
        </a:xfrm>
      </p:grpSpPr>
      <p:pic>
        <p:nvPicPr>
          <p:cNvPr id="5" name="1neuron_random">
            <a:hlinkClick r:id="" action="ppaction://media"/>
            <a:extLst>
              <a:ext uri="{FF2B5EF4-FFF2-40B4-BE49-F238E27FC236}">
                <a16:creationId xmlns:a16="http://schemas.microsoft.com/office/drawing/2014/main" id="{9B1A425F-0397-18D1-7E8B-AF3A6CC17BA0}"/>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b="17199"/>
          <a:stretch/>
        </p:blipFill>
        <p:spPr>
          <a:xfrm>
            <a:off x="1327467" y="1756596"/>
            <a:ext cx="9861101" cy="4592859"/>
          </a:xfrm>
          <a:prstGeom prst="rect">
            <a:avLst/>
          </a:prstGeom>
        </p:spPr>
      </p:pic>
      <p:sp>
        <p:nvSpPr>
          <p:cNvPr id="6" name="Rectangle 5">
            <a:extLst>
              <a:ext uri="{FF2B5EF4-FFF2-40B4-BE49-F238E27FC236}">
                <a16:creationId xmlns:a16="http://schemas.microsoft.com/office/drawing/2014/main" id="{609A897A-B0E6-F39C-F80A-2799AFDA5F3F}"/>
              </a:ext>
            </a:extLst>
          </p:cNvPr>
          <p:cNvSpPr/>
          <p:nvPr/>
        </p:nvSpPr>
        <p:spPr>
          <a:xfrm>
            <a:off x="8909050" y="2133600"/>
            <a:ext cx="752187" cy="3648364"/>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017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985BC-E156-37F4-56BE-34E18875029B}"/>
            </a:ext>
          </a:extLst>
        </p:cNvPr>
        <p:cNvGrpSpPr/>
        <p:nvPr/>
      </p:nvGrpSpPr>
      <p:grpSpPr>
        <a:xfrm>
          <a:off x="0" y="0"/>
          <a:ext cx="0" cy="0"/>
          <a:chOff x="0" y="0"/>
          <a:chExt cx="0" cy="0"/>
        </a:xfrm>
      </p:grpSpPr>
      <p:pic>
        <p:nvPicPr>
          <p:cNvPr id="10" name="Image 9" descr="Une image contenant texte, diagramme, capture d’écran, Plan&#10;&#10;Description générée automatiquement">
            <a:extLst>
              <a:ext uri="{FF2B5EF4-FFF2-40B4-BE49-F238E27FC236}">
                <a16:creationId xmlns:a16="http://schemas.microsoft.com/office/drawing/2014/main" id="{4C8322AF-EED2-9AF7-0A2E-47C09E6D73A0}"/>
              </a:ext>
            </a:extLst>
          </p:cNvPr>
          <p:cNvPicPr>
            <a:picLocks noChangeAspect="1"/>
          </p:cNvPicPr>
          <p:nvPr/>
        </p:nvPicPr>
        <p:blipFill>
          <a:blip r:embed="rId2">
            <a:extLst>
              <a:ext uri="{28A0092B-C50C-407E-A947-70E740481C1C}">
                <a14:useLocalDpi xmlns:a14="http://schemas.microsoft.com/office/drawing/2010/main" val="0"/>
              </a:ext>
            </a:extLst>
          </a:blip>
          <a:srcRect b="9142"/>
          <a:stretch/>
        </p:blipFill>
        <p:spPr>
          <a:xfrm>
            <a:off x="2151832" y="574056"/>
            <a:ext cx="7888336" cy="5709888"/>
          </a:xfrm>
          <a:prstGeom prst="rect">
            <a:avLst/>
          </a:prstGeom>
        </p:spPr>
      </p:pic>
    </p:spTree>
    <p:extLst>
      <p:ext uri="{BB962C8B-B14F-4D97-AF65-F5344CB8AC3E}">
        <p14:creationId xmlns:p14="http://schemas.microsoft.com/office/powerpoint/2010/main" val="42271946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A5B53-D2A7-0212-EE1E-27356FD36B48}"/>
            </a:ext>
          </a:extLst>
        </p:cNvPr>
        <p:cNvGrpSpPr/>
        <p:nvPr/>
      </p:nvGrpSpPr>
      <p:grpSpPr>
        <a:xfrm>
          <a:off x="0" y="0"/>
          <a:ext cx="0" cy="0"/>
          <a:chOff x="0" y="0"/>
          <a:chExt cx="0" cy="0"/>
        </a:xfrm>
      </p:grpSpPr>
      <p:pic>
        <p:nvPicPr>
          <p:cNvPr id="8" name="Image 7" descr="Une image contenant texte, capture d’écran, peigne, conception&#10;&#10;Description générée automatiquement">
            <a:extLst>
              <a:ext uri="{FF2B5EF4-FFF2-40B4-BE49-F238E27FC236}">
                <a16:creationId xmlns:a16="http://schemas.microsoft.com/office/drawing/2014/main" id="{63646173-2058-EC91-DC24-E7A3F96FE459}"/>
              </a:ext>
            </a:extLst>
          </p:cNvPr>
          <p:cNvPicPr>
            <a:picLocks noChangeAspect="1"/>
          </p:cNvPicPr>
          <p:nvPr/>
        </p:nvPicPr>
        <p:blipFill>
          <a:blip r:embed="rId2">
            <a:extLst>
              <a:ext uri="{28A0092B-C50C-407E-A947-70E740481C1C}">
                <a14:useLocalDpi xmlns:a14="http://schemas.microsoft.com/office/drawing/2010/main" val="0"/>
              </a:ext>
            </a:extLst>
          </a:blip>
          <a:srcRect b="10440"/>
          <a:stretch/>
        </p:blipFill>
        <p:spPr>
          <a:xfrm>
            <a:off x="2069699" y="555945"/>
            <a:ext cx="8052602" cy="5746110"/>
          </a:xfrm>
          <a:prstGeom prst="rect">
            <a:avLst/>
          </a:prstGeom>
        </p:spPr>
      </p:pic>
    </p:spTree>
    <p:extLst>
      <p:ext uri="{BB962C8B-B14F-4D97-AF65-F5344CB8AC3E}">
        <p14:creationId xmlns:p14="http://schemas.microsoft.com/office/powerpoint/2010/main" val="16307048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TM03457515[[fn=Vue]]</Template>
  <TotalTime>0</TotalTime>
  <Words>2573</Words>
  <Application>Microsoft Office PowerPoint</Application>
  <PresentationFormat>Grand écran</PresentationFormat>
  <Paragraphs>400</Paragraphs>
  <Slides>133</Slides>
  <Notes>44</Notes>
  <HiddenSlides>0</HiddenSlides>
  <MMClips>3</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133</vt:i4>
      </vt:variant>
    </vt:vector>
  </HeadingPairs>
  <TitlesOfParts>
    <vt:vector size="140" baseType="lpstr">
      <vt:lpstr>Aptos</vt:lpstr>
      <vt:lpstr>Aptos Display</vt:lpstr>
      <vt:lpstr>Aptos Display (En-têtes)</vt:lpstr>
      <vt:lpstr>Arial</vt:lpstr>
      <vt:lpstr>Barlow</vt:lpstr>
      <vt:lpstr>Cambria Math</vt:lpstr>
      <vt:lpstr>Thème Office</vt:lpstr>
      <vt:lpstr>Uncovering the molecular and cellular mechanisms of reliable neuromodulation in heterogeneous neurons</vt:lpstr>
      <vt:lpstr>Neurons use spikes to communicate</vt:lpstr>
      <vt:lpstr>Neuronal activity is highly modulated</vt:lpstr>
      <vt:lpstr>Ion channels determine spiking activity</vt:lpstr>
      <vt:lpstr>Voltage gated ion channels are involved  in a feedback loop</vt:lpstr>
      <vt:lpstr>Neuromodulation affects ion channels</vt:lpstr>
      <vt:lpstr>Degeneracy consists in similar activities emerging from different channel densities</vt:lpstr>
      <vt:lpstr>Neuromodulation is reliable in physiology</vt:lpstr>
      <vt:lpstr>Research question</vt:lpstr>
      <vt:lpstr>State independent neuromodulation  is unreliable</vt:lpstr>
      <vt:lpstr>Conductance based models are  composed of ion channels</vt:lpstr>
      <vt:lpstr>What are feedback control systems?</vt:lpstr>
      <vt:lpstr>Neurons as feedback models</vt:lpstr>
      <vt:lpstr>The control action of ion channels  can be aggregated in 3 feedback gains</vt:lpstr>
      <vt:lpstr>The control action of ion channels  can be aggregated in 3 feedback gains</vt:lpstr>
      <vt:lpstr>The control action of ion channels  can be aggregated in 3 feedback gains</vt:lpstr>
      <vt:lpstr>Présentation PowerPoint</vt:lpstr>
      <vt:lpstr>Présentation PowerPoint</vt:lpstr>
      <vt:lpstr>A naïve method to build degenerate populations</vt:lpstr>
      <vt:lpstr>Neuronal degeneracy is associated with  variable pairwise correlations in channel conductances</vt:lpstr>
      <vt:lpstr>A few PCs capture neuronal degeneracy</vt:lpstr>
      <vt:lpstr>A few PCs capture neuronal degeneracy</vt:lpstr>
      <vt:lpstr>Dominant PC captures  homogeneous scaling of maximal conductances</vt:lpstr>
      <vt:lpstr>Dominant PC captures  homogeneous scaling of maximal conductances</vt:lpstr>
      <vt:lpstr>Secondary PCs capture  variable conductance ratios</vt:lpstr>
      <vt:lpstr>Secondary PCs capture  variable conductance ratios</vt:lpstr>
      <vt:lpstr>An alternative approach to build  degenerate parameter sets</vt:lpstr>
      <vt:lpstr>Variability from both homogeneous scaling and variable conductance ratios tunes correlation</vt:lpstr>
      <vt:lpstr>Variability in pairwise correlations  is neuromodulation-dependent</vt:lpstr>
      <vt:lpstr>A simple indirect rule for robust neuromodulation</vt:lpstr>
      <vt:lpstr>A simple indirect rule for robust neuromodulation</vt:lpstr>
      <vt:lpstr>Présentation PowerPoint</vt:lpstr>
      <vt:lpstr>Neuromodulation can be seen as an  adaptive control problem</vt:lpstr>
      <vt:lpstr>Neuromodulation can be seen as an  adaptive control problem</vt:lpstr>
      <vt:lpstr>The adaptive controller tunes ion channels  in a neuron dependent way</vt:lpstr>
      <vt:lpstr>Two degenerate neurons are modulated  in a similar way</vt:lpstr>
      <vt:lpstr>Random noise on conductances  is compensated</vt:lpstr>
      <vt:lpstr>Neuromodulation as an adaptive controller is robust to degeneracy</vt:lpstr>
      <vt:lpstr>Présentation PowerPoint</vt:lpstr>
      <vt:lpstr>Controlled neuromodulation leads to high Ca</vt:lpstr>
      <vt:lpstr>A model of homeostatic control</vt:lpstr>
      <vt:lpstr>Homeostasis can lead to pathological excitability in the presence of sharp neuromodulation</vt:lpstr>
      <vt:lpstr>Homeostasis can lead to pathological excitability in the presence of sharp neuromodulation</vt:lpstr>
      <vt:lpstr>Homeostasis can lead to pathological excitability in the presence of sharp neuromodulation</vt:lpstr>
      <vt:lpstr>Why do sharp neuromodulation and homeostasis do not lead to robust neural function?</vt:lpstr>
      <vt:lpstr>Controlled neuromodulation and homeostasis naturally lead to robust neuronal function</vt:lpstr>
      <vt:lpstr>Why do controlled neuromodulation and homeostasis lead to robust neural function?</vt:lpstr>
      <vt:lpstr>Why do controlled neuromodulation and homeostasis lead to robust neural function?</vt:lpstr>
      <vt:lpstr>Take-home messages</vt:lpstr>
      <vt:lpstr>Perspectives</vt:lpstr>
      <vt:lpstr>Perspectives</vt:lpstr>
      <vt:lpstr>Perspectives</vt:lpstr>
      <vt:lpstr>Présentation PowerPoint</vt:lpstr>
      <vt:lpstr>Supplemental material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Part IV: Application of neuromodulation in small rhythmic networks</vt:lpstr>
      <vt:lpstr>Gait control using neuromodulation</vt:lpstr>
      <vt:lpstr>Gait control using neuromodulation</vt:lpstr>
      <vt:lpstr>Gait control using neuromodulation</vt:lpstr>
      <vt:lpstr>Gait control using neuromodulation</vt:lpstr>
      <vt:lpstr>Gait control using neuromodulation</vt:lpstr>
      <vt:lpstr>Neuromodulated gait control is robust against neuronal degeneracy</vt:lpstr>
      <vt:lpstr>Neuromodulated gait control is robust against neuronal degeneracy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Fyon Arthur</dc:creator>
  <cp:lastModifiedBy>Fyon Arthur</cp:lastModifiedBy>
  <cp:revision>280</cp:revision>
  <dcterms:created xsi:type="dcterms:W3CDTF">2024-12-20T08:13:01Z</dcterms:created>
  <dcterms:modified xsi:type="dcterms:W3CDTF">2025-02-12T19:32:23Z</dcterms:modified>
</cp:coreProperties>
</file>